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49"/>
  </p:notesMasterIdLst>
  <p:handoutMasterIdLst>
    <p:handoutMasterId r:id="rId50"/>
  </p:handoutMasterIdLst>
  <p:sldIdLst>
    <p:sldId id="256" r:id="rId3"/>
    <p:sldId id="318" r:id="rId4"/>
    <p:sldId id="320" r:id="rId5"/>
    <p:sldId id="319" r:id="rId6"/>
    <p:sldId id="343" r:id="rId7"/>
    <p:sldId id="344" r:id="rId8"/>
    <p:sldId id="356" r:id="rId9"/>
    <p:sldId id="355" r:id="rId10"/>
    <p:sldId id="321" r:id="rId11"/>
    <p:sldId id="330" r:id="rId12"/>
    <p:sldId id="325" r:id="rId13"/>
    <p:sldId id="327" r:id="rId14"/>
    <p:sldId id="328" r:id="rId15"/>
    <p:sldId id="329" r:id="rId16"/>
    <p:sldId id="257" r:id="rId17"/>
    <p:sldId id="264" r:id="rId18"/>
    <p:sldId id="334" r:id="rId19"/>
    <p:sldId id="335" r:id="rId20"/>
    <p:sldId id="336" r:id="rId21"/>
    <p:sldId id="337" r:id="rId22"/>
    <p:sldId id="357" r:id="rId23"/>
    <p:sldId id="331" r:id="rId24"/>
    <p:sldId id="338" r:id="rId25"/>
    <p:sldId id="346" r:id="rId26"/>
    <p:sldId id="347" r:id="rId27"/>
    <p:sldId id="341" r:id="rId28"/>
    <p:sldId id="342" r:id="rId29"/>
    <p:sldId id="351" r:id="rId30"/>
    <p:sldId id="367" r:id="rId31"/>
    <p:sldId id="362" r:id="rId32"/>
    <p:sldId id="366" r:id="rId33"/>
    <p:sldId id="364" r:id="rId34"/>
    <p:sldId id="365" r:id="rId35"/>
    <p:sldId id="368" r:id="rId36"/>
    <p:sldId id="370" r:id="rId37"/>
    <p:sldId id="323" r:id="rId38"/>
    <p:sldId id="339" r:id="rId39"/>
    <p:sldId id="348" r:id="rId40"/>
    <p:sldId id="324" r:id="rId41"/>
    <p:sldId id="349" r:id="rId42"/>
    <p:sldId id="360" r:id="rId43"/>
    <p:sldId id="350" r:id="rId44"/>
    <p:sldId id="358" r:id="rId45"/>
    <p:sldId id="359" r:id="rId46"/>
    <p:sldId id="353" r:id="rId47"/>
    <p:sldId id="274" r:id="rId4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7282C"/>
    <a:srgbClr val="2A2A2A"/>
    <a:srgbClr val="1A5943"/>
    <a:srgbClr val="51588B"/>
    <a:srgbClr val="FCFCFC"/>
    <a:srgbClr val="C9ABAB"/>
    <a:srgbClr val="D3BABA"/>
    <a:srgbClr val="C08E3E"/>
    <a:srgbClr val="992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/>
    <p:restoredTop sz="86427" autoAdjust="0"/>
  </p:normalViewPr>
  <p:slideViewPr>
    <p:cSldViewPr snapToGrid="0" showGuides="1">
      <p:cViewPr varScale="1">
        <p:scale>
          <a:sx n="97" d="100"/>
          <a:sy n="97" d="100"/>
        </p:scale>
        <p:origin x="1046" y="1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2022/7/10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28835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2022/7/10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7877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8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1 byte 8</a:t>
            </a:r>
            <a:r>
              <a:rPr lang="en-US" baseline="0" dirty="0" smtClean="0"/>
              <a:t> bit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altLang="zh-TW" baseline="0" dirty="0" smtClean="0"/>
              <a:t>2^31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-1, 4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10^9</a:t>
            </a:r>
            <a:br>
              <a:rPr lang="en-US" altLang="zh-TW" baseline="0" dirty="0" smtClean="0"/>
            </a:br>
            <a:r>
              <a:rPr lang="en-US" altLang="zh-TW" baseline="0" dirty="0" smtClean="0"/>
              <a:t>long </a:t>
            </a:r>
            <a:r>
              <a:rPr lang="en-US" altLang="zh-TW" baseline="0" dirty="0" err="1" smtClean="0"/>
              <a:t>long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2^63-1,  9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10^18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1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0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10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72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52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73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66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54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08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1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0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54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30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46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57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62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32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85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0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4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 smtClean="0"/>
              <a:t>強制轉型，不是一個好的 </a:t>
            </a:r>
            <a:r>
              <a:rPr lang="en-US" altLang="zh-TW" dirty="0" smtClean="0"/>
              <a:t>coding style</a:t>
            </a:r>
            <a:r>
              <a:rPr lang="zh-TW" altLang="en-US" dirty="0" smtClean="0"/>
              <a:t>，但是很方便</a:t>
            </a:r>
            <a:r>
              <a:rPr lang="en-US" altLang="zh-TW" dirty="0" err="1" smtClean="0"/>
              <a:t>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07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 smtClean="0"/>
              <a:t>強制轉型，不是一個好的 </a:t>
            </a:r>
            <a:r>
              <a:rPr lang="en-US" altLang="zh-TW" dirty="0" smtClean="0"/>
              <a:t>coding style</a:t>
            </a:r>
            <a:r>
              <a:rPr lang="zh-TW" altLang="en-US" dirty="0" smtClean="0"/>
              <a:t>，但是很方便</a:t>
            </a:r>
            <a:r>
              <a:rPr lang="en-US" altLang="zh-TW" dirty="0" err="1" smtClean="0"/>
              <a:t>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8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 smtClean="0"/>
              <a:t>強制轉型，不是一個好的 </a:t>
            </a:r>
            <a:r>
              <a:rPr lang="en-US" altLang="zh-TW" dirty="0" smtClean="0"/>
              <a:t>coding style</a:t>
            </a:r>
            <a:r>
              <a:rPr lang="zh-TW" altLang="en-US" dirty="0" smtClean="0"/>
              <a:t>，但是很方便</a:t>
            </a:r>
            <a:r>
              <a:rPr lang="en-US" altLang="zh-TW" dirty="0" err="1" smtClean="0"/>
              <a:t>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2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8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0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6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7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81915" y="-92075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64135" y="-63500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44450" y="-123825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875" y="2262188"/>
            <a:ext cx="863786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8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變數與輸入及運算</a:t>
            </a: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438525" y="4741863"/>
            <a:ext cx="7913688" cy="1655762"/>
          </a:xfrm>
        </p:spPr>
        <p:txBody>
          <a:bodyPr wrap="square" lIns="91440" tIns="45720" rIns="91440" bIns="45720" anchor="t" anchorCtr="0"/>
          <a:lstStyle/>
          <a:p>
            <a:pPr algn="r" defTabSz="914400">
              <a:buClrTx/>
              <a:buSzTx/>
            </a:pPr>
            <a:r>
              <a:rPr lang="zh-TW" altLang="zh-CN" kern="1200" dirty="0">
                <a:latin typeface="清松手寫體5" charset="-120"/>
                <a:ea typeface="清松手寫體5" charset="-120"/>
                <a:cs typeface="+mn-cs"/>
              </a:rPr>
              <a:t>林靖紳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物件的概念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251296" y="1612177"/>
            <a:ext cx="116894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小總結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物件是甚麼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可以是變數或是函式</a:t>
            </a:r>
            <a:endParaRPr lang="en-US" altLang="zh-TW" sz="2000" dirty="0" smtClean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就是將物件們用一個更大的東西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-class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包起來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之間的關係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Inheritance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目的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方便程式設計師組織和管理程式碼、梳理程式設計的思路。特別是對於中大型的程碼提高軟體</a:t>
            </a:r>
            <a:r>
              <a:rPr lang="zh-TW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開發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的效率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C++, Java, Python, C#, PHP, …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都有支援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8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淺談物件導向程式設計的概念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4" y="1691005"/>
            <a:ext cx="116499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Object Oriented Programming, OOP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他是一種概念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，期望程式設計者在設計程式時可以朝著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將相關的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變數</a:t>
            </a:r>
            <a:r>
              <a:rPr lang="zh-TW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或是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函</a:t>
            </a:r>
            <a:r>
              <a:rPr lang="zh-TW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式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包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成一個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大的項目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，讓使用者透過這個 </a:t>
            </a:r>
            <a:r>
              <a:rPr lang="zh-TW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類別 </a:t>
            </a:r>
            <a:r>
              <a:rPr lang="en-US" altLang="zh-TW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(class)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去操作裡面的 </a:t>
            </a:r>
            <a:r>
              <a:rPr lang="zh-TW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物件 </a:t>
            </a:r>
            <a:r>
              <a:rPr lang="en-US" altLang="zh-TW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(objects)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03" y="4091662"/>
            <a:ext cx="6584240" cy="24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淺談物件導向程式設計的概念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6894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Object Oriented Programming, OOP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他是一種概念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，期望程式設計者在設計程式時可以朝著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當兩種不同的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類別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擁有強烈的歸屬關係時，例如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水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」跟 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熱水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」這兩個類別。此時「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熱水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」可以透過 「</a:t>
            </a:r>
            <a:r>
              <a:rPr lang="zh-TW" altLang="en-US" sz="2000" b="1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繼承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」這個方式去承接「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水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」那邊的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內容物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，而不用自己再重寫一次。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089" y="4327879"/>
            <a:ext cx="1301217" cy="22542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01" y="5060730"/>
            <a:ext cx="1801624" cy="1521371"/>
          </a:xfrm>
          <a:prstGeom prst="rect">
            <a:avLst/>
          </a:prstGeom>
        </p:spPr>
      </p:pic>
      <p:sp>
        <p:nvSpPr>
          <p:cNvPr id="11" name="左大括弧 10"/>
          <p:cNvSpPr/>
          <p:nvPr/>
        </p:nvSpPr>
        <p:spPr>
          <a:xfrm>
            <a:off x="3470157" y="5186853"/>
            <a:ext cx="220718" cy="1150885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 Box 8"/>
          <p:cNvSpPr txBox="1"/>
          <p:nvPr/>
        </p:nvSpPr>
        <p:spPr>
          <a:xfrm>
            <a:off x="3690875" y="4643109"/>
            <a:ext cx="2568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一杯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水的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重量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>
              <a:lnSpc>
                <a:spcPct val="30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測量容量的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方式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397853" y="5328745"/>
            <a:ext cx="1704513" cy="220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0800000" flipH="1">
            <a:off x="5730767" y="5762295"/>
            <a:ext cx="1371599" cy="472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 rot="425984">
            <a:off x="5415084" y="502583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Inheritance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 rot="20460000">
            <a:off x="5584560" y="566571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Inheritance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8783791" y="5186853"/>
            <a:ext cx="220718" cy="1150885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Text Box 8"/>
          <p:cNvSpPr txBox="1"/>
          <p:nvPr/>
        </p:nvSpPr>
        <p:spPr>
          <a:xfrm>
            <a:off x="9004509" y="4643109"/>
            <a:ext cx="2568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一杯水的重量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>
              <a:lnSpc>
                <a:spcPct val="300000"/>
              </a:lnSpc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測量容量的方式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9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淺談物件導向程式設計的概念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689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Object Oriented Programming, OOP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他是一種概念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，期望程式設計者在設計程式時可以朝著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當多種不同的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類別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有共同的歸屬關係時，例如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貓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」跟「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狗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都是「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動物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」這個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類別。「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動物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」都有「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叫聲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，此時</a:t>
            </a:r>
            <a:r>
              <a:rPr lang="zh-TW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貓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跟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狗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可以透過 「</a:t>
            </a:r>
            <a:r>
              <a:rPr lang="zh-TW" altLang="en-US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覆寫 </a:t>
            </a:r>
            <a:r>
              <a:rPr lang="en-US" altLang="zh-TW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」的方式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去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分別呈現他們各自的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「叫聲</a:t>
            </a:r>
            <a:r>
              <a:rPr lang="zh-TW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。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2822027" y="4553327"/>
            <a:ext cx="6014545" cy="2120462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12558" y="5386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動物</a:t>
            </a:r>
            <a:endParaRPr lang="zh-TW" alt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604640" y="4687332"/>
            <a:ext cx="890751" cy="8749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27282C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貓</a:t>
            </a:r>
          </a:p>
        </p:txBody>
      </p:sp>
      <p:sp>
        <p:nvSpPr>
          <p:cNvPr id="20" name="橢圓 19"/>
          <p:cNvSpPr/>
          <p:nvPr/>
        </p:nvSpPr>
        <p:spPr>
          <a:xfrm>
            <a:off x="5604640" y="5688441"/>
            <a:ext cx="890751" cy="874986"/>
          </a:xfrm>
          <a:prstGeom prst="ellipse">
            <a:avLst/>
          </a:prstGeom>
          <a:solidFill>
            <a:srgbClr val="515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狗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5" name="直線接點 14"/>
          <p:cNvCxnSpPr>
            <a:stCxn id="6" idx="3"/>
            <a:endCxn id="23" idx="1"/>
          </p:cNvCxnSpPr>
          <p:nvPr/>
        </p:nvCxnSpPr>
        <p:spPr>
          <a:xfrm flipV="1">
            <a:off x="3712777" y="5617497"/>
            <a:ext cx="33901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051792" y="53866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叫聲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22" name="直線單箭頭接點 21"/>
          <p:cNvCxnSpPr>
            <a:stCxn id="23" idx="3"/>
            <a:endCxn id="9" idx="2"/>
          </p:cNvCxnSpPr>
          <p:nvPr/>
        </p:nvCxnSpPr>
        <p:spPr>
          <a:xfrm flipV="1">
            <a:off x="4852011" y="5124825"/>
            <a:ext cx="752629" cy="492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  <a:endCxn id="20" idx="2"/>
          </p:cNvCxnSpPr>
          <p:nvPr/>
        </p:nvCxnSpPr>
        <p:spPr>
          <a:xfrm>
            <a:off x="4852011" y="5617497"/>
            <a:ext cx="752629" cy="508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 rot="19632162">
            <a:off x="4609035" y="500544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2118436">
            <a:off x="4609036" y="584556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6568405" y="5130985"/>
            <a:ext cx="33901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894670" y="4893992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叫聲</a:t>
            </a:r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喵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894670" y="5895101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叫聲</a:t>
            </a:r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汪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38" name="直線接點 37"/>
          <p:cNvCxnSpPr/>
          <p:nvPr/>
        </p:nvCxnSpPr>
        <p:spPr>
          <a:xfrm flipV="1">
            <a:off x="6568405" y="6125933"/>
            <a:ext cx="33901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物件的概念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251296" y="1612177"/>
            <a:ext cx="116894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小總結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物件是甚麼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可以是變數或是函式</a:t>
            </a:r>
            <a:endParaRPr lang="en-US" altLang="zh-TW" sz="2000" dirty="0" smtClean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就是將物件們用一個更大的東西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-class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包起來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之間的關係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Inheritance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目的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方便程式設計師組織和管理程式碼、梳理程式設計的思路。特別是對於中大型的程碼提高軟體開發的效率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C++, Java, Python, C#, PHP, …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都有支援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3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變數</a:t>
            </a: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宣告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2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是一個存放資訊的位址   </a:t>
            </a:r>
            <a:r>
              <a:rPr lang="en-US" altLang="zh-TW" sz="14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14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跟數學上對於變數的定義不太一樣</a:t>
            </a:r>
            <a:r>
              <a:rPr lang="en-US" altLang="zh-TW" sz="14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資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訊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識別字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(Identifier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簡稱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ID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，變數的名稱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可能是一個整數、小數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浮點數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、字母、符號、字串，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記憶體位址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是一個存放資訊的位址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資訊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識別字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(Identifier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簡稱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ID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，變數的名稱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可能是一個整數、小數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浮點數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、字母、符號、字串，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記憶體位址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7234" y="3153103"/>
            <a:ext cx="6156435" cy="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變數的名稱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(ID)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命名規則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不可以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跟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標準函數庫中的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Keywords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相同，像是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return,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,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endl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, if, else, …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英文命名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除了</a:t>
            </a:r>
            <a:r>
              <a:rPr lang="en-US" altLang="zh-TW" sz="2000" dirty="0">
                <a:solidFill>
                  <a:schemeClr val="bg1"/>
                </a:solidFill>
                <a:latin typeface="Comic Sans MS" panose="030F0702030302020204" pitchFamily="66" charset="0"/>
                <a:ea typeface="Yozai Medium" panose="02000600000000000000" charset="-122"/>
              </a:rPr>
              <a:t>_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不要有其他特殊符號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變數名稱盡量和內容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相關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5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是一個存放資訊的位址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資訊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識別字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(Identifier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簡稱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ID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，變數的名稱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可能是一個整數、小數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浮點數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、字母、符號、字串，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記憶體位址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7007" y="4043855"/>
            <a:ext cx="7772400" cy="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3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s 21"/>
          <p:cNvSpPr/>
          <p:nvPr/>
        </p:nvSpPr>
        <p:spPr>
          <a:xfrm>
            <a:off x="6570210" y="3886312"/>
            <a:ext cx="641985" cy="594360"/>
          </a:xfrm>
          <a:prstGeom prst="rect">
            <a:avLst/>
          </a:prstGeom>
          <a:solidFill>
            <a:srgbClr val="992F5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6554444" y="2449203"/>
            <a:ext cx="641985" cy="594360"/>
          </a:xfrm>
          <a:prstGeom prst="rect">
            <a:avLst/>
          </a:prstGeom>
          <a:solidFill>
            <a:srgbClr val="1A594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3335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632026" y="2051945"/>
            <a:ext cx="355155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3  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輸入 </a:t>
            </a: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Input</a:t>
            </a:r>
            <a:endParaRPr lang="en-US" sz="3600" dirty="0"/>
          </a:p>
        </p:txBody>
      </p:sp>
      <p:sp>
        <p:nvSpPr>
          <p:cNvPr id="16" name="Text Box 15"/>
          <p:cNvSpPr txBox="1"/>
          <p:nvPr/>
        </p:nvSpPr>
        <p:spPr>
          <a:xfrm>
            <a:off x="6663558" y="3483564"/>
            <a:ext cx="3188693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4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   算術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運算子</a:t>
            </a:r>
            <a:endParaRPr lang="en-US" sz="3600" dirty="0"/>
          </a:p>
        </p:txBody>
      </p:sp>
      <p:sp>
        <p:nvSpPr>
          <p:cNvPr id="9" name="Rectangles 13"/>
          <p:cNvSpPr/>
          <p:nvPr/>
        </p:nvSpPr>
        <p:spPr>
          <a:xfrm>
            <a:off x="729087" y="1725174"/>
            <a:ext cx="641985" cy="594360"/>
          </a:xfrm>
          <a:prstGeom prst="rect">
            <a:avLst/>
          </a:prstGeom>
          <a:solidFill>
            <a:srgbClr val="C08E3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7"/>
          <p:cNvSpPr txBox="1"/>
          <p:nvPr/>
        </p:nvSpPr>
        <p:spPr>
          <a:xfrm>
            <a:off x="806667" y="1333500"/>
            <a:ext cx="2727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0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  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前情提要</a:t>
            </a:r>
          </a:p>
        </p:txBody>
      </p:sp>
      <p:sp>
        <p:nvSpPr>
          <p:cNvPr id="12" name="Rectangles 13"/>
          <p:cNvSpPr/>
          <p:nvPr/>
        </p:nvSpPr>
        <p:spPr>
          <a:xfrm>
            <a:off x="729087" y="3055970"/>
            <a:ext cx="641985" cy="594360"/>
          </a:xfrm>
          <a:prstGeom prst="rect">
            <a:avLst/>
          </a:prstGeom>
          <a:solidFill>
            <a:srgbClr val="C9ABA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7"/>
          <p:cNvSpPr txBox="1"/>
          <p:nvPr/>
        </p:nvSpPr>
        <p:spPr>
          <a:xfrm>
            <a:off x="851009" y="2652110"/>
            <a:ext cx="2653290" cy="1042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1  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物件概念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17" name="Rectangles 13"/>
          <p:cNvSpPr/>
          <p:nvPr/>
        </p:nvSpPr>
        <p:spPr>
          <a:xfrm>
            <a:off x="729086" y="4497863"/>
            <a:ext cx="641985" cy="594360"/>
          </a:xfrm>
          <a:prstGeom prst="rect">
            <a:avLst/>
          </a:prstGeom>
          <a:solidFill>
            <a:srgbClr val="5158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7"/>
          <p:cNvSpPr txBox="1"/>
          <p:nvPr/>
        </p:nvSpPr>
        <p:spPr>
          <a:xfrm>
            <a:off x="666025" y="4099717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變數宣告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21147"/>
              </p:ext>
            </p:extLst>
          </p:nvPr>
        </p:nvGraphicFramePr>
        <p:xfrm>
          <a:off x="2164408" y="1690688"/>
          <a:ext cx="9648497" cy="4635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0297"/>
                <a:gridCol w="1256709"/>
                <a:gridCol w="1305188"/>
                <a:gridCol w="1035991"/>
                <a:gridCol w="2597961"/>
                <a:gridCol w="2262351"/>
              </a:tblGrid>
              <a:tr h="77268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型態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中文意思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英文字義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位元組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(byte)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可儲存的值 舉例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整數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Integer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100, -5, 123456, 0, …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-2147483648 ~ 2147483647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float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單精度</a:t>
                      </a:r>
                      <a:endParaRPr lang="en-US" altLang="zh-TW" b="0" dirty="0" smtClean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浮點數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Floating point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3.1415,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4.3, -3.3, …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小數點後六位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-38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~ 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38</a:t>
                      </a:r>
                      <a:endParaRPr lang="zh-TW" altLang="en-US" baseline="30000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77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double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雙精度</a:t>
                      </a:r>
                      <a:endParaRPr lang="en-US" altLang="zh-TW" b="0" dirty="0" smtClean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浮點數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Double floating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point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3.1415926535,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-3.512345678, …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小數點後十五位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-308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~ 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308</a:t>
                      </a:r>
                      <a:endParaRPr lang="zh-TW" altLang="en-US" baseline="30000" dirty="0" smtClean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77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long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long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長整數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同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-9223372036854775808 ~ 9223372036854775807</a:t>
                      </a:r>
                      <a:endParaRPr lang="zh-TW" altLang="en-US" baseline="0" dirty="0" smtClean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char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字元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Character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a, b, ;, ~, *,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+, …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參照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ASCII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Code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布林</a:t>
                      </a:r>
                      <a:r>
                        <a:rPr lang="en-US" altLang="zh-TW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是非</a:t>
                      </a:r>
                      <a:r>
                        <a:rPr lang="en-US" altLang="zh-TW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true, false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Martin's Coding Note: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368903"/>
            <a:ext cx="11420475" cy="637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711670" y="1107363"/>
            <a:ext cx="3949262" cy="55943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99945" y="1860331"/>
            <a:ext cx="488731" cy="149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49162" y="1797268"/>
            <a:ext cx="1190296" cy="21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space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目的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就是去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告訴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電腦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「我要使用變數囉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!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」，讓電腦準備一個記憶體位址來存放變數。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公式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=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賦值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826" y="2794470"/>
            <a:ext cx="5101326" cy="39170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00545" y="5195127"/>
            <a:ext cx="457200" cy="338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3220" y="4530310"/>
            <a:ext cx="4560481" cy="175432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注意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利用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char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宣告變數，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表示存放的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資料是字元，需要</a:t>
            </a:r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單引號 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‘’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框起來 。</a:t>
            </a:r>
            <a:endParaRPr lang="en-US" altLang="zh-TW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也因此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‘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是跳脫字元哦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~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6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75" y="2428657"/>
            <a:ext cx="6857702" cy="226158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5" y="2428657"/>
            <a:ext cx="4494371" cy="437005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驗證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加上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輸出看看剛剛宣告的變數，有沒有把值存進去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5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75" y="2428657"/>
            <a:ext cx="6857702" cy="226158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5" y="2428657"/>
            <a:ext cx="4494371" cy="437005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但是發生了奇怪的事情！！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9472" y="3512150"/>
            <a:ext cx="1210308" cy="264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58656" y="2825962"/>
            <a:ext cx="1191915" cy="358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17278" y="3948329"/>
            <a:ext cx="1743707" cy="253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58656" y="3595595"/>
            <a:ext cx="3470034" cy="290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4" y="1691005"/>
            <a:ext cx="11812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你會發現，就算 </a:t>
            </a:r>
            <a:r>
              <a:rPr lang="en-US" altLang="zh-TW" sz="2000" dirty="0" err="1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int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integer;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沒有賦值，我們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輸出出來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竟然會是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0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在宣告時賦值，我們稱為</a:t>
            </a:r>
            <a:r>
              <a:rPr lang="zh-TW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初始化</a:t>
            </a:r>
            <a:endParaRPr lang="en-US" altLang="zh-TW" sz="2000" dirty="0">
              <a:solidFill>
                <a:schemeClr val="accent1">
                  <a:lumMod val="40000"/>
                  <a:lumOff val="6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電腦會將宣告時沒有初始化的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變數，進行初始化。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雖然常常會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是歸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0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；但也會遇到電腦初始化到其他地方的時候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，像是我們範例中宣告的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double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因此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要盡量 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養成</a:t>
            </a:r>
            <a:r>
              <a:rPr lang="zh-TW" altLang="en-US" sz="2000" dirty="0">
                <a:solidFill>
                  <a:srgbClr val="FF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宣告變數時就賦值、初始化的好習慣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！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-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 主要是怕宣告的變數沒有做任何的處理就直接拿來用</a:t>
            </a:r>
            <a:endParaRPr lang="en-US" altLang="zh-TW" sz="2000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32" y="4727898"/>
            <a:ext cx="5837549" cy="19251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81817" y="5071732"/>
            <a:ext cx="1014606" cy="290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381817" y="5705600"/>
            <a:ext cx="2953831" cy="234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一次宣告同一個型態的多個變數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1], 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2], 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3], …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舉例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num1=0, num2=0, num3=5;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float f1 = 3.2, f2 = 2.5, f3=0.0;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char c1 = ‘a’, c2=‘b’, c3=‘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’;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64" y="2788703"/>
            <a:ext cx="5665766" cy="36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驗證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加上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輸出看看剛剛宣告的變數，有沒有把值存進去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39" y="2417914"/>
            <a:ext cx="10253244" cy="39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驗證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加上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輸出看看剛剛宣告的變數，有沒有把值存進去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04" y="2437755"/>
            <a:ext cx="11159579" cy="2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請觀察下面的程式碼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，先猜猜看結果是甚麼呢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88" y="2762273"/>
            <a:ext cx="5427160" cy="40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3647089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前情提要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100344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指派變數值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=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新的儲存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/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運算式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];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像是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 = 1; </a:t>
            </a:r>
          </a:p>
          <a:p>
            <a:pPr lvl="3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b = a+2;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等號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“=”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，在程式裡面是指派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(assign)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的意思，跟數學上的等號意義不一樣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!!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左邊變數的儲存值會變成右邊新的儲存值</a:t>
            </a:r>
            <a:endParaRPr lang="en-US" altLang="zh-TW" sz="2000" dirty="0" smtClean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而舊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</a:t>
            </a:r>
            <a:r>
              <a:rPr lang="zh-TW" altLang="en-US" sz="2000" u="sng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變數值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就會消失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0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再仔細觀察一下，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試著解釋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看看程式碼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88" y="2762273"/>
            <a:ext cx="5427160" cy="40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8" y="1690688"/>
            <a:ext cx="4267976" cy="32207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0261"/>
            <a:ext cx="10265695" cy="13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那麼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我們要怎麼讓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個變數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的值互換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想想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看下方程式碼造成兩個變數值不能互換的原因是甚麼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20" y="3252147"/>
            <a:ext cx="4695013" cy="35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那麼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我們要怎麼讓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個變數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的值互換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想想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看下方程式碼造成兩個變數值不能互換的原因是甚麼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48" y="3168333"/>
            <a:ext cx="4695013" cy="35429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43960" y="4200353"/>
            <a:ext cx="1466194" cy="283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97624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98827" y="3269168"/>
            <a:ext cx="5677413" cy="286232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60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這個數值會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因為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指派 新值給 </a:t>
            </a:r>
            <a:r>
              <a:rPr lang="en-US" altLang="zh-TW" dirty="0" err="1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numA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時被覆蓋掉</a:t>
            </a:r>
            <a:endParaRPr lang="en-US" altLang="zh-TW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可以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想像在更改文件時，將原本的舊檔覆蓋，造成找不回舊檔</a:t>
            </a:r>
            <a:endParaRPr lang="en-US" altLang="zh-TW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這種時候我們通常會做甚麼呢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備份檔案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5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那麼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我們要怎麼讓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個變數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的值互換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7624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954" y="2758952"/>
            <a:ext cx="5602032" cy="4099048"/>
          </a:xfrm>
          <a:prstGeom prst="rect">
            <a:avLst/>
          </a:prstGeom>
        </p:spPr>
      </p:pic>
      <p:sp>
        <p:nvSpPr>
          <p:cNvPr id="9" name="Text Box 9"/>
          <p:cNvSpPr txBox="1"/>
          <p:nvPr/>
        </p:nvSpPr>
        <p:spPr>
          <a:xfrm>
            <a:off x="9013095" y="5736020"/>
            <a:ext cx="2340705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A]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45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輸入 </a:t>
            </a:r>
            <a:r>
              <a:rPr lang="en-US" altLang="zh-TW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Input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dirty="0" smtClean="0">
                <a:latin typeface="Comic Sans MS" panose="030F0702030302020204" charset="0"/>
              </a:rPr>
              <a:t>3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8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Input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從鍵盤輸入文字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格式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cin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2&gt;&gt;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3&gt;&gt;…&gt;&gt;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n;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執行時，會看到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   閃爍，等待輸入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會幫我們略過輸入資料之間的空白、換行。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3103" y="2743200"/>
            <a:ext cx="165538" cy="30742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23" y="3629997"/>
            <a:ext cx="3724618" cy="32280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075" y="3629997"/>
            <a:ext cx="3951379" cy="30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Input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cin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完後，放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上 </a:t>
            </a:r>
            <a:r>
              <a:rPr lang="en-US" altLang="zh-TW" sz="2000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看看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72" y="2496679"/>
            <a:ext cx="6577491" cy="2106852"/>
          </a:xfrm>
          <a:prstGeom prst="rect">
            <a:avLst/>
          </a:prstGeom>
        </p:spPr>
      </p:pic>
      <p:sp>
        <p:nvSpPr>
          <p:cNvPr id="8" name="Text Box 9"/>
          <p:cNvSpPr txBox="1"/>
          <p:nvPr/>
        </p:nvSpPr>
        <p:spPr>
          <a:xfrm>
            <a:off x="9013095" y="5736020"/>
            <a:ext cx="230543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B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46" y="2389303"/>
            <a:ext cx="4627861" cy="38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/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算術運算子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dirty="0">
                <a:latin typeface="Comic Sans MS" panose="030F0702030302020204" charset="0"/>
              </a:rPr>
              <a:t>4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67680" y="2427605"/>
            <a:ext cx="6624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</a:pP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基本概念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程式碼是由上而下執行的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在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main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裡面直到遇到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return 0 ;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程式會立刻結束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程式中用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到任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何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物件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都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需要進行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宣告 </a:t>
            </a:r>
            <a:r>
              <a:rPr lang="zh-TW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[</a:t>
            </a:r>
            <a:r>
              <a:rPr lang="zh-TW" altLang="en-US" sz="24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本章</a:t>
            </a:r>
            <a:r>
              <a:rPr lang="en-US" altLang="zh-TW" sz="2400" b="1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]</a:t>
            </a:r>
            <a:endParaRPr lang="zh-TW" altLang="en-US" sz="2400" b="1" dirty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算術運算子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(arithmetic operator)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其實就是我們數學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上常用的用算符號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加、減、乘、除、取餘數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需要兩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個運算元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(operands)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去構成運算式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8604"/>
              </p:ext>
            </p:extLst>
          </p:nvPr>
        </p:nvGraphicFramePr>
        <p:xfrm>
          <a:off x="1261240" y="3200397"/>
          <a:ext cx="6211614" cy="3312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5807"/>
                <a:gridCol w="3105807"/>
              </a:tblGrid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算術運算子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代表意義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+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加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–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減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*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乘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74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除 </a:t>
                      </a:r>
                      <a:endParaRPr lang="en-US" altLang="zh-TW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6214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%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取餘數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(Mod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，取模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注意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: 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、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 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必須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為整數型態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6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範例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43" y="1565415"/>
            <a:ext cx="3921149" cy="53056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775" y="2414687"/>
            <a:ext cx="5941801" cy="2110016"/>
          </a:xfrm>
          <a:prstGeom prst="rect">
            <a:avLst/>
          </a:prstGeom>
        </p:spPr>
      </p:pic>
      <p:sp>
        <p:nvSpPr>
          <p:cNvPr id="9" name="Text Box 9"/>
          <p:cNvSpPr txBox="1"/>
          <p:nvPr/>
        </p:nvSpPr>
        <p:spPr>
          <a:xfrm>
            <a:off x="9013095" y="5736020"/>
            <a:ext cx="232146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C]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範例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43" y="1565415"/>
            <a:ext cx="3921149" cy="53056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775" y="2414687"/>
            <a:ext cx="5941801" cy="21100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61897" y="5084379"/>
            <a:ext cx="3145220" cy="575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80571" y="4868771"/>
            <a:ext cx="4663174" cy="923330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發現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當兩整數相除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，結果只取商數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!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3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9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這時候應該會有一個疑問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那兩個整數相除，我可以得到小數嗎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c;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改成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float c ?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41" y="2812352"/>
            <a:ext cx="3704062" cy="3776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2352"/>
            <a:ext cx="3805042" cy="377566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040276" y="4958255"/>
            <a:ext cx="1098331" cy="62273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7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這時候應該會有一個疑問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那兩個整數相除，我可以得到小數嗎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c;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改成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float c ?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            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發現還是 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2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7172"/>
            <a:ext cx="3704062" cy="37761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332" y="3181328"/>
            <a:ext cx="7078583" cy="129607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167890" y="2162257"/>
            <a:ext cx="575442" cy="30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28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這時候應該會有一個疑問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那兩個整數相除，我可以得到小數嗎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答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可以的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方法一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強制轉型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不是一個好的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coding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style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但是很方便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方法二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改變儲存值的型態 </a:t>
            </a:r>
            <a:r>
              <a:rPr lang="en-US" altLang="zh-TW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建議</a:t>
            </a:r>
            <a:r>
              <a:rPr lang="en-US" altLang="zh-TW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endParaRPr lang="en-US" altLang="zh-TW" sz="2000" b="1" dirty="0">
              <a:solidFill>
                <a:schemeClr val="accent4">
                  <a:lumMod val="20000"/>
                  <a:lumOff val="80000"/>
                </a:schemeClr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63" y="2215480"/>
            <a:ext cx="5421354" cy="46294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62952" y="4682359"/>
            <a:ext cx="867103" cy="31531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249104" y="5352393"/>
            <a:ext cx="1006366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 Box 9"/>
          <p:cNvSpPr txBox="1"/>
          <p:nvPr/>
        </p:nvSpPr>
        <p:spPr>
          <a:xfrm>
            <a:off x="192289" y="5838496"/>
            <a:ext cx="2335896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D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3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格式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&lt;&lt;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變數或是字串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1&lt;&lt;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變數或是字串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2&lt;&lt;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變數或是字串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3&lt;&lt;....&lt;&lt;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變數或是字串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n ;</a:t>
            </a:r>
            <a:endParaRPr lang="zh-TW" altLang="en-US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如果要輸出字串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一行文字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，需要利用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“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ea typeface="Yozai Medium" panose="02000600000000000000" charset="-122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”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來框起來，像是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&lt;&lt; “Hello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World!”&lt;&lt; 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“Hi”;</a:t>
            </a:r>
          </a:p>
          <a:p>
            <a:pPr lvl="2" algn="l">
              <a:lnSpc>
                <a:spcPct val="150000"/>
              </a:lnSpc>
              <a:buFont typeface="Arial" panose="020B0604020202020204" pitchFamily="34" charset="0"/>
            </a:pP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2" algn="l">
              <a:lnSpc>
                <a:spcPct val="150000"/>
              </a:lnSpc>
              <a:buFont typeface="Arial" panose="020B0604020202020204" pitchFamily="34" charset="0"/>
            </a:pP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而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endl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表示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end of line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，結束一行，輸出後換行，像是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endParaRPr lang="zh-TW" altLang="en-US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&lt;&lt; “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Hello World!”&lt;&lt;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endl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&lt;&lt; “Hi”&lt;&lt;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endl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;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249160" y="3375660"/>
            <a:ext cx="4819015" cy="922020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TW" altLang="en-US" b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小提醒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: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  <a:cs typeface="Yozai Medium" panose="02000600000000000000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輸出文字盡量還是使用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 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英文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，中文很常因為環境問題造成編譯問題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590290"/>
            <a:ext cx="6550025" cy="754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" y="5469890"/>
            <a:ext cx="6494145" cy="10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  <a:r>
              <a:rPr lang="en-US" altLang="zh-TW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zh-TW" altLang="en-US" sz="240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指的是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脫離原本字元的意思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用以跳脫，有的字元本身在程式碼中有特殊的用途，需要用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跳脫；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有些則是加上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之後會有脫離原本字元意思的用途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例如前頁的例子中，「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”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」用來當成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C++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字串的開頭或是結尾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因此我們需要加上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\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」變成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\”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」就能在字串中當作純符號來看待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試試看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cout &lt;&lt;  “</a:t>
            </a:r>
            <a:r>
              <a:rPr lang="en-US" altLang="zh-TW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\”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”&lt;&lt;endl;</a:t>
            </a:r>
          </a:p>
        </p:txBody>
      </p:sp>
    </p:spTree>
    <p:extLst>
      <p:ext uri="{BB962C8B-B14F-4D97-AF65-F5344CB8AC3E}">
        <p14:creationId xmlns:p14="http://schemas.microsoft.com/office/powerpoint/2010/main" val="22123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練習題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56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08" y="1616009"/>
            <a:ext cx="6043184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練習題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56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87" y="2566695"/>
            <a:ext cx="9917170" cy="34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物件概念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8394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1972</Words>
  <Application>Microsoft Office PowerPoint</Application>
  <PresentationFormat>寬螢幕</PresentationFormat>
  <Paragraphs>301</Paragraphs>
  <Slides>46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46</vt:i4>
      </vt:variant>
    </vt:vector>
  </HeadingPairs>
  <TitlesOfParts>
    <vt:vector size="57" baseType="lpstr">
      <vt:lpstr>AR BERKLEY</vt:lpstr>
      <vt:lpstr>Microsoft YaHei Light</vt:lpstr>
      <vt:lpstr>Yozai Medium</vt:lpstr>
      <vt:lpstr>清松手寫體5</vt:lpstr>
      <vt:lpstr>Arial</vt:lpstr>
      <vt:lpstr>Calibri</vt:lpstr>
      <vt:lpstr>Calibri Light</vt:lpstr>
      <vt:lpstr>Comic Sans MS</vt:lpstr>
      <vt:lpstr>Wingdings</vt:lpstr>
      <vt:lpstr>Office Theme</vt:lpstr>
      <vt:lpstr>1_Office Theme</vt:lpstr>
      <vt:lpstr>變數與輸入及運算</vt:lpstr>
      <vt:lpstr>PowerPoint 簡報</vt:lpstr>
      <vt:lpstr>前情提要</vt:lpstr>
      <vt:lpstr>C++ 程式架構</vt:lpstr>
      <vt:lpstr>Output</vt:lpstr>
      <vt:lpstr>Output</vt:lpstr>
      <vt:lpstr>練習題</vt:lpstr>
      <vt:lpstr>練習題</vt:lpstr>
      <vt:lpstr>物件概念</vt:lpstr>
      <vt:lpstr>物件的概念</vt:lpstr>
      <vt:lpstr>淺談物件導向程式設計的概念</vt:lpstr>
      <vt:lpstr>淺談物件導向程式設計的概念</vt:lpstr>
      <vt:lpstr>淺談物件導向程式設計的概念</vt:lpstr>
      <vt:lpstr>物件的概念</vt:lpstr>
      <vt:lpstr>變數宣告</vt:lpstr>
      <vt:lpstr>變數 (Variable)</vt:lpstr>
      <vt:lpstr>變數 (Variable)</vt:lpstr>
      <vt:lpstr>變數 (Variable)</vt:lpstr>
      <vt:lpstr>變數 (Variable)</vt:lpstr>
      <vt:lpstr>變數 (Variable)</vt:lpstr>
      <vt:lpstr>PowerPoint 簡報</vt:lpstr>
      <vt:lpstr>宣告變數 </vt:lpstr>
      <vt:lpstr>宣告變數 </vt:lpstr>
      <vt:lpstr>宣告變數 </vt:lpstr>
      <vt:lpstr>宣告變數 </vt:lpstr>
      <vt:lpstr>宣告變數 </vt:lpstr>
      <vt:lpstr>宣告變數 </vt:lpstr>
      <vt:lpstr>宣告變數 </vt:lpstr>
      <vt:lpstr>宣告變數</vt:lpstr>
      <vt:lpstr>宣告變數 </vt:lpstr>
      <vt:lpstr>宣告變數</vt:lpstr>
      <vt:lpstr>宣告變數</vt:lpstr>
      <vt:lpstr>宣告變數</vt:lpstr>
      <vt:lpstr>宣告變數</vt:lpstr>
      <vt:lpstr>宣告變數</vt:lpstr>
      <vt:lpstr>輸入 Input</vt:lpstr>
      <vt:lpstr>Input</vt:lpstr>
      <vt:lpstr>Input</vt:lpstr>
      <vt:lpstr>算術運算子</vt:lpstr>
      <vt:lpstr>算術運算子</vt:lpstr>
      <vt:lpstr>算術運算子</vt:lpstr>
      <vt:lpstr>算術運算子</vt:lpstr>
      <vt:lpstr>算術運算子</vt:lpstr>
      <vt:lpstr>算術運算子</vt:lpstr>
      <vt:lpstr>算術運算子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Microsoft 帳戶</cp:lastModifiedBy>
  <cp:revision>131</cp:revision>
  <dcterms:created xsi:type="dcterms:W3CDTF">2015-10-06T12:45:00Z</dcterms:created>
  <dcterms:modified xsi:type="dcterms:W3CDTF">2022-07-10T09:46:25Z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A27CCA35843A4FD5895603DE106678DF</vt:lpwstr>
  </property>
</Properties>
</file>