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43"/>
  </p:notesMasterIdLst>
  <p:handoutMasterIdLst>
    <p:handoutMasterId r:id="rId44"/>
  </p:handoutMasterIdLst>
  <p:sldIdLst>
    <p:sldId id="256" r:id="rId3"/>
    <p:sldId id="318" r:id="rId4"/>
    <p:sldId id="320" r:id="rId5"/>
    <p:sldId id="319" r:id="rId6"/>
    <p:sldId id="371" r:id="rId7"/>
    <p:sldId id="372" r:id="rId8"/>
    <p:sldId id="373" r:id="rId9"/>
    <p:sldId id="374" r:id="rId10"/>
    <p:sldId id="375" r:id="rId11"/>
    <p:sldId id="376" r:id="rId12"/>
    <p:sldId id="399" r:id="rId13"/>
    <p:sldId id="400" r:id="rId14"/>
    <p:sldId id="401" r:id="rId15"/>
    <p:sldId id="402" r:id="rId16"/>
    <p:sldId id="377" r:id="rId17"/>
    <p:sldId id="379" r:id="rId18"/>
    <p:sldId id="378" r:id="rId19"/>
    <p:sldId id="380" r:id="rId20"/>
    <p:sldId id="381" r:id="rId21"/>
    <p:sldId id="382" r:id="rId22"/>
    <p:sldId id="383" r:id="rId23"/>
    <p:sldId id="384" r:id="rId24"/>
    <p:sldId id="385" r:id="rId25"/>
    <p:sldId id="321" r:id="rId26"/>
    <p:sldId id="386" r:id="rId27"/>
    <p:sldId id="392" r:id="rId28"/>
    <p:sldId id="389" r:id="rId29"/>
    <p:sldId id="396" r:id="rId30"/>
    <p:sldId id="257" r:id="rId31"/>
    <p:sldId id="387" r:id="rId32"/>
    <p:sldId id="388" r:id="rId33"/>
    <p:sldId id="394" r:id="rId34"/>
    <p:sldId id="390" r:id="rId35"/>
    <p:sldId id="391" r:id="rId36"/>
    <p:sldId id="395" r:id="rId37"/>
    <p:sldId id="398" r:id="rId38"/>
    <p:sldId id="397" r:id="rId39"/>
    <p:sldId id="393" r:id="rId40"/>
    <p:sldId id="323" r:id="rId41"/>
    <p:sldId id="274" r:id="rId4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CFC"/>
    <a:srgbClr val="27282C"/>
    <a:srgbClr val="2A2A2A"/>
    <a:srgbClr val="1A5943"/>
    <a:srgbClr val="51588B"/>
    <a:srgbClr val="C9ABAB"/>
    <a:srgbClr val="D3BABA"/>
    <a:srgbClr val="C08E3E"/>
    <a:srgbClr val="992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86427" autoAdjust="0"/>
  </p:normalViewPr>
  <p:slideViewPr>
    <p:cSldViewPr snapToGrid="0" showGuides="1">
      <p:cViewPr varScale="1">
        <p:scale>
          <a:sx n="72" d="100"/>
          <a:sy n="72" d="100"/>
        </p:scale>
        <p:origin x="1032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2022/7/27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8835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2022/7/27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7877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5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2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53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519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271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45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365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98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73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41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07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344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019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682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539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57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3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1 byte 8</a:t>
            </a:r>
            <a:r>
              <a:rPr lang="en-US" baseline="0" dirty="0" smtClean="0"/>
              <a:t> bit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altLang="zh-TW" baseline="0" dirty="0" smtClean="0"/>
              <a:t>2^31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-1, 4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10^9</a:t>
            </a:r>
            <a:br>
              <a:rPr lang="en-US" altLang="zh-TW" baseline="0" dirty="0" smtClean="0"/>
            </a:br>
            <a:r>
              <a:rPr lang="en-US" altLang="zh-TW" baseline="0" dirty="0" smtClean="0"/>
              <a:t>long </a:t>
            </a:r>
            <a:r>
              <a:rPr lang="en-US" altLang="zh-TW" baseline="0" dirty="0" err="1" smtClean="0"/>
              <a:t>long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2^63-1,  9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10^18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3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4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9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3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 dirty="0" smtClean="0"/>
              <a:t>強制轉型，不是一個好的 </a:t>
            </a:r>
            <a:r>
              <a:rPr lang="en-US" altLang="zh-TW" dirty="0" smtClean="0"/>
              <a:t>coding style</a:t>
            </a:r>
            <a:r>
              <a:rPr lang="zh-TW" altLang="en-US" dirty="0" smtClean="0"/>
              <a:t>，但是很方便</a:t>
            </a:r>
            <a:r>
              <a:rPr lang="en-US" altLang="zh-TW" dirty="0" err="1" smtClean="0"/>
              <a:t>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2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81915" y="-92075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64135" y="-6350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44450" y="-123825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875" y="2262188"/>
            <a:ext cx="863786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8000" dirty="0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條件</a:t>
            </a:r>
            <a:r>
              <a:rPr lang="zh-TW" altLang="en-US" sz="8000" dirty="0" smtClean="0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判斷式</a:t>
            </a:r>
            <a:endParaRPr kumimoji="0" lang="zh-TW" altLang="en-US" sz="80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</p:spPr>
        <p:txBody>
          <a:bodyPr wrap="square" lIns="91440" tIns="45720" rIns="91440" bIns="45720" anchor="t" anchorCtr="0"/>
          <a:lstStyle/>
          <a:p>
            <a:pPr algn="r" defTabSz="914400">
              <a:buClrTx/>
              <a:buSzTx/>
            </a:pPr>
            <a:r>
              <a:rPr lang="zh-TW" altLang="zh-CN" kern="1200" dirty="0">
                <a:latin typeface="清松手寫體5" charset="-120"/>
                <a:ea typeface="清松手寫體5" charset="-120"/>
                <a:cs typeface="+mn-cs"/>
              </a:rPr>
              <a:t>林靖紳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9163493" y="630713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算術運算子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(arithmetic operator)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其實就是我們數學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上常用的用算符號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加、減、乘、除、取餘數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需要兩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個運算元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(operands)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去構成運算式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61240" y="3200397"/>
          <a:ext cx="6211614" cy="3312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5807"/>
                <a:gridCol w="3105807"/>
              </a:tblGrid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算術運算子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代表意義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+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加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–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減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549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*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乘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74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除 </a:t>
                      </a:r>
                      <a:endParaRPr lang="en-US" altLang="zh-TW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6214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%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取餘數 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(Mod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，取模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注意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: A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、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 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必須</a:t>
                      </a:r>
                      <a:r>
                        <a:rPr lang="zh-TW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為整數型態</a:t>
                      </a:r>
                      <a:r>
                        <a:rPr lang="en-US" altLang="zh-TW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13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範例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43" y="1565415"/>
            <a:ext cx="3921149" cy="53056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5" y="2414687"/>
            <a:ext cx="5941801" cy="21100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1897" y="5084379"/>
            <a:ext cx="3145220" cy="57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80571" y="4868771"/>
            <a:ext cx="4663174" cy="923330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發現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當兩整數相除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，結果只取商數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!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9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c;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改成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c ?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41" y="2812352"/>
            <a:ext cx="3704062" cy="3776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2352"/>
            <a:ext cx="3805042" cy="377566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040276" y="4958255"/>
            <a:ext cx="1098331" cy="62273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2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試試把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c;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改成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float c ?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          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發現還是 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2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7172"/>
            <a:ext cx="3704062" cy="37761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332" y="3181328"/>
            <a:ext cx="7078583" cy="129607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167890" y="2162257"/>
            <a:ext cx="575442" cy="30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16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算術運算子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565416"/>
            <a:ext cx="11433810" cy="28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這時候應該會有一個疑問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那兩個整數相除，我可以得到小數嗎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答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可以的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方法一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強制轉型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不是一個好的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coding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style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但是很方便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方法二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改變儲存值的型態 </a:t>
            </a:r>
            <a:r>
              <a:rPr lang="en-US" altLang="zh-TW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建議</a:t>
            </a:r>
            <a:r>
              <a:rPr lang="en-US" altLang="zh-TW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endParaRPr lang="en-US" altLang="zh-TW" sz="2000" b="1" dirty="0">
              <a:solidFill>
                <a:schemeClr val="accent4">
                  <a:lumMod val="20000"/>
                  <a:lumOff val="80000"/>
                </a:schemeClr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63" y="2215480"/>
            <a:ext cx="5421354" cy="46294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49104" y="5352393"/>
            <a:ext cx="1006366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 Box 9"/>
          <p:cNvSpPr txBox="1"/>
          <p:nvPr/>
        </p:nvSpPr>
        <p:spPr>
          <a:xfrm>
            <a:off x="192289" y="5838496"/>
            <a:ext cx="2335896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D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sp>
        <p:nvSpPr>
          <p:cNvPr id="10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0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A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97" y="1355834"/>
            <a:ext cx="6763206" cy="5502166"/>
          </a:xfrm>
          <a:prstGeom prst="rect">
            <a:avLst/>
          </a:prstGeom>
        </p:spPr>
      </p:pic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682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b="1" dirty="0">
                <a:latin typeface="Comic Sans MS" panose="030F0702030302020204" pitchFamily="66" charset="0"/>
                <a:ea typeface="Yozai Medium" panose="02000600000000000000" pitchFamily="2" charset="-122"/>
              </a:rPr>
              <a:t>宣告變數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思考問題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我們要怎麼讓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個變數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的值互換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7624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54" y="2758952"/>
            <a:ext cx="5602032" cy="4099048"/>
          </a:xfrm>
          <a:prstGeom prst="rect">
            <a:avLst/>
          </a:prstGeom>
        </p:spPr>
      </p:pic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1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A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69" y="2006315"/>
            <a:ext cx="10521106" cy="3842692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59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B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33" y="293098"/>
            <a:ext cx="5228457" cy="6569495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54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B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536"/>
            <a:ext cx="10791226" cy="4311726"/>
          </a:xfrm>
          <a:prstGeom prst="rect">
            <a:avLst/>
          </a:prstGeom>
        </p:spPr>
      </p:pic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99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s 19"/>
          <p:cNvSpPr/>
          <p:nvPr/>
        </p:nvSpPr>
        <p:spPr>
          <a:xfrm>
            <a:off x="760618" y="5854739"/>
            <a:ext cx="641985" cy="594360"/>
          </a:xfrm>
          <a:prstGeom prst="rect">
            <a:avLst/>
          </a:prstGeom>
          <a:solidFill>
            <a:srgbClr val="1A59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3335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38200" y="5457481"/>
            <a:ext cx="414370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3  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巢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狀條件判斷</a:t>
            </a:r>
            <a:endParaRPr lang="en-US" sz="3600" dirty="0"/>
          </a:p>
        </p:txBody>
      </p:sp>
      <p:sp>
        <p:nvSpPr>
          <p:cNvPr id="9" name="Rectangles 13"/>
          <p:cNvSpPr/>
          <p:nvPr/>
        </p:nvSpPr>
        <p:spPr>
          <a:xfrm>
            <a:off x="760620" y="1635331"/>
            <a:ext cx="641985" cy="594360"/>
          </a:xfrm>
          <a:prstGeom prst="rect">
            <a:avLst/>
          </a:prstGeom>
          <a:solidFill>
            <a:srgbClr val="C08E3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7"/>
          <p:cNvSpPr txBox="1"/>
          <p:nvPr/>
        </p:nvSpPr>
        <p:spPr>
          <a:xfrm>
            <a:off x="838200" y="1243657"/>
            <a:ext cx="2727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0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 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前情提要</a:t>
            </a:r>
          </a:p>
        </p:txBody>
      </p:sp>
      <p:sp>
        <p:nvSpPr>
          <p:cNvPr id="12" name="Rectangles 13"/>
          <p:cNvSpPr/>
          <p:nvPr/>
        </p:nvSpPr>
        <p:spPr>
          <a:xfrm>
            <a:off x="760620" y="2966127"/>
            <a:ext cx="641985" cy="594360"/>
          </a:xfrm>
          <a:prstGeom prst="rect">
            <a:avLst/>
          </a:prstGeom>
          <a:solidFill>
            <a:srgbClr val="C9ABA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7"/>
          <p:cNvSpPr txBox="1"/>
          <p:nvPr/>
        </p:nvSpPr>
        <p:spPr>
          <a:xfrm>
            <a:off x="882542" y="2562267"/>
            <a:ext cx="5884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1  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關係運算子、邏輯運算子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7" name="Rectangles 13"/>
          <p:cNvSpPr/>
          <p:nvPr/>
        </p:nvSpPr>
        <p:spPr>
          <a:xfrm>
            <a:off x="760619" y="4408020"/>
            <a:ext cx="641985" cy="594360"/>
          </a:xfrm>
          <a:prstGeom prst="rect">
            <a:avLst/>
          </a:prstGeom>
          <a:solidFill>
            <a:srgbClr val="5158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7"/>
          <p:cNvSpPr txBox="1"/>
          <p:nvPr/>
        </p:nvSpPr>
        <p:spPr>
          <a:xfrm>
            <a:off x="697558" y="4009874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條件判斷</a:t>
            </a:r>
          </a:p>
        </p:txBody>
      </p:sp>
      <p:sp>
        <p:nvSpPr>
          <p:cNvPr id="1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C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51" y="1052037"/>
            <a:ext cx="6508044" cy="5486875"/>
          </a:xfrm>
          <a:prstGeom prst="rect">
            <a:avLst/>
          </a:prstGeom>
        </p:spPr>
      </p:pic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45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C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945"/>
            <a:ext cx="10934948" cy="3660986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0147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D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88" y="732303"/>
            <a:ext cx="6279424" cy="5624047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6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題目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D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142"/>
            <a:ext cx="10794948" cy="3570727"/>
          </a:xfrm>
          <a:prstGeom prst="rect">
            <a:avLst/>
          </a:prstGeom>
        </p:spPr>
      </p:pic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05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lnSpc>
                <a:spcPct val="150000"/>
              </a:lnSpc>
              <a:buNone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關係</a:t>
            </a:r>
            <a:r>
              <a:rPr lang="zh-TW" altLang="en-US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運算子、</a:t>
            </a:r>
            <a:r>
              <a:rPr lang="en-US" altLang="zh-TW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/>
            </a:r>
            <a:br>
              <a:rPr lang="en-US" altLang="zh-TW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</a:b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邏輯運算子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01</a:t>
            </a: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3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關係運算子</a:t>
            </a: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關係運算就是比較兩個數的關係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40153"/>
              </p:ext>
            </p:extLst>
          </p:nvPr>
        </p:nvGraphicFramePr>
        <p:xfrm>
          <a:off x="838200" y="2472819"/>
          <a:ext cx="9614340" cy="3883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3585"/>
                <a:gridCol w="2403585"/>
                <a:gridCol w="2403585"/>
                <a:gridCol w="2403585"/>
              </a:tblGrid>
              <a:tr h="5547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關係運算子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意義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使用範例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回傳結果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</a:tr>
              <a:tr h="5547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Yozai Medium" panose="02000600000000000000" pitchFamily="2" charset="-122"/>
                        </a:rPr>
                        <a:t>==</a:t>
                      </a:r>
                      <a:endParaRPr lang="zh-TW" altLang="en-US" dirty="0">
                        <a:latin typeface="+mn-lt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判斷等於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1+1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==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2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</a:tr>
              <a:tr h="5547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Yozai Medium" panose="02000600000000000000" pitchFamily="2" charset="-122"/>
                        </a:rPr>
                        <a:t>!=</a:t>
                      </a:r>
                      <a:endParaRPr lang="zh-TW" altLang="en-US" dirty="0">
                        <a:latin typeface="+mn-lt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判斷不等於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3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!=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4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</a:tr>
              <a:tr h="5547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Yozai Medium" panose="02000600000000000000" pitchFamily="2" charset="-122"/>
                        </a:rPr>
                        <a:t>&gt;</a:t>
                      </a:r>
                      <a:endParaRPr lang="zh-TW" altLang="en-US" dirty="0">
                        <a:latin typeface="+mn-lt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判斷大於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5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&gt;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7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0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</a:tr>
              <a:tr h="5547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Yozai Medium" panose="02000600000000000000" pitchFamily="2" charset="-122"/>
                        </a:rPr>
                        <a:t>&gt;=</a:t>
                      </a:r>
                      <a:endParaRPr lang="zh-TW" altLang="en-US" dirty="0">
                        <a:latin typeface="+mn-lt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判斷大於等於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3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&gt;=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7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0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</a:tr>
              <a:tr h="5547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Yozai Medium" panose="02000600000000000000" pitchFamily="2" charset="-122"/>
                        </a:rPr>
                        <a:t>&lt;</a:t>
                      </a:r>
                      <a:endParaRPr lang="zh-TW" altLang="en-US" dirty="0">
                        <a:latin typeface="+mn-lt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判斷小於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2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&lt;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6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</a:tr>
              <a:tr h="5547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Yozai Medium" panose="02000600000000000000" pitchFamily="2" charset="-122"/>
                        </a:rPr>
                        <a:t>&lt;=</a:t>
                      </a:r>
                      <a:endParaRPr lang="zh-TW" altLang="en-US" dirty="0">
                        <a:latin typeface="+mn-lt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判斷小於等於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8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&lt;=</a:t>
                      </a:r>
                      <a:r>
                        <a:rPr lang="zh-TW" altLang="en-US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8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mic Sans MS" panose="030F0702030302020204" pitchFamily="66" charset="0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latin typeface="Comic Sans MS" panose="030F0702030302020204" pitchFamily="66" charset="0"/>
                        <a:ea typeface="Yozai Medium" panose="02000600000000000000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645370" y="2457052"/>
            <a:ext cx="4807170" cy="3883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279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關係運算子</a:t>
            </a: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範例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9" y="2382692"/>
            <a:ext cx="4943018" cy="42895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823" y="3845415"/>
            <a:ext cx="5985727" cy="240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邏輯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運算子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379095" y="1508109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邏輯運算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就是用來連接語句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舉例假設只要滿足條件，通過課程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事件為第一次考試及格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B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事件為第二次考試及格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事件為第三次考試不及格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69903"/>
              </p:ext>
            </p:extLst>
          </p:nvPr>
        </p:nvGraphicFramePr>
        <p:xfrm>
          <a:off x="838200" y="3961487"/>
          <a:ext cx="9480331" cy="2528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0812"/>
                <a:gridCol w="1769472"/>
                <a:gridCol w="1710558"/>
                <a:gridCol w="3799489"/>
              </a:tblGrid>
              <a:tr h="651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C++</a:t>
                      </a:r>
                      <a:r>
                        <a:rPr lang="zh-TW" altLang="en-US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英文意思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中文意思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舉例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6254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&amp;&amp;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And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且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&amp;&amp;</a:t>
                      </a:r>
                      <a:r>
                        <a:rPr lang="zh-TW" altLang="en-US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sz="1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6254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||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Or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或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</a:t>
                      </a:r>
                      <a:r>
                        <a:rPr lang="zh-TW" altLang="en-US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||</a:t>
                      </a:r>
                      <a:r>
                        <a:rPr lang="zh-TW" altLang="en-US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</a:t>
                      </a:r>
                      <a:endParaRPr lang="zh-TW" altLang="en-US" sz="1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6254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!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Not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非</a:t>
                      </a:r>
                      <a:endParaRPr lang="zh-TW" altLang="en-US" sz="2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!C</a:t>
                      </a:r>
                      <a:endParaRPr lang="zh-TW" altLang="en-US" sz="1800" dirty="0"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73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邏輯運算子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範例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" y="2431587"/>
            <a:ext cx="6410870" cy="32912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879" y="3781283"/>
            <a:ext cx="5409121" cy="18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1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條件判斷式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2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前情提要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- 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838200" y="3066277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開始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9" name="直線單箭頭接點 8"/>
          <p:cNvCxnSpPr>
            <a:stCxn id="4" idx="6"/>
            <a:endCxn id="10" idx="1"/>
          </p:cNvCxnSpPr>
          <p:nvPr/>
        </p:nvCxnSpPr>
        <p:spPr>
          <a:xfrm flipV="1">
            <a:off x="1784131" y="3539242"/>
            <a:ext cx="634229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18360" y="3235756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讀取成績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3608657" y="3539242"/>
            <a:ext cx="634229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4242886" y="2916504"/>
            <a:ext cx="3231931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if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(</a:t>
            </a:r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成績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&gt;=60)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0" name="直線單箭頭接點 19"/>
          <p:cNvCxnSpPr>
            <a:stCxn id="12" idx="3"/>
            <a:endCxn id="22" idx="1"/>
          </p:cNvCxnSpPr>
          <p:nvPr/>
        </p:nvCxnSpPr>
        <p:spPr>
          <a:xfrm>
            <a:off x="7474817" y="3539242"/>
            <a:ext cx="754783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229600" y="3235756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輸出合格</a:t>
            </a:r>
          </a:p>
        </p:txBody>
      </p:sp>
      <p:cxnSp>
        <p:nvCxnSpPr>
          <p:cNvPr id="25" name="直線單箭頭接點 24"/>
          <p:cNvCxnSpPr>
            <a:stCxn id="12" idx="2"/>
            <a:endCxn id="26" idx="0"/>
          </p:cNvCxnSpPr>
          <p:nvPr/>
        </p:nvCxnSpPr>
        <p:spPr>
          <a:xfrm flipH="1">
            <a:off x="5858851" y="4161980"/>
            <a:ext cx="1" cy="69368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385885" y="4855664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結束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9" name="直線單箭頭接點 28"/>
          <p:cNvCxnSpPr>
            <a:stCxn id="22" idx="2"/>
            <a:endCxn id="26" idx="6"/>
          </p:cNvCxnSpPr>
          <p:nvPr/>
        </p:nvCxnSpPr>
        <p:spPr>
          <a:xfrm flipH="1">
            <a:off x="6331816" y="3842728"/>
            <a:ext cx="2492933" cy="1485902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644459" y="3235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是</a:t>
            </a:r>
            <a:endParaRPr lang="zh-TW" altLang="en-US" dirty="0">
              <a:solidFill>
                <a:srgbClr val="FF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888251" y="4375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否</a:t>
            </a:r>
            <a:endParaRPr lang="zh-TW" altLang="en-US" dirty="0">
              <a:solidFill>
                <a:srgbClr val="FF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17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1792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- 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(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如果條件成立的話，要做的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事情。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31" y="1639850"/>
            <a:ext cx="5676410" cy="4631052"/>
          </a:xfrm>
          <a:prstGeom prst="rect">
            <a:avLst/>
          </a:prstGeom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62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-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笑話一則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516" y="1690688"/>
            <a:ext cx="4558968" cy="5784191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1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– else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否則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跟隨前一個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if)</a:t>
            </a:r>
          </a:p>
        </p:txBody>
      </p:sp>
      <p:sp>
        <p:nvSpPr>
          <p:cNvPr id="4" name="橢圓 3"/>
          <p:cNvSpPr/>
          <p:nvPr/>
        </p:nvSpPr>
        <p:spPr>
          <a:xfrm>
            <a:off x="901262" y="4054159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開始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9" name="直線單箭頭接點 8"/>
          <p:cNvCxnSpPr>
            <a:stCxn id="4" idx="6"/>
            <a:endCxn id="10" idx="1"/>
          </p:cNvCxnSpPr>
          <p:nvPr/>
        </p:nvCxnSpPr>
        <p:spPr>
          <a:xfrm flipV="1">
            <a:off x="1847193" y="4527124"/>
            <a:ext cx="634229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81422" y="4223638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讀取成績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3671719" y="4527124"/>
            <a:ext cx="634229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4305948" y="3904386"/>
            <a:ext cx="3231931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if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(</a:t>
            </a:r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成績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&gt;=60)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0" name="直線單箭頭接點 19"/>
          <p:cNvCxnSpPr>
            <a:stCxn id="12" idx="0"/>
            <a:endCxn id="22" idx="2"/>
          </p:cNvCxnSpPr>
          <p:nvPr/>
        </p:nvCxnSpPr>
        <p:spPr>
          <a:xfrm flipH="1" flipV="1">
            <a:off x="5921913" y="3313640"/>
            <a:ext cx="1" cy="59074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26764" y="2706668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輸出合格</a:t>
            </a:r>
          </a:p>
        </p:txBody>
      </p:sp>
      <p:cxnSp>
        <p:nvCxnSpPr>
          <p:cNvPr id="25" name="直線單箭頭接點 24"/>
          <p:cNvCxnSpPr>
            <a:stCxn id="12" idx="2"/>
            <a:endCxn id="27" idx="0"/>
          </p:cNvCxnSpPr>
          <p:nvPr/>
        </p:nvCxnSpPr>
        <p:spPr>
          <a:xfrm flipH="1">
            <a:off x="5921912" y="5149862"/>
            <a:ext cx="2" cy="69610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951313" y="34243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是</a:t>
            </a:r>
            <a:endParaRPr lang="zh-TW" altLang="en-US" dirty="0">
              <a:solidFill>
                <a:srgbClr val="FF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51313" y="5363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否</a:t>
            </a:r>
            <a:endParaRPr lang="zh-TW" altLang="en-US" dirty="0">
              <a:solidFill>
                <a:srgbClr val="FF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0886" y="5845968"/>
            <a:ext cx="1342051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輸出不合格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4" name="直線接點 23"/>
          <p:cNvCxnSpPr>
            <a:stCxn id="22" idx="3"/>
          </p:cNvCxnSpPr>
          <p:nvPr/>
        </p:nvCxnSpPr>
        <p:spPr>
          <a:xfrm>
            <a:off x="6517061" y="3010154"/>
            <a:ext cx="242724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8471338" y="4054159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結束</a:t>
            </a:r>
          </a:p>
        </p:txBody>
      </p:sp>
      <p:cxnSp>
        <p:nvCxnSpPr>
          <p:cNvPr id="34" name="直線單箭頭接點 33"/>
          <p:cNvCxnSpPr>
            <a:endCxn id="32" idx="0"/>
          </p:cNvCxnSpPr>
          <p:nvPr/>
        </p:nvCxnSpPr>
        <p:spPr>
          <a:xfrm>
            <a:off x="8944303" y="3010154"/>
            <a:ext cx="1" cy="104400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7" idx="3"/>
          </p:cNvCxnSpPr>
          <p:nvPr/>
        </p:nvCxnSpPr>
        <p:spPr>
          <a:xfrm>
            <a:off x="6592937" y="6149454"/>
            <a:ext cx="235136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32" idx="4"/>
          </p:cNvCxnSpPr>
          <p:nvPr/>
        </p:nvCxnSpPr>
        <p:spPr>
          <a:xfrm flipV="1">
            <a:off x="8944303" y="5000090"/>
            <a:ext cx="1" cy="114936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24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- else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否則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(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如果條件成立的話，要做的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事情。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else{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否則要做甚麼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44" y="1690688"/>
            <a:ext cx="6290892" cy="37608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02110" y="4051738"/>
            <a:ext cx="2940269" cy="38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013095" y="5736020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18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–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else 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這時候應該要有一個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疑問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處理了二元的問題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是否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如果有三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元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以上的情況該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怎麼辦呢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舉例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分數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&gt;= 90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優等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/>
            </a:r>
            <a:b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</a:b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90 &gt;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分數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&gt;= 80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甲等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/>
            </a:r>
            <a:b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</a:b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80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分數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&gt;= 70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乙等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0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– else 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294290" y="2346779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開始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9" name="直線單箭頭接點 8"/>
          <p:cNvCxnSpPr>
            <a:stCxn id="4" idx="6"/>
            <a:endCxn id="10" idx="1"/>
          </p:cNvCxnSpPr>
          <p:nvPr/>
        </p:nvCxnSpPr>
        <p:spPr>
          <a:xfrm flipV="1">
            <a:off x="1240221" y="2819744"/>
            <a:ext cx="634229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74450" y="2516258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讀取成績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3064747" y="2819744"/>
            <a:ext cx="634229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決策 11"/>
          <p:cNvSpPr/>
          <p:nvPr/>
        </p:nvSpPr>
        <p:spPr>
          <a:xfrm>
            <a:off x="3698976" y="2197006"/>
            <a:ext cx="2197327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成績</a:t>
            </a:r>
            <a:r>
              <a:rPr lang="en-US" altLang="zh-TW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&gt;=90</a:t>
            </a:r>
            <a:endParaRPr lang="zh-TW" altLang="en-US" sz="2000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2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流程圖: 決策 25"/>
          <p:cNvSpPr/>
          <p:nvPr/>
        </p:nvSpPr>
        <p:spPr>
          <a:xfrm>
            <a:off x="3698976" y="3442482"/>
            <a:ext cx="2197327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成績</a:t>
            </a:r>
            <a:r>
              <a:rPr lang="en-US" altLang="zh-TW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&gt;=80</a:t>
            </a:r>
            <a:endParaRPr lang="zh-TW" altLang="en-US" sz="2000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28" name="流程圖: 決策 27"/>
          <p:cNvSpPr/>
          <p:nvPr/>
        </p:nvSpPr>
        <p:spPr>
          <a:xfrm>
            <a:off x="3698976" y="4687958"/>
            <a:ext cx="2197327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成績</a:t>
            </a:r>
            <a:r>
              <a:rPr lang="en-US" altLang="zh-TW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&gt;=70</a:t>
            </a:r>
            <a:endParaRPr lang="zh-TW" altLang="en-US" sz="2000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9" name="直線單箭頭接點 28"/>
          <p:cNvCxnSpPr>
            <a:stCxn id="12" idx="3"/>
            <a:endCxn id="33" idx="1"/>
          </p:cNvCxnSpPr>
          <p:nvPr/>
        </p:nvCxnSpPr>
        <p:spPr>
          <a:xfrm>
            <a:off x="5896303" y="2819744"/>
            <a:ext cx="64046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536768" y="2516258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 </a:t>
            </a:r>
            <a:r>
              <a:rPr lang="en-US" altLang="zh-TW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A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36768" y="3761734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 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B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36" name="直線單箭頭接點 35"/>
          <p:cNvCxnSpPr>
            <a:stCxn id="26" idx="3"/>
            <a:endCxn id="35" idx="1"/>
          </p:cNvCxnSpPr>
          <p:nvPr/>
        </p:nvCxnSpPr>
        <p:spPr>
          <a:xfrm>
            <a:off x="5896303" y="4065220"/>
            <a:ext cx="64046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36768" y="5007210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 </a:t>
            </a:r>
            <a:r>
              <a:rPr lang="en-US" altLang="zh-TW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38" name="直線單箭頭接點 37"/>
          <p:cNvCxnSpPr>
            <a:stCxn id="28" idx="3"/>
            <a:endCxn id="37" idx="1"/>
          </p:cNvCxnSpPr>
          <p:nvPr/>
        </p:nvCxnSpPr>
        <p:spPr>
          <a:xfrm>
            <a:off x="5896303" y="5310696"/>
            <a:ext cx="64046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3" idx="3"/>
            <a:endCxn id="44" idx="2"/>
          </p:cNvCxnSpPr>
          <p:nvPr/>
        </p:nvCxnSpPr>
        <p:spPr>
          <a:xfrm>
            <a:off x="7727065" y="2819744"/>
            <a:ext cx="2150032" cy="124547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9877097" y="3592254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結束</a:t>
            </a:r>
          </a:p>
        </p:txBody>
      </p:sp>
      <p:cxnSp>
        <p:nvCxnSpPr>
          <p:cNvPr id="46" name="直線單箭頭接點 45"/>
          <p:cNvCxnSpPr>
            <a:stCxn id="35" idx="3"/>
            <a:endCxn id="44" idx="2"/>
          </p:cNvCxnSpPr>
          <p:nvPr/>
        </p:nvCxnSpPr>
        <p:spPr>
          <a:xfrm>
            <a:off x="7727065" y="4065220"/>
            <a:ext cx="2150032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3"/>
            <a:endCxn id="44" idx="2"/>
          </p:cNvCxnSpPr>
          <p:nvPr/>
        </p:nvCxnSpPr>
        <p:spPr>
          <a:xfrm flipV="1">
            <a:off x="7727065" y="4065220"/>
            <a:ext cx="2150032" cy="124547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80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–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else 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情況一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 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除此之外，如果還有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 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除了一、二情況之外，再如果還有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 if: 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N)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以上情況之外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27" y="1914044"/>
            <a:ext cx="5339596" cy="4082664"/>
          </a:xfrm>
          <a:prstGeom prst="rect">
            <a:avLst/>
          </a:prstGeom>
        </p:spPr>
      </p:pic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9084040" y="6027003"/>
            <a:ext cx="232146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B]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3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條件判斷加上邏輯運算子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05" y="1690687"/>
            <a:ext cx="6911819" cy="49824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5218386"/>
            <a:ext cx="4501055" cy="86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>
            <a:off x="6329855" y="5651938"/>
            <a:ext cx="18682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98069" y="5390328"/>
            <a:ext cx="1620957" cy="523220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選哪個呢</a:t>
            </a:r>
            <a:endParaRPr lang="zh-TW" altLang="en-US" sz="2800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084040" y="6027003"/>
            <a:ext cx="232146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C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6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巢狀判斷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dirty="0" smtClean="0">
                <a:latin typeface="Comic Sans MS" panose="030F0702030302020204" charset="0"/>
              </a:rPr>
              <a:t>3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8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67680" y="2427605"/>
            <a:ext cx="6624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基本概念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程式碼是由上而下執行的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main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裡面直到遇到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return 0 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程式會立刻結束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程式中用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到任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何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物件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都</a:t>
            </a:r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需要進行</a:t>
            </a:r>
            <a:r>
              <a:rPr lang="zh-TW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宣告</a:t>
            </a:r>
            <a:endParaRPr lang="zh-TW" altLang="en-US" sz="2400" b="1" dirty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Thank You</a:t>
            </a:r>
          </a:p>
        </p:txBody>
      </p:sp>
      <p:sp>
        <p:nvSpPr>
          <p:cNvPr id="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物件的概念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251296" y="1612177"/>
            <a:ext cx="11689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小總結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物件是甚麼</a:t>
            </a:r>
            <a:r>
              <a:rPr lang="en-US" altLang="zh-TW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可以是變數或是函式</a:t>
            </a:r>
            <a:endParaRPr lang="en-US" altLang="zh-TW" sz="2000" dirty="0" smtClean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物件導向程式設計的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就是將物件們用一個更大的東西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-class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包起來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Class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之間的關係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Inheritance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Override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方便程式設計師組織和管理程式碼、梳理程式設計的思路。特別是對於中大型的程碼提高軟體</a:t>
            </a:r>
            <a:r>
              <a:rPr lang="zh-TW" alt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charset="-122"/>
                <a:ea typeface="Yozai Medium" panose="02000600000000000000" charset="-122"/>
              </a:rPr>
              <a:t>開發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的效率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C++, Java, Python, C#, PHP, 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都有支援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0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概念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</a:t>
            </a:r>
            <a:r>
              <a:rPr lang="zh-TW" altLang="en-US" sz="2000" u="sng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資訊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</a:t>
            </a:r>
            <a:r>
              <a:rPr lang="zh-TW" altLang="en-US" sz="2000" u="sng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位址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</a:t>
            </a:r>
            <a:r>
              <a:rPr lang="en-US" altLang="zh-TW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跟數學上對於變數的定義不太一樣</a:t>
            </a:r>
            <a:r>
              <a:rPr lang="en-US" altLang="zh-TW" sz="14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資</a:t>
            </a: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訊</a:t>
            </a:r>
            <a:endParaRPr lang="en-US" altLang="zh-TW" sz="2000" b="1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識別字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(Identifier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簡稱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ID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，變數的名稱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可能是一個整數、小數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浮點數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、字母、符號、字串，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位</a:t>
            </a:r>
            <a:r>
              <a:rPr lang="zh-TW" altLang="en-US" sz="2000" b="1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址</a:t>
            </a:r>
            <a:endParaRPr lang="en-US" altLang="zh-TW" sz="2000" b="1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記憶體位址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7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變數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(Variable)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資料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164408" y="1690688"/>
          <a:ext cx="9648497" cy="4635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0297"/>
                <a:gridCol w="1256709"/>
                <a:gridCol w="1305188"/>
                <a:gridCol w="1035991"/>
                <a:gridCol w="2597961"/>
                <a:gridCol w="2262351"/>
              </a:tblGrid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中文意思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英文字義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位元組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(byte)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可儲存的值 舉例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整數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Integer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100, -5, 123456, 0, 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-2147483648 ~ 2147483647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float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單精度</a:t>
                      </a:r>
                      <a:endParaRPr lang="en-US" altLang="zh-TW" b="0" dirty="0" smtClean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浮點數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Floating point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3.1415,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4.3, -3.3, …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小數點後六位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-38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~ 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38</a:t>
                      </a:r>
                      <a:endParaRPr lang="zh-TW" altLang="en-US" baseline="30000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double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雙精度</a:t>
                      </a:r>
                      <a:endParaRPr lang="en-US" altLang="zh-TW" b="0" dirty="0" smtClean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浮點數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Double floating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point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3.1415926535,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-3.512345678, …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小數點後十五位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-308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~ 10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308</a:t>
                      </a:r>
                      <a:endParaRPr lang="zh-TW" altLang="en-US" baseline="30000" dirty="0" smtClean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77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long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long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長整數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同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-9223372036854775808 ~ 9223372036854775807</a:t>
                      </a:r>
                      <a:endParaRPr lang="zh-TW" altLang="en-US" baseline="0" dirty="0" smtClean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char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字元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Character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a, b, ;, ~, *,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+, 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參照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ASCII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Code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  <a:tr h="447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布林</a:t>
                      </a:r>
                      <a:r>
                        <a:rPr lang="en-US" altLang="zh-TW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(</a:t>
                      </a:r>
                      <a:r>
                        <a:rPr lang="zh-TW" altLang="en-US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是非</a:t>
                      </a:r>
                      <a:r>
                        <a:rPr lang="en-US" altLang="zh-TW" b="0" dirty="0" smtClean="0">
                          <a:solidFill>
                            <a:srgbClr val="2A2A2A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)</a:t>
                      </a:r>
                      <a:endParaRPr lang="zh-TW" altLang="en-US" b="0" dirty="0">
                        <a:solidFill>
                          <a:srgbClr val="2A2A2A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Yozai Medium" panose="02000600000000000000" pitchFamily="2" charset="-122"/>
                          <a:ea typeface="Yozai Medium" panose="02000600000000000000" pitchFamily="2" charset="-122"/>
                        </a:rPr>
                        <a:t>true, false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Yozai Medium" panose="02000600000000000000" pitchFamily="2" charset="-122"/>
                        <a:ea typeface="Yozai Medium" panose="02000600000000000000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9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pitchFamily="2" charset="-122"/>
                <a:ea typeface="Yozai Medium" panose="02000600000000000000" pitchFamily="2" charset="-122"/>
              </a:rPr>
              <a:t>宣告變數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目的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就是去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告訴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電腦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「我要使用變數囉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!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」，讓電腦準備一個記憶體位址來存放變數。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公式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型態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=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[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賦值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26" y="2794470"/>
            <a:ext cx="5101326" cy="39170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00545" y="5195127"/>
            <a:ext cx="457200" cy="338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33220" y="4530310"/>
            <a:ext cx="4560481" cy="1754326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注意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利用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char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宣告變數，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表示存放的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資料是字元，需要</a:t>
            </a:r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單引號 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‘’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框起來 。</a:t>
            </a:r>
            <a:endParaRPr lang="en-US" altLang="zh-TW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也因此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‘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是跳脫字元哦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~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 </a:t>
            </a: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48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Yozai Medium" panose="02000600000000000000" pitchFamily="2" charset="-122"/>
              </a:rPr>
              <a:t>Input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79095" y="1691005"/>
            <a:ext cx="1143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從鍵盤輸入文字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格式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cin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2&gt;&gt;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3&gt;&gt;…&gt;&gt;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變數名稱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執行時，會看到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   閃爍，等待輸入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會幫我們略過輸入資料之間的空白、換行。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3103" y="2743200"/>
            <a:ext cx="165538" cy="30742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23" y="3629997"/>
            <a:ext cx="3724618" cy="32280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075" y="3629997"/>
            <a:ext cx="3951379" cy="3086113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1185</Words>
  <Application>Microsoft Office PowerPoint</Application>
  <PresentationFormat>寬螢幕</PresentationFormat>
  <Paragraphs>318</Paragraphs>
  <Slides>40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AR BERKLEY</vt:lpstr>
      <vt:lpstr>Microsoft YaHei Light</vt:lpstr>
      <vt:lpstr>Yozai Medium</vt:lpstr>
      <vt:lpstr>清松手寫體5</vt:lpstr>
      <vt:lpstr>Arial</vt:lpstr>
      <vt:lpstr>Calibri</vt:lpstr>
      <vt:lpstr>Calibri Light</vt:lpstr>
      <vt:lpstr>Comic Sans MS</vt:lpstr>
      <vt:lpstr>Office Theme</vt:lpstr>
      <vt:lpstr>1_Office Theme</vt:lpstr>
      <vt:lpstr>條件判斷式</vt:lpstr>
      <vt:lpstr>PowerPoint 簡報</vt:lpstr>
      <vt:lpstr>前情提要</vt:lpstr>
      <vt:lpstr>C++ 程式架構</vt:lpstr>
      <vt:lpstr>物件的概念</vt:lpstr>
      <vt:lpstr>變數 (Variable)</vt:lpstr>
      <vt:lpstr>變數 (Variable)</vt:lpstr>
      <vt:lpstr>宣告變數 </vt:lpstr>
      <vt:lpstr>Input</vt:lpstr>
      <vt:lpstr>算術運算子</vt:lpstr>
      <vt:lpstr>算術運算子</vt:lpstr>
      <vt:lpstr>算術運算子</vt:lpstr>
      <vt:lpstr>算術運算子</vt:lpstr>
      <vt:lpstr>算術運算子</vt:lpstr>
      <vt:lpstr>題目 A</vt:lpstr>
      <vt:lpstr>宣告變數</vt:lpstr>
      <vt:lpstr>題目 A</vt:lpstr>
      <vt:lpstr>題目 B</vt:lpstr>
      <vt:lpstr>題目 B</vt:lpstr>
      <vt:lpstr>題目 C</vt:lpstr>
      <vt:lpstr>題目 C</vt:lpstr>
      <vt:lpstr>題目 D</vt:lpstr>
      <vt:lpstr>題目 D</vt:lpstr>
      <vt:lpstr>關係運算子、 邏輯運算子</vt:lpstr>
      <vt:lpstr>關係運算子</vt:lpstr>
      <vt:lpstr>關係運算子</vt:lpstr>
      <vt:lpstr>邏輯運算子</vt:lpstr>
      <vt:lpstr>邏輯運算子</vt:lpstr>
      <vt:lpstr>條件判斷式</vt:lpstr>
      <vt:lpstr>條件判斷式 - if</vt:lpstr>
      <vt:lpstr>條件判斷式 - if</vt:lpstr>
      <vt:lpstr>條件判斷式 - if</vt:lpstr>
      <vt:lpstr>條件判斷式 – else</vt:lpstr>
      <vt:lpstr>條件判斷式 - else</vt:lpstr>
      <vt:lpstr>條件判斷式 – else if</vt:lpstr>
      <vt:lpstr>條件判斷式 – else if</vt:lpstr>
      <vt:lpstr>條件判斷式 – else if</vt:lpstr>
      <vt:lpstr>條件判斷加上邏輯運算子</vt:lpstr>
      <vt:lpstr>巢狀判斷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Microsoft 帳戶</cp:lastModifiedBy>
  <cp:revision>173</cp:revision>
  <dcterms:created xsi:type="dcterms:W3CDTF">2015-10-06T12:45:00Z</dcterms:created>
  <dcterms:modified xsi:type="dcterms:W3CDTF">2022-07-27T14:24:35Z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A27CCA35843A4FD5895603DE106678DF</vt:lpwstr>
  </property>
</Properties>
</file>