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3"/>
    <p:sldId id="268" r:id="rId4"/>
    <p:sldId id="269" r:id="rId5"/>
    <p:sldId id="259" r:id="rId6"/>
    <p:sldId id="261" r:id="rId7"/>
    <p:sldId id="266" r:id="rId8"/>
    <p:sldId id="303" r:id="rId9"/>
    <p:sldId id="304" r:id="rId10"/>
    <p:sldId id="305" r:id="rId11"/>
    <p:sldId id="306" r:id="rId12"/>
    <p:sldId id="307" r:id="rId13"/>
    <p:sldId id="308" r:id="rId14"/>
    <p:sldId id="325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3" r:id="rId28"/>
    <p:sldId id="326" r:id="rId29"/>
    <p:sldId id="327" r:id="rId30"/>
    <p:sldId id="260" r:id="rId31"/>
    <p:sldId id="353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1"/>
    <p:sldId id="364" r:id="rId42"/>
    <p:sldId id="366" r:id="rId43"/>
    <p:sldId id="363" r:id="rId44"/>
    <p:sldId id="295" r:id="rId45"/>
  </p:sldIdLst>
  <p:sldSz cx="12192000" cy="6858000"/>
  <p:notesSz cx="6858000" cy="9144000"/>
  <p:embeddedFontLst>
    <p:embeddedFont>
      <p:font typeface="清松手寫體1" charset="-120"/>
      <p:regular r:id="rId50"/>
    </p:embeddedFont>
    <p:embeddedFont>
      <p:font typeface="Comic Sans MS" panose="030F0702030302020204" charset="0"/>
      <p:regular r:id="rId51"/>
      <p:bold r:id="rId52"/>
      <p:italic r:id="rId53"/>
      <p:boldItalic r:id="rId54"/>
    </p:embeddedFont>
    <p:embeddedFont>
      <p:font typeface="華康儷粗黑" panose="020B0709000000000000" charset="-120"/>
      <p:regular r:id="rId55"/>
    </p:embeddedFont>
    <p:embeddedFont>
      <p:font typeface="Calibri" panose="020F0502020204030204" charset="0"/>
      <p:regular r:id="rId56"/>
      <p:bold r:id="rId57"/>
      <p:italic r:id="rId58"/>
      <p:boldItalic r:id="rId59"/>
    </p:embeddedFont>
    <p:embeddedFont>
      <p:font typeface="Yozai Medium" panose="02000600000000000000" charset="-122"/>
      <p:regular r:id="rId60"/>
    </p:embeddedFont>
    <p:embeddedFont>
      <p:font typeface="標楷體" panose="03000509000000000000" charset="-120"/>
      <p:regular r:id="rId61"/>
    </p:embeddedFont>
    <p:embeddedFont>
      <p:font typeface="等线 Light" panose="02010600030101010101" charset="-122"/>
      <p:regular r:id="rId62"/>
    </p:embeddedFont>
    <p:embeddedFont>
      <p:font typeface="等线" panose="02010600030101010101" charset="-122"/>
      <p:regular r:id="rId63"/>
    </p:embeddedFont>
    <p:embeddedFont>
      <p:font typeface="新細明體" panose="02020500000000000000" charset="-120"/>
      <p:regular r:id="rId64"/>
    </p:embeddedFont>
    <p:embeddedFont>
      <p:font typeface="Edwardian Script ITC" panose="030303020407070D0804" charset="0"/>
      <p:regular r:id="rId6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波 赵" initials="春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85A"/>
    <a:srgbClr val="2A2625"/>
    <a:srgbClr val="F67654"/>
    <a:srgbClr val="0B506C"/>
    <a:srgbClr val="02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8" y="120"/>
      </p:cViewPr>
      <p:guideLst>
        <p:guide orient="horz" pos="2076"/>
        <p:guide pos="3840"/>
        <p:guide pos="7269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font" Target="fonts/font16.fntdata"/><Relationship Id="rId64" Type="http://schemas.openxmlformats.org/officeDocument/2006/relationships/font" Target="fonts/font15.fntdata"/><Relationship Id="rId63" Type="http://schemas.openxmlformats.org/officeDocument/2006/relationships/font" Target="fonts/font14.fntdata"/><Relationship Id="rId62" Type="http://schemas.openxmlformats.org/officeDocument/2006/relationships/font" Target="fonts/font13.fntdata"/><Relationship Id="rId61" Type="http://schemas.openxmlformats.org/officeDocument/2006/relationships/font" Target="fonts/font12.fntdata"/><Relationship Id="rId60" Type="http://schemas.openxmlformats.org/officeDocument/2006/relationships/font" Target="fonts/font11.fntdata"/><Relationship Id="rId6" Type="http://schemas.openxmlformats.org/officeDocument/2006/relationships/slide" Target="slides/slide4.xml"/><Relationship Id="rId59" Type="http://schemas.openxmlformats.org/officeDocument/2006/relationships/font" Target="fonts/font10.fntdata"/><Relationship Id="rId58" Type="http://schemas.openxmlformats.org/officeDocument/2006/relationships/font" Target="fonts/font9.fntdata"/><Relationship Id="rId57" Type="http://schemas.openxmlformats.org/officeDocument/2006/relationships/font" Target="fonts/font8.fntdata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調適訊息</a:t>
            </a:r>
            <a:r>
              <a:rPr lang="en-US" altLang="zh-TW"/>
              <a:t>: </a:t>
            </a:r>
            <a:r>
              <a:rPr lang="en-US"/>
              <a:t>代表着可执行程序和源代码之间的关系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695324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Grp="1"/>
          </p:cNvSpPr>
          <p:nvPr>
            <p:ph type="pic" sz="quarter" idx="11"/>
          </p:nvPr>
        </p:nvSpPr>
        <p:spPr>
          <a:xfrm>
            <a:off x="8404681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19-839C-453F-84A3-C3D293547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A939-DD6A-4E34-B614-19C610E30E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-1" y="1594687"/>
            <a:ext cx="3840480" cy="4231937"/>
          </a:xfrm>
          <a:custGeom>
            <a:avLst/>
            <a:gdLst>
              <a:gd name="connsiteX0" fmla="*/ 0 w 3840480"/>
              <a:gd name="connsiteY0" fmla="*/ 0 h 4231937"/>
              <a:gd name="connsiteX1" fmla="*/ 3840480 w 3840480"/>
              <a:gd name="connsiteY1" fmla="*/ 0 h 4231937"/>
              <a:gd name="connsiteX2" fmla="*/ 3840480 w 3840480"/>
              <a:gd name="connsiteY2" fmla="*/ 4231937 h 4231937"/>
              <a:gd name="connsiteX3" fmla="*/ 0 w 3840480"/>
              <a:gd name="connsiteY3" fmla="*/ 4231937 h 423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0480" h="4231937">
                <a:moveTo>
                  <a:pt x="0" y="0"/>
                </a:moveTo>
                <a:lnTo>
                  <a:pt x="3840480" y="0"/>
                </a:lnTo>
                <a:lnTo>
                  <a:pt x="3840480" y="4231937"/>
                </a:lnTo>
                <a:lnTo>
                  <a:pt x="0" y="42319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0" y="648970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charset="0"/>
                <a:cs typeface="Edwardian Script ITC" panose="030303020407070D0804" charset="0"/>
              </a:rPr>
              <a:t>Ashen</a:t>
            </a:r>
            <a:endParaRPr lang="en-US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Edwardian Script ITC" panose="030303020407070D0804" charset="0"/>
              <a:cs typeface="Edwardian Script ITC" panose="030303020407070D08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hyperlink" Target="https://osdn.net/projects/mingw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1" Type="http://schemas.openxmlformats.org/officeDocument/2006/relationships/hyperlink" Target="https://code.visualstudio.com/Download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稻壳儿春秋广告/盗版必究        原创来源：http://chn.docer.com/works?userid=199329941#!/work_time"/>
          <p:cNvSpPr txBox="1"/>
          <p:nvPr/>
        </p:nvSpPr>
        <p:spPr>
          <a:xfrm>
            <a:off x="5163128" y="4109631"/>
            <a:ext cx="6333548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800" dirty="0">
                <a:solidFill>
                  <a:srgbClr val="F67654"/>
                </a:solidFill>
                <a:latin typeface="清松手寫體1" charset="-120"/>
                <a:ea typeface="清松手寫體1" charset="-120"/>
                <a:cs typeface="Arial" panose="020B0604020202020204" pitchFamily="34" charset="0"/>
                <a:sym typeface="Arial" panose="020B0604020202020204" pitchFamily="34" charset="0"/>
              </a:rPr>
              <a:t>林靖紳</a:t>
            </a:r>
            <a:endParaRPr lang="zh-TW" altLang="en-US" sz="2800" dirty="0">
              <a:solidFill>
                <a:srgbClr val="F67654"/>
              </a:solidFill>
              <a:latin typeface="清松手寫體1" charset="-120"/>
              <a:ea typeface="清松手寫體1" charset="-12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4471035" y="3061335"/>
            <a:ext cx="7026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latin typeface="Comic Sans MS" panose="030F0702030302020204" charset="0"/>
                <a:ea typeface="華康儷粗黑" panose="020B0709000000000000" charset="-120"/>
                <a:cs typeface="Comic Sans MS" panose="030F0702030302020204" charset="0"/>
                <a:sym typeface="Arial" panose="020B0604020202020204" pitchFamily="34" charset="0"/>
              </a:rPr>
              <a:t>Visual Studio </a:t>
            </a:r>
            <a:r>
              <a:rPr lang="zh-TW" altLang="en-US" sz="5400" dirty="0">
                <a:latin typeface="Comic Sans MS" panose="030F0702030302020204" charset="0"/>
                <a:ea typeface="華康儷粗黑" panose="020B0709000000000000" charset="-120"/>
                <a:cs typeface="Comic Sans MS" panose="030F0702030302020204" charset="0"/>
                <a:sym typeface="Arial" panose="020B0604020202020204" pitchFamily="34" charset="0"/>
              </a:rPr>
              <a:t>安裝</a:t>
            </a:r>
            <a:endParaRPr lang="zh-TW" altLang="en-US" sz="5400" dirty="0">
              <a:latin typeface="Comic Sans MS" panose="030F0702030302020204" charset="0"/>
              <a:ea typeface="華康儷粗黑" panose="020B0709000000000000" charset="-120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選擇左側欄位的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Extensions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，下載相關的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C/C++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內建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套件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2423795"/>
            <a:ext cx="8208010" cy="4224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選擇左側欄位的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Extensions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，下載相關的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C/C++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內建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套件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2468245"/>
            <a:ext cx="8258810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選擇左側欄位的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Extensions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，下載相關的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C/C++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內建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套件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55" y="2419985"/>
            <a:ext cx="833945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選擇左側欄位的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Extensions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，下載相關的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C/C++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內建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套件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095500" y="2494280"/>
            <a:ext cx="8193405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0515600" cy="4351338"/>
          </a:xfrm>
        </p:spPr>
        <p:txBody>
          <a:bodyPr/>
          <a:p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VS Code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需要自行安裝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MinGW</a:t>
            </a:r>
            <a:endParaRPr lang="en-US" altLang="zh-TW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123315" y="1891030"/>
            <a:ext cx="842454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下載網址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  <a:hlinkClick r:id="rId1" action="ppaction://hlinkfile"/>
              </a:rPr>
              <a:t>https://osdn.net/projects/mingw/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畫面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ea typeface="標楷體" panose="03000509000000000000" charset="-120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>
                <a:ea typeface="標楷體" panose="03000509000000000000" charset="-120"/>
                <a:cs typeface="+mn-lt"/>
              </a:rPr>
              <a:t> 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ea typeface="標楷體" panose="03000509000000000000" charset="-120"/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3223895"/>
            <a:ext cx="7564120" cy="35204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2680970" y="4257675"/>
            <a:ext cx="3200400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0515600" cy="4351338"/>
          </a:xfrm>
        </p:spPr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打開剛剛下載的安裝檔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09470"/>
            <a:ext cx="5572125" cy="430911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737610" y="5782310"/>
            <a:ext cx="1314450" cy="5568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55" y="2109470"/>
            <a:ext cx="5541010" cy="4263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0515600" cy="4351338"/>
          </a:xfrm>
        </p:spPr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打開剛剛下載的安裝檔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47265"/>
            <a:ext cx="5078095" cy="3929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2562860"/>
            <a:ext cx="671703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1229975" cy="922655"/>
          </a:xfrm>
        </p:spPr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安裝完後會啟動 MinGW Installer Manager，找到 mingw32-gcc-g+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+-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bin 點取左方窗格，選擇 Mark for Installation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2552065"/>
            <a:ext cx="8396605" cy="430593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3517900" y="3686175"/>
            <a:ext cx="6076950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1229975" cy="922655"/>
          </a:xfrm>
        </p:spPr>
        <p:txBody>
          <a:bodyPr/>
          <a:p>
            <a:r>
              <a:rPr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選左側 All Packages，找到 mingw32-gdb-bin 點取左方窗格，選擇 Mark for Installation</a:t>
            </a:r>
            <a:endParaRPr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525" y="2572385"/>
            <a:ext cx="8362950" cy="428117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877695" y="3108325"/>
            <a:ext cx="1187450" cy="1562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1229975" cy="922655"/>
          </a:xfrm>
        </p:spPr>
        <p:txBody>
          <a:bodyPr/>
          <a:p>
            <a:r>
              <a:rPr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 Installation --&gt; Apply Change</a:t>
            </a:r>
            <a:endParaRPr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181225"/>
            <a:ext cx="9076055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426054" y="-454339"/>
            <a:ext cx="2852106" cy="2852106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483436" y="1400366"/>
            <a:ext cx="1001520" cy="1001520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10126465" y="5924580"/>
            <a:ext cx="1866842" cy="1866842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11827658" y="5173601"/>
            <a:ext cx="728683" cy="728683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/>
          <p:nvPr/>
        </p:nvSpPr>
        <p:spPr>
          <a:xfrm rot="2700000">
            <a:off x="10173779" y="6343738"/>
            <a:ext cx="1402844" cy="1402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95325" y="3430136"/>
            <a:ext cx="728820" cy="728820"/>
          </a:xfrm>
          <a:prstGeom prst="rect">
            <a:avLst/>
          </a:prstGeom>
          <a:solidFill>
            <a:srgbClr val="F6765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06145" y="3464316"/>
            <a:ext cx="30718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chemeClr val="bg1"/>
                </a:solidFill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Comic Sans MS" panose="030F0702030302020204" charset="0"/>
              <a:ea typeface="Droid Sans Fallback" panose="020B0502000000000001" pitchFamily="50" charset="-128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3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12444" y="4968741"/>
            <a:ext cx="728820" cy="728820"/>
          </a:xfrm>
          <a:prstGeom prst="rect">
            <a:avLst/>
          </a:prstGeom>
          <a:solidFill>
            <a:srgbClr val="0B506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PA-组合 2"/>
          <p:cNvGrpSpPr/>
          <p:nvPr>
            <p:custDataLst>
              <p:tags r:id="rId1"/>
            </p:custDataLst>
          </p:nvPr>
        </p:nvGrpSpPr>
        <p:grpSpPr>
          <a:xfrm>
            <a:off x="695024" y="416579"/>
            <a:ext cx="6754495" cy="1287398"/>
            <a:chOff x="2903371" y="3048034"/>
            <a:chExt cx="8808786" cy="1426658"/>
          </a:xfrm>
        </p:grpSpPr>
        <p:sp>
          <p:nvSpPr>
            <p:cNvPr id="15" name="PA-文本框 3"/>
            <p:cNvSpPr txBox="1"/>
            <p:nvPr>
              <p:custDataLst>
                <p:tags r:id="rId2"/>
              </p:custDataLst>
            </p:nvPr>
          </p:nvSpPr>
          <p:spPr>
            <a:xfrm>
              <a:off x="2903371" y="3048034"/>
              <a:ext cx="8808786" cy="102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5400" b="1" dirty="0">
                  <a:solidFill>
                    <a:srgbClr val="84685A"/>
                  </a:solidFill>
                  <a:latin typeface="Comic Sans MS" panose="030F0702030302020204" charset="0"/>
                  <a:ea typeface="Calibri" panose="020F0502020204030204" charset="0"/>
                  <a:cs typeface="Comic Sans MS" panose="030F0702030302020204" charset="0"/>
                </a:rPr>
                <a:t>CONTENTS</a:t>
              </a:r>
              <a:endParaRPr lang="zh-CN" altLang="en-US" sz="5400" b="1" dirty="0">
                <a:solidFill>
                  <a:srgbClr val="84685A"/>
                </a:solidFill>
                <a:latin typeface="Comic Sans MS" panose="030F0702030302020204" charset="0"/>
                <a:ea typeface="Calibri" panose="020F0502020204030204" charset="0"/>
                <a:cs typeface="Comic Sans MS" panose="030F0702030302020204" charset="0"/>
              </a:endParaRPr>
            </a:p>
          </p:txBody>
        </p:sp>
        <p:sp>
          <p:nvSpPr>
            <p:cNvPr id="16" name="PA-文本框 4"/>
            <p:cNvSpPr txBox="1"/>
            <p:nvPr>
              <p:custDataLst>
                <p:tags r:id="rId3"/>
              </p:custDataLst>
            </p:nvPr>
          </p:nvSpPr>
          <p:spPr>
            <a:xfrm>
              <a:off x="3349732" y="4066553"/>
              <a:ext cx="2497586" cy="40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dirty="0">
                <a:solidFill>
                  <a:srgbClr val="84685A"/>
                </a:solidFill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42" name="PA-矩形 9"/>
          <p:cNvSpPr/>
          <p:nvPr>
            <p:custDataLst>
              <p:tags r:id="rId4"/>
            </p:custDataLst>
          </p:nvPr>
        </p:nvSpPr>
        <p:spPr>
          <a:xfrm>
            <a:off x="1725930" y="3533775"/>
            <a:ext cx="282638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TW" altLang="en-US" sz="2800" dirty="0">
                <a:solidFill>
                  <a:srgbClr val="84685A"/>
                </a:solidFill>
                <a:latin typeface="華康儷粗黑" panose="020B0709000000000000" charset="-120"/>
                <a:ea typeface="華康儷粗黑" panose="020B0709000000000000" charset="-120"/>
                <a:sym typeface="Arial" panose="020B0604020202020204" pitchFamily="34" charset="0"/>
              </a:rPr>
              <a:t>安裝步驟</a:t>
            </a:r>
            <a:endParaRPr lang="zh-TW" altLang="en-US" sz="2800" dirty="0">
              <a:solidFill>
                <a:srgbClr val="84685A"/>
              </a:solidFill>
              <a:latin typeface="華康儷粗黑" panose="020B0709000000000000" charset="-120"/>
              <a:ea typeface="華康儷粗黑" panose="020B0709000000000000" charset="-120"/>
              <a:sym typeface="Arial" panose="020B0604020202020204" pitchFamily="34" charset="0"/>
            </a:endParaRPr>
          </a:p>
        </p:txBody>
      </p:sp>
      <p:sp>
        <p:nvSpPr>
          <p:cNvPr id="43" name="PA-矩形 11"/>
          <p:cNvSpPr/>
          <p:nvPr>
            <p:custDataLst>
              <p:tags r:id="rId5"/>
            </p:custDataLst>
          </p:nvPr>
        </p:nvSpPr>
        <p:spPr>
          <a:xfrm>
            <a:off x="1742440" y="5072380"/>
            <a:ext cx="282638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TW" altLang="en-US" sz="2800" dirty="0">
                <a:solidFill>
                  <a:srgbClr val="84685A"/>
                </a:solidFill>
                <a:latin typeface="華康儷粗黑" panose="020B0709000000000000" charset="-120"/>
                <a:ea typeface="華康儷粗黑" panose="020B0709000000000000" charset="-120"/>
                <a:sym typeface="Arial" panose="020B0604020202020204" pitchFamily="34" charset="0"/>
              </a:rPr>
              <a:t>介面說明</a:t>
            </a:r>
            <a:endParaRPr lang="zh-TW" altLang="en-US" sz="2800" dirty="0">
              <a:solidFill>
                <a:srgbClr val="84685A"/>
              </a:solidFill>
              <a:latin typeface="華康儷粗黑" panose="020B0709000000000000" charset="-120"/>
              <a:ea typeface="華康儷粗黑" panose="020B0709000000000000" charset="-120"/>
              <a:sym typeface="Arial" panose="020B0604020202020204" pitchFamily="34" charset="0"/>
            </a:endParaRPr>
          </a:p>
        </p:txBody>
      </p:sp>
      <p:sp>
        <p:nvSpPr>
          <p:cNvPr id="45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06145" y="4980061"/>
            <a:ext cx="30718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chemeClr val="bg1"/>
                </a:solidFill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2</a:t>
            </a:r>
            <a:endParaRPr lang="en-US" altLang="zh-CN" sz="4000" dirty="0">
              <a:solidFill>
                <a:schemeClr val="bg1"/>
              </a:solidFill>
              <a:latin typeface="Comic Sans MS" panose="030F0702030302020204" charset="0"/>
              <a:ea typeface="Droid Sans Fallback" panose="020B0502000000000001" pitchFamily="50" charset="-128"/>
              <a:cs typeface="Comic Sans MS" panose="030F0702030302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1229975" cy="922655"/>
          </a:xfrm>
        </p:spPr>
        <p:txBody>
          <a:bodyPr/>
          <a:p>
            <a:r>
              <a:rPr 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Apply</a:t>
            </a:r>
            <a:endParaRPr 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2299970"/>
            <a:ext cx="5650865" cy="3783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65" y="2299335"/>
            <a:ext cx="5703570" cy="3783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649730"/>
            <a:ext cx="11229975" cy="922655"/>
          </a:xfrm>
        </p:spPr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確認安裝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1649730"/>
            <a:ext cx="7810500" cy="50800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723640" y="3157220"/>
            <a:ext cx="2286000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649730"/>
            <a:ext cx="11229975" cy="506603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複製路徑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: C:\MinGW\bin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到系統環境變數中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步驟一</a:t>
            </a:r>
            <a:endParaRPr lang="zh-TW" altLang="en-US" sz="2400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</a:t>
            </a:r>
            <a:endParaRPr lang="en-US" altLang="zh-TW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095" y="2408555"/>
            <a:ext cx="6797675" cy="44088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649730"/>
            <a:ext cx="11229975" cy="52082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複製路徑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: C:\MinGW\bin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到系統環境變數中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步驟二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</a:t>
            </a:r>
            <a:endParaRPr lang="zh-TW" altLang="en-US" sz="1665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>
                <a:ea typeface="標楷體" panose="03000509000000000000" charset="-120"/>
                <a:cs typeface="+mn-lt"/>
                <a:sym typeface="+mn-ea"/>
              </a:rPr>
              <a:t>點選檔案總管</a:t>
            </a:r>
            <a:r>
              <a:rPr lang="en-US" altLang="zh-TW" sz="2000">
                <a:ea typeface="標楷體" panose="03000509000000000000" charset="-120"/>
                <a:cs typeface="+mn-lt"/>
                <a:sym typeface="+mn-ea"/>
              </a:rPr>
              <a:t> </a:t>
            </a:r>
            <a:endParaRPr lang="en-US" altLang="zh-TW" sz="2000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>
                <a:ea typeface="標楷體" panose="03000509000000000000" charset="-120"/>
                <a:cs typeface="+mn-lt"/>
                <a:sym typeface="+mn-ea"/>
              </a:rPr>
              <a:t>右鍵</a:t>
            </a:r>
            <a:r>
              <a:rPr lang="en-US" altLang="zh-TW" sz="2000">
                <a:ea typeface="標楷體" panose="03000509000000000000" charset="-120"/>
                <a:cs typeface="+mn-lt"/>
                <a:sym typeface="+mn-ea"/>
              </a:rPr>
              <a:t> </a:t>
            </a:r>
            <a:r>
              <a:rPr lang="zh-TW" altLang="en-US" sz="2000">
                <a:ea typeface="標楷體" panose="03000509000000000000" charset="-120"/>
                <a:cs typeface="+mn-lt"/>
                <a:sym typeface="+mn-ea"/>
              </a:rPr>
              <a:t>本機</a:t>
            </a:r>
            <a:r>
              <a:rPr lang="en-US" altLang="zh-TW" sz="2000">
                <a:ea typeface="標楷體" panose="03000509000000000000" charset="-120"/>
                <a:cs typeface="+mn-lt"/>
                <a:sym typeface="+mn-ea"/>
              </a:rPr>
              <a:t> --&gt; </a:t>
            </a:r>
            <a:r>
              <a:rPr lang="zh-TW" altLang="en-US" sz="2000">
                <a:ea typeface="標楷體" panose="03000509000000000000" charset="-120"/>
                <a:cs typeface="+mn-lt"/>
                <a:sym typeface="+mn-ea"/>
              </a:rPr>
              <a:t>內容</a:t>
            </a:r>
            <a:endParaRPr lang="zh-TW" altLang="en-US" sz="2000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2336165"/>
            <a:ext cx="6993890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649095"/>
            <a:ext cx="11229975" cy="52082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複製路徑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: C:\MinGW\bin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到系統環境變數中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步驟三</a:t>
            </a:r>
            <a:endParaRPr lang="zh-TW" altLang="en-US" sz="1665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進階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系統設定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2413000"/>
            <a:ext cx="8263255" cy="443928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650095" y="4110355"/>
            <a:ext cx="95694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1940" y="1649730"/>
            <a:ext cx="7087870" cy="52082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複製路徑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: C:\MinGW\bin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到系統環境變數中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55" y="2466975"/>
            <a:ext cx="8043545" cy="43910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67640" y="2466975"/>
            <a:ext cx="38665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  <a:sym typeface="+mn-ea"/>
              </a:rPr>
              <a:t>步驟四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環境變數</a:t>
            </a:r>
            <a:r>
              <a:rPr lang="en-US" altLang="zh-TW">
                <a:ea typeface="標楷體" panose="03000509000000000000" charset="-120"/>
                <a:cs typeface="+mn-lt"/>
                <a:sym typeface="+mn-ea"/>
              </a:rPr>
              <a:t> --&gt; </a:t>
            </a: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選取</a:t>
            </a:r>
            <a:r>
              <a:rPr lang="en-US" altLang="zh-TW">
                <a:ea typeface="標楷體" panose="03000509000000000000" charset="-120"/>
                <a:cs typeface="+mn-lt"/>
                <a:sym typeface="+mn-ea"/>
              </a:rPr>
              <a:t> </a:t>
            </a: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系統變數</a:t>
            </a:r>
            <a:r>
              <a:rPr lang="en-US" altLang="zh-TW">
                <a:ea typeface="標楷體" panose="03000509000000000000" charset="-120"/>
                <a:cs typeface="+mn-lt"/>
                <a:sym typeface="+mn-ea"/>
              </a:rPr>
              <a:t> Path --&gt; </a:t>
            </a: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編輯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1200150" lvl="2" indent="-285750">
              <a:lnSpc>
                <a:spcPct val="150000"/>
              </a:lnSpc>
            </a:pP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227445" y="5636260"/>
            <a:ext cx="1383665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784850" y="5636260"/>
            <a:ext cx="622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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480675" y="4872355"/>
            <a:ext cx="564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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76360" y="5332730"/>
            <a:ext cx="455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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1940" y="1649730"/>
            <a:ext cx="7087870" cy="52082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複製路徑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: C:\MinGW\bin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到系統環境變數中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67640" y="2466975"/>
            <a:ext cx="663765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  <a:sym typeface="+mn-ea"/>
              </a:rPr>
              <a:t>步驟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  <a:sym typeface="+mn-ea"/>
              </a:rPr>
              <a:t>五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標楷體" panose="03000509000000000000" charset="-120"/>
                <a:ea typeface="標楷體" panose="03000509000000000000" charset="-120"/>
              </a:rPr>
              <a:t>新增</a:t>
            </a:r>
            <a:endParaRPr lang="zh-TW" altLang="en-US">
              <a:latin typeface="標楷體" panose="03000509000000000000" charset="-120"/>
              <a:ea typeface="標楷體" panose="03000509000000000000" charset="-12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標楷體" panose="03000509000000000000" charset="-120"/>
                <a:ea typeface="標楷體" panose="03000509000000000000" charset="-120"/>
              </a:rPr>
              <a:t>貼上剛剛複製的路徑</a:t>
            </a:r>
            <a:endParaRPr lang="zh-TW" altLang="en-US">
              <a:latin typeface="標楷體" panose="03000509000000000000" charset="-120"/>
              <a:ea typeface="標楷體" panose="03000509000000000000" charset="-120"/>
            </a:endParaRPr>
          </a:p>
          <a:p>
            <a:pPr lvl="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C:\MinGW\bin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確定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charset="-120"/>
                <a:cs typeface="+mn-lt"/>
                <a:sym typeface="+mn-ea"/>
              </a:rPr>
              <a:t>將剛剛開起的每一個有確定按鈕的視窗都按「確定」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957060" y="1891030"/>
            <a:ext cx="5234940" cy="49707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848340" y="2133600"/>
            <a:ext cx="622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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3600" y="5958840"/>
            <a:ext cx="564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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829800" y="6304280"/>
            <a:ext cx="455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Wingdings" panose="05000000000000000000" charset="0"/>
              </a:rPr>
              <a:t></a:t>
            </a:r>
            <a:endParaRPr lang="en-US" sz="2400" b="1">
              <a:solidFill>
                <a:srgbClr val="FF0000"/>
              </a:solidFill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 flipH="1">
            <a:off x="422275" y="4438906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srgbClr val="84685A"/>
                </a:solidFill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01</a:t>
            </a:r>
            <a:endParaRPr lang="en-US" altLang="zh-CN" sz="2800" dirty="0">
              <a:solidFill>
                <a:srgbClr val="84685A"/>
              </a:solidFill>
              <a:latin typeface="Comic Sans MS" panose="030F0702030302020204" charset="0"/>
              <a:ea typeface="Droid Sans Fallback" panose="020B0502000000000001" pitchFamily="50" charset="-128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695960" y="3608070"/>
            <a:ext cx="3865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4800" b="1" dirty="0">
                <a:solidFill>
                  <a:srgbClr val="F67654"/>
                </a:solidFill>
                <a:latin typeface="Yozai Medium" panose="02000600000000000000" charset="-122"/>
                <a:ea typeface="Yozai Medium" panose="02000600000000000000" charset="-122"/>
                <a:cs typeface="Arial" panose="020B0604020202020204" pitchFamily="34" charset="0"/>
                <a:sym typeface="Arial" panose="020B0604020202020204" pitchFamily="34" charset="0"/>
              </a:rPr>
              <a:t>安裝</a:t>
            </a:r>
            <a:r>
              <a:rPr lang="zh-TW" altLang="en-US" sz="4800" b="1" dirty="0">
                <a:solidFill>
                  <a:srgbClr val="F67654"/>
                </a:solidFill>
                <a:latin typeface="Yozai Medium" panose="02000600000000000000" charset="-122"/>
                <a:ea typeface="Yozai Medium" panose="02000600000000000000" charset="-122"/>
                <a:cs typeface="Arial" panose="020B0604020202020204" pitchFamily="34" charset="0"/>
                <a:sym typeface="Arial" panose="020B0604020202020204" pitchFamily="34" charset="0"/>
              </a:rPr>
              <a:t>完成！</a:t>
            </a:r>
            <a:endParaRPr lang="zh-TW" altLang="en-US" sz="4800" b="1" dirty="0">
              <a:solidFill>
                <a:srgbClr val="F67654"/>
              </a:solidFill>
              <a:latin typeface="Yozai Medium" panose="02000600000000000000" charset="-122"/>
              <a:ea typeface="Yozai Medium" panose="0200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 flipH="1">
            <a:off x="855980" y="4438271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srgbClr val="84685A"/>
                </a:solidFill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02</a:t>
            </a:r>
            <a:endParaRPr lang="zh-TW" altLang="en-US" sz="2800" dirty="0">
              <a:solidFill>
                <a:srgbClr val="84685A"/>
              </a:solidFill>
              <a:latin typeface="Comic Sans MS" panose="030F0702030302020204" charset="0"/>
              <a:ea typeface="新細明體" panose="02020500000000000000" charset="-120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695960" y="3608070"/>
            <a:ext cx="3865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TW" altLang="en-US" sz="4800" b="1" dirty="0">
                <a:solidFill>
                  <a:srgbClr val="F67654"/>
                </a:solidFill>
                <a:latin typeface="Yozai Medium" panose="02000600000000000000" charset="-122"/>
                <a:ea typeface="Yozai Medium" panose="02000600000000000000" charset="-122"/>
                <a:cs typeface="Arial" panose="020B0604020202020204" pitchFamily="34" charset="0"/>
                <a:sym typeface="Arial" panose="020B0604020202020204" pitchFamily="34" charset="0"/>
              </a:rPr>
              <a:t>介面說明</a:t>
            </a:r>
            <a:endParaRPr lang="zh-TW" altLang="en-US" sz="4800" b="1" dirty="0">
              <a:solidFill>
                <a:srgbClr val="F67654"/>
              </a:solidFill>
              <a:latin typeface="Yozai Medium" panose="02000600000000000000" charset="-122"/>
              <a:ea typeface="Yozai Medium" panose="0200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0230"/>
            <a:ext cx="3612515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開啟資料夾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>
                <a:ea typeface="標楷體" panose="03000509000000000000" charset="-120"/>
                <a:cs typeface="+mn-lt"/>
              </a:rPr>
              <a:t>可以先開啟自己打算存放檔案的資料夾</a:t>
            </a:r>
            <a:r>
              <a:rPr lang="en-US" altLang="zh-TW" sz="2400">
                <a:ea typeface="標楷體" panose="03000509000000000000" charset="-120"/>
                <a:cs typeface="+mn-lt"/>
              </a:rPr>
              <a:t>:</a:t>
            </a:r>
            <a:endParaRPr lang="en-US" altLang="zh-TW" sz="2400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</a:rPr>
              <a:t>file -&gt; open folder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>
              <a:ea typeface="標楷體" panose="03000509000000000000" charset="-120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24346"/>
          <a:stretch>
            <a:fillRect/>
          </a:stretch>
        </p:blipFill>
        <p:spPr>
          <a:xfrm>
            <a:off x="4604385" y="1461135"/>
            <a:ext cx="7648575" cy="539686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511040" y="1461135"/>
            <a:ext cx="752475" cy="3086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 flipH="1">
            <a:off x="422275" y="4438906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srgbClr val="84685A"/>
                </a:solidFill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01</a:t>
            </a:r>
            <a:endParaRPr lang="en-US" altLang="zh-CN" sz="2800" dirty="0">
              <a:solidFill>
                <a:srgbClr val="84685A"/>
              </a:solidFill>
              <a:latin typeface="Comic Sans MS" panose="030F0702030302020204" charset="0"/>
              <a:ea typeface="Droid Sans Fallback" panose="020B0502000000000001" pitchFamily="50" charset="-128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695960" y="3608070"/>
            <a:ext cx="2997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4800" b="1" dirty="0">
                <a:solidFill>
                  <a:srgbClr val="F67654"/>
                </a:solidFill>
                <a:latin typeface="Yozai Medium" panose="02000600000000000000" charset="-122"/>
                <a:ea typeface="Yozai Medium" panose="02000600000000000000" charset="-122"/>
                <a:cs typeface="Arial" panose="020B0604020202020204" pitchFamily="34" charset="0"/>
                <a:sym typeface="Arial" panose="020B0604020202020204" pitchFamily="34" charset="0"/>
              </a:rPr>
              <a:t>安裝步驟</a:t>
            </a:r>
            <a:endParaRPr lang="zh-TW" altLang="en-US" sz="4800" b="1" dirty="0">
              <a:solidFill>
                <a:srgbClr val="F67654"/>
              </a:solidFill>
              <a:latin typeface="Yozai Medium" panose="02000600000000000000" charset="-122"/>
              <a:ea typeface="Yozai Medium" panose="0200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0230"/>
            <a:ext cx="315595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開啟資料夾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>
                <a:ea typeface="標楷體" panose="03000509000000000000" charset="-120"/>
                <a:cs typeface="+mn-lt"/>
              </a:rPr>
              <a:t>可能會跳出出於資訊安全</a:t>
            </a:r>
            <a:r>
              <a:rPr lang="zh-TW" altLang="en-US" sz="2400">
                <a:ea typeface="標楷體" panose="03000509000000000000" charset="-120"/>
                <a:cs typeface="+mn-lt"/>
              </a:rPr>
              <a:t>考量的</a:t>
            </a:r>
            <a:r>
              <a:rPr lang="zh-TW" altLang="en-US" sz="2400">
                <a:ea typeface="標楷體" panose="03000509000000000000" charset="-120"/>
                <a:cs typeface="+mn-lt"/>
              </a:rPr>
              <a:t>詢問</a:t>
            </a:r>
            <a:endParaRPr lang="zh-TW" altLang="en-US" sz="2400">
              <a:ea typeface="標楷體" panose="03000509000000000000" charset="-120"/>
              <a:cs typeface="+mn-lt"/>
            </a:endParaRPr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20876"/>
          <a:stretch>
            <a:fillRect/>
          </a:stretch>
        </p:blipFill>
        <p:spPr>
          <a:xfrm>
            <a:off x="4532630" y="1684655"/>
            <a:ext cx="7659370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0230"/>
            <a:ext cx="268859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在本資料夾</a:t>
            </a:r>
            <a:r>
              <a:rPr lang="zh-TW" altLang="en-US">
                <a:ea typeface="標楷體" panose="03000509000000000000" charset="-120"/>
                <a:cs typeface="+mn-lt"/>
              </a:rPr>
              <a:t>中開啟新檔</a:t>
            </a:r>
            <a:endParaRPr lang="zh-TW" altLang="en-US" sz="2400">
              <a:ea typeface="標楷體" panose="03000509000000000000" charset="-120"/>
              <a:cs typeface="+mn-lt"/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698240" y="1840230"/>
            <a:ext cx="8604250" cy="457898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879465" y="2428875"/>
            <a:ext cx="37147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儲存檔案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檔名命名習慣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英文命名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除了</a:t>
            </a:r>
            <a:r>
              <a:rPr lang="en-US" altLang="zh-TW">
                <a:ea typeface="標楷體" panose="03000509000000000000" charset="-120"/>
                <a:cs typeface="+mn-lt"/>
              </a:rPr>
              <a:t> _ </a:t>
            </a:r>
            <a:r>
              <a:rPr lang="zh-TW" altLang="en-US">
                <a:ea typeface="標楷體" panose="03000509000000000000" charset="-120"/>
                <a:cs typeface="+mn-lt"/>
              </a:rPr>
              <a:t>，盡量不要有其他特殊符號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檔名可以盡量和內</a:t>
            </a:r>
            <a:r>
              <a:rPr lang="zh-TW" altLang="en-US">
                <a:ea typeface="標楷體" panose="03000509000000000000" charset="-120"/>
                <a:cs typeface="+mn-lt"/>
              </a:rPr>
              <a:t>容相關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</a:rPr>
              <a:t>C++ </a:t>
            </a:r>
            <a:r>
              <a:rPr lang="zh-TW" altLang="en-US">
                <a:ea typeface="標楷體" panose="03000509000000000000" charset="-120"/>
                <a:cs typeface="+mn-lt"/>
              </a:rPr>
              <a:t>檔案的副檔名為</a:t>
            </a:r>
            <a:r>
              <a:rPr lang="en-US" altLang="zh-TW">
                <a:ea typeface="標楷體" panose="03000509000000000000" charset="-120"/>
                <a:cs typeface="+mn-lt"/>
              </a:rPr>
              <a:t> .cpp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>
              <a:ea typeface="標楷體" panose="03000509000000000000" charset="-120"/>
              <a:cs typeface="+mn-lt"/>
            </a:endParaRPr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977255" y="1954530"/>
            <a:ext cx="6129020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編譯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首先要叫出</a:t>
            </a:r>
            <a:r>
              <a:rPr lang="zh-TW" altLang="en-US">
                <a:ea typeface="標楷體" panose="03000509000000000000" charset="-120"/>
                <a:cs typeface="+mn-lt"/>
              </a:rPr>
              <a:t>終端機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因為</a:t>
            </a:r>
            <a:r>
              <a:rPr lang="en-US" altLang="zh-TW">
                <a:ea typeface="標楷體" panose="03000509000000000000" charset="-120"/>
                <a:cs typeface="+mn-lt"/>
              </a:rPr>
              <a:t> VS Code </a:t>
            </a:r>
            <a:r>
              <a:rPr lang="zh-TW" altLang="en-US">
                <a:ea typeface="標楷體" panose="03000509000000000000" charset="-120"/>
                <a:cs typeface="+mn-lt"/>
              </a:rPr>
              <a:t>內</a:t>
            </a:r>
            <a:r>
              <a:rPr lang="zh-TW" altLang="en-US">
                <a:ea typeface="標楷體" panose="03000509000000000000" charset="-120"/>
                <a:cs typeface="+mn-lt"/>
              </a:rPr>
              <a:t>操作環境有點類似於</a:t>
            </a:r>
            <a:r>
              <a:rPr lang="en-US" altLang="zh-TW">
                <a:ea typeface="標楷體" panose="03000509000000000000" charset="-120"/>
                <a:cs typeface="+mn-lt"/>
              </a:rPr>
              <a:t> Linux </a:t>
            </a:r>
            <a:r>
              <a:rPr lang="zh-TW" altLang="en-US">
                <a:ea typeface="標楷體" panose="03000509000000000000" charset="-120"/>
                <a:cs typeface="+mn-lt"/>
              </a:rPr>
              <a:t>系統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需要使用指令操作編譯並執行</a:t>
            </a:r>
            <a:endParaRPr lang="zh-TW" altLang="en-US">
              <a:ea typeface="標楷體" panose="03000509000000000000" charset="-120"/>
              <a:cs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編譯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首先要叫出</a:t>
            </a:r>
            <a:r>
              <a:rPr lang="zh-TW" altLang="en-US">
                <a:ea typeface="標楷體" panose="03000509000000000000" charset="-120"/>
                <a:cs typeface="+mn-lt"/>
              </a:rPr>
              <a:t>終端機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</a:rPr>
              <a:t>Terminal --&gt; new terminal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快捷鍵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altLang="zh-TW" sz="1800">
                <a:ea typeface="標楷體" panose="03000509000000000000" charset="-120"/>
                <a:cs typeface="+mn-lt"/>
              </a:rPr>
              <a:t>Ctrl + ~ (</a:t>
            </a:r>
            <a:r>
              <a:rPr lang="zh-TW" altLang="en-US" sz="1800">
                <a:ea typeface="標楷體" panose="03000509000000000000" charset="-120"/>
                <a:cs typeface="+mn-lt"/>
              </a:rPr>
              <a:t>鍵盤</a:t>
            </a:r>
            <a:r>
              <a:rPr lang="en-US" altLang="zh-TW" sz="1800">
                <a:ea typeface="標楷體" panose="03000509000000000000" charset="-120"/>
                <a:cs typeface="+mn-lt"/>
              </a:rPr>
              <a:t> esc </a:t>
            </a:r>
            <a:r>
              <a:rPr lang="zh-TW" altLang="en-US" sz="1800">
                <a:ea typeface="標楷體" panose="03000509000000000000" charset="-120"/>
                <a:cs typeface="+mn-lt"/>
              </a:rPr>
              <a:t>下方那顆</a:t>
            </a:r>
            <a:r>
              <a:rPr lang="en-US" altLang="zh-TW" sz="1800">
                <a:ea typeface="標楷體" panose="03000509000000000000" charset="-120"/>
                <a:cs typeface="+mn-lt"/>
              </a:rPr>
              <a:t>)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TW" altLang="en-US">
              <a:ea typeface="標楷體" panose="03000509000000000000" charset="-120"/>
              <a:cs typeface="+mn-lt"/>
            </a:endParaRPr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r="49650" b="37370"/>
          <a:stretch>
            <a:fillRect/>
          </a:stretch>
        </p:blipFill>
        <p:spPr>
          <a:xfrm>
            <a:off x="5261610" y="1825625"/>
            <a:ext cx="674878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編譯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首先要叫出</a:t>
            </a:r>
            <a:r>
              <a:rPr lang="zh-TW" altLang="en-US">
                <a:ea typeface="標楷體" panose="03000509000000000000" charset="-120"/>
                <a:cs typeface="+mn-lt"/>
              </a:rPr>
              <a:t>終端機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</a:rPr>
              <a:t>Terminal --&gt; new terminal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快捷鍵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altLang="zh-TW" sz="1800">
                <a:ea typeface="標楷體" panose="03000509000000000000" charset="-120"/>
                <a:cs typeface="+mn-lt"/>
              </a:rPr>
              <a:t>Ctrl + ~ (</a:t>
            </a:r>
            <a:r>
              <a:rPr lang="zh-TW" altLang="en-US" sz="1800">
                <a:ea typeface="標楷體" panose="03000509000000000000" charset="-120"/>
                <a:cs typeface="+mn-lt"/>
              </a:rPr>
              <a:t>鍵盤</a:t>
            </a:r>
            <a:r>
              <a:rPr lang="en-US" altLang="zh-TW" sz="1800">
                <a:ea typeface="標楷體" panose="03000509000000000000" charset="-120"/>
                <a:cs typeface="+mn-lt"/>
              </a:rPr>
              <a:t> esc </a:t>
            </a:r>
            <a:r>
              <a:rPr lang="zh-TW" altLang="en-US" sz="1800">
                <a:ea typeface="標楷體" panose="03000509000000000000" charset="-120"/>
                <a:cs typeface="+mn-lt"/>
              </a:rPr>
              <a:t>下方那顆</a:t>
            </a:r>
            <a:r>
              <a:rPr lang="en-US" altLang="zh-TW" sz="1800">
                <a:ea typeface="標楷體" panose="03000509000000000000" charset="-120"/>
                <a:cs typeface="+mn-lt"/>
              </a:rPr>
              <a:t>)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TW" altLang="en-US">
              <a:ea typeface="標楷體" panose="03000509000000000000" charset="-120"/>
              <a:cs typeface="+mn-lt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304790" y="2023110"/>
            <a:ext cx="6887210" cy="365950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866890" y="4185920"/>
            <a:ext cx="5343525" cy="14859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33695" y="5780405"/>
            <a:ext cx="570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latin typeface="Yozai Medium" panose="02000600000000000000" charset="-122"/>
                <a:ea typeface="Yozai Medium" panose="02000600000000000000" charset="-122"/>
              </a:rPr>
              <a:t>下方這個區塊就是我們的終端機</a:t>
            </a:r>
            <a:endParaRPr lang="zh-TW" altLang="en-US">
              <a:latin typeface="Yozai Medium" panose="02000600000000000000" charset="-122"/>
              <a:ea typeface="Yozai Medium" panose="02000600000000000000" charset="-122"/>
            </a:endParaRPr>
          </a:p>
          <a:p>
            <a:r>
              <a:rPr lang="zh-TW" altLang="en-US">
                <a:latin typeface="Yozai Medium" panose="02000600000000000000" charset="-122"/>
                <a:ea typeface="Yozai Medium" panose="02000600000000000000" charset="-122"/>
              </a:rPr>
              <a:t>可以看到所在的檔案位置已經設置好了，因為前面開起新檔前先</a:t>
            </a:r>
            <a:r>
              <a:rPr lang="zh-TW" altLang="en-US">
                <a:highlight>
                  <a:srgbClr val="FFFF00"/>
                </a:highlight>
                <a:latin typeface="Yozai Medium" panose="02000600000000000000" charset="-122"/>
                <a:ea typeface="Yozai Medium" panose="02000600000000000000" charset="-122"/>
              </a:rPr>
              <a:t>開了資料夾</a:t>
            </a:r>
            <a:endParaRPr lang="zh-TW" altLang="en-US">
              <a:highlight>
                <a:srgbClr val="FFFF00"/>
              </a:highlight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編譯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</a:rPr>
              <a:t>C++ </a:t>
            </a:r>
            <a:r>
              <a:rPr lang="zh-TW" altLang="en-US">
                <a:ea typeface="標楷體" panose="03000509000000000000" charset="-120"/>
                <a:cs typeface="+mn-lt"/>
              </a:rPr>
              <a:t>檔案的編譯指令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zh-TW" altLang="en-US" b="1">
                <a:solidFill>
                  <a:srgbClr val="FF0000"/>
                </a:solidFill>
                <a:ea typeface="標楷體" panose="03000509000000000000" charset="-120"/>
                <a:cs typeface="+mn-lt"/>
              </a:rPr>
              <a:t>要先注意所在的位置是否為</a:t>
            </a:r>
            <a:r>
              <a:rPr lang="zh-TW" altLang="en-US" b="1" u="sng">
                <a:solidFill>
                  <a:srgbClr val="FF0000"/>
                </a:solidFill>
                <a:ea typeface="標楷體" panose="03000509000000000000" charset="-120"/>
                <a:cs typeface="+mn-lt"/>
              </a:rPr>
              <a:t>當前資料夾</a:t>
            </a:r>
            <a:endParaRPr lang="zh-TW" altLang="en-US" b="1">
              <a:solidFill>
                <a:srgbClr val="FF0000"/>
              </a:solidFill>
              <a:ea typeface="標楷體" panose="03000509000000000000" charset="-120"/>
              <a:cs typeface="+mn-lt"/>
            </a:endParaRPr>
          </a:p>
          <a:p>
            <a:pPr lvl="2">
              <a:lnSpc>
                <a:spcPct val="150000"/>
              </a:lnSpc>
            </a:pP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g++ [file name] -g -o [</a:t>
            </a:r>
            <a:r>
              <a:rPr lang="zh-TW" altLang="en-US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編譯完後產生的執行檔案的名稱</a:t>
            </a: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]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e.g.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&gt; g++ hello_world.cpp -g -o hello_world.exe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zh-TW" altLang="en-US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如沒有設定</a:t>
            </a: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 -o [] </a:t>
            </a:r>
            <a:r>
              <a:rPr lang="zh-TW" altLang="en-US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則編譯出來的執行檔會被自動命名為</a:t>
            </a: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 a.exe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b="35065"/>
          <a:stretch>
            <a:fillRect/>
          </a:stretch>
        </p:blipFill>
        <p:spPr>
          <a:xfrm>
            <a:off x="6419850" y="2992120"/>
            <a:ext cx="562356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編譯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19811"/>
          <a:stretch>
            <a:fillRect/>
          </a:stretch>
        </p:blipFill>
        <p:spPr>
          <a:xfrm>
            <a:off x="838200" y="2795270"/>
            <a:ext cx="11015980" cy="138112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8695690" y="3371850"/>
            <a:ext cx="69977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4458335"/>
            <a:ext cx="7414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g++ 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是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C++ 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的編譯器名稱，如果是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C 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語言的話則是用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gcc</a:t>
            </a:r>
            <a:endParaRPr lang="en-US"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-g 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是一個參數，編譯完成後可能會產生一些調適訊息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(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警告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)</a:t>
            </a:r>
            <a:endParaRPr lang="zh-TW" altLang="en-US"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-o </a:t>
            </a:r>
            <a:r>
              <a:rPr lang="zh-TW" altLang="en-US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是一個參數，用來規定編譯完產生的執行檔名稱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(p38, p39</a:t>
            </a:r>
            <a:r>
              <a:rPr lang="en-US" altLang="zh-TW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)</a:t>
            </a:r>
            <a:endParaRPr lang="en-US" altLang="zh-TW"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查看編譯完之後的檔案</a:t>
            </a:r>
            <a:r>
              <a:rPr lang="en-US" altLang="zh-TW">
                <a:ea typeface="標楷體" panose="03000509000000000000" charset="-120"/>
                <a:cs typeface="+mn-lt"/>
              </a:rPr>
              <a:t> (</a:t>
            </a:r>
            <a:r>
              <a:rPr lang="zh-TW" altLang="en-US">
                <a:ea typeface="標楷體" panose="03000509000000000000" charset="-120"/>
                <a:cs typeface="+mn-lt"/>
              </a:rPr>
              <a:t>有</a:t>
            </a:r>
            <a:r>
              <a:rPr lang="en-US" altLang="zh-TW">
                <a:ea typeface="標楷體" panose="03000509000000000000" charset="-120"/>
                <a:cs typeface="+mn-lt"/>
              </a:rPr>
              <a:t> -o)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>
                <a:ea typeface="標楷體" panose="03000509000000000000" charset="-120"/>
                <a:cs typeface="+mn-lt"/>
              </a:rPr>
              <a:t>ls </a:t>
            </a:r>
            <a:r>
              <a:rPr lang="zh-TW" altLang="en-US" sz="2400">
                <a:ea typeface="標楷體" panose="03000509000000000000" charset="-120"/>
                <a:cs typeface="+mn-lt"/>
              </a:rPr>
              <a:t>可以查看</a:t>
            </a:r>
            <a:r>
              <a:rPr lang="zh-TW" altLang="en-US" sz="2400" u="sng">
                <a:ea typeface="標楷體" panose="03000509000000000000" charset="-120"/>
                <a:cs typeface="+mn-lt"/>
              </a:rPr>
              <a:t>當前資料夾</a:t>
            </a:r>
            <a:r>
              <a:rPr lang="zh-TW" altLang="en-US" sz="2400">
                <a:ea typeface="標楷體" panose="03000509000000000000" charset="-120"/>
                <a:cs typeface="+mn-lt"/>
              </a:rPr>
              <a:t>底下的所有檔案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3201035"/>
            <a:ext cx="8437245" cy="35566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408930" y="5702300"/>
            <a:ext cx="1957705" cy="2711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查看編譯完之後的檔案</a:t>
            </a:r>
            <a:r>
              <a:rPr lang="en-US" altLang="zh-TW">
                <a:ea typeface="標楷體" panose="03000509000000000000" charset="-120"/>
                <a:cs typeface="+mn-lt"/>
              </a:rPr>
              <a:t>(</a:t>
            </a:r>
            <a:r>
              <a:rPr lang="zh-TW" altLang="en-US">
                <a:ea typeface="標楷體" panose="03000509000000000000" charset="-120"/>
                <a:cs typeface="+mn-lt"/>
              </a:rPr>
              <a:t>沒有</a:t>
            </a:r>
            <a:r>
              <a:rPr lang="en-US" altLang="zh-TW">
                <a:ea typeface="標楷體" panose="03000509000000000000" charset="-120"/>
                <a:cs typeface="+mn-lt"/>
              </a:rPr>
              <a:t> -o)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>
                <a:ea typeface="標楷體" panose="03000509000000000000" charset="-120"/>
                <a:cs typeface="+mn-lt"/>
              </a:rPr>
              <a:t>ls </a:t>
            </a:r>
            <a:r>
              <a:rPr lang="zh-TW" altLang="en-US" sz="2400">
                <a:ea typeface="標楷體" panose="03000509000000000000" charset="-120"/>
                <a:cs typeface="+mn-lt"/>
              </a:rPr>
              <a:t>可以查看</a:t>
            </a:r>
            <a:r>
              <a:rPr lang="zh-TW" altLang="en-US" sz="2400" u="sng">
                <a:ea typeface="標楷體" panose="03000509000000000000" charset="-120"/>
                <a:cs typeface="+mn-lt"/>
              </a:rPr>
              <a:t>當前資料夾</a:t>
            </a:r>
            <a:r>
              <a:rPr lang="zh-TW" altLang="en-US" sz="2400">
                <a:ea typeface="標楷體" panose="03000509000000000000" charset="-120"/>
                <a:cs typeface="+mn-lt"/>
              </a:rPr>
              <a:t>底下的所有檔案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3295650"/>
            <a:ext cx="7845425" cy="32385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210300" y="5528945"/>
            <a:ext cx="144272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4545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下載網址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cs typeface="+mn-lt"/>
                <a:hlinkClick r:id="rId1" action="ppaction://hlinkfile"/>
              </a:rPr>
              <a:t>https://code.visualstudio.com/Download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畫面</a:t>
            </a:r>
            <a:r>
              <a:rPr lang="en-US" altLang="zh-TW">
                <a:ea typeface="標楷體" panose="03000509000000000000" charset="-120"/>
                <a:cs typeface="+mn-lt"/>
              </a:rPr>
              <a:t>: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ea typeface="標楷體" panose="03000509000000000000" charset="-120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>
                <a:ea typeface="標楷體" panose="03000509000000000000" charset="-120"/>
                <a:cs typeface="+mn-lt"/>
              </a:rPr>
              <a:t> </a:t>
            </a:r>
            <a:endParaRPr lang="en-US" altLang="zh-TW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zh-TW">
              <a:ea typeface="標楷體" panose="03000509000000000000" charset="-120"/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70" y="3335020"/>
            <a:ext cx="6651625" cy="35229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如果程式碼</a:t>
            </a:r>
            <a:r>
              <a:rPr lang="zh-TW" altLang="en-US">
                <a:ea typeface="標楷體" panose="03000509000000000000" charset="-120"/>
                <a:cs typeface="+mn-lt"/>
              </a:rPr>
              <a:t>編譯有錯誤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r="34276" b="58575"/>
          <a:stretch>
            <a:fillRect/>
          </a:stretch>
        </p:blipFill>
        <p:spPr>
          <a:xfrm>
            <a:off x="7038340" y="419100"/>
            <a:ext cx="482790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t="68634"/>
          <a:stretch>
            <a:fillRect/>
          </a:stretch>
        </p:blipFill>
        <p:spPr>
          <a:xfrm>
            <a:off x="714375" y="3383280"/>
            <a:ext cx="1033462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介面</a:t>
            </a:r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說明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357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zh-TW" altLang="en-US">
                <a:ea typeface="標楷體" panose="03000509000000000000" charset="-120"/>
                <a:cs typeface="+mn-lt"/>
              </a:rPr>
              <a:t>執行</a:t>
            </a:r>
            <a:endParaRPr lang="zh-TW" altLang="en-US">
              <a:ea typeface="標楷體" panose="03000509000000000000" charset="-120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tx1"/>
                </a:solidFill>
                <a:ea typeface="標楷體" panose="03000509000000000000" charset="-120"/>
                <a:cs typeface="+mn-lt"/>
              </a:rPr>
              <a:t>./[file name]</a:t>
            </a:r>
            <a:endParaRPr lang="en-US" altLang="zh-TW">
              <a:solidFill>
                <a:schemeClr val="tx1"/>
              </a:solidFill>
              <a:ea typeface="標楷體" panose="03000509000000000000" charset="-120"/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3818255"/>
            <a:ext cx="10555605" cy="17957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稻壳儿春秋广告/盗版必究        原创来源：http://chn.docer.com/works?userid=199329941#!/work_time"/>
          <p:cNvSpPr txBox="1"/>
          <p:nvPr/>
        </p:nvSpPr>
        <p:spPr>
          <a:xfrm>
            <a:off x="5163128" y="4109631"/>
            <a:ext cx="6333548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en-US" altLang="zh-CN" sz="3600" dirty="0">
                <a:solidFill>
                  <a:srgbClr val="F67654"/>
                </a:solidFill>
                <a:latin typeface="Yozai Medium" panose="02000600000000000000" charset="-122"/>
                <a:ea typeface="Yozai Medium" panose="02000600000000000000" charset="-122"/>
                <a:cs typeface="Arial" panose="020B0604020202020204" pitchFamily="34" charset="0"/>
                <a:sym typeface="Arial" panose="020B0604020202020204" pitchFamily="34" charset="0"/>
              </a:rPr>
              <a:t>Thank You </a:t>
            </a:r>
            <a:endParaRPr lang="en-US" altLang="zh-CN" sz="3600" dirty="0">
              <a:solidFill>
                <a:srgbClr val="F67654"/>
              </a:solidFill>
              <a:latin typeface="Yozai Medium" panose="02000600000000000000" charset="-122"/>
              <a:ea typeface="Yozai Medium" panose="0200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7735570" y="2896235"/>
            <a:ext cx="3761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charset="0"/>
                <a:ea typeface="Droid Sans Fallback" panose="020B0502000000000001" pitchFamily="50" charset="-128"/>
                <a:cs typeface="Comic Sans MS" panose="030F0702030302020204" charset="0"/>
                <a:sym typeface="Arial" panose="020B0604020202020204" pitchFamily="34" charset="0"/>
              </a:rPr>
              <a:t>The end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charset="0"/>
              <a:ea typeface="Droid Sans Fallback" panose="020B0502000000000001" pitchFamily="50" charset="-128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857250" y="1835785"/>
            <a:ext cx="9046210" cy="47910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509395" y="5257800"/>
            <a:ext cx="2514600" cy="81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88925" y="4551045"/>
            <a:ext cx="19653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2000" b="1">
                <a:latin typeface="Yozai Medium" panose="02000600000000000000" charset="-122"/>
                <a:ea typeface="Yozai Medium" panose="02000600000000000000" charset="-122"/>
              </a:rPr>
              <a:t>直接點選下載</a:t>
            </a:r>
            <a:endParaRPr lang="zh-TW" altLang="en-US" sz="2000" b="1">
              <a:latin typeface="Yozai Medium" panose="02000600000000000000" charset="-122"/>
              <a:ea typeface="Yozai Medium" panose="02000600000000000000" charset="-122"/>
            </a:endParaRPr>
          </a:p>
          <a:p>
            <a:r>
              <a:rPr lang="zh-TW" altLang="en-US" sz="2000" b="1">
                <a:latin typeface="Yozai Medium" panose="02000600000000000000" charset="-122"/>
                <a:ea typeface="Yozai Medium" panose="02000600000000000000" charset="-122"/>
              </a:rPr>
              <a:t>下載後直接開</a:t>
            </a:r>
            <a:r>
              <a:rPr lang="zh-TW" altLang="en-US" sz="2000" b="1">
                <a:latin typeface="Yozai Medium" panose="02000600000000000000" charset="-122"/>
                <a:ea typeface="Yozai Medium" panose="02000600000000000000" charset="-122"/>
              </a:rPr>
              <a:t>起</a:t>
            </a:r>
            <a:endParaRPr lang="zh-TW" altLang="en-US" sz="2000" b="1"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65200" y="2295525"/>
            <a:ext cx="5122545" cy="3705860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356985" y="2295525"/>
            <a:ext cx="5262245" cy="3768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pic>
        <p:nvPicPr>
          <p:cNvPr id="11" name="Picture Placeholder 10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65200" y="2136140"/>
            <a:ext cx="5107940" cy="3665220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335395" y="2136140"/>
            <a:ext cx="5145405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安裝完成後，會進入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VS Code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介面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2475865"/>
            <a:ext cx="821055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儷粗黑" panose="020B0709000000000000" charset="-120"/>
                <a:ea typeface="華康儷粗黑" panose="020B0709000000000000" charset="-120"/>
              </a:rPr>
              <a:t>安裝步驟</a:t>
            </a:r>
            <a:endParaRPr lang="zh-TW" altLang="en-US">
              <a:latin typeface="華康儷粗黑" panose="020B0709000000000000" charset="-120"/>
              <a:ea typeface="華康儷粗黑" panose="020B0709000000000000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選擇左側欄位的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Extensions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，下載相關的</a:t>
            </a:r>
            <a:r>
              <a:rPr lang="en-US" altLang="zh-TW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 C/C++ 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內建</a:t>
            </a:r>
            <a:r>
              <a:rPr lang="zh-TW" altLang="en-US">
                <a:latin typeface="Calibri" panose="020F0502020204030204" charset="0"/>
                <a:ea typeface="標楷體" panose="03000509000000000000" charset="-120"/>
                <a:cs typeface="Calibri" panose="020F0502020204030204" charset="0"/>
              </a:rPr>
              <a:t>套件</a:t>
            </a:r>
            <a:endParaRPr lang="zh-TW" altLang="en-US">
              <a:latin typeface="Calibri" panose="020F0502020204030204" charset="0"/>
              <a:ea typeface="標楷體" panose="03000509000000000000" charset="-12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2475865"/>
            <a:ext cx="8210550" cy="438213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881505" y="3738245"/>
            <a:ext cx="528955" cy="41465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>宽屏</PresentationFormat>
  <Paragraphs>257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SimSun</vt:lpstr>
      <vt:lpstr>Wingdings</vt:lpstr>
      <vt:lpstr>Droid Sans Fallback</vt:lpstr>
      <vt:lpstr>清松手寫體1</vt:lpstr>
      <vt:lpstr>Comic Sans MS</vt:lpstr>
      <vt:lpstr>華康儷粗黑</vt:lpstr>
      <vt:lpstr>Yu Gothic UI</vt:lpstr>
      <vt:lpstr>Calibri</vt:lpstr>
      <vt:lpstr>Yozai Medium</vt:lpstr>
      <vt:lpstr>標楷體</vt:lpstr>
      <vt:lpstr>Microsoft YaHei</vt:lpstr>
      <vt:lpstr>Arial Unicode MS</vt:lpstr>
      <vt:lpstr>DengXian Light</vt:lpstr>
      <vt:lpstr>DengXian</vt:lpstr>
      <vt:lpstr>Wingdings</vt:lpstr>
      <vt:lpstr>新細明體</vt:lpstr>
      <vt:lpstr>AR BERKLEY</vt:lpstr>
      <vt:lpstr>Edwardian Script ITC</vt:lpstr>
      <vt:lpstr>Brush Script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介面說明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春波 赵</dc:creator>
  <cp:lastModifiedBy>tiffany</cp:lastModifiedBy>
  <cp:revision>23</cp:revision>
  <dcterms:created xsi:type="dcterms:W3CDTF">2019-05-22T02:21:00Z</dcterms:created>
  <dcterms:modified xsi:type="dcterms:W3CDTF">2022-06-26T14:27:19Z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AC8A854FF20642EEB0961A036AB4C36D</vt:lpwstr>
  </property>
  <property fmtid="{D5CDD505-2E9C-101B-9397-08002B2CF9AE}" pid="3" name="KSOProductBuildVer">
    <vt:lpwstr>1033-11.2.0.11156</vt:lpwstr>
  </property>
</Properties>
</file>