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58" r:id="rId3"/>
  </p:sldMasterIdLst>
  <p:notesMasterIdLst>
    <p:notesMasterId r:id="rId33"/>
  </p:notesMasterIdLst>
  <p:handoutMasterIdLst>
    <p:handoutMasterId r:id="rId34"/>
  </p:handoutMasterIdLst>
  <p:sldIdLst>
    <p:sldId id="256" r:id="rId4"/>
    <p:sldId id="318" r:id="rId5"/>
    <p:sldId id="257" r:id="rId6"/>
    <p:sldId id="264" r:id="rId7"/>
    <p:sldId id="285" r:id="rId8"/>
    <p:sldId id="298" r:id="rId9"/>
    <p:sldId id="265" r:id="rId10"/>
    <p:sldId id="299" r:id="rId11"/>
    <p:sldId id="342" r:id="rId12"/>
    <p:sldId id="344" r:id="rId13"/>
    <p:sldId id="300" r:id="rId14"/>
    <p:sldId id="345" r:id="rId15"/>
    <p:sldId id="346" r:id="rId16"/>
    <p:sldId id="302" r:id="rId17"/>
    <p:sldId id="301" r:id="rId18"/>
    <p:sldId id="303" r:id="rId19"/>
    <p:sldId id="304" r:id="rId20"/>
    <p:sldId id="273" r:id="rId21"/>
    <p:sldId id="306" r:id="rId22"/>
    <p:sldId id="307" r:id="rId23"/>
    <p:sldId id="308" r:id="rId24"/>
    <p:sldId id="311" r:id="rId25"/>
    <p:sldId id="312" r:id="rId26"/>
    <p:sldId id="313" r:id="rId27"/>
    <p:sldId id="319" r:id="rId28"/>
    <p:sldId id="320" r:id="rId29"/>
    <p:sldId id="316" r:id="rId30"/>
    <p:sldId id="317" r:id="rId31"/>
    <p:sldId id="274" r:id="rId3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F59"/>
    <a:srgbClr val="A745A6"/>
    <a:srgbClr val="C08E3E"/>
    <a:srgbClr val="FFC937"/>
    <a:srgbClr val="51588B"/>
    <a:srgbClr val="27282C"/>
    <a:srgbClr val="FABC00"/>
    <a:srgbClr val="D3BABA"/>
    <a:srgbClr val="B78E8E"/>
    <a:srgbClr val="195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86427" autoAdjust="0"/>
  </p:normalViewPr>
  <p:slideViewPr>
    <p:cSldViewPr snapToGrid="0" showGuides="1">
      <p:cViewPr varScale="1">
        <p:scale>
          <a:sx n="97" d="100"/>
          <a:sy n="97" d="100"/>
        </p:scale>
        <p:origin x="1046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2022/7/3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28835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2022/7/3</a:t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47877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/>
              <a:t>輸入資料可以透過　鍵盤、滑鼠、觸碰面板、攝影機、麥克風、體感偵測器…</a:t>
            </a:r>
          </a:p>
          <a:p>
            <a:endParaRPr lang="en-US"/>
          </a:p>
          <a:p>
            <a:r>
              <a:rPr lang="en-US"/>
              <a:t>輸出資料可以是　畫面、聲音、震動、資料、文字、數字…</a:t>
            </a:r>
          </a:p>
          <a:p>
            <a:endParaRPr lang="en-US"/>
          </a:p>
          <a:p>
            <a:r>
              <a:rPr lang="en-US"/>
              <a:t>許多功能包裝、隱藏在程式裡，使用者只需要知道輸入、輸出是什麼就好。</a:t>
            </a:r>
          </a:p>
          <a:p>
            <a:endParaRPr lang="en-US"/>
          </a:p>
          <a:p>
            <a:r>
              <a:rPr lang="en-US"/>
              <a:t>程式設計師則要根據輸入資料、設計運算過程、產生輸出資料。</a:t>
            </a:r>
          </a:p>
        </p:txBody>
      </p:sp>
    </p:spTree>
    <p:extLst>
      <p:ext uri="{BB962C8B-B14F-4D97-AF65-F5344CB8AC3E}">
        <p14:creationId xmlns:p14="http://schemas.microsoft.com/office/powerpoint/2010/main" val="195951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/>
              <a:t>出題的方式</a:t>
            </a:r>
          </a:p>
          <a:p>
            <a:endParaRPr lang="zh-TW" altLang="en-US"/>
          </a:p>
          <a:p>
            <a:r>
              <a:rPr lang="zh-TW" altLang="en-US"/>
              <a:t>競賽式出題</a:t>
            </a:r>
          </a:p>
          <a:p>
            <a:endParaRPr lang="zh-TW" altLang="en-US"/>
          </a:p>
          <a:p>
            <a:r>
              <a:rPr lang="zh-TW" altLang="en-US"/>
              <a:t>主要是練習課堂上學到的</a:t>
            </a:r>
            <a:r>
              <a:rPr lang="en-US" altLang="zh-TW"/>
              <a:t> </a:t>
            </a:r>
            <a:r>
              <a:rPr lang="zh-TW" altLang="en-US"/>
              <a:t>還有練習解析題目的邏輯</a:t>
            </a:r>
          </a:p>
          <a:p>
            <a:endParaRPr lang="en-US" altLang="zh-TW"/>
          </a:p>
          <a:p>
            <a:r>
              <a:rPr lang="zh-TW" altLang="en-US"/>
              <a:t>練習會來看正確的</a:t>
            </a:r>
            <a:r>
              <a:rPr lang="en-US" altLang="zh-TW"/>
              <a:t> code</a:t>
            </a:r>
            <a:r>
              <a:rPr lang="zh-TW" altLang="en-US"/>
              <a:t>，解釋</a:t>
            </a:r>
          </a:p>
        </p:txBody>
      </p:sp>
    </p:spTree>
    <p:extLst>
      <p:ext uri="{BB962C8B-B14F-4D97-AF65-F5344CB8AC3E}">
        <p14:creationId xmlns:p14="http://schemas.microsoft.com/office/powerpoint/2010/main" val="34128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TW" altLang="en-US"/>
          </a:p>
          <a:p>
            <a:r>
              <a:rPr lang="zh-TW" altLang="en-US"/>
              <a:t>一支程式可以想成是由好多個函式</a:t>
            </a:r>
            <a:r>
              <a:rPr lang="en-US" altLang="zh-TW"/>
              <a:t>(functions)</a:t>
            </a:r>
            <a:r>
              <a:rPr lang="zh-TW" altLang="en-US"/>
              <a:t>所組合而成的</a:t>
            </a:r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可以想像成</a:t>
            </a:r>
            <a:r>
              <a:rPr lang="en-US" altLang="zh-TW"/>
              <a:t> </a:t>
            </a:r>
            <a:r>
              <a:rPr lang="zh-TW" altLang="en-US"/>
              <a:t>寫論文，如果有用到或是參考別人寫的理論，那我們就需要在</a:t>
            </a:r>
            <a:r>
              <a:rPr lang="en-US" altLang="zh-TW"/>
              <a:t> reference </a:t>
            </a:r>
            <a:r>
              <a:rPr lang="zh-TW" altLang="en-US"/>
              <a:t>的地放寫上引用出處</a:t>
            </a:r>
            <a:r>
              <a:rPr lang="en-US" altLang="zh-TW"/>
              <a:t> </a:t>
            </a:r>
            <a:r>
              <a:rPr lang="zh-TW" altLang="en-US"/>
              <a:t>才能使用</a:t>
            </a:r>
          </a:p>
        </p:txBody>
      </p:sp>
    </p:spTree>
    <p:extLst>
      <p:ext uri="{BB962C8B-B14F-4D97-AF65-F5344CB8AC3E}">
        <p14:creationId xmlns:p14="http://schemas.microsoft.com/office/powerpoint/2010/main" val="213391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TW" altLang="en-US"/>
          </a:p>
          <a:p>
            <a:r>
              <a:rPr lang="zh-TW" altLang="en-US"/>
              <a:t>一支程式可以想成是由好多個函式</a:t>
            </a:r>
            <a:r>
              <a:rPr lang="en-US" altLang="zh-TW"/>
              <a:t>(functions)</a:t>
            </a:r>
            <a:r>
              <a:rPr lang="zh-TW" altLang="en-US"/>
              <a:t>所組合而成的</a:t>
            </a:r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可以想像成</a:t>
            </a:r>
            <a:r>
              <a:rPr lang="en-US" altLang="zh-TW"/>
              <a:t> </a:t>
            </a:r>
            <a:r>
              <a:rPr lang="zh-TW" altLang="en-US"/>
              <a:t>寫論文，如果有用到或是參考別人寫的理論，那我們就需要在</a:t>
            </a:r>
            <a:r>
              <a:rPr lang="en-US" altLang="zh-TW"/>
              <a:t> reference </a:t>
            </a:r>
            <a:r>
              <a:rPr lang="zh-TW" altLang="en-US"/>
              <a:t>的地放寫上引用出處</a:t>
            </a:r>
            <a:r>
              <a:rPr lang="en-US" altLang="zh-TW"/>
              <a:t> </a:t>
            </a:r>
            <a:r>
              <a:rPr lang="zh-TW" altLang="en-US"/>
              <a:t>才能使用</a:t>
            </a:r>
          </a:p>
        </p:txBody>
      </p:sp>
    </p:spTree>
    <p:extLst>
      <p:ext uri="{BB962C8B-B14F-4D97-AF65-F5344CB8AC3E}">
        <p14:creationId xmlns:p14="http://schemas.microsoft.com/office/powerpoint/2010/main" val="348773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TW" altLang="en-US"/>
          </a:p>
          <a:p>
            <a:r>
              <a:rPr lang="zh-TW" altLang="en-US"/>
              <a:t>一支程式可以想成是由好多個函式</a:t>
            </a:r>
            <a:r>
              <a:rPr lang="en-US" altLang="zh-TW"/>
              <a:t>(functions)</a:t>
            </a:r>
            <a:r>
              <a:rPr lang="zh-TW" altLang="en-US"/>
              <a:t>所組合而成的</a:t>
            </a:r>
          </a:p>
          <a:p>
            <a:endParaRPr lang="zh-TW" altLang="en-US"/>
          </a:p>
          <a:p>
            <a:endParaRPr lang="zh-TW" altLang="en-US"/>
          </a:p>
          <a:p>
            <a:r>
              <a:rPr lang="zh-TW" altLang="en-US"/>
              <a:t>可以想像成</a:t>
            </a:r>
            <a:r>
              <a:rPr lang="en-US" altLang="zh-TW"/>
              <a:t> </a:t>
            </a:r>
            <a:r>
              <a:rPr lang="zh-TW" altLang="en-US"/>
              <a:t>寫論文，如果有用到或是參考別人寫的理論，那我們就需要在</a:t>
            </a:r>
            <a:r>
              <a:rPr lang="en-US" altLang="zh-TW"/>
              <a:t> reference </a:t>
            </a:r>
            <a:r>
              <a:rPr lang="zh-TW" altLang="en-US"/>
              <a:t>的地放寫上引用出處</a:t>
            </a:r>
            <a:r>
              <a:rPr lang="en-US" altLang="zh-TW"/>
              <a:t> </a:t>
            </a:r>
            <a:r>
              <a:rPr lang="zh-TW" altLang="en-US"/>
              <a:t>才能使用</a:t>
            </a:r>
          </a:p>
        </p:txBody>
      </p:sp>
    </p:spTree>
    <p:extLst>
      <p:ext uri="{BB962C8B-B14F-4D97-AF65-F5344CB8AC3E}">
        <p14:creationId xmlns:p14="http://schemas.microsoft.com/office/powerpoint/2010/main" val="175859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前面我們有提過 程式是由好多個函式組合而成的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68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TW" altLang="en-US"/>
              <a:t>舉例</a:t>
            </a:r>
          </a:p>
        </p:txBody>
      </p:sp>
    </p:spTree>
    <p:extLst>
      <p:ext uri="{BB962C8B-B14F-4D97-AF65-F5344CB8AC3E}">
        <p14:creationId xmlns:p14="http://schemas.microsoft.com/office/powerpoint/2010/main" val="32119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64135" y="-6350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44450" y="-123825"/>
            <a:ext cx="104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 userDrawn="1"/>
        </p:nvSpPr>
        <p:spPr>
          <a:xfrm rot="20580000">
            <a:off x="-81915" y="-92075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AR BERKLEY" panose="02000000000000000000" charset="0"/>
                <a:cs typeface="AR BERKLEY" panose="02000000000000000000" charset="0"/>
              </a:rPr>
              <a:t>Ashen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程式基本架構</a:t>
            </a:r>
            <a:r>
              <a:rPr kumimoji="0" lang="zh-TW" altLang="en-US" sz="800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/>
            </a:r>
            <a:br>
              <a:rPr kumimoji="0" lang="zh-TW" altLang="en-US" sz="8000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</a:br>
            <a:r>
              <a:rPr kumimoji="0" lang="zh-TW" altLang="en-US" sz="8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與輸出</a:t>
            </a: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438525" y="4741863"/>
            <a:ext cx="7913688" cy="1655762"/>
          </a:xfrm>
        </p:spPr>
        <p:txBody>
          <a:bodyPr wrap="square" lIns="91440" tIns="45720" rIns="91440" bIns="45720" anchor="t" anchorCtr="0"/>
          <a:lstStyle/>
          <a:p>
            <a:pPr algn="r" defTabSz="914400">
              <a:buClrTx/>
              <a:buSzTx/>
            </a:pPr>
            <a:r>
              <a:rPr lang="zh-TW" altLang="zh-CN" kern="1200" dirty="0">
                <a:latin typeface="清松手寫體5" charset="-120"/>
                <a:ea typeface="清松手寫體5" charset="-120"/>
                <a:cs typeface="+mn-cs"/>
              </a:rPr>
              <a:t>林靖紳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885"/>
            <a:ext cx="11201400" cy="33953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2364105"/>
            <a:ext cx="6586855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會得到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Compile Error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777615" y="2516628"/>
            <a:ext cx="13176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(</a:t>
            </a:r>
            <a:r>
              <a:rPr lang="zh-TW" altLang="en-US" sz="1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參見</a:t>
            </a:r>
            <a:r>
              <a:rPr lang="en-US" altLang="zh-TW" sz="1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Part 04</a:t>
            </a:r>
            <a:r>
              <a:rPr lang="en-US" sz="1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71490" y="3182620"/>
            <a:ext cx="65868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標準函式庫被定義於一個名為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std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namespace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包含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&lt;iostream&gt;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像是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std::cout&lt;&lt;”Hello World” &lt;&lt;std::endl;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使用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using namespace std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可以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省去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接下來使用這些識別符號時前面都要加上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std:: 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02455" y="3454400"/>
            <a:ext cx="1169035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71490" y="3182620"/>
            <a:ext cx="65868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如果我們把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using namespace std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拿掉後編譯會如何呢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688205" cy="3392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838200" y="2358390"/>
            <a:ext cx="6586855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會得到另一個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Compile Error 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6235"/>
            <a:ext cx="7909560" cy="3961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47360" y="3807460"/>
            <a:ext cx="6586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main()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宣告主函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式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在每一支程式中，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僅能宣告</a:t>
            </a:r>
            <a:r>
              <a:rPr lang="en-US" altLang="zh-TW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 1 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個　</a:t>
            </a:r>
            <a:r>
              <a:rPr lang="en-US" altLang="zh-TW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main 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函式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其中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{ }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裡面會放主要的程式碼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也可能會看到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main (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int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argc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, char *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argv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[])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C 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語言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中可能也會看到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void main(){ }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但是在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中此種寫法不太相容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93745" y="4069715"/>
            <a:ext cx="2234565" cy="1651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886960" y="3887470"/>
            <a:ext cx="7304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//`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」開頭表示本行為註解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註解可以增加程式的可閱讀性，讓別人了解你的程式的功能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/*   */ 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表示「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/*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」到「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*/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」區間內的所有文字都是註解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盡量還是使用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英文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作註解，中文很常會因為環境問題造成編譯問題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390"/>
            <a:ext cx="3641090" cy="449961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623310" y="4157345"/>
            <a:ext cx="1263650" cy="57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48630" y="5010785"/>
            <a:ext cx="6586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;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為每一句程式碼的結尾，可以想像成每一句話結束時的。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在描述完每一行程式碼時，我們都需要加上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;  </a:t>
            </a:r>
          </a:p>
        </p:txBody>
      </p:sp>
      <p:sp>
        <p:nvSpPr>
          <p:cNvPr id="7" name="Rectangles 6"/>
          <p:cNvSpPr/>
          <p:nvPr/>
        </p:nvSpPr>
        <p:spPr>
          <a:xfrm>
            <a:off x="5184775" y="5077460"/>
            <a:ext cx="287020" cy="45085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049905" y="5405755"/>
            <a:ext cx="287020" cy="45085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963035" y="3261360"/>
            <a:ext cx="287020" cy="45085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605145" y="4384675"/>
            <a:ext cx="65868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main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裡面放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return 0;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表示此程式碼結束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return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本身的作用是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中止函數的運行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，後面可以加上函式的返回值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0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這個返回值對於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函式來說，是告訴系統程式執行完了，並且沒有問題，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正常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退出此程式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44545" y="5575935"/>
            <a:ext cx="2175510" cy="95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66800" y="3367405"/>
            <a:ext cx="5824855" cy="1195070"/>
          </a:xfrm>
        </p:spPr>
        <p:txBody>
          <a:bodyPr wrap="square" lIns="91440" tIns="45720" rIns="91440" bIns="45720" anchor="b" anchorCtr="0"/>
          <a:lstStyle/>
          <a:p>
            <a:pPr defTabSz="914400">
              <a:buNone/>
            </a:pPr>
            <a:r>
              <a:rPr lang="en-US" altLang="zh-TW" kern="1200" dirty="0">
                <a:latin typeface="Yozai Medium" panose="02000600000000000000" charset="-122"/>
                <a:ea typeface="Yozai Medium" panose="02000600000000000000" charset="-122"/>
                <a:cs typeface="+mj-cs"/>
              </a:rPr>
              <a:t>Output</a:t>
            </a: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-104775" y="4562475"/>
            <a:ext cx="5029835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格式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 cout &lt;&lt;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變數或是字串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1&lt;&lt;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2&lt;&lt;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3&lt;&lt;....&lt;&lt;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變數或是字串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n ;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如果要輸出字串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一行文字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，需要利用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“</a:t>
            </a:r>
            <a:r>
              <a:rPr lang="en-US" altLang="zh-TW">
                <a:solidFill>
                  <a:schemeClr val="bg1"/>
                </a:solidFill>
                <a:latin typeface="Arial" panose="020B0604020202020204" pitchFamily="34" charset="0"/>
                <a:ea typeface="Yozai Medium" panose="02000600000000000000" charset="-122"/>
                <a:cs typeface="Arial" panose="020B0604020202020204" pitchFamily="34" charset="0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”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來框起來，像是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 &lt;&lt; “Hello !”&lt;&lt; “Hi”;</a:t>
            </a: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lvl="2" algn="l">
              <a:lnSpc>
                <a:spcPct val="150000"/>
              </a:lnSpc>
              <a:buFont typeface="Arial" panose="020B0604020202020204" pitchFamily="34" charset="0"/>
            </a:pPr>
            <a:endParaRPr lang="en-US" altLang="zh-TW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endl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end of line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，結束一行，輸出後換行，像是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 &lt;&lt; “Hello!”&lt;&lt;endl&lt;&lt; “Hi”&lt;&lt;endl;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401810" y="5854065"/>
            <a:ext cx="2529840" cy="829945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練習一</a:t>
            </a:r>
            <a:r>
              <a:rPr lang="en-US" altLang="zh-TW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249160" y="3375660"/>
            <a:ext cx="4819015" cy="922020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TW" altLang="en-US" b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小提醒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: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  <a:cs typeface="Yozai Medium" panose="02000600000000000000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輸出文字盡量還是使用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英文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  <a:sym typeface="+mn-ea"/>
              </a:rPr>
              <a:t>，中文很常因為環境問題造成編譯問題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90290"/>
            <a:ext cx="6550025" cy="754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90" y="5469890"/>
            <a:ext cx="6494145" cy="104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s 23"/>
          <p:cNvSpPr/>
          <p:nvPr/>
        </p:nvSpPr>
        <p:spPr>
          <a:xfrm>
            <a:off x="744851" y="5927089"/>
            <a:ext cx="641985" cy="594360"/>
          </a:xfrm>
          <a:prstGeom prst="rect">
            <a:avLst/>
          </a:prstGeom>
          <a:solidFill>
            <a:srgbClr val="51588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744852" y="4497863"/>
            <a:ext cx="641985" cy="594360"/>
          </a:xfrm>
          <a:prstGeom prst="rect">
            <a:avLst/>
          </a:prstGeom>
          <a:solidFill>
            <a:srgbClr val="992F5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744852" y="3068637"/>
            <a:ext cx="641985" cy="594360"/>
          </a:xfrm>
          <a:prstGeom prst="rect">
            <a:avLst/>
          </a:prstGeom>
          <a:solidFill>
            <a:srgbClr val="FFC93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44853" y="1737360"/>
            <a:ext cx="641985" cy="594360"/>
          </a:xfrm>
          <a:prstGeom prst="rect">
            <a:avLst/>
          </a:prstGeom>
          <a:solidFill>
            <a:srgbClr val="19594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13335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07085" y="2654300"/>
            <a:ext cx="35515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2   C++ </a:t>
            </a:r>
            <a:r>
              <a:rPr lang="zh-TW" altLang="en-US" sz="3600" dirty="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程式架構</a:t>
            </a:r>
            <a:endParaRPr lang="en-US" sz="3600" dirty="0"/>
          </a:p>
        </p:txBody>
      </p:sp>
      <p:sp>
        <p:nvSpPr>
          <p:cNvPr id="16" name="Text Box 15"/>
          <p:cNvSpPr txBox="1"/>
          <p:nvPr/>
        </p:nvSpPr>
        <p:spPr>
          <a:xfrm>
            <a:off x="838200" y="4095115"/>
            <a:ext cx="238633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360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3   Output</a:t>
            </a:r>
            <a:endParaRPr lang="en-US" sz="3600"/>
          </a:p>
        </p:txBody>
      </p:sp>
      <p:sp>
        <p:nvSpPr>
          <p:cNvPr id="17" name="Text Box 16"/>
          <p:cNvSpPr txBox="1"/>
          <p:nvPr/>
        </p:nvSpPr>
        <p:spPr>
          <a:xfrm>
            <a:off x="819150" y="5927090"/>
            <a:ext cx="59004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360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4   </a:t>
            </a:r>
            <a:r>
              <a:rPr lang="zh-TW" altLang="en-US" sz="360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  <a:sym typeface="+mn-ea"/>
              </a:rPr>
              <a:t>程式編譯、執行錯誤分類</a:t>
            </a:r>
            <a:endParaRPr lang="en-US" sz="3600"/>
          </a:p>
        </p:txBody>
      </p:sp>
      <p:sp>
        <p:nvSpPr>
          <p:cNvPr id="18" name="Text Box 17"/>
          <p:cNvSpPr txBox="1"/>
          <p:nvPr/>
        </p:nvSpPr>
        <p:spPr>
          <a:xfrm>
            <a:off x="866775" y="1333500"/>
            <a:ext cx="51428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>
                <a:solidFill>
                  <a:schemeClr val="bg1"/>
                </a:solidFill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1   What’s Programming</a:t>
            </a:r>
            <a:endParaRPr lang="zh-TW" altLang="en-US" sz="3600">
              <a:solidFill>
                <a:schemeClr val="bg1"/>
              </a:solidFill>
              <a:latin typeface="Comic Sans MS" panose="030F0702030302020204" charset="0"/>
              <a:ea typeface="Yozai Medium" panose="02000600000000000000" charset="-122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8200" y="1691005"/>
            <a:ext cx="113544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這時候，內心應該要冒出一個問題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那如果我想輸出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“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怎麼辦呢？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“””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這時候，內心應該要冒出一個問題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那如果我想輸出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“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怎麼辦呢？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“”” ;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762500" y="3764280"/>
            <a:ext cx="910590" cy="32575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32805" y="366649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會發現得到</a:t>
            </a:r>
            <a:r>
              <a:rPr lang="en-US" altLang="zh-TW" sz="24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 Compile error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55" y="4188460"/>
            <a:ext cx="4965065" cy="259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  <a:r>
              <a:rPr lang="en-US" altLang="zh-TW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endParaRPr lang="zh-TW" altLang="en-US" sz="240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指的是</a:t>
            </a:r>
            <a:r>
              <a:rPr lang="zh-TW" altLang="en-US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脫離原本字元的意思</a:t>
            </a:r>
            <a:endParaRPr lang="zh-TW" altLang="en-US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用以跳脫，有的字元本身在程式碼中有特殊的用途，需要用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跳脫；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有些則是加上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之後會有脫離原本字元意思的用途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例如前頁的例子中，「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」用來當成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C++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字串的開頭或是結尾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因此我們需要加上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\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」變成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」就能在字串中當作純符號來看待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 “</a:t>
            </a:r>
            <a:r>
              <a:rPr lang="en-US" altLang="zh-TW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\”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”&lt;&lt;endl;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8200" y="1691005"/>
            <a:ext cx="1135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試試看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cout &lt;&lt;  “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\”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”&lt;&lt;endl;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" y="3903980"/>
            <a:ext cx="4477385" cy="271843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61025" y="3208655"/>
            <a:ext cx="910590" cy="32575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619240" y="311086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Yozai Medium" panose="02000600000000000000" charset="-122"/>
              </a:rPr>
              <a:t>成功了！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255" y="4006850"/>
            <a:ext cx="7325995" cy="83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</a:p>
          <a:p>
            <a:pPr marL="1200150" lvl="2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其他常用的跳脫字元</a:t>
            </a:r>
            <a:endParaRPr lang="en-US" altLang="zh-TW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8888" t="5711" r="11408" b="4400"/>
          <a:stretch>
            <a:fillRect/>
          </a:stretch>
        </p:blipFill>
        <p:spPr>
          <a:xfrm>
            <a:off x="2144395" y="3629025"/>
            <a:ext cx="2299970" cy="29927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839335" y="40430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輸出單引號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839335" y="44958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輸出雙引號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4839335" y="494855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輸出反斜線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839335" y="5401310"/>
            <a:ext cx="48736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表示字串的結尾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--&gt;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他很特別，之後會來介紹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839335" y="5854065"/>
            <a:ext cx="2978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tab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的空格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(4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格或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8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格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839335" y="6306820"/>
            <a:ext cx="2279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輸出換行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(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類似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endl)</a:t>
            </a:r>
          </a:p>
        </p:txBody>
      </p: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4283710" y="422719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283710" y="467677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3710" y="512635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43400" y="557593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343400" y="602551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343400" y="6475095"/>
            <a:ext cx="555625" cy="698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-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8670"/>
            <a:ext cx="4608195" cy="25253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85" y="3328670"/>
            <a:ext cx="6462395" cy="1364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Output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TW" altLang="en-US" sz="240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輸出文字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跳脫字元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-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舉例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\t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401810" y="5854065"/>
            <a:ext cx="2529840" cy="829945"/>
          </a:xfrm>
          <a:prstGeom prst="rect">
            <a:avLst/>
          </a:prstGeom>
          <a:solidFill>
            <a:srgbClr val="51588B"/>
          </a:solidFill>
        </p:spPr>
        <p:txBody>
          <a:bodyPr wrap="none" rtlCol="0">
            <a:spAutoFit/>
          </a:bodyPr>
          <a:lstStyle/>
          <a:p>
            <a:r>
              <a:rPr lang="en-US" altLang="zh-TW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[</a:t>
            </a:r>
            <a:r>
              <a:rPr lang="zh-TW" altLang="en-US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練習二</a:t>
            </a:r>
            <a:r>
              <a:rPr lang="en-US" altLang="zh-TW" sz="4800" b="1">
                <a:solidFill>
                  <a:schemeClr val="bg1"/>
                </a:solidFill>
                <a:latin typeface="清松手寫體5" charset="-120"/>
                <a:ea typeface="清松手寫體5" charset="-120"/>
              </a:rPr>
              <a:t>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3185795"/>
            <a:ext cx="4899025" cy="2668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710" y="3185795"/>
            <a:ext cx="6157595" cy="94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66800" y="3367405"/>
            <a:ext cx="9332595" cy="1195070"/>
          </a:xfrm>
        </p:spPr>
        <p:txBody>
          <a:bodyPr wrap="square" lIns="91440" tIns="45720" rIns="91440" bIns="45720" anchor="b" anchorCtr="0"/>
          <a:lstStyle/>
          <a:p>
            <a:pPr defTabSz="914400">
              <a:buNone/>
            </a:pPr>
            <a:r>
              <a:rPr lang="zh-TW" altLang="en-US" kern="1200" dirty="0">
                <a:latin typeface="Yozai Medium" panose="02000600000000000000" charset="-122"/>
                <a:ea typeface="Yozai Medium" panose="02000600000000000000" charset="-122"/>
                <a:cs typeface="+mj-cs"/>
              </a:rPr>
              <a:t>程式編譯、執行錯誤分類</a:t>
            </a: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3218180" y="4562475"/>
            <a:ext cx="5029835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Yozai Medium" panose="02000600000000000000" charset="-122"/>
                <a:cs typeface="Comic Sans MS" panose="030F0702030302020204" charset="0"/>
              </a:rPr>
              <a:t>分類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37565" y="1691005"/>
            <a:ext cx="113544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92D050"/>
                </a:solidFill>
                <a:latin typeface="Yozai Medium" panose="02000600000000000000" charset="-122"/>
                <a:ea typeface="Yozai Medium" panose="02000600000000000000" charset="-122"/>
              </a:rPr>
              <a:t>AC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92D050"/>
                </a:solidFill>
                <a:latin typeface="Yozai Medium" panose="02000600000000000000" charset="-122"/>
                <a:ea typeface="Yozai Medium" panose="02000600000000000000" charset="-122"/>
              </a:rPr>
              <a:t>Accept, </a:t>
            </a:r>
            <a:r>
              <a:rPr lang="zh-TW" altLang="en-US" sz="1800" dirty="0">
                <a:solidFill>
                  <a:srgbClr val="92D050"/>
                </a:solidFill>
                <a:latin typeface="Yozai Medium" panose="02000600000000000000" charset="-122"/>
                <a:ea typeface="Yozai Medium" panose="02000600000000000000" charset="-122"/>
              </a:rPr>
              <a:t>表示完全答對</a:t>
            </a:r>
            <a:r>
              <a:rPr lang="en-US" altLang="zh-TW" sz="1800" dirty="0">
                <a:solidFill>
                  <a:srgbClr val="92D050"/>
                </a:solidFill>
                <a:latin typeface="Yozai Medium" panose="02000600000000000000" charset="-122"/>
                <a:ea typeface="Yozai Medium" panose="02000600000000000000" charset="-122"/>
              </a:rPr>
              <a:t>! </a:t>
            </a:r>
            <a:r>
              <a:rPr lang="zh-TW" altLang="en-US" sz="1800" dirty="0">
                <a:solidFill>
                  <a:srgbClr val="92D050"/>
                </a:solidFill>
                <a:latin typeface="Yozai Medium" panose="02000600000000000000" charset="-122"/>
                <a:ea typeface="Yozai Medium" panose="02000600000000000000" charset="-122"/>
              </a:rPr>
              <a:t>從編譯到輸出結果和測試都是對的</a:t>
            </a:r>
            <a:endParaRPr lang="en-US" altLang="zh-TW" sz="2000" dirty="0">
              <a:solidFill>
                <a:srgbClr val="92D05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WA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Wrong Answer, </a:t>
            </a:r>
            <a:r>
              <a:rPr lang="zh-TW" altLang="en-US" sz="1800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表示編譯成功，但是測試有出現</a:t>
            </a:r>
            <a:r>
              <a:rPr lang="zh-TW" altLang="en-US" sz="1800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</a:rPr>
              <a:t>錯誤</a:t>
            </a:r>
            <a:endParaRPr lang="en-US" altLang="zh-TW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Compile Error,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</a:t>
            </a:r>
            <a:r>
              <a:rPr lang="zh-TW" altLang="en-US" u="sng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編譯不</a:t>
            </a:r>
            <a:r>
              <a:rPr lang="zh-TW" altLang="en-US" u="sng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成功</a:t>
            </a:r>
            <a:endParaRPr lang="en-US" altLang="zh-TW" sz="1800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TLE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Time Limit Exceeded, </a:t>
            </a:r>
            <a:r>
              <a:rPr lang="zh-TW" altLang="en-US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表示編譯成功但是程式執行</a:t>
            </a:r>
            <a:r>
              <a:rPr lang="zh-TW" altLang="en-US" sz="1800" u="sng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花費太多時間</a:t>
            </a:r>
            <a:endParaRPr lang="en-US" altLang="zh-TW" sz="18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RE</a:t>
            </a:r>
            <a:endParaRPr lang="en-US" altLang="zh-TW" sz="20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Runtime Error, </a:t>
            </a:r>
            <a:r>
              <a:rPr lang="zh-TW" altLang="en-US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會出現這種狀況有很多種原因，最常見的情況可能是因為</a:t>
            </a:r>
            <a:r>
              <a:rPr lang="zh-TW" altLang="en-US" sz="1800" u="sng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溢位</a:t>
            </a:r>
            <a:r>
              <a:rPr lang="en-US" altLang="zh-TW" sz="1800" u="sng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(overflow)</a:t>
            </a:r>
            <a:endParaRPr lang="en-US" altLang="zh-TW" sz="1800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這是一個很嚴重的</a:t>
            </a:r>
            <a:r>
              <a:rPr lang="en-US" altLang="zh-TW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Error</a:t>
            </a:r>
            <a:r>
              <a:rPr lang="zh-TW" altLang="en-US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，需要從頭開始好好審查自己的</a:t>
            </a:r>
            <a:r>
              <a:rPr lang="en-US" altLang="zh-TW" sz="1800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525" y="2262188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charset="0"/>
                <a:ea typeface="+mj-ea"/>
                <a:cs typeface="Comic Sans MS" panose="030F0702030302020204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088"/>
            <a:ext cx="7839075" cy="1195387"/>
          </a:xfrm>
        </p:spPr>
        <p:txBody>
          <a:bodyPr wrap="square" lIns="91440" tIns="45720" rIns="91440" bIns="45720" anchor="b" anchorCtr="0"/>
          <a:lstStyle/>
          <a:p>
            <a:pPr defTabSz="914400">
              <a:buNone/>
            </a:pPr>
            <a:r>
              <a:rPr lang="en-US" altLang="zh-CN" kern="1200" dirty="0">
                <a:latin typeface="Comic Sans MS" panose="030F0702030302020204" charset="0"/>
                <a:ea typeface="Arial" panose="020B0604020202020204" pitchFamily="34" charset="0"/>
                <a:cs typeface="+mj-cs"/>
              </a:rPr>
              <a:t>What’s Programming</a:t>
            </a: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2471738" y="4648200"/>
            <a:ext cx="5029200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067800" y="2727325"/>
            <a:ext cx="2286000" cy="17430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sz="3600" strike="noStrike" noProof="1">
                <a:latin typeface="Yozai Medium" panose="02000600000000000000" charset="-122"/>
                <a:ea typeface="Yozai Medium" panose="02000600000000000000" charset="-122"/>
              </a:rPr>
              <a:t>輸出資料</a:t>
            </a:r>
          </a:p>
          <a:p>
            <a:pPr algn="ctr" fontAlgn="base"/>
            <a:r>
              <a:rPr lang="en-US" altLang="zh-TW" sz="2400" strike="noStrike" noProof="1">
                <a:latin typeface="Yozai Medium" panose="02000600000000000000" charset="-122"/>
                <a:ea typeface="Yozai Medium" panose="02000600000000000000" charset="-122"/>
              </a:rPr>
              <a:t>Output Data</a:t>
            </a:r>
          </a:p>
        </p:txBody>
      </p:sp>
      <p:sp>
        <p:nvSpPr>
          <p:cNvPr id="7" name="Rectangles 6"/>
          <p:cNvSpPr/>
          <p:nvPr/>
        </p:nvSpPr>
        <p:spPr>
          <a:xfrm>
            <a:off x="3795713" y="2420938"/>
            <a:ext cx="4600575" cy="2357438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sz="4000" strike="noStrike" noProof="1">
                <a:latin typeface="Yozai Medium" panose="02000600000000000000" charset="-122"/>
                <a:ea typeface="Yozai Medium" panose="02000600000000000000" charset="-122"/>
              </a:rPr>
              <a:t>經過一些程序處理</a:t>
            </a:r>
          </a:p>
          <a:p>
            <a:pPr algn="ctr" fontAlgn="base"/>
            <a:r>
              <a:rPr lang="en-US" altLang="zh-TW" sz="2400" strike="noStrike" noProof="1">
                <a:latin typeface="Yozai Medium" panose="02000600000000000000" charset="-122"/>
                <a:ea typeface="Yozai Medium" panose="02000600000000000000" charset="-122"/>
              </a:rPr>
              <a:t>Programming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solidFill>
                  <a:schemeClr val="bg1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What’s Programming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838200" y="2727325"/>
            <a:ext cx="2286000" cy="174307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fontAlgn="base"/>
            <a:r>
              <a:rPr lang="zh-TW" altLang="en-US" sz="3600" strike="noStrike" noProof="1">
                <a:latin typeface="Yozai Medium" panose="02000600000000000000" charset="-122"/>
                <a:ea typeface="Yozai Medium" panose="02000600000000000000" charset="-122"/>
              </a:rPr>
              <a:t>輸入資料</a:t>
            </a:r>
          </a:p>
          <a:p>
            <a:pPr algn="ctr" fontAlgn="base">
              <a:lnSpc>
                <a:spcPct val="140000"/>
              </a:lnSpc>
            </a:pPr>
            <a:r>
              <a:rPr lang="en-US" altLang="zh-TW" sz="2400" strike="noStrike" noProof="1">
                <a:latin typeface="Yozai Medium" panose="02000600000000000000" charset="-122"/>
                <a:ea typeface="Yozai Medium" panose="02000600000000000000" charset="-122"/>
              </a:rPr>
              <a:t>Input Data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124200" y="3241675"/>
            <a:ext cx="915988" cy="714375"/>
          </a:xfrm>
          <a:prstGeom prst="rightArrow">
            <a:avLst/>
          </a:prstGeom>
          <a:solidFill>
            <a:srgbClr val="195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sz="2000" b="1" strike="noStrike" noProof="1">
                <a:latin typeface="清松手寫體5" charset="-120"/>
                <a:ea typeface="清松手寫體5" charset="-120"/>
              </a:rPr>
              <a:t>輸入</a:t>
            </a:r>
          </a:p>
        </p:txBody>
      </p:sp>
      <p:sp>
        <p:nvSpPr>
          <p:cNvPr id="8" name="Right Arrow 7"/>
          <p:cNvSpPr/>
          <p:nvPr/>
        </p:nvSpPr>
        <p:spPr>
          <a:xfrm>
            <a:off x="8241665" y="3241675"/>
            <a:ext cx="987425" cy="615950"/>
          </a:xfrm>
          <a:prstGeom prst="rightArrow">
            <a:avLst/>
          </a:prstGeom>
          <a:solidFill>
            <a:srgbClr val="195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sz="2000" b="1" strike="noStrike" noProof="1">
                <a:latin typeface="清松手寫體5" charset="-120"/>
                <a:ea typeface="清松手寫體5" charset="-120"/>
              </a:rPr>
              <a:t>產生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1">
                <a:solidFill>
                  <a:schemeClr val="bg1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What’s Programming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8"/>
              <p:cNvSpPr txBox="1"/>
              <p:nvPr/>
            </p:nvSpPr>
            <p:spPr>
              <a:xfrm>
                <a:off x="379095" y="1691005"/>
                <a:ext cx="11433810" cy="440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範例問題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王老師在學期末打算核對學生的期末總成績，其計算方式為平時測驗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20 %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、上課表現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20 %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、期中考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30%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、期末考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30%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。但王老師有很多的學生，不太可能一一進行手動計算，因此請你寫出一個程式，幫助王老師完成這個任務。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輸入說明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輸入資料一開始為一個正整數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n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，代表這個班上有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n 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位學生。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接下來有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n 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行，每一行有</a:t>
                </a:r>
                <a:r>
                  <a:rPr lang="en-US" altLang="zh-TW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 4 </a:t>
                </a: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個正整數，分別代表每一位學生的平時測驗、上課表現、期中考及期末考分數。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Yozai Medium" panose="02000600000000000000" charset="-122"/>
                          <a:cs typeface="Cambria Math" panose="02040503050406030204" charset="0"/>
                        </a:rPr>
                        <m:t>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Yozai Medium" panose="02000600000000000000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Yozai Medium" panose="02000600000000000000" charset="-122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ea typeface="Yozai Medium" panose="02000600000000000000" charset="-122"/>
                              <a:cs typeface="Cambria Math" panose="02040503050406030204" charset="0"/>
                            </a:rPr>
                            <m:t>31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Yozai Medium" panose="02000600000000000000" charset="-122"/>
                          <a:cs typeface="Cambria Math" panose="02040503050406030204" charset="0"/>
                        </a:rPr>
                        <m:t>−1 ≥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Yozai Medium" panose="02000600000000000000" charset="-122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charset="0"/>
                          <a:ea typeface="Yozai Medium" panose="02000600000000000000" charset="-122"/>
                          <a:cs typeface="Cambria Math" panose="02040503050406030204" charset="0"/>
                        </a:rPr>
                        <m:t> ≥ 0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  <a:latin typeface="Yozai Medium" panose="02000600000000000000" charset="-122"/>
                  <a:ea typeface="Yozai Medium" panose="02000600000000000000" charset="-122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TW" altLang="en-US" sz="2000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輸出說明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TW" altLang="en-US" dirty="0">
                    <a:solidFill>
                      <a:schemeClr val="bg1"/>
                    </a:solidFill>
                    <a:latin typeface="Yozai Medium" panose="02000600000000000000" charset="-122"/>
                    <a:ea typeface="Yozai Medium" panose="02000600000000000000" charset="-122"/>
                  </a:rPr>
                  <a:t>請依序輸出每一位學生的期末總成績</a:t>
                </a:r>
              </a:p>
            </p:txBody>
          </p:sp>
        </mc:Choice>
        <mc:Fallback xmlns=""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95" y="1691005"/>
                <a:ext cx="11433810" cy="4401820"/>
              </a:xfrm>
              <a:prstGeom prst="rect">
                <a:avLst/>
              </a:prstGeom>
              <a:blipFill rotWithShape="1">
                <a:blip r:embed="rId3"/>
                <a:stretch>
                  <a:fillRect r="-2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1066800" y="3367405"/>
            <a:ext cx="5029200" cy="1195070"/>
          </a:xfrm>
        </p:spPr>
        <p:txBody>
          <a:bodyPr wrap="square" lIns="91440" tIns="45720" rIns="91440" bIns="45720" anchor="b" anchorCtr="0"/>
          <a:lstStyle/>
          <a:p>
            <a:pPr defTabSz="914400">
              <a:buNone/>
            </a:pPr>
            <a:r>
              <a:rPr lang="en-US" altLang="zh-CN" kern="1200" dirty="0">
                <a:latin typeface="Comic Sans MS" panose="030F0702030302020204" charset="0"/>
                <a:ea typeface="Arial" panose="020B0604020202020204" pitchFamily="34" charset="0"/>
                <a:cs typeface="+mj-cs"/>
              </a:rPr>
              <a:t>C++ </a:t>
            </a:r>
            <a:r>
              <a:rPr lang="zh-TW" altLang="en-US" kern="1200" dirty="0">
                <a:latin typeface="Yozai Medium" panose="02000600000000000000" charset="-122"/>
                <a:ea typeface="Yozai Medium" panose="02000600000000000000" charset="-122"/>
                <a:cs typeface="+mj-cs"/>
              </a:rPr>
              <a:t>程式架構</a:t>
            </a:r>
          </a:p>
        </p:txBody>
      </p:sp>
      <p:sp>
        <p:nvSpPr>
          <p:cNvPr id="8194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62475"/>
            <a:ext cx="5029835" cy="514350"/>
          </a:xfrm>
        </p:spPr>
        <p:txBody>
          <a:bodyPr wrap="square" lIns="91440" tIns="45720" rIns="91440" bIns="45720" anchor="t" anchorCtr="0"/>
          <a:lstStyle/>
          <a:p>
            <a:pPr algn="ctr" defTabSz="914400"/>
            <a:r>
              <a:rPr lang="en-US" altLang="zh-CN" sz="4000" kern="1200" dirty="0">
                <a:latin typeface="Comic Sans MS" panose="030F0702030302020204" charset="0"/>
                <a:ea typeface="Arial" panose="020B0604020202020204" pitchFamily="34" charset="0"/>
                <a:cs typeface="+mn-cs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67680" y="2427605"/>
            <a:ext cx="6624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C++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基本概念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程式碼是由上而下執行的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在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main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裡面直到遇到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return 0 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程式會立刻結束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程式中用到任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何物件都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需要進行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宣告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下一章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sym typeface="+mn-ea"/>
              </a:rPr>
              <a:t>)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475"/>
            <a:ext cx="4710430" cy="37750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56885" y="2527935"/>
            <a:ext cx="658685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#include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標頭</a:t>
            </a:r>
            <a:r>
              <a:rPr lang="zh-TW" altLang="en-US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檔 </a:t>
            </a:r>
            <a:r>
              <a:rPr lang="en-US" altLang="zh-TW" dirty="0" smtClean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(header)</a:t>
            </a:r>
            <a:endParaRPr lang="zh-TW" altLang="en-US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標頭檔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= (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函式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)s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是一個存放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[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已經定義好的函式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]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的文件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公式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&lt;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iostream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&gt; 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代表資料串流輸入與輸出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(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Input/Output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Stream)</a:t>
            </a:r>
            <a:r>
              <a:rPr lang="zh-TW" altLang="en-US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的標頭檔，像是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cin</a:t>
            </a:r>
            <a:r>
              <a:rPr lang="en-US" altLang="zh-TW" dirty="0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cout</a:t>
            </a:r>
            <a:endParaRPr lang="en-US" altLang="zh-TW" dirty="0">
              <a:solidFill>
                <a:schemeClr val="bg1"/>
              </a:solidFill>
              <a:latin typeface="Yozai Medium" panose="02000600000000000000" charset="-122"/>
              <a:ea typeface="Yozai Medium" panose="02000600000000000000" charset="-12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03065" y="2821940"/>
            <a:ext cx="1345565" cy="825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6467475" y="4161790"/>
            <a:ext cx="173990" cy="77152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672580" y="4025265"/>
            <a:ext cx="540427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ABC00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#</a:t>
            </a:r>
            <a:r>
              <a:rPr lang="en-US" dirty="0" err="1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inlcude</a:t>
            </a:r>
            <a:r>
              <a:rPr 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 &lt;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標頭檔名稱</a:t>
            </a:r>
            <a:r>
              <a:rPr 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&gt;  </a:t>
            </a:r>
            <a:r>
              <a:rPr lang="zh-TW" altLang="en-US" dirty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適用於官方定義好的函數</a:t>
            </a:r>
            <a:r>
              <a:rPr lang="zh-TW" altLang="en-US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庫 </a:t>
            </a:r>
            <a:r>
              <a:rPr lang="en-US" altLang="zh-TW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標準函數庫</a:t>
            </a:r>
            <a:r>
              <a:rPr lang="en-US" altLang="zh-TW" dirty="0" smtClean="0">
                <a:solidFill>
                  <a:srgbClr val="FF0000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Yozai Medium" panose="02000600000000000000" charset="-122"/>
              <a:ea typeface="Yozai Medium" panose="02000600000000000000" charset="-122"/>
              <a:cs typeface="Comic Sans MS" panose="030F070203030202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799580" y="4671060"/>
            <a:ext cx="5019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#inlcude “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標頭檔名稱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”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  <a:cs typeface="Comic Sans MS" panose="030F0702030302020204" charset="0"/>
              </a:rPr>
              <a:t>適用於自定義的函數庫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Comic Sans MS" panose="030F0702030302020204" charset="0"/>
                <a:sym typeface="+mn-ea"/>
              </a:rPr>
              <a:t>C++ </a:t>
            </a:r>
            <a:r>
              <a:rPr lang="zh-TW" altLang="en-US" dirty="0">
                <a:latin typeface="Yozai Medium" panose="02000600000000000000" charset="-122"/>
                <a:ea typeface="Yozai Medium" panose="02000600000000000000" charset="-122"/>
                <a:sym typeface="+mn-ea"/>
              </a:rPr>
              <a:t>程式架構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90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最基本的架構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556885" y="2527935"/>
            <a:ext cx="65868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如果將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 #include </a:t>
            </a:r>
            <a:r>
              <a:rPr lang="zh-TW" altLang="en-US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拿掉之後編譯會如何呢</a:t>
            </a:r>
            <a:r>
              <a:rPr lang="en-US" altLang="zh-TW">
                <a:solidFill>
                  <a:schemeClr val="bg1"/>
                </a:solidFill>
                <a:latin typeface="Yozai Medium" panose="02000600000000000000" charset="-122"/>
                <a:ea typeface="Yozai Medium" panose="02000600000000000000" charset="-122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475"/>
            <a:ext cx="4669790" cy="351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1278</Words>
  <Application>Microsoft Office PowerPoint</Application>
  <PresentationFormat>寬螢幕</PresentationFormat>
  <Paragraphs>190</Paragraphs>
  <Slides>29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29</vt:i4>
      </vt:variant>
    </vt:vector>
  </HeadingPairs>
  <TitlesOfParts>
    <vt:vector size="41" baseType="lpstr">
      <vt:lpstr>AR BERKLEY</vt:lpstr>
      <vt:lpstr>Microsoft YaHei Light</vt:lpstr>
      <vt:lpstr>Yozai Medium</vt:lpstr>
      <vt:lpstr>清松手寫體5</vt:lpstr>
      <vt:lpstr>Arial</vt:lpstr>
      <vt:lpstr>Calibri</vt:lpstr>
      <vt:lpstr>Calibri Light</vt:lpstr>
      <vt:lpstr>Cambria Math</vt:lpstr>
      <vt:lpstr>Comic Sans MS</vt:lpstr>
      <vt:lpstr>Office Theme</vt:lpstr>
      <vt:lpstr>1_Office Theme</vt:lpstr>
      <vt:lpstr>2_Office Theme</vt:lpstr>
      <vt:lpstr>程式基本架構 與輸出</vt:lpstr>
      <vt:lpstr>PowerPoint 簡報</vt:lpstr>
      <vt:lpstr>What’s Programming</vt:lpstr>
      <vt:lpstr>What’s Programming</vt:lpstr>
      <vt:lpstr>What’s Programming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C++ 程式架構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程式編譯、執行錯誤分類</vt:lpstr>
      <vt:lpstr>分類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Microsoft 帳戶</cp:lastModifiedBy>
  <cp:revision>56</cp:revision>
  <dcterms:created xsi:type="dcterms:W3CDTF">2015-10-06T12:45:00Z</dcterms:created>
  <dcterms:modified xsi:type="dcterms:W3CDTF">2022-07-03T12:57:10Z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A27CCA35843A4FD5895603DE106678DF</vt:lpwstr>
  </property>
</Properties>
</file>