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34"/>
  </p:notesMasterIdLst>
  <p:handoutMasterIdLst>
    <p:handoutMasterId r:id="rId35"/>
  </p:handoutMasterIdLst>
  <p:sldIdLst>
    <p:sldId id="256" r:id="rId3"/>
    <p:sldId id="318" r:id="rId4"/>
    <p:sldId id="320" r:id="rId5"/>
    <p:sldId id="407" r:id="rId6"/>
    <p:sldId id="410" r:id="rId7"/>
    <p:sldId id="412" r:id="rId8"/>
    <p:sldId id="414" r:id="rId9"/>
    <p:sldId id="416" r:id="rId10"/>
    <p:sldId id="417" r:id="rId11"/>
    <p:sldId id="418" r:id="rId12"/>
    <p:sldId id="436" r:id="rId13"/>
    <p:sldId id="419" r:id="rId14"/>
    <p:sldId id="420" r:id="rId15"/>
    <p:sldId id="422" r:id="rId16"/>
    <p:sldId id="424" r:id="rId17"/>
    <p:sldId id="421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7" r:id="rId29"/>
    <p:sldId id="439" r:id="rId30"/>
    <p:sldId id="440" r:id="rId31"/>
    <p:sldId id="435" r:id="rId32"/>
    <p:sldId id="274" r:id="rId3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943"/>
    <a:srgbClr val="992F59"/>
    <a:srgbClr val="FCFCFC"/>
    <a:srgbClr val="FFFFFF"/>
    <a:srgbClr val="27282C"/>
    <a:srgbClr val="2A2A2A"/>
    <a:srgbClr val="51588B"/>
    <a:srgbClr val="C9ABAB"/>
    <a:srgbClr val="D3BABA"/>
    <a:srgbClr val="C0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86427" autoAdjust="0"/>
  </p:normalViewPr>
  <p:slideViewPr>
    <p:cSldViewPr snapToGrid="0" showGuides="1">
      <p:cViewPr varScale="1">
        <p:scale>
          <a:sx n="97" d="100"/>
          <a:sy n="97" d="100"/>
        </p:scale>
        <p:origin x="1051" y="1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2022/8/17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28835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0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69.94819" units="1/cm"/>
          <inkml:channelProperty channel="T" name="resolution" value="1" units="1/dev"/>
        </inkml:channelProperties>
      </inkml:inkSource>
      <inkml:timestamp xml:id="ts0" timeString="2022-08-11T02:33:48.8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18319 10401 0,'0'-28'234,"0"-1"-203,28 29 110,28 0-125,-27 0-1,-1 0 1,28 0 0,-27 0 15,-1 0-31,28 0 15,-27 0-15,27 0 16,-27 0-16,-1 0 16,28 0 31,-27 0-32,-1 0 1,0 0-1,0 0 1,1 0 62,-1 0-47,0 0-31,1 0 16,-1 0 0,28 0 15,-27 0-15,-1 29-1,28-29-15,-27 0 16,-1 0-16,0 0 15,0 0-15,1 0 16,27 0 15,-27 0-15,-1 0 0,28 0-16,1 0 31,-29 0-31,0 0 15,1 0-15,27 0 16,-27 0-16,-1 0 31,28 0 1,-27 0-17,-1 0 1,0 0-16,0 0 15,1 0-15,-1 0 32,0 0-17,0 0 1,1 0-16,27 0 16,1 0-16,-1 0 15,-27 0 1,-1 0-1,0 0-15,0 0 16,1 0 0,-1 0-16,0 0 15,1 0-15,-1 0 32,28 0-32,-27 28 15,-1-28 1,57 28-16,-29-28 31,-27 28-31,-1-28 31,0 0-15,0 0-16,1 0 16,-1 0-16,28 0 15,-27 0 1,27 0-1,-28 0-15,1 0 16,-1 0 0,0 0-1,1 0-15,-1 0 16,28 0 0,-27 0-16,-1 0 15,57 0-15,-57 0 16,0 0-1,29 0 1,-29 0-16,0 0 16,1 0-1,-1 0 1,28 0 0,1 0-1,28 0 1,-57 0-1,29 0 1,-29 29 0,0-29 15,29 0-31,-29 0 31,0 0-15,0 0-16,1 0 15,-1 0 1,29 28 31,-29-28-31,0 0 30,29 0 33,-29 28-48,0-28 0,0 0 532,1 0-454,-1 0-78,0 0 32,0 0-32,1 0 94</inkml:trace>
  <inkml:trace contextRef="#ctx0" brushRef="#br0" timeOffset="2744.6383">17697 13962 0,'28'0'31,"0"0"-15,29 0 0,-29-28-16,57 28 15,-29 0-15,29 0 16,0 0 0,-29 0-16,29 0 15,-56 0-15,55 0 16,-27 0-16,-1 0 15,1 0-15,-1 0 16,1 0-16,28 0 16,-57 0-16,57-28 15,-29 28 1,29-29-16,-28 29 16,28 0-16,-57 0 15,28 0-15,1-28 16,56 0-1,28 0-15,-56-1 16,-57 29-16,114-84 16,-86 55-16,-27 29 15,27 0-15,-56-28 16,57 28-16,-29 0 16,0 0-16,29-56 15,-29 56 1,0 0-16,1 0 15,-1 0-15,0 0 16,29 0 0,-1 0-16,1 0 15,-1 0-15,29 0 16,-57 0-16,1 0 16,-1 0-16,0 0 15,29 0-15,-29 0 16,29 0-1,27 0 1,-55 0 0,55 0-16,-55 0 15,-1 0-15,28 0 16,-27 0-16,27 0 16,-27 0-1,-1 0 1,28 0-1,-27 0-15,27 0 16,-28 0-16,1 0 16,27 0-16,-27 0 15,-1 0-15,28 0 16,29 28-16,0-28 16,-57 0-16,85 0 15,-84 0-15,27 0 16,1 0-16,-1 0 15,-28 0 1,1 0 0,-1 0-1,0 0-15,1 0 16,55 0-16,-55 0 16,-1 0-16,0 28 15,0-28 1,1 0-1,27 0 1,-28 0 0,1 0-16,27 0 15,1 0-15,-1 0 16,-27 0 0,-1 0 46,0 0 32,0 0 93</inkml:trace>
  <inkml:trace contextRef="#ctx0" brushRef="#br0" timeOffset="4480.0412">17046 9836 0,'0'56'110,"29"-28"-110,-1 1 15,-28 27 1,28 1-1,0-1 1,29-27 0,-29-1-1,29-28 142,28-57-157,-29 1 15,-28-1 1,1 57-16,-29-85 15,56 29-15,-27 28 16,-1-29-16,0 1 16,-28 27 15,0 1-15,28 0-1,1 28 16</inkml:trace>
  <inkml:trace contextRef="#ctx0" brushRef="#br0" timeOffset="5712.678">16990 13425 0,'0'-28'31,"28"28"-31,0 0 16,29 56 0,-29-56-1,0 29 1,-28-1-1,29 0 1,-1 1 0,-28-1-1,28 0 1,1-28 15,-29 85 16,28-57-16,0-28 79,0 0-95,1 0-15,55 0 16,-27-56-16,28 27 16,28-84-16,-85 113 15,57-85-15,0 57 16,-57 0-16,0 0 15,-28-1 110,0-27-125,57-85 16,28-29-16</inkml:trace>
  <inkml:trace contextRef="#ctx0" brushRef="#br0" timeOffset="11184.2543">19478 11164 0,'28'0'141,"0"0"-141,0 0 16,1 0-1,27 0 1,-28 0-1,57 0 1,-56 0 0,-1 0-1,0 0-15,0 0 16,29 0-16,-29 0 16,0 0-16,1 0 15,27 0 16,-28 0-15,1 0 0,27 0-1,-27 0 1,-1 0 15,28 0-15,-27 0-16,27 0 15,1 0-15,-1 0 16,1 0-16,-29 0 16,29 0-16,-1 0 15,1 0-15,-29 0 16,0 0 0,29 0-1,-29 0 1,29 0-1,-29 0 1,28 0-16,1 0 16,-1 0-16,58 0 15,-58 0-15,1 0 16,56 28 0,-85-28-1,29 57-15,56-57 16,-57 0-1,57 0-15,-56 0 16,-29 0-16,0 0 16,1 0-16,-29 28 31,28-28-31,0 0 16,0 0 15,29 0-16,-29 0 64,0 0-33,1 0-14,-1 0-17,0 0 110,29 0-93,-29 0-17,0 0 16,29 0-15,-29 0 0,0 0-1,1 0 17,-1 0-1,0 0-31,29 0 31,-29 0-15,0 28 312</inkml:trace>
  <inkml:trace contextRef="#ctx0" brushRef="#br0" timeOffset="13456.046">23011 9977 0,'0'28'78,"0"1"-46,0-1-17,0 0-15,29 0 16,-29 1-1,0-1-15,28 0 16,-28 0 15,28 1-31,-28-1 16,0 0 15,0 0-31,28 29 31,-28-29 16,0 29-31,0-1 0,0 1-1,0-29-15,0 0 16,0 29-16,0-29 31,0 0-15,0 1 15,-56 27-15,56-28-1,-28-28 1,28 29-16,-29-1 15,1 0 48,0 1-16,-1-29 93</inkml:trace>
  <inkml:trace contextRef="#ctx0" brushRef="#br0" timeOffset="14618.0238">22898 10655 0,'0'29'125,"0"-1"-125,0 28 15,0-27-15,0-1 16,0 0 0,0 29 15,0-29-16,0 0 17,0 1-17,28-1 220,1-28-220,-1 0-15,29 0 16,-1 0 0,1 0-16,-29 0 31,0 0-31,0 0 78,1 0-47,-1 0-15,28 0 31,-27 0 31,-29-28-63,56-29-15,1 29 16,-57-1 0,28-27-16</inkml:trace>
  <inkml:trace contextRef="#ctx0" brushRef="#br0" timeOffset="16704.6442">25838 11221 0,'28'0'125,"1"0"-125,27 0 16,-27 0 0,-1 0-16,28 0 15,1 0-15,-29 0 16,0 0-16,1 0 15,-1 0-15,0 0 16,0 0 0,1 28-1,-1-28-15,0 0 16,1 0 0,-1 0-16,0 28 15,0-28 1,1 0-1,-1 0 1,0 0 0,0 0-1,29 0 32,-29 0 47,1 0-63,-1 0 0,0 0-15,0 0 0,1 0 31,-1 0-32,0 0 1,0 0-1,29 0 1,-1 28 0,-27 1-1,-1-29 1,0 0 0,29 0-1,-29 0 16</inkml:trace>
  <inkml:trace contextRef="#ctx0" brushRef="#br0" timeOffset="18384.2664">19393 11955 0,'-29'29'31,"29"-1"16,0 0-47,57-28 16,-29 0-16,57 0 15,0 29-15,56-29 16,-84 0-16,84 0 15,-56 0-15,-29 0 16,-27 0-16,27 0 16,-27 0 31,-1 0-1,0 0-30,0 0 31,29 0-31,-29 0-1,0 0-15,1 0 78</inkml:trace>
  <inkml:trace contextRef="#ctx0" brushRef="#br0" timeOffset="19400.2438">23492 12182 0,'28'0'63,"57"0"-48,0 0-15,56 0 16,0 0-16,114 0 15,-114 0-15,57 0 16,-57 0-16,-56 0 16,-28 0-16,-29 0 15,0 0-15,1 0 32,-1 0-17,28 0 32</inkml:trace>
  <inkml:trace contextRef="#ctx0" brushRef="#br0" timeOffset="28592.6503">14276 10995 0,'0'-57'453,"0"29"-437,0-1-16</inkml:trace>
  <inkml:trace contextRef="#ctx0" brushRef="#br0" timeOffset="31136.6936">14163 9581 0,'0'85'78,"0"-28"-78,28-1 16,-28 1-16,28 27 16,-28-55-16,29 56 15,-29-29-15,56-28 16,-56 57-16,0-57 16,29 29-16,-29-29 15,0 29-15,0-29 16,0 0-16,0 57 15,0-57 1,0 29 0,0-29-1,0 0-15,0 29 16,-29-29 15,1 0-15,0-28-1,-29 29-15,1-29 16,56 28 0,-29 0 234,29 0-250,29-28 15,27 57 17,-28-29-17,-28 1 1,0-1-1,29 28-15,-29-27 16,56-1-16,-56 0 16,29 0-16,-29 57 15,28 0 1,0-29 0,0-27-16,1-1 15,-29 0-15,0 1 16,0 27-1,0-28 1,0 1-16,0 27 16,0-28-16,0 1 15,0 27-15,0-28 16,0 29-16,0-1 16,0 29-16,0-56 15,0 84-15,0 0 16,-29-57-16,29 86 15,-28-58 1,28-55-16,0 55 16,-28 1-16,28-28 15,0-29-15,-28 57 16,-1-57-16,29 0 16,0 1-16,0-1 15,0 0-15,-28 57 16,28 0-1,0-57 1,-28 57-16,28-1 16,0 30-16,-57-58 15,57 1-15,0 56 16,-28-85 0,28 57-16,0-57 15,0 29 1,0-29-1,0 0 1,-28 0-16,28 1 16,0 27-1,0-28-15,0 1 16,0-1-16,0 28 16,0 1-1,0 28-15,0 0 31,0-57-31,0 0 16,0 29 0,0-29 15,0 0-31,0 0 16,0 1-16,0-1 15,0 28 16,0-27-15,0-1 15,0 0-15,0 0 15,0 1 0,0-1-31,28-28 32,0 0 15,29 57-16,-29-57-16,0 28 1,1-28 0,-1 0 15,0 0 0,0 0-15,-28-28-1,29 28 1,-1-29 0,0 1 62,-28 0 78,0-1-140,0-55-1,0 55-15,0-55 16,0 55-16</inkml:trace>
  <inkml:trace contextRef="#ctx0" brushRef="#br0" timeOffset="41408.5572">20297 14499 0,'57'0'297,"-29"0"-282,0 29-15,29-29 16,-29 0 0,1 28-16,27-28 15,1 0 1,-1 0-16,1 28 15,-29-28 17,0 28-32,1-28 15,-1 29-15,0-29 16,0 0-16,1 0 16,27 0-16,1 0 15,27 0 1,-55 0-1,27 0-15,-27 0 32,-1 0-17,0 0-15,29 0 16,27 0-16,-55 0 16,56 0-16,-57 0 15,0 0 16,29 0-15,-29 0 0,0 0-1,29 0-15,-29 0 16,0 0 0,0 0-16</inkml:trace>
  <inkml:trace contextRef="#ctx0" brushRef="#br0" timeOffset="42824.32">6672 13849 0,'0'0'0,"-57"28"16,29 1-1,-1-29-15,1 28 16,0 0-16,0-28 31,28 29 0,0 27-15,0 1-16,0-29 16,0 0-16,0 29 15,0-1-15,0 29 32,0-57-32,0 57 15,0-57 1,0 29-1,0-29 17,28 0-17,0-28 17,0 29-32,1-29 15,-1 0-15,0 0 16,29 0-16,-29 0 15</inkml:trace>
  <inkml:trace contextRef="#ctx0" brushRef="#br0" timeOffset="44808.0038">12891 13680 0,'28'28'141,"-28"0"-125,0 0-1,0 1-15,0-1 16,0 0-16,0 0 15,28 1 1,-28-1 0,0 0-1,0 1 17,0-1-17,0 0 1,0 0-1,0 1 1,0-1 0,-28 0-1,0-28 17,0 28-32,-1-28 109,1 0 0,0 0-93,-1 0-16,-27 0 16,28 0-16,-57 0 15,57 0 16,-29 0-15</inkml:trace>
  <inkml:trace contextRef="#ctx0" brushRef="#br0" timeOffset="47345.6582">7548 14867 0,'56'0'79,"29"0"-79,-56 0 15,27 0-15,-28 0 16,1-29-1,-1 29 17,0 0-17,0 0 1,1 0 0,-1 0-1,0 0-15,57 0 16,-57-28-1,85 0-15,-56-29 16,56 57-16,0-56 16,0-1-16,0 57 15,0-28-15,-56 28 16,56 0-16,-28-28 16,0 28-16,-1 0 15,1 0-15,56 0 16,-56 0-16,0-28 15,-28 28-15,-1 0 16,-28 0-16,29 0 16,-29 0-16,1 0 15,-1 0-15,28 0 16,1 0 0,-1 0-1,1 0-15,0-57 16,-29 57-16,28 0 15,1 0-15,-29 0 16,57 0-16,-29 0 16,1 0-1,0 0-15,-1 0 16,-28 0-16,57 0 16,-57 0-1,1 0-15,27 0 16,1 0-16,56 0 15,-28 0-15,28 0 16,-28 0-16,28-28 16,-29 28-16,30-29 15,-30 29-15,58 0 16,-29 0-16,-57 0 16,-27 0-16,-1 0 15,28 0 251,1-56-266,-57 28 15,0-1-15,0-27 16,28 28-16,-28 84 516</inkml:trace>
  <inkml:trace contextRef="#ctx0" brushRef="#br0" timeOffset="49656.0473">7774 15149 0,'-28'29'78,"56"27"-78,29-28 15,-29-28-15,0 0 16,0 0 0,29 57-16,28-57 15,-57 0-15,85 0 16,-56 0-16,56 0 16,-85 0-16,29 0 15,-29 0 1,57 0-16,-57 0 15,28 0 1,1 0 0,-29 0-16,0 0 15,29 0-15,-29 0 16,1 0-16,-1 0 16,28 0-1,-27 0-15,-1 0 16,28-28-16,-27 28 15,-1 0 1,29 0-16,-29 0 16,0 0-1,0 0 1,1 0-16,-1 0 16,0 0-1,0 0 16,1 0-15,-1 0 0,28 0-1,1 0 1,0 0-16,-29 0 16,28 0-1,-27 0 1,-1 0-16,28 0 15,29 0-15,0 0 16,56 0-16,-56 0 16,57 0-16,-29 0 15,0 0-15,-28 0 16,-1 0-16,-27 0 16,-1 0-1,1 0-15,0 0 16,-29 0-16,0 0 15,29 0 1,-1-57 0,1 57-1,-29 0 1,0 0-16,29 0 16,-29 0-1,0 0-15,57 0 31,-57-28-15,29 28-16,-29 0 16,0 0-16,1 0 15,-1 0-15,0 0 16,1 0-16,-1 0 16,0 0-16,0 0 15,29 0 63,-29-28-31,0 28-31,1 0-1,27-29 1,-28 1 47,1 28-32,-1 0 141,0-28-157</inkml:trace>
  <inkml:trace contextRef="#ctx0" brushRef="#br0" timeOffset="63792.6327">20467 14386 0,'57'0'219,"-29"0"-219,0 0 15,57 0 1,-57 0-16,29 0 15,-1 0 1,29 0-16,-57 0 16,29 0-16,-1 0 15,-27-28-15,-1 28 16,0 0 0,0 0 15,29 0-31,0 0 15,-29 0 1,28-28-16,57-1 16,-56 29-16,0 0 15,27 0-15,29-28 16,-84 28 0,27 0-16,1-28 15,-57 0-15,28 28 16,0 0-16,1 0 15,-1 0 1,0 0-16,0 0 16,29 0-1,-29-29 1,0 29 0,1 0-16,-1 0 15,0-28-15,29 28 31,-29 0-31,0 0 32,29 0-17,-29 0 17,0 0-17,1 0 1,-1 0-1</inkml:trace>
  <inkml:trace contextRef="#ctx0" brushRef="#br0" timeOffset="104280.7286">17159 10571 0,'0'0'0,"0"56"31,29-56-15,27 0 46,1 0-62,-1 0 16,86 0-16,-57 0 15,56 0-15,85 0 16,-141 0-16,28 0 16,0 0-16,-85 0 15,85 0-15,0 0 16,57 0-16,-57 0 15,57 0-15,28 0 16,-57 0 0,0 0-16,-28 0 15,-28 0-15,-57 0 16,1 0 0,-1 0-16,0 0 15,57 0-15,0 0 16,28 0-16,-57 0 15,1 0-15,28 0 16,-57 0-16,0 0 16,29 0-16,-29 0 15,0 0-15,1 0 16</inkml:trace>
  <inkml:trace contextRef="#ctx0" brushRef="#br0" timeOffset="105824.6818">17414 13651 0,'-28'0'15,"56"29"16,0-1-31,85-28 16,-28 0 0,-57 0-16,57 0 15,-57 0-15,29 0 16,-29 0-16,0 0 16,142 85-16,-113-85 15,112 56-15,-27-28 16,-29-28-16,-57 0 15,57 0-15,0 0 16,-84 0-16,55 0 16,-55 0-16,-1 0 15,29 29 1,-1-29 0,-28 0-1,1 0-15,-1 0 16,28 0-1,-27 0 1,-1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2022/8/17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7877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5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88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149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10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77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像有些網頁會判斷比如每隔 </a:t>
            </a:r>
            <a:r>
              <a:rPr lang="en-US" altLang="zh-TW" dirty="0" smtClean="0"/>
              <a:t>20 </a:t>
            </a:r>
            <a:r>
              <a:rPr lang="zh-TW" altLang="en-US" dirty="0" smtClean="0"/>
              <a:t>分鐘，使用者如果沒有甚麼動作的話 就會跳出一個視窗詢問使用者是否還在線上</a:t>
            </a:r>
            <a:r>
              <a:rPr lang="en-US" altLang="zh-TW" baseline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024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11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21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270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1113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16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82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272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515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039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由於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while loop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前測式的性質，我們需要先存取一次電子錢包，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Arial" panose="020B0604020202020204" pitchFamily="34" charset="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假設今天存取一次需要一段時間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20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秒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，並且程式中需要多次進行判斷的話，此時使用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while loop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 執行起來將會比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do-while loop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 花上更多的時間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16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由於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while loop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前測式的性質，我們需要先存取一次電子錢包，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Arial" panose="020B0604020202020204" pitchFamily="34" charset="0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假設今天存取一次需要一段時間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20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秒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，並且程式中需要多次進行判斷的話，此時使用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while loop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 執行起來將會比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do-while loop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  <a:cs typeface="+mn-cs"/>
              </a:rPr>
              <a:t> 花上更多的時間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39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84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31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82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01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95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96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81915" y="-92075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64135" y="-63500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44450" y="-123825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undertaker.pixnet.net/blog/post/332412984-while-%E8%BF%B4%E5%9C%88%E8%88%87-do-while-%E8%BF%B4%E5%9C%88%E7%94%A8%E6%B3%95%E5%8F%8A%E4%BD%BF%E7%94%A8%E6%99%82%E6%A9%9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875" y="2262188"/>
            <a:ext cx="863786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8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迴圈</a:t>
            </a: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438525" y="4741863"/>
            <a:ext cx="7913688" cy="1655762"/>
          </a:xfrm>
        </p:spPr>
        <p:txBody>
          <a:bodyPr wrap="square" lIns="91440" tIns="45720" rIns="91440" bIns="45720" anchor="t" anchorCtr="0"/>
          <a:lstStyle/>
          <a:p>
            <a:pPr algn="r" defTabSz="914400">
              <a:buClrTx/>
              <a:buSzTx/>
            </a:pPr>
            <a:r>
              <a:rPr lang="zh-TW" altLang="zh-CN" kern="1200" dirty="0">
                <a:latin typeface="清松手寫體5" charset="-120"/>
                <a:ea typeface="清松手寫體5" charset="-120"/>
                <a:cs typeface="+mn-cs"/>
              </a:rPr>
              <a:t>林靖紳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9163493" y="630713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練習題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A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0144"/>
            <a:ext cx="4104290" cy="52158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401" y="1530144"/>
            <a:ext cx="6006129" cy="39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練習題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B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09" y="714971"/>
            <a:ext cx="5608402" cy="59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練習題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B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85" y="522505"/>
            <a:ext cx="3558421" cy="62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迴圈概念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dirty="0">
                <a:latin typeface="Comic Sans MS" panose="030F0702030302020204" charset="0"/>
              </a:rPr>
              <a:t>1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7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前言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4" y="1691005"/>
            <a:ext cx="1063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假設現在請你在螢幕上印出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50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個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Hello World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文字，你會怎麼做呢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28" name="Picture 4" descr="你的第一個程式：「Hello World!」. 俗話說：「萬事起頭難」。這是真的嗎？在程式的世界可未必如此。 | by 橘子蘋果|  橘子蘋果兒童程式學苑官方部落格|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67" y="2430353"/>
            <a:ext cx="7541172" cy="42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前言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4" y="1691005"/>
            <a:ext cx="10633119" cy="62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在程式碼中 打上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50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行的 </a:t>
            </a:r>
            <a:r>
              <a:rPr lang="en-US" altLang="zh-TW" sz="2000" dirty="0" err="1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?</a:t>
            </a: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7562"/>
            <a:ext cx="4853815" cy="4013731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6314090" y="4154214"/>
            <a:ext cx="898634" cy="599089"/>
          </a:xfrm>
          <a:prstGeom prst="rightArrow">
            <a:avLst/>
          </a:prstGeom>
          <a:solidFill>
            <a:srgbClr val="1A59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409793" y="3976704"/>
            <a:ext cx="2698175" cy="954107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有沒有更方便、</a:t>
            </a:r>
            <a:endParaRPr lang="en-US" altLang="zh-TW" sz="2800" dirty="0" smtClean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快速的方法呢</a:t>
            </a:r>
            <a:r>
              <a:rPr lang="zh-TW" altLang="en-US" sz="28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781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迴圈是甚麼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?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 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4" y="1690688"/>
            <a:ext cx="116421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迴圈其實就是</a:t>
            </a:r>
            <a:r>
              <a:rPr lang="zh-TW" altLang="en-US" sz="28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「重複執行」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的意思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英文是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loop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當我們需要做</a:t>
            </a:r>
            <a:r>
              <a:rPr lang="zh-TW" altLang="en-US" sz="20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大量、重複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的事情的時候，就可以利用迴圈來達成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不用一直對同樣的或是相似的程式碼進行複製貼上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進而幫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我們節省大量的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中提供三種迴圈寫法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w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hile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do while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for</a:t>
            </a: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73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en-US" altLang="zh-CN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while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CN" sz="4000" dirty="0">
                <a:latin typeface="Comic Sans MS" panose="030F0702030302020204" charset="0"/>
              </a:rPr>
              <a:t>2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4" y="1690688"/>
            <a:ext cx="11642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while: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的時候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語法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while(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){</a:t>
            </a: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當有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達成條件，應該做的事情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B</a:t>
            </a:r>
          </a:p>
          <a:p>
            <a:pPr lvl="1">
              <a:lnSpc>
                <a:spcPct val="2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先判斷</a:t>
            </a:r>
            <a:r>
              <a:rPr lang="zh-TW" altLang="en-US" sz="20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條件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，再去做事情，也稱作「前測試」迴圈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979980" y="1217722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開始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7" name="直線單箭頭接點 6"/>
          <p:cNvCxnSpPr>
            <a:stCxn id="6" idx="4"/>
            <a:endCxn id="11" idx="0"/>
          </p:cNvCxnSpPr>
          <p:nvPr/>
        </p:nvCxnSpPr>
        <p:spPr>
          <a:xfrm flipH="1">
            <a:off x="8452945" y="2163653"/>
            <a:ext cx="1" cy="71352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857796" y="4547572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做事情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B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11" name="流程圖: 決策 10"/>
          <p:cNvSpPr/>
          <p:nvPr/>
        </p:nvSpPr>
        <p:spPr>
          <a:xfrm>
            <a:off x="7510955" y="2877178"/>
            <a:ext cx="1883980" cy="9518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判斷條件 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A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6" name="直線單箭頭接點 15"/>
          <p:cNvCxnSpPr>
            <a:stCxn id="11" idx="2"/>
            <a:endCxn id="9" idx="0"/>
          </p:cNvCxnSpPr>
          <p:nvPr/>
        </p:nvCxnSpPr>
        <p:spPr>
          <a:xfrm>
            <a:off x="8452945" y="3828981"/>
            <a:ext cx="0" cy="71859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531342" y="4003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有達成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24" name="直線單箭頭接點 23"/>
          <p:cNvCxnSpPr>
            <a:stCxn id="11" idx="3"/>
            <a:endCxn id="26" idx="2"/>
          </p:cNvCxnSpPr>
          <p:nvPr/>
        </p:nvCxnSpPr>
        <p:spPr>
          <a:xfrm flipV="1">
            <a:off x="9394935" y="3350084"/>
            <a:ext cx="813238" cy="29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331010" y="29837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沒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達成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0208173" y="2877118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結束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35" name="弧形向右箭號 34"/>
          <p:cNvSpPr/>
          <p:nvPr/>
        </p:nvSpPr>
        <p:spPr>
          <a:xfrm rot="10198092" flipH="1">
            <a:off x="6700244" y="3280008"/>
            <a:ext cx="917028" cy="19312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4" y="1690688"/>
            <a:ext cx="116421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while: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的時候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語法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while(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){</a:t>
            </a: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當有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達成條件，應該做的事情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B</a:t>
            </a:r>
          </a:p>
          <a:p>
            <a:pPr lvl="1">
              <a:lnSpc>
                <a:spcPct val="20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32" y="1298241"/>
            <a:ext cx="5791640" cy="4682832"/>
          </a:xfrm>
          <a:prstGeom prst="rect">
            <a:avLst/>
          </a:prstGeom>
        </p:spPr>
      </p:pic>
      <p:sp>
        <p:nvSpPr>
          <p:cNvPr id="17" name="Text Box 9"/>
          <p:cNvSpPr txBox="1"/>
          <p:nvPr/>
        </p:nvSpPr>
        <p:spPr>
          <a:xfrm>
            <a:off x="294764" y="5787972"/>
            <a:ext cx="2340705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A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95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39413"/>
            <a:ext cx="10515600" cy="1333500"/>
          </a:xfrm>
          <a:prstGeom prst="rect">
            <a:avLst/>
          </a:prstGeom>
        </p:spPr>
      </p:pic>
      <p:sp>
        <p:nvSpPr>
          <p:cNvPr id="9" name="Rectangles 13"/>
          <p:cNvSpPr/>
          <p:nvPr/>
        </p:nvSpPr>
        <p:spPr>
          <a:xfrm>
            <a:off x="760620" y="1635331"/>
            <a:ext cx="641985" cy="594360"/>
          </a:xfrm>
          <a:prstGeom prst="rect">
            <a:avLst/>
          </a:prstGeom>
          <a:solidFill>
            <a:srgbClr val="C08E3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7"/>
          <p:cNvSpPr txBox="1"/>
          <p:nvPr/>
        </p:nvSpPr>
        <p:spPr>
          <a:xfrm>
            <a:off x="838200" y="1243657"/>
            <a:ext cx="2727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0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  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前情提要</a:t>
            </a:r>
          </a:p>
        </p:txBody>
      </p:sp>
      <p:sp>
        <p:nvSpPr>
          <p:cNvPr id="12" name="Rectangles 13"/>
          <p:cNvSpPr/>
          <p:nvPr/>
        </p:nvSpPr>
        <p:spPr>
          <a:xfrm>
            <a:off x="760620" y="2966127"/>
            <a:ext cx="641985" cy="594360"/>
          </a:xfrm>
          <a:prstGeom prst="rect">
            <a:avLst/>
          </a:prstGeom>
          <a:solidFill>
            <a:srgbClr val="C9ABA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7"/>
          <p:cNvSpPr txBox="1"/>
          <p:nvPr/>
        </p:nvSpPr>
        <p:spPr>
          <a:xfrm>
            <a:off x="882542" y="2562267"/>
            <a:ext cx="2653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1  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迴圈概念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7" name="Rectangles 13"/>
          <p:cNvSpPr/>
          <p:nvPr/>
        </p:nvSpPr>
        <p:spPr>
          <a:xfrm>
            <a:off x="760619" y="4408020"/>
            <a:ext cx="641985" cy="594360"/>
          </a:xfrm>
          <a:prstGeom prst="rect">
            <a:avLst/>
          </a:prstGeom>
          <a:solidFill>
            <a:srgbClr val="5158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7"/>
          <p:cNvSpPr txBox="1"/>
          <p:nvPr/>
        </p:nvSpPr>
        <p:spPr>
          <a:xfrm>
            <a:off x="697558" y="4009874"/>
            <a:ext cx="2109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while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s 13"/>
          <p:cNvSpPr/>
          <p:nvPr/>
        </p:nvSpPr>
        <p:spPr>
          <a:xfrm>
            <a:off x="6467639" y="1641803"/>
            <a:ext cx="641985" cy="594360"/>
          </a:xfrm>
          <a:prstGeom prst="rect">
            <a:avLst/>
          </a:prstGeom>
          <a:solidFill>
            <a:srgbClr val="992F5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7"/>
          <p:cNvSpPr txBox="1"/>
          <p:nvPr/>
        </p:nvSpPr>
        <p:spPr>
          <a:xfrm>
            <a:off x="6404578" y="1243657"/>
            <a:ext cx="2760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do while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20" name="Rectangles 13"/>
          <p:cNvSpPr/>
          <p:nvPr/>
        </p:nvSpPr>
        <p:spPr>
          <a:xfrm>
            <a:off x="6465862" y="2960413"/>
            <a:ext cx="641985" cy="594360"/>
          </a:xfrm>
          <a:prstGeom prst="rect">
            <a:avLst/>
          </a:prstGeom>
          <a:solidFill>
            <a:srgbClr val="1A594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7"/>
          <p:cNvSpPr txBox="1"/>
          <p:nvPr/>
        </p:nvSpPr>
        <p:spPr>
          <a:xfrm>
            <a:off x="6402801" y="2562267"/>
            <a:ext cx="1715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for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7320455" y="4542031"/>
            <a:ext cx="4871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如果把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a++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拿掉會怎麼樣呢？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9" y="1526427"/>
            <a:ext cx="5956655" cy="4780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2124" y="4776952"/>
            <a:ext cx="1466193" cy="417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3"/>
          </p:cNvCxnSpPr>
          <p:nvPr/>
        </p:nvCxnSpPr>
        <p:spPr>
          <a:xfrm>
            <a:off x="3878317" y="4985845"/>
            <a:ext cx="33738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7320455" y="4542031"/>
            <a:ext cx="4871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如果把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a++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拿掉會怎麼樣呢？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會一直等於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也就是一直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&lt;=10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9" y="1526427"/>
            <a:ext cx="5956655" cy="4780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2124" y="4776952"/>
            <a:ext cx="1466193" cy="417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3"/>
          </p:cNvCxnSpPr>
          <p:nvPr/>
        </p:nvCxnSpPr>
        <p:spPr>
          <a:xfrm>
            <a:off x="3878317" y="4985845"/>
            <a:ext cx="33738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7320455" y="4542031"/>
            <a:ext cx="48715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如果把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a++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拿掉會怎麼樣呢？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造成 </a:t>
            </a:r>
            <a:r>
              <a:rPr lang="zh-TW" altLang="en-US" sz="32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無窮迴</a:t>
            </a:r>
            <a:r>
              <a:rPr lang="zh-TW" altLang="en-US" sz="32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圈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9" y="1526427"/>
            <a:ext cx="5956655" cy="4780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2124" y="4776952"/>
            <a:ext cx="1466193" cy="417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3"/>
          </p:cNvCxnSpPr>
          <p:nvPr/>
        </p:nvCxnSpPr>
        <p:spPr>
          <a:xfrm>
            <a:off x="3878317" y="4985845"/>
            <a:ext cx="33738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69" y="1526427"/>
            <a:ext cx="5956655" cy="47807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922" y="1690688"/>
            <a:ext cx="4501771" cy="40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en-US" altLang="zh-CN" dirty="0">
                <a:latin typeface="Yozai Medium" panose="02000600000000000000" pitchFamily="2" charset="-122"/>
                <a:ea typeface="Yozai Medium" panose="02000600000000000000" pitchFamily="2" charset="-122"/>
              </a:rPr>
              <a:t>d</a:t>
            </a:r>
            <a:r>
              <a:rPr lang="en-US" altLang="zh-CN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o </a:t>
            </a:r>
            <a:r>
              <a:rPr lang="en-US" altLang="zh-CN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while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CN" sz="4000" dirty="0">
                <a:latin typeface="Comic Sans MS" panose="030F0702030302020204" charset="0"/>
              </a:rPr>
              <a:t>3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0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do 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39680" y="1690688"/>
            <a:ext cx="11642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do while: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的時候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語法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do {</a:t>
            </a: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要做的事情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B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}while(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判斷條件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A);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先做事情，再去判斷條件，也稱作「後測試迴圈」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00199" y="1575554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開始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7" name="直線單箭頭接點 6"/>
          <p:cNvCxnSpPr>
            <a:stCxn id="6" idx="4"/>
            <a:endCxn id="15" idx="0"/>
          </p:cNvCxnSpPr>
          <p:nvPr/>
        </p:nvCxnSpPr>
        <p:spPr>
          <a:xfrm>
            <a:off x="8573165" y="2521485"/>
            <a:ext cx="451" cy="70127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5" idx="2"/>
            <a:endCxn id="22" idx="0"/>
          </p:cNvCxnSpPr>
          <p:nvPr/>
        </p:nvCxnSpPr>
        <p:spPr>
          <a:xfrm>
            <a:off x="8573616" y="3829731"/>
            <a:ext cx="15100" cy="70127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2" idx="3"/>
            <a:endCxn id="26" idx="2"/>
          </p:cNvCxnSpPr>
          <p:nvPr/>
        </p:nvCxnSpPr>
        <p:spPr>
          <a:xfrm flipV="1">
            <a:off x="9530706" y="5003971"/>
            <a:ext cx="877163" cy="29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530706" y="4637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沒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達成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10407869" y="4531005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結束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35" name="弧形向右箭號 34"/>
          <p:cNvSpPr/>
          <p:nvPr/>
        </p:nvSpPr>
        <p:spPr>
          <a:xfrm rot="10198092" flipH="1">
            <a:off x="6820463" y="3637840"/>
            <a:ext cx="917028" cy="19312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8467" y="3222759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做事情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B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22" name="流程圖: 決策 21"/>
          <p:cNvSpPr/>
          <p:nvPr/>
        </p:nvSpPr>
        <p:spPr>
          <a:xfrm>
            <a:off x="7646726" y="4531005"/>
            <a:ext cx="1883980" cy="9518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判斷條件 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A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330981" y="4418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有達成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9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do 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Text Box 8"/>
          <p:cNvSpPr txBox="1"/>
          <p:nvPr/>
        </p:nvSpPr>
        <p:spPr>
          <a:xfrm>
            <a:off x="355446" y="1548798"/>
            <a:ext cx="11642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do while: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…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的時候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語法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do {</a:t>
            </a: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要做的事情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B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}while(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判斷條件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A)</a:t>
            </a:r>
            <a:r>
              <a:rPr lang="en-US" altLang="zh-TW" sz="32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;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10" y="1548798"/>
            <a:ext cx="5404990" cy="4417638"/>
          </a:xfrm>
          <a:prstGeom prst="rect">
            <a:avLst/>
          </a:prstGeom>
        </p:spPr>
      </p:pic>
      <p:sp>
        <p:nvSpPr>
          <p:cNvPr id="9" name="Text Box 9"/>
          <p:cNvSpPr txBox="1"/>
          <p:nvPr/>
        </p:nvSpPr>
        <p:spPr>
          <a:xfrm>
            <a:off x="294764" y="5787972"/>
            <a:ext cx="2340705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A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3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  vs  do 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39680" y="1690688"/>
            <a:ext cx="11642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假設今天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要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寫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一個檢查電子錢包餘額的程式，來確認買家的商品款是否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匯入。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直到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款項匯入前，這個程式將會一直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提醒款項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尚未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匯入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59972" y="5194934"/>
            <a:ext cx="5793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參考連結</a:t>
            </a:r>
          </a:p>
          <a:p>
            <a:r>
              <a:rPr lang="en-US" altLang="zh-TW" dirty="0" smtClean="0">
                <a:solidFill>
                  <a:schemeClr val="bg1"/>
                </a:solidFill>
                <a:hlinkClick r:id="rId3"/>
              </a:rPr>
              <a:t>https://theundertaker.pixnet.net/blog/post/332412984-while-%E8%BF%B4%E5%9C%88%E8%88%87-do-while-%E8%BF%B4%E5%9C%88%E7%94%A8%E6%B3%95%E5%8F%8A%E4%BD%BF%E7%94%A8%E6%99%82%E6%A9%9F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  vs  do 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7" y="1774053"/>
            <a:ext cx="4816978" cy="467254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723" t="27121" r="27658"/>
          <a:stretch/>
        </p:blipFill>
        <p:spPr>
          <a:xfrm>
            <a:off x="5400127" y="2329190"/>
            <a:ext cx="6726758" cy="28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while  vs  do while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447" r="17242" b="1499"/>
          <a:stretch/>
        </p:blipFill>
        <p:spPr>
          <a:xfrm>
            <a:off x="6172200" y="2239717"/>
            <a:ext cx="5888422" cy="2553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35" y="2013889"/>
            <a:ext cx="5907136" cy="34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前情提要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en-US" altLang="zh-CN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for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CN" sz="4000" dirty="0">
                <a:latin typeface="Comic Sans MS" panose="030F0702030302020204" charset="0"/>
              </a:rPr>
              <a:t>4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2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Thank You</a:t>
            </a:r>
          </a:p>
        </p:txBody>
      </p:sp>
      <p:sp>
        <p:nvSpPr>
          <p:cNvPr id="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巢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狀判斷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46343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利用巢狀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判斷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先判別大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條件，再去細分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優點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一層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一層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的區分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方便閱讀及判斷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545" y="1378857"/>
            <a:ext cx="5609896" cy="5240112"/>
          </a:xfrm>
          <a:prstGeom prst="rect">
            <a:avLst/>
          </a:prstGeom>
        </p:spPr>
      </p:pic>
      <p:sp>
        <p:nvSpPr>
          <p:cNvPr id="7" name="Text Box 9"/>
          <p:cNvSpPr txBox="1"/>
          <p:nvPr/>
        </p:nvSpPr>
        <p:spPr>
          <a:xfrm>
            <a:off x="294764" y="5787972"/>
            <a:ext cx="2340705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A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/>
              <p14:cNvContentPartPr/>
              <p14:nvPr/>
            </p14:nvContentPartPr>
            <p14:xfrm>
              <a:off x="2330640" y="3449160"/>
              <a:ext cx="7459920" cy="206604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1280" y="3439800"/>
                <a:ext cx="7478640" cy="20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6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59316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一個很類似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else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邏輯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的語法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用來比較數值或是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字元的值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測試一個變數可能會有多個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值的情況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每個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值稱為一個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case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有時候可以增加程式閱讀性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55" y="1690688"/>
            <a:ext cx="4449211" cy="4712404"/>
          </a:xfrm>
          <a:prstGeom prst="rect">
            <a:avLst/>
          </a:prstGeom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7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6" y="1780037"/>
            <a:ext cx="4929920" cy="3769425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5604641" y="3389586"/>
            <a:ext cx="882869" cy="54391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930" y="915250"/>
            <a:ext cx="3993284" cy="56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422089" y="1573300"/>
            <a:ext cx="897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那麼要如何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明確定義另一個區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塊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 其實就是加大括號！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38" y="2398890"/>
            <a:ext cx="5161330" cy="445910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21" y="2398890"/>
            <a:ext cx="4460558" cy="4460558"/>
          </a:xfrm>
          <a:prstGeom prst="rect">
            <a:avLst/>
          </a:prstGeom>
        </p:spPr>
      </p:pic>
      <p:sp>
        <p:nvSpPr>
          <p:cNvPr id="7" name="Text Box 9"/>
          <p:cNvSpPr txBox="1"/>
          <p:nvPr/>
        </p:nvSpPr>
        <p:spPr>
          <a:xfrm>
            <a:off x="9601254" y="196909"/>
            <a:ext cx="230543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B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961" y="964521"/>
            <a:ext cx="6026046" cy="58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練習題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A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475" y="75909"/>
            <a:ext cx="4961050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596</Words>
  <Application>Microsoft Office PowerPoint</Application>
  <PresentationFormat>寬螢幕</PresentationFormat>
  <Paragraphs>150</Paragraphs>
  <Slides>31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AR BERKLEY</vt:lpstr>
      <vt:lpstr>Microsoft YaHei Light</vt:lpstr>
      <vt:lpstr>Yozai Medium</vt:lpstr>
      <vt:lpstr>清松手寫體5</vt:lpstr>
      <vt:lpstr>Arial</vt:lpstr>
      <vt:lpstr>Calibri</vt:lpstr>
      <vt:lpstr>Calibri Light</vt:lpstr>
      <vt:lpstr>Comic Sans MS</vt:lpstr>
      <vt:lpstr>Wingdings</vt:lpstr>
      <vt:lpstr>Office Theme</vt:lpstr>
      <vt:lpstr>1_Office Theme</vt:lpstr>
      <vt:lpstr>迴圈</vt:lpstr>
      <vt:lpstr>PowerPoint 簡報</vt:lpstr>
      <vt:lpstr>前情提要</vt:lpstr>
      <vt:lpstr>巢狀判斷</vt:lpstr>
      <vt:lpstr>Switch</vt:lpstr>
      <vt:lpstr>Switch</vt:lpstr>
      <vt:lpstr>Switch</vt:lpstr>
      <vt:lpstr>Switch</vt:lpstr>
      <vt:lpstr>練習題 A</vt:lpstr>
      <vt:lpstr>練習題 A</vt:lpstr>
      <vt:lpstr>練習題 B</vt:lpstr>
      <vt:lpstr>練習題 B</vt:lpstr>
      <vt:lpstr>迴圈概念</vt:lpstr>
      <vt:lpstr>前言</vt:lpstr>
      <vt:lpstr>前言</vt:lpstr>
      <vt:lpstr>迴圈是甚麼? </vt:lpstr>
      <vt:lpstr>while</vt:lpstr>
      <vt:lpstr>while</vt:lpstr>
      <vt:lpstr>while</vt:lpstr>
      <vt:lpstr>while</vt:lpstr>
      <vt:lpstr>while</vt:lpstr>
      <vt:lpstr>while</vt:lpstr>
      <vt:lpstr>while</vt:lpstr>
      <vt:lpstr>do while</vt:lpstr>
      <vt:lpstr>do while</vt:lpstr>
      <vt:lpstr>do while</vt:lpstr>
      <vt:lpstr>while  vs  do while</vt:lpstr>
      <vt:lpstr>while  vs  do while</vt:lpstr>
      <vt:lpstr>while  vs  do while</vt:lpstr>
      <vt:lpstr>for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Microsoft 帳戶</cp:lastModifiedBy>
  <cp:revision>251</cp:revision>
  <dcterms:created xsi:type="dcterms:W3CDTF">2015-10-06T12:45:00Z</dcterms:created>
  <dcterms:modified xsi:type="dcterms:W3CDTF">2022-08-17T16:56:56Z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A27CCA35843A4FD5895603DE106678DF</vt:lpwstr>
  </property>
</Properties>
</file>