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4"/>
  </p:notesMasterIdLst>
  <p:sldIdLst>
    <p:sldId id="256" r:id="rId2"/>
    <p:sldId id="257" r:id="rId3"/>
    <p:sldId id="261" r:id="rId4"/>
    <p:sldId id="258" r:id="rId5"/>
    <p:sldId id="259" r:id="rId6"/>
    <p:sldId id="262" r:id="rId7"/>
    <p:sldId id="264" r:id="rId8"/>
    <p:sldId id="265" r:id="rId9"/>
    <p:sldId id="266" r:id="rId10"/>
    <p:sldId id="271" r:id="rId11"/>
    <p:sldId id="260" r:id="rId12"/>
    <p:sldId id="267" r:id="rId13"/>
    <p:sldId id="268" r:id="rId14"/>
    <p:sldId id="269" r:id="rId15"/>
    <p:sldId id="270" r:id="rId16"/>
    <p:sldId id="274" r:id="rId17"/>
    <p:sldId id="272" r:id="rId18"/>
    <p:sldId id="273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79224" autoAdjust="0"/>
  </p:normalViewPr>
  <p:slideViewPr>
    <p:cSldViewPr snapToGrid="0">
      <p:cViewPr varScale="1">
        <p:scale>
          <a:sx n="66" d="100"/>
          <a:sy n="66" d="100"/>
        </p:scale>
        <p:origin x="12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13843-FFBD-4B47-B59B-11DAD9DCE652}" type="datetimeFigureOut">
              <a:rPr lang="zh-TW" altLang="en-US" smtClean="0"/>
              <a:t>2022/10/4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BDEB5-2B9F-41A6-A0C1-6D9E972EE8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61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BDEB5-2B9F-41A6-A0C1-6D9E972EE8C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127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all the processes doing the race return that their output value are correct. 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so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called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race condition.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BDEB5-2B9F-41A6-A0C1-6D9E972EE8C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600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race condition may occur inside a critical section, 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only one process is allowed to access the code segment at a time, 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critical section problem means that we should designing a way to 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shared resources for cooperative processes without creating data inconsistencies.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BDEB5-2B9F-41A6-A0C1-6D9E972EE8C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308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of shared memory multiprocessor architectures provide hardware support for making mutually exclusive accesses to shared data structures. 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support usually consists of instructions that atomically read and then write a single memory location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BDEB5-2B9F-41A6-A0C1-6D9E972EE8C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524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atomic operations are used to manipulate locks; 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processor is accessing a data structure, the lock is busy, so other processors requesting access must wait, 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called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“busy waiting.”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BDEB5-2B9F-41A6-A0C1-6D9E972EE8C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79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small critical sections, spinning for a lock to be released is more efficient than relinquishing the processor to do other works; 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its overhead is spin-waiting will slow down other processors by consuming communication bandwidth.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BDEB5-2B9F-41A6-A0C1-6D9E972EE8C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035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</a:t>
            </a:r>
          </a:p>
          <a:p>
            <a:pPr lvl="1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 spinlock in C language</a:t>
            </a:r>
          </a:p>
          <a:p>
            <a:pPr lvl="1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a testing structure for analyzing its efficacy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</a:p>
          <a:p>
            <a:pPr lvl="1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 and aggregate the data and compare the data with other locks</a:t>
            </a:r>
          </a:p>
          <a:p>
            <a:pPr lvl="1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Analyze pros and cons of Spinlock, and discuss under which circumstances would lead to the outcome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Improvement</a:t>
            </a:r>
          </a:p>
          <a:p>
            <a:pPr lvl="1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the results of our analysis, try to make some improvements to our Spinlocks code</a:t>
            </a:r>
          </a:p>
          <a:p>
            <a:pPr lvl="1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to optimize the overhead of cores communication bandwidth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BDEB5-2B9F-41A6-A0C1-6D9E972EE8C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914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Simply explain</a:t>
            </a:r>
            <a:r>
              <a:rPr lang="en-US" altLang="zh-TW" baseline="0" dirty="0" smtClean="0"/>
              <a:t> our motivation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BDEB5-2B9F-41A6-A0C1-6D9E972EE8C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101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of all,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our opinions to the project is to extend what we will learn in the course</a:t>
            </a:r>
            <a:b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According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this course outline, we read the slides on the </a:t>
            </a:r>
            <a:r>
              <a:rPr lang="en-US" altLang="zh-TW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Ecourse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and decided a topic to extend.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BDEB5-2B9F-41A6-A0C1-6D9E972EE8C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010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Parallel or multiple threads and processes are often come into the problem of synchronization. 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“Topic 6 Synchronization”, we will learn what is race condition, critical sections problem and its solution: Peterson’s solution and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locks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BDEB5-2B9F-41A6-A0C1-6D9E972EE8C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231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Linux kernel, the strategies of locks can mainly divided into two part: spinning and blocking (sleeping) lock.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topic 6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slides it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introduce the blocking strategy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zh-TW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Mutex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Semaphore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make thread sleep until the lock is free and then put it back into run queue. 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BDEB5-2B9F-41A6-A0C1-6D9E972EE8C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15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Sleeping locks are suitable for locks that are held in a longer periods; 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the overhead of context switching and dispatching as well as the consequent increases in cache miss.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BDEB5-2B9F-41A6-A0C1-6D9E972EE8C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934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BDEB5-2B9F-41A6-A0C1-6D9E972EE8C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752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We will simply introduce/describe</a:t>
            </a:r>
            <a:r>
              <a:rPr lang="en-US" altLang="zh-TW" baseline="0" dirty="0" smtClean="0"/>
              <a:t> the race condition and </a:t>
            </a:r>
            <a:r>
              <a:rPr lang="en-US" altLang="zh-TW" baseline="0" dirty="0" err="1" smtClean="0"/>
              <a:t>crtitical</a:t>
            </a:r>
            <a:r>
              <a:rPr lang="en-US" altLang="zh-TW" baseline="0" dirty="0" smtClean="0"/>
              <a:t> section before the spinlock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BDEB5-2B9F-41A6-A0C1-6D9E972EE8C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667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number of multi-core systems increases, more processes or threads execute simultaneously on different cores. 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multiple processes execute the same code or access same memory or any shared variable in this situation,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output or the value of the shared variables will probably be wrong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BDEB5-2B9F-41A6-A0C1-6D9E972EE8C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202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8102-0A5B-472B-9CBC-F66D7A528D7A}" type="datetime1">
              <a:rPr lang="en-US" altLang="zh-TW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2001-C7A8-4B0D-9B87-208C42DAAAF0}" type="datetime1">
              <a:rPr lang="en-US" altLang="zh-TW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B70-5E3B-4A65-8649-E0A354941A06}" type="datetime1">
              <a:rPr lang="en-US" altLang="zh-TW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65859-EE9F-4045-B1E3-E3B1F51A6F9B}" type="datetime1">
              <a:rPr lang="en-US" altLang="zh-TW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3C60DF3A-7E4F-483F-A444-9A7168BD28DD}" type="datetime1">
              <a:rPr lang="en-US" altLang="zh-TW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F820-DB27-489F-ABE1-75FA494D35B7}" type="datetime1">
              <a:rPr lang="en-US" altLang="zh-TW" smtClean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853D-3F9D-46B6-BF10-04A28AEC0697}" type="datetime1">
              <a:rPr lang="en-US" altLang="zh-TW" smtClean="0"/>
              <a:t>10/4/2022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7DC9-7A3F-4D21-8B13-3EEEE321DCA1}" type="datetime1">
              <a:rPr lang="en-US" altLang="zh-TW" smtClean="0"/>
              <a:t>10/4/2022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6FD0-F43F-483C-8A7D-59649274091B}" type="datetime1">
              <a:rPr lang="en-US" altLang="zh-TW" smtClean="0"/>
              <a:t>10/4/2022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867A-8E27-4AF4-8C2A-334BC7340E5A}" type="datetime1">
              <a:rPr lang="en-US" altLang="zh-TW" smtClean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07A704B3-12FB-434C-B537-7C75832C3088}" type="datetime1">
              <a:rPr lang="en-US" altLang="zh-TW" smtClean="0"/>
              <a:t>10/4/2022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E423F87-63F1-4C53-A446-193E4D21C8DC}" type="datetime1">
              <a:rPr lang="en-US" altLang="zh-TW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wustl.edu/~jain/cse567-11/ftp/multcore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ikiwand.com/en/Synchronization_(computer_science)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vatpoint.com/os-critical-section-proble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ncedirect.com/topics/computer-science/atomic-operation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to/rinsama77/process-synchronization-with-busy-waiting-4gho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to/rinsama77/process-synchronization-with-busy-waiting-4gho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unctionize.com/blog/optimize-page-loading-by-eliminating-performance-bottlenecks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ekylane.com/what-is-process-coordination-or-process-synchronization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ropengate.blogspot.com/2015/01/operating-system-ch6-synchronization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sqlauthority.com/2020/09/16/sql-server-what-is-spinlock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Project Abstract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517227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b="0" dirty="0" smtClean="0">
                <a:latin typeface="Yozai Medium" panose="02000600000000000000" pitchFamily="2" charset="-122"/>
                <a:ea typeface="Yozai Medium" panose="02000600000000000000" pitchFamily="2" charset="-122"/>
              </a:rPr>
              <a:t>Group Members</a:t>
            </a:r>
          </a:p>
          <a:p>
            <a:r>
              <a:rPr lang="en-US" altLang="zh-TW" b="0" dirty="0" smtClean="0">
                <a:latin typeface="Yozai Medium" panose="02000600000000000000" pitchFamily="2" charset="-122"/>
                <a:ea typeface="Yozai Medium" panose="02000600000000000000" pitchFamily="2" charset="-122"/>
              </a:rPr>
              <a:t>407410003 </a:t>
            </a:r>
            <a:r>
              <a:rPr lang="zh-TW" altLang="en-US" b="0" dirty="0">
                <a:latin typeface="Yozai Medium" panose="02000600000000000000" pitchFamily="2" charset="-122"/>
                <a:ea typeface="Yozai Medium" panose="02000600000000000000" pitchFamily="2" charset="-122"/>
              </a:rPr>
              <a:t>常亦</a:t>
            </a:r>
            <a:r>
              <a:rPr lang="zh-TW" altLang="en-US" b="0" dirty="0" smtClean="0">
                <a:latin typeface="Yozai Medium" panose="02000600000000000000" pitchFamily="2" charset="-122"/>
                <a:ea typeface="Yozai Medium" panose="02000600000000000000" pitchFamily="2" charset="-122"/>
              </a:rPr>
              <a:t>德</a:t>
            </a:r>
            <a:endParaRPr lang="en-US" altLang="zh-TW" b="0" dirty="0" smtClean="0">
              <a:latin typeface="Yozai Medium" panose="02000600000000000000" pitchFamily="2" charset="-122"/>
              <a:ea typeface="Yozai Medium" panose="02000600000000000000" pitchFamily="2" charset="-122"/>
            </a:endParaRPr>
          </a:p>
          <a:p>
            <a:r>
              <a:rPr lang="en-US" altLang="zh-TW" b="0" dirty="0" smtClean="0">
                <a:latin typeface="Yozai Medium" panose="02000600000000000000" pitchFamily="2" charset="-122"/>
                <a:ea typeface="Yozai Medium" panose="02000600000000000000" pitchFamily="2" charset="-122"/>
              </a:rPr>
              <a:t>407410065 </a:t>
            </a:r>
            <a:r>
              <a:rPr lang="zh-TW" altLang="en-US" b="0" dirty="0">
                <a:latin typeface="Yozai Medium" panose="02000600000000000000" pitchFamily="2" charset="-122"/>
                <a:ea typeface="Yozai Medium" panose="02000600000000000000" pitchFamily="2" charset="-122"/>
              </a:rPr>
              <a:t>王宸</a:t>
            </a:r>
            <a:r>
              <a:rPr lang="zh-TW" altLang="en-US" b="0" dirty="0" smtClean="0">
                <a:latin typeface="Yozai Medium" panose="02000600000000000000" pitchFamily="2" charset="-122"/>
                <a:ea typeface="Yozai Medium" panose="02000600000000000000" pitchFamily="2" charset="-122"/>
              </a:rPr>
              <a:t>潤</a:t>
            </a:r>
            <a:endParaRPr lang="en-US" altLang="zh-TW" b="0" dirty="0" smtClean="0">
              <a:latin typeface="Yozai Medium" panose="02000600000000000000" pitchFamily="2" charset="-122"/>
              <a:ea typeface="Yozai Medium" panose="02000600000000000000" pitchFamily="2" charset="-122"/>
            </a:endParaRPr>
          </a:p>
          <a:p>
            <a:r>
              <a:rPr lang="en-US" altLang="zh-TW" b="0" dirty="0" smtClean="0">
                <a:latin typeface="Yozai Medium" panose="02000600000000000000" pitchFamily="2" charset="-122"/>
                <a:ea typeface="Yozai Medium" panose="02000600000000000000" pitchFamily="2" charset="-122"/>
              </a:rPr>
              <a:t>408410042 </a:t>
            </a:r>
            <a:r>
              <a:rPr lang="zh-TW" altLang="en-US" b="0" dirty="0">
                <a:latin typeface="Yozai Medium" panose="02000600000000000000" pitchFamily="2" charset="-122"/>
                <a:ea typeface="Yozai Medium" panose="02000600000000000000" pitchFamily="2" charset="-122"/>
              </a:rPr>
              <a:t>林靖紳</a:t>
            </a:r>
            <a:endParaRPr lang="zh-TW" altLang="en-US" dirty="0"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19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74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Multi-core Systems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4098" name="Picture 2" descr="Overview of Performance Measurement and Analytical Modeling Techniques for Multi-core  Processor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348" y="2093976"/>
            <a:ext cx="6553399" cy="469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9787816" y="6255637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4"/>
              </a:rPr>
              <a:t>Resources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42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Race Condition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5126" name="Picture 6" descr="Synchronization (computer science) - Wikiwand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038" y="2093976"/>
            <a:ext cx="7468019" cy="435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9787816" y="6255637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4"/>
              </a:rPr>
              <a:t>Resources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697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Critical Section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6146" name="Picture 2" descr="OS Critical Section Problem - javatpoin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914" y="1769932"/>
            <a:ext cx="5876536" cy="486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9787816" y="6255637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4"/>
              </a:rPr>
              <a:t>Resources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309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Atomic Operations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pic>
        <p:nvPicPr>
          <p:cNvPr id="7170" name="Picture 2" descr="Atomic Operation - an overview | ScienceDirect Topic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538" y="2361395"/>
            <a:ext cx="9240133" cy="302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9787816" y="6255637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4"/>
              </a:rPr>
              <a:t>Resources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653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Busy Waiting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8194" name="Picture 2" descr="Process Synchronization with Busy Waiting - DEV Community 👩‍💻👨‍💻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136" y="2120900"/>
            <a:ext cx="6936077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9787816" y="6255637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4"/>
              </a:rPr>
              <a:t>Resources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222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Topic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3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Spin lock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pic>
        <p:nvPicPr>
          <p:cNvPr id="9218" name="Picture 2" descr="The printer is forgotten..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184400"/>
            <a:ext cx="83820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9787816" y="6255637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4"/>
              </a:rPr>
              <a:t>Resources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474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Work division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2800" dirty="0" smtClean="0"/>
              <a:t>Implementation</a:t>
            </a:r>
          </a:p>
          <a:p>
            <a:pPr>
              <a:lnSpc>
                <a:spcPct val="200000"/>
              </a:lnSpc>
            </a:pPr>
            <a:r>
              <a:rPr lang="en-US" altLang="zh-TW" sz="2800" dirty="0" smtClean="0"/>
              <a:t>Analysis</a:t>
            </a:r>
          </a:p>
          <a:p>
            <a:pPr>
              <a:lnSpc>
                <a:spcPct val="200000"/>
              </a:lnSpc>
            </a:pPr>
            <a:r>
              <a:rPr lang="en-US" altLang="zh-TW" sz="2800" dirty="0" smtClean="0"/>
              <a:t>Improvement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/>
              <a:t>Implement spinlock in C language</a:t>
            </a:r>
          </a:p>
          <a:p>
            <a:pPr>
              <a:lnSpc>
                <a:spcPct val="200000"/>
              </a:lnSpc>
            </a:pPr>
            <a:r>
              <a:rPr lang="en-US" altLang="zh-TW" dirty="0"/>
              <a:t>Design a testing structure for analyzing its efficacy</a:t>
            </a:r>
          </a:p>
          <a:p>
            <a:pPr>
              <a:lnSpc>
                <a:spcPct val="200000"/>
              </a:lnSpc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68" y="3727150"/>
            <a:ext cx="4511431" cy="272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8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/>
              <a:t>Motivation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Project abstract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 smtClean="0"/>
              <a:t>Introduction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 smtClean="0"/>
              <a:t>Topic</a:t>
            </a:r>
          </a:p>
          <a:p>
            <a:pPr lvl="2">
              <a:lnSpc>
                <a:spcPct val="150000"/>
              </a:lnSpc>
            </a:pPr>
            <a:r>
              <a:rPr lang="en-US" altLang="zh-TW" sz="1800" dirty="0" smtClean="0"/>
              <a:t>Implementation</a:t>
            </a:r>
          </a:p>
          <a:p>
            <a:pPr lvl="2">
              <a:lnSpc>
                <a:spcPct val="150000"/>
              </a:lnSpc>
            </a:pPr>
            <a:r>
              <a:rPr lang="en-US" altLang="zh-TW" sz="1800" dirty="0" smtClean="0"/>
              <a:t>Analysis</a:t>
            </a:r>
          </a:p>
          <a:p>
            <a:pPr lvl="2">
              <a:lnSpc>
                <a:spcPct val="150000"/>
              </a:lnSpc>
            </a:pPr>
            <a:r>
              <a:rPr lang="en-US" altLang="zh-TW" sz="1800" dirty="0" smtClean="0"/>
              <a:t>Improvements</a:t>
            </a:r>
          </a:p>
          <a:p>
            <a:pPr lvl="1">
              <a:lnSpc>
                <a:spcPct val="150000"/>
              </a:lnSpc>
            </a:pP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7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/>
              <a:t>Record and aggregate the data and compare the data with other locks</a:t>
            </a:r>
          </a:p>
          <a:p>
            <a:pPr>
              <a:lnSpc>
                <a:spcPct val="200000"/>
              </a:lnSpc>
            </a:pPr>
            <a:r>
              <a:rPr lang="en-US" altLang="zh-TW" dirty="0"/>
              <a:t>Analyze pros and cons of Spinlock, and discuss under which circumstances would lead to the outcome</a:t>
            </a:r>
          </a:p>
          <a:p>
            <a:pPr>
              <a:lnSpc>
                <a:spcPct val="200000"/>
              </a:lnSpc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pic>
        <p:nvPicPr>
          <p:cNvPr id="10248" name="Picture 8" descr="2697利用Excel製作多層折線圖| 錦子老師- 點部落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7" t="2492" r="2306" b="10208"/>
          <a:stretch/>
        </p:blipFill>
        <p:spPr bwMode="auto">
          <a:xfrm>
            <a:off x="3743862" y="4347713"/>
            <a:ext cx="4744530" cy="236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10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Improvement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/>
              <a:t>Based on the results of our analysis, try to make some improvements to our Spinlocks code</a:t>
            </a:r>
          </a:p>
          <a:p>
            <a:pPr>
              <a:lnSpc>
                <a:spcPct val="200000"/>
              </a:lnSpc>
            </a:pPr>
            <a:r>
              <a:rPr lang="en-US" altLang="zh-TW" dirty="0"/>
              <a:t>Try to optimize the overhead of cores communication bandwidth</a:t>
            </a:r>
          </a:p>
          <a:p>
            <a:pPr>
              <a:lnSpc>
                <a:spcPct val="200000"/>
              </a:lnSpc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pic>
        <p:nvPicPr>
          <p:cNvPr id="11266" name="Picture 2" descr="Optimize Page Loading by Eliminating Performance Bottleneck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7" r="21035" b="8284"/>
          <a:stretch/>
        </p:blipFill>
        <p:spPr bwMode="auto">
          <a:xfrm>
            <a:off x="4968815" y="4400433"/>
            <a:ext cx="2441275" cy="224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9787816" y="6255637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3"/>
              </a:rPr>
              <a:t>Resources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23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Thanks for listening</a:t>
            </a:r>
            <a:endParaRPr lang="zh-TW" alt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1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Motivation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25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Courses Outline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13608" y="1596777"/>
            <a:ext cx="5770879" cy="5041132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7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Synchronization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 descr="What is Process Coordination or Process Synchronization?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076" y="2173078"/>
            <a:ext cx="8611344" cy="409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9933777" y="6276678"/>
            <a:ext cx="13773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hlinkClick r:id="rId4"/>
              </a:rPr>
              <a:t>Resources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784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Strategies of Locks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4068" y="2121408"/>
            <a:ext cx="11537140" cy="4050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In Linux kernel, the strategies of lock can mainly </a:t>
            </a:r>
            <a:r>
              <a:rPr lang="en-US" altLang="zh-TW" sz="2400" dirty="0" smtClean="0"/>
              <a:t>divided </a:t>
            </a:r>
            <a:r>
              <a:rPr lang="en-US" altLang="zh-TW" sz="2400" dirty="0"/>
              <a:t>into two part: </a:t>
            </a:r>
            <a:endParaRPr lang="en-US" altLang="zh-TW" sz="2400" dirty="0" smtClean="0"/>
          </a:p>
          <a:p>
            <a:pPr lvl="1">
              <a:lnSpc>
                <a:spcPct val="150000"/>
              </a:lnSpc>
            </a:pPr>
            <a:r>
              <a:rPr lang="en-US" altLang="zh-TW" sz="2000" dirty="0" smtClean="0"/>
              <a:t>Spinning</a:t>
            </a:r>
          </a:p>
          <a:p>
            <a:pPr lvl="2">
              <a:lnSpc>
                <a:spcPct val="150000"/>
              </a:lnSpc>
            </a:pPr>
            <a:endParaRPr lang="en-US" altLang="zh-TW" sz="1800" dirty="0" smtClean="0"/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B</a:t>
            </a:r>
            <a:r>
              <a:rPr lang="en-US" altLang="zh-TW" sz="2000" dirty="0" smtClean="0"/>
              <a:t>locking </a:t>
            </a:r>
            <a:r>
              <a:rPr lang="en-US" altLang="zh-TW" sz="2000" dirty="0"/>
              <a:t>(sleeping) </a:t>
            </a:r>
            <a:r>
              <a:rPr lang="en-US" altLang="zh-TW" sz="2000" dirty="0" smtClean="0"/>
              <a:t>lock</a:t>
            </a:r>
          </a:p>
          <a:p>
            <a:pPr lvl="2">
              <a:lnSpc>
                <a:spcPct val="150000"/>
              </a:lnSpc>
            </a:pPr>
            <a:r>
              <a:rPr lang="en-US" altLang="zh-TW" sz="1800" dirty="0"/>
              <a:t>M</a:t>
            </a:r>
            <a:r>
              <a:rPr lang="en-US" altLang="zh-TW" sz="1800" dirty="0" smtClean="0"/>
              <a:t>ake </a:t>
            </a:r>
            <a:r>
              <a:rPr lang="en-US" altLang="zh-TW" sz="1800" dirty="0"/>
              <a:t>thread sleep until the lock is free </a:t>
            </a:r>
            <a:endParaRPr lang="en-US" altLang="zh-TW" sz="1800" dirty="0" smtClean="0"/>
          </a:p>
          <a:p>
            <a:pPr lvl="2">
              <a:lnSpc>
                <a:spcPct val="150000"/>
              </a:lnSpc>
            </a:pPr>
            <a:r>
              <a:rPr lang="en-US" altLang="zh-TW" sz="1800" dirty="0" smtClean="0"/>
              <a:t>and </a:t>
            </a:r>
            <a:r>
              <a:rPr lang="en-US" altLang="zh-TW" sz="1800" dirty="0"/>
              <a:t>then put it back into run </a:t>
            </a:r>
            <a:r>
              <a:rPr lang="en-US" altLang="zh-TW" sz="1800" dirty="0" smtClean="0"/>
              <a:t>queue</a:t>
            </a:r>
            <a:endParaRPr lang="zh-TW" altLang="en-US" sz="1800" dirty="0"/>
          </a:p>
          <a:p>
            <a:pPr>
              <a:lnSpc>
                <a:spcPct val="150000"/>
              </a:lnSpc>
            </a:pP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4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Sleeping Locks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2052" name="Picture 4" descr="https://4.bp.blogspot.com/--Z4ALXBFdOQ/WZwC3lWQMdI/AAAAAAABVV0/jc5hWs-5EtQicrYtbuGfvz2e3K9jNeWrACLcBGAs/s1600/2-35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288" y="2093976"/>
            <a:ext cx="5235519" cy="437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9991286" y="6268577"/>
            <a:ext cx="13198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hlinkClick r:id="rId4"/>
              </a:rPr>
              <a:t>Resource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554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Spinlock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4068" y="2121408"/>
            <a:ext cx="11537140" cy="4050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/>
              <a:t>Therefore, we will introduce another lock: Spinlock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3074" name="Picture 2" descr="SQL SERVER - What is Spinlock? - SQL Authority with Pinal D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048161"/>
            <a:ext cx="9463177" cy="297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9787816" y="6255637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4"/>
              </a:rPr>
              <a:t>Resources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981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Abstract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5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木刻字型</Template>
  <TotalTime>232</TotalTime>
  <Words>672</Words>
  <Application>Microsoft Office PowerPoint</Application>
  <PresentationFormat>寬螢幕</PresentationFormat>
  <Paragraphs>132</Paragraphs>
  <Slides>22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1" baseType="lpstr">
      <vt:lpstr>Yozai Medium</vt:lpstr>
      <vt:lpstr>微軟正黑體</vt:lpstr>
      <vt:lpstr>新細明體</vt:lpstr>
      <vt:lpstr>標楷體</vt:lpstr>
      <vt:lpstr>Bookman Old Style</vt:lpstr>
      <vt:lpstr>Calibri</vt:lpstr>
      <vt:lpstr>Century Gothic</vt:lpstr>
      <vt:lpstr>Wingdings</vt:lpstr>
      <vt:lpstr>木刻字型</vt:lpstr>
      <vt:lpstr>Project Abstract</vt:lpstr>
      <vt:lpstr>Outline</vt:lpstr>
      <vt:lpstr>Motivation</vt:lpstr>
      <vt:lpstr>Courses Outline</vt:lpstr>
      <vt:lpstr>Synchronization</vt:lpstr>
      <vt:lpstr>Strategies of Locks</vt:lpstr>
      <vt:lpstr>Sleeping Locks</vt:lpstr>
      <vt:lpstr>Spinlock</vt:lpstr>
      <vt:lpstr>Abstract</vt:lpstr>
      <vt:lpstr>Introduction</vt:lpstr>
      <vt:lpstr>Multi-core Systems</vt:lpstr>
      <vt:lpstr>Race Condition</vt:lpstr>
      <vt:lpstr>Critical Section</vt:lpstr>
      <vt:lpstr>Atomic Operations</vt:lpstr>
      <vt:lpstr>Busy Waiting</vt:lpstr>
      <vt:lpstr>Topic</vt:lpstr>
      <vt:lpstr>Spin lock</vt:lpstr>
      <vt:lpstr>Work division</vt:lpstr>
      <vt:lpstr>Implementation</vt:lpstr>
      <vt:lpstr>Analysis</vt:lpstr>
      <vt:lpstr>Improvement</vt:lpstr>
      <vt:lpstr>Thanks for listening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Abstract</dc:title>
  <dc:creator>Microsoft 帳戶</dc:creator>
  <cp:lastModifiedBy>Microsoft 帳戶</cp:lastModifiedBy>
  <cp:revision>16</cp:revision>
  <dcterms:created xsi:type="dcterms:W3CDTF">2022-10-03T16:05:24Z</dcterms:created>
  <dcterms:modified xsi:type="dcterms:W3CDTF">2022-10-04T01:29:40Z</dcterms:modified>
</cp:coreProperties>
</file>