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6" r:id="rId10"/>
    <p:sldId id="263" r:id="rId11"/>
    <p:sldId id="264" r:id="rId12"/>
    <p:sldId id="265"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631F60-D1A3-4B00-9E52-AD55BEA5B178}"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329819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31F60-D1A3-4B00-9E52-AD55BEA5B178}"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10621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31F60-D1A3-4B00-9E52-AD55BEA5B178}"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356131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31F60-D1A3-4B00-9E52-AD55BEA5B178}"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325705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631F60-D1A3-4B00-9E52-AD55BEA5B178}"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403279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631F60-D1A3-4B00-9E52-AD55BEA5B178}"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218945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631F60-D1A3-4B00-9E52-AD55BEA5B178}" type="datetimeFigureOut">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239619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31F60-D1A3-4B00-9E52-AD55BEA5B178}" type="datetimeFigureOut">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137491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31F60-D1A3-4B00-9E52-AD55BEA5B178}" type="datetimeFigureOut">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340295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31F60-D1A3-4B00-9E52-AD55BEA5B178}"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361640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31F60-D1A3-4B00-9E52-AD55BEA5B178}"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2E631-E543-45A5-BD93-D072B8FD0D39}" type="slidenum">
              <a:rPr lang="en-US" smtClean="0"/>
              <a:t>‹#›</a:t>
            </a:fld>
            <a:endParaRPr lang="en-US"/>
          </a:p>
        </p:txBody>
      </p:sp>
    </p:spTree>
    <p:extLst>
      <p:ext uri="{BB962C8B-B14F-4D97-AF65-F5344CB8AC3E}">
        <p14:creationId xmlns:p14="http://schemas.microsoft.com/office/powerpoint/2010/main" val="95942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31F60-D1A3-4B00-9E52-AD55BEA5B178}" type="datetimeFigureOut">
              <a:rPr lang="en-US" smtClean="0"/>
              <a:t>5/11/2018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2E631-E543-45A5-BD93-D072B8FD0D39}" type="slidenum">
              <a:rPr lang="en-US" smtClean="0"/>
              <a:t>‹#›</a:t>
            </a:fld>
            <a:endParaRPr lang="en-US"/>
          </a:p>
        </p:txBody>
      </p:sp>
    </p:spTree>
    <p:extLst>
      <p:ext uri="{BB962C8B-B14F-4D97-AF65-F5344CB8AC3E}">
        <p14:creationId xmlns:p14="http://schemas.microsoft.com/office/powerpoint/2010/main" val="338785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s.ucf.edu/registration/ex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Foundation Exam Review Session</a:t>
            </a:r>
            <a:endParaRPr lang="en-US" dirty="0"/>
          </a:p>
        </p:txBody>
      </p:sp>
      <p:sp>
        <p:nvSpPr>
          <p:cNvPr id="3" name="Subtitle 2"/>
          <p:cNvSpPr>
            <a:spLocks noGrp="1"/>
          </p:cNvSpPr>
          <p:nvPr>
            <p:ph type="subTitle" idx="1"/>
          </p:nvPr>
        </p:nvSpPr>
        <p:spPr/>
        <p:txBody>
          <a:bodyPr/>
          <a:lstStyle/>
          <a:p>
            <a:r>
              <a:rPr lang="en-US" dirty="0" smtClean="0"/>
              <a:t>Exam Structure and Tips</a:t>
            </a:r>
          </a:p>
          <a:p>
            <a:r>
              <a:rPr lang="en-US" dirty="0" smtClean="0"/>
              <a:t>Arup Guha May 10, 2018</a:t>
            </a:r>
            <a:endParaRPr lang="en-US" dirty="0"/>
          </a:p>
        </p:txBody>
      </p:sp>
    </p:spTree>
    <p:extLst>
      <p:ext uri="{BB962C8B-B14F-4D97-AF65-F5344CB8AC3E}">
        <p14:creationId xmlns:p14="http://schemas.microsoft.com/office/powerpoint/2010/main" val="292031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Summer Exam 2017 – DSA Q1</a:t>
            </a:r>
            <a:endParaRPr lang="en-US" dirty="0"/>
          </a:p>
        </p:txBody>
      </p:sp>
      <p:sp>
        <p:nvSpPr>
          <p:cNvPr id="3" name="Content Placeholder 2"/>
          <p:cNvSpPr>
            <a:spLocks noGrp="1"/>
          </p:cNvSpPr>
          <p:nvPr>
            <p:ph idx="1"/>
          </p:nvPr>
        </p:nvSpPr>
        <p:spPr/>
        <p:txBody>
          <a:bodyPr/>
          <a:lstStyle/>
          <a:p>
            <a:r>
              <a:rPr lang="en-US" dirty="0" smtClean="0"/>
              <a:t>Concept tested – nested memory allocation structure where an array of pointers is dynamically allocated, and then each of those pointers will point to new dynamically allocated memory of various sizes.</a:t>
            </a:r>
          </a:p>
          <a:p>
            <a:r>
              <a:rPr lang="en-US" dirty="0" smtClean="0"/>
              <a:t>Method of Testing to Ensure understanding – Information is given in a slightly different way than past questions, where it must be read from a file pointer passed into a function. Also, having each different array in the array of arrays be of different sizes requires a structural understanding of the two levels of pointers.</a:t>
            </a:r>
            <a:endParaRPr lang="en-US" dirty="0"/>
          </a:p>
        </p:txBody>
      </p:sp>
    </p:spTree>
    <p:extLst>
      <p:ext uri="{BB962C8B-B14F-4D97-AF65-F5344CB8AC3E}">
        <p14:creationId xmlns:p14="http://schemas.microsoft.com/office/powerpoint/2010/main" val="133688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Summer Exam 2017 – </a:t>
            </a:r>
            <a:r>
              <a:rPr lang="en-US" dirty="0" smtClean="0"/>
              <a:t>AAA Q3</a:t>
            </a:r>
            <a:endParaRPr lang="en-US" dirty="0"/>
          </a:p>
        </p:txBody>
      </p:sp>
      <p:sp>
        <p:nvSpPr>
          <p:cNvPr id="3" name="Content Placeholder 2"/>
          <p:cNvSpPr>
            <a:spLocks noGrp="1"/>
          </p:cNvSpPr>
          <p:nvPr>
            <p:ph idx="1"/>
          </p:nvPr>
        </p:nvSpPr>
        <p:spPr/>
        <p:txBody>
          <a:bodyPr/>
          <a:lstStyle/>
          <a:p>
            <a:r>
              <a:rPr lang="en-US" dirty="0" smtClean="0"/>
              <a:t>Concept tested – recurrence relation iteration technique</a:t>
            </a:r>
          </a:p>
          <a:p>
            <a:r>
              <a:rPr lang="en-US" dirty="0"/>
              <a:t>Method of Testing to Ensure understanding </a:t>
            </a:r>
            <a:r>
              <a:rPr lang="en-US" dirty="0" smtClean="0"/>
              <a:t>– Though these are fairly straight-forward, occasionally students memorize the exact recurrence relations shown in class. One of these is T(n) = 2T(n/2) + O(n), the recurrence for Merge Sort. This question was intentionally designed to look similar with one simply change, the O(n</a:t>
            </a:r>
            <a:r>
              <a:rPr lang="en-US" baseline="30000" dirty="0" smtClean="0"/>
              <a:t>2</a:t>
            </a:r>
            <a:r>
              <a:rPr lang="en-US" dirty="0" smtClean="0"/>
              <a:t>), which changes the overall answer. Also, the mathematics changes somewhat significantly. So understanding is ensured as students are required to notice this difference and then faithfully work out the math (which turns out to be different) with that once change.</a:t>
            </a:r>
          </a:p>
          <a:p>
            <a:endParaRPr lang="en-US" dirty="0"/>
          </a:p>
        </p:txBody>
      </p:sp>
    </p:spTree>
    <p:extLst>
      <p:ext uri="{BB962C8B-B14F-4D97-AF65-F5344CB8AC3E}">
        <p14:creationId xmlns:p14="http://schemas.microsoft.com/office/powerpoint/2010/main" val="29817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Fall </a:t>
            </a:r>
            <a:r>
              <a:rPr lang="en-US" dirty="0"/>
              <a:t>Exam 2017 – </a:t>
            </a:r>
            <a:r>
              <a:rPr lang="en-US" dirty="0" smtClean="0"/>
              <a:t>DSB </a:t>
            </a:r>
            <a:r>
              <a:rPr lang="en-US" dirty="0"/>
              <a:t>Q3</a:t>
            </a:r>
          </a:p>
        </p:txBody>
      </p:sp>
      <p:sp>
        <p:nvSpPr>
          <p:cNvPr id="3" name="Content Placeholder 2"/>
          <p:cNvSpPr>
            <a:spLocks noGrp="1"/>
          </p:cNvSpPr>
          <p:nvPr>
            <p:ph idx="1"/>
          </p:nvPr>
        </p:nvSpPr>
        <p:spPr/>
        <p:txBody>
          <a:bodyPr>
            <a:normAutofit fontScale="85000" lnSpcReduction="10000"/>
          </a:bodyPr>
          <a:lstStyle/>
          <a:p>
            <a:r>
              <a:rPr lang="en-US" dirty="0" smtClean="0"/>
              <a:t>Concept tested – extracting novel information from a </a:t>
            </a:r>
            <a:r>
              <a:rPr lang="en-US" dirty="0" err="1" smtClean="0"/>
              <a:t>trie</a:t>
            </a:r>
            <a:r>
              <a:rPr lang="en-US" dirty="0" smtClean="0"/>
              <a:t> structure.</a:t>
            </a:r>
          </a:p>
          <a:p>
            <a:r>
              <a:rPr lang="en-US" dirty="0"/>
              <a:t>Method of Testing to Ensure understanding </a:t>
            </a:r>
            <a:r>
              <a:rPr lang="en-US" dirty="0" smtClean="0"/>
              <a:t>– in the code shown in class, either a word is inserted or searched for in a </a:t>
            </a:r>
            <a:r>
              <a:rPr lang="en-US" dirty="0" err="1" smtClean="0"/>
              <a:t>trie</a:t>
            </a:r>
            <a:r>
              <a:rPr lang="en-US" dirty="0" smtClean="0"/>
              <a:t>, and perhaps some basic statistic is calculated. Here, you are asked to find the number of unique words that contain a particular letter, more than likely, a new task. What also makes this task more difficult is that it requires fully understanding what is being asked and the use of an extra piece of information in a </a:t>
            </a:r>
            <a:r>
              <a:rPr lang="en-US" dirty="0" err="1" smtClean="0"/>
              <a:t>trie</a:t>
            </a:r>
            <a:r>
              <a:rPr lang="en-US" dirty="0" smtClean="0"/>
              <a:t> node (</a:t>
            </a:r>
            <a:r>
              <a:rPr lang="en-US" dirty="0" err="1" smtClean="0"/>
              <a:t>numwords</a:t>
            </a:r>
            <a:r>
              <a:rPr lang="en-US" dirty="0" smtClean="0"/>
              <a:t>) that isn’t stored in a basic </a:t>
            </a:r>
            <a:r>
              <a:rPr lang="en-US" dirty="0" err="1" smtClean="0"/>
              <a:t>trie</a:t>
            </a:r>
            <a:r>
              <a:rPr lang="en-US" dirty="0" smtClean="0"/>
              <a:t> node </a:t>
            </a:r>
            <a:r>
              <a:rPr lang="en-US" dirty="0" err="1" smtClean="0"/>
              <a:t>struct</a:t>
            </a:r>
            <a:r>
              <a:rPr lang="en-US" dirty="0" smtClean="0"/>
              <a:t>. The point of the exercise (when I edited this question I had a very clear goal in mind) was to prove to the student that some tasks can become much easier on a </a:t>
            </a:r>
            <a:r>
              <a:rPr lang="en-US" dirty="0" err="1" smtClean="0"/>
              <a:t>trie</a:t>
            </a:r>
            <a:r>
              <a:rPr lang="en-US" dirty="0" smtClean="0"/>
              <a:t> if you store extra information in each node. This is a classic time-memory trade off. While I realized that most students wouldn’t get to this realization during the exam, I wanted to try to create that “aha” moment for a few students, as these were some of my favorite moments when taking exams in college. (I loved learning something while I was taking an exam.)</a:t>
            </a:r>
          </a:p>
          <a:p>
            <a:endParaRPr lang="en-US" dirty="0"/>
          </a:p>
        </p:txBody>
      </p:sp>
    </p:spTree>
    <p:extLst>
      <p:ext uri="{BB962C8B-B14F-4D97-AF65-F5344CB8AC3E}">
        <p14:creationId xmlns:p14="http://schemas.microsoft.com/office/powerpoint/2010/main" val="274170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Fall Exam 2017 – </a:t>
            </a:r>
            <a:r>
              <a:rPr lang="en-US" dirty="0" smtClean="0"/>
              <a:t>AAA </a:t>
            </a:r>
            <a:r>
              <a:rPr lang="en-US" dirty="0"/>
              <a:t>Q3</a:t>
            </a:r>
          </a:p>
        </p:txBody>
      </p:sp>
      <p:sp>
        <p:nvSpPr>
          <p:cNvPr id="3" name="Content Placeholder 2"/>
          <p:cNvSpPr>
            <a:spLocks noGrp="1"/>
          </p:cNvSpPr>
          <p:nvPr>
            <p:ph idx="1"/>
          </p:nvPr>
        </p:nvSpPr>
        <p:spPr/>
        <p:txBody>
          <a:bodyPr>
            <a:normAutofit fontScale="92500" lnSpcReduction="10000"/>
          </a:bodyPr>
          <a:lstStyle/>
          <a:p>
            <a:r>
              <a:rPr lang="en-US" dirty="0" smtClean="0"/>
              <a:t>Concept tested – recognizing processes similar to Insertion Sort and Merge Sort without the words being used, and then being able to carry out the analysis of the adjusted algorithm.</a:t>
            </a:r>
          </a:p>
          <a:p>
            <a:r>
              <a:rPr lang="en-US" dirty="0"/>
              <a:t>Method of Testing to Ensure understanding </a:t>
            </a:r>
            <a:r>
              <a:rPr lang="en-US" dirty="0" smtClean="0"/>
              <a:t>– In the regular sorts, the size of the input is n values. In this question, the size of the input is n lists of size n, so a total of n</a:t>
            </a:r>
            <a:r>
              <a:rPr lang="en-US" baseline="30000" dirty="0" smtClean="0"/>
              <a:t>2</a:t>
            </a:r>
            <a:r>
              <a:rPr lang="en-US" dirty="0" smtClean="0"/>
              <a:t> values. This difference adjusts the set up of the mathematical analysis, but ultimately, after the equations are set up, n can be pulled out as a constant in the respective summations leaving mathematics that is identical to what is necessary to analyzed the two aforementioned sorts. Not using the words “insertion sort” and “merge sort” as well as adjusting the problem with a different sized input are the mechanisms used in this question to ensure that whoever answers it correctly truly understands the underlying concepts.</a:t>
            </a:r>
          </a:p>
          <a:p>
            <a:endParaRPr lang="en-US" dirty="0"/>
          </a:p>
        </p:txBody>
      </p:sp>
    </p:spTree>
    <p:extLst>
      <p:ext uri="{BB962C8B-B14F-4D97-AF65-F5344CB8AC3E}">
        <p14:creationId xmlns:p14="http://schemas.microsoft.com/office/powerpoint/2010/main" val="137570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Spring </a:t>
            </a:r>
            <a:r>
              <a:rPr lang="en-US" dirty="0"/>
              <a:t>Exam </a:t>
            </a:r>
            <a:r>
              <a:rPr lang="en-US" dirty="0" smtClean="0"/>
              <a:t>2018 </a:t>
            </a:r>
            <a:r>
              <a:rPr lang="en-US" dirty="0"/>
              <a:t>– DSA </a:t>
            </a:r>
            <a:r>
              <a:rPr lang="en-US" dirty="0" smtClean="0"/>
              <a:t>Q3</a:t>
            </a:r>
            <a:endParaRPr lang="en-US" dirty="0"/>
          </a:p>
        </p:txBody>
      </p:sp>
      <p:sp>
        <p:nvSpPr>
          <p:cNvPr id="3" name="Content Placeholder 2"/>
          <p:cNvSpPr>
            <a:spLocks noGrp="1"/>
          </p:cNvSpPr>
          <p:nvPr>
            <p:ph idx="1"/>
          </p:nvPr>
        </p:nvSpPr>
        <p:spPr/>
        <p:txBody>
          <a:bodyPr>
            <a:normAutofit lnSpcReduction="10000"/>
          </a:bodyPr>
          <a:lstStyle/>
          <a:p>
            <a:r>
              <a:rPr lang="en-US" dirty="0" smtClean="0"/>
              <a:t>Concept tested – understanding the steps of the algorithm to evaluate a postfix expression as well as how to use stack functions, when given these in a library.</a:t>
            </a:r>
          </a:p>
          <a:p>
            <a:r>
              <a:rPr lang="en-US" dirty="0"/>
              <a:t>Method of Testing to Ensure understanding </a:t>
            </a:r>
            <a:r>
              <a:rPr lang="en-US" dirty="0" smtClean="0"/>
              <a:t>– Typically, on past exams, this question was asked as a tracing question, with a specific postfix expression to evaluate. If a student can do that reliably, then they know the general steps to solve the problem. Thus, this question is making sure a student can convert those general steps into code, as well as use the stack functions given as they are documented. This conversion (unlikely to have been done by a student in the past) ensures understanding of the algorithm.</a:t>
            </a:r>
          </a:p>
          <a:p>
            <a:endParaRPr lang="en-US" dirty="0"/>
          </a:p>
        </p:txBody>
      </p:sp>
    </p:spTree>
    <p:extLst>
      <p:ext uri="{BB962C8B-B14F-4D97-AF65-F5344CB8AC3E}">
        <p14:creationId xmlns:p14="http://schemas.microsoft.com/office/powerpoint/2010/main" val="36126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Spring Exam 2018 – </a:t>
            </a:r>
            <a:r>
              <a:rPr lang="en-US" dirty="0" smtClean="0"/>
              <a:t>AAB Q1</a:t>
            </a:r>
            <a:endParaRPr lang="en-US" dirty="0"/>
          </a:p>
        </p:txBody>
      </p:sp>
      <p:sp>
        <p:nvSpPr>
          <p:cNvPr id="3" name="Content Placeholder 2"/>
          <p:cNvSpPr>
            <a:spLocks noGrp="1"/>
          </p:cNvSpPr>
          <p:nvPr>
            <p:ph idx="1"/>
          </p:nvPr>
        </p:nvSpPr>
        <p:spPr/>
        <p:txBody>
          <a:bodyPr>
            <a:normAutofit lnSpcReduction="10000"/>
          </a:bodyPr>
          <a:lstStyle/>
          <a:p>
            <a:r>
              <a:rPr lang="en-US" dirty="0" smtClean="0"/>
              <a:t>Concept tested – recognizing that the algorithm described is actually one taught in the course: binary search. Secondarily, coding that algorithm is also tested.</a:t>
            </a:r>
          </a:p>
          <a:p>
            <a:r>
              <a:rPr lang="en-US" dirty="0"/>
              <a:t>Method of Testing to Ensure understanding </a:t>
            </a:r>
            <a:r>
              <a:rPr lang="en-US" dirty="0" smtClean="0"/>
              <a:t>– If the question read, “Write a recursive binary search”, students who had just memorized the recursive binary search from class would get full credit. In intentionally describing the algorithm without using its name, the question ensures that students know what a binary search is, and can identify a description of it. Thus – either a question might ask for a new algorithm, or if it asks for one definitively covered in the course, it might not use it’s name to ensure conceptual understanding of </a:t>
            </a:r>
            <a:r>
              <a:rPr lang="en-US" smtClean="0"/>
              <a:t>the student.</a:t>
            </a:r>
            <a:endParaRPr lang="en-US" dirty="0" smtClean="0"/>
          </a:p>
          <a:p>
            <a:endParaRPr lang="en-US" dirty="0"/>
          </a:p>
        </p:txBody>
      </p:sp>
    </p:spTree>
    <p:extLst>
      <p:ext uri="{BB962C8B-B14F-4D97-AF65-F5344CB8AC3E}">
        <p14:creationId xmlns:p14="http://schemas.microsoft.com/office/powerpoint/2010/main" val="194931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Exam Sections</a:t>
            </a:r>
            <a:endParaRPr lang="en-US" dirty="0"/>
          </a:p>
        </p:txBody>
      </p:sp>
      <p:sp>
        <p:nvSpPr>
          <p:cNvPr id="3" name="Content Placeholder 2"/>
          <p:cNvSpPr>
            <a:spLocks noGrp="1"/>
          </p:cNvSpPr>
          <p:nvPr>
            <p:ph sz="half" idx="1"/>
          </p:nvPr>
        </p:nvSpPr>
        <p:spPr/>
        <p:txBody>
          <a:bodyPr/>
          <a:lstStyle/>
          <a:p>
            <a:r>
              <a:rPr lang="en-US" dirty="0" smtClean="0"/>
              <a:t>Data Structures	</a:t>
            </a:r>
          </a:p>
          <a:p>
            <a:pPr lvl="1"/>
            <a:r>
              <a:rPr lang="en-US" dirty="0" smtClean="0"/>
              <a:t>Dynamic Memory Management</a:t>
            </a:r>
          </a:p>
          <a:p>
            <a:pPr lvl="1"/>
            <a:r>
              <a:rPr lang="en-US" dirty="0" smtClean="0"/>
              <a:t>Linked Lists</a:t>
            </a:r>
          </a:p>
          <a:p>
            <a:pPr lvl="1"/>
            <a:r>
              <a:rPr lang="en-US" dirty="0" smtClean="0"/>
              <a:t>Stacks/Queues</a:t>
            </a:r>
          </a:p>
          <a:p>
            <a:pPr lvl="1"/>
            <a:r>
              <a:rPr lang="en-US" dirty="0" smtClean="0"/>
              <a:t>Binary Trees</a:t>
            </a:r>
          </a:p>
          <a:p>
            <a:pPr lvl="1"/>
            <a:r>
              <a:rPr lang="en-US" dirty="0" smtClean="0"/>
              <a:t>Hash Tables/Heaps</a:t>
            </a:r>
          </a:p>
          <a:p>
            <a:pPr lvl="1"/>
            <a:r>
              <a:rPr lang="en-US" dirty="0" smtClean="0"/>
              <a:t>AVL Trees/Tries</a:t>
            </a:r>
            <a:endParaRPr lang="en-US" dirty="0"/>
          </a:p>
        </p:txBody>
      </p:sp>
      <p:sp>
        <p:nvSpPr>
          <p:cNvPr id="4" name="Content Placeholder 3"/>
          <p:cNvSpPr>
            <a:spLocks noGrp="1"/>
          </p:cNvSpPr>
          <p:nvPr>
            <p:ph sz="half" idx="2"/>
          </p:nvPr>
        </p:nvSpPr>
        <p:spPr/>
        <p:txBody>
          <a:bodyPr/>
          <a:lstStyle/>
          <a:p>
            <a:r>
              <a:rPr lang="en-US" dirty="0" smtClean="0"/>
              <a:t>Algorithms and Analysis Tools</a:t>
            </a:r>
          </a:p>
          <a:p>
            <a:pPr lvl="1"/>
            <a:r>
              <a:rPr lang="en-US" dirty="0" smtClean="0"/>
              <a:t>Algorithm Analysis</a:t>
            </a:r>
          </a:p>
          <a:p>
            <a:pPr lvl="1"/>
            <a:r>
              <a:rPr lang="en-US" dirty="0" smtClean="0"/>
              <a:t>Timing Questions</a:t>
            </a:r>
          </a:p>
          <a:p>
            <a:pPr lvl="1"/>
            <a:r>
              <a:rPr lang="en-US" dirty="0" smtClean="0"/>
              <a:t>Summations/Recurrence Relations</a:t>
            </a:r>
          </a:p>
          <a:p>
            <a:pPr lvl="1"/>
            <a:r>
              <a:rPr lang="en-US" dirty="0" smtClean="0"/>
              <a:t>Recursive Coding</a:t>
            </a:r>
          </a:p>
          <a:p>
            <a:pPr lvl="1"/>
            <a:r>
              <a:rPr lang="en-US" dirty="0" smtClean="0"/>
              <a:t>Sorting</a:t>
            </a:r>
          </a:p>
          <a:p>
            <a:pPr lvl="1"/>
            <a:r>
              <a:rPr lang="en-US" dirty="0" smtClean="0"/>
              <a:t>Brute Force Tools (Bitwise ops, backtracking)</a:t>
            </a:r>
          </a:p>
        </p:txBody>
      </p:sp>
    </p:spTree>
    <p:extLst>
      <p:ext uri="{BB962C8B-B14F-4D97-AF65-F5344CB8AC3E}">
        <p14:creationId xmlns:p14="http://schemas.microsoft.com/office/powerpoint/2010/main" val="188055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 Parameters</a:t>
            </a:r>
            <a:endParaRPr lang="en-US" dirty="0"/>
          </a:p>
        </p:txBody>
      </p:sp>
      <p:sp>
        <p:nvSpPr>
          <p:cNvPr id="3" name="Content Placeholder 2"/>
          <p:cNvSpPr>
            <a:spLocks noGrp="1"/>
          </p:cNvSpPr>
          <p:nvPr>
            <p:ph idx="1"/>
          </p:nvPr>
        </p:nvSpPr>
        <p:spPr/>
        <p:txBody>
          <a:bodyPr/>
          <a:lstStyle/>
          <a:p>
            <a:r>
              <a:rPr lang="en-US" dirty="0" smtClean="0"/>
              <a:t>Twelve Questions broken into four separate sections of three questions each.</a:t>
            </a:r>
          </a:p>
          <a:p>
            <a:r>
              <a:rPr lang="en-US" dirty="0" smtClean="0"/>
              <a:t>120 minutes total (so roughly 10 minutes per question)</a:t>
            </a:r>
          </a:p>
          <a:p>
            <a:r>
              <a:rPr lang="en-US" dirty="0" smtClean="0"/>
              <a:t>Get the whole exam at the beginning</a:t>
            </a:r>
          </a:p>
          <a:p>
            <a:r>
              <a:rPr lang="en-US" dirty="0" smtClean="0"/>
              <a:t>Have freedom to spend more or less time on each question.</a:t>
            </a:r>
          </a:p>
          <a:p>
            <a:r>
              <a:rPr lang="en-US" dirty="0" smtClean="0"/>
              <a:t>No Calculator</a:t>
            </a:r>
          </a:p>
          <a:p>
            <a:r>
              <a:rPr lang="en-US" dirty="0" smtClean="0"/>
              <a:t>Only Aid is posted Formula Sheet (has descriptions of functions from common C libraries that may need to be called in some solutions to problems and some summation formulas)</a:t>
            </a:r>
            <a:endParaRPr lang="en-US" dirty="0"/>
          </a:p>
        </p:txBody>
      </p:sp>
    </p:spTree>
    <p:extLst>
      <p:ext uri="{BB962C8B-B14F-4D97-AF65-F5344CB8AC3E}">
        <p14:creationId xmlns:p14="http://schemas.microsoft.com/office/powerpoint/2010/main" val="41507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 Eligibility Rules</a:t>
            </a:r>
            <a:endParaRPr lang="en-US" dirty="0"/>
          </a:p>
        </p:txBody>
      </p:sp>
      <p:sp>
        <p:nvSpPr>
          <p:cNvPr id="3" name="Content Placeholder 2"/>
          <p:cNvSpPr>
            <a:spLocks noGrp="1"/>
          </p:cNvSpPr>
          <p:nvPr>
            <p:ph idx="1"/>
          </p:nvPr>
        </p:nvSpPr>
        <p:spPr/>
        <p:txBody>
          <a:bodyPr/>
          <a:lstStyle/>
          <a:p>
            <a:r>
              <a:rPr lang="en-US" dirty="0" smtClean="0"/>
              <a:t>Must pass COP 3502 with a C or higher (or equivalent if transferring).</a:t>
            </a:r>
          </a:p>
          <a:p>
            <a:r>
              <a:rPr lang="en-US" dirty="0" smtClean="0"/>
              <a:t>Must be Computer Science major to take the exam.</a:t>
            </a:r>
          </a:p>
          <a:p>
            <a:r>
              <a:rPr lang="en-US" dirty="0" smtClean="0"/>
              <a:t>Must be within one year of passing COP 3502 to take the exam. (This limits the number of attempts to at most three.)</a:t>
            </a:r>
          </a:p>
          <a:p>
            <a:r>
              <a:rPr lang="en-US" dirty="0" smtClean="0"/>
              <a:t>Exception – students who change to majoring in Computer Science after taking COP 3502 or transfer to UCF after taking the equivalent course. In these cases, students are eligible to take the exam for 12 months from the time they change to majoring in Computer Science or transferring to UCF.</a:t>
            </a:r>
            <a:endParaRPr lang="en-US" dirty="0"/>
          </a:p>
        </p:txBody>
      </p:sp>
    </p:spTree>
    <p:extLst>
      <p:ext uri="{BB962C8B-B14F-4D97-AF65-F5344CB8AC3E}">
        <p14:creationId xmlns:p14="http://schemas.microsoft.com/office/powerpoint/2010/main" val="21836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Relevant Exam Statistics</a:t>
            </a:r>
            <a:endParaRPr lang="en-US" dirty="0"/>
          </a:p>
        </p:txBody>
      </p:sp>
      <p:sp>
        <p:nvSpPr>
          <p:cNvPr id="3" name="Content Placeholder 2"/>
          <p:cNvSpPr>
            <a:spLocks noGrp="1"/>
          </p:cNvSpPr>
          <p:nvPr>
            <p:ph idx="1"/>
          </p:nvPr>
        </p:nvSpPr>
        <p:spPr/>
        <p:txBody>
          <a:bodyPr/>
          <a:lstStyle/>
          <a:p>
            <a:r>
              <a:rPr lang="en-US" dirty="0" smtClean="0"/>
              <a:t>Detailed stats can be found here, sorted by exam: </a:t>
            </a:r>
            <a:r>
              <a:rPr lang="en-US" dirty="0" smtClean="0">
                <a:hlinkClick r:id="rId2"/>
              </a:rPr>
              <a:t>http://www.cs.ucf.edu/registration/exm/</a:t>
            </a:r>
            <a:endParaRPr lang="en-US" dirty="0" smtClean="0"/>
          </a:p>
          <a:p>
            <a:r>
              <a:rPr lang="en-US" dirty="0" smtClean="0"/>
              <a:t>Since 2001, of 6532 exam attempts, 2962 were passed, for a historical passing rate of 45%.</a:t>
            </a:r>
          </a:p>
          <a:p>
            <a:r>
              <a:rPr lang="en-US" dirty="0" smtClean="0"/>
              <a:t>Under the new exam format, 602 students have passed out of 1245 exam attempts, for a passing rate of 48.35%</a:t>
            </a:r>
          </a:p>
          <a:p>
            <a:r>
              <a:rPr lang="en-US" dirty="0" smtClean="0"/>
              <a:t>I don’t have recent data for this, but from 2001-2010, 75% of the students who attempted the exam at least once, eventually passed it.</a:t>
            </a:r>
            <a:endParaRPr lang="en-US" dirty="0"/>
          </a:p>
        </p:txBody>
      </p:sp>
    </p:spTree>
    <p:extLst>
      <p:ext uri="{BB962C8B-B14F-4D97-AF65-F5344CB8AC3E}">
        <p14:creationId xmlns:p14="http://schemas.microsoft.com/office/powerpoint/2010/main" val="166007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Strategies for Success</a:t>
            </a:r>
            <a:endParaRPr lang="en-US" dirty="0"/>
          </a:p>
        </p:txBody>
      </p:sp>
      <p:sp>
        <p:nvSpPr>
          <p:cNvPr id="3" name="Content Placeholder 2"/>
          <p:cNvSpPr>
            <a:spLocks noGrp="1"/>
          </p:cNvSpPr>
          <p:nvPr>
            <p:ph idx="1"/>
          </p:nvPr>
        </p:nvSpPr>
        <p:spPr/>
        <p:txBody>
          <a:bodyPr>
            <a:normAutofit lnSpcReduction="10000"/>
          </a:bodyPr>
          <a:lstStyle/>
          <a:p>
            <a:r>
              <a:rPr lang="en-US" dirty="0" smtClean="0"/>
              <a:t>Routinely sleep and exercise well.</a:t>
            </a:r>
          </a:p>
          <a:p>
            <a:r>
              <a:rPr lang="en-US" dirty="0" smtClean="0"/>
              <a:t>Start studying several weeks before the exam. Do so regularly. Do NOT cram.</a:t>
            </a:r>
          </a:p>
          <a:p>
            <a:r>
              <a:rPr lang="en-US" dirty="0" smtClean="0"/>
              <a:t>Use both focused study sessions (one topic only) and diffuse ones (practice exam).</a:t>
            </a:r>
          </a:p>
          <a:p>
            <a:r>
              <a:rPr lang="en-US" dirty="0" smtClean="0"/>
              <a:t>Study in different places/times.</a:t>
            </a:r>
          </a:p>
          <a:p>
            <a:r>
              <a:rPr lang="en-US" dirty="0" smtClean="0"/>
              <a:t>Focus on testing (practice questions) instead of reading over notes.</a:t>
            </a:r>
          </a:p>
          <a:p>
            <a:r>
              <a:rPr lang="en-US" dirty="0" smtClean="0"/>
              <a:t>Write code (linked lists, binary trees, </a:t>
            </a:r>
            <a:r>
              <a:rPr lang="en-US" dirty="0" err="1" smtClean="0"/>
              <a:t>trie</a:t>
            </a:r>
            <a:r>
              <a:rPr lang="en-US" dirty="0" smtClean="0"/>
              <a:t>) from scratch!!!</a:t>
            </a:r>
          </a:p>
          <a:p>
            <a:r>
              <a:rPr lang="en-US" dirty="0" smtClean="0"/>
              <a:t>Read the whole exam within the first 15 or 20 minutes of the exam so you can properly plan what order to do the questions.</a:t>
            </a:r>
            <a:endParaRPr lang="en-US" dirty="0"/>
          </a:p>
        </p:txBody>
      </p:sp>
    </p:spTree>
    <p:extLst>
      <p:ext uri="{BB962C8B-B14F-4D97-AF65-F5344CB8AC3E}">
        <p14:creationId xmlns:p14="http://schemas.microsoft.com/office/powerpoint/2010/main" val="177032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Review Session Activity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Get into groups of size 3-6.</a:t>
            </a:r>
          </a:p>
          <a:p>
            <a:r>
              <a:rPr lang="en-US" dirty="0" smtClean="0"/>
              <a:t>Each group gets a question I give them at random from a past exam.</a:t>
            </a:r>
          </a:p>
          <a:p>
            <a:r>
              <a:rPr lang="en-US" dirty="0" smtClean="0"/>
              <a:t>Discuss the concepts the question tests as well as any specific items the question maker might be targeting. </a:t>
            </a:r>
            <a:endParaRPr lang="en-US" dirty="0"/>
          </a:p>
          <a:p>
            <a:r>
              <a:rPr lang="en-US" dirty="0" smtClean="0"/>
              <a:t>Answer the question: How is the question maker trying to make sure that the student has a conceptual understanding of the topic at hand instead of just memorizing a solution to a past test question?</a:t>
            </a:r>
          </a:p>
          <a:p>
            <a:r>
              <a:rPr lang="en-US" dirty="0" smtClean="0"/>
              <a:t>Write your own question that tests the concept(s) in the question you were given, but make it appear different enough. Also try to make it so that someone who memorized the solution to the prior question would have trouble answering your question without a general conceptual understanding of </a:t>
            </a:r>
            <a:r>
              <a:rPr lang="en-US" smtClean="0"/>
              <a:t>the item at hand.</a:t>
            </a:r>
            <a:endParaRPr lang="en-US"/>
          </a:p>
        </p:txBody>
      </p:sp>
    </p:spTree>
    <p:extLst>
      <p:ext uri="{BB962C8B-B14F-4D97-AF65-F5344CB8AC3E}">
        <p14:creationId xmlns:p14="http://schemas.microsoft.com/office/powerpoint/2010/main" val="228228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Spring Exam 2017 – </a:t>
            </a:r>
            <a:r>
              <a:rPr lang="en-US" dirty="0" smtClean="0"/>
              <a:t>DSB Q1</a:t>
            </a:r>
            <a:endParaRPr lang="en-US" dirty="0"/>
          </a:p>
        </p:txBody>
      </p:sp>
      <p:sp>
        <p:nvSpPr>
          <p:cNvPr id="3" name="Content Placeholder 2"/>
          <p:cNvSpPr>
            <a:spLocks noGrp="1"/>
          </p:cNvSpPr>
          <p:nvPr>
            <p:ph idx="1"/>
          </p:nvPr>
        </p:nvSpPr>
        <p:spPr/>
        <p:txBody>
          <a:bodyPr/>
          <a:lstStyle/>
          <a:p>
            <a:r>
              <a:rPr lang="en-US" dirty="0" smtClean="0"/>
              <a:t>Concept tested – selectively going through parts of a binary search tree based on a new problem.</a:t>
            </a:r>
          </a:p>
          <a:p>
            <a:r>
              <a:rPr lang="en-US" dirty="0"/>
              <a:t>Method of Testing to Ensure understanding </a:t>
            </a:r>
            <a:r>
              <a:rPr lang="en-US" dirty="0" smtClean="0"/>
              <a:t>– In most BST problems, either all node are visited or one path of the tree is visited. That is not the case in this problem. Sometimes we go down both subtrees and other times we go down one subtree. In addition, most BST code shown in class uses integers. Strings are used in the class frequently, so a good way to test application of string functions is to see if students can figure out where to appropriately call string functions (and which ones) in the context of a problem with binary trees.</a:t>
            </a:r>
          </a:p>
          <a:p>
            <a:endParaRPr lang="en-US" dirty="0"/>
          </a:p>
        </p:txBody>
      </p:sp>
    </p:spTree>
    <p:extLst>
      <p:ext uri="{BB962C8B-B14F-4D97-AF65-F5344CB8AC3E}">
        <p14:creationId xmlns:p14="http://schemas.microsoft.com/office/powerpoint/2010/main" val="191568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Spring </a:t>
            </a:r>
            <a:r>
              <a:rPr lang="en-US" dirty="0"/>
              <a:t>Exam 2017 – </a:t>
            </a:r>
            <a:r>
              <a:rPr lang="en-US" dirty="0" smtClean="0"/>
              <a:t>AAB Q3</a:t>
            </a:r>
            <a:endParaRPr lang="en-US" dirty="0"/>
          </a:p>
        </p:txBody>
      </p:sp>
      <p:sp>
        <p:nvSpPr>
          <p:cNvPr id="3" name="Content Placeholder 2"/>
          <p:cNvSpPr>
            <a:spLocks noGrp="1"/>
          </p:cNvSpPr>
          <p:nvPr>
            <p:ph idx="1"/>
          </p:nvPr>
        </p:nvSpPr>
        <p:spPr/>
        <p:txBody>
          <a:bodyPr>
            <a:normAutofit lnSpcReduction="10000"/>
          </a:bodyPr>
          <a:lstStyle/>
          <a:p>
            <a:r>
              <a:rPr lang="en-US" dirty="0" smtClean="0"/>
              <a:t>Concept tested – Custom changing the general mold of a backtracking solution to a new problem.</a:t>
            </a:r>
          </a:p>
          <a:p>
            <a:r>
              <a:rPr lang="en-US" dirty="0"/>
              <a:t>Method of Testing to Ensure </a:t>
            </a:r>
            <a:r>
              <a:rPr lang="en-US" dirty="0" smtClean="0"/>
              <a:t>understanding – problem is different than the usual backtracking examples (8 Queens, Maze) in that the number of potential options for the “kth slot” isn’t variable. Since we are successively placing digits in the number that we are forming there are always 10 options for the next slot (except the first slot for which there are 9). In addition, divisibility is a focus of the course, but isn’t usually used in the backtracking examples shown in class, so this is a perfect blending of two concepts, testing if students can apply their understanding of divisibility and digit value in the context of solving a problem with a backtracking mold.</a:t>
            </a:r>
          </a:p>
          <a:p>
            <a:endParaRPr lang="en-US" dirty="0"/>
          </a:p>
        </p:txBody>
      </p:sp>
    </p:spTree>
    <p:extLst>
      <p:ext uri="{BB962C8B-B14F-4D97-AF65-F5344CB8AC3E}">
        <p14:creationId xmlns:p14="http://schemas.microsoft.com/office/powerpoint/2010/main" val="2034690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1726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Foundation Exam Review Session</vt:lpstr>
      <vt:lpstr> Exam Sections</vt:lpstr>
      <vt:lpstr>Exam Parameters</vt:lpstr>
      <vt:lpstr>Exam Eligibility Rules</vt:lpstr>
      <vt:lpstr>Relevant Exam Statistics</vt:lpstr>
      <vt:lpstr>Key Strategies for Success</vt:lpstr>
      <vt:lpstr>Review Session Activity</vt:lpstr>
      <vt:lpstr>Spring Exam 2017 – DSB Q1</vt:lpstr>
      <vt:lpstr>Spring Exam 2017 – AAB Q3</vt:lpstr>
      <vt:lpstr>Summer Exam 2017 – DSA Q1</vt:lpstr>
      <vt:lpstr>Summer Exam 2017 – AAA Q3</vt:lpstr>
      <vt:lpstr>Fall Exam 2017 – DSB Q3</vt:lpstr>
      <vt:lpstr>Fall Exam 2017 – AAA Q3</vt:lpstr>
      <vt:lpstr>Spring Exam 2018 – DSA Q3</vt:lpstr>
      <vt:lpstr>Spring Exam 2018 – AAB Q1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Exam Review Session</dc:title>
  <dc:creator>Arup</dc:creator>
  <cp:lastModifiedBy>Arup</cp:lastModifiedBy>
  <cp:revision>9</cp:revision>
  <dcterms:created xsi:type="dcterms:W3CDTF">2018-05-10T16:02:30Z</dcterms:created>
  <dcterms:modified xsi:type="dcterms:W3CDTF">2018-05-11T19:32:32Z</dcterms:modified>
</cp:coreProperties>
</file>