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99" r:id="rId1"/>
  </p:sldMasterIdLst>
  <p:notesMasterIdLst>
    <p:notesMasterId r:id="rId12"/>
  </p:notesMasterIdLst>
  <p:handoutMasterIdLst>
    <p:handoutMasterId r:id="rId13"/>
  </p:handoutMasterIdLst>
  <p:sldIdLst>
    <p:sldId id="312" r:id="rId2"/>
    <p:sldId id="314" r:id="rId3"/>
    <p:sldId id="315" r:id="rId4"/>
    <p:sldId id="316" r:id="rId5"/>
    <p:sldId id="317" r:id="rId6"/>
    <p:sldId id="322" r:id="rId7"/>
    <p:sldId id="323" r:id="rId8"/>
    <p:sldId id="318" r:id="rId9"/>
    <p:sldId id="319" r:id="rId10"/>
    <p:sldId id="320" r:id="rId11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314"/>
            <p14:sldId id="315"/>
            <p14:sldId id="316"/>
            <p14:sldId id="317"/>
            <p14:sldId id="322"/>
            <p14:sldId id="323"/>
            <p14:sldId id="318"/>
            <p14:sldId id="319"/>
            <p14:sldId id="320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70C1"/>
    <a:srgbClr val="333333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23" autoAdjust="0"/>
    <p:restoredTop sz="94424" autoAdjust="0"/>
  </p:normalViewPr>
  <p:slideViewPr>
    <p:cSldViewPr>
      <p:cViewPr varScale="1">
        <p:scale>
          <a:sx n="112" d="100"/>
          <a:sy n="112" d="100"/>
        </p:scale>
        <p:origin x="10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820588" y="1239510"/>
            <a:ext cx="5502826" cy="2232422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820588" y="3532034"/>
            <a:ext cx="5502826" cy="76417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900"/>
            </a:lvl1pPr>
            <a:lvl2pPr marL="0" indent="0" algn="ctr">
              <a:spcBef>
                <a:spcPts val="0"/>
              </a:spcBef>
              <a:buSzTx/>
              <a:buNone/>
              <a:defRPr sz="1900"/>
            </a:lvl2pPr>
            <a:lvl3pPr marL="0" indent="0" algn="ctr">
              <a:spcBef>
                <a:spcPts val="0"/>
              </a:spcBef>
              <a:buSzTx/>
              <a:buNone/>
              <a:defRPr sz="1900"/>
            </a:lvl3pPr>
            <a:lvl4pPr marL="0" indent="0" algn="ctr">
              <a:spcBef>
                <a:spcPts val="0"/>
              </a:spcBef>
              <a:buSzTx/>
              <a:buNone/>
              <a:defRPr sz="1900"/>
            </a:lvl4pPr>
            <a:lvl5pPr marL="0" indent="0" algn="ctr">
              <a:spcBef>
                <a:spcPts val="0"/>
              </a:spcBef>
              <a:buSzTx/>
              <a:buNone/>
              <a:defRPr sz="19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4445878" y="6386958"/>
            <a:ext cx="235949" cy="2288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 hasCustomPrompt="1"/>
          </p:nvPr>
        </p:nvSpPr>
        <p:spPr>
          <a:xfrm>
            <a:off x="1820588" y="4433590"/>
            <a:ext cx="5502826" cy="31769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300">
                <a:latin typeface="+mn-lt"/>
                <a:ea typeface="+mn-ea"/>
                <a:cs typeface="+mn-cs"/>
                <a:sym typeface="Helvetica"/>
              </a:defRPr>
            </a:lvl1pPr>
            <a:lvl2pPr marL="458493" indent="-163778" algn="ctr">
              <a:spcBef>
                <a:spcPts val="0"/>
              </a:spcBef>
              <a:defRPr sz="1300">
                <a:latin typeface="+mn-lt"/>
                <a:ea typeface="+mn-ea"/>
                <a:cs typeface="+mn-cs"/>
                <a:sym typeface="Helvetica"/>
              </a:defRPr>
            </a:lvl2pPr>
            <a:lvl3pPr marL="753208" indent="-163778" algn="ctr">
              <a:spcBef>
                <a:spcPts val="0"/>
              </a:spcBef>
              <a:defRPr sz="1300">
                <a:latin typeface="+mn-lt"/>
                <a:ea typeface="+mn-ea"/>
                <a:cs typeface="+mn-cs"/>
                <a:sym typeface="Helvetica"/>
              </a:defRPr>
            </a:lvl3pPr>
            <a:lvl4pPr marL="1047922" indent="-163778" algn="ctr">
              <a:spcBef>
                <a:spcPts val="0"/>
              </a:spcBef>
              <a:defRPr sz="1300">
                <a:latin typeface="+mn-lt"/>
                <a:ea typeface="+mn-ea"/>
                <a:cs typeface="+mn-cs"/>
                <a:sym typeface="Helvetica"/>
              </a:defRPr>
            </a:lvl4pPr>
            <a:lvl5pPr marL="1342638" indent="-163778" algn="ctr">
              <a:spcBef>
                <a:spcPts val="0"/>
              </a:spcBef>
              <a:defRPr sz="13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820588" y="2979212"/>
            <a:ext cx="5502826" cy="53895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3400"/>
            </a:pPr>
            <a:endParaRPr dirty="0"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xfrm>
            <a:off x="4445878" y="6386958"/>
            <a:ext cx="235949" cy="2288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1152770" y="131886"/>
            <a:ext cx="6838463" cy="6594232"/>
          </a:xfrm>
          <a:prstGeom prst="rect">
            <a:avLst/>
          </a:prstGeom>
        </p:spPr>
        <p:txBody>
          <a:bodyPr lIns="60627" tIns="30312" rIns="60627" bIns="30312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4445878" y="6386958"/>
            <a:ext cx="235949" cy="2288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xfrm>
            <a:off x="4445878" y="6386958"/>
            <a:ext cx="235949" cy="2288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1997561" y="561196"/>
            <a:ext cx="5142203" cy="4001189"/>
          </a:xfrm>
          <a:prstGeom prst="rect">
            <a:avLst/>
          </a:prstGeom>
        </p:spPr>
        <p:txBody>
          <a:bodyPr lIns="60627" tIns="30312" rIns="60627" bIns="30312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xfrm>
            <a:off x="1820588" y="4674005"/>
            <a:ext cx="5502826" cy="96166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 hasCustomPrompt="1"/>
          </p:nvPr>
        </p:nvSpPr>
        <p:spPr>
          <a:xfrm>
            <a:off x="1820588" y="5670008"/>
            <a:ext cx="5502826" cy="76417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900"/>
            </a:lvl1pPr>
            <a:lvl2pPr marL="0" indent="0" algn="ctr">
              <a:spcBef>
                <a:spcPts val="0"/>
              </a:spcBef>
              <a:buSzTx/>
              <a:buNone/>
              <a:defRPr sz="1900"/>
            </a:lvl2pPr>
            <a:lvl3pPr marL="0" indent="0" algn="ctr">
              <a:spcBef>
                <a:spcPts val="0"/>
              </a:spcBef>
              <a:buSzTx/>
              <a:buNone/>
              <a:defRPr sz="1900"/>
            </a:lvl3pPr>
            <a:lvl4pPr marL="0" indent="0" algn="ctr">
              <a:spcBef>
                <a:spcPts val="0"/>
              </a:spcBef>
              <a:buSzTx/>
              <a:buNone/>
              <a:defRPr sz="1900"/>
            </a:lvl4pPr>
            <a:lvl5pPr marL="0" indent="0" algn="ctr">
              <a:spcBef>
                <a:spcPts val="0"/>
              </a:spcBef>
              <a:buSzTx/>
              <a:buNone/>
              <a:defRPr sz="19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4454649" y="6382665"/>
            <a:ext cx="235949" cy="2288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1820588" y="2312789"/>
            <a:ext cx="5502826" cy="2232422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4445878" y="6386958"/>
            <a:ext cx="235949" cy="2288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4685530" y="561195"/>
            <a:ext cx="2804839" cy="5563885"/>
          </a:xfrm>
          <a:prstGeom prst="rect">
            <a:avLst/>
          </a:prstGeom>
        </p:spPr>
        <p:txBody>
          <a:bodyPr lIns="60627" tIns="30312" rIns="60627" bIns="30312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1653634" y="561196"/>
            <a:ext cx="2804839" cy="2696081"/>
          </a:xfrm>
          <a:prstGeom prst="rect">
            <a:avLst/>
          </a:prstGeom>
        </p:spPr>
        <p:txBody>
          <a:bodyPr anchor="b"/>
          <a:lstStyle>
            <a:lvl1pPr>
              <a:defRPr sz="3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1653634" y="3351725"/>
            <a:ext cx="2804839" cy="277335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900"/>
            </a:lvl1pPr>
            <a:lvl2pPr marL="0" indent="0" algn="ctr">
              <a:spcBef>
                <a:spcPts val="0"/>
              </a:spcBef>
              <a:buSzTx/>
              <a:buNone/>
              <a:defRPr sz="1900"/>
            </a:lvl2pPr>
            <a:lvl3pPr marL="0" indent="0" algn="ctr">
              <a:spcBef>
                <a:spcPts val="0"/>
              </a:spcBef>
              <a:buSzTx/>
              <a:buNone/>
              <a:defRPr sz="1900"/>
            </a:lvl3pPr>
            <a:lvl4pPr marL="0" indent="0" algn="ctr">
              <a:spcBef>
                <a:spcPts val="0"/>
              </a:spcBef>
              <a:buSzTx/>
              <a:buNone/>
              <a:defRPr sz="1900"/>
            </a:lvl4pPr>
            <a:lvl5pPr marL="0" indent="0" algn="ctr">
              <a:spcBef>
                <a:spcPts val="0"/>
              </a:spcBef>
              <a:buSzTx/>
              <a:buNone/>
              <a:defRPr sz="19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4445878" y="6386958"/>
            <a:ext cx="235949" cy="2288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4445878" y="6386958"/>
            <a:ext cx="235949" cy="2288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half" idx="1" hasCustomPrompt="1"/>
          </p:nvPr>
        </p:nvSpPr>
        <p:spPr>
          <a:xfrm>
            <a:off x="1653634" y="1892062"/>
            <a:ext cx="5836735" cy="425019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4445878" y="6386958"/>
            <a:ext cx="235949" cy="2288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4685530" y="1892062"/>
            <a:ext cx="2804839" cy="4250190"/>
          </a:xfrm>
          <a:prstGeom prst="rect">
            <a:avLst/>
          </a:prstGeom>
        </p:spPr>
        <p:txBody>
          <a:bodyPr lIns="60627" tIns="30312" rIns="60627" bIns="30312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 hasCustomPrompt="1"/>
          </p:nvPr>
        </p:nvSpPr>
        <p:spPr>
          <a:xfrm>
            <a:off x="1653634" y="1892062"/>
            <a:ext cx="2804839" cy="4250190"/>
          </a:xfrm>
          <a:prstGeom prst="rect">
            <a:avLst/>
          </a:prstGeom>
        </p:spPr>
        <p:txBody>
          <a:bodyPr/>
          <a:lstStyle>
            <a:lvl1pPr marL="194933" indent="-194933">
              <a:spcBef>
                <a:spcPts val="1923"/>
              </a:spcBef>
              <a:defRPr sz="1600"/>
            </a:lvl1pPr>
            <a:lvl2pPr marL="422285" indent="-194933">
              <a:spcBef>
                <a:spcPts val="1923"/>
              </a:spcBef>
              <a:defRPr sz="1600"/>
            </a:lvl2pPr>
            <a:lvl3pPr marL="649636" indent="-194933">
              <a:spcBef>
                <a:spcPts val="1923"/>
              </a:spcBef>
              <a:defRPr sz="1600"/>
            </a:lvl3pPr>
            <a:lvl4pPr marL="876988" indent="-194933">
              <a:spcBef>
                <a:spcPts val="1923"/>
              </a:spcBef>
              <a:defRPr sz="1600"/>
            </a:lvl4pPr>
            <a:lvl5pPr marL="1104340" indent="-194933">
              <a:spcBef>
                <a:spcPts val="1923"/>
              </a:spcBef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4445878" y="6386958"/>
            <a:ext cx="235949" cy="2288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1653634" y="990508"/>
            <a:ext cx="5836735" cy="4876985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xfrm>
            <a:off x="4445878" y="6386958"/>
            <a:ext cx="235949" cy="2288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4685530" y="3574966"/>
            <a:ext cx="2804839" cy="2550115"/>
          </a:xfrm>
          <a:prstGeom prst="rect">
            <a:avLst/>
          </a:prstGeom>
        </p:spPr>
        <p:txBody>
          <a:bodyPr lIns="60627" tIns="30312" rIns="60627" bIns="30312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4688800" y="732921"/>
            <a:ext cx="2804839" cy="2550115"/>
          </a:xfrm>
          <a:prstGeom prst="rect">
            <a:avLst/>
          </a:prstGeom>
        </p:spPr>
        <p:txBody>
          <a:bodyPr lIns="60627" tIns="30312" rIns="60627" bIns="30312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1653634" y="732921"/>
            <a:ext cx="2804839" cy="5392158"/>
          </a:xfrm>
          <a:prstGeom prst="rect">
            <a:avLst/>
          </a:prstGeom>
        </p:spPr>
        <p:txBody>
          <a:bodyPr lIns="60627" tIns="30312" rIns="60627" bIns="30312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4445878" y="6386958"/>
            <a:ext cx="235949" cy="2288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53633" y="432402"/>
            <a:ext cx="5836735" cy="1459662"/>
          </a:xfrm>
          <a:prstGeom prst="rect">
            <a:avLst/>
          </a:prstGeom>
          <a:ln w="12700">
            <a:miter lim="400000"/>
          </a:ln>
        </p:spPr>
        <p:txBody>
          <a:bodyPr lIns="29521" tIns="29521" rIns="29521" bIns="29521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103813" y="1981199"/>
            <a:ext cx="3581401" cy="4876802"/>
          </a:xfrm>
          <a:prstGeom prst="rect">
            <a:avLst/>
          </a:prstGeom>
          <a:ln w="12700">
            <a:miter lim="400000"/>
          </a:ln>
        </p:spPr>
        <p:txBody>
          <a:bodyPr lIns="29521" tIns="29521" rIns="29521" bIns="29521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45878" y="6386958"/>
            <a:ext cx="245568" cy="228896"/>
          </a:xfrm>
          <a:prstGeom prst="rect">
            <a:avLst/>
          </a:prstGeom>
          <a:ln w="12700">
            <a:miter lim="400000"/>
          </a:ln>
        </p:spPr>
        <p:txBody>
          <a:bodyPr wrap="none" lIns="29521" tIns="29521" rIns="29521" bIns="29521">
            <a:spAutoFit/>
          </a:bodyPr>
          <a:lstStyle>
            <a:lvl1pPr>
              <a:defRPr sz="11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1026" name="Picture 2" descr="C:\Users\ASUS\Desktop\百战视频水印 (1)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409529" y="6349794"/>
            <a:ext cx="1663065" cy="38943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transition spd="med"/>
  <p:txStyles>
    <p:titleStyle>
      <a:lvl1pPr marL="0" marR="0" indent="0" algn="ctr" defTabSz="3528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3528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3528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3528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3528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3528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3528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3528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3528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261905" marR="0" indent="-261905" algn="l" defTabSz="352855" rtl="0" latinLnBrk="0">
        <a:lnSpc>
          <a:spcPct val="100000"/>
        </a:lnSpc>
        <a:spcBef>
          <a:spcPts val="252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556653" marR="0" indent="-261905" algn="l" defTabSz="352855" rtl="0" latinLnBrk="0">
        <a:lnSpc>
          <a:spcPct val="100000"/>
        </a:lnSpc>
        <a:spcBef>
          <a:spcPts val="252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851401" marR="0" indent="-261905" algn="l" defTabSz="352855" rtl="0" latinLnBrk="0">
        <a:lnSpc>
          <a:spcPct val="100000"/>
        </a:lnSpc>
        <a:spcBef>
          <a:spcPts val="252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146148" marR="0" indent="-261905" algn="l" defTabSz="352855" rtl="0" latinLnBrk="0">
        <a:lnSpc>
          <a:spcPct val="100000"/>
        </a:lnSpc>
        <a:spcBef>
          <a:spcPts val="252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1440896" marR="0" indent="-261905" algn="l" defTabSz="352855" rtl="0" latinLnBrk="0">
        <a:lnSpc>
          <a:spcPct val="100000"/>
        </a:lnSpc>
        <a:spcBef>
          <a:spcPts val="252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1735644" marR="0" indent="-261905" algn="l" defTabSz="352855" rtl="0" latinLnBrk="0">
        <a:lnSpc>
          <a:spcPct val="100000"/>
        </a:lnSpc>
        <a:spcBef>
          <a:spcPts val="252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2030392" marR="0" indent="-261905" algn="l" defTabSz="352855" rtl="0" latinLnBrk="0">
        <a:lnSpc>
          <a:spcPct val="100000"/>
        </a:lnSpc>
        <a:spcBef>
          <a:spcPts val="252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2325140" marR="0" indent="-261905" algn="l" defTabSz="352855" rtl="0" latinLnBrk="0">
        <a:lnSpc>
          <a:spcPct val="100000"/>
        </a:lnSpc>
        <a:spcBef>
          <a:spcPts val="252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2619888" marR="0" indent="-261905" algn="l" defTabSz="352855" rtl="0" latinLnBrk="0">
        <a:lnSpc>
          <a:spcPct val="100000"/>
        </a:lnSpc>
        <a:spcBef>
          <a:spcPts val="252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3528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3528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3528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3528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3528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3528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3528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3528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3528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sqoop.apach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1916113"/>
            <a:ext cx="10998200" cy="1227137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Sqoop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072313" cy="857250"/>
          </a:xfrm>
        </p:spPr>
        <p:txBody>
          <a:bodyPr/>
          <a:lstStyle/>
          <a:p>
            <a:r>
              <a:rPr lang="en-US" altLang="zh-CN" sz="3600" smtClean="0"/>
              <a:t>sqoop </a:t>
            </a:r>
            <a:r>
              <a:rPr lang="zh-CN" altLang="en-US" sz="3600" smtClean="0"/>
              <a:t>工具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000125"/>
            <a:ext cx="8786813" cy="5073650"/>
          </a:xfrm>
        </p:spPr>
        <p:txBody>
          <a:bodyPr/>
          <a:lstStyle/>
          <a:p>
            <a:r>
              <a:rPr lang="zh-CN" altLang="en-US" sz="1600" dirty="0" smtClean="0"/>
              <a:t>导出工具</a:t>
            </a:r>
            <a:r>
              <a:rPr lang="en-US" altLang="zh-CN" sz="1600" dirty="0" smtClean="0"/>
              <a:t>export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05280"/>
              </p:ext>
            </p:extLst>
          </p:nvPr>
        </p:nvGraphicFramePr>
        <p:xfrm>
          <a:off x="467544" y="1772816"/>
          <a:ext cx="8280400" cy="4175130"/>
        </p:xfrm>
        <a:graphic>
          <a:graphicData uri="http://schemas.openxmlformats.org/drawingml/2006/table">
            <a:tbl>
              <a:tblPr/>
              <a:tblGrid>
                <a:gridCol w="2814638"/>
                <a:gridCol w="5465762"/>
              </a:tblGrid>
              <a:tr h="27781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选项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含义说明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--validate &lt;class-name&gt;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启用数据副本验证功能，仅支持单表拷贝，可以指定验证使用的实现类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--validation-threshold &lt;class-name&gt;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指定验证门限所使用的类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--direct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使用直接导出模式（优化速度）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--export-dir &lt;dir&gt;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导出过程中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HDFS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源路径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--m,--num-mappers &lt;n&gt;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个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map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任务并行导出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--table &lt;table-name&gt;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导出的目的表名称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--call &lt;stored-proc-name&gt;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导出数据调用的指定存储过程名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--update-key &lt;col-name&gt;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更新参考的列名称，多个列名使用逗号分隔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--update-mode &lt;mode&gt;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指定更新策略，包括：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updateonly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（默认）、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allowinsert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--input-null-string &lt;null-string&gt;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使用指定字符串，替换字符串类型值为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的列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--input-null-non-string &lt;null-string&gt;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使用指定字符串，替换非字符串类型值为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的列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--staging-table &lt;staging-table-name&gt;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在数据导出到数据库之前，数据临时存放的表名称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--clear-staging-table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清除工作区中临时存放的数据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--batch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使用批量模式导出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584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88640"/>
            <a:ext cx="7072313" cy="857250"/>
          </a:xfrm>
        </p:spPr>
        <p:txBody>
          <a:bodyPr/>
          <a:lstStyle/>
          <a:p>
            <a:r>
              <a:rPr lang="en-US" altLang="zh-CN" sz="3600" dirty="0" err="1" smtClean="0"/>
              <a:t>sqoop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000125"/>
            <a:ext cx="8786813" cy="5073650"/>
          </a:xfrm>
        </p:spPr>
        <p:txBody>
          <a:bodyPr>
            <a:normAutofit/>
          </a:bodyPr>
          <a:lstStyle/>
          <a:p>
            <a:endParaRPr lang="en-US" altLang="zh-CN" sz="2000" dirty="0" smtClean="0"/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Sqoop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将关系数据库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postgresql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）数据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数据进行转换的工具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官网：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hlinkClick r:id="rId2"/>
              </a:rPr>
              <a:t>://sqoop.apache.org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/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版本：（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两个版本完全不兼容，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sqoop1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使用最多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sqoop1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1.4.x</a:t>
            </a:r>
          </a:p>
          <a:p>
            <a:pPr lvl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sqoop2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1.99.x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同类产品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DataX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阿里顶级数据交换工具</a:t>
            </a:r>
          </a:p>
        </p:txBody>
      </p:sp>
    </p:spTree>
    <p:extLst>
      <p:ext uri="{BB962C8B-B14F-4D97-AF65-F5344CB8AC3E}">
        <p14:creationId xmlns:p14="http://schemas.microsoft.com/office/powerpoint/2010/main" val="1984614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072313" cy="857250"/>
          </a:xfrm>
        </p:spPr>
        <p:txBody>
          <a:bodyPr/>
          <a:lstStyle/>
          <a:p>
            <a:r>
              <a:rPr lang="en-US" altLang="zh-CN" sz="3600" smtClean="0"/>
              <a:t>sqoop </a:t>
            </a:r>
            <a:r>
              <a:rPr lang="zh-CN" altLang="en-US" sz="3600" smtClean="0"/>
              <a:t>架构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692696"/>
            <a:ext cx="8786813" cy="2284735"/>
          </a:xfrm>
        </p:spPr>
        <p:txBody>
          <a:bodyPr/>
          <a:lstStyle/>
          <a:p>
            <a:r>
              <a:rPr lang="en-US" altLang="zh-CN" sz="1800" dirty="0" err="1" smtClean="0"/>
              <a:t>sqoop</a:t>
            </a:r>
            <a:r>
              <a:rPr lang="zh-CN" altLang="en-US" sz="1800" dirty="0"/>
              <a:t>架构非常简单，是</a:t>
            </a:r>
            <a:r>
              <a:rPr lang="en-US" altLang="zh-CN" sz="1800" dirty="0" err="1"/>
              <a:t>hadoop</a:t>
            </a:r>
            <a:r>
              <a:rPr lang="zh-CN" altLang="en-US" sz="1800" dirty="0"/>
              <a:t>生态系统的架构最简单的</a:t>
            </a:r>
            <a:r>
              <a:rPr lang="zh-CN" altLang="en-US" sz="1800" dirty="0" smtClean="0"/>
              <a:t>框架。</a:t>
            </a:r>
            <a:endParaRPr lang="en-US" altLang="zh-CN" sz="1800" dirty="0" smtClean="0"/>
          </a:p>
          <a:p>
            <a:r>
              <a:rPr lang="en-US" altLang="zh-CN" sz="1800" dirty="0" smtClean="0"/>
              <a:t>sqoop1</a:t>
            </a:r>
            <a:r>
              <a:rPr lang="zh-CN" altLang="en-US" sz="1800" dirty="0"/>
              <a:t>由</a:t>
            </a:r>
            <a:r>
              <a:rPr lang="en-US" altLang="zh-CN" sz="1800" dirty="0"/>
              <a:t>client</a:t>
            </a:r>
            <a:r>
              <a:rPr lang="zh-CN" altLang="en-US" sz="1800" dirty="0"/>
              <a:t>端直接接入</a:t>
            </a:r>
            <a:r>
              <a:rPr lang="en-US" altLang="zh-CN" sz="1800" dirty="0" err="1"/>
              <a:t>hadoop</a:t>
            </a:r>
            <a:r>
              <a:rPr lang="zh-CN" altLang="en-US" sz="1800" dirty="0"/>
              <a:t>，任务通过解析生成对应的</a:t>
            </a:r>
            <a:r>
              <a:rPr lang="en-US" altLang="zh-CN" sz="1800" dirty="0" err="1"/>
              <a:t>maprecue</a:t>
            </a:r>
            <a:r>
              <a:rPr lang="zh-CN" altLang="en-US" sz="1800" dirty="0"/>
              <a:t>执行</a:t>
            </a:r>
          </a:p>
        </p:txBody>
      </p:sp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6783388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973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072313" cy="857250"/>
          </a:xfrm>
        </p:spPr>
        <p:txBody>
          <a:bodyPr/>
          <a:lstStyle/>
          <a:p>
            <a:r>
              <a:rPr lang="en-US" altLang="zh-CN" sz="3600" smtClean="0"/>
              <a:t>sqoop </a:t>
            </a:r>
            <a:r>
              <a:rPr lang="zh-CN" altLang="en-US" sz="3600" smtClean="0"/>
              <a:t>导入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000125"/>
            <a:ext cx="8786813" cy="50736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导入：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81" y="1377027"/>
            <a:ext cx="72644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236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072313" cy="857250"/>
          </a:xfrm>
        </p:spPr>
        <p:txBody>
          <a:bodyPr/>
          <a:lstStyle/>
          <a:p>
            <a:r>
              <a:rPr lang="en-US" altLang="zh-CN" sz="3600" smtClean="0"/>
              <a:t>sqoop </a:t>
            </a:r>
            <a:r>
              <a:rPr lang="zh-CN" altLang="en-US" sz="3600" smtClean="0"/>
              <a:t>导出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000125"/>
            <a:ext cx="8786813" cy="50736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 smtClean="0"/>
              <a:t>导出：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93" y="1559589"/>
            <a:ext cx="6480175" cy="395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277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072313" cy="857250"/>
          </a:xfrm>
        </p:spPr>
        <p:txBody>
          <a:bodyPr/>
          <a:lstStyle/>
          <a:p>
            <a:r>
              <a:rPr lang="en-US" altLang="zh-CN" sz="3600" smtClean="0"/>
              <a:t>sqoop 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8893175" cy="5164138"/>
          </a:xfrm>
        </p:spPr>
        <p:txBody>
          <a:bodyPr>
            <a:noAutofit/>
          </a:bodyPr>
          <a:lstStyle/>
          <a:p>
            <a:pPr>
              <a:lnSpc>
                <a:spcPts val="16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安装步骤：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、解压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、配置环境变量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2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export SQOOP_HOME=/XX/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sqoop.xx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16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source /etc/profile</a:t>
            </a:r>
          </a:p>
          <a:p>
            <a:pPr>
              <a:lnSpc>
                <a:spcPts val="16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、添加数据库驱动包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16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cp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mysql-connector-java-5.1.10.jar 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sqoop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-install-path/lib</a:t>
            </a:r>
          </a:p>
          <a:p>
            <a:pPr>
              <a:lnSpc>
                <a:spcPts val="16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、重命名配置文件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1600"/>
              </a:lnSpc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mv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sqoop-env-template.sh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sqoop-env.sh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615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072313" cy="857250"/>
          </a:xfrm>
        </p:spPr>
        <p:txBody>
          <a:bodyPr/>
          <a:lstStyle/>
          <a:p>
            <a:r>
              <a:rPr lang="en-US" altLang="zh-CN" sz="3600" dirty="0" err="1" smtClean="0"/>
              <a:t>sqoop</a:t>
            </a:r>
            <a:r>
              <a:rPr lang="en-US" altLang="zh-CN" sz="3600" dirty="0" smtClean="0"/>
              <a:t> 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8893175" cy="51641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、修改配置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configure-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sqoop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2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去掉未安装服务相关内容；例如（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HCatalog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Accumulo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ts val="2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#if [ ! -d "${HBASE_HOME}" ]; then</a:t>
            </a:r>
          </a:p>
          <a:p>
            <a:pPr lvl="2">
              <a:lnSpc>
                <a:spcPts val="2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#  echo "Error: $HBASE_HOME does not exist!"</a:t>
            </a:r>
          </a:p>
          <a:p>
            <a:pPr lvl="2">
              <a:lnSpc>
                <a:spcPts val="2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#  echo 'Please set $HBASE_HOME to the root of your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installation.'</a:t>
            </a:r>
          </a:p>
          <a:p>
            <a:pPr lvl="2">
              <a:lnSpc>
                <a:spcPts val="2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#  exit 1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、测试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2000"/>
              </a:lnSpc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sqoop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version</a:t>
            </a:r>
          </a:p>
          <a:p>
            <a:pPr lvl="1">
              <a:lnSpc>
                <a:spcPts val="2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sqoop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list-databases -connect jdbc:mysql://node3:3306/ -username root -password 123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615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072313" cy="857250"/>
          </a:xfrm>
        </p:spPr>
        <p:txBody>
          <a:bodyPr/>
          <a:lstStyle/>
          <a:p>
            <a:r>
              <a:rPr lang="en-US" altLang="zh-CN" sz="3600" smtClean="0"/>
              <a:t>sqoop </a:t>
            </a:r>
            <a:r>
              <a:rPr lang="zh-CN" altLang="en-US" sz="3600" smtClean="0"/>
              <a:t>工具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000125"/>
            <a:ext cx="8786813" cy="5073650"/>
          </a:xfrm>
        </p:spPr>
        <p:txBody>
          <a:bodyPr>
            <a:normAutofit/>
          </a:bodyPr>
          <a:lstStyle/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sqoop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工具：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187563"/>
              </p:ext>
            </p:extLst>
          </p:nvPr>
        </p:nvGraphicFramePr>
        <p:xfrm>
          <a:off x="467544" y="1772816"/>
          <a:ext cx="8291513" cy="3886200"/>
        </p:xfrm>
        <a:graphic>
          <a:graphicData uri="http://schemas.openxmlformats.org/drawingml/2006/table">
            <a:tbl>
              <a:tblPr/>
              <a:tblGrid>
                <a:gridCol w="4144963"/>
                <a:gridCol w="4146550"/>
              </a:tblGrid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选项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含义说明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--connect &lt;jdbc-uri&gt;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JDBC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连接字符串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--connection-manager &lt;class-name&gt;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指定要使用的连接管理器类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--driver &lt;class-name&gt;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指定要使用的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JDBC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驱动类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--hadoop-mapred-home &lt;dir&gt;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$HADOOP_MAPRED_HOME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路径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--help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万能帮助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--password-file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设置用于存放认证的密码信息文件的路径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-P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从控制台读取输入的密码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--password &lt;password&gt;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设置认证密码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--username &lt;username&gt;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设置认证用户名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--verbose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打印详细的运行信息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--connection-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param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-file &lt;filename&gt;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可选，指定存储数据库连接参数的属性文件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50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072313" cy="857250"/>
          </a:xfrm>
        </p:spPr>
        <p:txBody>
          <a:bodyPr/>
          <a:lstStyle/>
          <a:p>
            <a:r>
              <a:rPr lang="en-US" altLang="zh-CN" sz="3600" smtClean="0"/>
              <a:t>sqoop </a:t>
            </a:r>
            <a:r>
              <a:rPr lang="zh-CN" altLang="en-US" sz="3600" smtClean="0"/>
              <a:t>工具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000125"/>
            <a:ext cx="8786813" cy="5073650"/>
          </a:xfrm>
        </p:spPr>
        <p:txBody>
          <a:bodyPr/>
          <a:lstStyle/>
          <a:p>
            <a:r>
              <a:rPr lang="zh-CN" altLang="en-US" sz="1600" smtClean="0"/>
              <a:t>导入工具</a:t>
            </a:r>
            <a:r>
              <a:rPr lang="en-US" altLang="zh-CN" sz="1600" smtClean="0"/>
              <a:t>import</a:t>
            </a:r>
            <a:r>
              <a:rPr lang="zh-CN" altLang="en-US" sz="1600" smtClean="0"/>
              <a:t>：</a:t>
            </a:r>
            <a:endParaRPr lang="zh-CN" altLang="en-US" sz="160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84521"/>
              </p:ext>
            </p:extLst>
          </p:nvPr>
        </p:nvGraphicFramePr>
        <p:xfrm>
          <a:off x="180181" y="1465021"/>
          <a:ext cx="8712200" cy="4608514"/>
        </p:xfrm>
        <a:graphic>
          <a:graphicData uri="http://schemas.openxmlformats.org/drawingml/2006/table">
            <a:tbl>
              <a:tblPr/>
              <a:tblGrid>
                <a:gridCol w="3643313"/>
                <a:gridCol w="5068887"/>
              </a:tblGrid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选项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项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含义说明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含义说明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--append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将数据追加到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HDFS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上一个已存在的数据集上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--as-avrodatafile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将数据导入到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Avro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数据文件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--as-sequencefile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将数据导入到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SequenceFile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--as-textfile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将数据导入到普通文本文件（默认）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--boundary-query &lt;statement&gt;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边界查询，用于创建分片（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InputSplit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--columns &lt;col,col,col…&gt;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从表中导出指定的一组列的数据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--delete-target-dir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如果指定目录存在，则先删除掉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--direct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使用直接导入模式（优化导入速度）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--direct-split-size &lt;n&gt;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分割输入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stream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的字节大小（在直接导入模式下）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--fetch-size &lt;n&gt;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从数据库中批量读取记录数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--inline-lob-limit &lt;n&gt;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设置内联的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LOB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对象的大小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-m,--num-mappers &lt;n&gt;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个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map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任务并行导入数据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-e,--query &lt;statement&gt;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导入的查询语句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--split-by &lt;column-name&gt;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指定按照哪个列去分割数据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--table &lt;table-name&gt;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导入的源表表名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--target-dir &lt;dir&gt;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导入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HDFS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的目标路径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--warehouse-dir &lt;dir&gt;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HDFS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存放表的根路径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--where &lt;where clause&gt;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指定导出时所使用的查询条件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-z,--compress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启用压缩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--compression-codec &lt;c&gt;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Hadoop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codec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方式（默认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gzip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3525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--null-string &lt;null-string&gt;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如果指定列为字符串类型，使用指定字符串替换值为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的该类列的值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--null-non-string &lt;null-string&gt;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如果指定列为非字符串类型，使用指定字符串替换值为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的该类列的值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554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4520" tIns="44520" rIns="44520" bIns="44520" numCol="1" spcCol="38100" rtlCol="0" anchor="ctr">
        <a:spAutoFit/>
      </a:bodyPr>
      <a:lstStyle>
        <a:defPPr marL="0" marR="0" indent="0" algn="ctr" defTabSz="5321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4520" tIns="44520" rIns="44520" bIns="44520" numCol="1" spcCol="38100" rtlCol="0" anchor="ctr">
        <a:spAutoFit/>
      </a:bodyPr>
      <a:lstStyle>
        <a:defPPr marL="0" marR="0" indent="0" algn="ctr" defTabSz="5321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15104</TotalTime>
  <Words>847</Words>
  <Application>Microsoft Macintosh PowerPoint</Application>
  <PresentationFormat>信纸(8.5x11 英寸)</PresentationFormat>
  <Paragraphs>169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Helvetica</vt:lpstr>
      <vt:lpstr>Helvetica Light</vt:lpstr>
      <vt:lpstr>Trebuchet MS</vt:lpstr>
      <vt:lpstr>宋体</vt:lpstr>
      <vt:lpstr>微软雅黑</vt:lpstr>
      <vt:lpstr>White</vt:lpstr>
      <vt:lpstr>Sqoop</vt:lpstr>
      <vt:lpstr>sqoop</vt:lpstr>
      <vt:lpstr>sqoop 架构</vt:lpstr>
      <vt:lpstr>sqoop 导入</vt:lpstr>
      <vt:lpstr>sqoop 导出</vt:lpstr>
      <vt:lpstr>sqoop </vt:lpstr>
      <vt:lpstr>sqoop </vt:lpstr>
      <vt:lpstr>sqoop 工具</vt:lpstr>
      <vt:lpstr>sqoop 工具</vt:lpstr>
      <vt:lpstr>sqoop 工具</vt:lpstr>
    </vt:vector>
  </TitlesOfParts>
  <Company>Global Intelligence Alliance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Microsoft Office 用户</cp:lastModifiedBy>
  <cp:revision>1519</cp:revision>
  <dcterms:created xsi:type="dcterms:W3CDTF">2007-09-26T12:04:45Z</dcterms:created>
  <dcterms:modified xsi:type="dcterms:W3CDTF">2019-06-21T08:36:13Z</dcterms:modified>
</cp:coreProperties>
</file>