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6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0" r:id="rId33"/>
    <p:sldId id="291" r:id="rId34"/>
    <p:sldId id="293" r:id="rId35"/>
    <p:sldId id="294" r:id="rId36"/>
    <p:sldId id="295" r:id="rId37"/>
    <p:sldId id="296"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4660"/>
  </p:normalViewPr>
  <p:slideViewPr>
    <p:cSldViewPr snapToGrid="0">
      <p:cViewPr varScale="1">
        <p:scale>
          <a:sx n="70" d="100"/>
          <a:sy n="70" d="100"/>
        </p:scale>
        <p:origin x="14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983573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60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c6476b86d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c6476b86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396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c6476b86d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c6476b86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772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c6476b86d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c6476b86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628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c6476b86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c6476b86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237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c6476b86d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c6476b86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409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c6476b86d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c6476b86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734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c573e3ca6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c573e3ca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221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d6c719ac_1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d6c719ac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279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1d6c719ac_1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1d6c719ac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87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1d6c719ac_1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1d6c719ac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94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61d8075e9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61d8075e9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481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1d6c719ac_1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1d6c719ac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335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d84deb95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d84deb9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845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c73e58b5e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c73e58b5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576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c73e58b5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c73e58b5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71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c73e58b5e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c73e58b5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754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c73e58b5e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c73e58b5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876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1e768e38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1e768e38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716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7bc449cc_0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7bc449c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1e768e38_1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1e768e38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86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7bc449cc_0_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7bc449cc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85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3c73e58b5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3c73e58b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170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1e768e38_1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1e768e38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064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1e768e38_1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1e768e38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034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7bc449cc_0_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7bc449c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547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7bc449cc_0_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7bc449cc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991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28fa0738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28fa073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16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1e768e38_11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1e768e38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35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1e768e38_1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1e768e38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460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7bc449cc_0_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7bc449cc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274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1e768e38_1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1e768e38_1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516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1e768e38_1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1e768e38_1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115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c73e58b5e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c73e58b5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6367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c5cf7e279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c5cf7e27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241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07bc449cc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07bc449cc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7807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c5cf7e279_1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c5cf7e279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1571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c5cf7e279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c5cf7e27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013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c5cf7e279_1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c5cf7e27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3699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9314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7858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857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8882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85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c73e58b5e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c73e58b5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1913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7402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3060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034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4611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3591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748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2126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811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0727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80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c73e58b5e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c73e58b5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5679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9558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490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bc449cc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bc449c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5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1e768e38_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1e768e38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92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c6476b86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c6476b8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9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c6476b86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c6476b86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769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0" y="4124513"/>
            <a:ext cx="8458200" cy="9498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685800" y="1734343"/>
            <a:ext cx="7772400" cy="22455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a:endParaRPr/>
          </a:p>
        </p:txBody>
      </p:sp>
      <p:sp>
        <p:nvSpPr>
          <p:cNvPr id="11" name="Google Shape;11;p2"/>
          <p:cNvSpPr txBox="1">
            <a:spLocks noGrp="1"/>
          </p:cNvSpPr>
          <p:nvPr>
            <p:ph type="subTitle" idx="1"/>
          </p:nvPr>
        </p:nvSpPr>
        <p:spPr>
          <a:xfrm>
            <a:off x="685800" y="4124476"/>
            <a:ext cx="7772400" cy="949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sz="3000" b="1">
                <a:solidFill>
                  <a:schemeClr val="lt2"/>
                </a:solidFill>
              </a:defRPr>
            </a:lvl2pPr>
            <a:lvl3pPr lvl="2">
              <a:spcBef>
                <a:spcPts val="0"/>
              </a:spcBef>
              <a:spcAft>
                <a:spcPts val="0"/>
              </a:spcAft>
              <a:buClr>
                <a:schemeClr val="lt2"/>
              </a:buClr>
              <a:buSzPts val="3000"/>
              <a:buNone/>
              <a:defRPr sz="3000" b="1">
                <a:solidFill>
                  <a:schemeClr val="lt2"/>
                </a:solidFill>
              </a:defRPr>
            </a:lvl3pPr>
            <a:lvl4pPr lvl="3">
              <a:spcBef>
                <a:spcPts val="0"/>
              </a:spcBef>
              <a:spcAft>
                <a:spcPts val="0"/>
              </a:spcAft>
              <a:buClr>
                <a:schemeClr val="lt2"/>
              </a:buClr>
              <a:buSzPts val="3000"/>
              <a:buNone/>
              <a:defRPr sz="3000" b="1">
                <a:solidFill>
                  <a:schemeClr val="lt2"/>
                </a:solidFill>
              </a:defRPr>
            </a:lvl4pPr>
            <a:lvl5pPr lvl="4">
              <a:spcBef>
                <a:spcPts val="0"/>
              </a:spcBef>
              <a:spcAft>
                <a:spcPts val="0"/>
              </a:spcAft>
              <a:buClr>
                <a:schemeClr val="lt2"/>
              </a:buClr>
              <a:buSzPts val="3000"/>
              <a:buNone/>
              <a:defRPr sz="3000" b="1">
                <a:solidFill>
                  <a:schemeClr val="lt2"/>
                </a:solidFill>
              </a:defRPr>
            </a:lvl5pPr>
            <a:lvl6pPr lvl="5">
              <a:spcBef>
                <a:spcPts val="0"/>
              </a:spcBef>
              <a:spcAft>
                <a:spcPts val="0"/>
              </a:spcAft>
              <a:buClr>
                <a:schemeClr val="lt2"/>
              </a:buClr>
              <a:buSzPts val="3000"/>
              <a:buNone/>
              <a:defRPr sz="3000" b="1">
                <a:solidFill>
                  <a:schemeClr val="lt2"/>
                </a:solidFill>
              </a:defRPr>
            </a:lvl6pPr>
            <a:lvl7pPr lvl="6">
              <a:spcBef>
                <a:spcPts val="0"/>
              </a:spcBef>
              <a:spcAft>
                <a:spcPts val="0"/>
              </a:spcAft>
              <a:buClr>
                <a:schemeClr val="lt2"/>
              </a:buClr>
              <a:buSzPts val="3000"/>
              <a:buNone/>
              <a:defRPr sz="3000" b="1">
                <a:solidFill>
                  <a:schemeClr val="lt2"/>
                </a:solidFill>
              </a:defRPr>
            </a:lvl7pPr>
            <a:lvl8pPr lvl="7">
              <a:spcBef>
                <a:spcPts val="0"/>
              </a:spcBef>
              <a:spcAft>
                <a:spcPts val="0"/>
              </a:spcAft>
              <a:buClr>
                <a:schemeClr val="lt2"/>
              </a:buClr>
              <a:buSzPts val="3000"/>
              <a:buNone/>
              <a:defRPr sz="3000" b="1">
                <a:solidFill>
                  <a:schemeClr val="lt2"/>
                </a:solidFill>
              </a:defRPr>
            </a:lvl8pPr>
            <a:lvl9pPr lvl="8">
              <a:spcBef>
                <a:spcPts val="0"/>
              </a:spcBef>
              <a:spcAft>
                <a:spcPts val="0"/>
              </a:spcAft>
              <a:buClr>
                <a:schemeClr val="lt2"/>
              </a:buClr>
              <a:buSzPts val="3000"/>
              <a:buNone/>
              <a:defRPr sz="3000" b="1">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p:nvPr/>
        </p:nvSpPr>
        <p:spPr>
          <a:xfrm>
            <a:off x="0" y="274636"/>
            <a:ext cx="8686800" cy="15543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457200" y="274637"/>
            <a:ext cx="8229600" cy="15222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15" name="Google Shape;15;p3"/>
          <p:cNvSpPr txBox="1">
            <a:spLocks noGrp="1"/>
          </p:cNvSpPr>
          <p:nvPr>
            <p:ph type="body" idx="1"/>
          </p:nvPr>
        </p:nvSpPr>
        <p:spPr>
          <a:xfrm>
            <a:off x="457200" y="1947332"/>
            <a:ext cx="8229600" cy="4620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4"/>
          <p:cNvSpPr/>
          <p:nvPr/>
        </p:nvSpPr>
        <p:spPr>
          <a:xfrm>
            <a:off x="0" y="274636"/>
            <a:ext cx="8686800" cy="15543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457200" y="274637"/>
            <a:ext cx="8229600" cy="15222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19" name="Google Shape;19;p4"/>
          <p:cNvSpPr txBox="1">
            <a:spLocks noGrp="1"/>
          </p:cNvSpPr>
          <p:nvPr>
            <p:ph type="body" idx="1"/>
          </p:nvPr>
        </p:nvSpPr>
        <p:spPr>
          <a:xfrm>
            <a:off x="457200" y="1947332"/>
            <a:ext cx="4030200" cy="4620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56667" y="1949212"/>
            <a:ext cx="4030200" cy="4620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5"/>
          <p:cNvSpPr/>
          <p:nvPr/>
        </p:nvSpPr>
        <p:spPr>
          <a:xfrm>
            <a:off x="0" y="274636"/>
            <a:ext cx="8686800" cy="15543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457200" y="274637"/>
            <a:ext cx="8229600" cy="15222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
        <p:cNvGrpSpPr/>
        <p:nvPr/>
      </p:nvGrpSpPr>
      <p:grpSpPr>
        <a:xfrm>
          <a:off x="0" y="0"/>
          <a:ext cx="0" cy="0"/>
          <a:chOff x="0" y="0"/>
          <a:chExt cx="0" cy="0"/>
        </a:xfrm>
      </p:grpSpPr>
      <p:sp>
        <p:nvSpPr>
          <p:cNvPr id="25" name="Google Shape;25;p6"/>
          <p:cNvSpPr/>
          <p:nvPr/>
        </p:nvSpPr>
        <p:spPr>
          <a:xfrm>
            <a:off x="0" y="5875079"/>
            <a:ext cx="8686800" cy="6927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6" name="Google Shape;26;p6"/>
          <p:cNvSpPr txBox="1">
            <a:spLocks noGrp="1"/>
          </p:cNvSpPr>
          <p:nvPr>
            <p:ph type="body" idx="1"/>
          </p:nvPr>
        </p:nvSpPr>
        <p:spPr>
          <a:xfrm>
            <a:off x="457200" y="5875079"/>
            <a:ext cx="8229600" cy="6927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Clr>
                <a:schemeClr val="lt1"/>
              </a:buClr>
              <a:buSzPts val="2400"/>
              <a:buNone/>
              <a:defRPr sz="2400" b="1">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7"/>
            <a:ext cx="8229600" cy="1522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b="1">
                <a:solidFill>
                  <a:schemeClr val="lt1"/>
                </a:solidFill>
              </a:defRPr>
            </a:lvl1pPr>
            <a:lvl2pPr lvl="1">
              <a:spcBef>
                <a:spcPts val="0"/>
              </a:spcBef>
              <a:spcAft>
                <a:spcPts val="0"/>
              </a:spcAft>
              <a:buClr>
                <a:schemeClr val="lt1"/>
              </a:buClr>
              <a:buSzPts val="4800"/>
              <a:buNone/>
              <a:defRPr sz="4800" b="1">
                <a:solidFill>
                  <a:schemeClr val="lt1"/>
                </a:solidFill>
              </a:defRPr>
            </a:lvl2pPr>
            <a:lvl3pPr lvl="2">
              <a:spcBef>
                <a:spcPts val="0"/>
              </a:spcBef>
              <a:spcAft>
                <a:spcPts val="0"/>
              </a:spcAft>
              <a:buClr>
                <a:schemeClr val="lt1"/>
              </a:buClr>
              <a:buSzPts val="4800"/>
              <a:buNone/>
              <a:defRPr sz="4800" b="1">
                <a:solidFill>
                  <a:schemeClr val="lt1"/>
                </a:solidFill>
              </a:defRPr>
            </a:lvl3pPr>
            <a:lvl4pPr lvl="3">
              <a:spcBef>
                <a:spcPts val="0"/>
              </a:spcBef>
              <a:spcAft>
                <a:spcPts val="0"/>
              </a:spcAft>
              <a:buClr>
                <a:schemeClr val="lt1"/>
              </a:buClr>
              <a:buSzPts val="4800"/>
              <a:buNone/>
              <a:defRPr sz="4800" b="1">
                <a:solidFill>
                  <a:schemeClr val="lt1"/>
                </a:solidFill>
              </a:defRPr>
            </a:lvl4pPr>
            <a:lvl5pPr lvl="4">
              <a:spcBef>
                <a:spcPts val="0"/>
              </a:spcBef>
              <a:spcAft>
                <a:spcPts val="0"/>
              </a:spcAft>
              <a:buClr>
                <a:schemeClr val="lt1"/>
              </a:buClr>
              <a:buSzPts val="4800"/>
              <a:buNone/>
              <a:defRPr sz="4800" b="1">
                <a:solidFill>
                  <a:schemeClr val="lt1"/>
                </a:solidFill>
              </a:defRPr>
            </a:lvl5pPr>
            <a:lvl6pPr lvl="5">
              <a:spcBef>
                <a:spcPts val="0"/>
              </a:spcBef>
              <a:spcAft>
                <a:spcPts val="0"/>
              </a:spcAft>
              <a:buClr>
                <a:schemeClr val="lt1"/>
              </a:buClr>
              <a:buSzPts val="4800"/>
              <a:buNone/>
              <a:defRPr sz="4800" b="1">
                <a:solidFill>
                  <a:schemeClr val="lt1"/>
                </a:solidFill>
              </a:defRPr>
            </a:lvl6pPr>
            <a:lvl7pPr lvl="6">
              <a:spcBef>
                <a:spcPts val="0"/>
              </a:spcBef>
              <a:spcAft>
                <a:spcPts val="0"/>
              </a:spcAft>
              <a:buClr>
                <a:schemeClr val="lt1"/>
              </a:buClr>
              <a:buSzPts val="4800"/>
              <a:buNone/>
              <a:defRPr sz="4800" b="1">
                <a:solidFill>
                  <a:schemeClr val="lt1"/>
                </a:solidFill>
              </a:defRPr>
            </a:lvl7pPr>
            <a:lvl8pPr lvl="7">
              <a:spcBef>
                <a:spcPts val="0"/>
              </a:spcBef>
              <a:spcAft>
                <a:spcPts val="0"/>
              </a:spcAft>
              <a:buClr>
                <a:schemeClr val="lt1"/>
              </a:buClr>
              <a:buSzPts val="4800"/>
              <a:buNone/>
              <a:defRPr sz="4800" b="1">
                <a:solidFill>
                  <a:schemeClr val="lt1"/>
                </a:solidFill>
              </a:defRPr>
            </a:lvl8pPr>
            <a:lvl9pPr lvl="8">
              <a:spcBef>
                <a:spcPts val="0"/>
              </a:spcBef>
              <a:spcAft>
                <a:spcPts val="0"/>
              </a:spcAft>
              <a:buClr>
                <a:schemeClr val="lt1"/>
              </a:buClr>
              <a:buSzPts val="4800"/>
              <a:buNone/>
              <a:defRPr sz="4800" b="1">
                <a:solidFill>
                  <a:schemeClr val="lt1"/>
                </a:solidFill>
              </a:defRPr>
            </a:lvl9pPr>
          </a:lstStyle>
          <a:p>
            <a:endParaRPr/>
          </a:p>
        </p:txBody>
      </p:sp>
      <p:sp>
        <p:nvSpPr>
          <p:cNvPr id="7" name="Google Shape;7;p1"/>
          <p:cNvSpPr txBox="1">
            <a:spLocks noGrp="1"/>
          </p:cNvSpPr>
          <p:nvPr>
            <p:ph type="body" idx="1"/>
          </p:nvPr>
        </p:nvSpPr>
        <p:spPr>
          <a:xfrm>
            <a:off x="457200" y="1947332"/>
            <a:ext cx="8229600" cy="4620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2"/>
              </a:buClr>
              <a:buSzPts val="3000"/>
              <a:buChar char="●"/>
              <a:defRPr sz="3000">
                <a:solidFill>
                  <a:schemeClr val="dk2"/>
                </a:solidFill>
              </a:defRPr>
            </a:lvl1pPr>
            <a:lvl2pPr marL="914400" lvl="1" indent="-381000">
              <a:spcBef>
                <a:spcPts val="0"/>
              </a:spcBef>
              <a:spcAft>
                <a:spcPts val="0"/>
              </a:spcAft>
              <a:buClr>
                <a:schemeClr val="dk2"/>
              </a:buClr>
              <a:buSzPts val="2400"/>
              <a:buChar char="○"/>
              <a:defRPr sz="2400">
                <a:solidFill>
                  <a:schemeClr val="dk2"/>
                </a:solidFill>
              </a:defRPr>
            </a:lvl2pPr>
            <a:lvl3pPr marL="1371600" lvl="2" indent="-381000">
              <a:spcBef>
                <a:spcPts val="0"/>
              </a:spcBef>
              <a:spcAft>
                <a:spcPts val="0"/>
              </a:spcAft>
              <a:buClr>
                <a:schemeClr val="dk2"/>
              </a:buClr>
              <a:buSzPts val="2400"/>
              <a:buChar char="■"/>
              <a:defRPr sz="2400">
                <a:solidFill>
                  <a:schemeClr val="dk2"/>
                </a:solidFill>
              </a:defRPr>
            </a:lvl3pPr>
            <a:lvl4pPr marL="1828800" lvl="3" indent="-342900">
              <a:spcBef>
                <a:spcPts val="0"/>
              </a:spcBef>
              <a:spcAft>
                <a:spcPts val="0"/>
              </a:spcAft>
              <a:buClr>
                <a:schemeClr val="dk2"/>
              </a:buClr>
              <a:buSzPts val="1800"/>
              <a:buChar char="●"/>
              <a:defRPr sz="1800">
                <a:solidFill>
                  <a:schemeClr val="dk2"/>
                </a:solidFill>
              </a:defRPr>
            </a:lvl4pPr>
            <a:lvl5pPr marL="2286000" lvl="4" indent="-342900">
              <a:spcBef>
                <a:spcPts val="0"/>
              </a:spcBef>
              <a:spcAft>
                <a:spcPts val="0"/>
              </a:spcAft>
              <a:buClr>
                <a:schemeClr val="dk2"/>
              </a:buClr>
              <a:buSzPts val="1800"/>
              <a:buChar char="○"/>
              <a:defRPr sz="1800">
                <a:solidFill>
                  <a:schemeClr val="dk2"/>
                </a:solidFill>
              </a:defRPr>
            </a:lvl5pPr>
            <a:lvl6pPr marL="2743200" lvl="5" indent="-342900">
              <a:spcBef>
                <a:spcPts val="0"/>
              </a:spcBef>
              <a:spcAft>
                <a:spcPts val="0"/>
              </a:spcAft>
              <a:buClr>
                <a:schemeClr val="dk2"/>
              </a:buClr>
              <a:buSzPts val="1800"/>
              <a:buChar char="■"/>
              <a:defRPr sz="1800">
                <a:solidFill>
                  <a:schemeClr val="dk2"/>
                </a:solidFill>
              </a:defRPr>
            </a:lvl6pPr>
            <a:lvl7pPr marL="3200400" lvl="6" indent="-342900">
              <a:spcBef>
                <a:spcPts val="0"/>
              </a:spcBef>
              <a:spcAft>
                <a:spcPts val="0"/>
              </a:spcAft>
              <a:buClr>
                <a:schemeClr val="dk2"/>
              </a:buClr>
              <a:buSzPts val="1800"/>
              <a:buChar char="●"/>
              <a:defRPr sz="1800">
                <a:solidFill>
                  <a:schemeClr val="dk2"/>
                </a:solidFill>
              </a:defRPr>
            </a:lvl7pPr>
            <a:lvl8pPr marL="3657600" lvl="7" indent="-342900">
              <a:spcBef>
                <a:spcPts val="0"/>
              </a:spcBef>
              <a:spcAft>
                <a:spcPts val="0"/>
              </a:spcAft>
              <a:buClr>
                <a:schemeClr val="dk2"/>
              </a:buClr>
              <a:buSzPts val="1800"/>
              <a:buChar char="○"/>
              <a:defRPr sz="1800">
                <a:solidFill>
                  <a:schemeClr val="dk2"/>
                </a:solidFill>
              </a:defRPr>
            </a:lvl8pPr>
            <a:lvl9pPr marL="4114800" lvl="8" indent="-342900">
              <a:spcBef>
                <a:spcPts val="0"/>
              </a:spcBef>
              <a:spcAft>
                <a:spcPts val="0"/>
              </a:spcAft>
              <a:buClr>
                <a:schemeClr val="dk2"/>
              </a:buClr>
              <a:buSzPts val="1800"/>
              <a:buChar char="■"/>
              <a:defRPr sz="1800">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8"/>
          <p:cNvSpPr txBox="1">
            <a:spLocks noGrp="1"/>
          </p:cNvSpPr>
          <p:nvPr>
            <p:ph type="ctrTitle"/>
          </p:nvPr>
        </p:nvSpPr>
        <p:spPr>
          <a:xfrm>
            <a:off x="685800" y="1034477"/>
            <a:ext cx="7772400" cy="294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4800" dirty="0"/>
              <a:t>Design and Analysis of Algorithms (</a:t>
            </a:r>
            <a:r>
              <a:rPr lang="en" sz="4800" dirty="0" smtClean="0"/>
              <a:t>UE20CS251</a:t>
            </a:r>
            <a:r>
              <a:rPr lang="en" sz="4800" dirty="0"/>
              <a:t>)</a:t>
            </a:r>
            <a:endParaRPr sz="4800" dirty="0"/>
          </a:p>
          <a:p>
            <a:pPr marL="0" lvl="0" indent="0" algn="l" rtl="0">
              <a:spcBef>
                <a:spcPts val="0"/>
              </a:spcBef>
              <a:spcAft>
                <a:spcPts val="0"/>
              </a:spcAft>
              <a:buClr>
                <a:schemeClr val="dk1"/>
              </a:buClr>
              <a:buSzPts val="1100"/>
              <a:buFont typeface="Arial"/>
              <a:buNone/>
            </a:pPr>
            <a:endParaRPr sz="4800" dirty="0"/>
          </a:p>
          <a:p>
            <a:pPr marL="0" lvl="0" indent="0" algn="l" rtl="0">
              <a:spcBef>
                <a:spcPts val="0"/>
              </a:spcBef>
              <a:spcAft>
                <a:spcPts val="0"/>
              </a:spcAft>
              <a:buNone/>
            </a:pPr>
            <a:r>
              <a:rPr lang="en" sz="3600" dirty="0"/>
              <a:t>Unit II - Brute Force</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270900" y="270900"/>
            <a:ext cx="8793900" cy="614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t>Sort by fixing the problems while checking for sortedness.</a:t>
            </a:r>
            <a:endParaRPr sz="2400" b="1"/>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b="1">
                <a:latin typeface="Courier New"/>
                <a:ea typeface="Courier New"/>
                <a:cs typeface="Courier New"/>
                <a:sym typeface="Courier New"/>
              </a:rPr>
              <a:t>SortByCheckingSortedness( A[0..n-1] )</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latin typeface="Courier New"/>
                <a:ea typeface="Courier New"/>
                <a:cs typeface="Courier New"/>
                <a:sym typeface="Courier New"/>
              </a:rPr>
              <a:t>//Sorts by Checking sortedness.</a:t>
            </a:r>
            <a:endParaRPr sz="2400">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//Input: An array </a:t>
            </a:r>
            <a:r>
              <a:rPr lang="en" sz="2400" b="1">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//Output: Sorted array A.</a:t>
            </a:r>
            <a:endParaRPr sz="24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for i ← 0 to n-2</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	if(A[i] &gt; A[i+1])</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		Swap </a:t>
            </a:r>
            <a:r>
              <a:rPr lang="en" sz="2400" b="1">
                <a:solidFill>
                  <a:schemeClr val="dk1"/>
                </a:solidFill>
                <a:latin typeface="Courier New"/>
                <a:ea typeface="Courier New"/>
                <a:cs typeface="Courier New"/>
                <a:sym typeface="Courier New"/>
              </a:rPr>
              <a:t>A[i] with A[i+1]</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endParaRPr sz="2400">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t>Does it sort?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270900" y="270900"/>
            <a:ext cx="8793900" cy="591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t>Sort by fixing the problems while checking for sortedness.</a:t>
            </a:r>
            <a:endParaRPr sz="2400" b="1"/>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b="1">
                <a:latin typeface="Courier New"/>
                <a:ea typeface="Courier New"/>
                <a:cs typeface="Courier New"/>
                <a:sym typeface="Courier New"/>
              </a:rPr>
              <a:t>SortByCheckingSortedness2( A[0..n-1] )</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latin typeface="Courier New"/>
                <a:ea typeface="Courier New"/>
                <a:cs typeface="Courier New"/>
                <a:sym typeface="Courier New"/>
              </a:rPr>
              <a:t>//Sorts by Checking sortedness.</a:t>
            </a:r>
            <a:endParaRPr sz="2400">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//Input: An array </a:t>
            </a:r>
            <a:r>
              <a:rPr lang="en" sz="2400" b="1">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//Output: Sorted array A.</a:t>
            </a:r>
            <a:endParaRPr sz="24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while (TRUE)</a:t>
            </a:r>
            <a:endParaRPr sz="2400" b="1">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for i ← 0 to n-2</a:t>
            </a:r>
            <a:endParaRPr sz="2400" b="1">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	if(A[i] &gt; A[i+1])</a:t>
            </a:r>
            <a:endParaRPr sz="2400" b="1">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		Swap </a:t>
            </a:r>
            <a:r>
              <a:rPr lang="en" sz="2400" b="1">
                <a:solidFill>
                  <a:schemeClr val="dk1"/>
                </a:solidFill>
                <a:latin typeface="Courier New"/>
                <a:ea typeface="Courier New"/>
                <a:cs typeface="Courier New"/>
                <a:sym typeface="Courier New"/>
              </a:rPr>
              <a:t>A[i] with A[i+1]</a:t>
            </a:r>
            <a:endParaRPr sz="2400" b="1">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if(isSorted( </a:t>
            </a:r>
            <a:r>
              <a:rPr lang="en" sz="2400" b="1">
                <a:solidFill>
                  <a:schemeClr val="dk1"/>
                </a:solidFill>
                <a:latin typeface="Courier New"/>
                <a:ea typeface="Courier New"/>
                <a:cs typeface="Courier New"/>
                <a:sym typeface="Courier New"/>
              </a:rPr>
              <a:t>A[0..n-1] ))</a:t>
            </a:r>
            <a:endParaRPr sz="2400" b="1">
              <a:solidFill>
                <a:schemeClr val="dk1"/>
              </a:solidFill>
              <a:latin typeface="Courier New"/>
              <a:ea typeface="Courier New"/>
              <a:cs typeface="Courier New"/>
              <a:sym typeface="Courier New"/>
            </a:endParaRPr>
          </a:p>
          <a:p>
            <a:pPr marL="457200" lvl="0" indent="457200" algn="l" rtl="0">
              <a:lnSpc>
                <a:spcPct val="115000"/>
              </a:lnSpc>
              <a:spcBef>
                <a:spcPts val="0"/>
              </a:spcBef>
              <a:spcAft>
                <a:spcPts val="0"/>
              </a:spcAft>
              <a:buNone/>
            </a:pPr>
            <a:r>
              <a:rPr lang="en" sz="2400" b="1">
                <a:latin typeface="Courier New"/>
                <a:ea typeface="Courier New"/>
                <a:cs typeface="Courier New"/>
                <a:sym typeface="Courier New"/>
              </a:rPr>
              <a:t>return</a:t>
            </a:r>
            <a:endParaRPr sz="2400">
              <a:latin typeface="Courier New"/>
              <a:ea typeface="Courier New"/>
              <a:cs typeface="Courier New"/>
              <a:sym typeface="Courier New"/>
            </a:endParaRPr>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a:t>Does it sort and that too in a finite amount of time?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p:nvPr/>
        </p:nvSpPr>
        <p:spPr>
          <a:xfrm>
            <a:off x="270900" y="270900"/>
            <a:ext cx="8793900" cy="591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t>Sort by fixing the problems while checking for sortedness.</a:t>
            </a:r>
            <a:endParaRPr sz="2400" b="1"/>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b="1">
                <a:latin typeface="Courier New"/>
                <a:ea typeface="Courier New"/>
                <a:cs typeface="Courier New"/>
                <a:sym typeface="Courier New"/>
              </a:rPr>
              <a:t>SortByCheckingSortedness3( A[0..n-1] )</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latin typeface="Courier New"/>
                <a:ea typeface="Courier New"/>
                <a:cs typeface="Courier New"/>
                <a:sym typeface="Courier New"/>
              </a:rPr>
              <a:t>//Sorts by Checking sortedness.</a:t>
            </a:r>
            <a:endParaRPr sz="2400">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//Input: An array </a:t>
            </a:r>
            <a:r>
              <a:rPr lang="en" sz="2400" b="1">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//Output: Sorted array A.</a:t>
            </a:r>
            <a:endParaRPr sz="24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for k ← 0 to n-2 </a:t>
            </a:r>
            <a:r>
              <a:rPr lang="en" sz="2400">
                <a:latin typeface="Courier New"/>
                <a:ea typeface="Courier New"/>
                <a:cs typeface="Courier New"/>
                <a:sym typeface="Courier New"/>
              </a:rPr>
              <a:t>//n-1 passes</a:t>
            </a:r>
            <a:endParaRPr sz="2400">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for i ← 0 to n-2</a:t>
            </a:r>
            <a:r>
              <a:rPr lang="en" sz="2400">
                <a:latin typeface="Courier New"/>
                <a:ea typeface="Courier New"/>
                <a:cs typeface="Courier New"/>
                <a:sym typeface="Courier New"/>
              </a:rPr>
              <a:t> //n-1 consecutive pairs</a:t>
            </a:r>
            <a:endParaRPr sz="2400">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	if(A[i] &gt; A[i+1])</a:t>
            </a:r>
            <a:endParaRPr sz="2400" b="1">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		Swap </a:t>
            </a:r>
            <a:r>
              <a:rPr lang="en" sz="2400" b="1">
                <a:solidFill>
                  <a:schemeClr val="dk1"/>
                </a:solidFill>
                <a:latin typeface="Courier New"/>
                <a:ea typeface="Courier New"/>
                <a:cs typeface="Courier New"/>
                <a:sym typeface="Courier New"/>
              </a:rPr>
              <a:t>A[i] with A[i+1]</a:t>
            </a:r>
            <a:endParaRPr sz="2400" b="1">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if(isSorted( </a:t>
            </a:r>
            <a:r>
              <a:rPr lang="en" sz="2400" b="1">
                <a:solidFill>
                  <a:schemeClr val="dk1"/>
                </a:solidFill>
                <a:latin typeface="Courier New"/>
                <a:ea typeface="Courier New"/>
                <a:cs typeface="Courier New"/>
                <a:sym typeface="Courier New"/>
              </a:rPr>
              <a:t>A[0..n-1] ))</a:t>
            </a:r>
            <a:endParaRPr sz="2400" b="1">
              <a:solidFill>
                <a:schemeClr val="dk1"/>
              </a:solidFill>
              <a:latin typeface="Courier New"/>
              <a:ea typeface="Courier New"/>
              <a:cs typeface="Courier New"/>
              <a:sym typeface="Courier New"/>
            </a:endParaRPr>
          </a:p>
          <a:p>
            <a:pPr marL="457200" lvl="0" indent="457200" algn="l" rtl="0">
              <a:lnSpc>
                <a:spcPct val="115000"/>
              </a:lnSpc>
              <a:spcBef>
                <a:spcPts val="0"/>
              </a:spcBef>
              <a:spcAft>
                <a:spcPts val="0"/>
              </a:spcAft>
              <a:buNone/>
            </a:pPr>
            <a:r>
              <a:rPr lang="en" sz="2400" b="1">
                <a:latin typeface="Courier New"/>
                <a:ea typeface="Courier New"/>
                <a:cs typeface="Courier New"/>
                <a:sym typeface="Courier New"/>
              </a:rPr>
              <a:t>return</a:t>
            </a:r>
            <a:endParaRPr sz="2400">
              <a:latin typeface="Courier New"/>
              <a:ea typeface="Courier New"/>
              <a:cs typeface="Courier New"/>
              <a:sym typeface="Courier New"/>
            </a:endParaRPr>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a:t>It should sort. Can it be improved?</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p:nvPr/>
        </p:nvSpPr>
        <p:spPr>
          <a:xfrm>
            <a:off x="270900" y="1491950"/>
            <a:ext cx="8793900" cy="469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latin typeface="Courier New"/>
                <a:ea typeface="Courier New"/>
                <a:cs typeface="Courier New"/>
                <a:sym typeface="Courier New"/>
              </a:rPr>
              <a:t>Algorithm BubbleSort( A[0..n-1] )</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t>//Sorts by Bubble Sort algorithm.</a:t>
            </a:r>
            <a:endParaRPr sz="2400"/>
          </a:p>
          <a:p>
            <a:pPr marL="0" lvl="0" indent="0" algn="l" rtl="0">
              <a:spcBef>
                <a:spcPts val="0"/>
              </a:spcBef>
              <a:spcAft>
                <a:spcPts val="0"/>
              </a:spcAft>
              <a:buNone/>
            </a:pPr>
            <a:r>
              <a:rPr lang="en" sz="2400">
                <a:solidFill>
                  <a:schemeClr val="dk1"/>
                </a:solidFill>
              </a:rPr>
              <a:t>//Input: An array </a:t>
            </a:r>
            <a:r>
              <a:rPr lang="en" sz="2400" b="1">
                <a:solidFill>
                  <a:schemeClr val="dk1"/>
                </a:solidFill>
              </a:rPr>
              <a:t>A</a:t>
            </a:r>
            <a:r>
              <a:rPr lang="en" sz="2400">
                <a:solidFill>
                  <a:schemeClr val="dk1"/>
                </a:solidFill>
              </a:rPr>
              <a:t> of orderable elements by ≤.</a:t>
            </a:r>
            <a:endParaRPr sz="2400">
              <a:solidFill>
                <a:schemeClr val="dk1"/>
              </a:solidFill>
            </a:endParaRPr>
          </a:p>
          <a:p>
            <a:pPr marL="0" lvl="0" indent="0" algn="l" rtl="0">
              <a:spcBef>
                <a:spcPts val="0"/>
              </a:spcBef>
              <a:spcAft>
                <a:spcPts val="0"/>
              </a:spcAft>
              <a:buNone/>
            </a:pPr>
            <a:r>
              <a:rPr lang="en" sz="2400">
                <a:solidFill>
                  <a:schemeClr val="dk1"/>
                </a:solidFill>
              </a:rPr>
              <a:t>//Output: Sorted array A.</a:t>
            </a:r>
            <a:endParaRPr sz="2400">
              <a:solidFill>
                <a:schemeClr val="dk1"/>
              </a:solidFill>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for i ← 0 to n-2 </a:t>
            </a:r>
            <a:r>
              <a:rPr lang="en" sz="2400"/>
              <a:t>//n-1 passes</a:t>
            </a:r>
            <a:endParaRPr sz="2400"/>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for j ← 0 to n-2-i</a:t>
            </a:r>
            <a:r>
              <a:rPr lang="en" sz="2400">
                <a:latin typeface="Courier New"/>
                <a:ea typeface="Courier New"/>
                <a:cs typeface="Courier New"/>
                <a:sym typeface="Courier New"/>
              </a:rPr>
              <a:t> </a:t>
            </a:r>
            <a:r>
              <a:rPr lang="en" sz="2400"/>
              <a:t>//last i elements are sorted</a:t>
            </a:r>
            <a:endParaRPr sz="2400"/>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	if(A[j] &gt; A[j+1])</a:t>
            </a:r>
            <a:endParaRPr sz="2400" b="1">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		Swap </a:t>
            </a:r>
            <a:r>
              <a:rPr lang="en" sz="2400" b="1">
                <a:solidFill>
                  <a:schemeClr val="dk1"/>
                </a:solidFill>
                <a:latin typeface="Courier New"/>
                <a:ea typeface="Courier New"/>
                <a:cs typeface="Courier New"/>
                <a:sym typeface="Courier New"/>
              </a:rPr>
              <a:t>A[j] with A[j+1]</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return</a:t>
            </a:r>
            <a:endParaRPr sz="2400">
              <a:latin typeface="Courier New"/>
              <a:ea typeface="Courier New"/>
              <a:cs typeface="Courier New"/>
              <a:sym typeface="Courier New"/>
            </a:endParaRPr>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a:t>Can it still be improved?</a:t>
            </a:r>
            <a:endParaRPr sz="2400"/>
          </a:p>
        </p:txBody>
      </p:sp>
      <p:pic>
        <p:nvPicPr>
          <p:cNvPr id="102" name="Google Shape;102;p21"/>
          <p:cNvPicPr preferRelativeResize="0"/>
          <p:nvPr/>
        </p:nvPicPr>
        <p:blipFill>
          <a:blip r:embed="rId3">
            <a:alphaModFix/>
          </a:blip>
          <a:stretch>
            <a:fillRect/>
          </a:stretch>
        </p:blipFill>
        <p:spPr>
          <a:xfrm>
            <a:off x="414925" y="130825"/>
            <a:ext cx="8198150" cy="136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p:nvPr/>
        </p:nvSpPr>
        <p:spPr>
          <a:xfrm>
            <a:off x="270900" y="270900"/>
            <a:ext cx="8793900" cy="591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latin typeface="Courier New"/>
                <a:ea typeface="Courier New"/>
                <a:cs typeface="Courier New"/>
                <a:sym typeface="Courier New"/>
              </a:rPr>
              <a:t>Algorithm BubbleSortImproved( A[0..n-1] )</a:t>
            </a:r>
            <a:endParaRPr sz="24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a:solidFill>
                  <a:schemeClr val="dk1"/>
                </a:solidFill>
              </a:rPr>
              <a:t>//Sorts by an improved Bubble Sort algorithm.</a:t>
            </a:r>
            <a:endParaRPr sz="2400">
              <a:solidFill>
                <a:schemeClr val="dk1"/>
              </a:solidFill>
            </a:endParaRPr>
          </a:p>
          <a:p>
            <a:pPr marL="0" lvl="0" indent="0" algn="l" rtl="0">
              <a:spcBef>
                <a:spcPts val="0"/>
              </a:spcBef>
              <a:spcAft>
                <a:spcPts val="0"/>
              </a:spcAft>
              <a:buNone/>
            </a:pPr>
            <a:r>
              <a:rPr lang="en" sz="2400">
                <a:solidFill>
                  <a:schemeClr val="dk1"/>
                </a:solidFill>
              </a:rPr>
              <a:t>//Input: An array </a:t>
            </a:r>
            <a:r>
              <a:rPr lang="en" sz="2400" b="1">
                <a:solidFill>
                  <a:schemeClr val="dk1"/>
                </a:solidFill>
              </a:rPr>
              <a:t>A</a:t>
            </a:r>
            <a:r>
              <a:rPr lang="en" sz="2400">
                <a:solidFill>
                  <a:schemeClr val="dk1"/>
                </a:solidFill>
              </a:rPr>
              <a:t> of orderable elements by ≤.</a:t>
            </a:r>
            <a:endParaRPr sz="2400">
              <a:solidFill>
                <a:schemeClr val="dk1"/>
              </a:solidFill>
            </a:endParaRPr>
          </a:p>
          <a:p>
            <a:pPr marL="0" lvl="0" indent="0" algn="l" rtl="0">
              <a:spcBef>
                <a:spcPts val="0"/>
              </a:spcBef>
              <a:spcAft>
                <a:spcPts val="0"/>
              </a:spcAft>
              <a:buNone/>
            </a:pPr>
            <a:r>
              <a:rPr lang="en" sz="2400">
                <a:solidFill>
                  <a:schemeClr val="dk1"/>
                </a:solidFill>
              </a:rPr>
              <a:t>//Output: Sorted array A.</a:t>
            </a:r>
            <a:endParaRPr sz="2400">
              <a:solidFill>
                <a:schemeClr val="dk1"/>
              </a:solidFill>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for i ← 0 to n-2 </a:t>
            </a:r>
            <a:r>
              <a:rPr lang="en" sz="2400"/>
              <a:t>//n-1 passes</a:t>
            </a:r>
            <a:endParaRPr sz="2400"/>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anySwaps ← FALSE</a:t>
            </a:r>
            <a:endParaRPr sz="2400" b="1">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for j ← 0 to n-2-i</a:t>
            </a:r>
            <a:r>
              <a:rPr lang="en" sz="2400">
                <a:latin typeface="Courier New"/>
                <a:ea typeface="Courier New"/>
                <a:cs typeface="Courier New"/>
                <a:sym typeface="Courier New"/>
              </a:rPr>
              <a:t> </a:t>
            </a:r>
            <a:r>
              <a:rPr lang="en" sz="2400"/>
              <a:t>//last i elements are sorted</a:t>
            </a:r>
            <a:endParaRPr sz="2400"/>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	if(A[j] &gt; A[j+1])</a:t>
            </a:r>
            <a:endParaRPr sz="2400" b="1">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		Swap </a:t>
            </a:r>
            <a:r>
              <a:rPr lang="en" sz="2400" b="1">
                <a:solidFill>
                  <a:schemeClr val="dk1"/>
                </a:solidFill>
                <a:latin typeface="Courier New"/>
                <a:ea typeface="Courier New"/>
                <a:cs typeface="Courier New"/>
                <a:sym typeface="Courier New"/>
              </a:rPr>
              <a:t>A[j] with A[j+1]</a:t>
            </a:r>
            <a:endParaRPr sz="2400" b="1">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		anySwaps ← TRUE</a:t>
            </a:r>
            <a:endParaRPr sz="2400" b="1">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if(anySwaps = FALSE</a:t>
            </a:r>
            <a:r>
              <a:rPr lang="en" sz="2400" b="1">
                <a:solidFill>
                  <a:schemeClr val="dk1"/>
                </a:solidFill>
                <a:latin typeface="Courier New"/>
                <a:ea typeface="Courier New"/>
                <a:cs typeface="Courier New"/>
                <a:sym typeface="Courier New"/>
              </a:rPr>
              <a:t>)</a:t>
            </a:r>
            <a:endParaRPr sz="2400" b="1">
              <a:solidFill>
                <a:schemeClr val="dk1"/>
              </a:solidFill>
              <a:latin typeface="Courier New"/>
              <a:ea typeface="Courier New"/>
              <a:cs typeface="Courier New"/>
              <a:sym typeface="Courier New"/>
            </a:endParaRPr>
          </a:p>
          <a:p>
            <a:pPr marL="457200" lvl="0" indent="457200" algn="l" rtl="0">
              <a:lnSpc>
                <a:spcPct val="115000"/>
              </a:lnSpc>
              <a:spcBef>
                <a:spcPts val="0"/>
              </a:spcBef>
              <a:spcAft>
                <a:spcPts val="0"/>
              </a:spcAft>
              <a:buNone/>
            </a:pPr>
            <a:r>
              <a:rPr lang="en" sz="2400" b="1">
                <a:latin typeface="Courier New"/>
                <a:ea typeface="Courier New"/>
                <a:cs typeface="Courier New"/>
                <a:sym typeface="Courier New"/>
              </a:rPr>
              <a:t>Break out of loop</a:t>
            </a:r>
            <a:endParaRPr sz="2400">
              <a:latin typeface="Courier New"/>
              <a:ea typeface="Courier New"/>
              <a:cs typeface="Courier New"/>
              <a:sym typeface="Courier New"/>
            </a:endParaRPr>
          </a:p>
          <a:p>
            <a:pPr marL="0" lvl="0" indent="0" algn="l" rtl="0">
              <a:lnSpc>
                <a:spcPct val="115000"/>
              </a:lnSpc>
              <a:spcBef>
                <a:spcPts val="0"/>
              </a:spcBef>
              <a:spcAft>
                <a:spcPts val="0"/>
              </a:spcAft>
              <a:buNone/>
            </a:pP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p:nvPr/>
        </p:nvSpPr>
        <p:spPr>
          <a:xfrm>
            <a:off x="270900" y="270900"/>
            <a:ext cx="8793900" cy="591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latin typeface="Courier New"/>
                <a:ea typeface="Courier New"/>
                <a:cs typeface="Courier New"/>
                <a:sym typeface="Courier New"/>
              </a:rPr>
              <a:t>Algorithm BubbleSort_Recursive(A[0..n-1])</a:t>
            </a:r>
            <a:endParaRPr sz="24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a:solidFill>
                  <a:schemeClr val="dk1"/>
                </a:solidFill>
              </a:rPr>
              <a:t>//Sorts by an improved Bubble Sort algorithm.</a:t>
            </a:r>
            <a:endParaRPr sz="2400">
              <a:solidFill>
                <a:schemeClr val="dk1"/>
              </a:solidFill>
            </a:endParaRPr>
          </a:p>
          <a:p>
            <a:pPr marL="0" lvl="0" indent="0" algn="l" rtl="0">
              <a:spcBef>
                <a:spcPts val="0"/>
              </a:spcBef>
              <a:spcAft>
                <a:spcPts val="0"/>
              </a:spcAft>
              <a:buNone/>
            </a:pPr>
            <a:r>
              <a:rPr lang="en" sz="2400">
                <a:solidFill>
                  <a:schemeClr val="dk1"/>
                </a:solidFill>
              </a:rPr>
              <a:t>//Input: An array </a:t>
            </a:r>
            <a:r>
              <a:rPr lang="en" sz="2400" b="1">
                <a:solidFill>
                  <a:schemeClr val="dk1"/>
                </a:solidFill>
              </a:rPr>
              <a:t>A</a:t>
            </a:r>
            <a:r>
              <a:rPr lang="en" sz="2400">
                <a:solidFill>
                  <a:schemeClr val="dk1"/>
                </a:solidFill>
              </a:rPr>
              <a:t> of orderable elements by ≤.</a:t>
            </a:r>
            <a:endParaRPr sz="2400">
              <a:solidFill>
                <a:schemeClr val="dk1"/>
              </a:solidFill>
            </a:endParaRPr>
          </a:p>
          <a:p>
            <a:pPr marL="0" lvl="0" indent="0" algn="l" rtl="0">
              <a:spcBef>
                <a:spcPts val="0"/>
              </a:spcBef>
              <a:spcAft>
                <a:spcPts val="0"/>
              </a:spcAft>
              <a:buNone/>
            </a:pPr>
            <a:r>
              <a:rPr lang="en" sz="2400">
                <a:solidFill>
                  <a:schemeClr val="dk1"/>
                </a:solidFill>
              </a:rPr>
              <a:t>//Output: Sorted array </a:t>
            </a:r>
            <a:r>
              <a:rPr lang="en" sz="2400" b="1">
                <a:solidFill>
                  <a:schemeClr val="dk1"/>
                </a:solidFill>
              </a:rPr>
              <a:t>A</a:t>
            </a:r>
            <a:r>
              <a:rPr lang="en" sz="2400">
                <a:solidFill>
                  <a:schemeClr val="dk1"/>
                </a:solidFill>
              </a:rPr>
              <a:t>.</a:t>
            </a:r>
            <a:endParaRPr sz="2400">
              <a:solidFill>
                <a:schemeClr val="dk1"/>
              </a:solidFill>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anySwaps ← FALSE</a:t>
            </a:r>
            <a:endParaRPr sz="2400" b="1">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for i ← 0 to n-2</a:t>
            </a:r>
            <a:endParaRPr sz="2400"/>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	if(A[i] &gt; A[i+1])</a:t>
            </a:r>
            <a:endParaRPr sz="2400" b="1">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		Swap </a:t>
            </a:r>
            <a:r>
              <a:rPr lang="en" sz="2400" b="1">
                <a:solidFill>
                  <a:schemeClr val="dk1"/>
                </a:solidFill>
                <a:latin typeface="Courier New"/>
                <a:ea typeface="Courier New"/>
                <a:cs typeface="Courier New"/>
                <a:sym typeface="Courier New"/>
              </a:rPr>
              <a:t>A[i] with A[i+1]</a:t>
            </a:r>
            <a:endParaRPr sz="2400" b="1">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		anySwaps ← TRUE</a:t>
            </a:r>
            <a:endParaRPr sz="2400" b="1">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latin typeface="Courier New"/>
                <a:ea typeface="Courier New"/>
                <a:cs typeface="Courier New"/>
                <a:sym typeface="Courier New"/>
              </a:rPr>
              <a:t>if(anySwaps = TRUE</a:t>
            </a:r>
            <a:r>
              <a:rPr lang="en" sz="2400" b="1">
                <a:solidFill>
                  <a:schemeClr val="dk1"/>
                </a:solidFill>
                <a:latin typeface="Courier New"/>
                <a:ea typeface="Courier New"/>
                <a:cs typeface="Courier New"/>
                <a:sym typeface="Courier New"/>
              </a:rPr>
              <a:t>)</a:t>
            </a:r>
            <a:endParaRPr sz="2400" b="1">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	BubbleSort_Recursive(A[0..n-2])</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2299188" y="0"/>
            <a:ext cx="4545617"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p:nvPr/>
        </p:nvSpPr>
        <p:spPr>
          <a:xfrm>
            <a:off x="270900" y="270900"/>
            <a:ext cx="8793900" cy="591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b="1">
                <a:solidFill>
                  <a:schemeClr val="dk1"/>
                </a:solidFill>
              </a:rPr>
              <a:t>Analysis of Bubble Sort:</a:t>
            </a:r>
            <a:endParaRPr sz="2400"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4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Algorithm BubbleSort( A[0..n-1] )</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a:solidFill>
                  <a:schemeClr val="dk1"/>
                </a:solidFill>
              </a:rPr>
              <a:t>//Sorts by Bubble Sort algorithm.</a:t>
            </a: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//Input: An array </a:t>
            </a:r>
            <a:r>
              <a:rPr lang="en" sz="2400" b="1">
                <a:solidFill>
                  <a:schemeClr val="dk1"/>
                </a:solidFill>
              </a:rPr>
              <a:t>A</a:t>
            </a:r>
            <a:r>
              <a:rPr lang="en" sz="2400">
                <a:solidFill>
                  <a:schemeClr val="dk1"/>
                </a:solidFill>
              </a:rPr>
              <a:t> of orderable elements by ≤.</a:t>
            </a: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//Output: Sorted array A.</a:t>
            </a:r>
            <a:endParaRPr sz="2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for i ← 0 to n-2 </a:t>
            </a:r>
            <a:r>
              <a:rPr lang="en" sz="2400">
                <a:solidFill>
                  <a:schemeClr val="dk1"/>
                </a:solidFill>
              </a:rPr>
              <a:t>//n-1 passes</a:t>
            </a:r>
            <a:endParaRPr sz="24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for j ← 0 to n-2-i</a:t>
            </a:r>
            <a:r>
              <a:rPr lang="en" sz="2400">
                <a:solidFill>
                  <a:schemeClr val="dk1"/>
                </a:solidFill>
                <a:latin typeface="Courier New"/>
                <a:ea typeface="Courier New"/>
                <a:cs typeface="Courier New"/>
                <a:sym typeface="Courier New"/>
              </a:rPr>
              <a:t> </a:t>
            </a:r>
            <a:r>
              <a:rPr lang="en" sz="2400">
                <a:solidFill>
                  <a:schemeClr val="dk1"/>
                </a:solidFill>
              </a:rPr>
              <a:t>//last i elements are sorted</a:t>
            </a:r>
            <a:endParaRPr sz="24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	if(A[j] &gt; A[j+1])</a:t>
            </a:r>
            <a:endParaRPr sz="2400" b="1">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		Swap A[j] with A[j+1]</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return</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6"/>
          <p:cNvSpPr txBox="1"/>
          <p:nvPr/>
        </p:nvSpPr>
        <p:spPr>
          <a:xfrm>
            <a:off x="270900" y="255910"/>
            <a:ext cx="8597400" cy="273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dirty="0">
                <a:latin typeface="Courier New"/>
                <a:ea typeface="Courier New"/>
                <a:cs typeface="Courier New"/>
                <a:sym typeface="Courier New"/>
              </a:rPr>
              <a:t>Algorithm BubbleSort( </a:t>
            </a:r>
            <a:r>
              <a:rPr lang="en" sz="2400" b="1" dirty="0">
                <a:solidFill>
                  <a:schemeClr val="dk1"/>
                </a:solidFill>
                <a:latin typeface="Courier New"/>
                <a:ea typeface="Courier New"/>
                <a:cs typeface="Courier New"/>
                <a:sym typeface="Courier New"/>
              </a:rPr>
              <a:t>A[0..n-1] </a:t>
            </a:r>
            <a:r>
              <a:rPr lang="en" sz="2400" b="1" dirty="0">
                <a:latin typeface="Courier New"/>
                <a:ea typeface="Courier New"/>
                <a:cs typeface="Courier New"/>
                <a:sym typeface="Courier New"/>
              </a:rPr>
              <a:t>)</a:t>
            </a:r>
            <a:endParaRPr sz="2400" b="1" dirty="0">
              <a:latin typeface="Courier New"/>
              <a:ea typeface="Courier New"/>
              <a:cs typeface="Courier New"/>
              <a:sym typeface="Courier New"/>
            </a:endParaRPr>
          </a:p>
          <a:p>
            <a:pPr marL="0" lvl="0" indent="0" algn="l" rtl="0">
              <a:lnSpc>
                <a:spcPct val="115000"/>
              </a:lnSpc>
              <a:spcBef>
                <a:spcPts val="0"/>
              </a:spcBef>
              <a:spcAft>
                <a:spcPts val="0"/>
              </a:spcAft>
              <a:buNone/>
            </a:pPr>
            <a:endParaRPr sz="2400" dirty="0"/>
          </a:p>
          <a:p>
            <a:pPr marL="0" lvl="0" indent="0" algn="l" rtl="0">
              <a:lnSpc>
                <a:spcPct val="115000"/>
              </a:lnSpc>
              <a:spcBef>
                <a:spcPts val="0"/>
              </a:spcBef>
              <a:spcAft>
                <a:spcPts val="0"/>
              </a:spcAft>
              <a:buNone/>
            </a:pPr>
            <a:r>
              <a:rPr lang="en" sz="2400" dirty="0"/>
              <a:t>Input Size: </a:t>
            </a:r>
            <a:r>
              <a:rPr lang="en" sz="2400" b="1" dirty="0">
                <a:latin typeface="Courier New"/>
                <a:ea typeface="Courier New"/>
                <a:cs typeface="Courier New"/>
                <a:sym typeface="Courier New"/>
              </a:rPr>
              <a:t>n</a:t>
            </a:r>
            <a:endParaRPr sz="2400" b="1"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2400" dirty="0"/>
              <a:t>Basic Operation: (</a:t>
            </a:r>
            <a:r>
              <a:rPr lang="en" sz="2400" b="1" dirty="0">
                <a:solidFill>
                  <a:schemeClr val="dk1"/>
                </a:solidFill>
                <a:latin typeface="Courier New"/>
                <a:ea typeface="Courier New"/>
                <a:cs typeface="Courier New"/>
                <a:sym typeface="Courier New"/>
              </a:rPr>
              <a:t>A[j] &gt; a[j+1])</a:t>
            </a:r>
            <a:endParaRPr sz="2400" dirty="0"/>
          </a:p>
          <a:p>
            <a:pPr marL="0" lvl="0" indent="0" algn="l" rtl="0">
              <a:lnSpc>
                <a:spcPct val="115000"/>
              </a:lnSpc>
              <a:spcBef>
                <a:spcPts val="0"/>
              </a:spcBef>
              <a:spcAft>
                <a:spcPts val="0"/>
              </a:spcAft>
              <a:buClr>
                <a:schemeClr val="dk1"/>
              </a:buClr>
              <a:buSzPts val="1100"/>
              <a:buFont typeface="Arial"/>
              <a:buNone/>
            </a:pPr>
            <a:r>
              <a:rPr lang="en" sz="2400" b="1" dirty="0">
                <a:solidFill>
                  <a:schemeClr val="dk1"/>
                </a:solidFill>
              </a:rPr>
              <a:t>C</a:t>
            </a:r>
            <a:r>
              <a:rPr lang="en" sz="2400" b="1" baseline="-25000" dirty="0">
                <a:solidFill>
                  <a:schemeClr val="dk1"/>
                </a:solidFill>
              </a:rPr>
              <a:t>worst</a:t>
            </a:r>
            <a:r>
              <a:rPr lang="en" sz="2400" b="1" dirty="0">
                <a:solidFill>
                  <a:schemeClr val="dk1"/>
                </a:solidFill>
              </a:rPr>
              <a:t>(n)</a:t>
            </a:r>
            <a:r>
              <a:rPr lang="en" sz="2400" dirty="0">
                <a:solidFill>
                  <a:schemeClr val="dk1"/>
                </a:solidFill>
              </a:rPr>
              <a:t> 	= </a:t>
            </a:r>
            <a:r>
              <a:rPr lang="en" sz="2400" b="1" dirty="0">
                <a:solidFill>
                  <a:schemeClr val="dk1"/>
                </a:solidFill>
              </a:rPr>
              <a:t>n * (n - 1) / 2 </a:t>
            </a:r>
            <a:r>
              <a:rPr lang="en" sz="2400" dirty="0">
                <a:solidFill>
                  <a:schemeClr val="dk1"/>
                </a:solidFill>
              </a:rPr>
              <a:t>∈ </a:t>
            </a:r>
            <a:r>
              <a:rPr lang="en" sz="2400" b="1" dirty="0">
                <a:solidFill>
                  <a:schemeClr val="dk1"/>
                </a:solidFill>
              </a:rPr>
              <a:t>Θ(n</a:t>
            </a:r>
            <a:r>
              <a:rPr lang="en" sz="2400" b="1" baseline="30000" dirty="0">
                <a:solidFill>
                  <a:schemeClr val="dk1"/>
                </a:solidFill>
              </a:rPr>
              <a:t>2</a:t>
            </a:r>
            <a:r>
              <a:rPr lang="en" sz="2400" b="1" dirty="0">
                <a:solidFill>
                  <a:schemeClr val="dk1"/>
                </a:solidFill>
              </a:rPr>
              <a:t>)</a:t>
            </a:r>
            <a:endParaRPr sz="24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400" dirty="0">
              <a:solidFill>
                <a:schemeClr val="dk1"/>
              </a:solidFill>
            </a:endParaRPr>
          </a:p>
        </p:txBody>
      </p:sp>
      <p:pic>
        <p:nvPicPr>
          <p:cNvPr id="128" name="Google Shape;128;p26"/>
          <p:cNvPicPr preferRelativeResize="0"/>
          <p:nvPr/>
        </p:nvPicPr>
        <p:blipFill>
          <a:blip r:embed="rId3">
            <a:alphaModFix/>
          </a:blip>
          <a:stretch>
            <a:fillRect/>
          </a:stretch>
        </p:blipFill>
        <p:spPr>
          <a:xfrm>
            <a:off x="350175" y="3238500"/>
            <a:ext cx="6738726" cy="2798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p:nvPr/>
        </p:nvSpPr>
        <p:spPr>
          <a:xfrm>
            <a:off x="270900" y="270900"/>
            <a:ext cx="8597400" cy="59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Verdana"/>
                <a:ea typeface="Verdana"/>
                <a:cs typeface="Verdana"/>
                <a:sym typeface="Verdana"/>
              </a:rPr>
              <a:t>Bubble Sort (improved version):</a:t>
            </a:r>
            <a:r>
              <a:rPr lang="en" sz="2400">
                <a:latin typeface="Verdana"/>
                <a:ea typeface="Verdana"/>
                <a:cs typeface="Verdana"/>
                <a:sym typeface="Verdana"/>
              </a:rPr>
              <a:t> </a:t>
            </a:r>
            <a:endParaRPr sz="2400">
              <a:latin typeface="Verdana"/>
              <a:ea typeface="Verdana"/>
              <a:cs typeface="Verdana"/>
              <a:sym typeface="Verdana"/>
            </a:endParaRPr>
          </a:p>
          <a:p>
            <a:pPr marL="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Algorithm BubbleSortImproved( A[0..n-1] )</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a:solidFill>
                  <a:schemeClr val="dk1"/>
                </a:solidFill>
              </a:rPr>
              <a:t>//Sorts by an improved Bubble Sort algorithm.</a:t>
            </a: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//Input: An array </a:t>
            </a:r>
            <a:r>
              <a:rPr lang="en" sz="2400" b="1">
                <a:solidFill>
                  <a:schemeClr val="dk1"/>
                </a:solidFill>
              </a:rPr>
              <a:t>A</a:t>
            </a:r>
            <a:r>
              <a:rPr lang="en" sz="2400">
                <a:solidFill>
                  <a:schemeClr val="dk1"/>
                </a:solidFill>
              </a:rPr>
              <a:t> of orderable elements by ≤.</a:t>
            </a: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//Output: Sorted array A.</a:t>
            </a:r>
            <a:endParaRPr sz="2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for i ← 0 to n-2 </a:t>
            </a:r>
            <a:r>
              <a:rPr lang="en" sz="2400">
                <a:solidFill>
                  <a:schemeClr val="dk1"/>
                </a:solidFill>
              </a:rPr>
              <a:t>//n-1 passes</a:t>
            </a:r>
            <a:endParaRPr sz="24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anySwaps ← FALSE</a:t>
            </a:r>
            <a:endParaRPr sz="2400" b="1">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for j ← 0 to n-2-i</a:t>
            </a:r>
            <a:r>
              <a:rPr lang="en" sz="2400">
                <a:solidFill>
                  <a:schemeClr val="dk1"/>
                </a:solidFill>
                <a:latin typeface="Courier New"/>
                <a:ea typeface="Courier New"/>
                <a:cs typeface="Courier New"/>
                <a:sym typeface="Courier New"/>
              </a:rPr>
              <a:t> </a:t>
            </a:r>
            <a:r>
              <a:rPr lang="en" sz="2400">
                <a:solidFill>
                  <a:schemeClr val="dk1"/>
                </a:solidFill>
              </a:rPr>
              <a:t>//last i elements are sorted</a:t>
            </a:r>
            <a:endParaRPr sz="24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	if(A[j] &gt; A[j+1])</a:t>
            </a:r>
            <a:endParaRPr sz="2400" b="1">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		Swap A[j] with A[j+1]</a:t>
            </a:r>
            <a:endParaRPr sz="2400" b="1">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		anySwaps ← TRUE</a:t>
            </a:r>
            <a:endParaRPr sz="2400" b="1">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if(anySwaps = FALSE)</a:t>
            </a:r>
            <a:endParaRPr sz="2400" b="1">
              <a:solidFill>
                <a:schemeClr val="dk1"/>
              </a:solidFill>
              <a:latin typeface="Courier New"/>
              <a:ea typeface="Courier New"/>
              <a:cs typeface="Courier New"/>
              <a:sym typeface="Courier New"/>
            </a:endParaRPr>
          </a:p>
          <a:p>
            <a:pPr marL="457200" lvl="0" indent="45720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return</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return</a:t>
            </a:r>
            <a:endParaRPr sz="2400" b="1">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9"/>
          <p:cNvSpPr txBox="1"/>
          <p:nvPr/>
        </p:nvSpPr>
        <p:spPr>
          <a:xfrm>
            <a:off x="270900" y="270900"/>
            <a:ext cx="8597400" cy="59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Brute Force: </a:t>
            </a:r>
            <a:endParaRPr sz="2400" b="1" dirty="0"/>
          </a:p>
          <a:p>
            <a:pPr marL="0" lvl="0" indent="0" algn="l" rtl="0">
              <a:spcBef>
                <a:spcPts val="0"/>
              </a:spcBef>
              <a:spcAft>
                <a:spcPts val="0"/>
              </a:spcAft>
              <a:buNone/>
            </a:pPr>
            <a:r>
              <a:rPr lang="en" sz="2400" dirty="0"/>
              <a:t>A straightforward approach, usually directly based on the problem statement and definitions of the concepts involved.</a:t>
            </a:r>
            <a:endParaRPr sz="2400" dirty="0"/>
          </a:p>
          <a:p>
            <a:pPr marL="0" lvl="0" indent="0" algn="l" rtl="0">
              <a:spcBef>
                <a:spcPts val="0"/>
              </a:spcBef>
              <a:spcAft>
                <a:spcPts val="0"/>
              </a:spcAft>
              <a:buNone/>
            </a:pPr>
            <a:endParaRPr sz="2400" dirty="0"/>
          </a:p>
          <a:p>
            <a:pPr marL="0" lvl="0" indent="0" algn="l" rtl="0">
              <a:spcBef>
                <a:spcPts val="0"/>
              </a:spcBef>
              <a:spcAft>
                <a:spcPts val="0"/>
              </a:spcAft>
              <a:buClr>
                <a:schemeClr val="dk1"/>
              </a:buClr>
              <a:buSzPts val="1100"/>
              <a:buFont typeface="Arial"/>
              <a:buNone/>
            </a:pPr>
            <a:r>
              <a:rPr lang="en" sz="2400" dirty="0"/>
              <a:t>Examples:</a:t>
            </a:r>
            <a:endParaRPr sz="2400" dirty="0"/>
          </a:p>
          <a:p>
            <a:pPr marL="457200" lvl="0" indent="-381000" algn="l" rtl="0">
              <a:spcBef>
                <a:spcPts val="0"/>
              </a:spcBef>
              <a:spcAft>
                <a:spcPts val="0"/>
              </a:spcAft>
              <a:buSzPts val="2400"/>
              <a:buAutoNum type="arabicPeriod"/>
            </a:pPr>
            <a:r>
              <a:rPr lang="en" sz="2400" dirty="0"/>
              <a:t>Searching for a key of a given value in a list</a:t>
            </a:r>
            <a:endParaRPr sz="2400" dirty="0"/>
          </a:p>
          <a:p>
            <a:pPr marL="457200" lvl="0" indent="-381000" algn="l" rtl="0">
              <a:spcBef>
                <a:spcPts val="0"/>
              </a:spcBef>
              <a:spcAft>
                <a:spcPts val="0"/>
              </a:spcAft>
              <a:buSzPts val="2400"/>
              <a:buAutoNum type="arabicPeriod"/>
            </a:pPr>
            <a:r>
              <a:rPr lang="en" sz="2400" dirty="0"/>
              <a:t>Computing n!</a:t>
            </a:r>
            <a:endParaRPr sz="2400" dirty="0"/>
          </a:p>
          <a:p>
            <a:pPr marL="457200" lvl="0" indent="-381000" algn="l" rtl="0">
              <a:spcBef>
                <a:spcPts val="0"/>
              </a:spcBef>
              <a:spcAft>
                <a:spcPts val="0"/>
              </a:spcAft>
              <a:buSzPts val="2400"/>
              <a:buAutoNum type="arabicPeriod"/>
            </a:pPr>
            <a:r>
              <a:rPr lang="en" sz="2400" dirty="0"/>
              <a:t>Computing a</a:t>
            </a:r>
            <a:r>
              <a:rPr lang="en" sz="2400" baseline="30000" dirty="0"/>
              <a:t>n</a:t>
            </a:r>
            <a:r>
              <a:rPr lang="en" sz="2400" dirty="0"/>
              <a:t> (a &gt; 0, n a nonnegative integer)</a:t>
            </a:r>
            <a:endParaRPr sz="2400" dirty="0"/>
          </a:p>
          <a:p>
            <a:pPr marL="457200" lvl="0" indent="-381000" algn="l" rtl="0">
              <a:spcBef>
                <a:spcPts val="0"/>
              </a:spcBef>
              <a:spcAft>
                <a:spcPts val="0"/>
              </a:spcAft>
              <a:buSzPts val="2400"/>
              <a:buAutoNum type="arabicPeriod"/>
            </a:pPr>
            <a:r>
              <a:rPr lang="en" sz="2400" dirty="0"/>
              <a:t>Hacking a password by matching all possible passwords.</a:t>
            </a:r>
            <a:endParaRPr sz="2400" dirty="0"/>
          </a:p>
          <a:p>
            <a:pPr marL="0" lvl="0" indent="0" algn="l" rtl="0">
              <a:spcBef>
                <a:spcPts val="0"/>
              </a:spcBef>
              <a:spcAft>
                <a:spcPts val="0"/>
              </a:spcAft>
              <a:buNone/>
            </a:pPr>
            <a:endParaRPr sz="2400" dirty="0"/>
          </a:p>
          <a:p>
            <a:pPr marL="457200" lvl="0" indent="-381000" algn="l" rtl="0">
              <a:spcBef>
                <a:spcPts val="0"/>
              </a:spcBef>
              <a:spcAft>
                <a:spcPts val="0"/>
              </a:spcAft>
              <a:buClr>
                <a:schemeClr val="dk1"/>
              </a:buClr>
              <a:buSzPts val="2400"/>
              <a:buChar char="●"/>
            </a:pPr>
            <a:r>
              <a:rPr lang="en" sz="2400" dirty="0">
                <a:solidFill>
                  <a:schemeClr val="dk1"/>
                </a:solidFill>
              </a:rPr>
              <a:t>“Force” by the computer in terms of effort, but simple in strategy to implement.</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dirty="0">
                <a:solidFill>
                  <a:schemeClr val="dk1"/>
                </a:solidFill>
              </a:rPr>
              <a:t>Trial and Error method of trying out in some order.</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dirty="0">
                <a:solidFill>
                  <a:schemeClr val="dk1"/>
                </a:solidFill>
              </a:rPr>
              <a:t>Exhaustive effort rather than employing intellectual strategies.</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dirty="0">
                <a:solidFill>
                  <a:schemeClr val="dk1"/>
                </a:solidFill>
              </a:rPr>
              <a:t>Often one of the easiest way to solve it.</a:t>
            </a:r>
            <a:endParaRPr sz="2400"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8"/>
          <p:cNvSpPr txBox="1"/>
          <p:nvPr/>
        </p:nvSpPr>
        <p:spPr>
          <a:xfrm>
            <a:off x="270900" y="270900"/>
            <a:ext cx="8597400" cy="592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b="1" dirty="0">
                <a:solidFill>
                  <a:schemeClr val="dk1"/>
                </a:solidFill>
                <a:latin typeface="Courier New"/>
                <a:ea typeface="Courier New"/>
                <a:cs typeface="Courier New"/>
                <a:sym typeface="Courier New"/>
              </a:rPr>
              <a:t>Algorithm BubbleSortImproved( A[0..n-1] )</a:t>
            </a:r>
            <a:endParaRPr sz="2400" b="1" dirty="0">
              <a:latin typeface="Courier New"/>
              <a:ea typeface="Courier New"/>
              <a:cs typeface="Courier New"/>
              <a:sym typeface="Courier New"/>
            </a:endParaRPr>
          </a:p>
          <a:p>
            <a:pPr marL="0" lvl="0" indent="0" algn="l" rtl="0">
              <a:lnSpc>
                <a:spcPct val="115000"/>
              </a:lnSpc>
              <a:spcBef>
                <a:spcPts val="0"/>
              </a:spcBef>
              <a:spcAft>
                <a:spcPts val="0"/>
              </a:spcAft>
              <a:buNone/>
            </a:pPr>
            <a:endParaRPr sz="2400" dirty="0"/>
          </a:p>
          <a:p>
            <a:pPr marL="0" lvl="0" indent="0" algn="l" rtl="0">
              <a:lnSpc>
                <a:spcPct val="115000"/>
              </a:lnSpc>
              <a:spcBef>
                <a:spcPts val="0"/>
              </a:spcBef>
              <a:spcAft>
                <a:spcPts val="0"/>
              </a:spcAft>
              <a:buNone/>
            </a:pPr>
            <a:r>
              <a:rPr lang="en" sz="2400" dirty="0"/>
              <a:t>Input Size: </a:t>
            </a:r>
            <a:r>
              <a:rPr lang="en" sz="2400" b="1" dirty="0">
                <a:latin typeface="Courier New"/>
                <a:ea typeface="Courier New"/>
                <a:cs typeface="Courier New"/>
                <a:sym typeface="Courier New"/>
              </a:rPr>
              <a:t>n</a:t>
            </a:r>
            <a:endParaRPr sz="2400" b="1"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2400" dirty="0"/>
              <a:t>Basic Operation : (</a:t>
            </a:r>
            <a:r>
              <a:rPr lang="en" sz="2400" b="1" dirty="0" smtClean="0">
                <a:solidFill>
                  <a:schemeClr val="dk1"/>
                </a:solidFill>
                <a:latin typeface="Courier New"/>
                <a:ea typeface="Courier New"/>
                <a:cs typeface="Courier New"/>
                <a:sym typeface="Courier New"/>
              </a:rPr>
              <a:t>a[j] </a:t>
            </a:r>
            <a:r>
              <a:rPr lang="en" sz="2400" b="1" dirty="0">
                <a:solidFill>
                  <a:schemeClr val="dk1"/>
                </a:solidFill>
                <a:latin typeface="Courier New"/>
                <a:ea typeface="Courier New"/>
                <a:cs typeface="Courier New"/>
                <a:sym typeface="Courier New"/>
              </a:rPr>
              <a:t>&gt; </a:t>
            </a:r>
            <a:r>
              <a:rPr lang="en" sz="2400" b="1" dirty="0" smtClean="0">
                <a:solidFill>
                  <a:schemeClr val="dk1"/>
                </a:solidFill>
                <a:latin typeface="Courier New"/>
                <a:ea typeface="Courier New"/>
                <a:cs typeface="Courier New"/>
                <a:sym typeface="Courier New"/>
              </a:rPr>
              <a:t>a[j+1</a:t>
            </a:r>
            <a:r>
              <a:rPr lang="en" sz="2400" b="1" dirty="0">
                <a:solidFill>
                  <a:schemeClr val="dk1"/>
                </a:solidFill>
                <a:latin typeface="Courier New"/>
                <a:ea typeface="Courier New"/>
                <a:cs typeface="Courier New"/>
                <a:sym typeface="Courier New"/>
              </a:rPr>
              <a:t>])</a:t>
            </a:r>
            <a:endParaRPr sz="2400" dirty="0"/>
          </a:p>
          <a:p>
            <a:pPr marL="0" lvl="0" indent="0" algn="l" rtl="0">
              <a:lnSpc>
                <a:spcPct val="115000"/>
              </a:lnSpc>
              <a:spcBef>
                <a:spcPts val="0"/>
              </a:spcBef>
              <a:spcAft>
                <a:spcPts val="0"/>
              </a:spcAft>
              <a:buNone/>
            </a:pPr>
            <a:r>
              <a:rPr lang="en" sz="2400" b="1" dirty="0">
                <a:solidFill>
                  <a:schemeClr val="dk1"/>
                </a:solidFill>
              </a:rPr>
              <a:t>C</a:t>
            </a:r>
            <a:r>
              <a:rPr lang="en" sz="2400" b="1" baseline="-25000" dirty="0">
                <a:solidFill>
                  <a:schemeClr val="dk1"/>
                </a:solidFill>
              </a:rPr>
              <a:t>worst</a:t>
            </a:r>
            <a:r>
              <a:rPr lang="en" sz="2400" b="1" dirty="0">
                <a:solidFill>
                  <a:schemeClr val="dk1"/>
                </a:solidFill>
              </a:rPr>
              <a:t>(n)</a:t>
            </a:r>
            <a:r>
              <a:rPr lang="en" sz="2400" dirty="0">
                <a:solidFill>
                  <a:schemeClr val="dk1"/>
                </a:solidFill>
              </a:rPr>
              <a:t> 	= </a:t>
            </a:r>
            <a:r>
              <a:rPr lang="en" sz="2400" b="1" dirty="0">
                <a:solidFill>
                  <a:schemeClr val="dk1"/>
                </a:solidFill>
              </a:rPr>
              <a:t>n * (n - 1) / 2 </a:t>
            </a:r>
            <a:r>
              <a:rPr lang="en" sz="2400" dirty="0">
                <a:solidFill>
                  <a:schemeClr val="dk1"/>
                </a:solidFill>
              </a:rPr>
              <a:t>∈ </a:t>
            </a:r>
            <a:r>
              <a:rPr lang="en" sz="2400" b="1" dirty="0">
                <a:solidFill>
                  <a:schemeClr val="dk1"/>
                </a:solidFill>
              </a:rPr>
              <a:t>Θ(n</a:t>
            </a:r>
            <a:r>
              <a:rPr lang="en" sz="2400" b="1" baseline="30000" dirty="0">
                <a:solidFill>
                  <a:schemeClr val="dk1"/>
                </a:solidFill>
              </a:rPr>
              <a:t>2</a:t>
            </a:r>
            <a:r>
              <a:rPr lang="en" sz="2400" b="1" dirty="0">
                <a:solidFill>
                  <a:schemeClr val="dk1"/>
                </a:solidFill>
              </a:rPr>
              <a:t>)</a:t>
            </a:r>
            <a:endParaRPr sz="2400" dirty="0">
              <a:solidFill>
                <a:schemeClr val="dk1"/>
              </a:solidFill>
            </a:endParaRPr>
          </a:p>
          <a:p>
            <a:pPr marL="0" lvl="0" indent="0" algn="l" rtl="0">
              <a:lnSpc>
                <a:spcPct val="115000"/>
              </a:lnSpc>
              <a:spcBef>
                <a:spcPts val="0"/>
              </a:spcBef>
              <a:spcAft>
                <a:spcPts val="0"/>
              </a:spcAft>
              <a:buNone/>
            </a:pPr>
            <a:r>
              <a:rPr lang="en" sz="2400" b="1" dirty="0">
                <a:solidFill>
                  <a:schemeClr val="dk1"/>
                </a:solidFill>
              </a:rPr>
              <a:t>C</a:t>
            </a:r>
            <a:r>
              <a:rPr lang="en" sz="2400" b="1" baseline="-25000" dirty="0">
                <a:solidFill>
                  <a:schemeClr val="dk1"/>
                </a:solidFill>
              </a:rPr>
              <a:t>best</a:t>
            </a:r>
            <a:r>
              <a:rPr lang="en" sz="2400" b="1" dirty="0">
                <a:solidFill>
                  <a:schemeClr val="dk1"/>
                </a:solidFill>
              </a:rPr>
              <a:t>(n)</a:t>
            </a:r>
            <a:r>
              <a:rPr lang="en" sz="2400" dirty="0">
                <a:solidFill>
                  <a:schemeClr val="dk1"/>
                </a:solidFill>
              </a:rPr>
              <a:t> 	= </a:t>
            </a:r>
            <a:r>
              <a:rPr lang="en" sz="2400" b="1" dirty="0">
                <a:solidFill>
                  <a:schemeClr val="dk1"/>
                </a:solidFill>
              </a:rPr>
              <a:t>(n - 1) </a:t>
            </a:r>
            <a:r>
              <a:rPr lang="en" sz="2400" dirty="0">
                <a:solidFill>
                  <a:schemeClr val="dk1"/>
                </a:solidFill>
              </a:rPr>
              <a:t>∈ </a:t>
            </a:r>
            <a:r>
              <a:rPr lang="en" sz="2400" b="1" dirty="0">
                <a:solidFill>
                  <a:schemeClr val="dk1"/>
                </a:solidFill>
              </a:rPr>
              <a:t>Θ(n)</a:t>
            </a:r>
            <a:endParaRPr sz="2400" dirty="0">
              <a:solidFill>
                <a:schemeClr val="dk1"/>
              </a:solidFill>
            </a:endParaRPr>
          </a:p>
          <a:p>
            <a:pPr marL="0" lvl="0" indent="0" algn="l" rtl="0">
              <a:lnSpc>
                <a:spcPct val="115000"/>
              </a:lnSpc>
              <a:spcBef>
                <a:spcPts val="0"/>
              </a:spcBef>
              <a:spcAft>
                <a:spcPts val="0"/>
              </a:spcAft>
              <a:buNone/>
            </a:pPr>
            <a:endParaRPr sz="2400" dirty="0"/>
          </a:p>
          <a:p>
            <a:pPr marL="0" lvl="0" indent="0" algn="l" rtl="0">
              <a:lnSpc>
                <a:spcPct val="115000"/>
              </a:lnSpc>
              <a:spcBef>
                <a:spcPts val="0"/>
              </a:spcBef>
              <a:spcAft>
                <a:spcPts val="0"/>
              </a:spcAft>
              <a:buClr>
                <a:schemeClr val="dk1"/>
              </a:buClr>
              <a:buSzPts val="1100"/>
              <a:buFont typeface="Arial"/>
              <a:buNone/>
            </a:pPr>
            <a:r>
              <a:rPr lang="en" sz="2400" dirty="0">
                <a:solidFill>
                  <a:schemeClr val="dk1"/>
                </a:solidFill>
              </a:rPr>
              <a:t>Basic Operation : </a:t>
            </a:r>
            <a:r>
              <a:rPr lang="en" sz="2400" b="1" dirty="0">
                <a:solidFill>
                  <a:schemeClr val="dk1"/>
                </a:solidFill>
                <a:latin typeface="Courier New"/>
                <a:ea typeface="Courier New"/>
                <a:cs typeface="Courier New"/>
                <a:sym typeface="Courier New"/>
              </a:rPr>
              <a:t>Swap</a:t>
            </a:r>
            <a:endParaRPr sz="24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400" b="1" dirty="0">
                <a:solidFill>
                  <a:schemeClr val="dk1"/>
                </a:solidFill>
              </a:rPr>
              <a:t>C</a:t>
            </a:r>
            <a:r>
              <a:rPr lang="en" sz="2400" b="1" baseline="-25000" dirty="0">
                <a:solidFill>
                  <a:schemeClr val="dk1"/>
                </a:solidFill>
              </a:rPr>
              <a:t>worst</a:t>
            </a:r>
            <a:r>
              <a:rPr lang="en" sz="2400" b="1" dirty="0">
                <a:solidFill>
                  <a:schemeClr val="dk1"/>
                </a:solidFill>
              </a:rPr>
              <a:t>(n)</a:t>
            </a:r>
            <a:r>
              <a:rPr lang="en" sz="2400" dirty="0">
                <a:solidFill>
                  <a:schemeClr val="dk1"/>
                </a:solidFill>
              </a:rPr>
              <a:t> 	= </a:t>
            </a:r>
            <a:r>
              <a:rPr lang="en" sz="2400" b="1" dirty="0">
                <a:solidFill>
                  <a:schemeClr val="dk1"/>
                </a:solidFill>
              </a:rPr>
              <a:t>n * (n - 1) / 2 </a:t>
            </a:r>
            <a:r>
              <a:rPr lang="en" sz="2400" dirty="0">
                <a:solidFill>
                  <a:schemeClr val="dk1"/>
                </a:solidFill>
              </a:rPr>
              <a:t>∈ </a:t>
            </a:r>
            <a:r>
              <a:rPr lang="en" sz="2400" b="1" dirty="0">
                <a:solidFill>
                  <a:schemeClr val="dk1"/>
                </a:solidFill>
              </a:rPr>
              <a:t>Θ(n</a:t>
            </a:r>
            <a:r>
              <a:rPr lang="en" sz="2400" b="1" baseline="30000" dirty="0">
                <a:solidFill>
                  <a:schemeClr val="dk1"/>
                </a:solidFill>
              </a:rPr>
              <a:t>2</a:t>
            </a:r>
            <a:r>
              <a:rPr lang="en" sz="2400" b="1" dirty="0">
                <a:solidFill>
                  <a:schemeClr val="dk1"/>
                </a:solidFill>
              </a:rPr>
              <a:t>)</a:t>
            </a:r>
            <a:endParaRPr sz="24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400" b="1" dirty="0">
                <a:solidFill>
                  <a:schemeClr val="dk1"/>
                </a:solidFill>
              </a:rPr>
              <a:t>C</a:t>
            </a:r>
            <a:r>
              <a:rPr lang="en" sz="2400" b="1" baseline="-25000" dirty="0">
                <a:solidFill>
                  <a:schemeClr val="dk1"/>
                </a:solidFill>
              </a:rPr>
              <a:t>best</a:t>
            </a:r>
            <a:r>
              <a:rPr lang="en" sz="2400" b="1" dirty="0">
                <a:solidFill>
                  <a:schemeClr val="dk1"/>
                </a:solidFill>
              </a:rPr>
              <a:t>(n)</a:t>
            </a:r>
            <a:r>
              <a:rPr lang="en" sz="2400" dirty="0">
                <a:solidFill>
                  <a:schemeClr val="dk1"/>
                </a:solidFill>
              </a:rPr>
              <a:t> 	= </a:t>
            </a:r>
            <a:r>
              <a:rPr lang="en" sz="2400" b="1" dirty="0">
                <a:solidFill>
                  <a:schemeClr val="dk1"/>
                </a:solidFill>
              </a:rPr>
              <a:t>0 </a:t>
            </a:r>
            <a:r>
              <a:rPr lang="en" sz="2400" dirty="0">
                <a:solidFill>
                  <a:schemeClr val="dk1"/>
                </a:solidFill>
              </a:rPr>
              <a:t>∈ </a:t>
            </a:r>
            <a:r>
              <a:rPr lang="en" sz="2400" b="1" dirty="0">
                <a:solidFill>
                  <a:schemeClr val="dk1"/>
                </a:solidFill>
              </a:rPr>
              <a:t>Θ(1)</a:t>
            </a:r>
            <a:endParaRPr sz="24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400" dirty="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p:nvPr/>
        </p:nvSpPr>
        <p:spPr>
          <a:xfrm>
            <a:off x="270900" y="270900"/>
            <a:ext cx="8597400" cy="59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a:t>Yet another way of </a:t>
            </a:r>
            <a:r>
              <a:rPr lang="en" sz="2400" b="1"/>
              <a:t>sorting</a:t>
            </a:r>
            <a:r>
              <a:rPr lang="en" sz="2400"/>
              <a:t> by </a:t>
            </a:r>
            <a:r>
              <a:rPr lang="en" sz="2400">
                <a:solidFill>
                  <a:schemeClr val="dk1"/>
                </a:solidFill>
              </a:rPr>
              <a:t>brute-force.</a:t>
            </a:r>
            <a:endParaRPr sz="2400"/>
          </a:p>
          <a:p>
            <a:pPr marL="0" lvl="0" indent="0" algn="l" rtl="0">
              <a:lnSpc>
                <a:spcPct val="115000"/>
              </a:lnSpc>
              <a:spcBef>
                <a:spcPts val="0"/>
              </a:spcBef>
              <a:spcAft>
                <a:spcPts val="0"/>
              </a:spcAft>
              <a:buNone/>
            </a:pPr>
            <a:endParaRPr sz="2400"/>
          </a:p>
        </p:txBody>
      </p:sp>
      <p:pic>
        <p:nvPicPr>
          <p:cNvPr id="144" name="Google Shape;144;p29"/>
          <p:cNvPicPr preferRelativeResize="0"/>
          <p:nvPr/>
        </p:nvPicPr>
        <p:blipFill>
          <a:blip r:embed="rId3">
            <a:alphaModFix/>
          </a:blip>
          <a:stretch>
            <a:fillRect/>
          </a:stretch>
        </p:blipFill>
        <p:spPr>
          <a:xfrm>
            <a:off x="270900" y="862200"/>
            <a:ext cx="8873099" cy="59392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p:nvPr/>
        </p:nvSpPr>
        <p:spPr>
          <a:xfrm>
            <a:off x="270900" y="270900"/>
            <a:ext cx="46998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Selection Sort: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Example: 8  4  6  9  2  3  1</a:t>
            </a:r>
            <a:endParaRPr sz="2400"/>
          </a:p>
        </p:txBody>
      </p:sp>
      <p:pic>
        <p:nvPicPr>
          <p:cNvPr id="150" name="Google Shape;150;p30"/>
          <p:cNvPicPr preferRelativeResize="0"/>
          <p:nvPr/>
        </p:nvPicPr>
        <p:blipFill>
          <a:blip r:embed="rId3">
            <a:alphaModFix/>
          </a:blip>
          <a:stretch>
            <a:fillRect/>
          </a:stretch>
        </p:blipFill>
        <p:spPr>
          <a:xfrm>
            <a:off x="4970601" y="270901"/>
            <a:ext cx="4032575" cy="5892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p:nvPr/>
        </p:nvSpPr>
        <p:spPr>
          <a:xfrm>
            <a:off x="153525" y="115150"/>
            <a:ext cx="8990400" cy="63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rPr>
              <a:t>Selection Sort</a:t>
            </a:r>
            <a:r>
              <a:rPr lang="en" sz="2400" b="1"/>
              <a:t>:</a:t>
            </a:r>
            <a:r>
              <a:rPr lang="en" sz="2400"/>
              <a:t> </a:t>
            </a:r>
            <a:endParaRPr sz="2400"/>
          </a:p>
          <a:p>
            <a:pPr marL="0" lvl="0" indent="0" algn="l" rtl="0">
              <a:spcBef>
                <a:spcPts val="0"/>
              </a:spcBef>
              <a:spcAft>
                <a:spcPts val="0"/>
              </a:spcAft>
              <a:buNone/>
            </a:pPr>
            <a:r>
              <a:rPr lang="en" sz="2400">
                <a:solidFill>
                  <a:schemeClr val="dk1"/>
                </a:solidFill>
              </a:rPr>
              <a:t>Find the smallest of the unsorted array and place it at the beginning of the unsorted array. Reduce the unsorted array by excluding the first one, which is already in its final position. Repeat sorting the unsorted array as long as there is only one element left in the unsorted array.</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 sz="2200" b="1">
                <a:solidFill>
                  <a:schemeClr val="dk1"/>
                </a:solidFill>
                <a:latin typeface="Courier New"/>
                <a:ea typeface="Courier New"/>
                <a:cs typeface="Courier New"/>
                <a:sym typeface="Courier New"/>
              </a:rPr>
              <a:t>Algorithm</a:t>
            </a:r>
            <a:r>
              <a:rPr lang="en" sz="2400" b="1">
                <a:solidFill>
                  <a:schemeClr val="dk1"/>
                </a:solidFill>
                <a:latin typeface="Courier New"/>
                <a:ea typeface="Courier New"/>
                <a:cs typeface="Courier New"/>
                <a:sym typeface="Courier New"/>
              </a:rPr>
              <a:t> SelectionSort_Recursive</a:t>
            </a:r>
            <a:r>
              <a:rPr lang="en" sz="2200" b="1">
                <a:solidFill>
                  <a:schemeClr val="dk1"/>
                </a:solidFill>
                <a:latin typeface="Courier New"/>
                <a:ea typeface="Courier New"/>
                <a:cs typeface="Courier New"/>
                <a:sym typeface="Courier New"/>
              </a:rPr>
              <a:t>(A[0..n-1])</a:t>
            </a:r>
            <a:endParaRPr sz="2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800">
                <a:solidFill>
                  <a:schemeClr val="dk1"/>
                </a:solidFill>
                <a:latin typeface="Courier New"/>
                <a:ea typeface="Courier New"/>
                <a:cs typeface="Courier New"/>
                <a:sym typeface="Courier New"/>
              </a:rPr>
              <a:t>//Sorts a given array by Selection Sort.</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800">
                <a:solidFill>
                  <a:schemeClr val="dk1"/>
                </a:solidFill>
                <a:latin typeface="Courier New"/>
                <a:ea typeface="Courier New"/>
                <a:cs typeface="Courier New"/>
                <a:sym typeface="Courier New"/>
              </a:rPr>
              <a:t>//Input: An array A[0..n-1] of orderable elements.</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800">
                <a:solidFill>
                  <a:schemeClr val="dk1"/>
                </a:solidFill>
                <a:latin typeface="Courier New"/>
                <a:ea typeface="Courier New"/>
                <a:cs typeface="Courier New"/>
                <a:sym typeface="Courier New"/>
              </a:rPr>
              <a:t>//Output: Array A[0..n-1] sorted in ascending order.</a:t>
            </a:r>
            <a:endParaRPr sz="18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if(n ≤ 1) return</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min ← index of the smallest among A[0..n-1]</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Swap A[0] with A[min]</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SelectionSort_Recursive(A[1..n-1])</a:t>
            </a:r>
            <a:endParaRPr sz="24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p:nvPr/>
        </p:nvSpPr>
        <p:spPr>
          <a:xfrm>
            <a:off x="153525" y="115150"/>
            <a:ext cx="8990400" cy="63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rPr>
              <a:t>Selection Sort</a:t>
            </a:r>
            <a:r>
              <a:rPr lang="en" sz="2400" b="1"/>
              <a:t>:</a:t>
            </a:r>
            <a:r>
              <a:rPr lang="en" sz="2400"/>
              <a:t> </a:t>
            </a:r>
            <a:endParaRPr sz="2400"/>
          </a:p>
          <a:p>
            <a:pPr marL="0" lvl="0" indent="0" algn="l" rtl="0">
              <a:spcBef>
                <a:spcPts val="0"/>
              </a:spcBef>
              <a:spcAft>
                <a:spcPts val="0"/>
              </a:spcAft>
              <a:buNone/>
            </a:pPr>
            <a:r>
              <a:rPr lang="en" sz="2400">
                <a:solidFill>
                  <a:schemeClr val="dk1"/>
                </a:solidFill>
              </a:rPr>
              <a:t>Find the smallest of the unsorted array and place it at the beginning of the unsorted array. Reduce the unsorted array by excluding the first one, which is already in its final position.</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 sz="2200" b="1">
                <a:solidFill>
                  <a:schemeClr val="dk1"/>
                </a:solidFill>
                <a:latin typeface="Courier New"/>
                <a:ea typeface="Courier New"/>
                <a:cs typeface="Courier New"/>
                <a:sym typeface="Courier New"/>
              </a:rPr>
              <a:t>Algorithm</a:t>
            </a:r>
            <a:r>
              <a:rPr lang="en" sz="2400" b="1">
                <a:solidFill>
                  <a:schemeClr val="dk1"/>
                </a:solidFill>
                <a:latin typeface="Courier New"/>
                <a:ea typeface="Courier New"/>
                <a:cs typeface="Courier New"/>
                <a:sym typeface="Courier New"/>
              </a:rPr>
              <a:t> SelectionSort</a:t>
            </a:r>
            <a:r>
              <a:rPr lang="en" sz="2200" b="1">
                <a:solidFill>
                  <a:schemeClr val="dk1"/>
                </a:solidFill>
                <a:latin typeface="Courier New"/>
                <a:ea typeface="Courier New"/>
                <a:cs typeface="Courier New"/>
                <a:sym typeface="Courier New"/>
              </a:rPr>
              <a:t>(A[0..n-1])</a:t>
            </a:r>
            <a:endParaRPr sz="2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800">
                <a:solidFill>
                  <a:schemeClr val="dk1"/>
                </a:solidFill>
                <a:latin typeface="Courier New"/>
                <a:ea typeface="Courier New"/>
                <a:cs typeface="Courier New"/>
                <a:sym typeface="Courier New"/>
              </a:rPr>
              <a:t>//Sorts a given array by Selection Sort.</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800">
                <a:solidFill>
                  <a:schemeClr val="dk1"/>
                </a:solidFill>
                <a:latin typeface="Courier New"/>
                <a:ea typeface="Courier New"/>
                <a:cs typeface="Courier New"/>
                <a:sym typeface="Courier New"/>
              </a:rPr>
              <a:t>//Input: An array A[0..n-1] of orderable elements.</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800">
                <a:solidFill>
                  <a:schemeClr val="dk1"/>
                </a:solidFill>
                <a:latin typeface="Courier New"/>
                <a:ea typeface="Courier New"/>
                <a:cs typeface="Courier New"/>
                <a:sym typeface="Courier New"/>
              </a:rPr>
              <a:t>//Output: Array A[0..n-1] sorted in ascending order.</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b="1">
                <a:solidFill>
                  <a:schemeClr val="dk1"/>
                </a:solidFill>
                <a:latin typeface="Courier New"/>
                <a:ea typeface="Courier New"/>
                <a:cs typeface="Courier New"/>
                <a:sym typeface="Courier New"/>
              </a:rPr>
              <a:t>for i ← 0 to n-2</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min ← index of the smallest among A[i..n-1]</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Swap A[i] with A[min]</a:t>
            </a:r>
            <a:endParaRPr sz="24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2400"/>
          </a:p>
        </p:txBody>
      </p:sp>
      <p:pic>
        <p:nvPicPr>
          <p:cNvPr id="161" name="Google Shape;161;p32"/>
          <p:cNvPicPr preferRelativeResize="0"/>
          <p:nvPr/>
        </p:nvPicPr>
        <p:blipFill>
          <a:blip r:embed="rId3">
            <a:alphaModFix/>
          </a:blip>
          <a:stretch>
            <a:fillRect/>
          </a:stretch>
        </p:blipFill>
        <p:spPr>
          <a:xfrm>
            <a:off x="363825" y="4856400"/>
            <a:ext cx="7131038" cy="1534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p:nvPr/>
        </p:nvSpPr>
        <p:spPr>
          <a:xfrm>
            <a:off x="270900" y="270900"/>
            <a:ext cx="8597400" cy="38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chemeClr val="dk1"/>
                </a:solidFill>
                <a:latin typeface="Courier New"/>
                <a:ea typeface="Courier New"/>
                <a:cs typeface="Courier New"/>
                <a:sym typeface="Courier New"/>
              </a:rPr>
              <a:t>Algorithm</a:t>
            </a:r>
            <a:r>
              <a:rPr lang="en" sz="2400" b="1">
                <a:solidFill>
                  <a:schemeClr val="dk1"/>
                </a:solidFill>
                <a:latin typeface="Courier New"/>
                <a:ea typeface="Courier New"/>
                <a:cs typeface="Courier New"/>
                <a:sym typeface="Courier New"/>
              </a:rPr>
              <a:t> SelectionSort</a:t>
            </a:r>
            <a:r>
              <a:rPr lang="en" sz="2200" b="1">
                <a:solidFill>
                  <a:schemeClr val="dk1"/>
                </a:solidFill>
                <a:latin typeface="Courier New"/>
                <a:ea typeface="Courier New"/>
                <a:cs typeface="Courier New"/>
                <a:sym typeface="Courier New"/>
              </a:rPr>
              <a:t>(A[0..n-1])</a:t>
            </a:r>
            <a:endParaRPr sz="2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800">
                <a:solidFill>
                  <a:schemeClr val="dk1"/>
                </a:solidFill>
                <a:latin typeface="Courier New"/>
                <a:ea typeface="Courier New"/>
                <a:cs typeface="Courier New"/>
                <a:sym typeface="Courier New"/>
              </a:rPr>
              <a:t>//Sorts a given array by Selection Sort.</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800">
                <a:solidFill>
                  <a:schemeClr val="dk1"/>
                </a:solidFill>
                <a:latin typeface="Courier New"/>
                <a:ea typeface="Courier New"/>
                <a:cs typeface="Courier New"/>
                <a:sym typeface="Courier New"/>
              </a:rPr>
              <a:t>//Input: An array A[0..n-1] of orderable elements.</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800">
                <a:solidFill>
                  <a:schemeClr val="dk1"/>
                </a:solidFill>
                <a:latin typeface="Courier New"/>
                <a:ea typeface="Courier New"/>
                <a:cs typeface="Courier New"/>
                <a:sym typeface="Courier New"/>
              </a:rPr>
              <a:t>//Output: Array A[0..n-1] sorted in ascending order.</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b="1">
                <a:solidFill>
                  <a:schemeClr val="dk1"/>
                </a:solidFill>
                <a:latin typeface="Courier New"/>
                <a:ea typeface="Courier New"/>
                <a:cs typeface="Courier New"/>
                <a:sym typeface="Courier New"/>
              </a:rPr>
              <a:t>for i ← 0 to n-2</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min ← i</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for j ← i+1 to n-1</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	if(A[j] &lt; A[min]) min ← j</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Swap A[i] with A[min]</a:t>
            </a:r>
            <a:endParaRPr sz="24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b="1">
                <a:solidFill>
                  <a:schemeClr val="dk1"/>
                </a:solidFill>
                <a:latin typeface="Courier New"/>
                <a:ea typeface="Courier New"/>
                <a:cs typeface="Courier New"/>
                <a:sym typeface="Courier New"/>
              </a:rPr>
              <a:t>return A</a:t>
            </a:r>
            <a:endParaRPr sz="2400" b="1"/>
          </a:p>
        </p:txBody>
      </p:sp>
      <p:pic>
        <p:nvPicPr>
          <p:cNvPr id="167" name="Google Shape;167;p33"/>
          <p:cNvPicPr preferRelativeResize="0"/>
          <p:nvPr/>
        </p:nvPicPr>
        <p:blipFill>
          <a:blip r:embed="rId3">
            <a:alphaModFix/>
          </a:blip>
          <a:stretch>
            <a:fillRect/>
          </a:stretch>
        </p:blipFill>
        <p:spPr>
          <a:xfrm>
            <a:off x="363825" y="4094400"/>
            <a:ext cx="7131038" cy="1534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p:nvPr/>
        </p:nvSpPr>
        <p:spPr>
          <a:xfrm>
            <a:off x="270900" y="256500"/>
            <a:ext cx="8215800" cy="256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t>Analysis of Selection Sort:</a:t>
            </a:r>
            <a:endParaRPr sz="2400"/>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a:t>Input Size: n (size of the list)</a:t>
            </a:r>
            <a:endParaRPr sz="2400"/>
          </a:p>
          <a:p>
            <a:pPr marL="0" lvl="0" indent="0" algn="l" rtl="0">
              <a:lnSpc>
                <a:spcPct val="115000"/>
              </a:lnSpc>
              <a:spcBef>
                <a:spcPts val="0"/>
              </a:spcBef>
              <a:spcAft>
                <a:spcPts val="0"/>
              </a:spcAft>
              <a:buNone/>
            </a:pPr>
            <a:r>
              <a:rPr lang="en" sz="2400"/>
              <a:t>Basic Operation: Comparison (</a:t>
            </a:r>
            <a:r>
              <a:rPr lang="en" sz="2400" b="1">
                <a:solidFill>
                  <a:schemeClr val="dk1"/>
                </a:solidFill>
                <a:latin typeface="Courier New"/>
                <a:ea typeface="Courier New"/>
                <a:cs typeface="Courier New"/>
                <a:sym typeface="Courier New"/>
              </a:rPr>
              <a:t>A[j] &lt; A[min]</a:t>
            </a:r>
            <a:r>
              <a:rPr lang="en" sz="2400"/>
              <a:t>)</a:t>
            </a:r>
            <a:endParaRPr sz="2400"/>
          </a:p>
          <a:p>
            <a:pPr marL="0" lvl="0" indent="0" algn="l" rtl="0">
              <a:lnSpc>
                <a:spcPct val="115000"/>
              </a:lnSpc>
              <a:spcBef>
                <a:spcPts val="0"/>
              </a:spcBef>
              <a:spcAft>
                <a:spcPts val="0"/>
              </a:spcAft>
              <a:buNone/>
            </a:pPr>
            <a:r>
              <a:rPr lang="en" sz="2400">
                <a:solidFill>
                  <a:schemeClr val="dk1"/>
                </a:solidFill>
              </a:rPr>
              <a:t>C</a:t>
            </a:r>
            <a:r>
              <a:rPr lang="en" sz="2400" baseline="-25000">
                <a:solidFill>
                  <a:schemeClr val="dk1"/>
                </a:solidFill>
              </a:rPr>
              <a:t>best</a:t>
            </a:r>
            <a:r>
              <a:rPr lang="en" sz="2400">
                <a:solidFill>
                  <a:schemeClr val="dk1"/>
                </a:solidFill>
              </a:rPr>
              <a:t>(n) = C</a:t>
            </a:r>
            <a:r>
              <a:rPr lang="en" sz="2400" baseline="-25000">
                <a:solidFill>
                  <a:schemeClr val="dk1"/>
                </a:solidFill>
              </a:rPr>
              <a:t>worst</a:t>
            </a:r>
            <a:r>
              <a:rPr lang="en" sz="2400">
                <a:solidFill>
                  <a:schemeClr val="dk1"/>
                </a:solidFill>
              </a:rPr>
              <a:t>(n) = C</a:t>
            </a:r>
            <a:r>
              <a:rPr lang="en" sz="2400" baseline="-25000">
                <a:solidFill>
                  <a:schemeClr val="dk1"/>
                </a:solidFill>
              </a:rPr>
              <a:t>avg</a:t>
            </a:r>
            <a:r>
              <a:rPr lang="en" sz="2400">
                <a:solidFill>
                  <a:schemeClr val="dk1"/>
                </a:solidFill>
              </a:rPr>
              <a:t>(n)</a:t>
            </a:r>
            <a:endParaRPr sz="2400"/>
          </a:p>
        </p:txBody>
      </p:sp>
      <p:pic>
        <p:nvPicPr>
          <p:cNvPr id="173" name="Google Shape;173;p34"/>
          <p:cNvPicPr preferRelativeResize="0"/>
          <p:nvPr/>
        </p:nvPicPr>
        <p:blipFill>
          <a:blip r:embed="rId3">
            <a:alphaModFix/>
          </a:blip>
          <a:stretch>
            <a:fillRect/>
          </a:stretch>
        </p:blipFill>
        <p:spPr>
          <a:xfrm>
            <a:off x="270900" y="2826000"/>
            <a:ext cx="8146326" cy="1327050"/>
          </a:xfrm>
          <a:prstGeom prst="rect">
            <a:avLst/>
          </a:prstGeom>
          <a:noFill/>
          <a:ln>
            <a:noFill/>
          </a:ln>
        </p:spPr>
      </p:pic>
      <p:pic>
        <p:nvPicPr>
          <p:cNvPr id="174" name="Google Shape;174;p34"/>
          <p:cNvPicPr preferRelativeResize="0"/>
          <p:nvPr/>
        </p:nvPicPr>
        <p:blipFill>
          <a:blip r:embed="rId4">
            <a:alphaModFix/>
          </a:blip>
          <a:stretch>
            <a:fillRect/>
          </a:stretch>
        </p:blipFill>
        <p:spPr>
          <a:xfrm>
            <a:off x="905600" y="4327100"/>
            <a:ext cx="4828550" cy="1064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5"/>
          <p:cNvSpPr txBox="1"/>
          <p:nvPr/>
        </p:nvSpPr>
        <p:spPr>
          <a:xfrm>
            <a:off x="270900" y="270900"/>
            <a:ext cx="8597400" cy="614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Verdana"/>
                <a:ea typeface="Verdana"/>
                <a:cs typeface="Verdana"/>
                <a:sym typeface="Verdana"/>
              </a:rPr>
              <a:t>Polynomial Evaluation:</a:t>
            </a:r>
            <a:r>
              <a:rPr lang="en" sz="2400">
                <a:latin typeface="Verdana"/>
                <a:ea typeface="Verdana"/>
                <a:cs typeface="Verdana"/>
                <a:sym typeface="Verdana"/>
              </a:rPr>
              <a:t> </a:t>
            </a:r>
            <a:endParaRPr sz="2400">
              <a:latin typeface="Verdana"/>
              <a:ea typeface="Verdana"/>
              <a:cs typeface="Verdana"/>
              <a:sym typeface="Verdana"/>
            </a:endParaRPr>
          </a:p>
          <a:p>
            <a:pPr marL="0" lvl="0" indent="0" algn="l" rtl="0">
              <a:lnSpc>
                <a:spcPct val="90000"/>
              </a:lnSpc>
              <a:spcBef>
                <a:spcPts val="600"/>
              </a:spcBef>
              <a:spcAft>
                <a:spcPts val="0"/>
              </a:spcAft>
              <a:buNone/>
            </a:pPr>
            <a:r>
              <a:rPr lang="en" sz="2400" b="1">
                <a:solidFill>
                  <a:schemeClr val="dk1"/>
                </a:solidFill>
                <a:latin typeface="Courier New"/>
                <a:ea typeface="Courier New"/>
                <a:cs typeface="Courier New"/>
                <a:sym typeface="Courier New"/>
              </a:rPr>
              <a:t>p(x)= a</a:t>
            </a:r>
            <a:r>
              <a:rPr lang="en" sz="2400" b="1" baseline="-25000">
                <a:solidFill>
                  <a:schemeClr val="dk1"/>
                </a:solidFill>
                <a:latin typeface="Courier New"/>
                <a:ea typeface="Courier New"/>
                <a:cs typeface="Courier New"/>
                <a:sym typeface="Courier New"/>
              </a:rPr>
              <a:t>n</a:t>
            </a:r>
            <a:r>
              <a:rPr lang="en" sz="2400" b="1">
                <a:solidFill>
                  <a:schemeClr val="dk1"/>
                </a:solidFill>
                <a:latin typeface="Courier New"/>
                <a:ea typeface="Courier New"/>
                <a:cs typeface="Courier New"/>
                <a:sym typeface="Courier New"/>
              </a:rPr>
              <a:t>x</a:t>
            </a:r>
            <a:r>
              <a:rPr lang="en" sz="2400" b="1" baseline="30000">
                <a:solidFill>
                  <a:schemeClr val="dk1"/>
                </a:solidFill>
                <a:latin typeface="Courier New"/>
                <a:ea typeface="Courier New"/>
                <a:cs typeface="Courier New"/>
                <a:sym typeface="Courier New"/>
              </a:rPr>
              <a:t>n </a:t>
            </a:r>
            <a:r>
              <a:rPr lang="en" sz="2400" b="1">
                <a:solidFill>
                  <a:schemeClr val="dk1"/>
                </a:solidFill>
                <a:latin typeface="Courier New"/>
                <a:ea typeface="Courier New"/>
                <a:cs typeface="Courier New"/>
                <a:sym typeface="Courier New"/>
              </a:rPr>
              <a:t>+ a</a:t>
            </a:r>
            <a:r>
              <a:rPr lang="en" sz="2400" b="1" baseline="-25000">
                <a:solidFill>
                  <a:schemeClr val="dk1"/>
                </a:solidFill>
                <a:latin typeface="Courier New"/>
                <a:ea typeface="Courier New"/>
                <a:cs typeface="Courier New"/>
                <a:sym typeface="Courier New"/>
              </a:rPr>
              <a:t>n-1</a:t>
            </a:r>
            <a:r>
              <a:rPr lang="en" sz="2400" b="1">
                <a:solidFill>
                  <a:schemeClr val="dk1"/>
                </a:solidFill>
                <a:latin typeface="Courier New"/>
                <a:ea typeface="Courier New"/>
                <a:cs typeface="Courier New"/>
                <a:sym typeface="Courier New"/>
              </a:rPr>
              <a:t>x</a:t>
            </a:r>
            <a:r>
              <a:rPr lang="en" sz="2400" b="1" baseline="30000">
                <a:solidFill>
                  <a:schemeClr val="dk1"/>
                </a:solidFill>
                <a:latin typeface="Courier New"/>
                <a:ea typeface="Courier New"/>
                <a:cs typeface="Courier New"/>
                <a:sym typeface="Courier New"/>
              </a:rPr>
              <a:t>n-1 </a:t>
            </a:r>
            <a:r>
              <a:rPr lang="en" sz="2400" b="1">
                <a:solidFill>
                  <a:schemeClr val="dk1"/>
                </a:solidFill>
                <a:latin typeface="Courier New"/>
                <a:ea typeface="Courier New"/>
                <a:cs typeface="Courier New"/>
                <a:sym typeface="Courier New"/>
              </a:rPr>
              <a:t>+… + a</a:t>
            </a:r>
            <a:r>
              <a:rPr lang="en" sz="2400" b="1" baseline="-25000">
                <a:solidFill>
                  <a:schemeClr val="dk1"/>
                </a:solidFill>
                <a:latin typeface="Courier New"/>
                <a:ea typeface="Courier New"/>
                <a:cs typeface="Courier New"/>
                <a:sym typeface="Courier New"/>
              </a:rPr>
              <a:t>1</a:t>
            </a:r>
            <a:r>
              <a:rPr lang="en" sz="2400" b="1">
                <a:solidFill>
                  <a:schemeClr val="dk1"/>
                </a:solidFill>
                <a:latin typeface="Courier New"/>
                <a:ea typeface="Courier New"/>
                <a:cs typeface="Courier New"/>
                <a:sym typeface="Courier New"/>
              </a:rPr>
              <a:t>x</a:t>
            </a:r>
            <a:r>
              <a:rPr lang="en" sz="2400" b="1" baseline="30000">
                <a:solidFill>
                  <a:schemeClr val="dk1"/>
                </a:solidFill>
                <a:latin typeface="Courier New"/>
                <a:ea typeface="Courier New"/>
                <a:cs typeface="Courier New"/>
                <a:sym typeface="Courier New"/>
              </a:rPr>
              <a:t>1 </a:t>
            </a:r>
            <a:r>
              <a:rPr lang="en" sz="2400" b="1">
                <a:solidFill>
                  <a:schemeClr val="dk1"/>
                </a:solidFill>
                <a:latin typeface="Courier New"/>
                <a:ea typeface="Courier New"/>
                <a:cs typeface="Courier New"/>
                <a:sym typeface="Courier New"/>
              </a:rPr>
              <a:t>+ a</a:t>
            </a:r>
            <a:r>
              <a:rPr lang="en" sz="2400" b="1" baseline="-25000">
                <a:solidFill>
                  <a:schemeClr val="dk1"/>
                </a:solidFill>
                <a:latin typeface="Courier New"/>
                <a:ea typeface="Courier New"/>
                <a:cs typeface="Courier New"/>
                <a:sym typeface="Courier New"/>
              </a:rPr>
              <a:t>0     </a:t>
            </a:r>
            <a:r>
              <a:rPr lang="en" sz="2400" b="1">
                <a:solidFill>
                  <a:schemeClr val="dk1"/>
                </a:solidFill>
                <a:latin typeface="Courier New"/>
                <a:ea typeface="Courier New"/>
                <a:cs typeface="Courier New"/>
                <a:sym typeface="Courier New"/>
              </a:rPr>
              <a:t>at x=x</a:t>
            </a:r>
            <a:r>
              <a:rPr lang="en" sz="2400" b="1" baseline="-25000">
                <a:solidFill>
                  <a:schemeClr val="dk1"/>
                </a:solidFill>
                <a:latin typeface="Courier New"/>
                <a:ea typeface="Courier New"/>
                <a:cs typeface="Courier New"/>
                <a:sym typeface="Courier New"/>
              </a:rPr>
              <a:t>0</a:t>
            </a:r>
            <a:endParaRPr sz="2400" b="1" baseline="-250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2400" b="1">
                <a:latin typeface="Courier New"/>
                <a:ea typeface="Courier New"/>
                <a:cs typeface="Courier New"/>
                <a:sym typeface="Courier New"/>
              </a:rPr>
              <a:t>Algorithm Polynomial(n, x</a:t>
            </a:r>
            <a:r>
              <a:rPr lang="en" sz="2400" b="1" baseline="-25000">
                <a:latin typeface="Courier New"/>
                <a:ea typeface="Courier New"/>
                <a:cs typeface="Courier New"/>
                <a:sym typeface="Courier New"/>
              </a:rPr>
              <a:t>0</a:t>
            </a:r>
            <a:r>
              <a:rPr lang="en" sz="2400" b="1">
                <a:latin typeface="Courier New"/>
                <a:ea typeface="Courier New"/>
                <a:cs typeface="Courier New"/>
                <a:sym typeface="Courier New"/>
              </a:rPr>
              <a:t>, a</a:t>
            </a:r>
            <a:r>
              <a:rPr lang="en" sz="2400" b="1">
                <a:solidFill>
                  <a:schemeClr val="dk1"/>
                </a:solidFill>
                <a:latin typeface="Courier New"/>
                <a:ea typeface="Courier New"/>
                <a:cs typeface="Courier New"/>
                <a:sym typeface="Courier New"/>
              </a:rPr>
              <a:t>[0..n]</a:t>
            </a:r>
            <a:r>
              <a:rPr lang="en" sz="2400" b="1">
                <a:latin typeface="Courier New"/>
                <a:ea typeface="Courier New"/>
                <a:cs typeface="Courier New"/>
                <a:sym typeface="Courier New"/>
              </a:rPr>
              <a:t>)</a:t>
            </a:r>
            <a:endParaRPr sz="2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2000">
                <a:latin typeface="Courier New"/>
                <a:ea typeface="Courier New"/>
                <a:cs typeface="Courier New"/>
                <a:sym typeface="Courier New"/>
              </a:rPr>
              <a:t>//Output: Value of the polynomial at x = x</a:t>
            </a:r>
            <a:r>
              <a:rPr lang="en" sz="2000" baseline="-25000">
                <a:latin typeface="Courier New"/>
                <a:ea typeface="Courier New"/>
                <a:cs typeface="Courier New"/>
                <a:sym typeface="Courier New"/>
              </a:rPr>
              <a:t>0</a:t>
            </a:r>
            <a:r>
              <a:rPr lang="en" sz="2000">
                <a:latin typeface="Courier New"/>
                <a:ea typeface="Courier New"/>
                <a:cs typeface="Courier New"/>
                <a:sym typeface="Courier New"/>
              </a:rPr>
              <a:t>.</a:t>
            </a:r>
            <a:endParaRPr sz="2000">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400" b="1">
                <a:latin typeface="Courier New"/>
                <a:ea typeface="Courier New"/>
                <a:cs typeface="Courier New"/>
                <a:sym typeface="Courier New"/>
              </a:rPr>
              <a:t>p ← 0.0</a:t>
            </a:r>
            <a:endParaRPr sz="2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400" b="1">
                <a:latin typeface="Courier New"/>
                <a:ea typeface="Courier New"/>
                <a:cs typeface="Courier New"/>
                <a:sym typeface="Courier New"/>
              </a:rPr>
              <a:t>for i </a:t>
            </a:r>
            <a:r>
              <a:rPr lang="en" sz="2400" b="1">
                <a:solidFill>
                  <a:schemeClr val="dk1"/>
                </a:solidFill>
                <a:latin typeface="Courier New"/>
                <a:ea typeface="Courier New"/>
                <a:cs typeface="Courier New"/>
                <a:sym typeface="Courier New"/>
              </a:rPr>
              <a:t>←</a:t>
            </a:r>
            <a:r>
              <a:rPr lang="en" sz="2400" b="1">
                <a:latin typeface="Courier New"/>
                <a:ea typeface="Courier New"/>
                <a:cs typeface="Courier New"/>
                <a:sym typeface="Courier New"/>
              </a:rPr>
              <a:t> n downto 0 do</a:t>
            </a:r>
            <a:endParaRPr sz="2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400" b="1">
                <a:latin typeface="Courier New"/>
                <a:ea typeface="Courier New"/>
                <a:cs typeface="Courier New"/>
                <a:sym typeface="Courier New"/>
              </a:rPr>
              <a:t>  	power </a:t>
            </a:r>
            <a:r>
              <a:rPr lang="en" sz="2400" b="1">
                <a:solidFill>
                  <a:schemeClr val="dk1"/>
                </a:solidFill>
                <a:latin typeface="Courier New"/>
                <a:ea typeface="Courier New"/>
                <a:cs typeface="Courier New"/>
                <a:sym typeface="Courier New"/>
              </a:rPr>
              <a:t>←</a:t>
            </a:r>
            <a:r>
              <a:rPr lang="en" sz="2400" b="1">
                <a:latin typeface="Courier New"/>
                <a:ea typeface="Courier New"/>
                <a:cs typeface="Courier New"/>
                <a:sym typeface="Courier New"/>
              </a:rPr>
              <a:t> 1</a:t>
            </a:r>
            <a:endParaRPr sz="2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400" b="1">
                <a:latin typeface="Courier New"/>
                <a:ea typeface="Courier New"/>
                <a:cs typeface="Courier New"/>
                <a:sym typeface="Courier New"/>
              </a:rPr>
              <a:t>  	for  j </a:t>
            </a:r>
            <a:r>
              <a:rPr lang="en" sz="2400" b="1">
                <a:solidFill>
                  <a:schemeClr val="dk1"/>
                </a:solidFill>
                <a:latin typeface="Courier New"/>
                <a:ea typeface="Courier New"/>
                <a:cs typeface="Courier New"/>
                <a:sym typeface="Courier New"/>
              </a:rPr>
              <a:t>←</a:t>
            </a:r>
            <a:r>
              <a:rPr lang="en" sz="2400" b="1">
                <a:latin typeface="Courier New"/>
                <a:ea typeface="Courier New"/>
                <a:cs typeface="Courier New"/>
                <a:sym typeface="Courier New"/>
              </a:rPr>
              <a:t> 1 to i do  //compute x</a:t>
            </a:r>
            <a:r>
              <a:rPr lang="en" sz="2400" b="1" baseline="30000">
                <a:latin typeface="Courier New"/>
                <a:ea typeface="Courier New"/>
                <a:cs typeface="Courier New"/>
                <a:sym typeface="Courier New"/>
              </a:rPr>
              <a:t>i</a:t>
            </a:r>
            <a:r>
              <a:rPr lang="en" sz="2400" b="1">
                <a:latin typeface="Courier New"/>
                <a:ea typeface="Courier New"/>
                <a:cs typeface="Courier New"/>
                <a:sym typeface="Courier New"/>
              </a:rPr>
              <a:t>  </a:t>
            </a:r>
            <a:endParaRPr sz="2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400" b="1">
                <a:latin typeface="Courier New"/>
                <a:ea typeface="Courier New"/>
                <a:cs typeface="Courier New"/>
                <a:sym typeface="Courier New"/>
              </a:rPr>
              <a:t>         	power </a:t>
            </a:r>
            <a:r>
              <a:rPr lang="en" sz="2400" b="1">
                <a:solidFill>
                  <a:schemeClr val="dk1"/>
                </a:solidFill>
                <a:latin typeface="Courier New"/>
                <a:ea typeface="Courier New"/>
                <a:cs typeface="Courier New"/>
                <a:sym typeface="Courier New"/>
              </a:rPr>
              <a:t>←</a:t>
            </a:r>
            <a:r>
              <a:rPr lang="en" sz="2400" b="1">
                <a:latin typeface="Courier New"/>
                <a:ea typeface="Courier New"/>
                <a:cs typeface="Courier New"/>
                <a:sym typeface="Courier New"/>
              </a:rPr>
              <a:t> power * x</a:t>
            </a:r>
            <a:r>
              <a:rPr lang="en" sz="2400" b="1" baseline="-25000">
                <a:latin typeface="Courier New"/>
                <a:ea typeface="Courier New"/>
                <a:cs typeface="Courier New"/>
                <a:sym typeface="Courier New"/>
              </a:rPr>
              <a:t>0</a:t>
            </a:r>
            <a:endParaRPr sz="2400" b="1" baseline="-25000">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400" b="1">
                <a:latin typeface="Courier New"/>
                <a:ea typeface="Courier New"/>
                <a:cs typeface="Courier New"/>
                <a:sym typeface="Courier New"/>
              </a:rPr>
              <a:t>  	p </a:t>
            </a:r>
            <a:r>
              <a:rPr lang="en" sz="2400" b="1">
                <a:solidFill>
                  <a:schemeClr val="dk1"/>
                </a:solidFill>
                <a:latin typeface="Courier New"/>
                <a:ea typeface="Courier New"/>
                <a:cs typeface="Courier New"/>
                <a:sym typeface="Courier New"/>
              </a:rPr>
              <a:t>←</a:t>
            </a:r>
            <a:r>
              <a:rPr lang="en" sz="2400" b="1">
                <a:latin typeface="Courier New"/>
                <a:ea typeface="Courier New"/>
                <a:cs typeface="Courier New"/>
                <a:sym typeface="Courier New"/>
              </a:rPr>
              <a:t> p + a</a:t>
            </a:r>
            <a:r>
              <a:rPr lang="en" sz="2400" b="1" baseline="-25000">
                <a:latin typeface="Courier New"/>
                <a:ea typeface="Courier New"/>
                <a:cs typeface="Courier New"/>
                <a:sym typeface="Courier New"/>
              </a:rPr>
              <a:t>i</a:t>
            </a:r>
            <a:r>
              <a:rPr lang="en" sz="2400" b="1">
                <a:latin typeface="Courier New"/>
                <a:ea typeface="Courier New"/>
                <a:cs typeface="Courier New"/>
                <a:sym typeface="Courier New"/>
              </a:rPr>
              <a:t> * power</a:t>
            </a:r>
            <a:endParaRPr sz="2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2400" b="1">
                <a:latin typeface="Courier New"/>
                <a:ea typeface="Courier New"/>
                <a:cs typeface="Courier New"/>
                <a:sym typeface="Courier New"/>
              </a:rPr>
              <a:t>return p</a:t>
            </a:r>
            <a:endParaRPr sz="2400" b="1">
              <a:latin typeface="Courier New"/>
              <a:ea typeface="Courier New"/>
              <a:cs typeface="Courier New"/>
              <a:sym typeface="Courier New"/>
            </a:endParaRPr>
          </a:p>
          <a:p>
            <a:pPr marL="0" lvl="0" indent="0" algn="l" rtl="0">
              <a:spcBef>
                <a:spcPts val="0"/>
              </a:spcBef>
              <a:spcAft>
                <a:spcPts val="0"/>
              </a:spcAft>
              <a:buNone/>
            </a:pPr>
            <a:endParaRPr sz="18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a:solidFill>
                  <a:schemeClr val="dk1"/>
                </a:solidFill>
              </a:rPr>
              <a:t>Input Size: </a:t>
            </a:r>
            <a:r>
              <a:rPr lang="en" sz="2400" b="1">
                <a:solidFill>
                  <a:schemeClr val="dk1"/>
                </a:solidFill>
                <a:latin typeface="Courier New"/>
                <a:ea typeface="Courier New"/>
                <a:cs typeface="Courier New"/>
                <a:sym typeface="Courier New"/>
              </a:rPr>
              <a:t>n</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a:solidFill>
                  <a:schemeClr val="dk1"/>
                </a:solidFill>
              </a:rPr>
              <a:t>Basic Operation : </a:t>
            </a:r>
            <a:r>
              <a:rPr lang="en" sz="2400" b="1">
                <a:solidFill>
                  <a:schemeClr val="dk1"/>
                </a:solidFill>
                <a:latin typeface="Courier New"/>
                <a:ea typeface="Courier New"/>
                <a:cs typeface="Courier New"/>
                <a:sym typeface="Courier New"/>
              </a:rPr>
              <a:t>power ← power * x</a:t>
            </a:r>
            <a:r>
              <a:rPr lang="en" sz="2400" b="1" baseline="-25000">
                <a:solidFill>
                  <a:schemeClr val="dk1"/>
                </a:solidFill>
                <a:latin typeface="Courier New"/>
                <a:ea typeface="Courier New"/>
                <a:cs typeface="Courier New"/>
                <a:sym typeface="Courier New"/>
              </a:rPr>
              <a:t>0</a:t>
            </a:r>
            <a:endParaRPr sz="2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400">
                <a:solidFill>
                  <a:schemeClr val="dk1"/>
                </a:solidFill>
              </a:rPr>
              <a:t>C(n) = </a:t>
            </a:r>
            <a:r>
              <a:rPr lang="en" sz="2400" b="1">
                <a:solidFill>
                  <a:schemeClr val="dk1"/>
                </a:solidFill>
              </a:rPr>
              <a:t>n * (n + 1) / 2 ∈ Θ(n</a:t>
            </a:r>
            <a:r>
              <a:rPr lang="en" sz="2400" b="1" baseline="30000">
                <a:solidFill>
                  <a:schemeClr val="dk1"/>
                </a:solidFill>
              </a:rPr>
              <a:t>2</a:t>
            </a:r>
            <a:r>
              <a:rPr lang="en" sz="2400" b="1">
                <a:solidFill>
                  <a:schemeClr val="dk1"/>
                </a:solidFill>
              </a:rPr>
              <a:t>)</a:t>
            </a:r>
            <a:endParaRPr sz="2400" b="1">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p:nvPr/>
        </p:nvSpPr>
        <p:spPr>
          <a:xfrm>
            <a:off x="270900" y="270900"/>
            <a:ext cx="8597400" cy="592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b="1">
                <a:latin typeface="Courier New"/>
                <a:ea typeface="Courier New"/>
                <a:cs typeface="Courier New"/>
                <a:sym typeface="Courier New"/>
              </a:rPr>
              <a:t>p ← 0.0</a:t>
            </a:r>
            <a:endParaRPr sz="22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200" b="1">
                <a:latin typeface="Courier New"/>
                <a:ea typeface="Courier New"/>
                <a:cs typeface="Courier New"/>
                <a:sym typeface="Courier New"/>
              </a:rPr>
              <a:t>for i </a:t>
            </a:r>
            <a:r>
              <a:rPr lang="en" sz="2200" b="1">
                <a:solidFill>
                  <a:schemeClr val="dk1"/>
                </a:solidFill>
                <a:latin typeface="Courier New"/>
                <a:ea typeface="Courier New"/>
                <a:cs typeface="Courier New"/>
                <a:sym typeface="Courier New"/>
              </a:rPr>
              <a:t>←</a:t>
            </a:r>
            <a:r>
              <a:rPr lang="en" sz="2200" b="1">
                <a:latin typeface="Courier New"/>
                <a:ea typeface="Courier New"/>
                <a:cs typeface="Courier New"/>
                <a:sym typeface="Courier New"/>
              </a:rPr>
              <a:t> n downto 0 do</a:t>
            </a:r>
            <a:endParaRPr sz="22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200" b="1">
                <a:latin typeface="Courier New"/>
                <a:ea typeface="Courier New"/>
                <a:cs typeface="Courier New"/>
                <a:sym typeface="Courier New"/>
              </a:rPr>
              <a:t>  	power </a:t>
            </a:r>
            <a:r>
              <a:rPr lang="en" sz="2200" b="1">
                <a:solidFill>
                  <a:schemeClr val="dk1"/>
                </a:solidFill>
                <a:latin typeface="Courier New"/>
                <a:ea typeface="Courier New"/>
                <a:cs typeface="Courier New"/>
                <a:sym typeface="Courier New"/>
              </a:rPr>
              <a:t>←</a:t>
            </a:r>
            <a:r>
              <a:rPr lang="en" sz="2200" b="1">
                <a:latin typeface="Courier New"/>
                <a:ea typeface="Courier New"/>
                <a:cs typeface="Courier New"/>
                <a:sym typeface="Courier New"/>
              </a:rPr>
              <a:t> 1</a:t>
            </a:r>
            <a:endParaRPr sz="22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200" b="1">
                <a:latin typeface="Courier New"/>
                <a:ea typeface="Courier New"/>
                <a:cs typeface="Courier New"/>
                <a:sym typeface="Courier New"/>
              </a:rPr>
              <a:t>  	for  j </a:t>
            </a:r>
            <a:r>
              <a:rPr lang="en" sz="2200" b="1">
                <a:solidFill>
                  <a:schemeClr val="dk1"/>
                </a:solidFill>
                <a:latin typeface="Courier New"/>
                <a:ea typeface="Courier New"/>
                <a:cs typeface="Courier New"/>
                <a:sym typeface="Courier New"/>
              </a:rPr>
              <a:t>←</a:t>
            </a:r>
            <a:r>
              <a:rPr lang="en" sz="2200" b="1">
                <a:latin typeface="Courier New"/>
                <a:ea typeface="Courier New"/>
                <a:cs typeface="Courier New"/>
                <a:sym typeface="Courier New"/>
              </a:rPr>
              <a:t> 1 to i do  //compute x</a:t>
            </a:r>
            <a:r>
              <a:rPr lang="en" sz="2200" b="1" baseline="30000">
                <a:latin typeface="Courier New"/>
                <a:ea typeface="Courier New"/>
                <a:cs typeface="Courier New"/>
                <a:sym typeface="Courier New"/>
              </a:rPr>
              <a:t>i</a:t>
            </a:r>
            <a:r>
              <a:rPr lang="en" sz="2200" b="1">
                <a:latin typeface="Courier New"/>
                <a:ea typeface="Courier New"/>
                <a:cs typeface="Courier New"/>
                <a:sym typeface="Courier New"/>
              </a:rPr>
              <a:t>  </a:t>
            </a:r>
            <a:endParaRPr sz="22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200" b="1">
                <a:latin typeface="Courier New"/>
                <a:ea typeface="Courier New"/>
                <a:cs typeface="Courier New"/>
                <a:sym typeface="Courier New"/>
              </a:rPr>
              <a:t>         	power </a:t>
            </a:r>
            <a:r>
              <a:rPr lang="en" sz="2200" b="1">
                <a:solidFill>
                  <a:schemeClr val="dk1"/>
                </a:solidFill>
                <a:latin typeface="Courier New"/>
                <a:ea typeface="Courier New"/>
                <a:cs typeface="Courier New"/>
                <a:sym typeface="Courier New"/>
              </a:rPr>
              <a:t>←</a:t>
            </a:r>
            <a:r>
              <a:rPr lang="en" sz="2200" b="1">
                <a:latin typeface="Courier New"/>
                <a:ea typeface="Courier New"/>
                <a:cs typeface="Courier New"/>
                <a:sym typeface="Courier New"/>
              </a:rPr>
              <a:t> power * x</a:t>
            </a:r>
            <a:endParaRPr sz="22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200" b="1">
                <a:latin typeface="Courier New"/>
                <a:ea typeface="Courier New"/>
                <a:cs typeface="Courier New"/>
                <a:sym typeface="Courier New"/>
              </a:rPr>
              <a:t>  	p </a:t>
            </a:r>
            <a:r>
              <a:rPr lang="en" sz="2200" b="1">
                <a:solidFill>
                  <a:schemeClr val="dk1"/>
                </a:solidFill>
                <a:latin typeface="Courier New"/>
                <a:ea typeface="Courier New"/>
                <a:cs typeface="Courier New"/>
                <a:sym typeface="Courier New"/>
              </a:rPr>
              <a:t>←</a:t>
            </a:r>
            <a:r>
              <a:rPr lang="en" sz="2200" b="1">
                <a:latin typeface="Courier New"/>
                <a:ea typeface="Courier New"/>
                <a:cs typeface="Courier New"/>
                <a:sym typeface="Courier New"/>
              </a:rPr>
              <a:t> p + a[i] * power</a:t>
            </a:r>
            <a:endParaRPr sz="2200" b="1">
              <a:latin typeface="Courier New"/>
              <a:ea typeface="Courier New"/>
              <a:cs typeface="Courier New"/>
              <a:sym typeface="Courier New"/>
            </a:endParaRPr>
          </a:p>
          <a:p>
            <a:pPr marL="0" lvl="0" indent="0" algn="l" rtl="0">
              <a:spcBef>
                <a:spcPts val="0"/>
              </a:spcBef>
              <a:spcAft>
                <a:spcPts val="0"/>
              </a:spcAft>
              <a:buNone/>
            </a:pPr>
            <a:r>
              <a:rPr lang="en" sz="2200" b="1">
                <a:latin typeface="Courier New"/>
                <a:ea typeface="Courier New"/>
                <a:cs typeface="Courier New"/>
                <a:sym typeface="Courier New"/>
              </a:rPr>
              <a:t>return p</a:t>
            </a:r>
            <a:endParaRPr sz="2200" b="1">
              <a:latin typeface="Courier New"/>
              <a:ea typeface="Courier New"/>
              <a:cs typeface="Courier New"/>
              <a:sym typeface="Courier New"/>
            </a:endParaRPr>
          </a:p>
          <a:p>
            <a:pPr marL="0" lvl="0" indent="0" algn="l" rtl="0">
              <a:spcBef>
                <a:spcPts val="0"/>
              </a:spcBef>
              <a:spcAft>
                <a:spcPts val="0"/>
              </a:spcAft>
              <a:buNone/>
            </a:pPr>
            <a:r>
              <a:rPr lang="en" sz="2400" b="1">
                <a:latin typeface="Courier New"/>
                <a:ea typeface="Courier New"/>
                <a:cs typeface="Courier New"/>
                <a:sym typeface="Courier New"/>
              </a:rPr>
              <a:t>--------------------------------</a:t>
            </a:r>
            <a:endParaRPr sz="24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p ← a[0]</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power ← 1</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for i ← 1 to n do</a:t>
            </a:r>
            <a:endParaRPr sz="2400" b="1">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power ← power * x</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  	p ← p + a[i] * power</a:t>
            </a:r>
            <a:endParaRPr sz="24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return p</a:t>
            </a:r>
            <a:endParaRPr sz="2400" b="1">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7"/>
          <p:cNvSpPr txBox="1"/>
          <p:nvPr/>
        </p:nvSpPr>
        <p:spPr>
          <a:xfrm>
            <a:off x="270900" y="270900"/>
            <a:ext cx="8597400" cy="59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Verdana"/>
                <a:ea typeface="Verdana"/>
                <a:cs typeface="Verdana"/>
                <a:sym typeface="Verdana"/>
              </a:rPr>
              <a:t>Polynomial Evaluation:</a:t>
            </a:r>
            <a:r>
              <a:rPr lang="en" sz="2400">
                <a:latin typeface="Verdana"/>
                <a:ea typeface="Verdana"/>
                <a:cs typeface="Verdana"/>
                <a:sym typeface="Verdana"/>
              </a:rPr>
              <a:t> </a:t>
            </a:r>
            <a:endParaRPr sz="2400">
              <a:latin typeface="Verdana"/>
              <a:ea typeface="Verdana"/>
              <a:cs typeface="Verdana"/>
              <a:sym typeface="Verdana"/>
            </a:endParaRPr>
          </a:p>
          <a:p>
            <a:pPr marL="0" lvl="0" indent="0" algn="l" rtl="0">
              <a:lnSpc>
                <a:spcPct val="90000"/>
              </a:lnSpc>
              <a:spcBef>
                <a:spcPts val="60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p(x)= a</a:t>
            </a:r>
            <a:r>
              <a:rPr lang="en" sz="2400" b="1" baseline="-25000">
                <a:solidFill>
                  <a:schemeClr val="dk1"/>
                </a:solidFill>
                <a:latin typeface="Courier New"/>
                <a:ea typeface="Courier New"/>
                <a:cs typeface="Courier New"/>
                <a:sym typeface="Courier New"/>
              </a:rPr>
              <a:t>n</a:t>
            </a:r>
            <a:r>
              <a:rPr lang="en" sz="2400" b="1">
                <a:solidFill>
                  <a:schemeClr val="dk1"/>
                </a:solidFill>
                <a:latin typeface="Courier New"/>
                <a:ea typeface="Courier New"/>
                <a:cs typeface="Courier New"/>
                <a:sym typeface="Courier New"/>
              </a:rPr>
              <a:t>x</a:t>
            </a:r>
            <a:r>
              <a:rPr lang="en" sz="2400" b="1" baseline="30000">
                <a:solidFill>
                  <a:schemeClr val="dk1"/>
                </a:solidFill>
                <a:latin typeface="Courier New"/>
                <a:ea typeface="Courier New"/>
                <a:cs typeface="Courier New"/>
                <a:sym typeface="Courier New"/>
              </a:rPr>
              <a:t>n </a:t>
            </a:r>
            <a:r>
              <a:rPr lang="en" sz="2400" b="1">
                <a:solidFill>
                  <a:schemeClr val="dk1"/>
                </a:solidFill>
                <a:latin typeface="Courier New"/>
                <a:ea typeface="Courier New"/>
                <a:cs typeface="Courier New"/>
                <a:sym typeface="Courier New"/>
              </a:rPr>
              <a:t>+ a</a:t>
            </a:r>
            <a:r>
              <a:rPr lang="en" sz="2400" b="1" baseline="-25000">
                <a:solidFill>
                  <a:schemeClr val="dk1"/>
                </a:solidFill>
                <a:latin typeface="Courier New"/>
                <a:ea typeface="Courier New"/>
                <a:cs typeface="Courier New"/>
                <a:sym typeface="Courier New"/>
              </a:rPr>
              <a:t>n-1</a:t>
            </a:r>
            <a:r>
              <a:rPr lang="en" sz="2400" b="1">
                <a:solidFill>
                  <a:schemeClr val="dk1"/>
                </a:solidFill>
                <a:latin typeface="Courier New"/>
                <a:ea typeface="Courier New"/>
                <a:cs typeface="Courier New"/>
                <a:sym typeface="Courier New"/>
              </a:rPr>
              <a:t>x</a:t>
            </a:r>
            <a:r>
              <a:rPr lang="en" sz="2400" b="1" baseline="30000">
                <a:solidFill>
                  <a:schemeClr val="dk1"/>
                </a:solidFill>
                <a:latin typeface="Courier New"/>
                <a:ea typeface="Courier New"/>
                <a:cs typeface="Courier New"/>
                <a:sym typeface="Courier New"/>
              </a:rPr>
              <a:t>n-1 </a:t>
            </a:r>
            <a:r>
              <a:rPr lang="en" sz="2400" b="1">
                <a:solidFill>
                  <a:schemeClr val="dk1"/>
                </a:solidFill>
                <a:latin typeface="Courier New"/>
                <a:ea typeface="Courier New"/>
                <a:cs typeface="Courier New"/>
                <a:sym typeface="Courier New"/>
              </a:rPr>
              <a:t>+… + a</a:t>
            </a:r>
            <a:r>
              <a:rPr lang="en" sz="2400" b="1" baseline="-25000">
                <a:solidFill>
                  <a:schemeClr val="dk1"/>
                </a:solidFill>
                <a:latin typeface="Courier New"/>
                <a:ea typeface="Courier New"/>
                <a:cs typeface="Courier New"/>
                <a:sym typeface="Courier New"/>
              </a:rPr>
              <a:t>1</a:t>
            </a:r>
            <a:r>
              <a:rPr lang="en" sz="2400" b="1">
                <a:solidFill>
                  <a:schemeClr val="dk1"/>
                </a:solidFill>
                <a:latin typeface="Courier New"/>
                <a:ea typeface="Courier New"/>
                <a:cs typeface="Courier New"/>
                <a:sym typeface="Courier New"/>
              </a:rPr>
              <a:t>x</a:t>
            </a:r>
            <a:r>
              <a:rPr lang="en" sz="2400" b="1" baseline="30000">
                <a:solidFill>
                  <a:schemeClr val="dk1"/>
                </a:solidFill>
                <a:latin typeface="Courier New"/>
                <a:ea typeface="Courier New"/>
                <a:cs typeface="Courier New"/>
                <a:sym typeface="Courier New"/>
              </a:rPr>
              <a:t>1 </a:t>
            </a:r>
            <a:r>
              <a:rPr lang="en" sz="2400" b="1">
                <a:solidFill>
                  <a:schemeClr val="dk1"/>
                </a:solidFill>
                <a:latin typeface="Courier New"/>
                <a:ea typeface="Courier New"/>
                <a:cs typeface="Courier New"/>
                <a:sym typeface="Courier New"/>
              </a:rPr>
              <a:t>+ a</a:t>
            </a:r>
            <a:r>
              <a:rPr lang="en" sz="2400" b="1" baseline="-25000">
                <a:solidFill>
                  <a:schemeClr val="dk1"/>
                </a:solidFill>
                <a:latin typeface="Courier New"/>
                <a:ea typeface="Courier New"/>
                <a:cs typeface="Courier New"/>
                <a:sym typeface="Courier New"/>
              </a:rPr>
              <a:t>0     </a:t>
            </a:r>
            <a:r>
              <a:rPr lang="en" sz="2400" b="1">
                <a:solidFill>
                  <a:schemeClr val="dk1"/>
                </a:solidFill>
                <a:latin typeface="Courier New"/>
                <a:ea typeface="Courier New"/>
                <a:cs typeface="Courier New"/>
                <a:sym typeface="Courier New"/>
              </a:rPr>
              <a:t>at x=x</a:t>
            </a:r>
            <a:r>
              <a:rPr lang="en" sz="2400" b="1" baseline="-25000">
                <a:solidFill>
                  <a:schemeClr val="dk1"/>
                </a:solidFill>
                <a:latin typeface="Courier New"/>
                <a:ea typeface="Courier New"/>
                <a:cs typeface="Courier New"/>
                <a:sym typeface="Courier New"/>
              </a:rPr>
              <a:t>0</a:t>
            </a:r>
            <a:endParaRPr sz="2400" b="1" baseline="-250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b="1">
                <a:solidFill>
                  <a:schemeClr val="dk1"/>
                </a:solidFill>
                <a:latin typeface="Courier New"/>
                <a:ea typeface="Courier New"/>
                <a:cs typeface="Courier New"/>
                <a:sym typeface="Courier New"/>
              </a:rPr>
              <a:t>Algorithm Polynomial2(n, x</a:t>
            </a:r>
            <a:r>
              <a:rPr lang="en" sz="2400" b="1" baseline="-25000">
                <a:solidFill>
                  <a:schemeClr val="dk1"/>
                </a:solidFill>
                <a:latin typeface="Courier New"/>
                <a:ea typeface="Courier New"/>
                <a:cs typeface="Courier New"/>
                <a:sym typeface="Courier New"/>
              </a:rPr>
              <a:t>0</a:t>
            </a:r>
            <a:r>
              <a:rPr lang="en" sz="2400" b="1">
                <a:solidFill>
                  <a:schemeClr val="dk1"/>
                </a:solidFill>
                <a:latin typeface="Courier New"/>
                <a:ea typeface="Courier New"/>
                <a:cs typeface="Courier New"/>
                <a:sym typeface="Courier New"/>
              </a:rPr>
              <a:t>, a[0..n])</a:t>
            </a:r>
            <a:endParaRPr sz="2400">
              <a:solidFill>
                <a:schemeClr val="dk1"/>
              </a:solidFill>
            </a:endParaRPr>
          </a:p>
          <a:p>
            <a:pPr marL="0" lvl="0" indent="0" algn="l" rtl="0">
              <a:spcBef>
                <a:spcPts val="0"/>
              </a:spcBef>
              <a:spcAft>
                <a:spcPts val="0"/>
              </a:spcAft>
              <a:buNone/>
            </a:pPr>
            <a:r>
              <a:rPr lang="en" sz="2000">
                <a:latin typeface="Courier New"/>
                <a:ea typeface="Courier New"/>
                <a:cs typeface="Courier New"/>
                <a:sym typeface="Courier New"/>
              </a:rPr>
              <a:t>//Output: Value of the polynomial at x = x</a:t>
            </a:r>
            <a:r>
              <a:rPr lang="en" sz="2000" baseline="-25000">
                <a:latin typeface="Courier New"/>
                <a:ea typeface="Courier New"/>
                <a:cs typeface="Courier New"/>
                <a:sym typeface="Courier New"/>
              </a:rPr>
              <a:t>0</a:t>
            </a:r>
            <a:r>
              <a:rPr lang="en" sz="2000">
                <a:latin typeface="Courier New"/>
                <a:ea typeface="Courier New"/>
                <a:cs typeface="Courier New"/>
                <a:sym typeface="Courier New"/>
              </a:rPr>
              <a:t>.</a:t>
            </a:r>
            <a:endParaRPr sz="2000">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b="1" i="1">
                <a:latin typeface="Courier New"/>
                <a:ea typeface="Courier New"/>
                <a:cs typeface="Courier New"/>
                <a:sym typeface="Courier New"/>
              </a:rPr>
              <a:t>p</a:t>
            </a:r>
            <a:r>
              <a:rPr lang="en" sz="2400" b="1">
                <a:latin typeface="Courier New"/>
                <a:ea typeface="Courier New"/>
                <a:cs typeface="Courier New"/>
                <a:sym typeface="Courier New"/>
              </a:rPr>
              <a:t> ← a</a:t>
            </a:r>
            <a:r>
              <a:rPr lang="en" sz="2400" b="1" baseline="-25000">
                <a:latin typeface="Courier New"/>
                <a:ea typeface="Courier New"/>
                <a:cs typeface="Courier New"/>
                <a:sym typeface="Courier New"/>
              </a:rPr>
              <a:t>0</a:t>
            </a:r>
            <a:endParaRPr sz="2400" b="1" baseline="-25000">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b="1">
                <a:latin typeface="Courier New"/>
                <a:ea typeface="Courier New"/>
                <a:cs typeface="Courier New"/>
                <a:sym typeface="Courier New"/>
              </a:rPr>
              <a:t>power ← 1</a:t>
            </a:r>
            <a:endParaRPr sz="24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b="1">
                <a:latin typeface="Courier New"/>
                <a:ea typeface="Courier New"/>
                <a:cs typeface="Courier New"/>
                <a:sym typeface="Courier New"/>
              </a:rPr>
              <a:t>for </a:t>
            </a:r>
            <a:r>
              <a:rPr lang="en" sz="2400" b="1" i="1">
                <a:latin typeface="Courier New"/>
                <a:ea typeface="Courier New"/>
                <a:cs typeface="Courier New"/>
                <a:sym typeface="Courier New"/>
              </a:rPr>
              <a:t>i</a:t>
            </a:r>
            <a:r>
              <a:rPr lang="en" sz="2400" b="1">
                <a:latin typeface="Courier New"/>
                <a:ea typeface="Courier New"/>
                <a:cs typeface="Courier New"/>
                <a:sym typeface="Courier New"/>
              </a:rPr>
              <a:t> </a:t>
            </a:r>
            <a:r>
              <a:rPr lang="en" sz="2400" b="1">
                <a:solidFill>
                  <a:schemeClr val="dk1"/>
                </a:solidFill>
                <a:latin typeface="Courier New"/>
                <a:ea typeface="Courier New"/>
                <a:cs typeface="Courier New"/>
                <a:sym typeface="Courier New"/>
              </a:rPr>
              <a:t>←</a:t>
            </a:r>
            <a:r>
              <a:rPr lang="en" sz="2400" b="1">
                <a:latin typeface="Courier New"/>
                <a:ea typeface="Courier New"/>
                <a:cs typeface="Courier New"/>
                <a:sym typeface="Courier New"/>
              </a:rPr>
              <a:t> </a:t>
            </a:r>
            <a:r>
              <a:rPr lang="en" sz="2400" b="1" i="1">
                <a:latin typeface="Courier New"/>
                <a:ea typeface="Courier New"/>
                <a:cs typeface="Courier New"/>
                <a:sym typeface="Courier New"/>
              </a:rPr>
              <a:t>1</a:t>
            </a:r>
            <a:r>
              <a:rPr lang="en" sz="2400" b="1">
                <a:latin typeface="Courier New"/>
                <a:ea typeface="Courier New"/>
                <a:cs typeface="Courier New"/>
                <a:sym typeface="Courier New"/>
              </a:rPr>
              <a:t> to n do</a:t>
            </a:r>
            <a:endParaRPr sz="24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b="1">
                <a:solidFill>
                  <a:schemeClr val="dk1"/>
                </a:solidFill>
                <a:latin typeface="Courier New"/>
                <a:ea typeface="Courier New"/>
                <a:cs typeface="Courier New"/>
                <a:sym typeface="Courier New"/>
              </a:rPr>
              <a:t>  	</a:t>
            </a:r>
            <a:r>
              <a:rPr lang="en" sz="2400" b="1" i="1">
                <a:solidFill>
                  <a:schemeClr val="dk1"/>
                </a:solidFill>
                <a:latin typeface="Courier New"/>
                <a:ea typeface="Courier New"/>
                <a:cs typeface="Courier New"/>
                <a:sym typeface="Courier New"/>
              </a:rPr>
              <a:t>power</a:t>
            </a:r>
            <a:r>
              <a:rPr lang="en" sz="2400" b="1">
                <a:solidFill>
                  <a:schemeClr val="dk1"/>
                </a:solidFill>
                <a:latin typeface="Courier New"/>
                <a:ea typeface="Courier New"/>
                <a:cs typeface="Courier New"/>
                <a:sym typeface="Courier New"/>
              </a:rPr>
              <a:t> ← </a:t>
            </a:r>
            <a:r>
              <a:rPr lang="en" sz="2400" b="1" i="1">
                <a:solidFill>
                  <a:schemeClr val="dk1"/>
                </a:solidFill>
                <a:latin typeface="Courier New"/>
                <a:ea typeface="Courier New"/>
                <a:cs typeface="Courier New"/>
                <a:sym typeface="Courier New"/>
              </a:rPr>
              <a:t>power</a:t>
            </a:r>
            <a:r>
              <a:rPr lang="en" sz="2400" b="1">
                <a:solidFill>
                  <a:schemeClr val="dk1"/>
                </a:solidFill>
                <a:latin typeface="Courier New"/>
                <a:ea typeface="Courier New"/>
                <a:cs typeface="Courier New"/>
                <a:sym typeface="Courier New"/>
              </a:rPr>
              <a:t> * </a:t>
            </a:r>
            <a:r>
              <a:rPr lang="en" sz="2400" b="1" i="1">
                <a:solidFill>
                  <a:schemeClr val="dk1"/>
                </a:solidFill>
                <a:latin typeface="Courier New"/>
                <a:ea typeface="Courier New"/>
                <a:cs typeface="Courier New"/>
                <a:sym typeface="Courier New"/>
              </a:rPr>
              <a:t>x </a:t>
            </a:r>
            <a:r>
              <a:rPr lang="en" sz="2400">
                <a:solidFill>
                  <a:schemeClr val="dk1"/>
                </a:solidFill>
                <a:latin typeface="Courier New"/>
                <a:ea typeface="Courier New"/>
                <a:cs typeface="Courier New"/>
                <a:sym typeface="Courier New"/>
              </a:rPr>
              <a:t>//compute </a:t>
            </a:r>
            <a:r>
              <a:rPr lang="en" sz="2400" i="1">
                <a:solidFill>
                  <a:schemeClr val="dk1"/>
                </a:solidFill>
                <a:latin typeface="Courier New"/>
                <a:ea typeface="Courier New"/>
                <a:cs typeface="Courier New"/>
                <a:sym typeface="Courier New"/>
              </a:rPr>
              <a:t>x</a:t>
            </a:r>
            <a:r>
              <a:rPr lang="en" sz="2400" i="1" baseline="30000">
                <a:solidFill>
                  <a:schemeClr val="dk1"/>
                </a:solidFill>
                <a:latin typeface="Courier New"/>
                <a:ea typeface="Courier New"/>
                <a:cs typeface="Courier New"/>
                <a:sym typeface="Courier New"/>
              </a:rPr>
              <a:t>i</a:t>
            </a:r>
            <a:endParaRPr sz="2400" i="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  	</a:t>
            </a:r>
            <a:r>
              <a:rPr lang="en" sz="2400" b="1" i="1">
                <a:solidFill>
                  <a:schemeClr val="dk1"/>
                </a:solidFill>
                <a:latin typeface="Courier New"/>
                <a:ea typeface="Courier New"/>
                <a:cs typeface="Courier New"/>
                <a:sym typeface="Courier New"/>
              </a:rPr>
              <a:t>p</a:t>
            </a:r>
            <a:r>
              <a:rPr lang="en" sz="2400" b="1">
                <a:solidFill>
                  <a:schemeClr val="dk1"/>
                </a:solidFill>
                <a:latin typeface="Courier New"/>
                <a:ea typeface="Courier New"/>
                <a:cs typeface="Courier New"/>
                <a:sym typeface="Courier New"/>
              </a:rPr>
              <a:t> ← </a:t>
            </a:r>
            <a:r>
              <a:rPr lang="en" sz="2400" b="1" i="1">
                <a:solidFill>
                  <a:schemeClr val="dk1"/>
                </a:solidFill>
                <a:latin typeface="Courier New"/>
                <a:ea typeface="Courier New"/>
                <a:cs typeface="Courier New"/>
                <a:sym typeface="Courier New"/>
              </a:rPr>
              <a:t>p</a:t>
            </a:r>
            <a:r>
              <a:rPr lang="en" sz="2400" b="1">
                <a:solidFill>
                  <a:schemeClr val="dk1"/>
                </a:solidFill>
                <a:latin typeface="Courier New"/>
                <a:ea typeface="Courier New"/>
                <a:cs typeface="Courier New"/>
                <a:sym typeface="Courier New"/>
              </a:rPr>
              <a:t> + </a:t>
            </a:r>
            <a:r>
              <a:rPr lang="en" sz="2400" b="1" i="1">
                <a:solidFill>
                  <a:schemeClr val="dk1"/>
                </a:solidFill>
                <a:latin typeface="Courier New"/>
                <a:ea typeface="Courier New"/>
                <a:cs typeface="Courier New"/>
                <a:sym typeface="Courier New"/>
              </a:rPr>
              <a:t>a</a:t>
            </a:r>
            <a:r>
              <a:rPr lang="en" sz="2400" b="1" i="1" baseline="-25000">
                <a:solidFill>
                  <a:schemeClr val="dk1"/>
                </a:solidFill>
                <a:latin typeface="Courier New"/>
                <a:ea typeface="Courier New"/>
                <a:cs typeface="Courier New"/>
                <a:sym typeface="Courier New"/>
              </a:rPr>
              <a:t>i</a:t>
            </a:r>
            <a:r>
              <a:rPr lang="en" sz="2400" b="1">
                <a:solidFill>
                  <a:schemeClr val="dk1"/>
                </a:solidFill>
                <a:latin typeface="Courier New"/>
                <a:ea typeface="Courier New"/>
                <a:cs typeface="Courier New"/>
                <a:sym typeface="Courier New"/>
              </a:rPr>
              <a:t> * </a:t>
            </a:r>
            <a:r>
              <a:rPr lang="en" sz="2400" b="1" i="1">
                <a:solidFill>
                  <a:schemeClr val="dk1"/>
                </a:solidFill>
                <a:latin typeface="Courier New"/>
                <a:ea typeface="Courier New"/>
                <a:cs typeface="Courier New"/>
                <a:sym typeface="Courier New"/>
              </a:rPr>
              <a:t>power</a:t>
            </a:r>
            <a:endParaRPr sz="2400" b="1" i="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b="1">
                <a:latin typeface="Courier New"/>
                <a:ea typeface="Courier New"/>
                <a:cs typeface="Courier New"/>
                <a:sym typeface="Courier New"/>
              </a:rPr>
              <a:t>return p</a:t>
            </a:r>
            <a:endParaRPr sz="2400">
              <a:latin typeface="Courier New"/>
              <a:ea typeface="Courier New"/>
              <a:cs typeface="Courier New"/>
              <a:sym typeface="Courier New"/>
            </a:endParaRPr>
          </a:p>
          <a:p>
            <a:pPr marL="0" lvl="0" indent="0" algn="l" rtl="0">
              <a:spcBef>
                <a:spcPts val="0"/>
              </a:spcBef>
              <a:spcAft>
                <a:spcPts val="0"/>
              </a:spcAft>
              <a:buNone/>
            </a:pPr>
            <a:endParaRPr sz="2400">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a:solidFill>
                  <a:schemeClr val="dk1"/>
                </a:solidFill>
              </a:rPr>
              <a:t>Input Size: </a:t>
            </a:r>
            <a:r>
              <a:rPr lang="en" sz="2400" b="1">
                <a:solidFill>
                  <a:schemeClr val="dk1"/>
                </a:solidFill>
                <a:latin typeface="Courier New"/>
                <a:ea typeface="Courier New"/>
                <a:cs typeface="Courier New"/>
                <a:sym typeface="Courier New"/>
              </a:rPr>
              <a:t>n</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a:solidFill>
                  <a:schemeClr val="dk1"/>
                </a:solidFill>
              </a:rPr>
              <a:t>Basic Operation : </a:t>
            </a:r>
            <a:r>
              <a:rPr lang="en" sz="2400" b="1">
                <a:solidFill>
                  <a:schemeClr val="dk1"/>
                </a:solidFill>
                <a:latin typeface="Courier New"/>
                <a:ea typeface="Courier New"/>
                <a:cs typeface="Courier New"/>
                <a:sym typeface="Courier New"/>
              </a:rPr>
              <a:t>power ← power * x</a:t>
            </a:r>
            <a:r>
              <a:rPr lang="en" sz="2400" b="1" baseline="-25000">
                <a:solidFill>
                  <a:schemeClr val="dk1"/>
                </a:solidFill>
                <a:latin typeface="Courier New"/>
                <a:ea typeface="Courier New"/>
                <a:cs typeface="Courier New"/>
                <a:sym typeface="Courier New"/>
              </a:rPr>
              <a:t>0</a:t>
            </a:r>
            <a:endParaRPr sz="2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400">
                <a:solidFill>
                  <a:schemeClr val="dk1"/>
                </a:solidFill>
              </a:rPr>
              <a:t>C(n) = </a:t>
            </a:r>
            <a:r>
              <a:rPr lang="en" sz="2400" b="1">
                <a:solidFill>
                  <a:schemeClr val="dk1"/>
                </a:solidFill>
              </a:rPr>
              <a:t>n ∈ Θ(n)</a:t>
            </a:r>
            <a:endParaRPr sz="24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0"/>
          <p:cNvSpPr txBox="1"/>
          <p:nvPr/>
        </p:nvSpPr>
        <p:spPr>
          <a:xfrm>
            <a:off x="270900" y="116025"/>
            <a:ext cx="8752800" cy="62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urier New"/>
                <a:ea typeface="Courier New"/>
                <a:cs typeface="Courier New"/>
                <a:sym typeface="Courier New"/>
              </a:rPr>
              <a:t>Algorithm SequentialSearch(A[0..n-1], K)</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1800">
                <a:solidFill>
                  <a:schemeClr val="dk1"/>
                </a:solidFill>
                <a:latin typeface="Courier New"/>
                <a:ea typeface="Courier New"/>
                <a:cs typeface="Courier New"/>
                <a:sym typeface="Courier New"/>
              </a:rPr>
              <a:t>//Outputs the index of the </a:t>
            </a:r>
            <a:r>
              <a:rPr lang="en" sz="1800" b="1">
                <a:solidFill>
                  <a:schemeClr val="dk1"/>
                </a:solidFill>
                <a:latin typeface="Courier New"/>
                <a:ea typeface="Courier New"/>
                <a:cs typeface="Courier New"/>
                <a:sym typeface="Courier New"/>
              </a:rPr>
              <a:t>first</a:t>
            </a:r>
            <a:r>
              <a:rPr lang="en" sz="1800">
                <a:solidFill>
                  <a:schemeClr val="dk1"/>
                </a:solidFill>
                <a:latin typeface="Courier New"/>
                <a:ea typeface="Courier New"/>
                <a:cs typeface="Courier New"/>
                <a:sym typeface="Courier New"/>
              </a:rPr>
              <a:t> element of A that</a:t>
            </a:r>
            <a:endParaRPr sz="18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1800">
                <a:solidFill>
                  <a:schemeClr val="dk1"/>
                </a:solidFill>
                <a:latin typeface="Courier New"/>
                <a:ea typeface="Courier New"/>
                <a:cs typeface="Courier New"/>
                <a:sym typeface="Courier New"/>
              </a:rPr>
              <a:t>// matches K or -1 if there are no matching elements.</a:t>
            </a:r>
            <a:endParaRPr sz="18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i ← 0</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while (i &lt; n) and (A[i] ≠ K) do</a:t>
            </a:r>
            <a:endParaRPr sz="2400" b="1">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 sz="2400" b="1">
                <a:solidFill>
                  <a:schemeClr val="dk1"/>
                </a:solidFill>
                <a:latin typeface="Courier New"/>
                <a:ea typeface="Courier New"/>
                <a:cs typeface="Courier New"/>
                <a:sym typeface="Courier New"/>
              </a:rPr>
              <a:t>i ← i + 1</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if (i &lt; n) return i</a:t>
            </a:r>
            <a:endParaRPr sz="24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2400" b="1">
                <a:solidFill>
                  <a:schemeClr val="dk1"/>
                </a:solidFill>
                <a:latin typeface="Courier New"/>
                <a:ea typeface="Courier New"/>
                <a:cs typeface="Courier New"/>
                <a:sym typeface="Courier New"/>
              </a:rPr>
              <a:t>return -1</a:t>
            </a:r>
            <a:endParaRPr sz="2400" b="1">
              <a:solidFill>
                <a:schemeClr val="dk1"/>
              </a:solidFill>
              <a:latin typeface="Courier New"/>
              <a:ea typeface="Courier New"/>
              <a:cs typeface="Courier New"/>
              <a:sym typeface="Courier New"/>
            </a:endParaRPr>
          </a:p>
          <a:p>
            <a:pPr marL="0" lvl="0" indent="0" algn="l" rtl="0">
              <a:lnSpc>
                <a:spcPct val="115000"/>
              </a:lnSpc>
              <a:spcBef>
                <a:spcPts val="600"/>
              </a:spcBef>
              <a:spcAft>
                <a:spcPts val="0"/>
              </a:spcAft>
              <a:buNone/>
            </a:pPr>
            <a:endParaRPr sz="2400">
              <a:solidFill>
                <a:schemeClr val="dk1"/>
              </a:solidFill>
            </a:endParaRPr>
          </a:p>
          <a:p>
            <a:pPr marL="0" lvl="0" indent="0" algn="l" rtl="0">
              <a:lnSpc>
                <a:spcPct val="115000"/>
              </a:lnSpc>
              <a:spcBef>
                <a:spcPts val="600"/>
              </a:spcBef>
              <a:spcAft>
                <a:spcPts val="0"/>
              </a:spcAft>
              <a:buNone/>
            </a:pPr>
            <a:r>
              <a:rPr lang="en" sz="2400">
                <a:solidFill>
                  <a:schemeClr val="dk1"/>
                </a:solidFill>
              </a:rPr>
              <a:t>Input size: n. </a:t>
            </a:r>
            <a:endParaRPr sz="2400">
              <a:solidFill>
                <a:schemeClr val="dk1"/>
              </a:solidFill>
            </a:endParaRPr>
          </a:p>
          <a:p>
            <a:pPr marL="0" lvl="0" indent="0" algn="l" rtl="0">
              <a:lnSpc>
                <a:spcPct val="115000"/>
              </a:lnSpc>
              <a:spcBef>
                <a:spcPts val="600"/>
              </a:spcBef>
              <a:spcAft>
                <a:spcPts val="0"/>
              </a:spcAft>
              <a:buNone/>
            </a:pPr>
            <a:r>
              <a:rPr lang="en" sz="2400">
                <a:solidFill>
                  <a:schemeClr val="dk1"/>
                </a:solidFill>
              </a:rPr>
              <a:t>Basic Operation: </a:t>
            </a:r>
            <a:r>
              <a:rPr lang="en" sz="2400" b="1">
                <a:solidFill>
                  <a:schemeClr val="dk1"/>
                </a:solidFill>
                <a:latin typeface="Courier New"/>
                <a:ea typeface="Courier New"/>
                <a:cs typeface="Courier New"/>
                <a:sym typeface="Courier New"/>
              </a:rPr>
              <a:t>(i &lt; n) and (A[i] ≠ K)</a:t>
            </a:r>
            <a:endParaRPr sz="2400">
              <a:solidFill>
                <a:schemeClr val="dk1"/>
              </a:solidFill>
            </a:endParaRPr>
          </a:p>
          <a:p>
            <a:pPr marL="0" lvl="0" indent="0" algn="l" rtl="0">
              <a:lnSpc>
                <a:spcPct val="115000"/>
              </a:lnSpc>
              <a:spcBef>
                <a:spcPts val="600"/>
              </a:spcBef>
              <a:spcAft>
                <a:spcPts val="0"/>
              </a:spcAft>
              <a:buNone/>
            </a:pPr>
            <a:r>
              <a:rPr lang="en" sz="2400" b="1">
                <a:solidFill>
                  <a:schemeClr val="dk1"/>
                </a:solidFill>
              </a:rPr>
              <a:t>C</a:t>
            </a:r>
            <a:r>
              <a:rPr lang="en" sz="2400" b="1" baseline="-25000">
                <a:solidFill>
                  <a:schemeClr val="dk1"/>
                </a:solidFill>
              </a:rPr>
              <a:t>worst</a:t>
            </a:r>
            <a:r>
              <a:rPr lang="en" sz="2400" b="1">
                <a:solidFill>
                  <a:schemeClr val="dk1"/>
                </a:solidFill>
              </a:rPr>
              <a:t>(n) = n+1</a:t>
            </a:r>
            <a:endParaRPr sz="2400" b="1">
              <a:solidFill>
                <a:schemeClr val="dk1"/>
              </a:solidFill>
            </a:endParaRPr>
          </a:p>
          <a:p>
            <a:pPr marL="0" lvl="0" indent="0" algn="l" rtl="0">
              <a:lnSpc>
                <a:spcPct val="115000"/>
              </a:lnSpc>
              <a:spcBef>
                <a:spcPts val="600"/>
              </a:spcBef>
              <a:spcAft>
                <a:spcPts val="0"/>
              </a:spcAft>
              <a:buNone/>
            </a:pPr>
            <a:r>
              <a:rPr lang="en" sz="2400" b="1">
                <a:solidFill>
                  <a:schemeClr val="dk1"/>
                </a:solidFill>
              </a:rPr>
              <a:t>C</a:t>
            </a:r>
            <a:r>
              <a:rPr lang="en" sz="2400" b="1" baseline="-25000">
                <a:solidFill>
                  <a:schemeClr val="dk1"/>
                </a:solidFill>
              </a:rPr>
              <a:t>best</a:t>
            </a:r>
            <a:r>
              <a:rPr lang="en" sz="2400" b="1">
                <a:solidFill>
                  <a:schemeClr val="dk1"/>
                </a:solidFill>
              </a:rPr>
              <a:t>(n) = 1</a:t>
            </a:r>
            <a:endParaRPr sz="2400" b="1">
              <a:solidFill>
                <a:schemeClr val="dk1"/>
              </a:solidFill>
            </a:endParaRPr>
          </a:p>
          <a:p>
            <a:pPr marL="0" lvl="0" indent="0" algn="l" rtl="0">
              <a:lnSpc>
                <a:spcPct val="115000"/>
              </a:lnSpc>
              <a:spcBef>
                <a:spcPts val="600"/>
              </a:spcBef>
              <a:spcAft>
                <a:spcPts val="0"/>
              </a:spcAft>
              <a:buNone/>
            </a:pPr>
            <a:r>
              <a:rPr lang="en" sz="2400">
                <a:solidFill>
                  <a:schemeClr val="dk1"/>
                </a:solidFill>
              </a:rPr>
              <a:t>Let </a:t>
            </a:r>
            <a:r>
              <a:rPr lang="en" sz="2400" b="1">
                <a:solidFill>
                  <a:schemeClr val="dk1"/>
                </a:solidFill>
              </a:rPr>
              <a:t>‘p’</a:t>
            </a:r>
            <a:r>
              <a:rPr lang="en" sz="2400">
                <a:solidFill>
                  <a:schemeClr val="dk1"/>
                </a:solidFill>
              </a:rPr>
              <a:t> be the probability of the search key present in the array.</a:t>
            </a:r>
            <a:endParaRPr sz="24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2400" b="1">
                <a:solidFill>
                  <a:schemeClr val="dk1"/>
                </a:solidFill>
              </a:rPr>
              <a:t>C</a:t>
            </a:r>
            <a:r>
              <a:rPr lang="en" sz="2400" b="1" baseline="-25000">
                <a:solidFill>
                  <a:schemeClr val="dk1"/>
                </a:solidFill>
              </a:rPr>
              <a:t>avg</a:t>
            </a:r>
            <a:r>
              <a:rPr lang="en" sz="2400" b="1">
                <a:solidFill>
                  <a:schemeClr val="dk1"/>
                </a:solidFill>
              </a:rPr>
              <a:t>(n) = p</a:t>
            </a:r>
            <a:r>
              <a:rPr lang="en" sz="2400">
                <a:solidFill>
                  <a:schemeClr val="dk1"/>
                </a:solidFill>
              </a:rPr>
              <a:t>(n + 1) / 2</a:t>
            </a:r>
            <a:r>
              <a:rPr lang="en" sz="2400" b="1">
                <a:solidFill>
                  <a:schemeClr val="dk1"/>
                </a:solidFill>
              </a:rPr>
              <a:t> + (1 - p)</a:t>
            </a:r>
            <a:r>
              <a:rPr lang="en" sz="2400">
                <a:solidFill>
                  <a:schemeClr val="dk1"/>
                </a:solidFill>
              </a:rPr>
              <a:t>(n + 1)</a:t>
            </a:r>
            <a:endParaRPr sz="2400">
              <a:solidFill>
                <a:schemeClr val="dk1"/>
              </a:solidFill>
            </a:endParaRPr>
          </a:p>
          <a:p>
            <a:pPr marL="0" lvl="0" indent="0" algn="l" rtl="0">
              <a:lnSpc>
                <a:spcPct val="115000"/>
              </a:lnSpc>
              <a:spcBef>
                <a:spcPts val="600"/>
              </a:spcBef>
              <a:spcAft>
                <a:spcPts val="0"/>
              </a:spcAft>
              <a:buNone/>
            </a:pPr>
            <a:r>
              <a:rPr lang="en" sz="2400" b="1">
                <a:solidFill>
                  <a:schemeClr val="dk1"/>
                </a:solidFill>
              </a:rPr>
              <a:t> </a:t>
            </a:r>
            <a:endParaRPr sz="2400" b="1">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8"/>
          <p:cNvSpPr txBox="1"/>
          <p:nvPr/>
        </p:nvSpPr>
        <p:spPr>
          <a:xfrm>
            <a:off x="270900" y="270900"/>
            <a:ext cx="8597400" cy="59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Exhaustive Search:</a:t>
            </a:r>
            <a:endParaRPr sz="2400" b="1"/>
          </a:p>
          <a:p>
            <a:pPr marL="0" lvl="0" indent="0" algn="l" rtl="0">
              <a:lnSpc>
                <a:spcPct val="90000"/>
              </a:lnSpc>
              <a:spcBef>
                <a:spcPts val="600"/>
              </a:spcBef>
              <a:spcAft>
                <a:spcPts val="0"/>
              </a:spcAft>
              <a:buClr>
                <a:schemeClr val="dk1"/>
              </a:buClr>
              <a:buSzPts val="1100"/>
              <a:buFont typeface="Arial"/>
              <a:buNone/>
            </a:pPr>
            <a:r>
              <a:rPr lang="en" sz="2400"/>
              <a:t>A brute force solution to a problem involving search for an element with a special property, usually among combinatorial objects such as permutations, combinations, or subsets of a set.</a:t>
            </a:r>
            <a:endParaRPr sz="2400"/>
          </a:p>
          <a:p>
            <a:pPr marL="0" lvl="0" indent="0" algn="l" rtl="0">
              <a:lnSpc>
                <a:spcPct val="90000"/>
              </a:lnSpc>
              <a:spcBef>
                <a:spcPts val="600"/>
              </a:spcBef>
              <a:spcAft>
                <a:spcPts val="0"/>
              </a:spcAft>
              <a:buClr>
                <a:schemeClr val="dk1"/>
              </a:buClr>
              <a:buSzPts val="1100"/>
              <a:buFont typeface="Arial"/>
              <a:buNone/>
            </a:pPr>
            <a:endParaRPr sz="2400"/>
          </a:p>
          <a:p>
            <a:pPr marL="0" lvl="0" indent="0" algn="l" rtl="0">
              <a:lnSpc>
                <a:spcPct val="90000"/>
              </a:lnSpc>
              <a:spcBef>
                <a:spcPts val="600"/>
              </a:spcBef>
              <a:spcAft>
                <a:spcPts val="0"/>
              </a:spcAft>
              <a:buClr>
                <a:schemeClr val="dk1"/>
              </a:buClr>
              <a:buSzPts val="1100"/>
              <a:buFont typeface="Arial"/>
              <a:buNone/>
            </a:pPr>
            <a:r>
              <a:rPr lang="en" sz="2400"/>
              <a:t>Method:</a:t>
            </a:r>
            <a:endParaRPr sz="2400"/>
          </a:p>
          <a:p>
            <a:pPr marL="457200" lvl="0" indent="-381000" algn="l" rtl="0">
              <a:lnSpc>
                <a:spcPct val="90000"/>
              </a:lnSpc>
              <a:spcBef>
                <a:spcPts val="600"/>
              </a:spcBef>
              <a:spcAft>
                <a:spcPts val="0"/>
              </a:spcAft>
              <a:buSzPts val="2400"/>
              <a:buChar char="●"/>
            </a:pPr>
            <a:r>
              <a:rPr lang="en" sz="2400"/>
              <a:t>Generate a list of all potential solutions to the problem in a systematic manner.</a:t>
            </a:r>
            <a:endParaRPr sz="2400"/>
          </a:p>
          <a:p>
            <a:pPr marL="457200" lvl="0" indent="-381000" algn="l" rtl="0">
              <a:lnSpc>
                <a:spcPct val="90000"/>
              </a:lnSpc>
              <a:spcBef>
                <a:spcPts val="0"/>
              </a:spcBef>
              <a:spcAft>
                <a:spcPts val="0"/>
              </a:spcAft>
              <a:buSzPts val="2400"/>
              <a:buChar char="●"/>
            </a:pPr>
            <a:r>
              <a:rPr lang="en" sz="2400"/>
              <a:t>Evaluate potential solutions one by one, disqualifying infeasible ones and, for an optimization problem, keeping track of the best one found so far.</a:t>
            </a:r>
            <a:endParaRPr sz="2400"/>
          </a:p>
          <a:p>
            <a:pPr marL="457200" lvl="0" indent="-381000" algn="l" rtl="0">
              <a:lnSpc>
                <a:spcPct val="90000"/>
              </a:lnSpc>
              <a:spcBef>
                <a:spcPts val="0"/>
              </a:spcBef>
              <a:spcAft>
                <a:spcPts val="0"/>
              </a:spcAft>
              <a:buSzPts val="2400"/>
              <a:buChar char="●"/>
            </a:pPr>
            <a:r>
              <a:rPr lang="en" sz="2400"/>
              <a:t>When search ends, announce the solution(s) found.</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p:nvPr/>
        </p:nvSpPr>
        <p:spPr>
          <a:xfrm>
            <a:off x="158575" y="270900"/>
            <a:ext cx="8853300" cy="60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Travelling Salesman Problem</a:t>
            </a:r>
            <a:r>
              <a:rPr lang="en" sz="2400" b="1" dirty="0" smtClean="0"/>
              <a:t>:</a:t>
            </a:r>
          </a:p>
          <a:p>
            <a:pPr marL="0" lvl="0" indent="0" algn="l" rtl="0">
              <a:spcBef>
                <a:spcPts val="0"/>
              </a:spcBef>
              <a:spcAft>
                <a:spcPts val="0"/>
              </a:spcAft>
              <a:buNone/>
            </a:pPr>
            <a:endParaRPr sz="2400" b="1" dirty="0"/>
          </a:p>
          <a:p>
            <a:pPr marL="457200" lvl="0" indent="-381000" algn="l" rtl="0">
              <a:lnSpc>
                <a:spcPct val="115000"/>
              </a:lnSpc>
              <a:spcBef>
                <a:spcPts val="600"/>
              </a:spcBef>
              <a:spcAft>
                <a:spcPts val="0"/>
              </a:spcAft>
              <a:buSzPts val="2400"/>
              <a:buAutoNum type="arabicPeriod"/>
            </a:pPr>
            <a:r>
              <a:rPr lang="en" sz="2400" dirty="0"/>
              <a:t>Given </a:t>
            </a:r>
            <a:r>
              <a:rPr lang="en" sz="2400" i="1" dirty="0"/>
              <a:t>n</a:t>
            </a:r>
            <a:r>
              <a:rPr lang="en" sz="2400" dirty="0"/>
              <a:t> cities and distances between each pair of cities, find the shortest tour that passes through all other cities and returns to the origin city.</a:t>
            </a:r>
            <a:endParaRPr sz="2400" dirty="0"/>
          </a:p>
          <a:p>
            <a:pPr marL="0" lvl="0" indent="0" algn="l" rtl="0">
              <a:lnSpc>
                <a:spcPct val="115000"/>
              </a:lnSpc>
              <a:spcBef>
                <a:spcPts val="600"/>
              </a:spcBef>
              <a:spcAft>
                <a:spcPts val="0"/>
              </a:spcAft>
              <a:buNone/>
            </a:pPr>
            <a:endParaRPr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2"/>
          <p:cNvSpPr txBox="1"/>
          <p:nvPr/>
        </p:nvSpPr>
        <p:spPr>
          <a:xfrm>
            <a:off x="270900" y="270900"/>
            <a:ext cx="85692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Travelling Salesman Problem:</a:t>
            </a:r>
            <a:endParaRPr sz="2400" b="1"/>
          </a:p>
          <a:p>
            <a:pPr marL="0" lvl="0" indent="0" algn="l" rtl="0">
              <a:spcBef>
                <a:spcPts val="0"/>
              </a:spcBef>
              <a:spcAft>
                <a:spcPts val="0"/>
              </a:spcAft>
              <a:buNone/>
            </a:pPr>
            <a:endParaRPr sz="2400"/>
          </a:p>
        </p:txBody>
      </p:sp>
      <p:pic>
        <p:nvPicPr>
          <p:cNvPr id="217" name="Google Shape;217;p42"/>
          <p:cNvPicPr preferRelativeResize="0"/>
          <p:nvPr/>
        </p:nvPicPr>
        <p:blipFill>
          <a:blip r:embed="rId3">
            <a:alphaModFix/>
          </a:blip>
          <a:stretch>
            <a:fillRect/>
          </a:stretch>
        </p:blipFill>
        <p:spPr>
          <a:xfrm>
            <a:off x="270900" y="1731025"/>
            <a:ext cx="8248725" cy="4526900"/>
          </a:xfrm>
          <a:prstGeom prst="rect">
            <a:avLst/>
          </a:prstGeom>
          <a:noFill/>
          <a:ln>
            <a:noFill/>
          </a:ln>
        </p:spPr>
      </p:pic>
      <p:pic>
        <p:nvPicPr>
          <p:cNvPr id="218" name="Google Shape;218;p42"/>
          <p:cNvPicPr preferRelativeResize="0"/>
          <p:nvPr/>
        </p:nvPicPr>
        <p:blipFill>
          <a:blip r:embed="rId4">
            <a:alphaModFix/>
          </a:blip>
          <a:stretch>
            <a:fillRect/>
          </a:stretch>
        </p:blipFill>
        <p:spPr>
          <a:xfrm>
            <a:off x="6493600" y="99125"/>
            <a:ext cx="2505075" cy="2419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3"/>
          <p:cNvSpPr txBox="1"/>
          <p:nvPr/>
        </p:nvSpPr>
        <p:spPr>
          <a:xfrm>
            <a:off x="171775" y="118925"/>
            <a:ext cx="8696400" cy="6294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400">
                <a:latin typeface="Courier New"/>
                <a:ea typeface="Courier New"/>
                <a:cs typeface="Courier New"/>
                <a:sym typeface="Courier New"/>
              </a:rPr>
              <a:t>Algorithm </a:t>
            </a:r>
            <a:r>
              <a:rPr lang="en" sz="2400" b="1">
                <a:latin typeface="Courier New"/>
                <a:ea typeface="Courier New"/>
                <a:cs typeface="Courier New"/>
                <a:sym typeface="Courier New"/>
              </a:rPr>
              <a:t>Travelling Salesperson Problem</a:t>
            </a:r>
            <a:endParaRPr sz="2400" b="1">
              <a:latin typeface="Courier New"/>
              <a:ea typeface="Courier New"/>
              <a:cs typeface="Courier New"/>
              <a:sym typeface="Courier New"/>
            </a:endParaRPr>
          </a:p>
          <a:p>
            <a:pPr marL="457200" lvl="0" indent="0" algn="l" rtl="0">
              <a:lnSpc>
                <a:spcPct val="115000"/>
              </a:lnSpc>
              <a:spcBef>
                <a:spcPts val="500"/>
              </a:spcBef>
              <a:spcAft>
                <a:spcPts val="0"/>
              </a:spcAft>
              <a:buClr>
                <a:schemeClr val="dk1"/>
              </a:buClr>
              <a:buSzPts val="1100"/>
              <a:buFont typeface="Arial"/>
              <a:buNone/>
            </a:pPr>
            <a:r>
              <a:rPr lang="en" sz="2400" b="1">
                <a:latin typeface="Courier New"/>
                <a:ea typeface="Courier New"/>
                <a:cs typeface="Courier New"/>
                <a:sym typeface="Courier New"/>
              </a:rPr>
              <a:t>mincost ← Infinity</a:t>
            </a:r>
            <a:endParaRPr sz="2400" b="1">
              <a:latin typeface="Courier New"/>
              <a:ea typeface="Courier New"/>
              <a:cs typeface="Courier New"/>
              <a:sym typeface="Courier New"/>
            </a:endParaRPr>
          </a:p>
          <a:p>
            <a:pPr marL="457200" lvl="0" indent="0" algn="l" rtl="0">
              <a:lnSpc>
                <a:spcPct val="115000"/>
              </a:lnSpc>
              <a:spcBef>
                <a:spcPts val="500"/>
              </a:spcBef>
              <a:spcAft>
                <a:spcPts val="0"/>
              </a:spcAft>
              <a:buClr>
                <a:schemeClr val="dk1"/>
              </a:buClr>
              <a:buSzPts val="1100"/>
              <a:buFont typeface="Arial"/>
              <a:buNone/>
            </a:pPr>
            <a:r>
              <a:rPr lang="en" sz="2400" b="1">
                <a:latin typeface="Courier New"/>
                <a:ea typeface="Courier New"/>
                <a:cs typeface="Courier New"/>
                <a:sym typeface="Courier New"/>
              </a:rPr>
              <a:t>for each permutation of (n - 1) cities</a:t>
            </a:r>
            <a:endParaRPr sz="2400" b="1">
              <a:latin typeface="Courier New"/>
              <a:ea typeface="Courier New"/>
              <a:cs typeface="Courier New"/>
              <a:sym typeface="Courier New"/>
            </a:endParaRPr>
          </a:p>
          <a:p>
            <a:pPr marL="457200" lvl="0" indent="457200" algn="l" rtl="0">
              <a:lnSpc>
                <a:spcPct val="115000"/>
              </a:lnSpc>
              <a:spcBef>
                <a:spcPts val="500"/>
              </a:spcBef>
              <a:spcAft>
                <a:spcPts val="0"/>
              </a:spcAft>
              <a:buClr>
                <a:schemeClr val="dk1"/>
              </a:buClr>
              <a:buSzPts val="1100"/>
              <a:buFont typeface="Arial"/>
              <a:buNone/>
            </a:pPr>
            <a:r>
              <a:rPr lang="en" sz="2400" b="1">
                <a:latin typeface="Courier New"/>
                <a:ea typeface="Courier New"/>
                <a:cs typeface="Courier New"/>
                <a:sym typeface="Courier New"/>
              </a:rPr>
              <a:t>cost ← 0</a:t>
            </a:r>
            <a:endParaRPr sz="2400" b="1">
              <a:latin typeface="Courier New"/>
              <a:ea typeface="Courier New"/>
              <a:cs typeface="Courier New"/>
              <a:sym typeface="Courier New"/>
            </a:endParaRPr>
          </a:p>
          <a:p>
            <a:pPr marL="457200" lvl="0" indent="457200" algn="l" rtl="0">
              <a:lnSpc>
                <a:spcPct val="115000"/>
              </a:lnSpc>
              <a:spcBef>
                <a:spcPts val="500"/>
              </a:spcBef>
              <a:spcAft>
                <a:spcPts val="0"/>
              </a:spcAft>
              <a:buClr>
                <a:schemeClr val="dk1"/>
              </a:buClr>
              <a:buSzPts val="1100"/>
              <a:buFont typeface="Arial"/>
              <a:buNone/>
            </a:pPr>
            <a:r>
              <a:rPr lang="en" sz="2400" b="1">
                <a:latin typeface="Courier New"/>
                <a:ea typeface="Courier New"/>
                <a:cs typeface="Courier New"/>
                <a:sym typeface="Courier New"/>
              </a:rPr>
              <a:t>for each edge in the Hamiltonian circuit</a:t>
            </a:r>
            <a:endParaRPr sz="2400" b="1">
              <a:latin typeface="Courier New"/>
              <a:ea typeface="Courier New"/>
              <a:cs typeface="Courier New"/>
              <a:sym typeface="Courier New"/>
            </a:endParaRPr>
          </a:p>
          <a:p>
            <a:pPr marL="914400" lvl="0" indent="457200" algn="l" rtl="0">
              <a:lnSpc>
                <a:spcPct val="115000"/>
              </a:lnSpc>
              <a:spcBef>
                <a:spcPts val="500"/>
              </a:spcBef>
              <a:spcAft>
                <a:spcPts val="0"/>
              </a:spcAft>
              <a:buClr>
                <a:schemeClr val="dk1"/>
              </a:buClr>
              <a:buSzPts val="1100"/>
              <a:buFont typeface="Arial"/>
              <a:buNone/>
            </a:pPr>
            <a:r>
              <a:rPr lang="en" sz="2400" b="1">
                <a:latin typeface="Courier New"/>
                <a:ea typeface="Courier New"/>
                <a:cs typeface="Courier New"/>
                <a:sym typeface="Courier New"/>
              </a:rPr>
              <a:t>cost ← cost + cost of the edge</a:t>
            </a:r>
            <a:endParaRPr sz="2400" b="1">
              <a:latin typeface="Courier New"/>
              <a:ea typeface="Courier New"/>
              <a:cs typeface="Courier New"/>
              <a:sym typeface="Courier New"/>
            </a:endParaRPr>
          </a:p>
          <a:p>
            <a:pPr marL="457200" lvl="0" indent="457200" algn="l" rtl="0">
              <a:lnSpc>
                <a:spcPct val="115000"/>
              </a:lnSpc>
              <a:spcBef>
                <a:spcPts val="500"/>
              </a:spcBef>
              <a:spcAft>
                <a:spcPts val="0"/>
              </a:spcAft>
              <a:buClr>
                <a:schemeClr val="dk1"/>
              </a:buClr>
              <a:buSzPts val="1100"/>
              <a:buFont typeface="Arial"/>
              <a:buNone/>
            </a:pPr>
            <a:r>
              <a:rPr lang="en" sz="2400" b="1">
                <a:latin typeface="Courier New"/>
                <a:ea typeface="Courier New"/>
                <a:cs typeface="Courier New"/>
                <a:sym typeface="Courier New"/>
              </a:rPr>
              <a:t>if (cost &lt; mincost) </a:t>
            </a:r>
            <a:endParaRPr sz="2400" b="1">
              <a:latin typeface="Courier New"/>
              <a:ea typeface="Courier New"/>
              <a:cs typeface="Courier New"/>
              <a:sym typeface="Courier New"/>
            </a:endParaRPr>
          </a:p>
          <a:p>
            <a:pPr marL="1371600" lvl="0" indent="0" algn="l" rtl="0">
              <a:lnSpc>
                <a:spcPct val="115000"/>
              </a:lnSpc>
              <a:spcBef>
                <a:spcPts val="500"/>
              </a:spcBef>
              <a:spcAft>
                <a:spcPts val="0"/>
              </a:spcAft>
              <a:buClr>
                <a:schemeClr val="dk1"/>
              </a:buClr>
              <a:buSzPts val="1100"/>
              <a:buFont typeface="Arial"/>
              <a:buNone/>
            </a:pPr>
            <a:r>
              <a:rPr lang="en" sz="2400" b="1">
                <a:latin typeface="Courier New"/>
                <a:ea typeface="Courier New"/>
                <a:cs typeface="Courier New"/>
                <a:sym typeface="Courier New"/>
              </a:rPr>
              <a:t>mincost ← cost</a:t>
            </a:r>
            <a:endParaRPr sz="2400" b="1">
              <a:latin typeface="Courier New"/>
              <a:ea typeface="Courier New"/>
              <a:cs typeface="Courier New"/>
              <a:sym typeface="Courier New"/>
            </a:endParaRPr>
          </a:p>
          <a:p>
            <a:pPr marL="457200" lvl="0" indent="0" algn="l" rtl="0">
              <a:lnSpc>
                <a:spcPct val="115000"/>
              </a:lnSpc>
              <a:spcBef>
                <a:spcPts val="500"/>
              </a:spcBef>
              <a:spcAft>
                <a:spcPts val="0"/>
              </a:spcAft>
              <a:buNone/>
            </a:pPr>
            <a:r>
              <a:rPr lang="en" sz="2400" b="1">
                <a:latin typeface="Courier New"/>
                <a:ea typeface="Courier New"/>
                <a:cs typeface="Courier New"/>
                <a:sym typeface="Courier New"/>
              </a:rPr>
              <a:t>return mincost</a:t>
            </a:r>
            <a:endParaRPr sz="2400" b="1">
              <a:latin typeface="Courier New"/>
              <a:ea typeface="Courier New"/>
              <a:cs typeface="Courier New"/>
              <a:sym typeface="Courier New"/>
            </a:endParaRPr>
          </a:p>
          <a:p>
            <a:pPr marL="0" lvl="0" indent="0" algn="l" rtl="0">
              <a:lnSpc>
                <a:spcPct val="115000"/>
              </a:lnSpc>
              <a:spcBef>
                <a:spcPts val="500"/>
              </a:spcBef>
              <a:spcAft>
                <a:spcPts val="0"/>
              </a:spcAft>
              <a:buNone/>
            </a:pP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solidFill>
                  <a:schemeClr val="dk1"/>
                </a:solidFill>
              </a:rPr>
              <a:t>Input Size: </a:t>
            </a:r>
            <a:r>
              <a:rPr lang="en" sz="2400" b="1">
                <a:solidFill>
                  <a:schemeClr val="dk1"/>
                </a:solidFill>
                <a:latin typeface="Courier New"/>
                <a:ea typeface="Courier New"/>
                <a:cs typeface="Courier New"/>
                <a:sym typeface="Courier New"/>
              </a:rPr>
              <a:t>n</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solidFill>
                  <a:schemeClr val="dk1"/>
                </a:solidFill>
              </a:rPr>
              <a:t>Basic Operation : </a:t>
            </a:r>
            <a:r>
              <a:rPr lang="en" sz="2400" b="1">
                <a:solidFill>
                  <a:schemeClr val="dk1"/>
                </a:solidFill>
                <a:latin typeface="Courier New"/>
                <a:ea typeface="Courier New"/>
                <a:cs typeface="Courier New"/>
                <a:sym typeface="Courier New"/>
              </a:rPr>
              <a:t>addition of cost of an edge</a:t>
            </a:r>
            <a:endParaRPr sz="24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solidFill>
                  <a:schemeClr val="dk1"/>
                </a:solidFill>
              </a:rPr>
              <a:t>C(n) 	</a:t>
            </a:r>
            <a:r>
              <a:rPr lang="en" sz="2400" b="1">
                <a:solidFill>
                  <a:schemeClr val="dk1"/>
                </a:solidFill>
              </a:rPr>
              <a:t>=</a:t>
            </a:r>
            <a:r>
              <a:rPr lang="en" sz="2400">
                <a:solidFill>
                  <a:schemeClr val="dk1"/>
                </a:solidFill>
              </a:rPr>
              <a:t> </a:t>
            </a:r>
            <a:r>
              <a:rPr lang="en" sz="2400" b="1">
                <a:solidFill>
                  <a:schemeClr val="dk1"/>
                </a:solidFill>
              </a:rPr>
              <a:t>n * (n - 1)! = n! ∈ Θ(n!)</a:t>
            </a:r>
            <a:endParaRPr sz="2400" b="1">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5"/>
          <p:cNvSpPr txBox="1"/>
          <p:nvPr/>
        </p:nvSpPr>
        <p:spPr>
          <a:xfrm>
            <a:off x="270900" y="270900"/>
            <a:ext cx="8793900" cy="602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t>Sorting by exhaustive search:</a:t>
            </a:r>
            <a:endParaRPr sz="2400" b="1"/>
          </a:p>
          <a:p>
            <a:pPr marL="0" lvl="0" indent="0" algn="l" rtl="0">
              <a:lnSpc>
                <a:spcPct val="115000"/>
              </a:lnSpc>
              <a:spcBef>
                <a:spcPts val="0"/>
              </a:spcBef>
              <a:spcAft>
                <a:spcPts val="0"/>
              </a:spcAft>
              <a:buNone/>
            </a:pPr>
            <a:r>
              <a:rPr lang="en" sz="2400"/>
              <a:t>Find an arrangement of elements of an array, which is sorted.</a:t>
            </a:r>
            <a:endParaRPr sz="2400"/>
          </a:p>
          <a:p>
            <a:pPr marL="0" lvl="0" indent="0" algn="l" rtl="0">
              <a:lnSpc>
                <a:spcPct val="115000"/>
              </a:lnSpc>
              <a:spcBef>
                <a:spcPts val="0"/>
              </a:spcBef>
              <a:spcAft>
                <a:spcPts val="0"/>
              </a:spcAft>
              <a:buNone/>
            </a:pPr>
            <a:r>
              <a:rPr lang="en" sz="2400"/>
              <a:t>Strategy: For every possible arrangements of an array, check if it’s sorted, and return the arrangement which is sorted.</a:t>
            </a:r>
            <a:endParaRPr sz="2400"/>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b="1">
                <a:latin typeface="Courier New"/>
                <a:ea typeface="Courier New"/>
                <a:cs typeface="Courier New"/>
                <a:sym typeface="Courier New"/>
              </a:rPr>
              <a:t>boolean SortByBruteForce( a[0..n-1] )</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t>//Sorts array </a:t>
            </a:r>
            <a:r>
              <a:rPr lang="en" sz="2400" b="1"/>
              <a:t>a</a:t>
            </a:r>
            <a:r>
              <a:rPr lang="en" sz="2400"/>
              <a:t> by trying out all possible arrangements of elements of the array.</a:t>
            </a:r>
            <a:endParaRPr sz="2400"/>
          </a:p>
          <a:p>
            <a:pPr marL="0" lvl="0" indent="0" algn="l" rtl="0">
              <a:spcBef>
                <a:spcPts val="0"/>
              </a:spcBef>
              <a:spcAft>
                <a:spcPts val="0"/>
              </a:spcAft>
              <a:buNone/>
            </a:pPr>
            <a:r>
              <a:rPr lang="en" sz="2400">
                <a:solidFill>
                  <a:schemeClr val="dk1"/>
                </a:solidFill>
              </a:rPr>
              <a:t>//Input: An array </a:t>
            </a:r>
            <a:r>
              <a:rPr lang="en" sz="2400" b="1">
                <a:solidFill>
                  <a:schemeClr val="dk1"/>
                </a:solidFill>
              </a:rPr>
              <a:t>a</a:t>
            </a:r>
            <a:r>
              <a:rPr lang="en" sz="2400">
                <a:solidFill>
                  <a:schemeClr val="dk1"/>
                </a:solidFill>
              </a:rPr>
              <a:t> of orderable elements by ≤.</a:t>
            </a:r>
            <a:endParaRPr sz="2400">
              <a:solidFill>
                <a:schemeClr val="dk1"/>
              </a:solidFill>
            </a:endParaRPr>
          </a:p>
          <a:p>
            <a:pPr marL="0" lvl="0" indent="0" algn="l" rtl="0">
              <a:spcBef>
                <a:spcPts val="0"/>
              </a:spcBef>
              <a:spcAft>
                <a:spcPts val="0"/>
              </a:spcAft>
              <a:buNone/>
            </a:pPr>
            <a:r>
              <a:rPr lang="en" sz="2400">
                <a:solidFill>
                  <a:schemeClr val="dk1"/>
                </a:solidFill>
              </a:rPr>
              <a:t>//Output: Sorted array </a:t>
            </a:r>
            <a:r>
              <a:rPr lang="en" sz="2400" b="1">
                <a:solidFill>
                  <a:schemeClr val="dk1"/>
                </a:solidFill>
              </a:rPr>
              <a:t>a</a:t>
            </a:r>
            <a:r>
              <a:rPr lang="en" sz="2400">
                <a:solidFill>
                  <a:schemeClr val="dk1"/>
                </a:solidFill>
              </a:rPr>
              <a:t> by ≤.</a:t>
            </a:r>
            <a:endParaRPr sz="2400">
              <a:solidFill>
                <a:schemeClr val="dk1"/>
              </a:solidFill>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for each permutation p[0..n-1] of array a</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	if (isSorted( p[0..n-1] ))</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		return </a:t>
            </a:r>
            <a:r>
              <a:rPr lang="en" sz="2400" b="1">
                <a:solidFill>
                  <a:schemeClr val="dk1"/>
                </a:solidFill>
                <a:latin typeface="Courier New"/>
                <a:ea typeface="Courier New"/>
                <a:cs typeface="Courier New"/>
                <a:sym typeface="Courier New"/>
              </a:rPr>
              <a:t>p[0..n-1]</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6"/>
          <p:cNvSpPr txBox="1"/>
          <p:nvPr/>
        </p:nvSpPr>
        <p:spPr>
          <a:xfrm>
            <a:off x="270900" y="270900"/>
            <a:ext cx="8597400" cy="59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The Assignment Problem:</a:t>
            </a:r>
            <a:endParaRPr sz="2400" b="1" dirty="0"/>
          </a:p>
          <a:p>
            <a:pPr marL="0" lvl="0" indent="0" algn="l" rtl="0">
              <a:lnSpc>
                <a:spcPct val="90000"/>
              </a:lnSpc>
              <a:spcBef>
                <a:spcPts val="600"/>
              </a:spcBef>
              <a:spcAft>
                <a:spcPts val="0"/>
              </a:spcAft>
              <a:buClr>
                <a:schemeClr val="dk1"/>
              </a:buClr>
              <a:buSzPts val="1100"/>
              <a:buFont typeface="Arial"/>
              <a:buNone/>
            </a:pPr>
            <a:r>
              <a:rPr lang="en" sz="2400" dirty="0"/>
              <a:t>Each one of </a:t>
            </a:r>
            <a:r>
              <a:rPr lang="en" sz="2400" i="1" dirty="0"/>
              <a:t>n </a:t>
            </a:r>
            <a:r>
              <a:rPr lang="en" sz="2400" dirty="0"/>
              <a:t>people are assigned one of </a:t>
            </a:r>
            <a:r>
              <a:rPr lang="en" sz="2400" i="1" dirty="0"/>
              <a:t>n</a:t>
            </a:r>
            <a:r>
              <a:rPr lang="en" sz="2400" dirty="0"/>
              <a:t> jobs, exactly one person per job. The cost of assigning person </a:t>
            </a:r>
            <a:r>
              <a:rPr lang="en" sz="2400" i="1" dirty="0"/>
              <a:t>i </a:t>
            </a:r>
            <a:r>
              <a:rPr lang="en" sz="2400" dirty="0"/>
              <a:t>to job </a:t>
            </a:r>
            <a:r>
              <a:rPr lang="en" sz="2400" i="1" dirty="0"/>
              <a:t>j</a:t>
            </a:r>
            <a:r>
              <a:rPr lang="en" sz="2400" dirty="0"/>
              <a:t> is C[i, j].  Find an assignment that minimizes the total cost.</a:t>
            </a:r>
            <a:endParaRPr sz="2400" dirty="0"/>
          </a:p>
          <a:p>
            <a:pPr marL="0" lvl="0" indent="0" algn="l" rtl="0">
              <a:lnSpc>
                <a:spcPct val="90000"/>
              </a:lnSpc>
              <a:spcBef>
                <a:spcPts val="500"/>
              </a:spcBef>
              <a:spcAft>
                <a:spcPts val="0"/>
              </a:spcAft>
              <a:buClr>
                <a:schemeClr val="dk1"/>
              </a:buClr>
              <a:buSzPts val="1100"/>
              <a:buFont typeface="Arial"/>
              <a:buNone/>
            </a:pPr>
            <a:r>
              <a:rPr lang="en" sz="2400" b="1" dirty="0">
                <a:latin typeface="Courier New"/>
                <a:ea typeface="Courier New"/>
                <a:cs typeface="Courier New"/>
                <a:sym typeface="Courier New"/>
              </a:rPr>
              <a:t>   	</a:t>
            </a:r>
            <a:r>
              <a:rPr lang="en" sz="2400" b="1" dirty="0" smtClean="0">
                <a:latin typeface="Courier New"/>
                <a:ea typeface="Courier New"/>
                <a:cs typeface="Courier New"/>
                <a:sym typeface="Courier New"/>
              </a:rPr>
              <a:t>  Job 1 Job </a:t>
            </a:r>
            <a:r>
              <a:rPr lang="en" sz="2400" b="1" dirty="0">
                <a:latin typeface="Courier New"/>
                <a:ea typeface="Courier New"/>
                <a:cs typeface="Courier New"/>
                <a:sym typeface="Courier New"/>
              </a:rPr>
              <a:t>2	Job 3	</a:t>
            </a:r>
            <a:r>
              <a:rPr lang="en" sz="2400" b="1" dirty="0" smtClean="0">
                <a:latin typeface="Courier New"/>
                <a:ea typeface="Courier New"/>
                <a:cs typeface="Courier New"/>
                <a:sym typeface="Courier New"/>
              </a:rPr>
              <a:t>  Job </a:t>
            </a:r>
            <a:r>
              <a:rPr lang="en" sz="2400" b="1" dirty="0">
                <a:latin typeface="Courier New"/>
                <a:ea typeface="Courier New"/>
                <a:cs typeface="Courier New"/>
                <a:sym typeface="Courier New"/>
              </a:rPr>
              <a:t>4</a:t>
            </a:r>
            <a:endParaRPr sz="2400" b="1" dirty="0">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400" b="1" dirty="0">
                <a:latin typeface="Courier New"/>
                <a:ea typeface="Courier New"/>
                <a:cs typeface="Courier New"/>
                <a:sym typeface="Courier New"/>
              </a:rPr>
              <a:t>    ┌						 </a:t>
            </a:r>
            <a:r>
              <a:rPr lang="en" sz="2400" b="1" dirty="0" smtClean="0">
                <a:latin typeface="Courier New"/>
                <a:ea typeface="Courier New"/>
                <a:cs typeface="Courier New"/>
                <a:sym typeface="Courier New"/>
              </a:rPr>
              <a:t>    </a:t>
            </a:r>
            <a:r>
              <a:rPr lang="en" sz="2400" b="1" dirty="0" smtClean="0">
                <a:solidFill>
                  <a:schemeClr val="dk1"/>
                </a:solidFill>
                <a:latin typeface="Courier New"/>
                <a:ea typeface="Courier New"/>
                <a:cs typeface="Courier New"/>
                <a:sym typeface="Courier New"/>
              </a:rPr>
              <a:t>┐</a:t>
            </a:r>
            <a:endParaRPr sz="2400" b="1" dirty="0">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400" b="1" dirty="0" smtClean="0">
                <a:latin typeface="Courier New"/>
                <a:ea typeface="Courier New"/>
                <a:cs typeface="Courier New"/>
                <a:sym typeface="Courier New"/>
              </a:rPr>
              <a:t>P1  </a:t>
            </a:r>
            <a:r>
              <a:rPr lang="en" sz="2400" b="1" dirty="0">
                <a:latin typeface="Courier New"/>
                <a:ea typeface="Courier New"/>
                <a:cs typeface="Courier New"/>
                <a:sym typeface="Courier New"/>
              </a:rPr>
              <a:t>│	</a:t>
            </a:r>
            <a:r>
              <a:rPr lang="en" sz="2400" b="1" dirty="0" smtClean="0">
                <a:latin typeface="Courier New"/>
                <a:ea typeface="Courier New"/>
                <a:cs typeface="Courier New"/>
                <a:sym typeface="Courier New"/>
              </a:rPr>
              <a:t>     9</a:t>
            </a:r>
            <a:r>
              <a:rPr lang="en" sz="2400" b="1" dirty="0">
                <a:latin typeface="Courier New"/>
                <a:ea typeface="Courier New"/>
                <a:cs typeface="Courier New"/>
                <a:sym typeface="Courier New"/>
              </a:rPr>
              <a:t>	</a:t>
            </a:r>
            <a:r>
              <a:rPr lang="en" sz="2400" b="1" dirty="0" smtClean="0">
                <a:latin typeface="Courier New"/>
                <a:ea typeface="Courier New"/>
                <a:cs typeface="Courier New"/>
                <a:sym typeface="Courier New"/>
              </a:rPr>
              <a:t>2</a:t>
            </a:r>
            <a:r>
              <a:rPr lang="en" sz="2400" b="1" dirty="0">
                <a:latin typeface="Courier New"/>
                <a:ea typeface="Courier New"/>
                <a:cs typeface="Courier New"/>
                <a:sym typeface="Courier New"/>
              </a:rPr>
              <a:t>	</a:t>
            </a:r>
            <a:r>
              <a:rPr lang="en" sz="2400" b="1" dirty="0" smtClean="0">
                <a:latin typeface="Courier New"/>
                <a:ea typeface="Courier New"/>
                <a:cs typeface="Courier New"/>
                <a:sym typeface="Courier New"/>
              </a:rPr>
              <a:t>  7</a:t>
            </a:r>
            <a:r>
              <a:rPr lang="en" sz="2400" b="1" dirty="0">
                <a:latin typeface="Courier New"/>
                <a:ea typeface="Courier New"/>
                <a:cs typeface="Courier New"/>
                <a:sym typeface="Courier New"/>
              </a:rPr>
              <a:t>		</a:t>
            </a:r>
            <a:r>
              <a:rPr lang="en" sz="2400" b="1" dirty="0" smtClean="0">
                <a:latin typeface="Courier New"/>
                <a:ea typeface="Courier New"/>
                <a:cs typeface="Courier New"/>
                <a:sym typeface="Courier New"/>
              </a:rPr>
              <a:t>8    </a:t>
            </a:r>
            <a:r>
              <a:rPr lang="en" sz="2400" b="1" dirty="0">
                <a:solidFill>
                  <a:schemeClr val="dk1"/>
                </a:solidFill>
                <a:latin typeface="Courier New"/>
                <a:ea typeface="Courier New"/>
                <a:cs typeface="Courier New"/>
                <a:sym typeface="Courier New"/>
              </a:rPr>
              <a:t>│</a:t>
            </a:r>
            <a:endParaRPr sz="2400" b="1" dirty="0">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400" b="1" dirty="0" smtClean="0">
                <a:latin typeface="Courier New"/>
                <a:ea typeface="Courier New"/>
                <a:cs typeface="Courier New"/>
                <a:sym typeface="Courier New"/>
              </a:rPr>
              <a:t>P2  </a:t>
            </a:r>
            <a:r>
              <a:rPr lang="en" sz="2400" b="1" dirty="0">
                <a:latin typeface="Courier New"/>
                <a:ea typeface="Courier New"/>
                <a:cs typeface="Courier New"/>
                <a:sym typeface="Courier New"/>
              </a:rPr>
              <a:t>│ 	6 	</a:t>
            </a:r>
            <a:r>
              <a:rPr lang="en" sz="2400" b="1" dirty="0" smtClean="0">
                <a:latin typeface="Courier New"/>
                <a:ea typeface="Courier New"/>
                <a:cs typeface="Courier New"/>
                <a:sym typeface="Courier New"/>
              </a:rPr>
              <a:t>4    </a:t>
            </a:r>
            <a:r>
              <a:rPr lang="en" sz="2400" b="1" dirty="0">
                <a:latin typeface="Courier New"/>
                <a:ea typeface="Courier New"/>
                <a:cs typeface="Courier New"/>
                <a:sym typeface="Courier New"/>
              </a:rPr>
              <a:t>	</a:t>
            </a:r>
            <a:r>
              <a:rPr lang="en" sz="2400" b="1" dirty="0" smtClean="0">
                <a:latin typeface="Courier New"/>
                <a:ea typeface="Courier New"/>
                <a:cs typeface="Courier New"/>
                <a:sym typeface="Courier New"/>
              </a:rPr>
              <a:t>  3     </a:t>
            </a:r>
            <a:r>
              <a:rPr lang="en" sz="2400" b="1" dirty="0">
                <a:latin typeface="Courier New"/>
                <a:ea typeface="Courier New"/>
                <a:cs typeface="Courier New"/>
                <a:sym typeface="Courier New"/>
              </a:rPr>
              <a:t>	7</a:t>
            </a:r>
            <a:r>
              <a:rPr lang="en" sz="2400" b="1" dirty="0">
                <a:solidFill>
                  <a:schemeClr val="dk1"/>
                </a:solidFill>
                <a:latin typeface="Courier New"/>
                <a:ea typeface="Courier New"/>
                <a:cs typeface="Courier New"/>
                <a:sym typeface="Courier New"/>
              </a:rPr>
              <a:t>    │</a:t>
            </a:r>
            <a:endParaRPr sz="2400" b="1" dirty="0">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400" b="1" dirty="0" smtClean="0">
                <a:latin typeface="Courier New"/>
                <a:ea typeface="Courier New"/>
                <a:cs typeface="Courier New"/>
                <a:sym typeface="Courier New"/>
              </a:rPr>
              <a:t>P3  </a:t>
            </a:r>
            <a:r>
              <a:rPr lang="en" sz="2400" b="1" dirty="0">
                <a:solidFill>
                  <a:schemeClr val="dk1"/>
                </a:solidFill>
                <a:latin typeface="Courier New"/>
                <a:ea typeface="Courier New"/>
                <a:cs typeface="Courier New"/>
                <a:sym typeface="Courier New"/>
              </a:rPr>
              <a:t>│</a:t>
            </a:r>
            <a:r>
              <a:rPr lang="en" sz="2400" b="1" dirty="0">
                <a:latin typeface="Courier New"/>
                <a:ea typeface="Courier New"/>
                <a:cs typeface="Courier New"/>
                <a:sym typeface="Courier New"/>
              </a:rPr>
              <a:t> 	5 	</a:t>
            </a:r>
            <a:r>
              <a:rPr lang="en" sz="2400" b="1" dirty="0" smtClean="0">
                <a:latin typeface="Courier New"/>
                <a:ea typeface="Courier New"/>
                <a:cs typeface="Courier New"/>
                <a:sym typeface="Courier New"/>
              </a:rPr>
              <a:t>8    </a:t>
            </a:r>
            <a:r>
              <a:rPr lang="en" sz="2400" b="1" dirty="0">
                <a:latin typeface="Courier New"/>
                <a:ea typeface="Courier New"/>
                <a:cs typeface="Courier New"/>
                <a:sym typeface="Courier New"/>
              </a:rPr>
              <a:t>	</a:t>
            </a:r>
            <a:r>
              <a:rPr lang="en" sz="2400" b="1" dirty="0" smtClean="0">
                <a:latin typeface="Courier New"/>
                <a:ea typeface="Courier New"/>
                <a:cs typeface="Courier New"/>
                <a:sym typeface="Courier New"/>
              </a:rPr>
              <a:t>  1     </a:t>
            </a:r>
            <a:r>
              <a:rPr lang="en" sz="2400" b="1" dirty="0">
                <a:latin typeface="Courier New"/>
                <a:ea typeface="Courier New"/>
                <a:cs typeface="Courier New"/>
                <a:sym typeface="Courier New"/>
              </a:rPr>
              <a:t>	8</a:t>
            </a:r>
            <a:r>
              <a:rPr lang="en" sz="2400" b="1" dirty="0">
                <a:solidFill>
                  <a:schemeClr val="dk1"/>
                </a:solidFill>
                <a:latin typeface="Courier New"/>
                <a:ea typeface="Courier New"/>
                <a:cs typeface="Courier New"/>
                <a:sym typeface="Courier New"/>
              </a:rPr>
              <a:t>    │</a:t>
            </a:r>
            <a:endParaRPr sz="2400" b="1" dirty="0">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400" b="1" dirty="0" smtClean="0">
                <a:latin typeface="Courier New"/>
                <a:ea typeface="Courier New"/>
                <a:cs typeface="Courier New"/>
                <a:sym typeface="Courier New"/>
              </a:rPr>
              <a:t>P4  </a:t>
            </a:r>
            <a:r>
              <a:rPr lang="en" sz="2400" b="1" dirty="0">
                <a:solidFill>
                  <a:schemeClr val="dk1"/>
                </a:solidFill>
                <a:latin typeface="Courier New"/>
                <a:ea typeface="Courier New"/>
                <a:cs typeface="Courier New"/>
                <a:sym typeface="Courier New"/>
              </a:rPr>
              <a:t>│</a:t>
            </a:r>
            <a:r>
              <a:rPr lang="en" sz="2400" b="1" dirty="0">
                <a:latin typeface="Courier New"/>
                <a:ea typeface="Courier New"/>
                <a:cs typeface="Courier New"/>
                <a:sym typeface="Courier New"/>
              </a:rPr>
              <a:t> 	7	</a:t>
            </a:r>
            <a:r>
              <a:rPr lang="en" sz="2400" b="1" dirty="0" smtClean="0">
                <a:latin typeface="Courier New"/>
                <a:ea typeface="Courier New"/>
                <a:cs typeface="Courier New"/>
                <a:sym typeface="Courier New"/>
              </a:rPr>
              <a:t>6    </a:t>
            </a:r>
            <a:r>
              <a:rPr lang="en" sz="2400" b="1" dirty="0">
                <a:latin typeface="Courier New"/>
                <a:ea typeface="Courier New"/>
                <a:cs typeface="Courier New"/>
                <a:sym typeface="Courier New"/>
              </a:rPr>
              <a:t>	</a:t>
            </a:r>
            <a:r>
              <a:rPr lang="en" sz="2400" b="1" dirty="0" smtClean="0">
                <a:latin typeface="Courier New"/>
                <a:ea typeface="Courier New"/>
                <a:cs typeface="Courier New"/>
                <a:sym typeface="Courier New"/>
              </a:rPr>
              <a:t>  9     </a:t>
            </a:r>
            <a:r>
              <a:rPr lang="en" sz="2400" b="1" dirty="0">
                <a:latin typeface="Courier New"/>
                <a:ea typeface="Courier New"/>
                <a:cs typeface="Courier New"/>
                <a:sym typeface="Courier New"/>
              </a:rPr>
              <a:t>	4</a:t>
            </a:r>
            <a:r>
              <a:rPr lang="en" sz="2400" b="1" dirty="0">
                <a:solidFill>
                  <a:schemeClr val="dk1"/>
                </a:solidFill>
                <a:latin typeface="Courier New"/>
                <a:ea typeface="Courier New"/>
                <a:cs typeface="Courier New"/>
                <a:sym typeface="Courier New"/>
              </a:rPr>
              <a:t>    │</a:t>
            </a:r>
            <a:endParaRPr sz="2400" b="1" dirty="0">
              <a:latin typeface="Courier New"/>
              <a:ea typeface="Courier New"/>
              <a:cs typeface="Courier New"/>
              <a:sym typeface="Courier New"/>
            </a:endParaRPr>
          </a:p>
          <a:p>
            <a:pPr marL="0" lvl="0" indent="0" algn="l" rtl="0">
              <a:lnSpc>
                <a:spcPct val="90000"/>
              </a:lnSpc>
              <a:spcBef>
                <a:spcPts val="0"/>
              </a:spcBef>
              <a:spcAft>
                <a:spcPts val="0"/>
              </a:spcAft>
              <a:buNone/>
            </a:pPr>
            <a:r>
              <a:rPr lang="en" sz="2400" b="1" dirty="0">
                <a:latin typeface="Courier New"/>
                <a:ea typeface="Courier New"/>
                <a:cs typeface="Courier New"/>
                <a:sym typeface="Courier New"/>
              </a:rPr>
              <a:t>    └                     		</a:t>
            </a:r>
            <a:r>
              <a:rPr lang="en" sz="2400" b="1" dirty="0" smtClean="0">
                <a:latin typeface="Courier New"/>
                <a:ea typeface="Courier New"/>
                <a:cs typeface="Courier New"/>
                <a:sym typeface="Courier New"/>
              </a:rPr>
              <a:t>┘</a:t>
            </a:r>
            <a:endParaRPr sz="2400" b="1" dirty="0">
              <a:latin typeface="Courier New"/>
              <a:ea typeface="Courier New"/>
              <a:cs typeface="Courier New"/>
              <a:sym typeface="Courier New"/>
            </a:endParaRPr>
          </a:p>
          <a:p>
            <a:pPr marL="0" lvl="0" indent="0" algn="l" rtl="0">
              <a:lnSpc>
                <a:spcPct val="90000"/>
              </a:lnSpc>
              <a:spcBef>
                <a:spcPts val="600"/>
              </a:spcBef>
              <a:spcAft>
                <a:spcPts val="0"/>
              </a:spcAft>
              <a:buNone/>
            </a:pPr>
            <a:r>
              <a:rPr lang="en" sz="2400" dirty="0"/>
              <a:t>Strategy:</a:t>
            </a:r>
            <a:endParaRPr sz="2400" dirty="0"/>
          </a:p>
          <a:p>
            <a:pPr marL="457200" lvl="0" indent="-381000" algn="l" rtl="0">
              <a:lnSpc>
                <a:spcPct val="90000"/>
              </a:lnSpc>
              <a:spcBef>
                <a:spcPts val="600"/>
              </a:spcBef>
              <a:spcAft>
                <a:spcPts val="0"/>
              </a:spcAft>
              <a:buSzPts val="2400"/>
              <a:buAutoNum type="arabicPeriod"/>
            </a:pPr>
            <a:r>
              <a:rPr lang="en" sz="2400" dirty="0"/>
              <a:t>Generate all legitimate assignments, </a:t>
            </a:r>
            <a:endParaRPr sz="2400" dirty="0"/>
          </a:p>
          <a:p>
            <a:pPr marL="457200" lvl="0" indent="-381000" algn="l" rtl="0">
              <a:lnSpc>
                <a:spcPct val="90000"/>
              </a:lnSpc>
              <a:spcBef>
                <a:spcPts val="0"/>
              </a:spcBef>
              <a:spcAft>
                <a:spcPts val="0"/>
              </a:spcAft>
              <a:buSzPts val="2400"/>
              <a:buAutoNum type="arabicPeriod"/>
            </a:pPr>
            <a:r>
              <a:rPr lang="en" sz="2400" dirty="0"/>
              <a:t>Compute cost of each assignment, and </a:t>
            </a:r>
            <a:endParaRPr sz="2400" dirty="0"/>
          </a:p>
          <a:p>
            <a:pPr marL="457200" lvl="0" indent="-381000" algn="l" rtl="0">
              <a:lnSpc>
                <a:spcPct val="90000"/>
              </a:lnSpc>
              <a:spcBef>
                <a:spcPts val="0"/>
              </a:spcBef>
              <a:spcAft>
                <a:spcPts val="0"/>
              </a:spcAft>
              <a:buSzPts val="2400"/>
              <a:buAutoNum type="arabicPeriod"/>
            </a:pPr>
            <a:r>
              <a:rPr lang="en" sz="2400" dirty="0"/>
              <a:t>Select the cheapest one.</a:t>
            </a:r>
            <a:endParaRPr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7"/>
          <p:cNvSpPr txBox="1"/>
          <p:nvPr/>
        </p:nvSpPr>
        <p:spPr>
          <a:xfrm>
            <a:off x="270900" y="65950"/>
            <a:ext cx="8597400" cy="6134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chemeClr val="dk1"/>
              </a:buClr>
              <a:buSzPts val="1100"/>
              <a:buFont typeface="Arial"/>
              <a:buNone/>
            </a:pPr>
            <a:r>
              <a:rPr lang="en" sz="2400" b="1" dirty="0">
                <a:solidFill>
                  <a:schemeClr val="dk1"/>
                </a:solidFill>
              </a:rPr>
              <a:t>Cost Matrix</a:t>
            </a:r>
            <a:r>
              <a:rPr lang="en" sz="2400" b="1" dirty="0">
                <a:solidFill>
                  <a:schemeClr val="dk1"/>
                </a:solidFill>
                <a:latin typeface="Courier New"/>
                <a:ea typeface="Courier New"/>
                <a:cs typeface="Courier New"/>
                <a:sym typeface="Courier New"/>
              </a:rPr>
              <a:t> 	</a:t>
            </a:r>
            <a:endParaRPr lang="en" sz="2400" b="1" dirty="0" smtClean="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 sz="2400" b="1" dirty="0" smtClean="0">
                <a:solidFill>
                  <a:schemeClr val="dk1"/>
                </a:solidFill>
                <a:latin typeface="Courier New"/>
                <a:ea typeface="Courier New"/>
                <a:cs typeface="Courier New"/>
                <a:sym typeface="Courier New"/>
              </a:rPr>
              <a:t>       </a:t>
            </a:r>
            <a:r>
              <a:rPr lang="en-IN" sz="2400" b="1" dirty="0" smtClean="0">
                <a:latin typeface="Courier New"/>
                <a:ea typeface="Courier New"/>
                <a:cs typeface="Courier New"/>
                <a:sym typeface="Courier New"/>
              </a:rPr>
              <a:t>Job 1 </a:t>
            </a:r>
            <a:r>
              <a:rPr lang="en-IN" sz="2400" b="1" dirty="0">
                <a:latin typeface="Courier New"/>
                <a:ea typeface="Courier New"/>
                <a:cs typeface="Courier New"/>
                <a:sym typeface="Courier New"/>
              </a:rPr>
              <a:t>Job </a:t>
            </a:r>
            <a:r>
              <a:rPr lang="en-IN" sz="2400" b="1" dirty="0" smtClean="0">
                <a:latin typeface="Courier New"/>
                <a:ea typeface="Courier New"/>
                <a:cs typeface="Courier New"/>
                <a:sym typeface="Courier New"/>
              </a:rPr>
              <a:t>2</a:t>
            </a:r>
            <a:r>
              <a:rPr lang="en-IN" sz="2400" b="1" dirty="0">
                <a:latin typeface="Courier New"/>
                <a:ea typeface="Courier New"/>
                <a:cs typeface="Courier New"/>
                <a:sym typeface="Courier New"/>
              </a:rPr>
              <a:t>	Job </a:t>
            </a:r>
            <a:r>
              <a:rPr lang="en-IN" sz="2400" b="1" dirty="0" smtClean="0">
                <a:latin typeface="Courier New"/>
                <a:ea typeface="Courier New"/>
                <a:cs typeface="Courier New"/>
                <a:sym typeface="Courier New"/>
              </a:rPr>
              <a:t>3</a:t>
            </a:r>
            <a:r>
              <a:rPr lang="en-IN" sz="2400" b="1" dirty="0">
                <a:latin typeface="Courier New"/>
                <a:ea typeface="Courier New"/>
                <a:cs typeface="Courier New"/>
                <a:sym typeface="Courier New"/>
              </a:rPr>
              <a:t>	  Job </a:t>
            </a:r>
            <a:r>
              <a:rPr lang="en-IN" sz="2400" b="1" dirty="0" smtClean="0">
                <a:latin typeface="Courier New"/>
                <a:ea typeface="Courier New"/>
                <a:cs typeface="Courier New"/>
                <a:sym typeface="Courier New"/>
              </a:rPr>
              <a:t>4</a:t>
            </a:r>
            <a:endParaRPr lang="en-IN" sz="2400" b="1" dirty="0">
              <a:latin typeface="Courier New"/>
              <a:ea typeface="Courier New"/>
              <a:cs typeface="Courier New"/>
              <a:sym typeface="Courier New"/>
            </a:endParaRPr>
          </a:p>
          <a:p>
            <a:pPr lvl="0">
              <a:buClr>
                <a:schemeClr val="dk1"/>
              </a:buClr>
              <a:buSzPts val="1100"/>
            </a:pPr>
            <a:r>
              <a:rPr lang="en-IN" sz="2400" b="1" dirty="0">
                <a:latin typeface="Courier New"/>
                <a:ea typeface="Courier New"/>
                <a:cs typeface="Courier New"/>
                <a:sym typeface="Courier New"/>
              </a:rPr>
              <a:t>    ┌						     </a:t>
            </a:r>
            <a:r>
              <a:rPr lang="en-IN" sz="2400" b="1" dirty="0">
                <a:solidFill>
                  <a:schemeClr val="dk1"/>
                </a:solidFill>
                <a:latin typeface="Courier New"/>
                <a:ea typeface="Courier New"/>
                <a:cs typeface="Courier New"/>
                <a:sym typeface="Courier New"/>
              </a:rPr>
              <a:t>┐</a:t>
            </a:r>
            <a:endParaRPr lang="en-IN" sz="2400" b="1" dirty="0">
              <a:latin typeface="Courier New"/>
              <a:ea typeface="Courier New"/>
              <a:cs typeface="Courier New"/>
              <a:sym typeface="Courier New"/>
            </a:endParaRPr>
          </a:p>
          <a:p>
            <a:pPr lvl="0">
              <a:buClr>
                <a:schemeClr val="dk1"/>
              </a:buClr>
              <a:buSzPts val="1100"/>
            </a:pPr>
            <a:r>
              <a:rPr lang="en-IN" sz="2400" b="1" dirty="0" smtClean="0">
                <a:latin typeface="Courier New"/>
                <a:ea typeface="Courier New"/>
                <a:cs typeface="Courier New"/>
                <a:sym typeface="Courier New"/>
              </a:rPr>
              <a:t>P1  </a:t>
            </a:r>
            <a:r>
              <a:rPr lang="en-IN" sz="2400" b="1" dirty="0">
                <a:latin typeface="Courier New"/>
                <a:ea typeface="Courier New"/>
                <a:cs typeface="Courier New"/>
                <a:sym typeface="Courier New"/>
              </a:rPr>
              <a:t>│	     9	2	  7		8    </a:t>
            </a:r>
            <a:r>
              <a:rPr lang="en-IN" sz="2400" b="1" dirty="0">
                <a:solidFill>
                  <a:schemeClr val="dk1"/>
                </a:solidFill>
                <a:latin typeface="Courier New"/>
                <a:ea typeface="Courier New"/>
                <a:cs typeface="Courier New"/>
                <a:sym typeface="Courier New"/>
              </a:rPr>
              <a:t>│</a:t>
            </a:r>
            <a:endParaRPr lang="en-IN" sz="2400" b="1" dirty="0">
              <a:latin typeface="Courier New"/>
              <a:ea typeface="Courier New"/>
              <a:cs typeface="Courier New"/>
              <a:sym typeface="Courier New"/>
            </a:endParaRPr>
          </a:p>
          <a:p>
            <a:pPr lvl="0">
              <a:buClr>
                <a:schemeClr val="dk1"/>
              </a:buClr>
              <a:buSzPts val="1100"/>
            </a:pPr>
            <a:r>
              <a:rPr lang="en-IN" sz="2400" b="1" dirty="0" smtClean="0">
                <a:latin typeface="Courier New"/>
                <a:ea typeface="Courier New"/>
                <a:cs typeface="Courier New"/>
                <a:sym typeface="Courier New"/>
              </a:rPr>
              <a:t>P2  </a:t>
            </a:r>
            <a:r>
              <a:rPr lang="en-IN" sz="2400" b="1" dirty="0">
                <a:latin typeface="Courier New"/>
                <a:ea typeface="Courier New"/>
                <a:cs typeface="Courier New"/>
                <a:sym typeface="Courier New"/>
              </a:rPr>
              <a:t>│ 	6 	4    	  3     	7</a:t>
            </a:r>
            <a:r>
              <a:rPr lang="en-IN" sz="2400" b="1" dirty="0">
                <a:solidFill>
                  <a:schemeClr val="dk1"/>
                </a:solidFill>
                <a:latin typeface="Courier New"/>
                <a:ea typeface="Courier New"/>
                <a:cs typeface="Courier New"/>
                <a:sym typeface="Courier New"/>
              </a:rPr>
              <a:t>    │</a:t>
            </a:r>
            <a:endParaRPr lang="en-IN" sz="2400" b="1" dirty="0">
              <a:latin typeface="Courier New"/>
              <a:ea typeface="Courier New"/>
              <a:cs typeface="Courier New"/>
              <a:sym typeface="Courier New"/>
            </a:endParaRPr>
          </a:p>
          <a:p>
            <a:pPr lvl="0">
              <a:buClr>
                <a:schemeClr val="dk1"/>
              </a:buClr>
              <a:buSzPts val="1100"/>
            </a:pPr>
            <a:r>
              <a:rPr lang="en-IN" sz="2400" b="1" dirty="0" smtClean="0">
                <a:latin typeface="Courier New"/>
                <a:ea typeface="Courier New"/>
                <a:cs typeface="Courier New"/>
                <a:sym typeface="Courier New"/>
              </a:rPr>
              <a:t>P3  </a:t>
            </a:r>
            <a:r>
              <a:rPr lang="en-IN" sz="2400" b="1" dirty="0">
                <a:solidFill>
                  <a:schemeClr val="dk1"/>
                </a:solidFill>
                <a:latin typeface="Courier New"/>
                <a:ea typeface="Courier New"/>
                <a:cs typeface="Courier New"/>
                <a:sym typeface="Courier New"/>
              </a:rPr>
              <a:t>│</a:t>
            </a:r>
            <a:r>
              <a:rPr lang="en-IN" sz="2400" b="1" dirty="0">
                <a:latin typeface="Courier New"/>
                <a:ea typeface="Courier New"/>
                <a:cs typeface="Courier New"/>
                <a:sym typeface="Courier New"/>
              </a:rPr>
              <a:t> 	5 	8    	  1     	8</a:t>
            </a:r>
            <a:r>
              <a:rPr lang="en-IN" sz="2400" b="1" dirty="0">
                <a:solidFill>
                  <a:schemeClr val="dk1"/>
                </a:solidFill>
                <a:latin typeface="Courier New"/>
                <a:ea typeface="Courier New"/>
                <a:cs typeface="Courier New"/>
                <a:sym typeface="Courier New"/>
              </a:rPr>
              <a:t>    │</a:t>
            </a:r>
            <a:endParaRPr lang="en-IN" sz="2400" b="1" dirty="0">
              <a:latin typeface="Courier New"/>
              <a:ea typeface="Courier New"/>
              <a:cs typeface="Courier New"/>
              <a:sym typeface="Courier New"/>
            </a:endParaRPr>
          </a:p>
          <a:p>
            <a:pPr lvl="0">
              <a:buClr>
                <a:schemeClr val="dk1"/>
              </a:buClr>
              <a:buSzPts val="1100"/>
            </a:pPr>
            <a:r>
              <a:rPr lang="en-IN" sz="2400" b="1" dirty="0" smtClean="0">
                <a:latin typeface="Courier New"/>
                <a:ea typeface="Courier New"/>
                <a:cs typeface="Courier New"/>
                <a:sym typeface="Courier New"/>
              </a:rPr>
              <a:t>P4  </a:t>
            </a:r>
            <a:r>
              <a:rPr lang="en-IN" sz="2400" b="1" dirty="0">
                <a:solidFill>
                  <a:schemeClr val="dk1"/>
                </a:solidFill>
                <a:latin typeface="Courier New"/>
                <a:ea typeface="Courier New"/>
                <a:cs typeface="Courier New"/>
                <a:sym typeface="Courier New"/>
              </a:rPr>
              <a:t>│</a:t>
            </a:r>
            <a:r>
              <a:rPr lang="en-IN" sz="2400" b="1" dirty="0">
                <a:latin typeface="Courier New"/>
                <a:ea typeface="Courier New"/>
                <a:cs typeface="Courier New"/>
                <a:sym typeface="Courier New"/>
              </a:rPr>
              <a:t> 	7	6    	  9     	4</a:t>
            </a:r>
            <a:r>
              <a:rPr lang="en-IN" sz="2400" b="1" dirty="0">
                <a:solidFill>
                  <a:schemeClr val="dk1"/>
                </a:solidFill>
                <a:latin typeface="Courier New"/>
                <a:ea typeface="Courier New"/>
                <a:cs typeface="Courier New"/>
                <a:sym typeface="Courier New"/>
              </a:rPr>
              <a:t>    │</a:t>
            </a:r>
            <a:endParaRPr lang="en-IN" sz="2400" b="1" dirty="0">
              <a:latin typeface="Courier New"/>
              <a:ea typeface="Courier New"/>
              <a:cs typeface="Courier New"/>
              <a:sym typeface="Courier New"/>
            </a:endParaRPr>
          </a:p>
          <a:p>
            <a:pPr lvl="0">
              <a:lnSpc>
                <a:spcPct val="90000"/>
              </a:lnSpc>
            </a:pPr>
            <a:r>
              <a:rPr lang="en-IN" sz="2400" b="1" dirty="0">
                <a:latin typeface="Courier New"/>
                <a:ea typeface="Courier New"/>
                <a:cs typeface="Courier New"/>
                <a:sym typeface="Courier New"/>
              </a:rPr>
              <a:t>    └                     		┘</a:t>
            </a:r>
          </a:p>
          <a:p>
            <a:pPr marL="0" lvl="0" indent="0" algn="l" rtl="0">
              <a:lnSpc>
                <a:spcPct val="90000"/>
              </a:lnSpc>
              <a:spcBef>
                <a:spcPts val="500"/>
              </a:spcBef>
              <a:spcAft>
                <a:spcPts val="0"/>
              </a:spcAft>
              <a:buClr>
                <a:schemeClr val="dk1"/>
              </a:buClr>
              <a:buSzPts val="1100"/>
              <a:buFont typeface="Arial"/>
              <a:buNone/>
            </a:pPr>
            <a:r>
              <a:rPr lang="en" sz="2400" b="1" dirty="0" smtClean="0"/>
              <a:t>   </a:t>
            </a:r>
            <a:r>
              <a:rPr lang="en" sz="2400" b="1" u="sng" dirty="0"/>
              <a:t>Assignment</a:t>
            </a:r>
            <a:r>
              <a:rPr lang="en" sz="2400" b="1" dirty="0"/>
              <a:t> (col.#s)		</a:t>
            </a:r>
            <a:r>
              <a:rPr lang="en" sz="2400" b="1" u="sng" dirty="0"/>
              <a:t>Total Cost</a:t>
            </a:r>
            <a:endParaRPr sz="2400" b="1" u="sng" dirty="0"/>
          </a:p>
          <a:p>
            <a:pPr marL="0" lvl="0" indent="0" algn="l" rtl="0">
              <a:lnSpc>
                <a:spcPct val="90000"/>
              </a:lnSpc>
              <a:spcBef>
                <a:spcPts val="500"/>
              </a:spcBef>
              <a:spcAft>
                <a:spcPts val="0"/>
              </a:spcAft>
              <a:buClr>
                <a:schemeClr val="dk1"/>
              </a:buClr>
              <a:buSzPts val="1100"/>
              <a:buFont typeface="Arial"/>
              <a:buNone/>
            </a:pPr>
            <a:r>
              <a:rPr lang="en" sz="2400" b="1" dirty="0"/>
              <a:t>       	</a:t>
            </a:r>
            <a:r>
              <a:rPr lang="en" sz="2400" dirty="0"/>
              <a:t>1, 2, 3, 4</a:t>
            </a:r>
            <a:r>
              <a:rPr lang="en" sz="2400" b="1" dirty="0"/>
              <a:t>  				9+4+1+4 = 	18</a:t>
            </a:r>
            <a:endParaRPr sz="2400" b="1" dirty="0"/>
          </a:p>
          <a:p>
            <a:pPr marL="0" lvl="0" indent="0" algn="l" rtl="0">
              <a:lnSpc>
                <a:spcPct val="90000"/>
              </a:lnSpc>
              <a:spcBef>
                <a:spcPts val="500"/>
              </a:spcBef>
              <a:spcAft>
                <a:spcPts val="0"/>
              </a:spcAft>
              <a:buClr>
                <a:schemeClr val="dk1"/>
              </a:buClr>
              <a:buSzPts val="1100"/>
              <a:buFont typeface="Arial"/>
              <a:buNone/>
            </a:pPr>
            <a:r>
              <a:rPr lang="en" sz="2400" b="1" dirty="0"/>
              <a:t>       	</a:t>
            </a:r>
            <a:r>
              <a:rPr lang="en" sz="2400" dirty="0"/>
              <a:t>1, 2, 4, 3</a:t>
            </a:r>
            <a:r>
              <a:rPr lang="en" sz="2400" b="1" dirty="0"/>
              <a:t>  				9+4+8+9 = 	30</a:t>
            </a:r>
            <a:endParaRPr sz="2400" b="1" dirty="0"/>
          </a:p>
          <a:p>
            <a:pPr marL="0" lvl="0" indent="0" algn="l" rtl="0">
              <a:lnSpc>
                <a:spcPct val="90000"/>
              </a:lnSpc>
              <a:spcBef>
                <a:spcPts val="500"/>
              </a:spcBef>
              <a:spcAft>
                <a:spcPts val="0"/>
              </a:spcAft>
              <a:buClr>
                <a:schemeClr val="dk1"/>
              </a:buClr>
              <a:buSzPts val="1100"/>
              <a:buFont typeface="Arial"/>
              <a:buNone/>
            </a:pPr>
            <a:r>
              <a:rPr lang="en" sz="2400" b="1" dirty="0"/>
              <a:t>       	</a:t>
            </a:r>
            <a:r>
              <a:rPr lang="en" sz="2400" dirty="0"/>
              <a:t>1, 3, 2, 4 </a:t>
            </a:r>
            <a:r>
              <a:rPr lang="en" sz="2400" b="1" dirty="0"/>
              <a:t> 				9+3+8+4 = 	24</a:t>
            </a:r>
            <a:endParaRPr sz="2400" b="1" dirty="0"/>
          </a:p>
          <a:p>
            <a:pPr marL="0" lvl="0" indent="0" algn="l" rtl="0">
              <a:lnSpc>
                <a:spcPct val="90000"/>
              </a:lnSpc>
              <a:spcBef>
                <a:spcPts val="500"/>
              </a:spcBef>
              <a:spcAft>
                <a:spcPts val="0"/>
              </a:spcAft>
              <a:buClr>
                <a:schemeClr val="dk1"/>
              </a:buClr>
              <a:buSzPts val="1100"/>
              <a:buFont typeface="Arial"/>
              <a:buNone/>
            </a:pPr>
            <a:r>
              <a:rPr lang="en" sz="2400" b="1" dirty="0"/>
              <a:t>       	</a:t>
            </a:r>
            <a:r>
              <a:rPr lang="en" sz="2400" dirty="0"/>
              <a:t>1, 3, 4, 2</a:t>
            </a:r>
            <a:r>
              <a:rPr lang="en" sz="2400" b="1" dirty="0"/>
              <a:t>  				9+3+8+6 = 	26</a:t>
            </a:r>
            <a:endParaRPr sz="2400" b="1" dirty="0"/>
          </a:p>
          <a:p>
            <a:pPr marL="0" lvl="0" indent="0" algn="l" rtl="0">
              <a:lnSpc>
                <a:spcPct val="90000"/>
              </a:lnSpc>
              <a:spcBef>
                <a:spcPts val="500"/>
              </a:spcBef>
              <a:spcAft>
                <a:spcPts val="0"/>
              </a:spcAft>
              <a:buClr>
                <a:schemeClr val="dk1"/>
              </a:buClr>
              <a:buSzPts val="1100"/>
              <a:buFont typeface="Arial"/>
              <a:buNone/>
            </a:pPr>
            <a:r>
              <a:rPr lang="en" sz="2400" dirty="0"/>
              <a:t>       	1, 4, 2, 3 </a:t>
            </a:r>
            <a:r>
              <a:rPr lang="en" sz="2400" b="1" dirty="0"/>
              <a:t> 				9+7+8+9 = 	33</a:t>
            </a:r>
            <a:endParaRPr sz="2400" b="1" dirty="0"/>
          </a:p>
          <a:p>
            <a:pPr marL="0" lvl="0" indent="0" algn="l" rtl="0">
              <a:lnSpc>
                <a:spcPct val="90000"/>
              </a:lnSpc>
              <a:spcBef>
                <a:spcPts val="500"/>
              </a:spcBef>
              <a:spcAft>
                <a:spcPts val="0"/>
              </a:spcAft>
              <a:buClr>
                <a:schemeClr val="dk1"/>
              </a:buClr>
              <a:buSzPts val="1100"/>
              <a:buFont typeface="Arial"/>
              <a:buNone/>
            </a:pPr>
            <a:r>
              <a:rPr lang="en" sz="2400" dirty="0"/>
              <a:t>       	1, 4, 3, 2 </a:t>
            </a:r>
            <a:r>
              <a:rPr lang="en" sz="2400" b="1" dirty="0"/>
              <a:t> 				9+7+1+6 = 	23</a:t>
            </a:r>
            <a:endParaRPr sz="2400" b="1" dirty="0"/>
          </a:p>
          <a:p>
            <a:pPr marL="0" lvl="0" indent="0" algn="l" rtl="0">
              <a:lnSpc>
                <a:spcPct val="90000"/>
              </a:lnSpc>
              <a:spcBef>
                <a:spcPts val="500"/>
              </a:spcBef>
              <a:spcAft>
                <a:spcPts val="0"/>
              </a:spcAft>
              <a:buNone/>
            </a:pPr>
            <a:r>
              <a:rPr lang="en" sz="2400" dirty="0">
                <a:solidFill>
                  <a:schemeClr val="dk1"/>
                </a:solidFill>
              </a:rPr>
              <a:t>       	2, 1, 3, 4 </a:t>
            </a:r>
            <a:r>
              <a:rPr lang="en" sz="2400" b="1" dirty="0">
                <a:solidFill>
                  <a:schemeClr val="dk1"/>
                </a:solidFill>
              </a:rPr>
              <a:t> 				2+6+1+4 = 	13</a:t>
            </a:r>
            <a:r>
              <a:rPr lang="en" sz="2400" b="1" dirty="0"/>
              <a:t>     	etc.</a:t>
            </a:r>
            <a:endParaRPr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8"/>
          <p:cNvSpPr txBox="1"/>
          <p:nvPr/>
        </p:nvSpPr>
        <p:spPr>
          <a:xfrm>
            <a:off x="145350" y="92500"/>
            <a:ext cx="8906100" cy="610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200" dirty="0">
                <a:latin typeface="Courier New"/>
                <a:ea typeface="Courier New"/>
                <a:cs typeface="Courier New"/>
                <a:sym typeface="Courier New"/>
              </a:rPr>
              <a:t>Algorithm </a:t>
            </a:r>
            <a:r>
              <a:rPr lang="en" sz="2200" b="1" dirty="0">
                <a:latin typeface="Courier New"/>
                <a:ea typeface="Courier New"/>
                <a:cs typeface="Courier New"/>
                <a:sym typeface="Courier New"/>
              </a:rPr>
              <a:t>AssignmentProblem(C[0..n-1, </a:t>
            </a:r>
            <a:r>
              <a:rPr lang="en" sz="2200" b="1" dirty="0">
                <a:solidFill>
                  <a:schemeClr val="dk1"/>
                </a:solidFill>
                <a:latin typeface="Courier New"/>
                <a:ea typeface="Courier New"/>
                <a:cs typeface="Courier New"/>
                <a:sym typeface="Courier New"/>
              </a:rPr>
              <a:t>0..n-1]</a:t>
            </a:r>
            <a:r>
              <a:rPr lang="en" sz="2200" b="1" dirty="0">
                <a:latin typeface="Courier New"/>
                <a:ea typeface="Courier New"/>
                <a:cs typeface="Courier New"/>
                <a:sym typeface="Courier New"/>
              </a:rPr>
              <a:t>)</a:t>
            </a:r>
            <a:endParaRPr sz="2200" b="1" dirty="0">
              <a:latin typeface="Courier New"/>
              <a:ea typeface="Courier New"/>
              <a:cs typeface="Courier New"/>
              <a:sym typeface="Courier New"/>
            </a:endParaRPr>
          </a:p>
          <a:p>
            <a:pPr marL="0" lvl="0" indent="0" algn="l" rtl="0">
              <a:lnSpc>
                <a:spcPct val="115000"/>
              </a:lnSpc>
              <a:spcBef>
                <a:spcPts val="500"/>
              </a:spcBef>
              <a:spcAft>
                <a:spcPts val="0"/>
              </a:spcAft>
              <a:buNone/>
            </a:pPr>
            <a:r>
              <a:rPr lang="en" sz="2200" dirty="0"/>
              <a:t>//Input: n x n cost matrix C.</a:t>
            </a:r>
            <a:endParaRPr sz="2200" dirty="0"/>
          </a:p>
          <a:p>
            <a:pPr marL="0" lvl="0" indent="0" algn="l" rtl="0">
              <a:lnSpc>
                <a:spcPct val="115000"/>
              </a:lnSpc>
              <a:spcBef>
                <a:spcPts val="500"/>
              </a:spcBef>
              <a:spcAft>
                <a:spcPts val="0"/>
              </a:spcAft>
              <a:buNone/>
            </a:pPr>
            <a:r>
              <a:rPr lang="en" sz="2200" dirty="0"/>
              <a:t>//Output: Cost of the cheapest assignment.</a:t>
            </a:r>
            <a:endParaRPr sz="2200" dirty="0"/>
          </a:p>
          <a:p>
            <a:pPr marL="0" lvl="0" indent="0" algn="l" rtl="0">
              <a:lnSpc>
                <a:spcPct val="115000"/>
              </a:lnSpc>
              <a:spcBef>
                <a:spcPts val="500"/>
              </a:spcBef>
              <a:spcAft>
                <a:spcPts val="0"/>
              </a:spcAft>
              <a:buNone/>
            </a:pPr>
            <a:r>
              <a:rPr lang="en" sz="2200" b="1" dirty="0">
                <a:latin typeface="Courier New"/>
                <a:ea typeface="Courier New"/>
                <a:cs typeface="Courier New"/>
                <a:sym typeface="Courier New"/>
              </a:rPr>
              <a:t>mincost ← Infinity</a:t>
            </a:r>
            <a:endParaRPr sz="2200" b="1" dirty="0">
              <a:latin typeface="Courier New"/>
              <a:ea typeface="Courier New"/>
              <a:cs typeface="Courier New"/>
              <a:sym typeface="Courier New"/>
            </a:endParaRPr>
          </a:p>
          <a:p>
            <a:pPr marL="0" lvl="0" indent="0" algn="l" rtl="0">
              <a:lnSpc>
                <a:spcPct val="115000"/>
              </a:lnSpc>
              <a:spcBef>
                <a:spcPts val="500"/>
              </a:spcBef>
              <a:spcAft>
                <a:spcPts val="0"/>
              </a:spcAft>
              <a:buNone/>
            </a:pPr>
            <a:r>
              <a:rPr lang="en" sz="2200" b="1" dirty="0">
                <a:latin typeface="Courier New"/>
                <a:ea typeface="Courier New"/>
                <a:cs typeface="Courier New"/>
                <a:sym typeface="Courier New"/>
              </a:rPr>
              <a:t>for each permutation of n jobs</a:t>
            </a:r>
            <a:endParaRPr sz="2200" b="1" dirty="0">
              <a:latin typeface="Courier New"/>
              <a:ea typeface="Courier New"/>
              <a:cs typeface="Courier New"/>
              <a:sym typeface="Courier New"/>
            </a:endParaRPr>
          </a:p>
          <a:p>
            <a:pPr marL="0" lvl="0" indent="457200" algn="l" rtl="0">
              <a:lnSpc>
                <a:spcPct val="115000"/>
              </a:lnSpc>
              <a:spcBef>
                <a:spcPts val="500"/>
              </a:spcBef>
              <a:spcAft>
                <a:spcPts val="0"/>
              </a:spcAft>
              <a:buNone/>
            </a:pPr>
            <a:r>
              <a:rPr lang="en" sz="2200" b="1" dirty="0">
                <a:latin typeface="Courier New"/>
                <a:ea typeface="Courier New"/>
                <a:cs typeface="Courier New"/>
                <a:sym typeface="Courier New"/>
              </a:rPr>
              <a:t>cost </a:t>
            </a:r>
            <a:r>
              <a:rPr lang="en" sz="2200" b="1" dirty="0">
                <a:solidFill>
                  <a:schemeClr val="dk1"/>
                </a:solidFill>
                <a:latin typeface="Courier New"/>
                <a:ea typeface="Courier New"/>
                <a:cs typeface="Courier New"/>
                <a:sym typeface="Courier New"/>
              </a:rPr>
              <a:t>←</a:t>
            </a:r>
            <a:r>
              <a:rPr lang="en" sz="2200" b="1" dirty="0">
                <a:latin typeface="Courier New"/>
                <a:ea typeface="Courier New"/>
                <a:cs typeface="Courier New"/>
                <a:sym typeface="Courier New"/>
              </a:rPr>
              <a:t> 0, person </a:t>
            </a:r>
            <a:r>
              <a:rPr lang="en" sz="2200" b="1" dirty="0">
                <a:solidFill>
                  <a:schemeClr val="dk1"/>
                </a:solidFill>
                <a:latin typeface="Courier New"/>
                <a:ea typeface="Courier New"/>
                <a:cs typeface="Courier New"/>
                <a:sym typeface="Courier New"/>
              </a:rPr>
              <a:t>←</a:t>
            </a:r>
            <a:r>
              <a:rPr lang="en" sz="2200" b="1" dirty="0">
                <a:latin typeface="Courier New"/>
                <a:ea typeface="Courier New"/>
                <a:cs typeface="Courier New"/>
                <a:sym typeface="Courier New"/>
              </a:rPr>
              <a:t> </a:t>
            </a:r>
            <a:r>
              <a:rPr lang="en" sz="2200" b="1" dirty="0" smtClean="0">
                <a:latin typeface="Courier New"/>
                <a:ea typeface="Courier New"/>
                <a:cs typeface="Courier New"/>
                <a:sym typeface="Courier New"/>
              </a:rPr>
              <a:t>1</a:t>
            </a:r>
            <a:endParaRPr sz="2200" b="1" dirty="0">
              <a:latin typeface="Courier New"/>
              <a:ea typeface="Courier New"/>
              <a:cs typeface="Courier New"/>
              <a:sym typeface="Courier New"/>
            </a:endParaRPr>
          </a:p>
          <a:p>
            <a:pPr marL="0" lvl="0" indent="457200" algn="l" rtl="0">
              <a:lnSpc>
                <a:spcPct val="115000"/>
              </a:lnSpc>
              <a:spcBef>
                <a:spcPts val="500"/>
              </a:spcBef>
              <a:spcAft>
                <a:spcPts val="0"/>
              </a:spcAft>
              <a:buNone/>
            </a:pPr>
            <a:r>
              <a:rPr lang="en" sz="2200" b="1" dirty="0">
                <a:latin typeface="Courier New"/>
                <a:ea typeface="Courier New"/>
                <a:cs typeface="Courier New"/>
                <a:sym typeface="Courier New"/>
              </a:rPr>
              <a:t>for each job in the assignment</a:t>
            </a:r>
            <a:endParaRPr sz="2200" b="1" dirty="0">
              <a:latin typeface="Courier New"/>
              <a:ea typeface="Courier New"/>
              <a:cs typeface="Courier New"/>
              <a:sym typeface="Courier New"/>
            </a:endParaRPr>
          </a:p>
          <a:p>
            <a:pPr marL="457200" lvl="0" indent="457200" algn="l" rtl="0">
              <a:lnSpc>
                <a:spcPct val="115000"/>
              </a:lnSpc>
              <a:spcBef>
                <a:spcPts val="500"/>
              </a:spcBef>
              <a:spcAft>
                <a:spcPts val="0"/>
              </a:spcAft>
              <a:buNone/>
            </a:pPr>
            <a:r>
              <a:rPr lang="en" sz="2200" b="1" dirty="0">
                <a:latin typeface="Courier New"/>
                <a:ea typeface="Courier New"/>
                <a:cs typeface="Courier New"/>
                <a:sym typeface="Courier New"/>
              </a:rPr>
              <a:t>cost </a:t>
            </a:r>
            <a:r>
              <a:rPr lang="en" sz="2200" b="1" dirty="0">
                <a:solidFill>
                  <a:schemeClr val="dk1"/>
                </a:solidFill>
                <a:latin typeface="Courier New"/>
                <a:ea typeface="Courier New"/>
                <a:cs typeface="Courier New"/>
                <a:sym typeface="Courier New"/>
              </a:rPr>
              <a:t>←</a:t>
            </a:r>
            <a:r>
              <a:rPr lang="en" sz="2200" b="1" dirty="0">
                <a:latin typeface="Courier New"/>
                <a:ea typeface="Courier New"/>
                <a:cs typeface="Courier New"/>
                <a:sym typeface="Courier New"/>
              </a:rPr>
              <a:t> cost + C</a:t>
            </a:r>
            <a:r>
              <a:rPr lang="en" sz="2200" b="1" dirty="0">
                <a:solidFill>
                  <a:schemeClr val="dk1"/>
                </a:solidFill>
                <a:latin typeface="Courier New"/>
                <a:ea typeface="Courier New"/>
                <a:cs typeface="Courier New"/>
                <a:sym typeface="Courier New"/>
              </a:rPr>
              <a:t>[person, job]</a:t>
            </a:r>
            <a:endParaRPr sz="2200" b="1" baseline="-25000" dirty="0">
              <a:latin typeface="Courier New"/>
              <a:ea typeface="Courier New"/>
              <a:cs typeface="Courier New"/>
              <a:sym typeface="Courier New"/>
            </a:endParaRPr>
          </a:p>
          <a:p>
            <a:pPr marL="457200" lvl="0" indent="457200" algn="l" rtl="0">
              <a:lnSpc>
                <a:spcPct val="115000"/>
              </a:lnSpc>
              <a:spcBef>
                <a:spcPts val="500"/>
              </a:spcBef>
              <a:spcAft>
                <a:spcPts val="0"/>
              </a:spcAft>
              <a:buNone/>
            </a:pPr>
            <a:r>
              <a:rPr lang="en" sz="2200" b="1" dirty="0">
                <a:latin typeface="Courier New"/>
                <a:ea typeface="Courier New"/>
                <a:cs typeface="Courier New"/>
                <a:sym typeface="Courier New"/>
              </a:rPr>
              <a:t>person </a:t>
            </a:r>
            <a:r>
              <a:rPr lang="en" sz="2200" b="1" dirty="0">
                <a:solidFill>
                  <a:schemeClr val="dk1"/>
                </a:solidFill>
                <a:latin typeface="Courier New"/>
                <a:ea typeface="Courier New"/>
                <a:cs typeface="Courier New"/>
                <a:sym typeface="Courier New"/>
              </a:rPr>
              <a:t>←</a:t>
            </a:r>
            <a:r>
              <a:rPr lang="en" sz="2200" b="1" dirty="0">
                <a:latin typeface="Courier New"/>
                <a:ea typeface="Courier New"/>
                <a:cs typeface="Courier New"/>
                <a:sym typeface="Courier New"/>
              </a:rPr>
              <a:t> person + 1</a:t>
            </a:r>
            <a:endParaRPr sz="2200" b="1" dirty="0">
              <a:latin typeface="Courier New"/>
              <a:ea typeface="Courier New"/>
              <a:cs typeface="Courier New"/>
              <a:sym typeface="Courier New"/>
            </a:endParaRPr>
          </a:p>
          <a:p>
            <a:pPr marL="0" lvl="0" indent="457200" algn="l" rtl="0">
              <a:lnSpc>
                <a:spcPct val="115000"/>
              </a:lnSpc>
              <a:spcBef>
                <a:spcPts val="500"/>
              </a:spcBef>
              <a:spcAft>
                <a:spcPts val="0"/>
              </a:spcAft>
              <a:buNone/>
            </a:pPr>
            <a:r>
              <a:rPr lang="en" sz="2200" b="1" dirty="0">
                <a:latin typeface="Courier New"/>
                <a:ea typeface="Courier New"/>
                <a:cs typeface="Courier New"/>
                <a:sym typeface="Courier New"/>
              </a:rPr>
              <a:t>if (cost &lt; mincost) mincost = cost</a:t>
            </a:r>
            <a:endParaRPr sz="2200" b="1" dirty="0">
              <a:latin typeface="Courier New"/>
              <a:ea typeface="Courier New"/>
              <a:cs typeface="Courier New"/>
              <a:sym typeface="Courier New"/>
            </a:endParaRPr>
          </a:p>
          <a:p>
            <a:pPr marL="0" lvl="0" indent="0" algn="l" rtl="0">
              <a:lnSpc>
                <a:spcPct val="115000"/>
              </a:lnSpc>
              <a:spcBef>
                <a:spcPts val="500"/>
              </a:spcBef>
              <a:spcAft>
                <a:spcPts val="0"/>
              </a:spcAft>
              <a:buNone/>
            </a:pPr>
            <a:r>
              <a:rPr lang="en" sz="2200" b="1" dirty="0">
                <a:latin typeface="Courier New"/>
                <a:ea typeface="Courier New"/>
                <a:cs typeface="Courier New"/>
                <a:sym typeface="Courier New"/>
              </a:rPr>
              <a:t>return mincost</a:t>
            </a:r>
            <a:endParaRPr sz="2200" b="1" dirty="0">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400" b="1" dirty="0">
                <a:solidFill>
                  <a:schemeClr val="dk1"/>
                </a:solidFill>
              </a:rPr>
              <a:t>Input Size: </a:t>
            </a:r>
            <a:r>
              <a:rPr lang="en" sz="2400" b="1" dirty="0">
                <a:solidFill>
                  <a:schemeClr val="dk1"/>
                </a:solidFill>
                <a:latin typeface="Courier New"/>
                <a:ea typeface="Courier New"/>
                <a:cs typeface="Courier New"/>
                <a:sym typeface="Courier New"/>
              </a:rPr>
              <a:t>n, </a:t>
            </a:r>
            <a:r>
              <a:rPr lang="en" sz="2400" b="1" dirty="0">
                <a:solidFill>
                  <a:schemeClr val="dk1"/>
                </a:solidFill>
              </a:rPr>
              <a:t>Basic Operation : </a:t>
            </a:r>
            <a:r>
              <a:rPr lang="en" sz="2000" b="1" dirty="0">
                <a:solidFill>
                  <a:schemeClr val="dk1"/>
                </a:solidFill>
                <a:latin typeface="Courier New"/>
                <a:ea typeface="Courier New"/>
                <a:cs typeface="Courier New"/>
                <a:sym typeface="Courier New"/>
              </a:rPr>
              <a:t>cost + C</a:t>
            </a:r>
            <a:r>
              <a:rPr lang="en" sz="2200" b="1" dirty="0">
                <a:solidFill>
                  <a:schemeClr val="dk1"/>
                </a:solidFill>
                <a:latin typeface="Courier New"/>
                <a:ea typeface="Courier New"/>
                <a:cs typeface="Courier New"/>
                <a:sym typeface="Courier New"/>
              </a:rPr>
              <a:t>[person, job]</a:t>
            </a:r>
            <a:endParaRPr sz="2400" b="1"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2400" b="1" dirty="0">
                <a:solidFill>
                  <a:schemeClr val="dk1"/>
                </a:solidFill>
              </a:rPr>
              <a:t>C(n) 	= n * n! ∈ Θ(n*n!)</a:t>
            </a:r>
            <a:endParaRPr sz="2000" b="1" dirty="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50"/>
          <p:cNvSpPr txBox="1"/>
          <p:nvPr/>
        </p:nvSpPr>
        <p:spPr>
          <a:xfrm>
            <a:off x="270900" y="270900"/>
            <a:ext cx="3732900" cy="59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Knapsack Problem:</a:t>
            </a:r>
            <a:endParaRPr sz="2400" b="1" dirty="0"/>
          </a:p>
          <a:p>
            <a:pPr marL="0" lvl="0" indent="0" algn="l" rtl="0">
              <a:spcBef>
                <a:spcPts val="0"/>
              </a:spcBef>
              <a:spcAft>
                <a:spcPts val="0"/>
              </a:spcAft>
              <a:buNone/>
            </a:pPr>
            <a:endParaRPr sz="2400" dirty="0"/>
          </a:p>
          <a:p>
            <a:pPr marL="0" lvl="0" indent="0" algn="l" rtl="0">
              <a:lnSpc>
                <a:spcPct val="115000"/>
              </a:lnSpc>
              <a:spcBef>
                <a:spcPts val="600"/>
              </a:spcBef>
              <a:spcAft>
                <a:spcPts val="0"/>
              </a:spcAft>
              <a:buClr>
                <a:schemeClr val="dk1"/>
              </a:buClr>
              <a:buSzPts val="1100"/>
              <a:buFont typeface="Arial"/>
              <a:buNone/>
            </a:pPr>
            <a:r>
              <a:rPr lang="en" sz="2400" dirty="0"/>
              <a:t>Given </a:t>
            </a:r>
            <a:r>
              <a:rPr lang="en" sz="2400" i="1" dirty="0"/>
              <a:t>n</a:t>
            </a:r>
            <a:r>
              <a:rPr lang="en" sz="2400" dirty="0"/>
              <a:t> items:</a:t>
            </a:r>
            <a:endParaRPr sz="2400" dirty="0"/>
          </a:p>
          <a:p>
            <a:pPr marL="0" lvl="0" indent="0" algn="l" rtl="0">
              <a:lnSpc>
                <a:spcPct val="115000"/>
              </a:lnSpc>
              <a:spcBef>
                <a:spcPts val="600"/>
              </a:spcBef>
              <a:spcAft>
                <a:spcPts val="0"/>
              </a:spcAft>
              <a:buNone/>
            </a:pPr>
            <a:r>
              <a:rPr lang="en" sz="2400" dirty="0" smtClean="0"/>
              <a:t>weights:</a:t>
            </a:r>
            <a:r>
              <a:rPr lang="en" sz="2400" i="1" dirty="0" smtClean="0"/>
              <a:t>w</a:t>
            </a:r>
            <a:r>
              <a:rPr lang="en" sz="2400" baseline="-25000" dirty="0" smtClean="0"/>
              <a:t>1   </a:t>
            </a:r>
            <a:r>
              <a:rPr lang="en" sz="2400" dirty="0" smtClean="0"/>
              <a:t> </a:t>
            </a:r>
            <a:r>
              <a:rPr lang="en" sz="2400" i="1" dirty="0"/>
              <a:t>w</a:t>
            </a:r>
            <a:r>
              <a:rPr lang="en" sz="2400" i="1" baseline="-25000" dirty="0"/>
              <a:t>2 </a:t>
            </a:r>
            <a:r>
              <a:rPr lang="en" sz="2400" i="1" dirty="0"/>
              <a:t> …  w</a:t>
            </a:r>
            <a:r>
              <a:rPr lang="en" sz="2400" i="1" baseline="-25000" dirty="0"/>
              <a:t>n</a:t>
            </a:r>
            <a:endParaRPr sz="2400" i="1" baseline="-25000" dirty="0"/>
          </a:p>
          <a:p>
            <a:pPr marL="0" lvl="0" indent="0" algn="l" rtl="0">
              <a:lnSpc>
                <a:spcPct val="115000"/>
              </a:lnSpc>
              <a:spcBef>
                <a:spcPts val="600"/>
              </a:spcBef>
              <a:spcAft>
                <a:spcPts val="0"/>
              </a:spcAft>
              <a:buNone/>
            </a:pPr>
            <a:r>
              <a:rPr lang="en" sz="2400" dirty="0"/>
              <a:t>values:   </a:t>
            </a:r>
            <a:r>
              <a:rPr lang="en" sz="2400" i="1" dirty="0" smtClean="0"/>
              <a:t>v</a:t>
            </a:r>
            <a:r>
              <a:rPr lang="en" sz="2400" baseline="-25000" dirty="0" smtClean="0"/>
              <a:t>1</a:t>
            </a:r>
            <a:r>
              <a:rPr lang="en" sz="2400" baseline="-25000" dirty="0"/>
              <a:t>	</a:t>
            </a:r>
            <a:r>
              <a:rPr lang="en" sz="2400" dirty="0"/>
              <a:t> </a:t>
            </a:r>
            <a:r>
              <a:rPr lang="en" sz="2400" i="1" dirty="0"/>
              <a:t>v</a:t>
            </a:r>
            <a:r>
              <a:rPr lang="en" sz="2400" i="1" baseline="-25000" dirty="0"/>
              <a:t>2</a:t>
            </a:r>
            <a:r>
              <a:rPr lang="en" sz="2400" i="1" dirty="0"/>
              <a:t>  …  v</a:t>
            </a:r>
            <a:r>
              <a:rPr lang="en" sz="2400" i="1" baseline="-25000" dirty="0"/>
              <a:t>n</a:t>
            </a:r>
            <a:endParaRPr sz="2400" i="1" baseline="-25000" dirty="0"/>
          </a:p>
          <a:p>
            <a:pPr marL="0" lvl="0" indent="0" algn="l" rtl="0">
              <a:lnSpc>
                <a:spcPct val="115000"/>
              </a:lnSpc>
              <a:spcBef>
                <a:spcPts val="600"/>
              </a:spcBef>
              <a:spcAft>
                <a:spcPts val="0"/>
              </a:spcAft>
              <a:buNone/>
            </a:pPr>
            <a:r>
              <a:rPr lang="en" sz="2400" dirty="0"/>
              <a:t>a knapsack of capacity </a:t>
            </a:r>
            <a:r>
              <a:rPr lang="en" sz="2400" i="1" dirty="0"/>
              <a:t>W</a:t>
            </a:r>
            <a:endParaRPr sz="2400" i="1" dirty="0"/>
          </a:p>
          <a:p>
            <a:pPr marL="0" lvl="0" indent="0" algn="l" rtl="0">
              <a:spcBef>
                <a:spcPts val="0"/>
              </a:spcBef>
              <a:spcAft>
                <a:spcPts val="0"/>
              </a:spcAft>
              <a:buNone/>
            </a:pPr>
            <a:endParaRPr sz="2400" dirty="0"/>
          </a:p>
          <a:p>
            <a:pPr marL="0" lvl="0" indent="0" algn="l" rtl="0">
              <a:spcBef>
                <a:spcPts val="0"/>
              </a:spcBef>
              <a:spcAft>
                <a:spcPts val="0"/>
              </a:spcAft>
              <a:buNone/>
            </a:pPr>
            <a:r>
              <a:rPr lang="en" sz="2400" dirty="0"/>
              <a:t>Find most valuable subset of the items that fit into the knapsack.</a:t>
            </a:r>
            <a:endParaRPr sz="2400" dirty="0"/>
          </a:p>
          <a:p>
            <a:pPr marL="0" lvl="0" indent="0" algn="l" rtl="0">
              <a:spcBef>
                <a:spcPts val="0"/>
              </a:spcBef>
              <a:spcAft>
                <a:spcPts val="0"/>
              </a:spcAft>
              <a:buNone/>
            </a:pPr>
            <a:endParaRPr sz="2400" dirty="0"/>
          </a:p>
        </p:txBody>
      </p:sp>
      <p:pic>
        <p:nvPicPr>
          <p:cNvPr id="259" name="Google Shape;259;p50"/>
          <p:cNvPicPr preferRelativeResize="0"/>
          <p:nvPr/>
        </p:nvPicPr>
        <p:blipFill>
          <a:blip r:embed="rId3">
            <a:alphaModFix/>
          </a:blip>
          <a:stretch>
            <a:fillRect/>
          </a:stretch>
        </p:blipFill>
        <p:spPr>
          <a:xfrm>
            <a:off x="4003800" y="865500"/>
            <a:ext cx="5140200" cy="445396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1"/>
          <p:cNvSpPr txBox="1"/>
          <p:nvPr/>
        </p:nvSpPr>
        <p:spPr>
          <a:xfrm>
            <a:off x="159150" y="270900"/>
            <a:ext cx="4440300" cy="59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Knapsack Problem:</a:t>
            </a:r>
            <a:endParaRPr sz="2400" b="1" dirty="0"/>
          </a:p>
          <a:p>
            <a:pPr marL="0" lvl="0" indent="0" algn="l" rtl="0">
              <a:lnSpc>
                <a:spcPct val="115000"/>
              </a:lnSpc>
              <a:spcBef>
                <a:spcPts val="600"/>
              </a:spcBef>
              <a:spcAft>
                <a:spcPts val="0"/>
              </a:spcAft>
              <a:buNone/>
            </a:pPr>
            <a:r>
              <a:rPr lang="en" sz="2400" dirty="0"/>
              <a:t>Given </a:t>
            </a:r>
            <a:r>
              <a:rPr lang="en" sz="2400" i="1" dirty="0"/>
              <a:t>n</a:t>
            </a:r>
            <a:r>
              <a:rPr lang="en" sz="2400" dirty="0"/>
              <a:t> items:</a:t>
            </a:r>
            <a:endParaRPr sz="2400" dirty="0"/>
          </a:p>
          <a:p>
            <a:pPr marL="0" lvl="0" indent="0" algn="l" rtl="0">
              <a:lnSpc>
                <a:spcPct val="115000"/>
              </a:lnSpc>
              <a:spcBef>
                <a:spcPts val="600"/>
              </a:spcBef>
              <a:spcAft>
                <a:spcPts val="0"/>
              </a:spcAft>
              <a:buNone/>
            </a:pPr>
            <a:r>
              <a:rPr lang="en" sz="2400" dirty="0"/>
              <a:t>weights:	</a:t>
            </a:r>
            <a:r>
              <a:rPr lang="en" sz="2400" i="1" dirty="0"/>
              <a:t>w</a:t>
            </a:r>
            <a:r>
              <a:rPr lang="en" sz="2400" baseline="-25000" dirty="0"/>
              <a:t>1   </a:t>
            </a:r>
            <a:r>
              <a:rPr lang="en" sz="2400" dirty="0"/>
              <a:t> </a:t>
            </a:r>
            <a:r>
              <a:rPr lang="en" sz="2400" i="1" dirty="0"/>
              <a:t>w</a:t>
            </a:r>
            <a:r>
              <a:rPr lang="en" sz="2400" i="1" baseline="-25000" dirty="0"/>
              <a:t>2 </a:t>
            </a:r>
            <a:r>
              <a:rPr lang="en" sz="2400" i="1" dirty="0"/>
              <a:t> …  w</a:t>
            </a:r>
            <a:r>
              <a:rPr lang="en" sz="2400" i="1" baseline="-25000" dirty="0"/>
              <a:t>n</a:t>
            </a:r>
            <a:endParaRPr sz="2400" i="1" baseline="-25000" dirty="0"/>
          </a:p>
          <a:p>
            <a:pPr marL="0" lvl="0" indent="0" algn="l" rtl="0">
              <a:lnSpc>
                <a:spcPct val="115000"/>
              </a:lnSpc>
              <a:spcBef>
                <a:spcPts val="600"/>
              </a:spcBef>
              <a:spcAft>
                <a:spcPts val="0"/>
              </a:spcAft>
              <a:buNone/>
            </a:pPr>
            <a:r>
              <a:rPr lang="en" sz="2400" dirty="0"/>
              <a:t>values:   	</a:t>
            </a:r>
            <a:r>
              <a:rPr lang="en" sz="2400" i="1" dirty="0" smtClean="0"/>
              <a:t>v</a:t>
            </a:r>
            <a:r>
              <a:rPr lang="en" sz="2400" baseline="-25000" dirty="0" smtClean="0"/>
              <a:t>1</a:t>
            </a:r>
            <a:r>
              <a:rPr lang="en" sz="2400" baseline="-25000" dirty="0"/>
              <a:t> </a:t>
            </a:r>
            <a:r>
              <a:rPr lang="en" sz="2400" dirty="0" smtClean="0"/>
              <a:t>   </a:t>
            </a:r>
            <a:r>
              <a:rPr lang="en" sz="2400" i="1" dirty="0" smtClean="0"/>
              <a:t>v</a:t>
            </a:r>
            <a:r>
              <a:rPr lang="en" sz="2400" i="1" baseline="-25000" dirty="0" smtClean="0"/>
              <a:t>2</a:t>
            </a:r>
            <a:r>
              <a:rPr lang="en" sz="2400" i="1" dirty="0" smtClean="0"/>
              <a:t>  </a:t>
            </a:r>
            <a:r>
              <a:rPr lang="en" sz="2400" i="1" dirty="0"/>
              <a:t>…  v</a:t>
            </a:r>
            <a:r>
              <a:rPr lang="en" sz="2400" i="1" baseline="-25000" dirty="0"/>
              <a:t>n</a:t>
            </a:r>
            <a:endParaRPr sz="2400" i="1" baseline="-25000" dirty="0"/>
          </a:p>
          <a:p>
            <a:pPr marL="0" lvl="0" indent="0" algn="l" rtl="0">
              <a:lnSpc>
                <a:spcPct val="115000"/>
              </a:lnSpc>
              <a:spcBef>
                <a:spcPts val="600"/>
              </a:spcBef>
              <a:spcAft>
                <a:spcPts val="0"/>
              </a:spcAft>
              <a:buNone/>
            </a:pPr>
            <a:r>
              <a:rPr lang="en" sz="2400" dirty="0"/>
              <a:t>a knapsack of capacity </a:t>
            </a:r>
            <a:r>
              <a:rPr lang="en" sz="2400" i="1" dirty="0"/>
              <a:t>W</a:t>
            </a:r>
            <a:endParaRPr sz="2400" i="1" dirty="0"/>
          </a:p>
          <a:p>
            <a:pPr marL="0" lvl="0" indent="0" algn="l" rtl="0">
              <a:spcBef>
                <a:spcPts val="0"/>
              </a:spcBef>
              <a:spcAft>
                <a:spcPts val="0"/>
              </a:spcAft>
              <a:buNone/>
            </a:pPr>
            <a:endParaRPr sz="2400" dirty="0"/>
          </a:p>
          <a:p>
            <a:pPr marL="0" lvl="0" indent="0" algn="l" rtl="0">
              <a:spcBef>
                <a:spcPts val="0"/>
              </a:spcBef>
              <a:spcAft>
                <a:spcPts val="0"/>
              </a:spcAft>
              <a:buNone/>
            </a:pPr>
            <a:r>
              <a:rPr lang="en" sz="2400" dirty="0"/>
              <a:t>Find most valuable subset</a:t>
            </a:r>
            <a:endParaRPr sz="2400" dirty="0"/>
          </a:p>
          <a:p>
            <a:pPr marL="0" lvl="0" indent="0" algn="l" rtl="0">
              <a:spcBef>
                <a:spcPts val="0"/>
              </a:spcBef>
              <a:spcAft>
                <a:spcPts val="0"/>
              </a:spcAft>
              <a:buNone/>
            </a:pPr>
            <a:r>
              <a:rPr lang="en" sz="2400" dirty="0"/>
              <a:t>of the items that fit into the knapsack.</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 sz="2400" b="1" dirty="0"/>
              <a:t>Ans: {B,O,Y,W} </a:t>
            </a:r>
            <a:r>
              <a:rPr lang="en" sz="2400" b="1" dirty="0">
                <a:solidFill>
                  <a:schemeClr val="dk1"/>
                </a:solidFill>
              </a:rPr>
              <a:t>8kg, </a:t>
            </a:r>
            <a:r>
              <a:rPr lang="en" sz="2400" b="1" dirty="0"/>
              <a:t>$15</a:t>
            </a:r>
            <a:endParaRPr sz="2400" b="1" dirty="0"/>
          </a:p>
          <a:p>
            <a:pPr marL="0" lvl="0" indent="0" algn="l" rtl="0">
              <a:spcBef>
                <a:spcPts val="0"/>
              </a:spcBef>
              <a:spcAft>
                <a:spcPts val="0"/>
              </a:spcAft>
              <a:buNone/>
            </a:pPr>
            <a:endParaRPr lang="en" sz="2400" dirty="0" smtClean="0"/>
          </a:p>
          <a:p>
            <a:pPr marL="0" lvl="0" indent="0" algn="l" rtl="0">
              <a:spcBef>
                <a:spcPts val="0"/>
              </a:spcBef>
              <a:spcAft>
                <a:spcPts val="0"/>
              </a:spcAft>
              <a:buNone/>
            </a:pPr>
            <a:r>
              <a:rPr lang="en" sz="2400" dirty="0" smtClean="0"/>
              <a:t>What </a:t>
            </a:r>
            <a:r>
              <a:rPr lang="en" sz="2400" dirty="0"/>
              <a:t>if the green object weighs 8 kg instead of 12 kg?</a:t>
            </a:r>
            <a:endParaRPr sz="2400" dirty="0"/>
          </a:p>
        </p:txBody>
      </p:sp>
      <p:pic>
        <p:nvPicPr>
          <p:cNvPr id="4" name="Google Shape;283;p54"/>
          <p:cNvPicPr preferRelativeResize="0"/>
          <p:nvPr/>
        </p:nvPicPr>
        <p:blipFill>
          <a:blip r:embed="rId3">
            <a:alphaModFix/>
          </a:blip>
          <a:stretch>
            <a:fillRect/>
          </a:stretch>
        </p:blipFill>
        <p:spPr>
          <a:xfrm>
            <a:off x="4903208" y="865500"/>
            <a:ext cx="4195820" cy="412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p:nvPr/>
        </p:nvSpPr>
        <p:spPr>
          <a:xfrm>
            <a:off x="270900" y="270900"/>
            <a:ext cx="8597400" cy="592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400" b="1" dirty="0">
                <a:solidFill>
                  <a:schemeClr val="dk1"/>
                </a:solidFill>
                <a:latin typeface="Courier New"/>
                <a:ea typeface="Courier New"/>
                <a:cs typeface="Courier New"/>
                <a:sym typeface="Courier New"/>
              </a:rPr>
              <a:t>Algorithm SequentialSearch(A[0..n-1], K)</a:t>
            </a:r>
            <a:endParaRPr sz="2400" b="1"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2400" dirty="0"/>
          </a:p>
          <a:p>
            <a:pPr marL="0" lvl="0" indent="0" algn="l" rtl="0">
              <a:lnSpc>
                <a:spcPct val="115000"/>
              </a:lnSpc>
              <a:spcBef>
                <a:spcPts val="0"/>
              </a:spcBef>
              <a:spcAft>
                <a:spcPts val="0"/>
              </a:spcAft>
              <a:buNone/>
            </a:pPr>
            <a:r>
              <a:rPr lang="en" sz="2400" dirty="0"/>
              <a:t>Input Size: </a:t>
            </a:r>
            <a:r>
              <a:rPr lang="en" sz="2400" b="1" dirty="0">
                <a:latin typeface="Courier New"/>
                <a:ea typeface="Courier New"/>
                <a:cs typeface="Courier New"/>
                <a:sym typeface="Courier New"/>
              </a:rPr>
              <a:t>n</a:t>
            </a:r>
            <a:endParaRPr sz="2400" b="1"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2400" dirty="0"/>
              <a:t>Basic Operation : </a:t>
            </a:r>
            <a:r>
              <a:rPr lang="en" sz="2400" b="1" dirty="0">
                <a:solidFill>
                  <a:schemeClr val="dk1"/>
                </a:solidFill>
                <a:latin typeface="Courier New"/>
                <a:ea typeface="Courier New"/>
                <a:cs typeface="Courier New"/>
                <a:sym typeface="Courier New"/>
              </a:rPr>
              <a:t>(i &lt; n) and (A[i] ≠ K)</a:t>
            </a:r>
            <a:endParaRPr sz="2400" dirty="0"/>
          </a:p>
          <a:p>
            <a:pPr marL="0" lvl="0" indent="0" algn="l" rtl="0">
              <a:lnSpc>
                <a:spcPct val="115000"/>
              </a:lnSpc>
              <a:spcBef>
                <a:spcPts val="0"/>
              </a:spcBef>
              <a:spcAft>
                <a:spcPts val="0"/>
              </a:spcAft>
              <a:buNone/>
            </a:pPr>
            <a:r>
              <a:rPr lang="en" sz="2400" b="1" dirty="0"/>
              <a:t>C</a:t>
            </a:r>
            <a:r>
              <a:rPr lang="en" sz="2400" b="1" baseline="-25000" dirty="0"/>
              <a:t>worst</a:t>
            </a:r>
            <a:r>
              <a:rPr lang="en" sz="2400" b="1" dirty="0"/>
              <a:t>(n)</a:t>
            </a:r>
            <a:r>
              <a:rPr lang="en" sz="2400" dirty="0"/>
              <a:t> 	= Count of the basic operation at the max</a:t>
            </a:r>
            <a:endParaRPr sz="2400" dirty="0"/>
          </a:p>
          <a:p>
            <a:pPr marL="0" lvl="0" indent="0" algn="l" rtl="0">
              <a:lnSpc>
                <a:spcPct val="115000"/>
              </a:lnSpc>
              <a:spcBef>
                <a:spcPts val="0"/>
              </a:spcBef>
              <a:spcAft>
                <a:spcPts val="0"/>
              </a:spcAft>
              <a:buNone/>
            </a:pPr>
            <a:r>
              <a:rPr lang="en" sz="2400" dirty="0"/>
              <a:t>			=</a:t>
            </a:r>
            <a:r>
              <a:rPr lang="en" sz="2400" b="1" dirty="0"/>
              <a:t> n + 1</a:t>
            </a:r>
            <a:r>
              <a:rPr lang="en" sz="2400" dirty="0">
                <a:solidFill>
                  <a:schemeClr val="dk1"/>
                </a:solidFill>
              </a:rPr>
              <a:t> ∈ </a:t>
            </a:r>
            <a:r>
              <a:rPr lang="en" sz="2400" dirty="0" smtClean="0">
                <a:solidFill>
                  <a:schemeClr val="dk1"/>
                </a:solidFill>
              </a:rPr>
              <a:t>𝚹(n</a:t>
            </a:r>
            <a:r>
              <a:rPr lang="en" sz="2400" dirty="0">
                <a:solidFill>
                  <a:schemeClr val="dk1"/>
                </a:solidFill>
              </a:rPr>
              <a:t>)</a:t>
            </a:r>
            <a:endParaRPr sz="2400" dirty="0"/>
          </a:p>
          <a:p>
            <a:pPr marL="0" lvl="0" indent="0" algn="l" rtl="0">
              <a:lnSpc>
                <a:spcPct val="115000"/>
              </a:lnSpc>
              <a:spcBef>
                <a:spcPts val="0"/>
              </a:spcBef>
              <a:spcAft>
                <a:spcPts val="0"/>
              </a:spcAft>
              <a:buNone/>
            </a:pPr>
            <a:r>
              <a:rPr lang="en" sz="2400" b="1" dirty="0">
                <a:solidFill>
                  <a:schemeClr val="dk1"/>
                </a:solidFill>
              </a:rPr>
              <a:t>C</a:t>
            </a:r>
            <a:r>
              <a:rPr lang="en" sz="2400" b="1" baseline="-25000" dirty="0">
                <a:solidFill>
                  <a:schemeClr val="dk1"/>
                </a:solidFill>
              </a:rPr>
              <a:t>best</a:t>
            </a:r>
            <a:r>
              <a:rPr lang="en" sz="2400" b="1" dirty="0">
                <a:solidFill>
                  <a:schemeClr val="dk1"/>
                </a:solidFill>
              </a:rPr>
              <a:t>(n)</a:t>
            </a:r>
            <a:r>
              <a:rPr lang="en" sz="2400" dirty="0">
                <a:solidFill>
                  <a:schemeClr val="dk1"/>
                </a:solidFill>
              </a:rPr>
              <a:t> 	= </a:t>
            </a:r>
            <a:r>
              <a:rPr lang="en" sz="2400" b="1" dirty="0">
                <a:solidFill>
                  <a:schemeClr val="dk1"/>
                </a:solidFill>
              </a:rPr>
              <a:t>1</a:t>
            </a:r>
            <a:r>
              <a:rPr lang="en" sz="2400" dirty="0">
                <a:solidFill>
                  <a:schemeClr val="dk1"/>
                </a:solidFill>
              </a:rPr>
              <a:t> ∈ </a:t>
            </a:r>
            <a:r>
              <a:rPr lang="en" sz="2400" dirty="0" smtClean="0">
                <a:solidFill>
                  <a:schemeClr val="dk1"/>
                </a:solidFill>
              </a:rPr>
              <a:t>𝚹(</a:t>
            </a:r>
            <a:r>
              <a:rPr lang="en" sz="2400" dirty="0">
                <a:solidFill>
                  <a:schemeClr val="dk1"/>
                </a:solidFill>
              </a:rPr>
              <a:t>1</a:t>
            </a:r>
            <a:r>
              <a:rPr lang="en" sz="2400" dirty="0" smtClean="0">
                <a:solidFill>
                  <a:schemeClr val="dk1"/>
                </a:solidFill>
              </a:rPr>
              <a:t>)</a:t>
            </a:r>
            <a:endParaRPr sz="2400" dirty="0">
              <a:solidFill>
                <a:schemeClr val="dk1"/>
              </a:solidFill>
            </a:endParaRPr>
          </a:p>
          <a:p>
            <a:pPr marL="0" lvl="0" indent="0" algn="l" rtl="0">
              <a:lnSpc>
                <a:spcPct val="115000"/>
              </a:lnSpc>
              <a:spcBef>
                <a:spcPts val="0"/>
              </a:spcBef>
              <a:spcAft>
                <a:spcPts val="0"/>
              </a:spcAft>
              <a:buNone/>
            </a:pPr>
            <a:r>
              <a:rPr lang="en" sz="2400" b="1" dirty="0">
                <a:solidFill>
                  <a:schemeClr val="dk1"/>
                </a:solidFill>
              </a:rPr>
              <a:t>C</a:t>
            </a:r>
            <a:r>
              <a:rPr lang="en" sz="2400" b="1" baseline="-25000" dirty="0">
                <a:solidFill>
                  <a:schemeClr val="dk1"/>
                </a:solidFill>
              </a:rPr>
              <a:t>avg</a:t>
            </a:r>
            <a:r>
              <a:rPr lang="en" sz="2400" b="1" dirty="0">
                <a:solidFill>
                  <a:schemeClr val="dk1"/>
                </a:solidFill>
              </a:rPr>
              <a:t>(n)</a:t>
            </a:r>
            <a:r>
              <a:rPr lang="en" sz="2400" dirty="0">
                <a:solidFill>
                  <a:schemeClr val="dk1"/>
                </a:solidFill>
              </a:rPr>
              <a:t> 	= from </a:t>
            </a:r>
            <a:r>
              <a:rPr lang="en" sz="2400" b="1" dirty="0">
                <a:solidFill>
                  <a:schemeClr val="dk1"/>
                </a:solidFill>
              </a:rPr>
              <a:t>(n+1)/2</a:t>
            </a:r>
            <a:r>
              <a:rPr lang="en" sz="2400" dirty="0">
                <a:solidFill>
                  <a:schemeClr val="dk1"/>
                </a:solidFill>
              </a:rPr>
              <a:t> to </a:t>
            </a:r>
            <a:r>
              <a:rPr lang="en" sz="2400" b="1" dirty="0">
                <a:solidFill>
                  <a:schemeClr val="dk1"/>
                </a:solidFill>
              </a:rPr>
              <a:t>(n+1) </a:t>
            </a:r>
            <a:r>
              <a:rPr lang="en" sz="2400" dirty="0">
                <a:solidFill>
                  <a:schemeClr val="dk1"/>
                </a:solidFill>
              </a:rPr>
              <a:t>depending on the probability of search key being present in the input array.</a:t>
            </a:r>
            <a:endParaRPr sz="24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400" b="1" dirty="0">
                <a:solidFill>
                  <a:schemeClr val="dk1"/>
                </a:solidFill>
              </a:rPr>
              <a:t>C</a:t>
            </a:r>
            <a:r>
              <a:rPr lang="en" sz="2400" b="1" baseline="-25000" dirty="0">
                <a:solidFill>
                  <a:schemeClr val="dk1"/>
                </a:solidFill>
              </a:rPr>
              <a:t>avg</a:t>
            </a:r>
            <a:r>
              <a:rPr lang="en" sz="2400" b="1" dirty="0">
                <a:solidFill>
                  <a:schemeClr val="dk1"/>
                </a:solidFill>
              </a:rPr>
              <a:t>(n)</a:t>
            </a:r>
            <a:r>
              <a:rPr lang="en" sz="2400" dirty="0">
                <a:solidFill>
                  <a:schemeClr val="dk1"/>
                </a:solidFill>
              </a:rPr>
              <a:t> ∈ 𝚹(n)</a:t>
            </a:r>
            <a:endParaRPr sz="2400" dirty="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2"/>
          <p:cNvSpPr txBox="1"/>
          <p:nvPr/>
        </p:nvSpPr>
        <p:spPr>
          <a:xfrm>
            <a:off x="270900" y="270900"/>
            <a:ext cx="3732900" cy="59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Knapsack Problem:</a:t>
            </a:r>
            <a:endParaRPr sz="2400" b="1"/>
          </a:p>
          <a:p>
            <a:pPr marL="0" lvl="0" indent="0" algn="l" rtl="0">
              <a:spcBef>
                <a:spcPts val="0"/>
              </a:spcBef>
              <a:spcAft>
                <a:spcPts val="0"/>
              </a:spcAft>
              <a:buNone/>
            </a:pPr>
            <a:endParaRPr sz="2400" b="1"/>
          </a:p>
          <a:p>
            <a:pPr marL="0" lvl="0" indent="0" algn="l" rtl="0">
              <a:spcBef>
                <a:spcPts val="0"/>
              </a:spcBef>
              <a:spcAft>
                <a:spcPts val="0"/>
              </a:spcAft>
              <a:buNone/>
            </a:pPr>
            <a:r>
              <a:rPr lang="en" sz="2400"/>
              <a:t>What if the green object weighs 8 kg instead of 12 kg?</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b="1">
                <a:solidFill>
                  <a:schemeClr val="dk1"/>
                </a:solidFill>
              </a:rPr>
              <a:t>Ans: </a:t>
            </a:r>
            <a:endParaRPr sz="2400" b="1">
              <a:solidFill>
                <a:schemeClr val="dk1"/>
              </a:solidFill>
            </a:endParaRPr>
          </a:p>
          <a:p>
            <a:pPr marL="0" lvl="0" indent="0" algn="l" rtl="0">
              <a:spcBef>
                <a:spcPts val="0"/>
              </a:spcBef>
              <a:spcAft>
                <a:spcPts val="0"/>
              </a:spcAft>
              <a:buNone/>
            </a:pPr>
            <a:r>
              <a:rPr lang="en" sz="2400" b="1">
                <a:solidFill>
                  <a:schemeClr val="dk1"/>
                </a:solidFill>
              </a:rPr>
              <a:t>{G,B,Y,W} </a:t>
            </a:r>
            <a:endParaRPr sz="2400" b="1">
              <a:solidFill>
                <a:schemeClr val="dk1"/>
              </a:solidFill>
            </a:endParaRPr>
          </a:p>
          <a:p>
            <a:pPr marL="0" lvl="0" indent="0" algn="l" rtl="0">
              <a:spcBef>
                <a:spcPts val="0"/>
              </a:spcBef>
              <a:spcAft>
                <a:spcPts val="0"/>
              </a:spcAft>
              <a:buClr>
                <a:schemeClr val="dk1"/>
              </a:buClr>
              <a:buSzPts val="1100"/>
              <a:buFont typeface="Arial"/>
              <a:buNone/>
            </a:pPr>
            <a:r>
              <a:rPr lang="en" sz="2400" b="1">
                <a:solidFill>
                  <a:schemeClr val="dk1"/>
                </a:solidFill>
              </a:rPr>
              <a:t>15kg, $18</a:t>
            </a:r>
            <a:endParaRPr sz="2400" b="1">
              <a:solidFill>
                <a:schemeClr val="dk1"/>
              </a:solidFill>
            </a:endParaRPr>
          </a:p>
          <a:p>
            <a:pPr marL="0" lvl="0" indent="0" algn="l" rtl="0">
              <a:spcBef>
                <a:spcPts val="0"/>
              </a:spcBef>
              <a:spcAft>
                <a:spcPts val="0"/>
              </a:spcAft>
              <a:buNone/>
            </a:pPr>
            <a:endParaRPr sz="2400"/>
          </a:p>
        </p:txBody>
      </p:sp>
      <p:pic>
        <p:nvPicPr>
          <p:cNvPr id="271" name="Google Shape;271;p52"/>
          <p:cNvPicPr preferRelativeResize="0"/>
          <p:nvPr/>
        </p:nvPicPr>
        <p:blipFill>
          <a:blip r:embed="rId3">
            <a:alphaModFix/>
          </a:blip>
          <a:stretch>
            <a:fillRect/>
          </a:stretch>
        </p:blipFill>
        <p:spPr>
          <a:xfrm>
            <a:off x="3945750" y="152400"/>
            <a:ext cx="5045850" cy="45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3"/>
          <p:cNvSpPr txBox="1"/>
          <p:nvPr/>
        </p:nvSpPr>
        <p:spPr>
          <a:xfrm>
            <a:off x="270900" y="270900"/>
            <a:ext cx="4499400" cy="592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2400" dirty="0"/>
              <a:t>Example:  </a:t>
            </a:r>
            <a:endParaRPr sz="2400" dirty="0"/>
          </a:p>
          <a:p>
            <a:pPr marL="0" lvl="0" indent="0" algn="l" rtl="0">
              <a:lnSpc>
                <a:spcPct val="115000"/>
              </a:lnSpc>
              <a:spcBef>
                <a:spcPts val="600"/>
              </a:spcBef>
              <a:spcAft>
                <a:spcPts val="0"/>
              </a:spcAft>
              <a:buClr>
                <a:schemeClr val="dk1"/>
              </a:buClr>
              <a:buSzPts val="1100"/>
              <a:buFont typeface="Arial"/>
              <a:buNone/>
            </a:pPr>
            <a:r>
              <a:rPr lang="en" sz="2400" dirty="0"/>
              <a:t>Knapsack capacity W=16</a:t>
            </a:r>
            <a:endParaRPr sz="2400" dirty="0"/>
          </a:p>
          <a:p>
            <a:pPr marL="0" lvl="0" indent="0" algn="l" rtl="0">
              <a:lnSpc>
                <a:spcPct val="115000"/>
              </a:lnSpc>
              <a:spcBef>
                <a:spcPts val="600"/>
              </a:spcBef>
              <a:spcAft>
                <a:spcPts val="0"/>
              </a:spcAft>
              <a:buClr>
                <a:schemeClr val="dk1"/>
              </a:buClr>
              <a:buSzPts val="1100"/>
              <a:buFont typeface="Arial"/>
              <a:buNone/>
            </a:pPr>
            <a:r>
              <a:rPr lang="en" sz="2400" u="sng" dirty="0"/>
              <a:t>item</a:t>
            </a:r>
            <a:r>
              <a:rPr lang="en" sz="2400" dirty="0"/>
              <a:t>   	</a:t>
            </a:r>
            <a:r>
              <a:rPr lang="en" sz="2400" u="sng" dirty="0"/>
              <a:t>weight   	value</a:t>
            </a:r>
            <a:endParaRPr sz="2400" u="sng" dirty="0"/>
          </a:p>
          <a:p>
            <a:pPr marL="0" lvl="0" indent="0" algn="l" rtl="0">
              <a:lnSpc>
                <a:spcPct val="115000"/>
              </a:lnSpc>
              <a:spcBef>
                <a:spcPts val="600"/>
              </a:spcBef>
              <a:spcAft>
                <a:spcPts val="0"/>
              </a:spcAft>
              <a:buClr>
                <a:schemeClr val="dk1"/>
              </a:buClr>
              <a:buSzPts val="1100"/>
              <a:buFont typeface="Arial"/>
              <a:buNone/>
            </a:pPr>
            <a:r>
              <a:rPr lang="en" sz="2400" dirty="0"/>
              <a:t>1    	2          	$20</a:t>
            </a:r>
            <a:endParaRPr sz="2400" dirty="0"/>
          </a:p>
          <a:p>
            <a:pPr marL="0" lvl="0" indent="0" algn="l" rtl="0">
              <a:lnSpc>
                <a:spcPct val="115000"/>
              </a:lnSpc>
              <a:spcBef>
                <a:spcPts val="600"/>
              </a:spcBef>
              <a:spcAft>
                <a:spcPts val="0"/>
              </a:spcAft>
              <a:buClr>
                <a:schemeClr val="dk1"/>
              </a:buClr>
              <a:buSzPts val="1100"/>
              <a:buFont typeface="Arial"/>
              <a:buNone/>
            </a:pPr>
            <a:r>
              <a:rPr lang="en" sz="2400" dirty="0"/>
              <a:t>2     	5          	$30</a:t>
            </a:r>
            <a:endParaRPr sz="2400" dirty="0"/>
          </a:p>
          <a:p>
            <a:pPr marL="0" lvl="0" indent="0" algn="l" rtl="0">
              <a:lnSpc>
                <a:spcPct val="115000"/>
              </a:lnSpc>
              <a:spcBef>
                <a:spcPts val="600"/>
              </a:spcBef>
              <a:spcAft>
                <a:spcPts val="0"/>
              </a:spcAft>
              <a:buClr>
                <a:schemeClr val="dk1"/>
              </a:buClr>
              <a:buSzPts val="1100"/>
              <a:buFont typeface="Arial"/>
              <a:buNone/>
            </a:pPr>
            <a:r>
              <a:rPr lang="en" sz="2400" dirty="0"/>
              <a:t>3   	</a:t>
            </a:r>
            <a:r>
              <a:rPr lang="en" sz="2400" dirty="0" smtClean="0"/>
              <a:t>10          </a:t>
            </a:r>
            <a:r>
              <a:rPr lang="en" sz="2400" dirty="0"/>
              <a:t>	$50</a:t>
            </a:r>
            <a:endParaRPr sz="2400" dirty="0"/>
          </a:p>
          <a:p>
            <a:pPr marL="0" lvl="0" indent="0" algn="l" rtl="0">
              <a:lnSpc>
                <a:spcPct val="115000"/>
              </a:lnSpc>
              <a:spcBef>
                <a:spcPts val="600"/>
              </a:spcBef>
              <a:spcAft>
                <a:spcPts val="0"/>
              </a:spcAft>
              <a:buClr>
                <a:schemeClr val="dk1"/>
              </a:buClr>
              <a:buSzPts val="1100"/>
              <a:buFont typeface="Arial"/>
              <a:buNone/>
            </a:pPr>
            <a:r>
              <a:rPr lang="en" sz="2400" dirty="0"/>
              <a:t>4     	5          	$10</a:t>
            </a:r>
            <a:endParaRPr sz="2400" dirty="0"/>
          </a:p>
          <a:p>
            <a:pPr marL="0" lvl="0" indent="0" algn="l" rtl="0">
              <a:lnSpc>
                <a:spcPct val="115000"/>
              </a:lnSpc>
              <a:spcBef>
                <a:spcPts val="600"/>
              </a:spcBef>
              <a:spcAft>
                <a:spcPts val="0"/>
              </a:spcAft>
              <a:buClr>
                <a:schemeClr val="dk1"/>
              </a:buClr>
              <a:buSzPts val="1100"/>
              <a:buFont typeface="Arial"/>
              <a:buNone/>
            </a:pPr>
            <a:endParaRPr sz="2400" dirty="0"/>
          </a:p>
          <a:p>
            <a:pPr marL="0" lvl="0" indent="0" algn="l" rtl="0">
              <a:lnSpc>
                <a:spcPct val="115000"/>
              </a:lnSpc>
              <a:spcBef>
                <a:spcPts val="600"/>
              </a:spcBef>
              <a:spcAft>
                <a:spcPts val="0"/>
              </a:spcAft>
              <a:buClr>
                <a:schemeClr val="dk1"/>
              </a:buClr>
              <a:buSzPts val="1100"/>
              <a:buFont typeface="Arial"/>
              <a:buNone/>
            </a:pPr>
            <a:r>
              <a:rPr lang="en" sz="2400" b="1" dirty="0"/>
              <a:t>{2,3}</a:t>
            </a:r>
            <a:r>
              <a:rPr lang="en" sz="2400" dirty="0"/>
              <a:t> with value </a:t>
            </a:r>
            <a:r>
              <a:rPr lang="en" sz="2400" b="1" dirty="0"/>
              <a:t>$80</a:t>
            </a:r>
            <a:r>
              <a:rPr lang="en" sz="2400" dirty="0"/>
              <a:t> is optimal.</a:t>
            </a:r>
            <a:endParaRPr sz="2400" dirty="0"/>
          </a:p>
          <a:p>
            <a:pPr marL="0" lvl="0" indent="0" algn="l" rtl="0">
              <a:lnSpc>
                <a:spcPct val="115000"/>
              </a:lnSpc>
              <a:spcBef>
                <a:spcPts val="0"/>
              </a:spcBef>
              <a:spcAft>
                <a:spcPts val="0"/>
              </a:spcAft>
              <a:buClr>
                <a:schemeClr val="dk1"/>
              </a:buClr>
              <a:buSzPts val="1100"/>
              <a:buFont typeface="Arial"/>
              <a:buNone/>
            </a:pPr>
            <a:endParaRPr sz="24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400" dirty="0">
                <a:solidFill>
                  <a:schemeClr val="dk1"/>
                </a:solidFill>
              </a:rPr>
              <a:t>C(n) </a:t>
            </a:r>
            <a:r>
              <a:rPr lang="en" sz="2400" b="1" dirty="0">
                <a:solidFill>
                  <a:schemeClr val="dk1"/>
                </a:solidFill>
              </a:rPr>
              <a:t>∈ 𝛀(2</a:t>
            </a:r>
            <a:r>
              <a:rPr lang="en" sz="2400" b="1" baseline="30000" dirty="0">
                <a:solidFill>
                  <a:schemeClr val="dk1"/>
                </a:solidFill>
              </a:rPr>
              <a:t>n</a:t>
            </a:r>
            <a:r>
              <a:rPr lang="en" sz="2400" b="1" dirty="0">
                <a:solidFill>
                  <a:schemeClr val="dk1"/>
                </a:solidFill>
              </a:rPr>
              <a:t>)</a:t>
            </a:r>
            <a:endParaRPr sz="2400" dirty="0"/>
          </a:p>
        </p:txBody>
      </p:sp>
      <p:sp>
        <p:nvSpPr>
          <p:cNvPr id="277" name="Google Shape;277;p53"/>
          <p:cNvSpPr txBox="1"/>
          <p:nvPr/>
        </p:nvSpPr>
        <p:spPr>
          <a:xfrm>
            <a:off x="4770300" y="328425"/>
            <a:ext cx="4114800" cy="59295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600"/>
              </a:spcBef>
              <a:spcAft>
                <a:spcPts val="0"/>
              </a:spcAft>
              <a:buClr>
                <a:schemeClr val="dk1"/>
              </a:buClr>
              <a:buSzPts val="1100"/>
              <a:buFont typeface="Arial"/>
              <a:buNone/>
            </a:pPr>
            <a:r>
              <a:rPr lang="en" sz="1800" b="1" u="sng" dirty="0"/>
              <a:t>Subset</a:t>
            </a:r>
            <a:r>
              <a:rPr lang="en" sz="1800" b="1" i="1" dirty="0"/>
              <a:t>  </a:t>
            </a:r>
            <a:r>
              <a:rPr lang="en" sz="1800" b="1" u="sng" dirty="0" smtClean="0"/>
              <a:t>Total </a:t>
            </a:r>
            <a:r>
              <a:rPr lang="en" sz="1800" b="1" u="sng" dirty="0"/>
              <a:t>weight</a:t>
            </a:r>
            <a:r>
              <a:rPr lang="en" sz="1800" b="1" i="1" u="sng" dirty="0"/>
              <a:t> </a:t>
            </a:r>
            <a:r>
              <a:rPr lang="en" sz="1800" b="1" u="sng" dirty="0" smtClean="0"/>
              <a:t>Total </a:t>
            </a:r>
            <a:r>
              <a:rPr lang="en" sz="1800" b="1" u="sng" dirty="0"/>
              <a:t>value</a:t>
            </a:r>
            <a:endParaRPr sz="1800" b="1" u="sng" dirty="0"/>
          </a:p>
          <a:p>
            <a:pPr marL="0" lvl="0" indent="0" algn="l" rtl="0">
              <a:lnSpc>
                <a:spcPct val="80000"/>
              </a:lnSpc>
              <a:spcBef>
                <a:spcPts val="500"/>
              </a:spcBef>
              <a:spcAft>
                <a:spcPts val="0"/>
              </a:spcAft>
              <a:buClr>
                <a:schemeClr val="dk1"/>
              </a:buClr>
              <a:buSzPts val="1100"/>
              <a:buFont typeface="Arial"/>
              <a:buNone/>
            </a:pPr>
            <a:r>
              <a:rPr lang="en" sz="1800" b="1" dirty="0"/>
              <a:t>     </a:t>
            </a:r>
            <a:r>
              <a:rPr lang="en" sz="1800" b="1" dirty="0" smtClean="0"/>
              <a:t>{}           </a:t>
            </a:r>
            <a:r>
              <a:rPr lang="en" sz="1800" b="1" dirty="0"/>
              <a:t>	</a:t>
            </a:r>
            <a:r>
              <a:rPr lang="en" sz="1800" b="1" dirty="0" smtClean="0"/>
              <a:t>0            $</a:t>
            </a:r>
            <a:r>
              <a:rPr lang="en" sz="1800" b="1" dirty="0"/>
              <a:t>0</a:t>
            </a:r>
            <a:endParaRPr sz="1800" b="1" dirty="0"/>
          </a:p>
          <a:p>
            <a:pPr marL="0" lvl="0" indent="0" algn="l" rtl="0">
              <a:lnSpc>
                <a:spcPct val="80000"/>
              </a:lnSpc>
              <a:spcBef>
                <a:spcPts val="500"/>
              </a:spcBef>
              <a:spcAft>
                <a:spcPts val="0"/>
              </a:spcAft>
              <a:buNone/>
            </a:pPr>
            <a:r>
              <a:rPr lang="en" sz="1800" b="1" dirty="0">
                <a:solidFill>
                  <a:schemeClr val="dk1"/>
                </a:solidFill>
              </a:rPr>
              <a:t>     </a:t>
            </a:r>
            <a:r>
              <a:rPr lang="en" sz="1800" b="1" dirty="0" smtClean="0">
                <a:solidFill>
                  <a:schemeClr val="dk1"/>
                </a:solidFill>
              </a:rPr>
              <a:t>{</a:t>
            </a:r>
            <a:r>
              <a:rPr lang="en" sz="1800" b="1" dirty="0">
                <a:solidFill>
                  <a:schemeClr val="dk1"/>
                </a:solidFill>
              </a:rPr>
              <a:t>1}           	2          </a:t>
            </a:r>
            <a:r>
              <a:rPr lang="en" sz="1800" b="1" dirty="0" smtClean="0">
                <a:solidFill>
                  <a:schemeClr val="dk1"/>
                </a:solidFill>
              </a:rPr>
              <a:t>$</a:t>
            </a:r>
            <a:r>
              <a:rPr lang="en" sz="1800" b="1" dirty="0">
                <a:solidFill>
                  <a:schemeClr val="dk1"/>
                </a:solidFill>
              </a:rPr>
              <a:t>20</a:t>
            </a:r>
            <a:endParaRPr sz="1800" b="1" dirty="0">
              <a:solidFill>
                <a:schemeClr val="dk1"/>
              </a:solidFill>
            </a:endParaRPr>
          </a:p>
          <a:p>
            <a:pPr marL="0" lvl="0" indent="0" algn="l" rtl="0">
              <a:lnSpc>
                <a:spcPct val="80000"/>
              </a:lnSpc>
              <a:spcBef>
                <a:spcPts val="500"/>
              </a:spcBef>
              <a:spcAft>
                <a:spcPts val="0"/>
              </a:spcAft>
              <a:buClr>
                <a:schemeClr val="dk1"/>
              </a:buClr>
              <a:buSzPts val="1100"/>
              <a:buFont typeface="Arial"/>
              <a:buNone/>
            </a:pPr>
            <a:r>
              <a:rPr lang="en" sz="1800" b="1" dirty="0"/>
              <a:t>     </a:t>
            </a:r>
            <a:r>
              <a:rPr lang="en" sz="1800" b="1" dirty="0" smtClean="0"/>
              <a:t>{</a:t>
            </a:r>
            <a:r>
              <a:rPr lang="en" sz="1800" b="1" dirty="0"/>
              <a:t>2}           	5          </a:t>
            </a:r>
            <a:r>
              <a:rPr lang="en" sz="1800" b="1" dirty="0" smtClean="0"/>
              <a:t>$</a:t>
            </a:r>
            <a:r>
              <a:rPr lang="en" sz="1800" b="1" dirty="0"/>
              <a:t>30</a:t>
            </a:r>
            <a:endParaRPr sz="1800" b="1" dirty="0"/>
          </a:p>
          <a:p>
            <a:pPr marL="0" lvl="0" indent="0" algn="l" rtl="0">
              <a:lnSpc>
                <a:spcPct val="80000"/>
              </a:lnSpc>
              <a:spcBef>
                <a:spcPts val="500"/>
              </a:spcBef>
              <a:spcAft>
                <a:spcPts val="0"/>
              </a:spcAft>
              <a:buClr>
                <a:schemeClr val="dk1"/>
              </a:buClr>
              <a:buSzPts val="1100"/>
              <a:buFont typeface="Arial"/>
              <a:buNone/>
            </a:pPr>
            <a:r>
              <a:rPr lang="en" sz="1800" b="1" dirty="0"/>
              <a:t>     </a:t>
            </a:r>
            <a:r>
              <a:rPr lang="en" sz="1800" b="1" dirty="0" smtClean="0"/>
              <a:t>{</a:t>
            </a:r>
            <a:r>
              <a:rPr lang="en" sz="1800" b="1" dirty="0"/>
              <a:t>3}         	</a:t>
            </a:r>
            <a:r>
              <a:rPr lang="en" sz="1800" b="1" dirty="0" smtClean="0"/>
              <a:t>10        $</a:t>
            </a:r>
            <a:r>
              <a:rPr lang="en" sz="1800" b="1" dirty="0"/>
              <a:t>50</a:t>
            </a:r>
            <a:endParaRPr sz="1800" b="1" dirty="0"/>
          </a:p>
          <a:p>
            <a:pPr marL="0" lvl="0" indent="0" algn="l" rtl="0">
              <a:lnSpc>
                <a:spcPct val="80000"/>
              </a:lnSpc>
              <a:spcBef>
                <a:spcPts val="500"/>
              </a:spcBef>
              <a:spcAft>
                <a:spcPts val="0"/>
              </a:spcAft>
              <a:buClr>
                <a:schemeClr val="dk1"/>
              </a:buClr>
              <a:buSzPts val="1100"/>
              <a:buFont typeface="Arial"/>
              <a:buNone/>
            </a:pPr>
            <a:r>
              <a:rPr lang="en" sz="1800" b="1" dirty="0"/>
              <a:t>     </a:t>
            </a:r>
            <a:r>
              <a:rPr lang="en" sz="1800" b="1" dirty="0" smtClean="0"/>
              <a:t>{</a:t>
            </a:r>
            <a:r>
              <a:rPr lang="en" sz="1800" b="1" dirty="0"/>
              <a:t>4}           	</a:t>
            </a:r>
            <a:r>
              <a:rPr lang="en" sz="1800" b="1" dirty="0" smtClean="0"/>
              <a:t>5          $10</a:t>
            </a:r>
            <a:endParaRPr sz="1800" b="1" dirty="0"/>
          </a:p>
          <a:p>
            <a:pPr marL="0" lvl="0" indent="0" algn="l" rtl="0">
              <a:lnSpc>
                <a:spcPct val="80000"/>
              </a:lnSpc>
              <a:spcBef>
                <a:spcPts val="500"/>
              </a:spcBef>
              <a:spcAft>
                <a:spcPts val="0"/>
              </a:spcAft>
              <a:buClr>
                <a:schemeClr val="dk1"/>
              </a:buClr>
              <a:buSzPts val="1100"/>
              <a:buFont typeface="Arial"/>
              <a:buNone/>
            </a:pPr>
            <a:r>
              <a:rPr lang="en" sz="1800" b="1" dirty="0"/>
              <a:t>  </a:t>
            </a:r>
            <a:r>
              <a:rPr lang="en" sz="1800" b="1" dirty="0" smtClean="0"/>
              <a:t>{</a:t>
            </a:r>
            <a:r>
              <a:rPr lang="en" sz="1800" b="1" dirty="0"/>
              <a:t>1,2}           	7 </a:t>
            </a:r>
            <a:r>
              <a:rPr lang="en" sz="1800" b="1" dirty="0" smtClean="0"/>
              <a:t>         $</a:t>
            </a:r>
            <a:r>
              <a:rPr lang="en" sz="1800" b="1" dirty="0"/>
              <a:t>50</a:t>
            </a:r>
            <a:endParaRPr sz="1800" b="1" dirty="0"/>
          </a:p>
          <a:p>
            <a:pPr marL="0" lvl="0" indent="0" algn="l" rtl="0">
              <a:lnSpc>
                <a:spcPct val="80000"/>
              </a:lnSpc>
              <a:spcBef>
                <a:spcPts val="500"/>
              </a:spcBef>
              <a:spcAft>
                <a:spcPts val="0"/>
              </a:spcAft>
              <a:buClr>
                <a:schemeClr val="dk1"/>
              </a:buClr>
              <a:buSzPts val="1100"/>
              <a:buFont typeface="Arial"/>
              <a:buNone/>
            </a:pPr>
            <a:r>
              <a:rPr lang="en" sz="1800" b="1" dirty="0"/>
              <a:t>  </a:t>
            </a:r>
            <a:r>
              <a:rPr lang="en" sz="1800" b="1" dirty="0" smtClean="0"/>
              <a:t>{</a:t>
            </a:r>
            <a:r>
              <a:rPr lang="en" sz="1800" b="1" dirty="0"/>
              <a:t>1,3}         	12   </a:t>
            </a:r>
            <a:r>
              <a:rPr lang="en" sz="1800" b="1" dirty="0" smtClean="0"/>
              <a:t>     $70</a:t>
            </a:r>
            <a:endParaRPr sz="1800" b="1" dirty="0"/>
          </a:p>
          <a:p>
            <a:pPr marL="0" lvl="0" indent="0" algn="l" rtl="0">
              <a:lnSpc>
                <a:spcPct val="80000"/>
              </a:lnSpc>
              <a:spcBef>
                <a:spcPts val="500"/>
              </a:spcBef>
              <a:spcAft>
                <a:spcPts val="0"/>
              </a:spcAft>
              <a:buClr>
                <a:schemeClr val="dk1"/>
              </a:buClr>
              <a:buSzPts val="1100"/>
              <a:buFont typeface="Arial"/>
              <a:buNone/>
            </a:pPr>
            <a:r>
              <a:rPr lang="en" sz="1800" b="1" dirty="0"/>
              <a:t>  </a:t>
            </a:r>
            <a:r>
              <a:rPr lang="en" sz="1800" b="1" dirty="0" smtClean="0"/>
              <a:t>{</a:t>
            </a:r>
            <a:r>
              <a:rPr lang="en" sz="1800" b="1" dirty="0"/>
              <a:t>1,4}          	7 </a:t>
            </a:r>
            <a:r>
              <a:rPr lang="en" sz="1800" b="1" dirty="0" smtClean="0"/>
              <a:t>         $</a:t>
            </a:r>
            <a:r>
              <a:rPr lang="en" sz="1800" b="1" dirty="0"/>
              <a:t>30</a:t>
            </a:r>
            <a:endParaRPr sz="1800" b="1" dirty="0"/>
          </a:p>
          <a:p>
            <a:pPr marL="0" lvl="0" indent="0" algn="l" rtl="0">
              <a:lnSpc>
                <a:spcPct val="80000"/>
              </a:lnSpc>
              <a:spcBef>
                <a:spcPts val="500"/>
              </a:spcBef>
              <a:spcAft>
                <a:spcPts val="0"/>
              </a:spcAft>
              <a:buClr>
                <a:schemeClr val="dk1"/>
              </a:buClr>
              <a:buSzPts val="1100"/>
              <a:buFont typeface="Arial"/>
              <a:buNone/>
            </a:pPr>
            <a:r>
              <a:rPr lang="en" sz="1800" b="1" dirty="0"/>
              <a:t>  </a:t>
            </a:r>
            <a:r>
              <a:rPr lang="en" sz="1800" b="1" dirty="0" smtClean="0"/>
              <a:t>{</a:t>
            </a:r>
            <a:r>
              <a:rPr lang="en" sz="1800" b="1" dirty="0"/>
              <a:t>2,3}         	</a:t>
            </a:r>
            <a:r>
              <a:rPr lang="en" sz="1800" b="1" dirty="0" smtClean="0"/>
              <a:t>15        $80</a:t>
            </a:r>
            <a:endParaRPr sz="1800" b="1" dirty="0"/>
          </a:p>
          <a:p>
            <a:pPr marL="0" lvl="0" indent="0" algn="l" rtl="0">
              <a:lnSpc>
                <a:spcPct val="80000"/>
              </a:lnSpc>
              <a:spcBef>
                <a:spcPts val="500"/>
              </a:spcBef>
              <a:spcAft>
                <a:spcPts val="0"/>
              </a:spcAft>
              <a:buClr>
                <a:schemeClr val="dk1"/>
              </a:buClr>
              <a:buSzPts val="1100"/>
              <a:buFont typeface="Arial"/>
              <a:buNone/>
            </a:pPr>
            <a:r>
              <a:rPr lang="en" sz="1800" b="1" dirty="0"/>
              <a:t>  </a:t>
            </a:r>
            <a:r>
              <a:rPr lang="en" sz="1800" b="1" dirty="0" smtClean="0"/>
              <a:t>{</a:t>
            </a:r>
            <a:r>
              <a:rPr lang="en" sz="1800" b="1" dirty="0"/>
              <a:t>2,4}         	10     </a:t>
            </a:r>
            <a:r>
              <a:rPr lang="en" sz="1800" b="1" dirty="0" smtClean="0"/>
              <a:t>   $</a:t>
            </a:r>
            <a:r>
              <a:rPr lang="en" sz="1800" b="1" dirty="0"/>
              <a:t>40</a:t>
            </a:r>
            <a:endParaRPr sz="1800" b="1" dirty="0"/>
          </a:p>
          <a:p>
            <a:pPr marL="0" lvl="0" indent="0" algn="l" rtl="0">
              <a:lnSpc>
                <a:spcPct val="80000"/>
              </a:lnSpc>
              <a:spcBef>
                <a:spcPts val="500"/>
              </a:spcBef>
              <a:spcAft>
                <a:spcPts val="0"/>
              </a:spcAft>
              <a:buClr>
                <a:schemeClr val="dk1"/>
              </a:buClr>
              <a:buSzPts val="1100"/>
              <a:buFont typeface="Arial"/>
              <a:buNone/>
            </a:pPr>
            <a:r>
              <a:rPr lang="en" sz="1800" b="1" dirty="0"/>
              <a:t>  </a:t>
            </a:r>
            <a:r>
              <a:rPr lang="en" sz="1800" b="1" dirty="0" smtClean="0"/>
              <a:t>{</a:t>
            </a:r>
            <a:r>
              <a:rPr lang="en" sz="1800" b="1" dirty="0"/>
              <a:t>3,4}         	15   </a:t>
            </a:r>
            <a:r>
              <a:rPr lang="en" sz="1800" b="1" dirty="0" smtClean="0"/>
              <a:t>    $60</a:t>
            </a:r>
            <a:endParaRPr sz="1800" b="1" dirty="0" smtClean="0"/>
          </a:p>
          <a:p>
            <a:pPr marL="0" lvl="0" indent="0" algn="l" rtl="0">
              <a:lnSpc>
                <a:spcPct val="80000"/>
              </a:lnSpc>
              <a:spcBef>
                <a:spcPts val="500"/>
              </a:spcBef>
              <a:spcAft>
                <a:spcPts val="0"/>
              </a:spcAft>
              <a:buClr>
                <a:schemeClr val="dk1"/>
              </a:buClr>
              <a:buSzPts val="1100"/>
              <a:buFont typeface="Arial"/>
              <a:buNone/>
            </a:pPr>
            <a:r>
              <a:rPr lang="en" sz="1800" b="1" dirty="0" smtClean="0"/>
              <a:t>   {1,2,3}         	17           -</a:t>
            </a:r>
            <a:endParaRPr sz="1800" b="1" dirty="0" smtClean="0"/>
          </a:p>
          <a:p>
            <a:pPr marL="0" lvl="0" indent="0" algn="l" rtl="0">
              <a:lnSpc>
                <a:spcPct val="80000"/>
              </a:lnSpc>
              <a:spcBef>
                <a:spcPts val="500"/>
              </a:spcBef>
              <a:spcAft>
                <a:spcPts val="0"/>
              </a:spcAft>
              <a:buClr>
                <a:schemeClr val="dk1"/>
              </a:buClr>
              <a:buSzPts val="1100"/>
              <a:buFont typeface="Arial"/>
              <a:buNone/>
            </a:pPr>
            <a:r>
              <a:rPr lang="en" sz="1800" b="1" dirty="0" smtClean="0"/>
              <a:t>   </a:t>
            </a:r>
            <a:r>
              <a:rPr lang="en" sz="1800" b="1" dirty="0"/>
              <a:t>{1,2,4}         	12         </a:t>
            </a:r>
            <a:r>
              <a:rPr lang="en" sz="1800" b="1" dirty="0" smtClean="0"/>
              <a:t>$</a:t>
            </a:r>
            <a:r>
              <a:rPr lang="en" sz="1800" b="1" dirty="0"/>
              <a:t>60</a:t>
            </a:r>
            <a:endParaRPr sz="1800" b="1" dirty="0"/>
          </a:p>
          <a:p>
            <a:pPr marL="0" lvl="0" indent="0" algn="l" rtl="0">
              <a:lnSpc>
                <a:spcPct val="80000"/>
              </a:lnSpc>
              <a:spcBef>
                <a:spcPts val="500"/>
              </a:spcBef>
              <a:spcAft>
                <a:spcPts val="0"/>
              </a:spcAft>
              <a:buClr>
                <a:schemeClr val="dk1"/>
              </a:buClr>
              <a:buSzPts val="1100"/>
              <a:buFont typeface="Arial"/>
              <a:buNone/>
            </a:pPr>
            <a:r>
              <a:rPr lang="en" sz="1800" b="1" dirty="0"/>
              <a:t>   {1,3,4}         	17     </a:t>
            </a:r>
            <a:r>
              <a:rPr lang="en" sz="1800" b="1" dirty="0" smtClean="0"/>
              <a:t>  </a:t>
            </a:r>
            <a:r>
              <a:rPr lang="en" sz="1800" b="1" dirty="0"/>
              <a:t>	-</a:t>
            </a:r>
            <a:endParaRPr sz="1800" b="1" dirty="0"/>
          </a:p>
          <a:p>
            <a:pPr marL="0" lvl="0" indent="0" algn="l" rtl="0">
              <a:lnSpc>
                <a:spcPct val="80000"/>
              </a:lnSpc>
              <a:spcBef>
                <a:spcPts val="500"/>
              </a:spcBef>
              <a:spcAft>
                <a:spcPts val="0"/>
              </a:spcAft>
              <a:buClr>
                <a:schemeClr val="dk1"/>
              </a:buClr>
              <a:buSzPts val="1100"/>
              <a:buFont typeface="Arial"/>
              <a:buNone/>
            </a:pPr>
            <a:r>
              <a:rPr lang="en" sz="1800" b="1" dirty="0"/>
              <a:t>   {2,3,4}         	20      </a:t>
            </a:r>
            <a:r>
              <a:rPr lang="en" sz="1800" b="1" dirty="0" smtClean="0"/>
              <a:t>   </a:t>
            </a:r>
            <a:r>
              <a:rPr lang="en" sz="1800" b="1" dirty="0"/>
              <a:t>	-</a:t>
            </a:r>
            <a:endParaRPr sz="1800" b="1" dirty="0"/>
          </a:p>
          <a:p>
            <a:pPr marL="0" lvl="0" indent="0" algn="l" rtl="0">
              <a:lnSpc>
                <a:spcPct val="80000"/>
              </a:lnSpc>
              <a:spcBef>
                <a:spcPts val="500"/>
              </a:spcBef>
              <a:spcAft>
                <a:spcPts val="0"/>
              </a:spcAft>
              <a:buClr>
                <a:schemeClr val="dk1"/>
              </a:buClr>
              <a:buSzPts val="1100"/>
              <a:buFont typeface="Arial"/>
              <a:buNone/>
            </a:pPr>
            <a:r>
              <a:rPr lang="en" sz="1800" b="1" dirty="0"/>
              <a:t>{1,2,3,4}         	22      </a:t>
            </a:r>
            <a:r>
              <a:rPr lang="en" sz="1800" b="1" dirty="0" smtClean="0"/>
              <a:t>   </a:t>
            </a:r>
            <a:r>
              <a:rPr lang="en" sz="1800" b="1" dirty="0"/>
              <a:t>	-</a:t>
            </a:r>
            <a:endParaRPr sz="1800" b="1" dirty="0"/>
          </a:p>
          <a:p>
            <a:pPr marL="0" lvl="0" indent="0" algn="l" rtl="0">
              <a:spcBef>
                <a:spcPts val="0"/>
              </a:spcBef>
              <a:spcAft>
                <a:spcPts val="0"/>
              </a:spcAft>
              <a:buNone/>
            </a:pPr>
            <a:endParaRPr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4"/>
          <p:cNvSpPr txBox="1"/>
          <p:nvPr/>
        </p:nvSpPr>
        <p:spPr>
          <a:xfrm>
            <a:off x="159150" y="270900"/>
            <a:ext cx="4440300" cy="592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400" b="1"/>
              <a:t>Write a brute-force algorithm to find an optimal solution for the 0/1 Knapsack Problem.</a:t>
            </a:r>
            <a:endParaRPr sz="2400" b="1"/>
          </a:p>
          <a:p>
            <a:pPr marL="0" lvl="0" indent="0" algn="l" rtl="0">
              <a:lnSpc>
                <a:spcPct val="115000"/>
              </a:lnSpc>
              <a:spcBef>
                <a:spcPts val="600"/>
              </a:spcBef>
              <a:spcAft>
                <a:spcPts val="0"/>
              </a:spcAft>
              <a:buNone/>
            </a:pPr>
            <a:endParaRPr sz="2400"/>
          </a:p>
          <a:p>
            <a:pPr marL="0" lvl="0" indent="0" algn="l" rtl="0">
              <a:lnSpc>
                <a:spcPct val="115000"/>
              </a:lnSpc>
              <a:spcBef>
                <a:spcPts val="600"/>
              </a:spcBef>
              <a:spcAft>
                <a:spcPts val="0"/>
              </a:spcAft>
              <a:buNone/>
            </a:pPr>
            <a:r>
              <a:rPr lang="en" sz="2400"/>
              <a:t>Given </a:t>
            </a:r>
            <a:r>
              <a:rPr lang="en" sz="2400" i="1"/>
              <a:t>n</a:t>
            </a:r>
            <a:r>
              <a:rPr lang="en" sz="2400"/>
              <a:t> items:</a:t>
            </a:r>
            <a:endParaRPr sz="2400"/>
          </a:p>
          <a:p>
            <a:pPr marL="0" lvl="0" indent="0" algn="l" rtl="0">
              <a:lnSpc>
                <a:spcPct val="115000"/>
              </a:lnSpc>
              <a:spcBef>
                <a:spcPts val="600"/>
              </a:spcBef>
              <a:spcAft>
                <a:spcPts val="0"/>
              </a:spcAft>
              <a:buNone/>
            </a:pPr>
            <a:r>
              <a:rPr lang="en" sz="2400"/>
              <a:t>weights:	</a:t>
            </a:r>
            <a:r>
              <a:rPr lang="en" sz="2400" i="1"/>
              <a:t>w</a:t>
            </a:r>
            <a:r>
              <a:rPr lang="en" sz="2400" baseline="-25000"/>
              <a:t>1   </a:t>
            </a:r>
            <a:r>
              <a:rPr lang="en" sz="2400"/>
              <a:t> </a:t>
            </a:r>
            <a:r>
              <a:rPr lang="en" sz="2400" i="1"/>
              <a:t>w</a:t>
            </a:r>
            <a:r>
              <a:rPr lang="en" sz="2400" i="1" baseline="-25000"/>
              <a:t>2 </a:t>
            </a:r>
            <a:r>
              <a:rPr lang="en" sz="2400" i="1"/>
              <a:t> …  w</a:t>
            </a:r>
            <a:r>
              <a:rPr lang="en" sz="2400" i="1" baseline="-25000"/>
              <a:t>n</a:t>
            </a:r>
            <a:endParaRPr sz="2400" i="1" baseline="-25000"/>
          </a:p>
          <a:p>
            <a:pPr marL="0" lvl="0" indent="0" algn="l" rtl="0">
              <a:lnSpc>
                <a:spcPct val="115000"/>
              </a:lnSpc>
              <a:spcBef>
                <a:spcPts val="600"/>
              </a:spcBef>
              <a:spcAft>
                <a:spcPts val="0"/>
              </a:spcAft>
              <a:buNone/>
            </a:pPr>
            <a:r>
              <a:rPr lang="en" sz="2400"/>
              <a:t>values:   	</a:t>
            </a:r>
            <a:r>
              <a:rPr lang="en" sz="2400" i="1"/>
              <a:t>v</a:t>
            </a:r>
            <a:r>
              <a:rPr lang="en" sz="2400" baseline="-25000"/>
              <a:t>1	</a:t>
            </a:r>
            <a:r>
              <a:rPr lang="en" sz="2400"/>
              <a:t> </a:t>
            </a:r>
            <a:r>
              <a:rPr lang="en" sz="2400" i="1"/>
              <a:t>v</a:t>
            </a:r>
            <a:r>
              <a:rPr lang="en" sz="2400" i="1" baseline="-25000"/>
              <a:t>2</a:t>
            </a:r>
            <a:r>
              <a:rPr lang="en" sz="2400" i="1"/>
              <a:t>  …  v</a:t>
            </a:r>
            <a:r>
              <a:rPr lang="en" sz="2400" i="1" baseline="-25000"/>
              <a:t>n</a:t>
            </a:r>
            <a:endParaRPr sz="2400" i="1" baseline="-25000"/>
          </a:p>
          <a:p>
            <a:pPr marL="0" lvl="0" indent="0" algn="l" rtl="0">
              <a:lnSpc>
                <a:spcPct val="115000"/>
              </a:lnSpc>
              <a:spcBef>
                <a:spcPts val="600"/>
              </a:spcBef>
              <a:spcAft>
                <a:spcPts val="0"/>
              </a:spcAft>
              <a:buNone/>
            </a:pPr>
            <a:r>
              <a:rPr lang="en" sz="2400"/>
              <a:t>a knapsack of capacity </a:t>
            </a:r>
            <a:r>
              <a:rPr lang="en" sz="2400" i="1"/>
              <a:t>W</a:t>
            </a:r>
            <a:endParaRPr sz="2400" i="1"/>
          </a:p>
          <a:p>
            <a:pPr marL="0" lvl="0" indent="0" algn="l" rtl="0">
              <a:spcBef>
                <a:spcPts val="0"/>
              </a:spcBef>
              <a:spcAft>
                <a:spcPts val="0"/>
              </a:spcAft>
              <a:buNone/>
            </a:pPr>
            <a:endParaRPr sz="2400"/>
          </a:p>
          <a:p>
            <a:pPr marL="0" lvl="0" indent="0" algn="l" rtl="0">
              <a:spcBef>
                <a:spcPts val="0"/>
              </a:spcBef>
              <a:spcAft>
                <a:spcPts val="0"/>
              </a:spcAft>
              <a:buNone/>
            </a:pPr>
            <a:r>
              <a:rPr lang="en" sz="2400"/>
              <a:t>Find most valuable subset</a:t>
            </a:r>
            <a:endParaRPr sz="2400"/>
          </a:p>
          <a:p>
            <a:pPr marL="0" lvl="0" indent="0" algn="l" rtl="0">
              <a:spcBef>
                <a:spcPts val="0"/>
              </a:spcBef>
              <a:spcAft>
                <a:spcPts val="0"/>
              </a:spcAft>
              <a:buNone/>
            </a:pPr>
            <a:r>
              <a:rPr lang="en" sz="2400"/>
              <a:t>of the items that fit into the knapsack.</a:t>
            </a:r>
            <a:endParaRPr sz="2400"/>
          </a:p>
        </p:txBody>
      </p:sp>
      <p:pic>
        <p:nvPicPr>
          <p:cNvPr id="283" name="Google Shape;283;p54"/>
          <p:cNvPicPr preferRelativeResize="0"/>
          <p:nvPr/>
        </p:nvPicPr>
        <p:blipFill>
          <a:blip r:embed="rId3">
            <a:alphaModFix/>
          </a:blip>
          <a:stretch>
            <a:fillRect/>
          </a:stretch>
        </p:blipFill>
        <p:spPr>
          <a:xfrm>
            <a:off x="4003800" y="865500"/>
            <a:ext cx="5140200" cy="445396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5"/>
          <p:cNvSpPr txBox="1"/>
          <p:nvPr/>
        </p:nvSpPr>
        <p:spPr>
          <a:xfrm>
            <a:off x="270900" y="270900"/>
            <a:ext cx="8597400" cy="59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Multiplication of Large Integers:</a:t>
            </a:r>
            <a:endParaRPr sz="2400" b="1"/>
          </a:p>
          <a:p>
            <a:pPr marL="0" lvl="0" indent="0" algn="l" rtl="0">
              <a:lnSpc>
                <a:spcPct val="90000"/>
              </a:lnSpc>
              <a:spcBef>
                <a:spcPts val="600"/>
              </a:spcBef>
              <a:spcAft>
                <a:spcPts val="0"/>
              </a:spcAft>
              <a:buClr>
                <a:schemeClr val="dk1"/>
              </a:buClr>
              <a:buSzPts val="1100"/>
              <a:buFont typeface="Arial"/>
              <a:buNone/>
            </a:pPr>
            <a:r>
              <a:rPr lang="en" sz="2400"/>
              <a:t>Consider the problem of multiplying two (large) n-digit integers represented by arrays of their digits such as:</a:t>
            </a:r>
            <a:endParaRPr sz="2400"/>
          </a:p>
          <a:p>
            <a:pPr marL="0" lvl="0" indent="0" algn="l" rtl="0">
              <a:lnSpc>
                <a:spcPct val="90000"/>
              </a:lnSpc>
              <a:spcBef>
                <a:spcPts val="600"/>
              </a:spcBef>
              <a:spcAft>
                <a:spcPts val="0"/>
              </a:spcAft>
              <a:buClr>
                <a:schemeClr val="dk1"/>
              </a:buClr>
              <a:buSzPts val="1100"/>
              <a:buFont typeface="Arial"/>
              <a:buNone/>
            </a:pPr>
            <a:r>
              <a:rPr lang="en" sz="2400"/>
              <a:t>A = 12345678901357986429   B = 87654321284820912836</a:t>
            </a:r>
            <a:endParaRPr sz="2400"/>
          </a:p>
          <a:p>
            <a:pPr marL="0" lvl="0" indent="0" algn="l" rtl="0">
              <a:lnSpc>
                <a:spcPct val="90000"/>
              </a:lnSpc>
              <a:spcBef>
                <a:spcPts val="600"/>
              </a:spcBef>
              <a:spcAft>
                <a:spcPts val="0"/>
              </a:spcAft>
              <a:buClr>
                <a:schemeClr val="dk1"/>
              </a:buClr>
              <a:buSzPts val="1100"/>
              <a:buFont typeface="Arial"/>
              <a:buNone/>
            </a:pPr>
            <a:endParaRPr sz="2400"/>
          </a:p>
          <a:p>
            <a:pPr marL="0" lvl="0" indent="0" algn="l" rtl="0">
              <a:lnSpc>
                <a:spcPct val="90000"/>
              </a:lnSpc>
              <a:spcBef>
                <a:spcPts val="600"/>
              </a:spcBef>
              <a:spcAft>
                <a:spcPts val="0"/>
              </a:spcAft>
              <a:buClr>
                <a:schemeClr val="dk1"/>
              </a:buClr>
              <a:buSzPts val="1100"/>
              <a:buFont typeface="Arial"/>
              <a:buNone/>
            </a:pPr>
            <a:r>
              <a:rPr lang="en" sz="2400" b="1"/>
              <a:t>Brute-Force Strategy:</a:t>
            </a:r>
            <a:endParaRPr sz="2400" b="1"/>
          </a:p>
          <a:p>
            <a:pPr marL="0" lvl="0" indent="0" algn="l" rtl="0">
              <a:lnSpc>
                <a:spcPct val="90000"/>
              </a:lnSpc>
              <a:spcBef>
                <a:spcPts val="600"/>
              </a:spcBef>
              <a:spcAft>
                <a:spcPts val="0"/>
              </a:spcAft>
              <a:buClr>
                <a:schemeClr val="dk1"/>
              </a:buClr>
              <a:buSzPts val="1100"/>
              <a:buFont typeface="Arial"/>
              <a:buNone/>
            </a:pPr>
            <a:r>
              <a:rPr lang="en" sz="2400" b="1">
                <a:latin typeface="Courier New"/>
                <a:ea typeface="Courier New"/>
                <a:cs typeface="Courier New"/>
                <a:sym typeface="Courier New"/>
              </a:rPr>
              <a:t>a</a:t>
            </a:r>
            <a:r>
              <a:rPr lang="en" sz="2400" b="1" baseline="-25000">
                <a:latin typeface="Courier New"/>
                <a:ea typeface="Courier New"/>
                <a:cs typeface="Courier New"/>
                <a:sym typeface="Courier New"/>
              </a:rPr>
              <a:t>1  </a:t>
            </a:r>
            <a:r>
              <a:rPr lang="en" sz="2400" b="1">
                <a:latin typeface="Courier New"/>
                <a:ea typeface="Courier New"/>
                <a:cs typeface="Courier New"/>
                <a:sym typeface="Courier New"/>
              </a:rPr>
              <a:t>a</a:t>
            </a:r>
            <a:r>
              <a:rPr lang="en" sz="2400" b="1" baseline="-25000">
                <a:latin typeface="Courier New"/>
                <a:ea typeface="Courier New"/>
                <a:cs typeface="Courier New"/>
                <a:sym typeface="Courier New"/>
              </a:rPr>
              <a:t>2 </a:t>
            </a:r>
            <a:r>
              <a:rPr lang="en" sz="2400" b="1">
                <a:latin typeface="Courier New"/>
                <a:ea typeface="Courier New"/>
                <a:cs typeface="Courier New"/>
                <a:sym typeface="Courier New"/>
              </a:rPr>
              <a:t>…  a</a:t>
            </a:r>
            <a:r>
              <a:rPr lang="en" sz="2400" b="1" baseline="-25000">
                <a:latin typeface="Courier New"/>
                <a:ea typeface="Courier New"/>
                <a:cs typeface="Courier New"/>
                <a:sym typeface="Courier New"/>
              </a:rPr>
              <a:t>n</a:t>
            </a:r>
            <a:r>
              <a:rPr lang="en" sz="2400" b="1">
                <a:solidFill>
                  <a:schemeClr val="dk1"/>
                </a:solidFill>
                <a:latin typeface="Courier New"/>
                <a:ea typeface="Courier New"/>
                <a:cs typeface="Courier New"/>
                <a:sym typeface="Courier New"/>
              </a:rPr>
              <a:t>* b</a:t>
            </a:r>
            <a:r>
              <a:rPr lang="en" sz="2400" b="1" baseline="-25000">
                <a:solidFill>
                  <a:schemeClr val="dk1"/>
                </a:solidFill>
                <a:latin typeface="Courier New"/>
                <a:ea typeface="Courier New"/>
                <a:cs typeface="Courier New"/>
                <a:sym typeface="Courier New"/>
              </a:rPr>
              <a:t>1  </a:t>
            </a:r>
            <a:r>
              <a:rPr lang="en" sz="2400" b="1">
                <a:solidFill>
                  <a:schemeClr val="dk1"/>
                </a:solidFill>
                <a:latin typeface="Courier New"/>
                <a:ea typeface="Courier New"/>
                <a:cs typeface="Courier New"/>
                <a:sym typeface="Courier New"/>
              </a:rPr>
              <a:t>b</a:t>
            </a:r>
            <a:r>
              <a:rPr lang="en" sz="2400" b="1" baseline="-25000">
                <a:solidFill>
                  <a:schemeClr val="dk1"/>
                </a:solidFill>
                <a:latin typeface="Courier New"/>
                <a:ea typeface="Courier New"/>
                <a:cs typeface="Courier New"/>
                <a:sym typeface="Courier New"/>
              </a:rPr>
              <a:t>2 </a:t>
            </a:r>
            <a:r>
              <a:rPr lang="en" sz="2400" b="1">
                <a:solidFill>
                  <a:schemeClr val="dk1"/>
                </a:solidFill>
                <a:latin typeface="Courier New"/>
                <a:ea typeface="Courier New"/>
                <a:cs typeface="Courier New"/>
                <a:sym typeface="Courier New"/>
              </a:rPr>
              <a:t>…  b</a:t>
            </a:r>
            <a:r>
              <a:rPr lang="en" sz="2400" b="1" baseline="-25000">
                <a:solidFill>
                  <a:schemeClr val="dk1"/>
                </a:solidFill>
                <a:latin typeface="Courier New"/>
                <a:ea typeface="Courier New"/>
                <a:cs typeface="Courier New"/>
                <a:sym typeface="Courier New"/>
              </a:rPr>
              <a:t>n</a:t>
            </a:r>
            <a:endParaRPr sz="2400" b="1" baseline="-25000">
              <a:solidFill>
                <a:schemeClr val="dk1"/>
              </a:solidFill>
              <a:latin typeface="Courier New"/>
              <a:ea typeface="Courier New"/>
              <a:cs typeface="Courier New"/>
              <a:sym typeface="Courier New"/>
            </a:endParaRPr>
          </a:p>
          <a:p>
            <a:pPr marL="0" lvl="0" indent="0" algn="l" rtl="0">
              <a:lnSpc>
                <a:spcPct val="90000"/>
              </a:lnSpc>
              <a:spcBef>
                <a:spcPts val="600"/>
              </a:spcBef>
              <a:spcAft>
                <a:spcPts val="0"/>
              </a:spcAft>
              <a:buClr>
                <a:schemeClr val="dk1"/>
              </a:buClr>
              <a:buSzPts val="1100"/>
              <a:buFont typeface="Arial"/>
              <a:buNone/>
            </a:pPr>
            <a:r>
              <a:rPr lang="en" sz="2400" b="1" baseline="-25000">
                <a:latin typeface="Courier New"/>
                <a:ea typeface="Courier New"/>
                <a:cs typeface="Courier New"/>
                <a:sym typeface="Courier New"/>
              </a:rPr>
              <a:t>                 </a:t>
            </a:r>
            <a:r>
              <a:rPr lang="en" sz="2400">
                <a:latin typeface="Courier New"/>
                <a:ea typeface="Courier New"/>
                <a:cs typeface="Courier New"/>
                <a:sym typeface="Courier New"/>
              </a:rPr>
              <a:t>d</a:t>
            </a:r>
            <a:r>
              <a:rPr lang="en" sz="2400" baseline="-25000">
                <a:latin typeface="Courier New"/>
                <a:ea typeface="Courier New"/>
                <a:cs typeface="Courier New"/>
                <a:sym typeface="Courier New"/>
              </a:rPr>
              <a:t>10</a:t>
            </a:r>
            <a:r>
              <a:rPr lang="en" sz="2400">
                <a:latin typeface="Courier New"/>
                <a:ea typeface="Courier New"/>
                <a:cs typeface="Courier New"/>
                <a:sym typeface="Courier New"/>
              </a:rPr>
              <a:t>d</a:t>
            </a:r>
            <a:r>
              <a:rPr lang="en" sz="2400" baseline="-25000">
                <a:latin typeface="Courier New"/>
                <a:ea typeface="Courier New"/>
                <a:cs typeface="Courier New"/>
                <a:sym typeface="Courier New"/>
              </a:rPr>
              <a:t>11</a:t>
            </a:r>
            <a:r>
              <a:rPr lang="en" sz="2400">
                <a:latin typeface="Courier New"/>
                <a:ea typeface="Courier New"/>
                <a:cs typeface="Courier New"/>
                <a:sym typeface="Courier New"/>
              </a:rPr>
              <a:t>d</a:t>
            </a:r>
            <a:r>
              <a:rPr lang="en" sz="2400" baseline="-25000">
                <a:latin typeface="Courier New"/>
                <a:ea typeface="Courier New"/>
                <a:cs typeface="Courier New"/>
                <a:sym typeface="Courier New"/>
              </a:rPr>
              <a:t>12 </a:t>
            </a:r>
            <a:r>
              <a:rPr lang="en" sz="2400">
                <a:latin typeface="Courier New"/>
                <a:ea typeface="Courier New"/>
                <a:cs typeface="Courier New"/>
                <a:sym typeface="Courier New"/>
              </a:rPr>
              <a:t>… d</a:t>
            </a:r>
            <a:r>
              <a:rPr lang="en" sz="2400" baseline="-25000">
                <a:latin typeface="Courier New"/>
                <a:ea typeface="Courier New"/>
                <a:cs typeface="Courier New"/>
                <a:sym typeface="Courier New"/>
              </a:rPr>
              <a:t>1n</a:t>
            </a:r>
            <a:endParaRPr sz="2400" baseline="-25000">
              <a:latin typeface="Courier New"/>
              <a:ea typeface="Courier New"/>
              <a:cs typeface="Courier New"/>
              <a:sym typeface="Courier New"/>
            </a:endParaRPr>
          </a:p>
          <a:p>
            <a:pPr marL="0" lvl="0" indent="0" algn="l" rtl="0">
              <a:lnSpc>
                <a:spcPct val="90000"/>
              </a:lnSpc>
              <a:spcBef>
                <a:spcPts val="600"/>
              </a:spcBef>
              <a:spcAft>
                <a:spcPts val="0"/>
              </a:spcAft>
              <a:buClr>
                <a:schemeClr val="dk1"/>
              </a:buClr>
              <a:buSzPts val="1100"/>
              <a:buFont typeface="Arial"/>
              <a:buNone/>
            </a:pPr>
            <a:r>
              <a:rPr lang="en" sz="2400" baseline="-25000">
                <a:latin typeface="Courier New"/>
                <a:ea typeface="Courier New"/>
                <a:cs typeface="Courier New"/>
                <a:sym typeface="Courier New"/>
              </a:rPr>
              <a:t>     </a:t>
            </a:r>
            <a:r>
              <a:rPr lang="en" sz="2400">
                <a:latin typeface="Courier New"/>
                <a:ea typeface="Courier New"/>
                <a:cs typeface="Courier New"/>
                <a:sym typeface="Courier New"/>
              </a:rPr>
              <a:t>  d</a:t>
            </a:r>
            <a:r>
              <a:rPr lang="en" sz="2400" baseline="-25000">
                <a:latin typeface="Courier New"/>
                <a:ea typeface="Courier New"/>
                <a:cs typeface="Courier New"/>
                <a:sym typeface="Courier New"/>
              </a:rPr>
              <a:t>20 </a:t>
            </a:r>
            <a:r>
              <a:rPr lang="en" sz="2400">
                <a:latin typeface="Courier New"/>
                <a:ea typeface="Courier New"/>
                <a:cs typeface="Courier New"/>
                <a:sym typeface="Courier New"/>
              </a:rPr>
              <a:t>d</a:t>
            </a:r>
            <a:r>
              <a:rPr lang="en" sz="2400" baseline="-25000">
                <a:latin typeface="Courier New"/>
                <a:ea typeface="Courier New"/>
                <a:cs typeface="Courier New"/>
                <a:sym typeface="Courier New"/>
              </a:rPr>
              <a:t>21</a:t>
            </a:r>
            <a:r>
              <a:rPr lang="en" sz="2400">
                <a:latin typeface="Courier New"/>
                <a:ea typeface="Courier New"/>
                <a:cs typeface="Courier New"/>
                <a:sym typeface="Courier New"/>
              </a:rPr>
              <a:t>d</a:t>
            </a:r>
            <a:r>
              <a:rPr lang="en" sz="2400" baseline="-25000">
                <a:latin typeface="Courier New"/>
                <a:ea typeface="Courier New"/>
                <a:cs typeface="Courier New"/>
                <a:sym typeface="Courier New"/>
              </a:rPr>
              <a:t>22 </a:t>
            </a:r>
            <a:r>
              <a:rPr lang="en" sz="2400">
                <a:latin typeface="Courier New"/>
                <a:ea typeface="Courier New"/>
                <a:cs typeface="Courier New"/>
                <a:sym typeface="Courier New"/>
              </a:rPr>
              <a:t>… d</a:t>
            </a:r>
            <a:r>
              <a:rPr lang="en" sz="2400" baseline="-25000">
                <a:latin typeface="Courier New"/>
                <a:ea typeface="Courier New"/>
                <a:cs typeface="Courier New"/>
                <a:sym typeface="Courier New"/>
              </a:rPr>
              <a:t>2n</a:t>
            </a:r>
            <a:endParaRPr sz="2400" baseline="-25000">
              <a:latin typeface="Courier New"/>
              <a:ea typeface="Courier New"/>
              <a:cs typeface="Courier New"/>
              <a:sym typeface="Courier New"/>
            </a:endParaRPr>
          </a:p>
          <a:p>
            <a:pPr marL="0" lvl="0" indent="0" algn="l" rtl="0">
              <a:lnSpc>
                <a:spcPct val="90000"/>
              </a:lnSpc>
              <a:spcBef>
                <a:spcPts val="600"/>
              </a:spcBef>
              <a:spcAft>
                <a:spcPts val="0"/>
              </a:spcAft>
              <a:buClr>
                <a:schemeClr val="dk1"/>
              </a:buClr>
              <a:buSzPts val="1100"/>
              <a:buFont typeface="Arial"/>
              <a:buNone/>
            </a:pPr>
            <a:r>
              <a:rPr lang="en" sz="2400" baseline="-25000">
                <a:latin typeface="Courier New"/>
                <a:ea typeface="Courier New"/>
                <a:cs typeface="Courier New"/>
                <a:sym typeface="Courier New"/>
              </a:rPr>
              <a:t>    </a:t>
            </a:r>
            <a:r>
              <a:rPr lang="en" sz="2400">
                <a:latin typeface="Courier New"/>
                <a:ea typeface="Courier New"/>
                <a:cs typeface="Courier New"/>
                <a:sym typeface="Courier New"/>
              </a:rPr>
              <a:t>… … … … … … …</a:t>
            </a:r>
            <a:endParaRPr sz="2400">
              <a:latin typeface="Courier New"/>
              <a:ea typeface="Courier New"/>
              <a:cs typeface="Courier New"/>
              <a:sym typeface="Courier New"/>
            </a:endParaRPr>
          </a:p>
          <a:p>
            <a:pPr marL="0" lvl="0" indent="0" algn="l" rtl="0">
              <a:lnSpc>
                <a:spcPct val="90000"/>
              </a:lnSpc>
              <a:spcBef>
                <a:spcPts val="600"/>
              </a:spcBef>
              <a:spcAft>
                <a:spcPts val="0"/>
              </a:spcAft>
              <a:buClr>
                <a:schemeClr val="dk1"/>
              </a:buClr>
              <a:buSzPts val="1100"/>
              <a:buFont typeface="Arial"/>
              <a:buNone/>
            </a:pPr>
            <a:r>
              <a:rPr lang="en" sz="2400">
                <a:latin typeface="Courier New"/>
                <a:ea typeface="Courier New"/>
                <a:cs typeface="Courier New"/>
                <a:sym typeface="Courier New"/>
              </a:rPr>
              <a:t>d</a:t>
            </a:r>
            <a:r>
              <a:rPr lang="en" sz="2400" baseline="-25000">
                <a:latin typeface="Courier New"/>
                <a:ea typeface="Courier New"/>
                <a:cs typeface="Courier New"/>
                <a:sym typeface="Courier New"/>
              </a:rPr>
              <a:t>n0</a:t>
            </a:r>
            <a:r>
              <a:rPr lang="en" sz="2400">
                <a:latin typeface="Courier New"/>
                <a:ea typeface="Courier New"/>
                <a:cs typeface="Courier New"/>
                <a:sym typeface="Courier New"/>
              </a:rPr>
              <a:t>d</a:t>
            </a:r>
            <a:r>
              <a:rPr lang="en" sz="2400" baseline="-25000">
                <a:latin typeface="Courier New"/>
                <a:ea typeface="Courier New"/>
                <a:cs typeface="Courier New"/>
                <a:sym typeface="Courier New"/>
              </a:rPr>
              <a:t>n1</a:t>
            </a:r>
            <a:r>
              <a:rPr lang="en" sz="2400">
                <a:latin typeface="Courier New"/>
                <a:ea typeface="Courier New"/>
                <a:cs typeface="Courier New"/>
                <a:sym typeface="Courier New"/>
              </a:rPr>
              <a:t>d</a:t>
            </a:r>
            <a:r>
              <a:rPr lang="en" sz="2400" baseline="-25000">
                <a:latin typeface="Courier New"/>
                <a:ea typeface="Courier New"/>
                <a:cs typeface="Courier New"/>
                <a:sym typeface="Courier New"/>
              </a:rPr>
              <a:t>n2 </a:t>
            </a:r>
            <a:r>
              <a:rPr lang="en" sz="2400">
                <a:latin typeface="Courier New"/>
                <a:ea typeface="Courier New"/>
                <a:cs typeface="Courier New"/>
                <a:sym typeface="Courier New"/>
              </a:rPr>
              <a:t>… d</a:t>
            </a:r>
            <a:r>
              <a:rPr lang="en" sz="2400" baseline="-25000">
                <a:latin typeface="Courier New"/>
                <a:ea typeface="Courier New"/>
                <a:cs typeface="Courier New"/>
                <a:sym typeface="Courier New"/>
              </a:rPr>
              <a:t>nn</a:t>
            </a:r>
            <a:endParaRPr sz="2400" baseline="-25000">
              <a:latin typeface="Courier New"/>
              <a:ea typeface="Courier New"/>
              <a:cs typeface="Courier New"/>
              <a:sym typeface="Courier New"/>
            </a:endParaRPr>
          </a:p>
          <a:p>
            <a:pPr marL="0" lvl="0" indent="0" algn="l" rtl="0">
              <a:spcBef>
                <a:spcPts val="0"/>
              </a:spcBef>
              <a:spcAft>
                <a:spcPts val="0"/>
              </a:spcAft>
              <a:buNone/>
            </a:pPr>
            <a:endParaRPr sz="2400"/>
          </a:p>
        </p:txBody>
      </p:sp>
      <p:sp>
        <p:nvSpPr>
          <p:cNvPr id="289" name="Google Shape;289;p55"/>
          <p:cNvSpPr txBox="1"/>
          <p:nvPr/>
        </p:nvSpPr>
        <p:spPr>
          <a:xfrm>
            <a:off x="4243500" y="2767000"/>
            <a:ext cx="4624800" cy="3232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600"/>
              </a:spcBef>
              <a:spcAft>
                <a:spcPts val="0"/>
              </a:spcAft>
              <a:buNone/>
            </a:pPr>
            <a:r>
              <a:rPr lang="en" sz="2400">
                <a:solidFill>
                  <a:schemeClr val="dk1"/>
                </a:solidFill>
                <a:latin typeface="Courier New"/>
                <a:ea typeface="Courier New"/>
                <a:cs typeface="Courier New"/>
                <a:sym typeface="Courier New"/>
              </a:rPr>
              <a:t>        </a:t>
            </a:r>
            <a:r>
              <a:rPr lang="en" sz="2400" b="1">
                <a:solidFill>
                  <a:schemeClr val="dk1"/>
                </a:solidFill>
                <a:latin typeface="Courier New"/>
                <a:ea typeface="Courier New"/>
                <a:cs typeface="Courier New"/>
                <a:sym typeface="Courier New"/>
              </a:rPr>
              <a:t>2135 * 4014</a:t>
            </a:r>
            <a:endParaRPr sz="2400" b="1">
              <a:latin typeface="Courier New"/>
              <a:ea typeface="Courier New"/>
              <a:cs typeface="Courier New"/>
              <a:sym typeface="Courier New"/>
            </a:endParaRPr>
          </a:p>
          <a:p>
            <a:pPr marL="0" lvl="0" indent="0" algn="l" rtl="0">
              <a:lnSpc>
                <a:spcPct val="100000"/>
              </a:lnSpc>
              <a:spcBef>
                <a:spcPts val="600"/>
              </a:spcBef>
              <a:spcAft>
                <a:spcPts val="0"/>
              </a:spcAft>
              <a:buNone/>
            </a:pPr>
            <a:r>
              <a:rPr lang="en" sz="2400">
                <a:latin typeface="Courier New"/>
                <a:ea typeface="Courier New"/>
                <a:cs typeface="Courier New"/>
                <a:sym typeface="Courier New"/>
              </a:rPr>
              <a:t>        8540</a:t>
            </a:r>
            <a:endParaRPr sz="2400">
              <a:latin typeface="Courier New"/>
              <a:ea typeface="Courier New"/>
              <a:cs typeface="Courier New"/>
              <a:sym typeface="Courier New"/>
            </a:endParaRPr>
          </a:p>
          <a:p>
            <a:pPr marL="0" lvl="0" indent="0" algn="l" rtl="0">
              <a:lnSpc>
                <a:spcPct val="100000"/>
              </a:lnSpc>
              <a:spcBef>
                <a:spcPts val="600"/>
              </a:spcBef>
              <a:spcAft>
                <a:spcPts val="0"/>
              </a:spcAft>
              <a:buNone/>
            </a:pPr>
            <a:r>
              <a:rPr lang="en" sz="2400">
                <a:latin typeface="Courier New"/>
                <a:ea typeface="Courier New"/>
                <a:cs typeface="Courier New"/>
                <a:sym typeface="Courier New"/>
              </a:rPr>
              <a:t>       2135+</a:t>
            </a:r>
            <a:endParaRPr sz="2400">
              <a:latin typeface="Courier New"/>
              <a:ea typeface="Courier New"/>
              <a:cs typeface="Courier New"/>
              <a:sym typeface="Courier New"/>
            </a:endParaRPr>
          </a:p>
          <a:p>
            <a:pPr marL="0" lvl="0" indent="0" algn="l" rtl="0">
              <a:lnSpc>
                <a:spcPct val="100000"/>
              </a:lnSpc>
              <a:spcBef>
                <a:spcPts val="600"/>
              </a:spcBef>
              <a:spcAft>
                <a:spcPts val="0"/>
              </a:spcAft>
              <a:buNone/>
            </a:pPr>
            <a:r>
              <a:rPr lang="en" sz="2400">
                <a:latin typeface="Courier New"/>
                <a:ea typeface="Courier New"/>
                <a:cs typeface="Courier New"/>
                <a:sym typeface="Courier New"/>
              </a:rPr>
              <a:t>      0000++</a:t>
            </a:r>
            <a:endParaRPr sz="2400">
              <a:latin typeface="Courier New"/>
              <a:ea typeface="Courier New"/>
              <a:cs typeface="Courier New"/>
              <a:sym typeface="Courier New"/>
            </a:endParaRPr>
          </a:p>
          <a:p>
            <a:pPr marL="0" lvl="0" indent="0" algn="l" rtl="0">
              <a:lnSpc>
                <a:spcPct val="100000"/>
              </a:lnSpc>
              <a:spcBef>
                <a:spcPts val="600"/>
              </a:spcBef>
              <a:spcAft>
                <a:spcPts val="0"/>
              </a:spcAft>
              <a:buNone/>
            </a:pPr>
            <a:r>
              <a:rPr lang="en" sz="2400">
                <a:latin typeface="Courier New"/>
                <a:ea typeface="Courier New"/>
                <a:cs typeface="Courier New"/>
                <a:sym typeface="Courier New"/>
              </a:rPr>
              <a:t>     8540+++</a:t>
            </a:r>
            <a:endParaRPr sz="2400">
              <a:latin typeface="Courier New"/>
              <a:ea typeface="Courier New"/>
              <a:cs typeface="Courier New"/>
              <a:sym typeface="Courier New"/>
            </a:endParaRPr>
          </a:p>
          <a:p>
            <a:pPr marL="0" lvl="0" indent="0" algn="l" rtl="0">
              <a:lnSpc>
                <a:spcPct val="100000"/>
              </a:lnSpc>
              <a:spcBef>
                <a:spcPts val="600"/>
              </a:spcBef>
              <a:spcAft>
                <a:spcPts val="0"/>
              </a:spcAft>
              <a:buNone/>
            </a:pPr>
            <a:r>
              <a:rPr lang="en" sz="600">
                <a:latin typeface="Courier New"/>
                <a:ea typeface="Courier New"/>
                <a:cs typeface="Courier New"/>
                <a:sym typeface="Courier New"/>
              </a:rPr>
              <a:t>_________________________________________________</a:t>
            </a:r>
            <a:endParaRPr sz="600">
              <a:latin typeface="Courier New"/>
              <a:ea typeface="Courier New"/>
              <a:cs typeface="Courier New"/>
              <a:sym typeface="Courier New"/>
            </a:endParaRPr>
          </a:p>
          <a:p>
            <a:pPr marL="0" lvl="0" indent="0" algn="l" rtl="0">
              <a:lnSpc>
                <a:spcPct val="90000"/>
              </a:lnSpc>
              <a:spcBef>
                <a:spcPts val="600"/>
              </a:spcBef>
              <a:spcAft>
                <a:spcPts val="0"/>
              </a:spcAft>
              <a:buNone/>
            </a:pPr>
            <a:r>
              <a:rPr lang="en" sz="2400">
                <a:latin typeface="Courier New"/>
                <a:ea typeface="Courier New"/>
                <a:cs typeface="Courier New"/>
                <a:sym typeface="Courier New"/>
              </a:rPr>
              <a:t> </a:t>
            </a:r>
            <a:r>
              <a:rPr lang="en" sz="2400" b="1">
                <a:latin typeface="Courier New"/>
                <a:ea typeface="Courier New"/>
                <a:cs typeface="Courier New"/>
                <a:sym typeface="Courier New"/>
              </a:rPr>
              <a:t>    8569890</a:t>
            </a:r>
            <a:endParaRPr sz="2400" b="1">
              <a:latin typeface="Courier New"/>
              <a:ea typeface="Courier New"/>
              <a:cs typeface="Courier New"/>
              <a:sym typeface="Courier New"/>
            </a:endParaRPr>
          </a:p>
          <a:p>
            <a:pPr marL="0" lvl="0" indent="0" algn="l" rtl="0">
              <a:lnSpc>
                <a:spcPct val="90000"/>
              </a:lnSpc>
              <a:spcBef>
                <a:spcPts val="600"/>
              </a:spcBef>
              <a:spcAft>
                <a:spcPts val="0"/>
              </a:spcAft>
              <a:buNone/>
            </a:pPr>
            <a:endParaRPr sz="24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6"/>
          <p:cNvSpPr txBox="1"/>
          <p:nvPr/>
        </p:nvSpPr>
        <p:spPr>
          <a:xfrm>
            <a:off x="270900" y="270900"/>
            <a:ext cx="8597400" cy="59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Write a brute-force algorithm to multiply two arbitrarily large (of n digits) integers.</a:t>
            </a:r>
            <a:endParaRPr sz="2400" b="1"/>
          </a:p>
          <a:p>
            <a:pPr marL="0" lvl="0" indent="0" algn="l" rtl="0">
              <a:lnSpc>
                <a:spcPct val="90000"/>
              </a:lnSpc>
              <a:spcBef>
                <a:spcPts val="600"/>
              </a:spcBef>
              <a:spcAft>
                <a:spcPts val="0"/>
              </a:spcAft>
              <a:buNone/>
            </a:pPr>
            <a:endParaRPr sz="2400">
              <a:solidFill>
                <a:schemeClr val="dk1"/>
              </a:solidFill>
              <a:latin typeface="Courier New"/>
              <a:ea typeface="Courier New"/>
              <a:cs typeface="Courier New"/>
              <a:sym typeface="Courier New"/>
            </a:endParaRPr>
          </a:p>
          <a:p>
            <a:pPr marL="0" lvl="0" indent="0" algn="l" rtl="0">
              <a:lnSpc>
                <a:spcPct val="90000"/>
              </a:lnSpc>
              <a:spcBef>
                <a:spcPts val="60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        </a:t>
            </a:r>
            <a:r>
              <a:rPr lang="en" sz="2400" b="1">
                <a:solidFill>
                  <a:schemeClr val="dk1"/>
                </a:solidFill>
                <a:latin typeface="Courier New"/>
                <a:ea typeface="Courier New"/>
                <a:cs typeface="Courier New"/>
                <a:sym typeface="Courier New"/>
              </a:rPr>
              <a:t>12345678 * 32165487</a:t>
            </a:r>
            <a:endParaRPr sz="2400" b="1">
              <a:latin typeface="Courier New"/>
              <a:ea typeface="Courier New"/>
              <a:cs typeface="Courier New"/>
              <a:sym typeface="Courier New"/>
            </a:endParaRPr>
          </a:p>
          <a:p>
            <a:pPr marL="0" lvl="0" indent="0" algn="l" rtl="0">
              <a:lnSpc>
                <a:spcPct val="100000"/>
              </a:lnSpc>
              <a:spcBef>
                <a:spcPts val="600"/>
              </a:spcBef>
              <a:spcAft>
                <a:spcPts val="0"/>
              </a:spcAft>
              <a:buNone/>
            </a:pPr>
            <a:r>
              <a:rPr lang="en" sz="2400">
                <a:latin typeface="Courier New"/>
                <a:ea typeface="Courier New"/>
                <a:cs typeface="Courier New"/>
                <a:sym typeface="Courier New"/>
              </a:rPr>
              <a:t>        86419746</a:t>
            </a:r>
            <a:endParaRPr sz="2400">
              <a:latin typeface="Courier New"/>
              <a:ea typeface="Courier New"/>
              <a:cs typeface="Courier New"/>
              <a:sym typeface="Courier New"/>
            </a:endParaRPr>
          </a:p>
          <a:p>
            <a:pPr marL="0" lvl="0" indent="0" algn="l" rtl="0">
              <a:lnSpc>
                <a:spcPct val="100000"/>
              </a:lnSpc>
              <a:spcBef>
                <a:spcPts val="600"/>
              </a:spcBef>
              <a:spcAft>
                <a:spcPts val="0"/>
              </a:spcAft>
              <a:buNone/>
            </a:pPr>
            <a:r>
              <a:rPr lang="en" sz="2400">
                <a:latin typeface="Courier New"/>
                <a:ea typeface="Courier New"/>
                <a:cs typeface="Courier New"/>
                <a:sym typeface="Courier New"/>
              </a:rPr>
              <a:t>       98765424+</a:t>
            </a:r>
            <a:endParaRPr sz="2400">
              <a:latin typeface="Courier New"/>
              <a:ea typeface="Courier New"/>
              <a:cs typeface="Courier New"/>
              <a:sym typeface="Courier New"/>
            </a:endParaRPr>
          </a:p>
          <a:p>
            <a:pPr marL="0" lvl="0" indent="0" algn="l" rtl="0">
              <a:lnSpc>
                <a:spcPct val="100000"/>
              </a:lnSpc>
              <a:spcBef>
                <a:spcPts val="600"/>
              </a:spcBef>
              <a:spcAft>
                <a:spcPts val="0"/>
              </a:spcAft>
              <a:buNone/>
            </a:pPr>
            <a:r>
              <a:rPr lang="en" sz="2400">
                <a:latin typeface="Courier New"/>
                <a:ea typeface="Courier New"/>
                <a:cs typeface="Courier New"/>
                <a:sym typeface="Courier New"/>
              </a:rPr>
              <a:t>      49382712++</a:t>
            </a:r>
            <a:endParaRPr sz="2400">
              <a:latin typeface="Courier New"/>
              <a:ea typeface="Courier New"/>
              <a:cs typeface="Courier New"/>
              <a:sym typeface="Courier New"/>
            </a:endParaRPr>
          </a:p>
          <a:p>
            <a:pPr marL="0" lvl="0" indent="0" algn="l" rtl="0">
              <a:lnSpc>
                <a:spcPct val="100000"/>
              </a:lnSpc>
              <a:spcBef>
                <a:spcPts val="600"/>
              </a:spcBef>
              <a:spcAft>
                <a:spcPts val="0"/>
              </a:spcAft>
              <a:buNone/>
            </a:pPr>
            <a:r>
              <a:rPr lang="en" sz="2400">
                <a:latin typeface="Courier New"/>
                <a:ea typeface="Courier New"/>
                <a:cs typeface="Courier New"/>
                <a:sym typeface="Courier New"/>
              </a:rPr>
              <a:t>     61728390+++</a:t>
            </a:r>
            <a:endParaRPr sz="2400">
              <a:latin typeface="Courier New"/>
              <a:ea typeface="Courier New"/>
              <a:cs typeface="Courier New"/>
              <a:sym typeface="Courier New"/>
            </a:endParaRPr>
          </a:p>
          <a:p>
            <a:pPr marL="0" lvl="0" indent="0" algn="l" rtl="0">
              <a:lnSpc>
                <a:spcPct val="100000"/>
              </a:lnSpc>
              <a:spcBef>
                <a:spcPts val="600"/>
              </a:spcBef>
              <a:spcAft>
                <a:spcPts val="0"/>
              </a:spcAft>
              <a:buNone/>
            </a:pPr>
            <a:r>
              <a:rPr lang="en" sz="2400">
                <a:latin typeface="Courier New"/>
                <a:ea typeface="Courier New"/>
                <a:cs typeface="Courier New"/>
                <a:sym typeface="Courier New"/>
              </a:rPr>
              <a:t>    74074068++++</a:t>
            </a:r>
            <a:endParaRPr sz="2400">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   12345678+++++</a:t>
            </a:r>
            <a:endParaRPr sz="2400">
              <a:latin typeface="Courier New"/>
              <a:ea typeface="Courier New"/>
              <a:cs typeface="Courier New"/>
              <a:sym typeface="Courier New"/>
            </a:endParaRPr>
          </a:p>
          <a:p>
            <a:pPr marL="0" lvl="0" indent="0" algn="l" rtl="0">
              <a:lnSpc>
                <a:spcPct val="100000"/>
              </a:lnSpc>
              <a:spcBef>
                <a:spcPts val="600"/>
              </a:spcBef>
              <a:spcAft>
                <a:spcPts val="0"/>
              </a:spcAft>
              <a:buNone/>
            </a:pPr>
            <a:r>
              <a:rPr lang="en" sz="2400">
                <a:latin typeface="Courier New"/>
                <a:ea typeface="Courier New"/>
                <a:cs typeface="Courier New"/>
                <a:sym typeface="Courier New"/>
              </a:rPr>
              <a:t>  24691356++++++</a:t>
            </a:r>
            <a:endParaRPr sz="2400">
              <a:latin typeface="Courier New"/>
              <a:ea typeface="Courier New"/>
              <a:cs typeface="Courier New"/>
              <a:sym typeface="Courier New"/>
            </a:endParaRPr>
          </a:p>
          <a:p>
            <a:pPr marL="0" lvl="0" indent="0" algn="l" rtl="0">
              <a:lnSpc>
                <a:spcPct val="100000"/>
              </a:lnSpc>
              <a:spcBef>
                <a:spcPts val="0"/>
              </a:spcBef>
              <a:spcAft>
                <a:spcPts val="0"/>
              </a:spcAft>
              <a:buNone/>
            </a:pPr>
            <a:r>
              <a:rPr lang="en" sz="2400">
                <a:latin typeface="Courier New"/>
                <a:ea typeface="Courier New"/>
                <a:cs typeface="Courier New"/>
                <a:sym typeface="Courier New"/>
              </a:rPr>
              <a:t> 37037034+++++++</a:t>
            </a:r>
            <a:endParaRPr sz="24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 sz="600">
                <a:solidFill>
                  <a:schemeClr val="dk1"/>
                </a:solidFill>
                <a:latin typeface="Courier New"/>
                <a:ea typeface="Courier New"/>
                <a:cs typeface="Courier New"/>
                <a:sym typeface="Courier New"/>
              </a:rPr>
              <a:t>_______________________________________________________________</a:t>
            </a:r>
            <a:endParaRPr sz="600">
              <a:solidFill>
                <a:schemeClr val="dk1"/>
              </a:solidFill>
              <a:latin typeface="Courier New"/>
              <a:ea typeface="Courier New"/>
              <a:cs typeface="Courier New"/>
              <a:sym typeface="Courier New"/>
            </a:endParaRPr>
          </a:p>
          <a:p>
            <a:pPr marL="0" lvl="0" indent="0" algn="l" rtl="0">
              <a:lnSpc>
                <a:spcPct val="90000"/>
              </a:lnSpc>
              <a:spcBef>
                <a:spcPts val="0"/>
              </a:spcBef>
              <a:spcAft>
                <a:spcPts val="0"/>
              </a:spcAft>
              <a:buNone/>
            </a:pPr>
            <a:r>
              <a:rPr lang="en" sz="2400">
                <a:latin typeface="Courier New"/>
                <a:ea typeface="Courier New"/>
                <a:cs typeface="Courier New"/>
                <a:sym typeface="Courier New"/>
              </a:rPr>
              <a:t> </a:t>
            </a:r>
            <a:r>
              <a:rPr lang="en" sz="2400" b="1">
                <a:latin typeface="Courier New"/>
                <a:ea typeface="Courier New"/>
                <a:cs typeface="Courier New"/>
                <a:sym typeface="Courier New"/>
              </a:rPr>
              <a:t>397104745215186</a:t>
            </a:r>
            <a:endParaRPr sz="2400" b="1"/>
          </a:p>
        </p:txBody>
      </p:sp>
      <p:sp>
        <p:nvSpPr>
          <p:cNvPr id="295" name="Google Shape;295;p56"/>
          <p:cNvSpPr txBox="1"/>
          <p:nvPr/>
        </p:nvSpPr>
        <p:spPr>
          <a:xfrm>
            <a:off x="3950950" y="2854200"/>
            <a:ext cx="4651200" cy="256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600"/>
              </a:spcBef>
              <a:spcAft>
                <a:spcPts val="0"/>
              </a:spcAft>
              <a:buNone/>
            </a:pPr>
            <a:r>
              <a:rPr lang="en" sz="2400"/>
              <a:t>Basic Operation: </a:t>
            </a:r>
            <a:endParaRPr sz="2400"/>
          </a:p>
          <a:p>
            <a:pPr marL="0" lvl="0" indent="0" algn="l" rtl="0">
              <a:lnSpc>
                <a:spcPct val="90000"/>
              </a:lnSpc>
              <a:spcBef>
                <a:spcPts val="600"/>
              </a:spcBef>
              <a:spcAft>
                <a:spcPts val="0"/>
              </a:spcAft>
              <a:buNone/>
            </a:pPr>
            <a:r>
              <a:rPr lang="en" sz="2400"/>
              <a:t>single-digit multiplication</a:t>
            </a:r>
            <a:endParaRPr sz="2400"/>
          </a:p>
          <a:p>
            <a:pPr marL="0" lvl="0" indent="0" algn="l" rtl="0">
              <a:lnSpc>
                <a:spcPct val="90000"/>
              </a:lnSpc>
              <a:spcBef>
                <a:spcPts val="600"/>
              </a:spcBef>
              <a:spcAft>
                <a:spcPts val="0"/>
              </a:spcAft>
              <a:buNone/>
            </a:pPr>
            <a:endParaRPr sz="2400"/>
          </a:p>
          <a:p>
            <a:pPr marL="0" lvl="0" indent="0" algn="l" rtl="0">
              <a:lnSpc>
                <a:spcPct val="90000"/>
              </a:lnSpc>
              <a:spcBef>
                <a:spcPts val="600"/>
              </a:spcBef>
              <a:spcAft>
                <a:spcPts val="0"/>
              </a:spcAft>
              <a:buNone/>
            </a:pPr>
            <a:r>
              <a:rPr lang="en" sz="2400"/>
              <a:t>C(n) = </a:t>
            </a:r>
            <a:r>
              <a:rPr lang="en" sz="2400" i="1"/>
              <a:t>n</a:t>
            </a:r>
            <a:r>
              <a:rPr lang="en" sz="2400" baseline="30000"/>
              <a:t>2 </a:t>
            </a:r>
            <a:r>
              <a:rPr lang="en" sz="2400"/>
              <a:t>one-digit multiplications</a:t>
            </a:r>
            <a:endParaRPr sz="2400"/>
          </a:p>
          <a:p>
            <a:pPr marL="0" lvl="0" indent="0" algn="l" rtl="0">
              <a:lnSpc>
                <a:spcPct val="90000"/>
              </a:lnSpc>
              <a:spcBef>
                <a:spcPts val="600"/>
              </a:spcBef>
              <a:spcAft>
                <a:spcPts val="0"/>
              </a:spcAft>
              <a:buNone/>
            </a:pPr>
            <a:r>
              <a:rPr lang="en" sz="2400">
                <a:solidFill>
                  <a:schemeClr val="dk1"/>
                </a:solidFill>
              </a:rPr>
              <a:t>C(n) </a:t>
            </a:r>
            <a:r>
              <a:rPr lang="en" sz="2400" b="1"/>
              <a:t>∈ </a:t>
            </a:r>
            <a:r>
              <a:rPr lang="en" sz="2400" b="1">
                <a:solidFill>
                  <a:schemeClr val="dk1"/>
                </a:solidFill>
              </a:rPr>
              <a:t>Θ</a:t>
            </a:r>
            <a:r>
              <a:rPr lang="en" sz="2400" b="1"/>
              <a:t>(</a:t>
            </a:r>
            <a:r>
              <a:rPr lang="en" sz="2400" b="1" i="1">
                <a:solidFill>
                  <a:schemeClr val="dk1"/>
                </a:solidFill>
              </a:rPr>
              <a:t>n</a:t>
            </a:r>
            <a:r>
              <a:rPr lang="en" sz="2400" b="1" baseline="30000">
                <a:solidFill>
                  <a:schemeClr val="dk1"/>
                </a:solidFill>
              </a:rPr>
              <a:t>2</a:t>
            </a:r>
            <a:r>
              <a:rPr lang="en" sz="2400" b="1"/>
              <a:t>)</a:t>
            </a:r>
            <a:endParaRPr sz="24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270900" y="270900"/>
            <a:ext cx="8597400" cy="5929500"/>
          </a:xfrm>
          <a:prstGeom prst="rect">
            <a:avLst/>
          </a:prstGeom>
          <a:noFill/>
          <a:ln>
            <a:noFill/>
          </a:ln>
        </p:spPr>
        <p:txBody>
          <a:bodyPr spcFirstLastPara="1" wrap="square" lIns="91425" tIns="91425" rIns="91425" bIns="91425" anchor="t" anchorCtr="0">
            <a:noAutofit/>
          </a:bodyPr>
          <a:lstStyle/>
          <a:p>
            <a:r>
              <a:rPr lang="en-IN" sz="3200" dirty="0"/>
              <a:t>a = [1, 2, 3, 4]; n = 4; what(a, n)</a:t>
            </a:r>
          </a:p>
          <a:p>
            <a:r>
              <a:rPr lang="en-IN" sz="3200" dirty="0" err="1"/>
              <a:t>algo</a:t>
            </a:r>
            <a:r>
              <a:rPr lang="en-IN" sz="3200" dirty="0"/>
              <a:t> what(a[0 .. n - 1])</a:t>
            </a:r>
          </a:p>
          <a:p>
            <a:r>
              <a:rPr lang="en-IN" sz="3200" dirty="0"/>
              <a:t>for </a:t>
            </a:r>
            <a:r>
              <a:rPr lang="en-IN" sz="3200" dirty="0" err="1"/>
              <a:t>i</a:t>
            </a:r>
            <a:r>
              <a:rPr lang="en-IN" sz="3200" dirty="0"/>
              <a:t> &lt;- 0 to n - 1 do</a:t>
            </a:r>
          </a:p>
          <a:p>
            <a:r>
              <a:rPr lang="en-IN" sz="3200" dirty="0"/>
              <a:t>	t &lt;- a[</a:t>
            </a:r>
            <a:r>
              <a:rPr lang="en-IN" sz="3200" dirty="0" err="1"/>
              <a:t>i</a:t>
            </a:r>
            <a:r>
              <a:rPr lang="en-IN" sz="3200" dirty="0"/>
              <a:t>]; a[</a:t>
            </a:r>
            <a:r>
              <a:rPr lang="en-IN" sz="3200" dirty="0" err="1"/>
              <a:t>i</a:t>
            </a:r>
            <a:r>
              <a:rPr lang="en-IN" sz="3200" dirty="0"/>
              <a:t>] &lt;- a[n - 1 - </a:t>
            </a:r>
            <a:r>
              <a:rPr lang="en-IN" sz="3200" dirty="0" err="1"/>
              <a:t>i</a:t>
            </a:r>
            <a:r>
              <a:rPr lang="en-IN" sz="3200" dirty="0"/>
              <a:t>]; a[n - 1 - </a:t>
            </a:r>
            <a:r>
              <a:rPr lang="en-IN" sz="3200" dirty="0" err="1"/>
              <a:t>i</a:t>
            </a:r>
            <a:r>
              <a:rPr lang="en-IN" sz="3200" dirty="0"/>
              <a:t>] = t</a:t>
            </a:r>
          </a:p>
          <a:p>
            <a:r>
              <a:rPr lang="en-IN" sz="3200" dirty="0"/>
              <a:t>What is the content of array a after the execution of this algorithm?</a:t>
            </a:r>
          </a:p>
          <a:p>
            <a:pPr marL="0" lvl="0" indent="0" algn="l" rtl="0">
              <a:spcBef>
                <a:spcPts val="0"/>
              </a:spcBef>
              <a:spcAft>
                <a:spcPts val="0"/>
              </a:spcAft>
              <a:buNone/>
            </a:pPr>
            <a:endParaRPr sz="3000" dirty="0"/>
          </a:p>
          <a:p>
            <a:pPr marL="0" lvl="0" indent="0" algn="l" rtl="0">
              <a:spcBef>
                <a:spcPts val="0"/>
              </a:spcBef>
              <a:spcAft>
                <a:spcPts val="0"/>
              </a:spcAft>
              <a:buNone/>
            </a:pPr>
            <a:endParaRPr sz="3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546600" y="327546"/>
            <a:ext cx="8597400" cy="6353033"/>
          </a:xfrm>
          <a:prstGeom prst="rect">
            <a:avLst/>
          </a:prstGeom>
          <a:noFill/>
          <a:ln>
            <a:noFill/>
          </a:ln>
        </p:spPr>
        <p:txBody>
          <a:bodyPr spcFirstLastPara="1" wrap="square" lIns="91425" tIns="91425" rIns="91425" bIns="91425" anchor="t" anchorCtr="0">
            <a:noAutofit/>
          </a:bodyPr>
          <a:lstStyle/>
          <a:p>
            <a:r>
              <a:rPr lang="en-IN" sz="3200" b="1" dirty="0" err="1"/>
              <a:t>Ans</a:t>
            </a:r>
            <a:r>
              <a:rPr lang="en-IN" sz="3200" b="1" dirty="0"/>
              <a:t>:</a:t>
            </a:r>
            <a:endParaRPr lang="en-IN" sz="3200" dirty="0"/>
          </a:p>
          <a:p>
            <a:r>
              <a:rPr lang="en-IN" sz="3200" b="1" dirty="0"/>
              <a:t>1 2 3 4</a:t>
            </a:r>
            <a:endParaRPr lang="en-IN" sz="3200" dirty="0"/>
          </a:p>
          <a:p>
            <a:pPr marL="0" lvl="0" indent="0" algn="l" rtl="0">
              <a:spcBef>
                <a:spcPts val="0"/>
              </a:spcBef>
              <a:spcAft>
                <a:spcPts val="0"/>
              </a:spcAft>
              <a:buNone/>
            </a:pPr>
            <a:endParaRPr sz="3000" dirty="0"/>
          </a:p>
          <a:p>
            <a:pPr marL="0" lvl="0" indent="0" algn="l" rtl="0">
              <a:spcBef>
                <a:spcPts val="0"/>
              </a:spcBef>
              <a:spcAft>
                <a:spcPts val="0"/>
              </a:spcAft>
              <a:buNone/>
            </a:pPr>
            <a:endParaRPr sz="3000" dirty="0"/>
          </a:p>
        </p:txBody>
      </p:sp>
    </p:spTree>
    <p:extLst>
      <p:ext uri="{BB962C8B-B14F-4D97-AF65-F5344CB8AC3E}">
        <p14:creationId xmlns:p14="http://schemas.microsoft.com/office/powerpoint/2010/main" val="1825914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272955" y="518615"/>
            <a:ext cx="8597400" cy="6339385"/>
          </a:xfrm>
          <a:prstGeom prst="rect">
            <a:avLst/>
          </a:prstGeom>
          <a:noFill/>
          <a:ln>
            <a:noFill/>
          </a:ln>
        </p:spPr>
        <p:txBody>
          <a:bodyPr spcFirstLastPara="1" wrap="square" lIns="91425" tIns="91425" rIns="91425" bIns="91425" anchor="t" anchorCtr="0">
            <a:noAutofit/>
          </a:bodyPr>
          <a:lstStyle/>
          <a:p>
            <a:r>
              <a:rPr lang="en-IN" sz="2400" dirty="0" err="1"/>
              <a:t>algo</a:t>
            </a:r>
            <a:r>
              <a:rPr lang="en-IN" sz="2400" dirty="0"/>
              <a:t> </a:t>
            </a:r>
            <a:r>
              <a:rPr lang="en-IN" sz="2400" dirty="0" err="1"/>
              <a:t>min_diff</a:t>
            </a:r>
            <a:r>
              <a:rPr lang="en-IN" sz="2400" dirty="0"/>
              <a:t>(head)</a:t>
            </a:r>
          </a:p>
          <a:p>
            <a:r>
              <a:rPr lang="en-IN" sz="2400" dirty="0"/>
              <a:t>min &lt;-</a:t>
            </a:r>
            <a:r>
              <a:rPr lang="en-IN" sz="2400" u="sng" dirty="0"/>
              <a:t> </a:t>
            </a:r>
            <a:r>
              <a:rPr lang="en-IN" sz="2400" dirty="0"/>
              <a:t>_____</a:t>
            </a:r>
          </a:p>
          <a:p>
            <a:r>
              <a:rPr lang="en-IN" sz="2400" dirty="0"/>
              <a:t>for(</a:t>
            </a:r>
            <a:r>
              <a:rPr lang="en-IN" sz="2400" dirty="0" err="1"/>
              <a:t>i</a:t>
            </a:r>
            <a:r>
              <a:rPr lang="en-IN" sz="2400" dirty="0"/>
              <a:t> &lt;- head; </a:t>
            </a:r>
            <a:r>
              <a:rPr lang="en-IN" sz="2400" dirty="0" err="1"/>
              <a:t>i</a:t>
            </a:r>
            <a:r>
              <a:rPr lang="en-IN" sz="2400" dirty="0"/>
              <a:t> != NULL ; </a:t>
            </a:r>
            <a:r>
              <a:rPr lang="en-IN" sz="2400" dirty="0" err="1"/>
              <a:t>i</a:t>
            </a:r>
            <a:r>
              <a:rPr lang="en-IN" sz="2400" dirty="0"/>
              <a:t> &lt;- </a:t>
            </a:r>
            <a:r>
              <a:rPr lang="en-IN" sz="2400" dirty="0" err="1"/>
              <a:t>i.next</a:t>
            </a:r>
            <a:r>
              <a:rPr lang="en-IN" sz="2400" dirty="0"/>
              <a:t>)</a:t>
            </a:r>
          </a:p>
          <a:p>
            <a:r>
              <a:rPr lang="en-IN" sz="2400" dirty="0"/>
              <a:t>	for(</a:t>
            </a:r>
            <a:r>
              <a:rPr lang="en-IN" sz="2400" u="sng" dirty="0"/>
              <a:t>_______</a:t>
            </a:r>
            <a:r>
              <a:rPr lang="en-IN" sz="2400" dirty="0"/>
              <a:t>; j != NULL ; j &lt;- </a:t>
            </a:r>
            <a:r>
              <a:rPr lang="en-IN" sz="2400" dirty="0" err="1"/>
              <a:t>j.next</a:t>
            </a:r>
            <a:r>
              <a:rPr lang="en-IN" sz="2400" dirty="0"/>
              <a:t>)</a:t>
            </a:r>
          </a:p>
          <a:p>
            <a:r>
              <a:rPr lang="en-IN" sz="2400" dirty="0"/>
              <a:t>		diff &lt;- abs(</a:t>
            </a:r>
            <a:r>
              <a:rPr lang="en-IN" sz="2400" dirty="0" err="1"/>
              <a:t>i.key</a:t>
            </a:r>
            <a:r>
              <a:rPr lang="en-IN" sz="2400" dirty="0"/>
              <a:t> - </a:t>
            </a:r>
            <a:r>
              <a:rPr lang="en-IN" sz="2400" dirty="0" err="1"/>
              <a:t>j.key</a:t>
            </a:r>
            <a:r>
              <a:rPr lang="en-IN" sz="2400" dirty="0"/>
              <a:t>)</a:t>
            </a:r>
          </a:p>
          <a:p>
            <a:r>
              <a:rPr lang="en-IN" sz="2400" dirty="0"/>
              <a:t>		if diff &lt; min then</a:t>
            </a:r>
          </a:p>
          <a:p>
            <a:r>
              <a:rPr lang="en-IN" sz="2400" dirty="0"/>
              <a:t>			diff &lt;- min</a:t>
            </a:r>
          </a:p>
          <a:p>
            <a:r>
              <a:rPr lang="en-IN" sz="2400" dirty="0"/>
              <a:t>return </a:t>
            </a:r>
            <a:r>
              <a:rPr lang="en-IN" sz="2400" dirty="0" smtClean="0"/>
              <a:t>diff</a:t>
            </a:r>
          </a:p>
          <a:p>
            <a:endParaRPr lang="en-IN" sz="2400" dirty="0" smtClean="0"/>
          </a:p>
          <a:p>
            <a:r>
              <a:rPr lang="en-IN" sz="2400" dirty="0"/>
              <a:t>a) fill the blanks</a:t>
            </a:r>
          </a:p>
          <a:p>
            <a:r>
              <a:rPr lang="en-IN" sz="2400" dirty="0"/>
              <a:t>b) find the # of comparisons (diff &lt; min) in terms of # of nodes in the list</a:t>
            </a:r>
          </a:p>
          <a:p>
            <a:endParaRPr lang="en-IN" sz="2400" dirty="0"/>
          </a:p>
        </p:txBody>
      </p:sp>
    </p:spTree>
    <p:extLst>
      <p:ext uri="{BB962C8B-B14F-4D97-AF65-F5344CB8AC3E}">
        <p14:creationId xmlns:p14="http://schemas.microsoft.com/office/powerpoint/2010/main" val="1182620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272955" y="518615"/>
            <a:ext cx="8597400" cy="6339385"/>
          </a:xfrm>
          <a:prstGeom prst="rect">
            <a:avLst/>
          </a:prstGeom>
          <a:noFill/>
          <a:ln>
            <a:noFill/>
          </a:ln>
        </p:spPr>
        <p:txBody>
          <a:bodyPr spcFirstLastPara="1" wrap="square" lIns="91425" tIns="91425" rIns="91425" bIns="91425" anchor="t" anchorCtr="0">
            <a:noAutofit/>
          </a:bodyPr>
          <a:lstStyle/>
          <a:p>
            <a:r>
              <a:rPr lang="en-IN" sz="2400" b="1" dirty="0"/>
              <a:t>infinite (any big value)</a:t>
            </a:r>
            <a:endParaRPr lang="en-IN" sz="2400" dirty="0"/>
          </a:p>
          <a:p>
            <a:r>
              <a:rPr lang="en-IN" sz="2400" b="1" dirty="0"/>
              <a:t>j &lt;- </a:t>
            </a:r>
            <a:r>
              <a:rPr lang="en-IN" sz="2400" b="1" dirty="0" err="1"/>
              <a:t>i.next</a:t>
            </a:r>
            <a:endParaRPr lang="en-IN" sz="2400" dirty="0"/>
          </a:p>
          <a:p>
            <a:r>
              <a:rPr lang="en-IN" sz="2400" b="1" dirty="0"/>
              <a:t>n(n-1)/2</a:t>
            </a:r>
            <a:endParaRPr lang="en-IN" sz="2400" dirty="0"/>
          </a:p>
          <a:p>
            <a:endParaRPr lang="en-IN" sz="2400" dirty="0"/>
          </a:p>
        </p:txBody>
      </p:sp>
    </p:spTree>
    <p:extLst>
      <p:ext uri="{BB962C8B-B14F-4D97-AF65-F5344CB8AC3E}">
        <p14:creationId xmlns:p14="http://schemas.microsoft.com/office/powerpoint/2010/main" val="16986433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272955" y="518615"/>
            <a:ext cx="8597400" cy="6339385"/>
          </a:xfrm>
          <a:prstGeom prst="rect">
            <a:avLst/>
          </a:prstGeom>
          <a:noFill/>
          <a:ln>
            <a:noFill/>
          </a:ln>
        </p:spPr>
        <p:txBody>
          <a:bodyPr spcFirstLastPara="1" wrap="square" lIns="91425" tIns="91425" rIns="91425" bIns="91425" anchor="t" anchorCtr="0">
            <a:noAutofit/>
          </a:bodyPr>
          <a:lstStyle/>
          <a:p>
            <a:r>
              <a:rPr lang="en-IN" sz="2400" dirty="0"/>
              <a:t>This algorithm is supposed to return 1 if two arrays have the same content otherwise 0</a:t>
            </a:r>
            <a:endParaRPr lang="en-IN" sz="2400" dirty="0" smtClean="0"/>
          </a:p>
          <a:p>
            <a:r>
              <a:rPr lang="en-IN" sz="2400" dirty="0" err="1" smtClean="0"/>
              <a:t>algo</a:t>
            </a:r>
            <a:r>
              <a:rPr lang="en-IN" sz="2400" dirty="0" smtClean="0"/>
              <a:t> </a:t>
            </a:r>
            <a:r>
              <a:rPr lang="en-IN" sz="2400" dirty="0" err="1"/>
              <a:t>compare_arrays</a:t>
            </a:r>
            <a:r>
              <a:rPr lang="en-IN" sz="2400" dirty="0"/>
              <a:t>(a[0 .. n-1], b[0..n-1])</a:t>
            </a:r>
          </a:p>
          <a:p>
            <a:r>
              <a:rPr lang="en-IN" sz="2400" dirty="0" err="1"/>
              <a:t>i</a:t>
            </a:r>
            <a:r>
              <a:rPr lang="en-IN" sz="2400" dirty="0"/>
              <a:t> &lt;- 0</a:t>
            </a:r>
          </a:p>
          <a:p>
            <a:r>
              <a:rPr lang="en-IN" sz="2400" dirty="0"/>
              <a:t>while </a:t>
            </a:r>
            <a:r>
              <a:rPr lang="en-IN" sz="2400" dirty="0" err="1"/>
              <a:t>i</a:t>
            </a:r>
            <a:r>
              <a:rPr lang="en-IN" sz="2400" dirty="0"/>
              <a:t> &lt; n and a[</a:t>
            </a:r>
            <a:r>
              <a:rPr lang="en-IN" sz="2400" dirty="0" err="1"/>
              <a:t>i</a:t>
            </a:r>
            <a:r>
              <a:rPr lang="en-IN" sz="2400" dirty="0"/>
              <a:t>] = b[</a:t>
            </a:r>
            <a:r>
              <a:rPr lang="en-IN" sz="2400" dirty="0" err="1"/>
              <a:t>i</a:t>
            </a:r>
            <a:r>
              <a:rPr lang="en-IN" sz="2400" dirty="0"/>
              <a:t>] do</a:t>
            </a:r>
          </a:p>
          <a:p>
            <a:r>
              <a:rPr lang="en-IN" sz="2400" dirty="0"/>
              <a:t>	</a:t>
            </a:r>
            <a:r>
              <a:rPr lang="en-IN" sz="2400" dirty="0" err="1"/>
              <a:t>i</a:t>
            </a:r>
            <a:r>
              <a:rPr lang="en-IN" sz="2400" dirty="0"/>
              <a:t> &lt;- </a:t>
            </a:r>
            <a:r>
              <a:rPr lang="en-IN" sz="2400" dirty="0" err="1"/>
              <a:t>i</a:t>
            </a:r>
            <a:r>
              <a:rPr lang="en-IN" sz="2400" dirty="0"/>
              <a:t> + 1</a:t>
            </a:r>
          </a:p>
          <a:p>
            <a:r>
              <a:rPr lang="en-IN" sz="2400" dirty="0"/>
              <a:t>return a[</a:t>
            </a:r>
            <a:r>
              <a:rPr lang="en-IN" sz="2400" dirty="0" err="1"/>
              <a:t>i</a:t>
            </a:r>
            <a:r>
              <a:rPr lang="en-IN" sz="2400" dirty="0"/>
              <a:t>] = b[</a:t>
            </a:r>
            <a:r>
              <a:rPr lang="en-IN" sz="2400" dirty="0" err="1"/>
              <a:t>i</a:t>
            </a:r>
            <a:r>
              <a:rPr lang="en-IN" sz="2400" dirty="0"/>
              <a:t>]</a:t>
            </a:r>
          </a:p>
          <a:p>
            <a:endParaRPr lang="en-US" sz="2400" dirty="0" smtClean="0"/>
          </a:p>
          <a:p>
            <a:r>
              <a:rPr lang="en-IN" sz="2400" dirty="0" smtClean="0"/>
              <a:t>a) </a:t>
            </a:r>
            <a:r>
              <a:rPr lang="en-IN" sz="2400" dirty="0"/>
              <a:t>Correct the return statement.</a:t>
            </a:r>
          </a:p>
          <a:p>
            <a:endParaRPr lang="en-IN" sz="2400" dirty="0"/>
          </a:p>
        </p:txBody>
      </p:sp>
    </p:spTree>
    <p:extLst>
      <p:ext uri="{BB962C8B-B14F-4D97-AF65-F5344CB8AC3E}">
        <p14:creationId xmlns:p14="http://schemas.microsoft.com/office/powerpoint/2010/main" val="86833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2"/>
          <p:cNvSpPr txBox="1"/>
          <p:nvPr/>
        </p:nvSpPr>
        <p:spPr>
          <a:xfrm>
            <a:off x="270900" y="171775"/>
            <a:ext cx="8597400" cy="36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Brute-Force String Matching:</a:t>
            </a:r>
            <a:endParaRPr sz="2400" b="1"/>
          </a:p>
          <a:p>
            <a:pPr marL="0" lvl="0" indent="0" algn="l" rtl="0">
              <a:spcBef>
                <a:spcPts val="0"/>
              </a:spcBef>
              <a:spcAft>
                <a:spcPts val="0"/>
              </a:spcAft>
              <a:buNone/>
            </a:pPr>
            <a:r>
              <a:rPr lang="en" sz="2400"/>
              <a:t>In an </a:t>
            </a:r>
            <a:r>
              <a:rPr lang="en" sz="2400" b="1"/>
              <a:t>n</a:t>
            </a:r>
            <a:r>
              <a:rPr lang="en" sz="2400"/>
              <a:t>-characters </a:t>
            </a:r>
            <a:r>
              <a:rPr lang="en" sz="2400" b="1"/>
              <a:t>text</a:t>
            </a:r>
            <a:r>
              <a:rPr lang="en" sz="2400"/>
              <a:t>, search for the first occurrence of </a:t>
            </a:r>
            <a:r>
              <a:rPr lang="en" sz="2400" b="1"/>
              <a:t>m</a:t>
            </a:r>
            <a:r>
              <a:rPr lang="en" sz="2400"/>
              <a:t>-character </a:t>
            </a:r>
            <a:r>
              <a:rPr lang="en" sz="2400" b="1"/>
              <a:t>pattern</a:t>
            </a:r>
            <a:r>
              <a:rPr lang="en" sz="2400"/>
              <a:t>.</a:t>
            </a:r>
            <a:endParaRPr sz="2400"/>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There are </a:t>
            </a:r>
            <a:r>
              <a:rPr lang="en" sz="2400" b="1">
                <a:solidFill>
                  <a:schemeClr val="dk1"/>
                </a:solidFill>
              </a:rPr>
              <a:t>n-m+1</a:t>
            </a:r>
            <a:r>
              <a:rPr lang="en" sz="2400">
                <a:solidFill>
                  <a:schemeClr val="dk1"/>
                </a:solidFill>
              </a:rPr>
              <a:t> substrings of length </a:t>
            </a:r>
            <a:r>
              <a:rPr lang="en" sz="2400" b="1">
                <a:solidFill>
                  <a:schemeClr val="dk1"/>
                </a:solidFill>
              </a:rPr>
              <a:t>m</a:t>
            </a:r>
            <a:r>
              <a:rPr lang="en" sz="2400">
                <a:solidFill>
                  <a:schemeClr val="dk1"/>
                </a:solidFill>
              </a:rPr>
              <a:t> in the text of length </a:t>
            </a:r>
            <a:r>
              <a:rPr lang="en" sz="2400" b="1">
                <a:solidFill>
                  <a:schemeClr val="dk1"/>
                </a:solidFill>
              </a:rPr>
              <a:t>n</a:t>
            </a:r>
            <a:r>
              <a:rPr lang="en" sz="2400">
                <a:solidFill>
                  <a:schemeClr val="dk1"/>
                </a:solidFill>
              </a:rPr>
              <a:t>. Find the first such substring which matches with the pattern.</a:t>
            </a:r>
            <a:endParaRPr sz="2400">
              <a:solidFill>
                <a:schemeClr val="dk1"/>
              </a:solidFill>
            </a:endParaRPr>
          </a:p>
          <a:p>
            <a:pPr marL="0" lvl="0" indent="0" algn="l" rtl="0">
              <a:spcBef>
                <a:spcPts val="0"/>
              </a:spcBef>
              <a:spcAft>
                <a:spcPts val="0"/>
              </a:spcAft>
              <a:buNone/>
            </a:pPr>
            <a:endParaRPr sz="2400"/>
          </a:p>
          <a:p>
            <a:pPr marL="0" lvl="0" indent="0" algn="l" rtl="0">
              <a:spcBef>
                <a:spcPts val="0"/>
              </a:spcBef>
              <a:spcAft>
                <a:spcPts val="0"/>
              </a:spcAft>
              <a:buNone/>
            </a:pPr>
            <a:r>
              <a:rPr lang="en" sz="2400"/>
              <a:t>Find i, the index of the leftmost character of the first matching substring in the text such that</a:t>
            </a:r>
            <a:endParaRPr sz="2400"/>
          </a:p>
        </p:txBody>
      </p:sp>
      <p:pic>
        <p:nvPicPr>
          <p:cNvPr id="55" name="Google Shape;55;p12"/>
          <p:cNvPicPr preferRelativeResize="0"/>
          <p:nvPr/>
        </p:nvPicPr>
        <p:blipFill>
          <a:blip r:embed="rId3">
            <a:alphaModFix/>
          </a:blip>
          <a:stretch>
            <a:fillRect/>
          </a:stretch>
        </p:blipFill>
        <p:spPr>
          <a:xfrm>
            <a:off x="270900" y="5219400"/>
            <a:ext cx="7394325" cy="555050"/>
          </a:xfrm>
          <a:prstGeom prst="rect">
            <a:avLst/>
          </a:prstGeom>
          <a:noFill/>
          <a:ln>
            <a:noFill/>
          </a:ln>
        </p:spPr>
      </p:pic>
      <p:pic>
        <p:nvPicPr>
          <p:cNvPr id="56" name="Google Shape;56;p12"/>
          <p:cNvPicPr preferRelativeResize="0"/>
          <p:nvPr/>
        </p:nvPicPr>
        <p:blipFill>
          <a:blip r:embed="rId4">
            <a:alphaModFix/>
          </a:blip>
          <a:stretch>
            <a:fillRect/>
          </a:stretch>
        </p:blipFill>
        <p:spPr>
          <a:xfrm>
            <a:off x="270900" y="3778975"/>
            <a:ext cx="8718699" cy="1215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272955" y="518615"/>
            <a:ext cx="8597400" cy="6339385"/>
          </a:xfrm>
          <a:prstGeom prst="rect">
            <a:avLst/>
          </a:prstGeom>
          <a:noFill/>
          <a:ln>
            <a:noFill/>
          </a:ln>
        </p:spPr>
        <p:txBody>
          <a:bodyPr spcFirstLastPara="1" wrap="square" lIns="91425" tIns="91425" rIns="91425" bIns="91425" anchor="t" anchorCtr="0">
            <a:noAutofit/>
          </a:bodyPr>
          <a:lstStyle/>
          <a:p>
            <a:r>
              <a:rPr lang="en-IN" sz="2400" b="1" dirty="0"/>
              <a:t>a) </a:t>
            </a:r>
            <a:r>
              <a:rPr lang="en-IN" sz="2400" b="1" dirty="0" err="1"/>
              <a:t>i</a:t>
            </a:r>
            <a:r>
              <a:rPr lang="en-IN" sz="2400" b="1" dirty="0"/>
              <a:t> == n</a:t>
            </a:r>
            <a:endParaRPr lang="en-IN" sz="2400" dirty="0"/>
          </a:p>
          <a:p>
            <a:endParaRPr lang="en-IN" sz="2400" dirty="0"/>
          </a:p>
        </p:txBody>
      </p:sp>
    </p:spTree>
    <p:extLst>
      <p:ext uri="{BB962C8B-B14F-4D97-AF65-F5344CB8AC3E}">
        <p14:creationId xmlns:p14="http://schemas.microsoft.com/office/powerpoint/2010/main" val="2640760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272955" y="518615"/>
            <a:ext cx="8597400" cy="6339385"/>
          </a:xfrm>
          <a:prstGeom prst="rect">
            <a:avLst/>
          </a:prstGeom>
          <a:noFill/>
          <a:ln>
            <a:noFill/>
          </a:ln>
        </p:spPr>
        <p:txBody>
          <a:bodyPr spcFirstLastPara="1" wrap="square" lIns="91425" tIns="91425" rIns="91425" bIns="91425" anchor="t" anchorCtr="0">
            <a:noAutofit/>
          </a:bodyPr>
          <a:lstStyle/>
          <a:p>
            <a:r>
              <a:rPr lang="en-IN" sz="2400" dirty="0"/>
              <a:t>a = [1, 2, 3, 4, 5]; n = 5; what(a, n)</a:t>
            </a:r>
          </a:p>
          <a:p>
            <a:r>
              <a:rPr lang="en-IN" sz="2400" dirty="0" err="1"/>
              <a:t>algo</a:t>
            </a:r>
            <a:r>
              <a:rPr lang="en-IN" sz="2400" dirty="0"/>
              <a:t> what(a[0 .. n - 1])</a:t>
            </a:r>
          </a:p>
          <a:p>
            <a:r>
              <a:rPr lang="en-IN" sz="2400" dirty="0" err="1"/>
              <a:t>i</a:t>
            </a:r>
            <a:r>
              <a:rPr lang="en-IN" sz="2400" dirty="0"/>
              <a:t> &lt;- 0; j &lt;- n – 1</a:t>
            </a:r>
          </a:p>
          <a:p>
            <a:r>
              <a:rPr lang="en-IN" sz="2400" dirty="0"/>
              <a:t>while </a:t>
            </a:r>
            <a:r>
              <a:rPr lang="en-IN" sz="2400" dirty="0" err="1"/>
              <a:t>i</a:t>
            </a:r>
            <a:r>
              <a:rPr lang="en-IN" sz="2400" dirty="0"/>
              <a:t> != j do</a:t>
            </a:r>
          </a:p>
          <a:p>
            <a:r>
              <a:rPr lang="en-IN" sz="2400" dirty="0"/>
              <a:t>	t &lt;- a[</a:t>
            </a:r>
            <a:r>
              <a:rPr lang="en-IN" sz="2400" dirty="0" err="1"/>
              <a:t>i</a:t>
            </a:r>
            <a:r>
              <a:rPr lang="en-IN" sz="2400" dirty="0"/>
              <a:t>]; a[</a:t>
            </a:r>
            <a:r>
              <a:rPr lang="en-IN" sz="2400" dirty="0" err="1"/>
              <a:t>i</a:t>
            </a:r>
            <a:r>
              <a:rPr lang="en-IN" sz="2400" dirty="0"/>
              <a:t>] &lt;- a[j]; a[j] = t; </a:t>
            </a:r>
            <a:r>
              <a:rPr lang="en-IN" sz="2400" dirty="0" err="1"/>
              <a:t>i</a:t>
            </a:r>
            <a:r>
              <a:rPr lang="en-IN" sz="2400" dirty="0"/>
              <a:t> &lt;- </a:t>
            </a:r>
            <a:r>
              <a:rPr lang="en-IN" sz="2400" dirty="0" err="1"/>
              <a:t>i</a:t>
            </a:r>
            <a:r>
              <a:rPr lang="en-IN" sz="2400" dirty="0"/>
              <a:t> + 1; j &lt;- j - 1</a:t>
            </a:r>
          </a:p>
          <a:p>
            <a:r>
              <a:rPr lang="en-IN" sz="2400" dirty="0"/>
              <a:t>What does this algorithm do?</a:t>
            </a:r>
          </a:p>
          <a:p>
            <a:r>
              <a:rPr lang="en-IN" sz="2400" dirty="0"/>
              <a:t>What happens if n is even?</a:t>
            </a:r>
          </a:p>
          <a:p>
            <a:endParaRPr lang="en-IN" sz="2400" dirty="0"/>
          </a:p>
        </p:txBody>
      </p:sp>
    </p:spTree>
    <p:extLst>
      <p:ext uri="{BB962C8B-B14F-4D97-AF65-F5344CB8AC3E}">
        <p14:creationId xmlns:p14="http://schemas.microsoft.com/office/powerpoint/2010/main" val="2879629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272955" y="518615"/>
            <a:ext cx="8597400" cy="6339385"/>
          </a:xfrm>
          <a:prstGeom prst="rect">
            <a:avLst/>
          </a:prstGeom>
          <a:noFill/>
          <a:ln>
            <a:noFill/>
          </a:ln>
        </p:spPr>
        <p:txBody>
          <a:bodyPr spcFirstLastPara="1" wrap="square" lIns="91425" tIns="91425" rIns="91425" bIns="91425" anchor="t" anchorCtr="0">
            <a:noAutofit/>
          </a:bodyPr>
          <a:lstStyle/>
          <a:p>
            <a:r>
              <a:rPr lang="en-IN" sz="2400" b="1" dirty="0"/>
              <a:t>reverses the elements of an array</a:t>
            </a:r>
            <a:endParaRPr lang="en-IN" sz="2400" dirty="0"/>
          </a:p>
          <a:p>
            <a:r>
              <a:rPr lang="en-IN" sz="2400" b="1" dirty="0"/>
              <a:t>get stuck in an infinite loop; indexes reach outside the array bounds</a:t>
            </a:r>
            <a:endParaRPr lang="en-IN" sz="2400" dirty="0"/>
          </a:p>
          <a:p>
            <a:endParaRPr lang="en-IN" sz="2400" dirty="0"/>
          </a:p>
        </p:txBody>
      </p:sp>
    </p:spTree>
    <p:extLst>
      <p:ext uri="{BB962C8B-B14F-4D97-AF65-F5344CB8AC3E}">
        <p14:creationId xmlns:p14="http://schemas.microsoft.com/office/powerpoint/2010/main" val="3204827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272955" y="518615"/>
            <a:ext cx="8597400" cy="6339385"/>
          </a:xfrm>
          <a:prstGeom prst="rect">
            <a:avLst/>
          </a:prstGeom>
          <a:noFill/>
          <a:ln>
            <a:noFill/>
          </a:ln>
        </p:spPr>
        <p:txBody>
          <a:bodyPr spcFirstLastPara="1" wrap="square" lIns="91425" tIns="91425" rIns="91425" bIns="91425" anchor="t" anchorCtr="0">
            <a:noAutofit/>
          </a:bodyPr>
          <a:lstStyle/>
          <a:p>
            <a:r>
              <a:rPr lang="en-IN" sz="2400"/>
              <a:t>algorithm what(a[0 .. n-1])</a:t>
            </a:r>
          </a:p>
          <a:p>
            <a:r>
              <a:rPr lang="en-IN" sz="2400"/>
              <a:t>// s1[0 .. n-1] and s2[0 .. n-1] are arrays</a:t>
            </a:r>
          </a:p>
          <a:p>
            <a:r>
              <a:rPr lang="en-IN" sz="2400"/>
              <a:t>s1[0] &lt;- a[0]</a:t>
            </a:r>
          </a:p>
          <a:p>
            <a:r>
              <a:rPr lang="en-IN" sz="2400"/>
              <a:t>for i &lt;- 1 to n-1 do</a:t>
            </a:r>
          </a:p>
          <a:p>
            <a:r>
              <a:rPr lang="en-IN" sz="2400"/>
              <a:t>     s1[i] &lt;- s1[i - 1] + a[i]</a:t>
            </a:r>
          </a:p>
          <a:p>
            <a:r>
              <a:rPr lang="en-IN" sz="2400"/>
              <a:t>s2[0] &lt;- a[n-1]</a:t>
            </a:r>
          </a:p>
          <a:p>
            <a:r>
              <a:rPr lang="en-IN" sz="2400"/>
              <a:t>for i &lt;- 1 to n-1 do</a:t>
            </a:r>
          </a:p>
          <a:p>
            <a:r>
              <a:rPr lang="en-IN" sz="2400"/>
              <a:t>     s2[i] &lt;- s2[i – 1] + a[n – 1 – i]</a:t>
            </a:r>
          </a:p>
          <a:p>
            <a:r>
              <a:rPr lang="en-IN" sz="2400"/>
              <a:t> </a:t>
            </a:r>
          </a:p>
          <a:p>
            <a:r>
              <a:rPr lang="en-IN" sz="2400"/>
              <a:t>a) what do s1 and s2 contain?</a:t>
            </a:r>
          </a:p>
        </p:txBody>
      </p:sp>
    </p:spTree>
    <p:extLst>
      <p:ext uri="{BB962C8B-B14F-4D97-AF65-F5344CB8AC3E}">
        <p14:creationId xmlns:p14="http://schemas.microsoft.com/office/powerpoint/2010/main" val="25463981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272955" y="518615"/>
            <a:ext cx="8597400" cy="6339385"/>
          </a:xfrm>
          <a:prstGeom prst="rect">
            <a:avLst/>
          </a:prstGeom>
          <a:noFill/>
          <a:ln>
            <a:noFill/>
          </a:ln>
        </p:spPr>
        <p:txBody>
          <a:bodyPr spcFirstLastPara="1" wrap="square" lIns="91425" tIns="91425" rIns="91425" bIns="91425" anchor="t" anchorCtr="0">
            <a:noAutofit/>
          </a:bodyPr>
          <a:lstStyle/>
          <a:p>
            <a:r>
              <a:rPr lang="en-IN" sz="2400" b="1" dirty="0"/>
              <a:t>s1 and s2 contain cumulative sums from left and right ends.</a:t>
            </a:r>
            <a:endParaRPr lang="en-IN" sz="2400" dirty="0"/>
          </a:p>
          <a:p>
            <a:endParaRPr lang="en-IN" sz="2400" dirty="0"/>
          </a:p>
        </p:txBody>
      </p:sp>
    </p:spTree>
    <p:extLst>
      <p:ext uri="{BB962C8B-B14F-4D97-AF65-F5344CB8AC3E}">
        <p14:creationId xmlns:p14="http://schemas.microsoft.com/office/powerpoint/2010/main" val="2491443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272955" y="518615"/>
            <a:ext cx="8597400" cy="6339385"/>
          </a:xfrm>
          <a:prstGeom prst="rect">
            <a:avLst/>
          </a:prstGeom>
          <a:noFill/>
          <a:ln>
            <a:noFill/>
          </a:ln>
        </p:spPr>
        <p:txBody>
          <a:bodyPr spcFirstLastPara="1" wrap="square" lIns="91425" tIns="91425" rIns="91425" bIns="91425" anchor="t" anchorCtr="0">
            <a:noAutofit/>
          </a:bodyPr>
          <a:lstStyle/>
          <a:p>
            <a:r>
              <a:rPr lang="en-IN" sz="2400" dirty="0"/>
              <a:t>This algorithm is supposed to count pairs of elements (a[</a:t>
            </a:r>
            <a:r>
              <a:rPr lang="en-IN" sz="2400" dirty="0" err="1"/>
              <a:t>i</a:t>
            </a:r>
            <a:r>
              <a:rPr lang="en-IN" sz="2400" dirty="0"/>
              <a:t>], a[j]) such </a:t>
            </a:r>
            <a:r>
              <a:rPr lang="en-IN" sz="2400" dirty="0" smtClean="0"/>
              <a:t>that a[</a:t>
            </a:r>
            <a:r>
              <a:rPr lang="en-IN" sz="2400" dirty="0" err="1" smtClean="0"/>
              <a:t>i</a:t>
            </a:r>
            <a:r>
              <a:rPr lang="en-IN" sz="2400" dirty="0"/>
              <a:t>] &lt; a[j] for </a:t>
            </a:r>
            <a:r>
              <a:rPr lang="en-IN" sz="2400" dirty="0" err="1"/>
              <a:t>i</a:t>
            </a:r>
            <a:r>
              <a:rPr lang="en-IN" sz="2400" dirty="0"/>
              <a:t> &lt; j.</a:t>
            </a:r>
          </a:p>
          <a:p>
            <a:r>
              <a:rPr lang="en-IN" sz="2400" dirty="0"/>
              <a:t>algorithm what(a[0 .. n-1])</a:t>
            </a:r>
          </a:p>
          <a:p>
            <a:r>
              <a:rPr lang="en-IN" sz="2400" dirty="0"/>
              <a:t>c &lt;- 0</a:t>
            </a:r>
          </a:p>
          <a:p>
            <a:r>
              <a:rPr lang="en-IN" sz="2400" dirty="0"/>
              <a:t>for </a:t>
            </a:r>
            <a:r>
              <a:rPr lang="en-IN" sz="2400" dirty="0" err="1"/>
              <a:t>i</a:t>
            </a:r>
            <a:r>
              <a:rPr lang="en-IN" sz="2400" dirty="0"/>
              <a:t> &lt;- 0 to ____ do</a:t>
            </a:r>
          </a:p>
          <a:p>
            <a:r>
              <a:rPr lang="en-IN" sz="2400" dirty="0"/>
              <a:t>     for j &lt;-   ____  to n – 1 do</a:t>
            </a:r>
          </a:p>
          <a:p>
            <a:r>
              <a:rPr lang="en-IN" sz="2400" dirty="0"/>
              <a:t>          if a[</a:t>
            </a:r>
            <a:r>
              <a:rPr lang="en-IN" sz="2400" dirty="0" err="1"/>
              <a:t>i</a:t>
            </a:r>
            <a:r>
              <a:rPr lang="en-IN" sz="2400" dirty="0"/>
              <a:t>] &lt; a[j] then</a:t>
            </a:r>
          </a:p>
          <a:p>
            <a:r>
              <a:rPr lang="en-IN" sz="2400" dirty="0"/>
              <a:t>                c &lt;- c + 1</a:t>
            </a:r>
          </a:p>
          <a:p>
            <a:r>
              <a:rPr lang="en-IN" sz="2400" dirty="0"/>
              <a:t>return </a:t>
            </a:r>
            <a:r>
              <a:rPr lang="en-IN" sz="2400" dirty="0" err="1"/>
              <a:t>i</a:t>
            </a:r>
            <a:endParaRPr lang="en-IN" sz="2400" dirty="0"/>
          </a:p>
          <a:p>
            <a:r>
              <a:rPr lang="en-IN" sz="2400" dirty="0"/>
              <a:t>a) Fill up the blanks to achieve the stated result.</a:t>
            </a:r>
          </a:p>
          <a:p>
            <a:r>
              <a:rPr lang="en-IN" sz="2400" dirty="0"/>
              <a:t>b) What will be the value of c in terms of n if elements are distinct and  in ascending order</a:t>
            </a:r>
          </a:p>
          <a:p>
            <a:endParaRPr lang="en-IN" sz="2400" dirty="0"/>
          </a:p>
        </p:txBody>
      </p:sp>
    </p:spTree>
    <p:extLst>
      <p:ext uri="{BB962C8B-B14F-4D97-AF65-F5344CB8AC3E}">
        <p14:creationId xmlns:p14="http://schemas.microsoft.com/office/powerpoint/2010/main" val="5697455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272955" y="518615"/>
            <a:ext cx="8597400" cy="6339385"/>
          </a:xfrm>
          <a:prstGeom prst="rect">
            <a:avLst/>
          </a:prstGeom>
          <a:noFill/>
          <a:ln>
            <a:noFill/>
          </a:ln>
        </p:spPr>
        <p:txBody>
          <a:bodyPr spcFirstLastPara="1" wrap="square" lIns="91425" tIns="91425" rIns="91425" bIns="91425" anchor="t" anchorCtr="0">
            <a:noAutofit/>
          </a:bodyPr>
          <a:lstStyle/>
          <a:p>
            <a:r>
              <a:rPr lang="en-IN" sz="2400" b="1" dirty="0"/>
              <a:t>n -2   </a:t>
            </a:r>
            <a:endParaRPr lang="en-IN" sz="2400" dirty="0"/>
          </a:p>
          <a:p>
            <a:r>
              <a:rPr lang="en-IN" sz="2400" b="1" dirty="0" err="1"/>
              <a:t>i</a:t>
            </a:r>
            <a:r>
              <a:rPr lang="en-IN" sz="2400" b="1" dirty="0"/>
              <a:t> + 1</a:t>
            </a:r>
            <a:endParaRPr lang="en-IN" sz="2400" dirty="0"/>
          </a:p>
          <a:p>
            <a:r>
              <a:rPr lang="en-IN" sz="2400" b="1" dirty="0"/>
              <a:t>n(n-1)/2</a:t>
            </a:r>
            <a:endParaRPr lang="en-IN" sz="2400" dirty="0"/>
          </a:p>
          <a:p>
            <a:endParaRPr lang="en-IN" sz="2400" dirty="0"/>
          </a:p>
        </p:txBody>
      </p:sp>
    </p:spTree>
    <p:extLst>
      <p:ext uri="{BB962C8B-B14F-4D97-AF65-F5344CB8AC3E}">
        <p14:creationId xmlns:p14="http://schemas.microsoft.com/office/powerpoint/2010/main" val="953117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95534" y="191069"/>
            <a:ext cx="8597400" cy="6339385"/>
          </a:xfrm>
          <a:prstGeom prst="rect">
            <a:avLst/>
          </a:prstGeom>
          <a:noFill/>
          <a:ln>
            <a:noFill/>
          </a:ln>
        </p:spPr>
        <p:txBody>
          <a:bodyPr spcFirstLastPara="1" wrap="square" lIns="91425" tIns="91425" rIns="91425" bIns="91425" anchor="t" anchorCtr="0">
            <a:noAutofit/>
          </a:bodyPr>
          <a:lstStyle/>
          <a:p>
            <a:r>
              <a:rPr lang="en-IN" sz="2400" dirty="0"/>
              <a:t>The algorithm is supposed to check whether a given array is sorted and return 1 if sorted; 0 otherwise.</a:t>
            </a:r>
          </a:p>
          <a:p>
            <a:r>
              <a:rPr lang="en-IN" sz="2400" dirty="0"/>
              <a:t>Algorithm check(a[0 .. n – 1])</a:t>
            </a:r>
          </a:p>
          <a:p>
            <a:r>
              <a:rPr lang="en-IN" sz="2400" dirty="0" err="1"/>
              <a:t>i</a:t>
            </a:r>
            <a:r>
              <a:rPr lang="en-IN" sz="2400" dirty="0"/>
              <a:t> &lt;- 0</a:t>
            </a:r>
          </a:p>
          <a:p>
            <a:r>
              <a:rPr lang="en-IN" sz="2400" dirty="0"/>
              <a:t>while </a:t>
            </a:r>
            <a:r>
              <a:rPr lang="en-IN" sz="2400" dirty="0" err="1"/>
              <a:t>i</a:t>
            </a:r>
            <a:r>
              <a:rPr lang="en-IN" sz="2400" dirty="0"/>
              <a:t> &lt; n and a[</a:t>
            </a:r>
            <a:r>
              <a:rPr lang="en-IN" sz="2400" dirty="0" err="1"/>
              <a:t>i</a:t>
            </a:r>
            <a:r>
              <a:rPr lang="en-IN" sz="2400" dirty="0"/>
              <a:t>] &lt; a[</a:t>
            </a:r>
            <a:r>
              <a:rPr lang="en-IN" sz="2400" dirty="0" err="1"/>
              <a:t>i</a:t>
            </a:r>
            <a:r>
              <a:rPr lang="en-IN" sz="2400" dirty="0"/>
              <a:t> + 1] do</a:t>
            </a:r>
          </a:p>
          <a:p>
            <a:r>
              <a:rPr lang="en-IN" sz="2400" dirty="0"/>
              <a:t>         </a:t>
            </a:r>
            <a:r>
              <a:rPr lang="en-IN" sz="2400" dirty="0" err="1"/>
              <a:t>i</a:t>
            </a:r>
            <a:r>
              <a:rPr lang="en-IN" sz="2400" dirty="0"/>
              <a:t> &lt;- </a:t>
            </a:r>
            <a:r>
              <a:rPr lang="en-IN" sz="2400" dirty="0" err="1"/>
              <a:t>i</a:t>
            </a:r>
            <a:r>
              <a:rPr lang="en-IN" sz="2400" dirty="0"/>
              <a:t> + 1</a:t>
            </a:r>
          </a:p>
          <a:p>
            <a:r>
              <a:rPr lang="en-IN" sz="2400" dirty="0"/>
              <a:t>if </a:t>
            </a:r>
            <a:r>
              <a:rPr lang="en-IN" sz="2400" dirty="0" err="1"/>
              <a:t>i</a:t>
            </a:r>
            <a:r>
              <a:rPr lang="en-IN" sz="2400" dirty="0"/>
              <a:t> &lt; n then</a:t>
            </a:r>
          </a:p>
          <a:p>
            <a:r>
              <a:rPr lang="en-IN" sz="2400" dirty="0"/>
              <a:t>       return 1</a:t>
            </a:r>
          </a:p>
          <a:p>
            <a:r>
              <a:rPr lang="en-IN" sz="2400" dirty="0"/>
              <a:t>else</a:t>
            </a:r>
          </a:p>
          <a:p>
            <a:r>
              <a:rPr lang="en-IN" sz="2400" dirty="0"/>
              <a:t>      return 0</a:t>
            </a:r>
          </a:p>
          <a:p>
            <a:r>
              <a:rPr lang="en-IN" sz="2400" dirty="0"/>
              <a:t>a) find and correct the bug(s).</a:t>
            </a:r>
          </a:p>
          <a:p>
            <a:endParaRPr lang="en-IN" sz="2400" dirty="0"/>
          </a:p>
        </p:txBody>
      </p:sp>
    </p:spTree>
    <p:extLst>
      <p:ext uri="{BB962C8B-B14F-4D97-AF65-F5344CB8AC3E}">
        <p14:creationId xmlns:p14="http://schemas.microsoft.com/office/powerpoint/2010/main" val="18872649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95534" y="191069"/>
            <a:ext cx="8597400" cy="6339385"/>
          </a:xfrm>
          <a:prstGeom prst="rect">
            <a:avLst/>
          </a:prstGeom>
          <a:noFill/>
          <a:ln>
            <a:noFill/>
          </a:ln>
        </p:spPr>
        <p:txBody>
          <a:bodyPr spcFirstLastPara="1" wrap="square" lIns="91425" tIns="91425" rIns="91425" bIns="91425" anchor="t" anchorCtr="0">
            <a:noAutofit/>
          </a:bodyPr>
          <a:lstStyle/>
          <a:p>
            <a:r>
              <a:rPr lang="en-IN" sz="2400" b="1" dirty="0"/>
              <a:t>While </a:t>
            </a:r>
            <a:r>
              <a:rPr lang="en-IN" sz="2400" b="1" dirty="0" err="1"/>
              <a:t>i</a:t>
            </a:r>
            <a:r>
              <a:rPr lang="en-IN" sz="2400" b="1" dirty="0"/>
              <a:t> &lt; (n – 1)</a:t>
            </a:r>
            <a:endParaRPr lang="en-IN" sz="2400" dirty="0"/>
          </a:p>
          <a:p>
            <a:r>
              <a:rPr lang="en-IN" sz="2400" b="1" dirty="0"/>
              <a:t>if (</a:t>
            </a:r>
            <a:r>
              <a:rPr lang="en-IN" sz="2400" b="1" dirty="0" err="1"/>
              <a:t>i</a:t>
            </a:r>
            <a:r>
              <a:rPr lang="en-IN" sz="2400" b="1" dirty="0"/>
              <a:t> &lt; n) return 0 else return1</a:t>
            </a:r>
            <a:endParaRPr lang="en-IN" sz="2400" dirty="0"/>
          </a:p>
          <a:p>
            <a:endParaRPr lang="en-IN" sz="2400" dirty="0"/>
          </a:p>
        </p:txBody>
      </p:sp>
    </p:spTree>
    <p:extLst>
      <p:ext uri="{BB962C8B-B14F-4D97-AF65-F5344CB8AC3E}">
        <p14:creationId xmlns:p14="http://schemas.microsoft.com/office/powerpoint/2010/main" val="34356264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95534" y="191069"/>
            <a:ext cx="8597400" cy="6339385"/>
          </a:xfrm>
          <a:prstGeom prst="rect">
            <a:avLst/>
          </a:prstGeom>
          <a:noFill/>
          <a:ln>
            <a:noFill/>
          </a:ln>
        </p:spPr>
        <p:txBody>
          <a:bodyPr spcFirstLastPara="1" wrap="square" lIns="91425" tIns="91425" rIns="91425" bIns="91425" anchor="t" anchorCtr="0">
            <a:noAutofit/>
          </a:bodyPr>
          <a:lstStyle/>
          <a:p>
            <a:r>
              <a:rPr lang="en-US" sz="2400" dirty="0"/>
              <a:t>algorithm what(a[0 .. n-1, 0 .. n-1])</a:t>
            </a:r>
            <a:endParaRPr lang="en-IN" sz="2400" dirty="0"/>
          </a:p>
          <a:p>
            <a:r>
              <a:rPr lang="en-US" sz="2400" dirty="0"/>
              <a:t>res &lt;- 0</a:t>
            </a:r>
            <a:endParaRPr lang="en-IN" sz="2400" dirty="0"/>
          </a:p>
          <a:p>
            <a:r>
              <a:rPr lang="en-US" sz="2400" dirty="0"/>
              <a:t>for </a:t>
            </a:r>
            <a:r>
              <a:rPr lang="en-US" sz="2400" dirty="0" err="1"/>
              <a:t>i</a:t>
            </a:r>
            <a:r>
              <a:rPr lang="en-US" sz="2400" dirty="0"/>
              <a:t> &lt;- 0 to n - 1 do</a:t>
            </a:r>
            <a:endParaRPr lang="en-IN" sz="2400" dirty="0"/>
          </a:p>
          <a:p>
            <a:r>
              <a:rPr lang="en-US" sz="2400" dirty="0"/>
              <a:t>	found &lt;- false; j &lt;- 0</a:t>
            </a:r>
            <a:endParaRPr lang="en-IN" sz="2400" dirty="0"/>
          </a:p>
          <a:p>
            <a:r>
              <a:rPr lang="en-US" sz="2400" dirty="0"/>
              <a:t>	while not found and (j &lt; n) do</a:t>
            </a:r>
            <a:endParaRPr lang="en-IN" sz="2400" dirty="0"/>
          </a:p>
          <a:p>
            <a:r>
              <a:rPr lang="en-US" sz="2400" dirty="0"/>
              <a:t>		found &lt;- a[</a:t>
            </a:r>
            <a:r>
              <a:rPr lang="en-US" sz="2400" dirty="0" err="1"/>
              <a:t>i</a:t>
            </a:r>
            <a:r>
              <a:rPr lang="en-US" sz="2400" dirty="0"/>
              <a:t>, j] = 0</a:t>
            </a:r>
            <a:endParaRPr lang="en-IN" sz="2400" dirty="0"/>
          </a:p>
          <a:p>
            <a:r>
              <a:rPr lang="en-US" sz="2400" dirty="0"/>
              <a:t>		j &lt;- j + 1</a:t>
            </a:r>
            <a:endParaRPr lang="en-IN" sz="2400" dirty="0"/>
          </a:p>
          <a:p>
            <a:r>
              <a:rPr lang="en-US" sz="2400" dirty="0"/>
              <a:t>	if found then</a:t>
            </a:r>
            <a:endParaRPr lang="en-IN" sz="2400" dirty="0"/>
          </a:p>
          <a:p>
            <a:r>
              <a:rPr lang="en-US" sz="2400" dirty="0"/>
              <a:t>		res &lt;- res + 1</a:t>
            </a:r>
            <a:endParaRPr lang="en-IN" sz="2400" dirty="0"/>
          </a:p>
          <a:p>
            <a:r>
              <a:rPr lang="en-US" sz="2400" dirty="0"/>
              <a:t>return </a:t>
            </a:r>
            <a:r>
              <a:rPr lang="en-US" sz="2400" dirty="0" smtClean="0"/>
              <a:t>res</a:t>
            </a:r>
          </a:p>
          <a:p>
            <a:endParaRPr lang="en-IN" sz="2400" dirty="0"/>
          </a:p>
          <a:p>
            <a:pPr lvl="2"/>
            <a:r>
              <a:rPr lang="en-US" sz="2400" dirty="0"/>
              <a:t>what does the algorithm  do?</a:t>
            </a:r>
            <a:endParaRPr lang="en-IN" sz="2400" dirty="0"/>
          </a:p>
          <a:p>
            <a:pPr lvl="2"/>
            <a:r>
              <a:rPr lang="en-US" sz="2400" dirty="0"/>
              <a:t>What is the basic size?</a:t>
            </a:r>
            <a:endParaRPr lang="en-IN" sz="2400" dirty="0"/>
          </a:p>
          <a:p>
            <a:r>
              <a:rPr lang="en-US" sz="2400" dirty="0"/>
              <a:t>Count the number of comparisons – a[</a:t>
            </a:r>
            <a:r>
              <a:rPr lang="en-US" sz="2400" dirty="0" err="1"/>
              <a:t>i,j</a:t>
            </a:r>
            <a:r>
              <a:rPr lang="en-US" sz="2400" dirty="0"/>
              <a:t>] = 0 in the best case and worst case</a:t>
            </a:r>
            <a:endParaRPr lang="en-IN" sz="4400" dirty="0"/>
          </a:p>
        </p:txBody>
      </p:sp>
    </p:spTree>
    <p:extLst>
      <p:ext uri="{BB962C8B-B14F-4D97-AF65-F5344CB8AC3E}">
        <p14:creationId xmlns:p14="http://schemas.microsoft.com/office/powerpoint/2010/main" val="111859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p:nvPr/>
        </p:nvSpPr>
        <p:spPr>
          <a:xfrm>
            <a:off x="270900" y="88000"/>
            <a:ext cx="8597400" cy="611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b="1" dirty="0">
                <a:latin typeface="Courier New"/>
                <a:ea typeface="Courier New"/>
                <a:cs typeface="Courier New"/>
                <a:sym typeface="Courier New"/>
              </a:rPr>
              <a:t>NaiveStringMatch(T[0..n-1], P[</a:t>
            </a:r>
            <a:r>
              <a:rPr lang="en" sz="2400" b="1" dirty="0">
                <a:solidFill>
                  <a:schemeClr val="dk1"/>
                </a:solidFill>
                <a:latin typeface="Courier New"/>
                <a:ea typeface="Courier New"/>
                <a:cs typeface="Courier New"/>
                <a:sym typeface="Courier New"/>
              </a:rPr>
              <a:t>0..m-1]</a:t>
            </a:r>
            <a:r>
              <a:rPr lang="en" sz="2400" b="1" dirty="0">
                <a:latin typeface="Courier New"/>
                <a:ea typeface="Courier New"/>
                <a:cs typeface="Courier New"/>
                <a:sym typeface="Courier New"/>
              </a:rPr>
              <a:t>)</a:t>
            </a:r>
            <a:endParaRPr sz="24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2400" b="1" dirty="0">
                <a:latin typeface="Courier New"/>
                <a:ea typeface="Courier New"/>
                <a:cs typeface="Courier New"/>
                <a:sym typeface="Courier New"/>
              </a:rPr>
              <a:t>	for i ← 0 to n-m</a:t>
            </a:r>
            <a:endParaRPr sz="24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2400" b="1" dirty="0">
                <a:latin typeface="Courier New"/>
                <a:ea typeface="Courier New"/>
                <a:cs typeface="Courier New"/>
                <a:sym typeface="Courier New"/>
              </a:rPr>
              <a:t>		</a:t>
            </a:r>
            <a:r>
              <a:rPr lang="en" sz="2400" b="1" dirty="0">
                <a:solidFill>
                  <a:schemeClr val="dk1"/>
                </a:solidFill>
                <a:latin typeface="Courier New"/>
                <a:ea typeface="Courier New"/>
                <a:cs typeface="Courier New"/>
                <a:sym typeface="Courier New"/>
              </a:rPr>
              <a:t>j ← 0</a:t>
            </a:r>
            <a:endParaRPr sz="24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2400" b="1" dirty="0">
                <a:latin typeface="Courier New"/>
                <a:ea typeface="Courier New"/>
                <a:cs typeface="Courier New"/>
                <a:sym typeface="Courier New"/>
              </a:rPr>
              <a:t>		while (j &lt; m and T[i+j] = P[j])</a:t>
            </a:r>
            <a:endParaRPr sz="2400" b="1" dirty="0">
              <a:latin typeface="Courier New"/>
              <a:ea typeface="Courier New"/>
              <a:cs typeface="Courier New"/>
              <a:sym typeface="Courier New"/>
            </a:endParaRPr>
          </a:p>
          <a:p>
            <a:pPr marL="914400" lvl="0" indent="457200" algn="l" rtl="0">
              <a:lnSpc>
                <a:spcPct val="100000"/>
              </a:lnSpc>
              <a:spcBef>
                <a:spcPts val="0"/>
              </a:spcBef>
              <a:spcAft>
                <a:spcPts val="0"/>
              </a:spcAft>
              <a:buNone/>
            </a:pPr>
            <a:r>
              <a:rPr lang="en" sz="2400" b="1" dirty="0" smtClean="0">
                <a:latin typeface="Courier New"/>
                <a:ea typeface="Courier New"/>
                <a:cs typeface="Courier New"/>
                <a:sym typeface="Courier New"/>
              </a:rPr>
              <a:t>      j </a:t>
            </a:r>
            <a:r>
              <a:rPr lang="en" sz="2400" b="1" dirty="0">
                <a:latin typeface="Courier New"/>
                <a:ea typeface="Courier New"/>
                <a:cs typeface="Courier New"/>
                <a:sym typeface="Courier New"/>
              </a:rPr>
              <a:t>← j + 1</a:t>
            </a:r>
            <a:endParaRPr sz="2400" b="1" dirty="0">
              <a:latin typeface="Courier New"/>
              <a:ea typeface="Courier New"/>
              <a:cs typeface="Courier New"/>
              <a:sym typeface="Courier New"/>
            </a:endParaRPr>
          </a:p>
          <a:p>
            <a:pPr marL="914400" lvl="0" indent="0" algn="l" rtl="0">
              <a:lnSpc>
                <a:spcPct val="100000"/>
              </a:lnSpc>
              <a:spcBef>
                <a:spcPts val="0"/>
              </a:spcBef>
              <a:spcAft>
                <a:spcPts val="0"/>
              </a:spcAft>
              <a:buNone/>
            </a:pPr>
            <a:r>
              <a:rPr lang="en" sz="2400" b="1" dirty="0" smtClean="0">
                <a:latin typeface="Courier New"/>
                <a:ea typeface="Courier New"/>
                <a:cs typeface="Courier New"/>
                <a:sym typeface="Courier New"/>
              </a:rPr>
              <a:t>     if(j </a:t>
            </a:r>
            <a:r>
              <a:rPr lang="en" sz="2400" b="1" dirty="0">
                <a:latin typeface="Courier New"/>
                <a:ea typeface="Courier New"/>
                <a:cs typeface="Courier New"/>
                <a:sym typeface="Courier New"/>
              </a:rPr>
              <a:t>= m) return i</a:t>
            </a:r>
            <a:endParaRPr sz="2400" b="1" dirty="0">
              <a:latin typeface="Courier New"/>
              <a:ea typeface="Courier New"/>
              <a:cs typeface="Courier New"/>
              <a:sym typeface="Courier New"/>
            </a:endParaRPr>
          </a:p>
          <a:p>
            <a:pPr marL="0" lvl="0" indent="457200" algn="l" rtl="0">
              <a:lnSpc>
                <a:spcPct val="100000"/>
              </a:lnSpc>
              <a:spcBef>
                <a:spcPts val="0"/>
              </a:spcBef>
              <a:spcAft>
                <a:spcPts val="0"/>
              </a:spcAft>
              <a:buNone/>
            </a:pPr>
            <a:r>
              <a:rPr lang="en" sz="2400" b="1" dirty="0">
                <a:latin typeface="Courier New"/>
                <a:ea typeface="Courier New"/>
                <a:cs typeface="Courier New"/>
                <a:sym typeface="Courier New"/>
              </a:rPr>
              <a:t>return -1 </a:t>
            </a:r>
            <a:endParaRPr sz="2400" b="1" dirty="0">
              <a:latin typeface="Courier New"/>
              <a:ea typeface="Courier New"/>
              <a:cs typeface="Courier New"/>
              <a:sym typeface="Courier New"/>
            </a:endParaRPr>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r>
              <a:rPr lang="en" sz="2400" dirty="0"/>
              <a:t>Analysis:</a:t>
            </a:r>
            <a:endParaRPr sz="2400" dirty="0"/>
          </a:p>
          <a:p>
            <a:pPr marL="0" lvl="0" indent="0" algn="l" rtl="0">
              <a:lnSpc>
                <a:spcPct val="115000"/>
              </a:lnSpc>
              <a:spcBef>
                <a:spcPts val="0"/>
              </a:spcBef>
              <a:spcAft>
                <a:spcPts val="0"/>
              </a:spcAft>
              <a:buNone/>
            </a:pPr>
            <a:r>
              <a:rPr lang="en" sz="2400" dirty="0"/>
              <a:t>Input Size: </a:t>
            </a:r>
            <a:r>
              <a:rPr lang="en" sz="2400" b="1" dirty="0">
                <a:latin typeface="Courier New"/>
                <a:ea typeface="Courier New"/>
                <a:cs typeface="Courier New"/>
                <a:sym typeface="Courier New"/>
              </a:rPr>
              <a:t>n, m</a:t>
            </a:r>
            <a:endParaRPr sz="2400" b="1"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2400" dirty="0"/>
              <a:t>Basic Operation : </a:t>
            </a:r>
            <a:r>
              <a:rPr lang="en" sz="2400" b="1" dirty="0">
                <a:solidFill>
                  <a:schemeClr val="dk1"/>
                </a:solidFill>
                <a:latin typeface="Courier New"/>
                <a:ea typeface="Courier New"/>
                <a:cs typeface="Courier New"/>
                <a:sym typeface="Courier New"/>
              </a:rPr>
              <a:t>(T[i+j] = P[j</a:t>
            </a:r>
            <a:r>
              <a:rPr lang="en" sz="2400" b="1" dirty="0" smtClean="0">
                <a:solidFill>
                  <a:schemeClr val="dk1"/>
                </a:solidFill>
                <a:latin typeface="Courier New"/>
                <a:ea typeface="Courier New"/>
                <a:cs typeface="Courier New"/>
                <a:sym typeface="Courier New"/>
              </a:rPr>
              <a:t>])</a:t>
            </a:r>
          </a:p>
          <a:p>
            <a:pPr marL="0" lvl="0" indent="0" algn="l" rtl="0">
              <a:lnSpc>
                <a:spcPct val="115000"/>
              </a:lnSpc>
              <a:spcBef>
                <a:spcPts val="0"/>
              </a:spcBef>
              <a:spcAft>
                <a:spcPts val="0"/>
              </a:spcAft>
              <a:buNone/>
            </a:pPr>
            <a:r>
              <a:rPr lang="en" sz="2400" b="1" dirty="0" smtClean="0">
                <a:solidFill>
                  <a:schemeClr val="dk1"/>
                </a:solidFill>
                <a:latin typeface="Courier New"/>
                <a:ea typeface="Courier New"/>
                <a:cs typeface="Courier New"/>
                <a:sym typeface="Courier New"/>
              </a:rPr>
              <a:t>Worst case : ?</a:t>
            </a:r>
          </a:p>
          <a:p>
            <a:pPr marL="0" lvl="0" indent="0" algn="l" rtl="0">
              <a:lnSpc>
                <a:spcPct val="115000"/>
              </a:lnSpc>
              <a:spcBef>
                <a:spcPts val="0"/>
              </a:spcBef>
              <a:spcAft>
                <a:spcPts val="0"/>
              </a:spcAft>
              <a:buNone/>
            </a:pPr>
            <a:r>
              <a:rPr lang="en-IN" sz="2400" b="1" dirty="0" smtClean="0">
                <a:solidFill>
                  <a:schemeClr val="dk1"/>
                </a:solidFill>
                <a:latin typeface="Courier New"/>
                <a:ea typeface="Courier New"/>
                <a:cs typeface="Courier New"/>
                <a:sym typeface="Courier New"/>
              </a:rPr>
              <a:t>B</a:t>
            </a:r>
            <a:r>
              <a:rPr lang="en" sz="2400" b="1" dirty="0" smtClean="0">
                <a:solidFill>
                  <a:schemeClr val="dk1"/>
                </a:solidFill>
                <a:latin typeface="Courier New"/>
                <a:ea typeface="Courier New"/>
                <a:cs typeface="Courier New"/>
                <a:sym typeface="Courier New"/>
              </a:rPr>
              <a:t>est case = ?</a:t>
            </a:r>
            <a:endParaRPr sz="2400" b="1"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dirty="0">
                <a:solidFill>
                  <a:schemeClr val="dk1"/>
                </a:solidFill>
                <a:latin typeface="Courier New"/>
                <a:ea typeface="Courier New"/>
                <a:cs typeface="Courier New"/>
                <a:sym typeface="Courier New"/>
              </a:rPr>
              <a:t>… </a:t>
            </a:r>
            <a:endParaRPr sz="2400" b="1"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2400" dirty="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95534" y="191069"/>
            <a:ext cx="8597400" cy="6339385"/>
          </a:xfrm>
          <a:prstGeom prst="rect">
            <a:avLst/>
          </a:prstGeom>
          <a:noFill/>
          <a:ln>
            <a:noFill/>
          </a:ln>
        </p:spPr>
        <p:txBody>
          <a:bodyPr spcFirstLastPara="1" wrap="square" lIns="91425" tIns="91425" rIns="91425" bIns="91425" anchor="t" anchorCtr="0">
            <a:noAutofit/>
          </a:bodyPr>
          <a:lstStyle/>
          <a:p>
            <a:r>
              <a:rPr lang="en-US" sz="2400" dirty="0" err="1" smtClean="0"/>
              <a:t>i</a:t>
            </a:r>
            <a:r>
              <a:rPr lang="en-US" sz="2400" dirty="0" smtClean="0"/>
              <a:t>) counts </a:t>
            </a:r>
            <a:r>
              <a:rPr lang="en-US" sz="2400" dirty="0"/>
              <a:t>the number of rows having at least one zero in the given matrix</a:t>
            </a:r>
            <a:endParaRPr lang="en-IN" sz="2400" dirty="0"/>
          </a:p>
          <a:p>
            <a:r>
              <a:rPr lang="en-US" sz="2400" dirty="0"/>
              <a:t>ii) size : n</a:t>
            </a:r>
            <a:endParaRPr lang="en-IN" sz="2400" dirty="0"/>
          </a:p>
          <a:p>
            <a:r>
              <a:rPr lang="en-US" sz="2400" dirty="0"/>
              <a:t>iii) worst case : Σ                   </a:t>
            </a:r>
            <a:r>
              <a:rPr lang="en-US" sz="2400" dirty="0" err="1"/>
              <a:t>Σ</a:t>
            </a:r>
            <a:r>
              <a:rPr lang="en-US" sz="2400" dirty="0"/>
              <a:t>   1                 = n^2</a:t>
            </a:r>
            <a:endParaRPr lang="en-IN" sz="2400" dirty="0"/>
          </a:p>
          <a:p>
            <a:r>
              <a:rPr lang="en-US" sz="2400" dirty="0"/>
              <a:t>                        </a:t>
            </a:r>
            <a:r>
              <a:rPr lang="en-US" sz="2400" dirty="0" err="1"/>
              <a:t>i</a:t>
            </a:r>
            <a:r>
              <a:rPr lang="en-US" sz="2400" dirty="0"/>
              <a:t> = 0 to n - 1  j = 0 to n – 1</a:t>
            </a:r>
            <a:endParaRPr lang="en-IN" sz="2400" dirty="0"/>
          </a:p>
          <a:p>
            <a:r>
              <a:rPr lang="en-US" sz="2400" dirty="0"/>
              <a:t>  </a:t>
            </a:r>
            <a:endParaRPr lang="en-US" sz="2400" dirty="0" smtClean="0"/>
          </a:p>
          <a:p>
            <a:r>
              <a:rPr lang="en-US" sz="2400" dirty="0" smtClean="0"/>
              <a:t>  </a:t>
            </a:r>
            <a:r>
              <a:rPr lang="en-US" sz="2400" dirty="0"/>
              <a:t>best case  : Σ 1                   = n</a:t>
            </a:r>
            <a:endParaRPr lang="en-IN" sz="2400" dirty="0"/>
          </a:p>
          <a:p>
            <a:r>
              <a:rPr lang="en-US" sz="2400" dirty="0"/>
              <a:t>                     </a:t>
            </a:r>
            <a:r>
              <a:rPr lang="en-US" sz="2400" dirty="0" err="1"/>
              <a:t>i</a:t>
            </a:r>
            <a:r>
              <a:rPr lang="en-US" sz="2400" dirty="0"/>
              <a:t> = 0 to n - 1</a:t>
            </a:r>
            <a:endParaRPr lang="en-IN" sz="2400" dirty="0"/>
          </a:p>
          <a:p>
            <a:endParaRPr lang="en-IN" sz="4400" dirty="0"/>
          </a:p>
        </p:txBody>
      </p:sp>
    </p:spTree>
    <p:extLst>
      <p:ext uri="{BB962C8B-B14F-4D97-AF65-F5344CB8AC3E}">
        <p14:creationId xmlns:p14="http://schemas.microsoft.com/office/powerpoint/2010/main" val="1617322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95534" y="191069"/>
            <a:ext cx="8597400" cy="6339385"/>
          </a:xfrm>
          <a:prstGeom prst="rect">
            <a:avLst/>
          </a:prstGeom>
          <a:noFill/>
          <a:ln>
            <a:noFill/>
          </a:ln>
        </p:spPr>
        <p:txBody>
          <a:bodyPr spcFirstLastPara="1" wrap="square" lIns="91425" tIns="91425" rIns="91425" bIns="91425" anchor="t" anchorCtr="0">
            <a:noAutofit/>
          </a:bodyPr>
          <a:lstStyle/>
          <a:p>
            <a:r>
              <a:rPr lang="en-US" sz="2000" dirty="0" err="1"/>
              <a:t>algo</a:t>
            </a:r>
            <a:r>
              <a:rPr lang="en-US" sz="2000" dirty="0"/>
              <a:t> what(a[l ..r] , l, r)    </a:t>
            </a:r>
            <a:endParaRPr lang="en-US" sz="2000" dirty="0" smtClean="0"/>
          </a:p>
          <a:p>
            <a:endParaRPr lang="en-IN" sz="2000" dirty="0"/>
          </a:p>
          <a:p>
            <a:r>
              <a:rPr lang="en-US" sz="2000" dirty="0"/>
              <a:t> if l = r then</a:t>
            </a:r>
            <a:endParaRPr lang="en-IN" sz="2000" dirty="0"/>
          </a:p>
          <a:p>
            <a:r>
              <a:rPr lang="en-US" sz="2000" dirty="0"/>
              <a:t>		return a[l]</a:t>
            </a:r>
            <a:endParaRPr lang="en-IN" sz="2000" dirty="0"/>
          </a:p>
          <a:p>
            <a:r>
              <a:rPr lang="en-US" sz="2000" dirty="0"/>
              <a:t>   </a:t>
            </a:r>
            <a:r>
              <a:rPr lang="en-US" sz="2000" dirty="0" smtClean="0"/>
              <a:t>if </a:t>
            </a:r>
            <a:r>
              <a:rPr lang="en-US" sz="2000" dirty="0"/>
              <a:t>a[l] &gt; a[r] then</a:t>
            </a:r>
            <a:endParaRPr lang="en-IN" sz="2000" dirty="0"/>
          </a:p>
          <a:p>
            <a:r>
              <a:rPr lang="en-US" sz="2000" dirty="0"/>
              <a:t>		return what(a, l + 1, r)</a:t>
            </a:r>
            <a:endParaRPr lang="en-IN" sz="2000" dirty="0"/>
          </a:p>
          <a:p>
            <a:r>
              <a:rPr lang="en-US" sz="2000" dirty="0"/>
              <a:t>   else</a:t>
            </a:r>
            <a:endParaRPr lang="en-IN" sz="2000" dirty="0"/>
          </a:p>
          <a:p>
            <a:r>
              <a:rPr lang="en-US" sz="2000" dirty="0"/>
              <a:t>		return what(a, l, r - 1)</a:t>
            </a:r>
            <a:endParaRPr lang="en-IN" sz="2000" dirty="0"/>
          </a:p>
          <a:p>
            <a:r>
              <a:rPr lang="en-US" sz="2000" dirty="0"/>
              <a:t> </a:t>
            </a:r>
            <a:endParaRPr lang="en-IN" sz="2000" dirty="0"/>
          </a:p>
          <a:p>
            <a:r>
              <a:rPr lang="en-US" sz="2000" dirty="0"/>
              <a:t>	</a:t>
            </a:r>
            <a:r>
              <a:rPr lang="en-US" sz="2000" dirty="0" err="1"/>
              <a:t>i</a:t>
            </a:r>
            <a:r>
              <a:rPr lang="en-US" sz="2000" dirty="0"/>
              <a:t>) what does the given function do?</a:t>
            </a:r>
            <a:endParaRPr lang="en-IN" sz="2000" dirty="0"/>
          </a:p>
          <a:p>
            <a:r>
              <a:rPr lang="en-US" sz="2000" dirty="0"/>
              <a:t>	ii) What is the basic operation?</a:t>
            </a:r>
            <a:endParaRPr lang="en-IN" sz="2000" dirty="0"/>
          </a:p>
          <a:p>
            <a:r>
              <a:rPr lang="en-US" sz="2000" dirty="0"/>
              <a:t>	iii) What is the basic size?</a:t>
            </a:r>
            <a:endParaRPr lang="en-IN" sz="2000" dirty="0"/>
          </a:p>
          <a:p>
            <a:r>
              <a:rPr lang="en-US" sz="2000" dirty="0" smtClean="0"/>
              <a:t>	iv</a:t>
            </a:r>
            <a:r>
              <a:rPr lang="en-US" sz="2000" dirty="0"/>
              <a:t>) express and solve the recurrence relation for number of </a:t>
            </a:r>
            <a:r>
              <a:rPr lang="en-US" sz="2000" dirty="0" smtClean="0"/>
              <a:t>       		operations</a:t>
            </a:r>
            <a:r>
              <a:rPr lang="en-US" sz="2000" dirty="0"/>
              <a:t>?</a:t>
            </a:r>
            <a:endParaRPr lang="en-IN" sz="2000" dirty="0"/>
          </a:p>
          <a:p>
            <a:endParaRPr lang="en-IN" sz="1800" dirty="0"/>
          </a:p>
        </p:txBody>
      </p:sp>
    </p:spTree>
    <p:extLst>
      <p:ext uri="{BB962C8B-B14F-4D97-AF65-F5344CB8AC3E}">
        <p14:creationId xmlns:p14="http://schemas.microsoft.com/office/powerpoint/2010/main" val="72039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95534" y="191069"/>
            <a:ext cx="8597400" cy="6339385"/>
          </a:xfrm>
          <a:prstGeom prst="rect">
            <a:avLst/>
          </a:prstGeom>
          <a:noFill/>
          <a:ln>
            <a:noFill/>
          </a:ln>
        </p:spPr>
        <p:txBody>
          <a:bodyPr spcFirstLastPara="1" wrap="square" lIns="91425" tIns="91425" rIns="91425" bIns="91425" anchor="t" anchorCtr="0">
            <a:noAutofit/>
          </a:bodyPr>
          <a:lstStyle/>
          <a:p>
            <a:r>
              <a:rPr lang="en-US" sz="3200" dirty="0" err="1" smtClean="0"/>
              <a:t>i</a:t>
            </a:r>
            <a:r>
              <a:rPr lang="en-US" sz="3200" dirty="0" smtClean="0"/>
              <a:t>) </a:t>
            </a:r>
            <a:r>
              <a:rPr lang="en-US" sz="3200" dirty="0"/>
              <a:t>finds the min in the array section l to r</a:t>
            </a:r>
            <a:endParaRPr lang="en-IN" sz="3200" dirty="0"/>
          </a:p>
          <a:p>
            <a:r>
              <a:rPr lang="en-US" sz="3200" dirty="0"/>
              <a:t>ii)comparison a[l] &lt;a[r</a:t>
            </a:r>
            <a:r>
              <a:rPr lang="en-US" sz="3200" dirty="0" smtClean="0"/>
              <a:t>]</a:t>
            </a:r>
          </a:p>
          <a:p>
            <a:r>
              <a:rPr lang="en-US" sz="3200" dirty="0"/>
              <a:t>iii) # of elements in the array section : r – l + 1</a:t>
            </a:r>
            <a:endParaRPr lang="en-IN" sz="3200" dirty="0"/>
          </a:p>
          <a:p>
            <a:r>
              <a:rPr lang="en-US" sz="3200" dirty="0"/>
              <a:t>iv) one possible solution</a:t>
            </a:r>
            <a:endParaRPr lang="en-IN" sz="3200" dirty="0"/>
          </a:p>
          <a:p>
            <a:r>
              <a:rPr lang="en-US" sz="3200" dirty="0"/>
              <a:t>let n = r – l + 1</a:t>
            </a:r>
            <a:endParaRPr lang="en-IN" sz="3200" dirty="0"/>
          </a:p>
          <a:p>
            <a:r>
              <a:rPr lang="en-US" sz="3200" dirty="0"/>
              <a:t>c(1) = 0</a:t>
            </a:r>
            <a:endParaRPr lang="en-IN" sz="3200" dirty="0"/>
          </a:p>
          <a:p>
            <a:r>
              <a:rPr lang="en-US" sz="3200" dirty="0"/>
              <a:t>c(n) = 1 + c(n – 1) </a:t>
            </a:r>
            <a:endParaRPr lang="en-IN" sz="3200" dirty="0"/>
          </a:p>
          <a:p>
            <a:r>
              <a:rPr lang="en-US" sz="3200" dirty="0"/>
              <a:t>c(n) = 1 + 1 + c(n-2)</a:t>
            </a:r>
            <a:endParaRPr lang="en-IN" sz="3200" dirty="0"/>
          </a:p>
          <a:p>
            <a:r>
              <a:rPr lang="en-US" sz="3200" dirty="0"/>
              <a:t>c(n) = n – 1 + c(1) = n – 1 = r – l</a:t>
            </a:r>
            <a:endParaRPr lang="en-IN" sz="3200" dirty="0"/>
          </a:p>
          <a:p>
            <a:endParaRPr lang="en-IN" sz="3200" dirty="0"/>
          </a:p>
          <a:p>
            <a:endParaRPr lang="en-IN" sz="3200" dirty="0"/>
          </a:p>
        </p:txBody>
      </p:sp>
    </p:spTree>
    <p:extLst>
      <p:ext uri="{BB962C8B-B14F-4D97-AF65-F5344CB8AC3E}">
        <p14:creationId xmlns:p14="http://schemas.microsoft.com/office/powerpoint/2010/main" val="367759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p:nvPr/>
        </p:nvSpPr>
        <p:spPr>
          <a:xfrm>
            <a:off x="270900" y="270900"/>
            <a:ext cx="8793900" cy="602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t>A brute force way of sorting:</a:t>
            </a:r>
            <a:endParaRPr sz="2400" b="1"/>
          </a:p>
          <a:p>
            <a:pPr marL="0" lvl="0" indent="0" algn="l" rtl="0">
              <a:lnSpc>
                <a:spcPct val="115000"/>
              </a:lnSpc>
              <a:spcBef>
                <a:spcPts val="0"/>
              </a:spcBef>
              <a:spcAft>
                <a:spcPts val="0"/>
              </a:spcAft>
              <a:buNone/>
            </a:pPr>
            <a:r>
              <a:rPr lang="en" sz="2400"/>
              <a:t>Find an arrangement of elements of an array, which is sorted.</a:t>
            </a:r>
            <a:endParaRPr sz="2400"/>
          </a:p>
          <a:p>
            <a:pPr marL="0" lvl="0" indent="0" algn="l" rtl="0">
              <a:lnSpc>
                <a:spcPct val="115000"/>
              </a:lnSpc>
              <a:spcBef>
                <a:spcPts val="0"/>
              </a:spcBef>
              <a:spcAft>
                <a:spcPts val="0"/>
              </a:spcAft>
              <a:buNone/>
            </a:pPr>
            <a:r>
              <a:rPr lang="en" sz="2400"/>
              <a:t>Strategy: For every possible arrangements of an array, check if it’s sorted, and return the arrangement which is sorted.</a:t>
            </a:r>
            <a:endParaRPr sz="2400"/>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b="1">
                <a:latin typeface="Courier New"/>
                <a:ea typeface="Courier New"/>
                <a:cs typeface="Courier New"/>
                <a:sym typeface="Courier New"/>
              </a:rPr>
              <a:t>boolean SortByExhaustiveSearch( A[0..n-1] )</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latin typeface="Courier New"/>
                <a:ea typeface="Courier New"/>
                <a:cs typeface="Courier New"/>
                <a:sym typeface="Courier New"/>
              </a:rPr>
              <a:t>//Sorts array </a:t>
            </a:r>
            <a:r>
              <a:rPr lang="en" sz="2400" b="1">
                <a:latin typeface="Courier New"/>
                <a:ea typeface="Courier New"/>
                <a:cs typeface="Courier New"/>
                <a:sym typeface="Courier New"/>
              </a:rPr>
              <a:t>A</a:t>
            </a:r>
            <a:r>
              <a:rPr lang="en" sz="2400">
                <a:latin typeface="Courier New"/>
                <a:ea typeface="Courier New"/>
                <a:cs typeface="Courier New"/>
                <a:sym typeface="Courier New"/>
              </a:rPr>
              <a:t> by trying out all possible arrangements of elements of the array.</a:t>
            </a:r>
            <a:endParaRPr sz="24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//Input: An array </a:t>
            </a:r>
            <a:r>
              <a:rPr lang="en" sz="2400" b="1">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//Output: Sorted array </a:t>
            </a:r>
            <a:r>
              <a:rPr lang="en" sz="2400" b="1">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by ≤.</a:t>
            </a:r>
            <a:endParaRPr sz="24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for each permutation p[0..n-1] of array A</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	if (isSorted( p[0..n-1] ))</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		return </a:t>
            </a:r>
            <a:r>
              <a:rPr lang="en" sz="2400" b="1">
                <a:solidFill>
                  <a:schemeClr val="dk1"/>
                </a:solidFill>
                <a:latin typeface="Courier New"/>
                <a:ea typeface="Courier New"/>
                <a:cs typeface="Courier New"/>
                <a:sym typeface="Courier New"/>
              </a:rPr>
              <a:t>p[0..n-1]</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p:nvPr/>
        </p:nvSpPr>
        <p:spPr>
          <a:xfrm>
            <a:off x="270900" y="270900"/>
            <a:ext cx="8793900" cy="614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t>Write an algorithm to check if the array is sorted.</a:t>
            </a:r>
            <a:endParaRPr sz="2400" b="1"/>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b="1">
                <a:latin typeface="Courier New"/>
                <a:ea typeface="Courier New"/>
                <a:cs typeface="Courier New"/>
                <a:sym typeface="Courier New"/>
              </a:rPr>
              <a:t>boolean isSorted( A[0..n-1] )</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latin typeface="Courier New"/>
                <a:ea typeface="Courier New"/>
                <a:cs typeface="Courier New"/>
                <a:sym typeface="Courier New"/>
              </a:rPr>
              <a:t>//Checks if the array </a:t>
            </a:r>
            <a:r>
              <a:rPr lang="en" sz="2400" b="1">
                <a:latin typeface="Courier New"/>
                <a:ea typeface="Courier New"/>
                <a:cs typeface="Courier New"/>
                <a:sym typeface="Courier New"/>
              </a:rPr>
              <a:t>A</a:t>
            </a:r>
            <a:r>
              <a:rPr lang="en" sz="2400">
                <a:latin typeface="Courier New"/>
                <a:ea typeface="Courier New"/>
                <a:cs typeface="Courier New"/>
                <a:sym typeface="Courier New"/>
              </a:rPr>
              <a:t> is sorted.</a:t>
            </a:r>
            <a:endParaRPr sz="2400">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//Input: An array </a:t>
            </a:r>
            <a:r>
              <a:rPr lang="en" sz="2400" b="1">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//Output: Return </a:t>
            </a:r>
            <a:r>
              <a:rPr lang="en" sz="2400" b="1">
                <a:solidFill>
                  <a:schemeClr val="dk1"/>
                </a:solidFill>
                <a:latin typeface="Courier New"/>
                <a:ea typeface="Courier New"/>
                <a:cs typeface="Courier New"/>
                <a:sym typeface="Courier New"/>
              </a:rPr>
              <a:t>TRUE</a:t>
            </a:r>
            <a:r>
              <a:rPr lang="en" sz="2400">
                <a:solidFill>
                  <a:schemeClr val="dk1"/>
                </a:solidFill>
                <a:latin typeface="Courier New"/>
                <a:ea typeface="Courier New"/>
                <a:cs typeface="Courier New"/>
                <a:sym typeface="Courier New"/>
              </a:rPr>
              <a:t> if array is sorted.</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        </a:t>
            </a:r>
            <a:r>
              <a:rPr lang="en" sz="2400" b="1">
                <a:solidFill>
                  <a:schemeClr val="dk1"/>
                </a:solidFill>
                <a:latin typeface="Courier New"/>
                <a:ea typeface="Courier New"/>
                <a:cs typeface="Courier New"/>
                <a:sym typeface="Courier New"/>
              </a:rPr>
              <a:t>FALSE</a:t>
            </a:r>
            <a:r>
              <a:rPr lang="en" sz="2400">
                <a:solidFill>
                  <a:schemeClr val="dk1"/>
                </a:solidFill>
                <a:latin typeface="Courier New"/>
                <a:ea typeface="Courier New"/>
                <a:cs typeface="Courier New"/>
                <a:sym typeface="Courier New"/>
              </a:rPr>
              <a:t> otherwise.</a:t>
            </a:r>
            <a:endParaRPr sz="24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70900" y="270900"/>
            <a:ext cx="8793900" cy="614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t>Write an algorithm to check if the array is sorted.</a:t>
            </a:r>
            <a:endParaRPr sz="2400" b="1"/>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b="1">
                <a:latin typeface="Courier New"/>
                <a:ea typeface="Courier New"/>
                <a:cs typeface="Courier New"/>
                <a:sym typeface="Courier New"/>
              </a:rPr>
              <a:t>boolean isSorted( A[0..n-1] )</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a:latin typeface="Courier New"/>
                <a:ea typeface="Courier New"/>
                <a:cs typeface="Courier New"/>
                <a:sym typeface="Courier New"/>
              </a:rPr>
              <a:t>//Checks if the array </a:t>
            </a:r>
            <a:r>
              <a:rPr lang="en" sz="2400" b="1">
                <a:latin typeface="Courier New"/>
                <a:ea typeface="Courier New"/>
                <a:cs typeface="Courier New"/>
                <a:sym typeface="Courier New"/>
              </a:rPr>
              <a:t>A</a:t>
            </a:r>
            <a:r>
              <a:rPr lang="en" sz="2400">
                <a:latin typeface="Courier New"/>
                <a:ea typeface="Courier New"/>
                <a:cs typeface="Courier New"/>
                <a:sym typeface="Courier New"/>
              </a:rPr>
              <a:t> is sorted.</a:t>
            </a:r>
            <a:endParaRPr sz="2400">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//Input: An array </a:t>
            </a:r>
            <a:r>
              <a:rPr lang="en" sz="2400" b="1">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//Output: Return </a:t>
            </a:r>
            <a:r>
              <a:rPr lang="en" sz="2400" b="1">
                <a:solidFill>
                  <a:schemeClr val="dk1"/>
                </a:solidFill>
                <a:latin typeface="Courier New"/>
                <a:ea typeface="Courier New"/>
                <a:cs typeface="Courier New"/>
                <a:sym typeface="Courier New"/>
              </a:rPr>
              <a:t>TRUE</a:t>
            </a:r>
            <a:r>
              <a:rPr lang="en" sz="2400">
                <a:solidFill>
                  <a:schemeClr val="dk1"/>
                </a:solidFill>
                <a:latin typeface="Courier New"/>
                <a:ea typeface="Courier New"/>
                <a:cs typeface="Courier New"/>
                <a:sym typeface="Courier New"/>
              </a:rPr>
              <a:t> if array is sorted.</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        </a:t>
            </a:r>
            <a:r>
              <a:rPr lang="en" sz="2400" b="1">
                <a:solidFill>
                  <a:schemeClr val="dk1"/>
                </a:solidFill>
                <a:latin typeface="Courier New"/>
                <a:ea typeface="Courier New"/>
                <a:cs typeface="Courier New"/>
                <a:sym typeface="Courier New"/>
              </a:rPr>
              <a:t>FALSE</a:t>
            </a:r>
            <a:r>
              <a:rPr lang="en" sz="2400">
                <a:solidFill>
                  <a:schemeClr val="dk1"/>
                </a:solidFill>
                <a:latin typeface="Courier New"/>
                <a:ea typeface="Courier New"/>
                <a:cs typeface="Courier New"/>
                <a:sym typeface="Courier New"/>
              </a:rPr>
              <a:t> otherwise.</a:t>
            </a:r>
            <a:endParaRPr sz="24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for i ← 0 to n-2</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	if(A[i] &gt; A[i+1])</a:t>
            </a:r>
            <a:r>
              <a:rPr lang="en" sz="2400">
                <a:latin typeface="Courier New"/>
                <a:ea typeface="Courier New"/>
                <a:cs typeface="Courier New"/>
                <a:sym typeface="Courier New"/>
              </a:rPr>
              <a:t> //not in order</a:t>
            </a:r>
            <a:endParaRPr sz="2400">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		return FALSE</a:t>
            </a:r>
            <a:endParaRPr sz="2400" b="1">
              <a:latin typeface="Courier New"/>
              <a:ea typeface="Courier New"/>
              <a:cs typeface="Courier New"/>
              <a:sym typeface="Courier New"/>
            </a:endParaRPr>
          </a:p>
          <a:p>
            <a:pPr marL="0" lvl="0" indent="0" algn="l" rtl="0">
              <a:lnSpc>
                <a:spcPct val="115000"/>
              </a:lnSpc>
              <a:spcBef>
                <a:spcPts val="0"/>
              </a:spcBef>
              <a:spcAft>
                <a:spcPts val="0"/>
              </a:spcAft>
              <a:buNone/>
            </a:pPr>
            <a:r>
              <a:rPr lang="en" sz="2400" b="1">
                <a:latin typeface="Courier New"/>
                <a:ea typeface="Courier New"/>
                <a:cs typeface="Courier New"/>
                <a:sym typeface="Courier New"/>
              </a:rPr>
              <a:t>return TRUE</a:t>
            </a:r>
            <a:endParaRPr sz="2400"/>
          </a:p>
        </p:txBody>
      </p:sp>
    </p:spTree>
  </p:cSld>
  <p:clrMapOvr>
    <a:masterClrMapping/>
  </p:clrMapOvr>
</p:sld>
</file>

<file path=ppt/theme/theme1.xml><?xml version="1.0" encoding="utf-8"?>
<a:theme xmlns:a="http://schemas.openxmlformats.org/drawingml/2006/main"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TotalTime>
  <Words>2772</Words>
  <Application>Microsoft Office PowerPoint</Application>
  <PresentationFormat>On-screen Show (4:3)</PresentationFormat>
  <Paragraphs>585</Paragraphs>
  <Slides>62</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Courier New</vt:lpstr>
      <vt:lpstr>Verdana</vt:lpstr>
      <vt:lpstr>Modern</vt:lpstr>
      <vt:lpstr>Design and Analysis of Algorithms (UE20CS251)  Unit II - Brute Force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(UE17CS251)  Unit II - Brute Force</dc:title>
  <cp:lastModifiedBy>HP</cp:lastModifiedBy>
  <cp:revision>31</cp:revision>
  <dcterms:modified xsi:type="dcterms:W3CDTF">2023-02-18T02:25:11Z</dcterms:modified>
</cp:coreProperties>
</file>