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3"/>
  </p:notesMasterIdLst>
  <p:sldIdLst>
    <p:sldId id="297" r:id="rId2"/>
    <p:sldId id="258" r:id="rId3"/>
    <p:sldId id="298" r:id="rId4"/>
    <p:sldId id="328" r:id="rId5"/>
    <p:sldId id="329" r:id="rId6"/>
    <p:sldId id="299" r:id="rId7"/>
    <p:sldId id="330" r:id="rId8"/>
    <p:sldId id="300" r:id="rId9"/>
    <p:sldId id="302" r:id="rId10"/>
    <p:sldId id="303" r:id="rId11"/>
    <p:sldId id="331" r:id="rId12"/>
    <p:sldId id="332" r:id="rId13"/>
    <p:sldId id="333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34" r:id="rId23"/>
    <p:sldId id="315" r:id="rId24"/>
    <p:sldId id="316" r:id="rId25"/>
    <p:sldId id="317" r:id="rId26"/>
    <p:sldId id="318" r:id="rId27"/>
    <p:sldId id="319" r:id="rId28"/>
    <p:sldId id="323" r:id="rId29"/>
    <p:sldId id="324" r:id="rId30"/>
    <p:sldId id="325" r:id="rId31"/>
    <p:sldId id="326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19223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970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8ba8fd2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8ba8fd2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623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ba8fd2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ba8fd2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548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395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581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098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0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204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181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082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64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74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26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455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77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040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868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553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16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86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56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54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194a93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194a93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622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44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194a93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8194a93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52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55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8194a93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8194a93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90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5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8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ec028d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dec028d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32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143000"/>
            <a:ext cx="73914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and Analysis of </a:t>
            </a:r>
            <a:r>
              <a:rPr lang="en-US" sz="4000" b="1" dirty="0" smtClean="0"/>
              <a:t>Algorithms</a:t>
            </a:r>
          </a:p>
          <a:p>
            <a:pPr algn="ctr"/>
            <a:endParaRPr lang="en-US" sz="4000" b="1" dirty="0" smtClean="0"/>
          </a:p>
          <a:p>
            <a:pPr lvl="0" algn="ctr"/>
            <a:r>
              <a:rPr lang="en-US" sz="4000" b="1" dirty="0">
                <a:solidFill>
                  <a:schemeClr val="dk2"/>
                </a:solidFill>
              </a:rPr>
              <a:t>Unit IV </a:t>
            </a:r>
            <a:r>
              <a:rPr lang="en-US" sz="4000" b="1" dirty="0" smtClean="0">
                <a:solidFill>
                  <a:schemeClr val="dk2"/>
                </a:solidFill>
              </a:rPr>
              <a:t>: Greedy Method</a:t>
            </a:r>
            <a:endParaRPr lang="en-US" sz="4000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57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Implementation of Prims Algorithm</a:t>
            </a:r>
          </a:p>
          <a:p>
            <a:endParaRPr lang="en-US" sz="2000" b="1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a vertex </a:t>
            </a:r>
            <a:r>
              <a:rPr lang="en-US" sz="2400" i="1" dirty="0" smtClean="0"/>
              <a:t>u</a:t>
            </a:r>
            <a:r>
              <a:rPr lang="en-US" sz="2400" baseline="30000" dirty="0" smtClean="0"/>
              <a:t>∗ </a:t>
            </a:r>
            <a:r>
              <a:rPr lang="en-US" sz="2400" dirty="0" smtClean="0"/>
              <a:t> </a:t>
            </a:r>
            <a:r>
              <a:rPr lang="en-US" sz="2400" dirty="0"/>
              <a:t>to be added to the </a:t>
            </a:r>
            <a:r>
              <a:rPr lang="en-US" sz="2400" dirty="0" smtClean="0"/>
              <a:t>tree is identified, we need </a:t>
            </a:r>
            <a:r>
              <a:rPr lang="en-US" sz="2400" dirty="0"/>
              <a:t>to </a:t>
            </a:r>
            <a:r>
              <a:rPr lang="en-US" sz="2400" dirty="0" smtClean="0"/>
              <a:t>perform two operations</a:t>
            </a:r>
          </a:p>
          <a:p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Move </a:t>
            </a:r>
            <a:r>
              <a:rPr lang="en-US" sz="2400" i="1" dirty="0" smtClean="0"/>
              <a:t>u</a:t>
            </a:r>
            <a:r>
              <a:rPr lang="en-US" sz="2400" baseline="30000" dirty="0" smtClean="0"/>
              <a:t>∗</a:t>
            </a:r>
            <a:r>
              <a:rPr lang="en-US" sz="2400" dirty="0" smtClean="0"/>
              <a:t> </a:t>
            </a:r>
            <a:r>
              <a:rPr lang="en-US" sz="2400" dirty="0"/>
              <a:t>from the set </a:t>
            </a:r>
            <a:r>
              <a:rPr lang="en-US" sz="2400" i="1" dirty="0"/>
              <a:t>V </a:t>
            </a:r>
            <a:r>
              <a:rPr lang="en-US" sz="2400" dirty="0"/>
              <a:t>− </a:t>
            </a:r>
            <a:r>
              <a:rPr lang="en-US" sz="2400" i="1" dirty="0"/>
              <a:t>V</a:t>
            </a:r>
            <a:r>
              <a:rPr lang="en-US" sz="2400" i="1" baseline="-25000" dirty="0"/>
              <a:t>T</a:t>
            </a:r>
            <a:r>
              <a:rPr lang="en-US" sz="2400" i="1" dirty="0"/>
              <a:t> </a:t>
            </a:r>
            <a:r>
              <a:rPr lang="en-US" sz="2400" dirty="0"/>
              <a:t>to the set of tree vertices </a:t>
            </a:r>
            <a:r>
              <a:rPr lang="en-US" sz="2400" i="1" dirty="0"/>
              <a:t>V</a:t>
            </a:r>
            <a:r>
              <a:rPr lang="en-US" sz="2400" i="1" baseline="-25000" dirty="0"/>
              <a:t>T</a:t>
            </a:r>
            <a:r>
              <a:rPr lang="en-US" sz="2400" i="1" dirty="0"/>
              <a:t> 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For each remaining vertex </a:t>
            </a:r>
            <a:r>
              <a:rPr lang="en-US" sz="2400" i="1" dirty="0"/>
              <a:t>u </a:t>
            </a:r>
            <a:r>
              <a:rPr lang="en-US" sz="2400" dirty="0"/>
              <a:t>in </a:t>
            </a:r>
            <a:r>
              <a:rPr lang="en-US" sz="2400" i="1" dirty="0"/>
              <a:t>V </a:t>
            </a:r>
            <a:r>
              <a:rPr lang="en-US" sz="2400" dirty="0"/>
              <a:t>− </a:t>
            </a:r>
            <a:r>
              <a:rPr lang="en-US" sz="2400" i="1" dirty="0"/>
              <a:t>V</a:t>
            </a:r>
            <a:r>
              <a:rPr lang="en-US" sz="2400" i="1" baseline="-25000" dirty="0"/>
              <a:t>T</a:t>
            </a:r>
            <a:r>
              <a:rPr lang="en-US" sz="2400" i="1" dirty="0"/>
              <a:t> </a:t>
            </a:r>
            <a:r>
              <a:rPr lang="en-US" sz="2400" dirty="0"/>
              <a:t>that is connected to </a:t>
            </a:r>
            <a:r>
              <a:rPr lang="en-US" sz="2400" i="1" dirty="0" smtClean="0"/>
              <a:t>u</a:t>
            </a:r>
            <a:r>
              <a:rPr lang="en-US" sz="2400" baseline="30000" dirty="0" smtClean="0"/>
              <a:t>∗</a:t>
            </a:r>
            <a:r>
              <a:rPr lang="en-US" sz="2400" dirty="0" smtClean="0"/>
              <a:t> ,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 the u’s distance label is greater than the distance 	between u and u</a:t>
            </a:r>
            <a:r>
              <a:rPr lang="en-US" sz="2400" dirty="0"/>
              <a:t>* </a:t>
            </a:r>
            <a:r>
              <a:rPr lang="en-US" sz="2400" dirty="0" smtClean="0"/>
              <a:t>(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u</a:t>
            </a:r>
            <a:r>
              <a:rPr lang="en-US" sz="2400" b="1" dirty="0" smtClean="0"/>
              <a:t> &gt; w[u*,u])</a:t>
            </a:r>
          </a:p>
          <a:p>
            <a:pPr lvl="4"/>
            <a:r>
              <a:rPr lang="en-US" sz="2400" b="1" dirty="0"/>
              <a:t>	</a:t>
            </a:r>
            <a:r>
              <a:rPr lang="en-US" sz="2400" b="1" dirty="0" smtClean="0"/>
              <a:t>update labels of u </a:t>
            </a:r>
          </a:p>
          <a:p>
            <a:pPr lvl="4"/>
            <a:r>
              <a:rPr lang="en-US" sz="2400" b="1" dirty="0"/>
              <a:t>	</a:t>
            </a:r>
            <a:r>
              <a:rPr lang="en-US" sz="2400" b="1" dirty="0" smtClean="0"/>
              <a:t>	1) by </a:t>
            </a:r>
            <a:r>
              <a:rPr lang="en-US" sz="2400" b="1" i="1" dirty="0" smtClean="0"/>
              <a:t>u</a:t>
            </a:r>
            <a:r>
              <a:rPr lang="en-US" sz="2400" b="1" baseline="30000" dirty="0" smtClean="0"/>
              <a:t>∗</a:t>
            </a:r>
            <a:r>
              <a:rPr lang="en-US" sz="2400" b="1" dirty="0" smtClean="0"/>
              <a:t> and</a:t>
            </a:r>
          </a:p>
          <a:p>
            <a:pPr lvl="4"/>
            <a:r>
              <a:rPr lang="en-US" sz="2400" b="1" dirty="0"/>
              <a:t>	</a:t>
            </a:r>
            <a:r>
              <a:rPr lang="en-US" sz="2400" b="1" dirty="0" smtClean="0"/>
              <a:t>	2) </a:t>
            </a:r>
            <a:r>
              <a:rPr lang="en-US" sz="2400" b="1" dirty="0"/>
              <a:t>the </a:t>
            </a:r>
            <a:r>
              <a:rPr lang="en-US" sz="2400" b="1" dirty="0" smtClean="0"/>
              <a:t>weight of </a:t>
            </a:r>
            <a:r>
              <a:rPr lang="en-US" sz="2400" b="1" dirty="0"/>
              <a:t>the </a:t>
            </a:r>
            <a:r>
              <a:rPr lang="en-US" sz="2400" b="1" dirty="0" smtClean="0"/>
              <a:t>edge 	between </a:t>
            </a:r>
            <a:r>
              <a:rPr lang="en-US" sz="2400" b="1" i="1" dirty="0" smtClean="0"/>
              <a:t>u</a:t>
            </a:r>
            <a:r>
              <a:rPr lang="en-US" sz="2400" b="1" dirty="0"/>
              <a:t>*</a:t>
            </a:r>
            <a:r>
              <a:rPr lang="en-US" sz="2400" b="1" dirty="0" smtClean="0"/>
              <a:t> </a:t>
            </a:r>
            <a:r>
              <a:rPr lang="en-US" sz="2400" b="1" dirty="0"/>
              <a:t>and </a:t>
            </a:r>
            <a:r>
              <a:rPr lang="en-US" sz="2400" b="1" i="1" dirty="0"/>
              <a:t>u, </a:t>
            </a:r>
            <a:r>
              <a:rPr lang="en-US" sz="2400" b="1" i="1" dirty="0" smtClean="0"/>
              <a:t>			    </a:t>
            </a:r>
            <a:r>
              <a:rPr lang="en-US" sz="2400" b="1" dirty="0" smtClean="0"/>
              <a:t>respectively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88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67375" y="146450"/>
            <a:ext cx="89175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b="1"/>
              <a:t>Prim’s Algorithm:</a:t>
            </a:r>
            <a:endParaRPr sz="2400"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04" y="705150"/>
            <a:ext cx="8848051" cy="5605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71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75" y="0"/>
            <a:ext cx="7492845" cy="641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87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Efficiency of Prims </a:t>
            </a:r>
            <a:r>
              <a:rPr lang="en-US" sz="2000" b="1" dirty="0" err="1" smtClean="0"/>
              <a:t>Agorithm</a:t>
            </a: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smtClean="0"/>
              <a:t>Efficiency </a:t>
            </a:r>
            <a:r>
              <a:rPr lang="en-US" sz="2000" dirty="0"/>
              <a:t>depends on the data </a:t>
            </a:r>
            <a:r>
              <a:rPr lang="en-US" sz="2000" dirty="0" smtClean="0"/>
              <a:t>structures chosen </a:t>
            </a:r>
            <a:r>
              <a:rPr lang="en-US" sz="2000" dirty="0"/>
              <a:t>for the graph itself and for the priority queue of the set </a:t>
            </a:r>
            <a:r>
              <a:rPr lang="en-US" sz="2000" i="1" dirty="0"/>
              <a:t>V </a:t>
            </a:r>
            <a:r>
              <a:rPr lang="en-US" sz="2000" dirty="0"/>
              <a:t>− </a:t>
            </a:r>
            <a:r>
              <a:rPr lang="en-US" sz="2000" i="1" dirty="0"/>
              <a:t>V</a:t>
            </a:r>
            <a:r>
              <a:rPr lang="en-US" sz="2000" i="1" baseline="-25000" dirty="0"/>
              <a:t>T</a:t>
            </a:r>
            <a:r>
              <a:rPr lang="en-US" sz="2000" i="1" dirty="0"/>
              <a:t> </a:t>
            </a:r>
            <a:r>
              <a:rPr lang="en-US" sz="2000" dirty="0" smtClean="0"/>
              <a:t>whose vertex </a:t>
            </a:r>
            <a:r>
              <a:rPr lang="en-US" sz="2000" dirty="0"/>
              <a:t>priorities are the distances to the nearest tree </a:t>
            </a:r>
            <a:r>
              <a:rPr lang="en-US" sz="2000" dirty="0" smtClean="0"/>
              <a:t>vertices.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a graph is represented </a:t>
            </a:r>
            <a:r>
              <a:rPr lang="en-US" sz="2000" dirty="0" smtClean="0"/>
              <a:t>by its </a:t>
            </a:r>
            <a:r>
              <a:rPr lang="en-US" sz="2000" dirty="0"/>
              <a:t>weight matrix and the priority queue is implemented as an unordered </a:t>
            </a:r>
            <a:r>
              <a:rPr lang="en-US" sz="2000" dirty="0" smtClean="0"/>
              <a:t>array, the </a:t>
            </a:r>
            <a:r>
              <a:rPr lang="en-US" sz="2000" dirty="0"/>
              <a:t>algorithm’s running time will be in </a:t>
            </a:r>
            <a:r>
              <a:rPr lang="en-US" sz="2000" i="1" dirty="0"/>
              <a:t>(</a:t>
            </a:r>
            <a:r>
              <a:rPr lang="en-US" sz="2000" dirty="0"/>
              <a:t>|</a:t>
            </a:r>
            <a:r>
              <a:rPr lang="en-US" sz="2000" i="1" dirty="0"/>
              <a:t>V </a:t>
            </a:r>
            <a:r>
              <a:rPr lang="en-US" sz="2000" dirty="0"/>
              <a:t>|</a:t>
            </a:r>
            <a:r>
              <a:rPr lang="en-US" sz="2000" baseline="30000" dirty="0"/>
              <a:t>2</a:t>
            </a:r>
            <a:r>
              <a:rPr lang="en-US" sz="2000" i="1" dirty="0" smtClean="0"/>
              <a:t>)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can also implement the priority queue as a </a:t>
            </a:r>
            <a:r>
              <a:rPr lang="en-US" sz="2000" b="1" i="1" dirty="0" smtClean="0"/>
              <a:t>min-heap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Deletion </a:t>
            </a:r>
            <a:r>
              <a:rPr lang="en-US" sz="2000" dirty="0"/>
              <a:t>of the smallest element </a:t>
            </a:r>
            <a:r>
              <a:rPr lang="en-US" sz="2000" dirty="0" smtClean="0"/>
              <a:t>from and </a:t>
            </a:r>
            <a:r>
              <a:rPr lang="en-US" sz="2000" dirty="0"/>
              <a:t>insertion of a new element into a min-heap of size </a:t>
            </a:r>
            <a:r>
              <a:rPr lang="en-US" sz="2000" i="1" dirty="0"/>
              <a:t>n </a:t>
            </a:r>
            <a:r>
              <a:rPr lang="en-US" sz="2000" dirty="0"/>
              <a:t>are </a:t>
            </a:r>
            <a:r>
              <a:rPr lang="en-US" sz="2000" i="1" dirty="0"/>
              <a:t>O(</a:t>
            </a:r>
            <a:r>
              <a:rPr lang="en-US" sz="2000" dirty="0"/>
              <a:t>log </a:t>
            </a:r>
            <a:r>
              <a:rPr lang="en-US" sz="2000" i="1" dirty="0" smtClean="0"/>
              <a:t>n)</a:t>
            </a:r>
            <a:r>
              <a:rPr lang="en-US" sz="2000" dirty="0" smtClean="0"/>
              <a:t>operations, and </a:t>
            </a:r>
            <a:r>
              <a:rPr lang="en-US" sz="2000" dirty="0"/>
              <a:t>so is the operation of changing an element’s </a:t>
            </a:r>
            <a:r>
              <a:rPr lang="en-US" sz="2000" dirty="0" smtClean="0"/>
              <a:t>priority.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a graph is represented by its adjacency lists and the priority queue is </a:t>
            </a:r>
            <a:r>
              <a:rPr lang="en-US" sz="2000" dirty="0" smtClean="0"/>
              <a:t>implemented as </a:t>
            </a:r>
            <a:r>
              <a:rPr lang="en-US" sz="2000" dirty="0"/>
              <a:t>a min-heap, the running time of the algorithm is in </a:t>
            </a:r>
            <a:r>
              <a:rPr lang="en-US" sz="2000" i="1" dirty="0"/>
              <a:t>O(</a:t>
            </a:r>
            <a:r>
              <a:rPr lang="en-US" sz="2000" dirty="0"/>
              <a:t>|</a:t>
            </a:r>
            <a:r>
              <a:rPr lang="en-US" sz="2000" i="1" dirty="0"/>
              <a:t>E</a:t>
            </a:r>
            <a:r>
              <a:rPr lang="en-US" sz="2000" dirty="0"/>
              <a:t>| log |</a:t>
            </a:r>
            <a:r>
              <a:rPr lang="en-US" sz="2000" i="1" dirty="0"/>
              <a:t>V </a:t>
            </a:r>
            <a:r>
              <a:rPr lang="en-US" sz="2000" dirty="0" smtClean="0"/>
              <a:t>|</a:t>
            </a:r>
            <a:r>
              <a:rPr lang="en-US" sz="2000" i="1" dirty="0" smtClean="0"/>
              <a:t>). </a:t>
            </a:r>
            <a:r>
              <a:rPr lang="en-US" sz="2000" dirty="0" smtClean="0"/>
              <a:t>This </a:t>
            </a:r>
            <a:r>
              <a:rPr lang="en-US" sz="2000" dirty="0"/>
              <a:t>is because the algorithm performs |</a:t>
            </a:r>
            <a:r>
              <a:rPr lang="en-US" sz="2000" i="1" dirty="0"/>
              <a:t>V</a:t>
            </a:r>
            <a:r>
              <a:rPr lang="en-US" sz="2000" dirty="0"/>
              <a:t>| − 1 deletions of the smallest </a:t>
            </a:r>
            <a:r>
              <a:rPr lang="en-US" sz="2000" dirty="0" smtClean="0"/>
              <a:t>element and </a:t>
            </a:r>
            <a:r>
              <a:rPr lang="en-US" sz="2000" dirty="0"/>
              <a:t>makes |</a:t>
            </a:r>
            <a:r>
              <a:rPr lang="en-US" sz="2000" i="1" dirty="0"/>
              <a:t>E</a:t>
            </a:r>
            <a:r>
              <a:rPr lang="en-US" sz="2000" dirty="0"/>
              <a:t>| verifications and, possibly, changes of an element’s priority in </a:t>
            </a:r>
            <a:r>
              <a:rPr lang="en-US" sz="2000" dirty="0" smtClean="0"/>
              <a:t>a min-heap </a:t>
            </a:r>
            <a:r>
              <a:rPr lang="en-US" sz="2000" dirty="0"/>
              <a:t>of size not exceeding </a:t>
            </a:r>
            <a:r>
              <a:rPr lang="en-US" sz="2000" dirty="0" smtClean="0"/>
              <a:t>  |</a:t>
            </a:r>
            <a:r>
              <a:rPr lang="en-US" sz="2000" i="1" dirty="0"/>
              <a:t>V </a:t>
            </a:r>
            <a:r>
              <a:rPr lang="en-US" sz="2000" dirty="0"/>
              <a:t>|</a:t>
            </a:r>
            <a:r>
              <a:rPr lang="en-US" sz="2000" i="1" dirty="0"/>
              <a:t>. </a:t>
            </a:r>
            <a:r>
              <a:rPr lang="en-US" sz="2000" dirty="0"/>
              <a:t>Each of these operations, </a:t>
            </a:r>
            <a:r>
              <a:rPr lang="en-US" sz="2000" dirty="0" smtClean="0"/>
              <a:t>is a </a:t>
            </a:r>
            <a:r>
              <a:rPr lang="en-US" sz="2000" i="1" dirty="0"/>
              <a:t>O(</a:t>
            </a:r>
            <a:r>
              <a:rPr lang="en-US" sz="2000" dirty="0"/>
              <a:t>log |</a:t>
            </a:r>
            <a:r>
              <a:rPr lang="en-US" sz="2000" i="1" dirty="0"/>
              <a:t>V </a:t>
            </a:r>
            <a:r>
              <a:rPr lang="en-US" sz="2000" dirty="0" smtClean="0"/>
              <a:t>|</a:t>
            </a:r>
            <a:r>
              <a:rPr lang="en-US" sz="2000" i="1" dirty="0" smtClean="0"/>
              <a:t>) </a:t>
            </a:r>
            <a:r>
              <a:rPr lang="en-US" sz="2000" dirty="0" smtClean="0"/>
              <a:t>operation</a:t>
            </a:r>
            <a:r>
              <a:rPr lang="en-US" sz="2000" dirty="0"/>
              <a:t>. Hence, the running time of this implementation of </a:t>
            </a:r>
            <a:r>
              <a:rPr lang="en-US" sz="2000" dirty="0" smtClean="0"/>
              <a:t>Prim’s algorithm </a:t>
            </a:r>
            <a:r>
              <a:rPr lang="en-US" sz="2000" dirty="0"/>
              <a:t>is </a:t>
            </a:r>
            <a:r>
              <a:rPr lang="en-US" sz="2000" dirty="0" smtClean="0"/>
              <a:t>in                       </a:t>
            </a:r>
            <a:r>
              <a:rPr lang="en-US" sz="2000" i="1" dirty="0" smtClean="0"/>
              <a:t>(</a:t>
            </a:r>
            <a:r>
              <a:rPr lang="en-US" sz="2000" dirty="0" smtClean="0"/>
              <a:t>|</a:t>
            </a:r>
            <a:r>
              <a:rPr lang="en-US" sz="2000" i="1" dirty="0"/>
              <a:t>V</a:t>
            </a:r>
            <a:r>
              <a:rPr lang="en-US" sz="2000" dirty="0"/>
              <a:t>| − 1+ |</a:t>
            </a:r>
            <a:r>
              <a:rPr lang="en-US" sz="2000" i="1" dirty="0"/>
              <a:t>E</a:t>
            </a:r>
            <a:r>
              <a:rPr lang="en-US" sz="2000" dirty="0"/>
              <a:t>|</a:t>
            </a:r>
            <a:r>
              <a:rPr lang="en-US" sz="2000" i="1" dirty="0"/>
              <a:t>)O(</a:t>
            </a:r>
            <a:r>
              <a:rPr lang="en-US" sz="2000" dirty="0"/>
              <a:t>log |</a:t>
            </a:r>
            <a:r>
              <a:rPr lang="en-US" sz="2000" i="1" dirty="0"/>
              <a:t>V </a:t>
            </a:r>
            <a:r>
              <a:rPr lang="en-US" sz="2000" dirty="0"/>
              <a:t>|</a:t>
            </a:r>
            <a:r>
              <a:rPr lang="en-US" sz="2000" i="1" dirty="0"/>
              <a:t>) </a:t>
            </a:r>
            <a:r>
              <a:rPr lang="en-US" sz="2000" dirty="0"/>
              <a:t>= </a:t>
            </a:r>
            <a:r>
              <a:rPr lang="en-US" sz="2000" i="1" dirty="0"/>
              <a:t>O(</a:t>
            </a:r>
            <a:r>
              <a:rPr lang="en-US" sz="2000" dirty="0"/>
              <a:t>|</a:t>
            </a:r>
            <a:r>
              <a:rPr lang="en-US" sz="2000" i="1" dirty="0"/>
              <a:t>E</a:t>
            </a:r>
            <a:r>
              <a:rPr lang="en-US" sz="2000" dirty="0"/>
              <a:t>| log |</a:t>
            </a:r>
            <a:r>
              <a:rPr lang="en-US" sz="2000" i="1" dirty="0"/>
              <a:t>V </a:t>
            </a:r>
            <a:r>
              <a:rPr lang="en-US" sz="2000" dirty="0"/>
              <a:t>|</a:t>
            </a:r>
            <a:r>
              <a:rPr lang="en-US" sz="2000" i="1" dirty="0"/>
              <a:t>)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8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err="1" smtClean="0"/>
              <a:t>Kruskal’s</a:t>
            </a:r>
            <a:r>
              <a:rPr lang="en-US" sz="2000" b="1" dirty="0" smtClean="0"/>
              <a:t> Algorithm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Named after </a:t>
            </a:r>
            <a:r>
              <a:rPr lang="en-US" sz="1800" dirty="0"/>
              <a:t>Joseph </a:t>
            </a:r>
            <a:r>
              <a:rPr lang="en-US" sz="1800" dirty="0" err="1"/>
              <a:t>Kruskal</a:t>
            </a:r>
            <a:r>
              <a:rPr lang="en-US" sz="1800" dirty="0"/>
              <a:t>, who discovered this </a:t>
            </a:r>
            <a:r>
              <a:rPr lang="en-US" sz="1800" dirty="0" smtClean="0"/>
              <a:t>algorithm.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/>
              <a:t>Kruskal’s</a:t>
            </a:r>
            <a:r>
              <a:rPr lang="en-US" sz="1800" dirty="0"/>
              <a:t> algorithm looks at </a:t>
            </a:r>
            <a:r>
              <a:rPr lang="en-US" sz="1800" dirty="0" smtClean="0"/>
              <a:t>a minimum </a:t>
            </a:r>
            <a:r>
              <a:rPr lang="en-US" sz="1800" dirty="0"/>
              <a:t>spanning tree of a weighted connected graph </a:t>
            </a:r>
            <a:r>
              <a:rPr lang="en-US" sz="1800" i="1" dirty="0"/>
              <a:t>G </a:t>
            </a:r>
            <a:r>
              <a:rPr lang="en-US" sz="1800" dirty="0"/>
              <a:t>= </a:t>
            </a:r>
            <a:r>
              <a:rPr lang="en-US" sz="1800" i="1" dirty="0"/>
              <a:t>V, E</a:t>
            </a:r>
            <a:r>
              <a:rPr lang="en-US" sz="1800" dirty="0"/>
              <a:t> as an </a:t>
            </a:r>
            <a:r>
              <a:rPr lang="en-US" sz="1800" dirty="0" smtClean="0"/>
              <a:t>acyclic sub graph </a:t>
            </a:r>
            <a:r>
              <a:rPr lang="en-US" sz="1800" dirty="0"/>
              <a:t>with |</a:t>
            </a:r>
            <a:r>
              <a:rPr lang="en-US" sz="1800" i="1" dirty="0"/>
              <a:t>V</a:t>
            </a:r>
            <a:r>
              <a:rPr lang="en-US" sz="1800" dirty="0"/>
              <a:t>| − 1 edges for which the sum of the edge weights is the smallest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The algorithm begins by sorting the graph’s edges in </a:t>
            </a:r>
            <a:r>
              <a:rPr lang="en-US" sz="1800" dirty="0" smtClean="0"/>
              <a:t>non decreasing </a:t>
            </a:r>
            <a:r>
              <a:rPr lang="en-US" sz="1800" dirty="0"/>
              <a:t>order </a:t>
            </a:r>
            <a:r>
              <a:rPr lang="en-US" sz="1800" dirty="0" smtClean="0"/>
              <a:t>of their </a:t>
            </a:r>
            <a:r>
              <a:rPr lang="en-US" sz="1800" dirty="0"/>
              <a:t>weights. Then, starting with the empty </a:t>
            </a:r>
            <a:r>
              <a:rPr lang="en-US" sz="1800" dirty="0" smtClean="0"/>
              <a:t>sub graph</a:t>
            </a:r>
            <a:r>
              <a:rPr lang="en-US" sz="1800" dirty="0"/>
              <a:t>, it scans this sorted </a:t>
            </a:r>
            <a:r>
              <a:rPr lang="en-US" sz="1800" dirty="0" smtClean="0"/>
              <a:t>list, adding </a:t>
            </a:r>
            <a:r>
              <a:rPr lang="en-US" sz="1800" dirty="0"/>
              <a:t>the next edge on the list to the current </a:t>
            </a:r>
            <a:r>
              <a:rPr lang="en-US" sz="1800" dirty="0" smtClean="0"/>
              <a:t>sub graph </a:t>
            </a:r>
            <a:r>
              <a:rPr lang="en-US" sz="1800" dirty="0"/>
              <a:t>if such an inclusion </a:t>
            </a:r>
            <a:r>
              <a:rPr lang="en-US" sz="1800" dirty="0" smtClean="0"/>
              <a:t>does not </a:t>
            </a:r>
            <a:r>
              <a:rPr lang="en-US" sz="1800" dirty="0"/>
              <a:t>create a cycle and simply skipping the edge otherwise</a:t>
            </a:r>
            <a:endParaRPr lang="en-US" sz="1800" dirty="0" smtClean="0"/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04496"/>
            <a:ext cx="7086600" cy="340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Example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16055"/>
            <a:ext cx="7162799" cy="522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8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Example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42359"/>
            <a:ext cx="7238999" cy="505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7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err="1" smtClean="0"/>
              <a:t>Kruskal’s</a:t>
            </a:r>
            <a:r>
              <a:rPr lang="en-US" sz="2100" dirty="0" smtClean="0"/>
              <a:t> </a:t>
            </a:r>
            <a:r>
              <a:rPr lang="en-US" sz="2100" dirty="0"/>
              <a:t>algorithm has to </a:t>
            </a:r>
            <a:r>
              <a:rPr lang="en-US" sz="2100" dirty="0" smtClean="0"/>
              <a:t>check whether </a:t>
            </a:r>
            <a:r>
              <a:rPr lang="en-US" sz="2100" dirty="0"/>
              <a:t>the addition of the next edge to the edges already selected would create </a:t>
            </a:r>
            <a:r>
              <a:rPr lang="en-US" sz="2100" dirty="0" smtClean="0"/>
              <a:t>a cycle.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/>
              <a:t>A </a:t>
            </a:r>
            <a:r>
              <a:rPr lang="en-US" sz="2100" dirty="0"/>
              <a:t>new cycle is created if and only if the new </a:t>
            </a:r>
            <a:r>
              <a:rPr lang="en-US" sz="2100" dirty="0" smtClean="0"/>
              <a:t>edge connects </a:t>
            </a:r>
            <a:r>
              <a:rPr lang="en-US" sz="2100" dirty="0"/>
              <a:t>two vertices already connected by a path, i.e., if and only if the two </a:t>
            </a:r>
            <a:r>
              <a:rPr lang="en-US" sz="2100" dirty="0" smtClean="0"/>
              <a:t>vertices belong </a:t>
            </a:r>
            <a:r>
              <a:rPr lang="en-US" sz="2100" dirty="0"/>
              <a:t>to the same connected </a:t>
            </a:r>
            <a:r>
              <a:rPr lang="en-US" sz="2100" dirty="0" smtClean="0"/>
              <a:t>component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/>
              <a:t>Note </a:t>
            </a:r>
            <a:r>
              <a:rPr lang="en-US" sz="2100" dirty="0"/>
              <a:t>also that </a:t>
            </a:r>
            <a:r>
              <a:rPr lang="en-US" sz="2100" dirty="0" smtClean="0"/>
              <a:t>each connected </a:t>
            </a:r>
            <a:r>
              <a:rPr lang="en-US" sz="2100" dirty="0"/>
              <a:t>component of a </a:t>
            </a:r>
            <a:r>
              <a:rPr lang="en-US" sz="2100" dirty="0" smtClean="0"/>
              <a:t>sub graph </a:t>
            </a:r>
            <a:r>
              <a:rPr lang="en-US" sz="2100" dirty="0"/>
              <a:t>generated by </a:t>
            </a:r>
            <a:r>
              <a:rPr lang="en-US" sz="2100" dirty="0" err="1"/>
              <a:t>Kruskal’s</a:t>
            </a:r>
            <a:r>
              <a:rPr lang="en-US" sz="2100" dirty="0"/>
              <a:t> algorithm is a </a:t>
            </a:r>
            <a:r>
              <a:rPr lang="en-US" sz="2100" dirty="0" smtClean="0"/>
              <a:t>tree because </a:t>
            </a:r>
            <a:r>
              <a:rPr lang="en-US" sz="2100" dirty="0"/>
              <a:t>it has no cycles</a:t>
            </a:r>
            <a:r>
              <a:rPr lang="en-US" sz="21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/>
              <a:t>We can consider the algorithm’s </a:t>
            </a:r>
            <a:r>
              <a:rPr lang="en-US" sz="2100" dirty="0" smtClean="0"/>
              <a:t>operations as </a:t>
            </a:r>
            <a:r>
              <a:rPr lang="en-US" sz="2100" dirty="0"/>
              <a:t>a </a:t>
            </a:r>
            <a:r>
              <a:rPr lang="en-US" sz="2100" dirty="0" smtClean="0"/>
              <a:t>progression through </a:t>
            </a:r>
            <a:r>
              <a:rPr lang="en-US" sz="2100" dirty="0"/>
              <a:t>a series of forests containing </a:t>
            </a:r>
            <a:r>
              <a:rPr lang="en-US" sz="2100" i="1" dirty="0"/>
              <a:t>all </a:t>
            </a:r>
            <a:r>
              <a:rPr lang="en-US" sz="2100" dirty="0"/>
              <a:t>the vertices of a </a:t>
            </a:r>
            <a:r>
              <a:rPr lang="en-US" sz="2100" dirty="0" smtClean="0"/>
              <a:t>given graph </a:t>
            </a:r>
            <a:r>
              <a:rPr lang="en-US" sz="2100" dirty="0"/>
              <a:t>and </a:t>
            </a:r>
            <a:r>
              <a:rPr lang="en-US" sz="2100" i="1" dirty="0"/>
              <a:t>some </a:t>
            </a:r>
            <a:r>
              <a:rPr lang="en-US" sz="2100" dirty="0"/>
              <a:t>of its edges</a:t>
            </a:r>
            <a:r>
              <a:rPr lang="en-US" sz="21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/>
              <a:t>The initial forest consists of |</a:t>
            </a:r>
            <a:r>
              <a:rPr lang="en-US" sz="2100" i="1" dirty="0"/>
              <a:t>V </a:t>
            </a:r>
            <a:r>
              <a:rPr lang="en-US" sz="2100" dirty="0"/>
              <a:t>| trivial trees, </a:t>
            </a:r>
            <a:r>
              <a:rPr lang="en-US" sz="2100" dirty="0" smtClean="0"/>
              <a:t>each comprising </a:t>
            </a:r>
            <a:r>
              <a:rPr lang="en-US" sz="2100" dirty="0"/>
              <a:t>a single vertex of the graph.  </a:t>
            </a:r>
            <a:r>
              <a:rPr lang="en-US" sz="2100" dirty="0" smtClean="0"/>
              <a:t>The </a:t>
            </a:r>
            <a:r>
              <a:rPr lang="en-US" sz="2100" dirty="0"/>
              <a:t>final forest consists of a single </a:t>
            </a:r>
            <a:r>
              <a:rPr lang="en-US" sz="2100" dirty="0" smtClean="0"/>
              <a:t>tree, which </a:t>
            </a:r>
            <a:r>
              <a:rPr lang="en-US" sz="2100" dirty="0"/>
              <a:t>is a minimum spanning tree of the graph. </a:t>
            </a:r>
            <a:endParaRPr lang="en-US" sz="21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/>
              <a:t>On </a:t>
            </a:r>
            <a:r>
              <a:rPr lang="en-US" sz="2100" dirty="0"/>
              <a:t>each iteration, the </a:t>
            </a:r>
            <a:r>
              <a:rPr lang="en-US" sz="2100" dirty="0" smtClean="0"/>
              <a:t>algorithm takes </a:t>
            </a:r>
            <a:r>
              <a:rPr lang="en-US" sz="2100" dirty="0"/>
              <a:t>the next edge </a:t>
            </a:r>
            <a:r>
              <a:rPr lang="en-US" sz="2100" i="1" dirty="0"/>
              <a:t>(u, v) </a:t>
            </a:r>
            <a:r>
              <a:rPr lang="en-US" sz="2100" dirty="0"/>
              <a:t>from the sorted list of the graph’s edges, finds the </a:t>
            </a:r>
            <a:r>
              <a:rPr lang="en-US" sz="2100" dirty="0" smtClean="0"/>
              <a:t>trees containing </a:t>
            </a:r>
            <a:r>
              <a:rPr lang="en-US" sz="2100" dirty="0"/>
              <a:t>the vertices </a:t>
            </a:r>
            <a:r>
              <a:rPr lang="en-US" sz="2100" i="1" dirty="0"/>
              <a:t>u </a:t>
            </a:r>
            <a:r>
              <a:rPr lang="en-US" sz="2100" dirty="0"/>
              <a:t>and </a:t>
            </a:r>
            <a:r>
              <a:rPr lang="en-US" sz="2100" i="1" dirty="0" smtClean="0"/>
              <a:t>v</a:t>
            </a:r>
            <a:r>
              <a:rPr lang="en-US" sz="2100" dirty="0" smtClean="0"/>
              <a:t>, and</a:t>
            </a:r>
            <a:r>
              <a:rPr lang="en-US" sz="2100" dirty="0"/>
              <a:t>, if these trees are not the same, unites </a:t>
            </a:r>
            <a:r>
              <a:rPr lang="en-US" sz="2100" dirty="0" smtClean="0"/>
              <a:t>them in </a:t>
            </a:r>
            <a:r>
              <a:rPr lang="en-US" sz="2100" dirty="0"/>
              <a:t>a larger tree by adding the edge </a:t>
            </a:r>
            <a:r>
              <a:rPr lang="en-US" sz="2100" i="1" dirty="0"/>
              <a:t>(u, v)</a:t>
            </a:r>
            <a:r>
              <a:rPr lang="en-US" sz="2100" dirty="0"/>
              <a:t>.</a:t>
            </a:r>
            <a:endParaRPr lang="en-US" sz="21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Union Find Algorithms : Algorithms to check </a:t>
            </a:r>
            <a:r>
              <a:rPr lang="en-US" sz="2000" dirty="0"/>
              <a:t>for whether two vertices belong to the same </a:t>
            </a:r>
            <a:r>
              <a:rPr lang="en-US" sz="2000" dirty="0" smtClean="0"/>
              <a:t>tree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With an </a:t>
            </a:r>
            <a:r>
              <a:rPr lang="en-US" sz="2000" dirty="0" smtClean="0"/>
              <a:t>efficient union-find </a:t>
            </a:r>
            <a:r>
              <a:rPr lang="en-US" sz="2000" dirty="0"/>
              <a:t>algorithm, the running time of </a:t>
            </a:r>
            <a:r>
              <a:rPr lang="en-US" sz="2000" dirty="0" err="1"/>
              <a:t>Kruskal’s</a:t>
            </a:r>
            <a:r>
              <a:rPr lang="en-US" sz="2000" dirty="0"/>
              <a:t> algorithm will be </a:t>
            </a:r>
            <a:r>
              <a:rPr lang="en-US" sz="2000" dirty="0" smtClean="0"/>
              <a:t>dominated by </a:t>
            </a:r>
            <a:r>
              <a:rPr lang="en-US" sz="2000" dirty="0"/>
              <a:t>the time needed for sorting the edge weights of a given graph. Hence, with </a:t>
            </a:r>
            <a:r>
              <a:rPr lang="en-US" sz="2000" dirty="0" smtClean="0"/>
              <a:t>an efficient </a:t>
            </a:r>
            <a:r>
              <a:rPr lang="en-US" sz="2000" dirty="0"/>
              <a:t>sorting algorithm, the time efficiency of </a:t>
            </a:r>
            <a:r>
              <a:rPr lang="en-US" sz="2000" dirty="0" err="1"/>
              <a:t>Kruskal’s</a:t>
            </a:r>
            <a:r>
              <a:rPr lang="en-US" sz="2000" dirty="0"/>
              <a:t> algorithm will be </a:t>
            </a:r>
            <a:r>
              <a:rPr lang="en-US" sz="2000" dirty="0" smtClean="0"/>
              <a:t>in </a:t>
            </a:r>
            <a:r>
              <a:rPr lang="en-US" sz="2000" i="1" dirty="0" smtClean="0"/>
              <a:t>O</a:t>
            </a:r>
            <a:r>
              <a:rPr lang="en-US" sz="2000" i="1" dirty="0"/>
              <a:t>(</a:t>
            </a:r>
            <a:r>
              <a:rPr lang="en-US" sz="2000" dirty="0"/>
              <a:t>|</a:t>
            </a:r>
            <a:r>
              <a:rPr lang="en-US" sz="2000" i="1" dirty="0"/>
              <a:t>E</a:t>
            </a:r>
            <a:r>
              <a:rPr lang="en-US" sz="2000" dirty="0"/>
              <a:t>| log |</a:t>
            </a:r>
            <a:r>
              <a:rPr lang="en-US" sz="2000" i="1" dirty="0"/>
              <a:t>E</a:t>
            </a:r>
            <a:r>
              <a:rPr lang="en-US" sz="2000" dirty="0"/>
              <a:t>|</a:t>
            </a:r>
            <a:r>
              <a:rPr lang="en-US" sz="2000" i="1" dirty="0"/>
              <a:t>).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820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800" b="1" u="sng" dirty="0" err="1" smtClean="0"/>
              <a:t>Dijkstras</a:t>
            </a:r>
            <a:r>
              <a:rPr lang="en-US" sz="2800" b="1" u="sng" dirty="0" smtClean="0"/>
              <a:t> Algorithm :</a:t>
            </a:r>
            <a:r>
              <a:rPr lang="en-US" sz="2800" b="1" i="1" u="sng" dirty="0"/>
              <a:t> single-source shortest-paths </a:t>
            </a:r>
            <a:r>
              <a:rPr lang="en-US" sz="2800" b="1" i="1" u="sng" dirty="0" smtClean="0"/>
              <a:t>problem</a:t>
            </a:r>
          </a:p>
          <a:p>
            <a:endParaRPr lang="en-US" sz="2000" b="1" i="1" u="sng" dirty="0"/>
          </a:p>
          <a:p>
            <a:pPr algn="just"/>
            <a:r>
              <a:rPr lang="en-US" sz="3200" dirty="0"/>
              <a:t>F</a:t>
            </a:r>
            <a:r>
              <a:rPr lang="en-US" sz="3200" dirty="0" smtClean="0"/>
              <a:t>or </a:t>
            </a:r>
            <a:r>
              <a:rPr lang="en-US" sz="3200" dirty="0"/>
              <a:t>a </a:t>
            </a:r>
            <a:r>
              <a:rPr lang="en-US" sz="3200" dirty="0" smtClean="0"/>
              <a:t>given vertex </a:t>
            </a:r>
            <a:r>
              <a:rPr lang="en-US" sz="3200" dirty="0"/>
              <a:t>called the </a:t>
            </a:r>
            <a:r>
              <a:rPr lang="en-US" sz="3200" b="1" i="1" dirty="0"/>
              <a:t>source </a:t>
            </a:r>
            <a:r>
              <a:rPr lang="en-US" sz="3200" dirty="0"/>
              <a:t>in a weighted connected graph, find shortest paths to </a:t>
            </a:r>
            <a:r>
              <a:rPr lang="en-US" sz="3200" dirty="0" smtClean="0"/>
              <a:t>all its </a:t>
            </a:r>
            <a:r>
              <a:rPr lang="en-US" sz="3200" dirty="0"/>
              <a:t>other vertices</a:t>
            </a:r>
            <a:r>
              <a:rPr lang="en-US" sz="3200" dirty="0" smtClean="0"/>
              <a:t>.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i="1" dirty="0" err="1"/>
              <a:t>Dijkstra’s</a:t>
            </a:r>
            <a:r>
              <a:rPr lang="en-US" sz="3200" b="1" i="1" dirty="0"/>
              <a:t> </a:t>
            </a:r>
            <a:r>
              <a:rPr lang="en-US" sz="3200" b="1" i="1" dirty="0" smtClean="0"/>
              <a:t>algorithm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/>
              <a:t>is </a:t>
            </a:r>
            <a:r>
              <a:rPr lang="en-US" sz="3200" dirty="0" smtClean="0"/>
              <a:t>applicable to </a:t>
            </a:r>
            <a:r>
              <a:rPr lang="en-US" sz="3200" dirty="0"/>
              <a:t>undirected and directed graphs with nonnegative weights </a:t>
            </a:r>
            <a:r>
              <a:rPr lang="en-US" sz="3200" dirty="0" smtClean="0"/>
              <a:t>only.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699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2400" dirty="0" smtClean="0"/>
          </a:p>
          <a:p>
            <a:pPr lvl="0"/>
            <a:r>
              <a:rPr lang="en-US" sz="2400" b="1" dirty="0" smtClean="0"/>
              <a:t>Greedy Approach</a:t>
            </a:r>
          </a:p>
          <a:p>
            <a:pPr lvl="0"/>
            <a:endParaRPr lang="en-US" sz="2400" b="1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greedy approach </a:t>
            </a:r>
            <a:r>
              <a:rPr lang="en-US" sz="2400" dirty="0"/>
              <a:t>suggests constructing a solution through a sequence of steps, each </a:t>
            </a:r>
            <a:r>
              <a:rPr lang="en-US" sz="2400" dirty="0" smtClean="0"/>
              <a:t>expanding a </a:t>
            </a:r>
            <a:r>
              <a:rPr lang="en-US" sz="2400" dirty="0"/>
              <a:t>partially constructed solution obtained so far, until a complete </a:t>
            </a:r>
            <a:r>
              <a:rPr lang="en-US" sz="2400" dirty="0" smtClean="0"/>
              <a:t>solution </a:t>
            </a:r>
            <a:r>
              <a:rPr lang="en-US" sz="2400" dirty="0"/>
              <a:t>to the problem is </a:t>
            </a:r>
            <a:r>
              <a:rPr lang="en-US" sz="2400" dirty="0" smtClean="0"/>
              <a:t>reached.</a:t>
            </a:r>
          </a:p>
          <a:p>
            <a:r>
              <a:rPr lang="en-US" sz="2400" dirty="0" smtClean="0"/>
              <a:t>At each step the </a:t>
            </a:r>
            <a:r>
              <a:rPr lang="en-US" sz="2400" dirty="0"/>
              <a:t>choice made </a:t>
            </a:r>
            <a:r>
              <a:rPr lang="en-US" sz="2400" dirty="0" smtClean="0"/>
              <a:t>to expand partially constructed solution must be: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/>
              <a:t>feasible</a:t>
            </a:r>
            <a:r>
              <a:rPr lang="en-US" sz="2400" b="1" dirty="0"/>
              <a:t>,</a:t>
            </a:r>
            <a:r>
              <a:rPr lang="en-US" sz="2400" dirty="0"/>
              <a:t> i.e., it has to satisfy the problem’s constraints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/>
              <a:t>locally optimal</a:t>
            </a:r>
            <a:r>
              <a:rPr lang="en-US" sz="2400" dirty="0"/>
              <a:t>, i.e., it has to be the best local choice among all feasible </a:t>
            </a:r>
            <a:r>
              <a:rPr lang="en-US" sz="2400" dirty="0" smtClean="0"/>
              <a:t>choices available </a:t>
            </a:r>
            <a:r>
              <a:rPr lang="en-US" sz="2400" dirty="0"/>
              <a:t>on that step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/>
              <a:t>irrevocable</a:t>
            </a:r>
            <a:r>
              <a:rPr lang="en-US" sz="2400" dirty="0"/>
              <a:t>, i.e., once made, it cannot be changed on subsequent steps of </a:t>
            </a:r>
            <a:r>
              <a:rPr lang="en-US" sz="2400" dirty="0" smtClean="0"/>
              <a:t>the algorithm</a:t>
            </a:r>
          </a:p>
          <a:p>
            <a:pPr lvl="0"/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Implementation </a:t>
            </a:r>
          </a:p>
          <a:p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err="1"/>
              <a:t>Dijkstra’s</a:t>
            </a:r>
            <a:r>
              <a:rPr lang="en-US" sz="2200" dirty="0"/>
              <a:t> algorithm finds the shortest paths to a graph’s vertices in order </a:t>
            </a:r>
            <a:r>
              <a:rPr lang="en-US" sz="2200" dirty="0" smtClean="0"/>
              <a:t>of their </a:t>
            </a:r>
            <a:r>
              <a:rPr lang="en-US" sz="2200" dirty="0"/>
              <a:t>distance from a given source. First, </a:t>
            </a:r>
            <a:r>
              <a:rPr lang="en-US" sz="2200" b="1" dirty="0">
                <a:solidFill>
                  <a:srgbClr val="FF0000"/>
                </a:solidFill>
              </a:rPr>
              <a:t>it finds the shortest path from the source to a vertex nearest to it, then to a second nearest, and so </a:t>
            </a:r>
            <a:r>
              <a:rPr lang="en-US" sz="2200" b="1" dirty="0" smtClean="0">
                <a:solidFill>
                  <a:srgbClr val="FF0000"/>
                </a:solidFill>
              </a:rPr>
              <a:t>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In general, before </a:t>
            </a:r>
            <a:r>
              <a:rPr lang="en-US" sz="2200" dirty="0" smtClean="0"/>
              <a:t>its </a:t>
            </a:r>
            <a:r>
              <a:rPr lang="en-US" sz="2200" i="1" dirty="0" err="1" smtClean="0"/>
              <a:t>i</a:t>
            </a:r>
            <a:r>
              <a:rPr lang="en-US" sz="2200" baseline="30000" dirty="0" err="1" smtClean="0"/>
              <a:t>th</a:t>
            </a:r>
            <a:r>
              <a:rPr lang="en-US" sz="2200" dirty="0" smtClean="0"/>
              <a:t> </a:t>
            </a:r>
            <a:r>
              <a:rPr lang="en-US" sz="2200" dirty="0"/>
              <a:t>iteration commences, the algorithm has already identified the shortest paths </a:t>
            </a:r>
            <a:r>
              <a:rPr lang="en-US" sz="2200" dirty="0" smtClean="0"/>
              <a:t>to </a:t>
            </a:r>
            <a:r>
              <a:rPr lang="en-US" sz="2200" i="1" dirty="0" smtClean="0"/>
              <a:t>i </a:t>
            </a:r>
            <a:r>
              <a:rPr lang="en-US" sz="2200" dirty="0"/>
              <a:t>− 1 other vertices nearest to the source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These </a:t>
            </a:r>
            <a:r>
              <a:rPr lang="en-US" sz="2200" dirty="0" err="1" smtClean="0">
                <a:solidFill>
                  <a:schemeClr val="tx1"/>
                </a:solidFill>
              </a:rPr>
              <a:t>i</a:t>
            </a:r>
            <a:r>
              <a:rPr lang="en-US" sz="2200" dirty="0" smtClean="0">
                <a:solidFill>
                  <a:schemeClr val="tx1"/>
                </a:solidFill>
              </a:rPr>
              <a:t> vertices ( </a:t>
            </a:r>
            <a:r>
              <a:rPr lang="en-US" sz="2200" dirty="0">
                <a:solidFill>
                  <a:schemeClr val="tx1"/>
                </a:solidFill>
              </a:rPr>
              <a:t>the source, and the </a:t>
            </a:r>
            <a:r>
              <a:rPr lang="en-US" sz="2200" dirty="0" smtClean="0">
                <a:solidFill>
                  <a:schemeClr val="tx1"/>
                </a:solidFill>
              </a:rPr>
              <a:t>edges of </a:t>
            </a:r>
            <a:r>
              <a:rPr lang="en-US" sz="2200" dirty="0">
                <a:solidFill>
                  <a:schemeClr val="tx1"/>
                </a:solidFill>
              </a:rPr>
              <a:t>the shortest paths leading to them from the source </a:t>
            </a:r>
            <a:r>
              <a:rPr lang="en-US" sz="2200" dirty="0" smtClean="0">
                <a:solidFill>
                  <a:schemeClr val="tx1"/>
                </a:solidFill>
              </a:rPr>
              <a:t>) form </a:t>
            </a:r>
            <a:r>
              <a:rPr lang="en-US" sz="2200" b="1" dirty="0">
                <a:solidFill>
                  <a:srgbClr val="FF0000"/>
                </a:solidFill>
              </a:rPr>
              <a:t>a </a:t>
            </a:r>
            <a:r>
              <a:rPr lang="en-US" sz="2200" b="1" dirty="0" smtClean="0">
                <a:solidFill>
                  <a:srgbClr val="FF0000"/>
                </a:solidFill>
              </a:rPr>
              <a:t>sub tree </a:t>
            </a:r>
            <a:r>
              <a:rPr lang="en-US" sz="2200" b="1" i="1" dirty="0">
                <a:solidFill>
                  <a:srgbClr val="FF0000"/>
                </a:solidFill>
              </a:rPr>
              <a:t>T</a:t>
            </a:r>
            <a:r>
              <a:rPr lang="en-US" sz="2200" b="1" i="1" baseline="-25000" dirty="0">
                <a:solidFill>
                  <a:srgbClr val="FF0000"/>
                </a:solidFill>
              </a:rPr>
              <a:t>i </a:t>
            </a:r>
            <a:r>
              <a:rPr lang="en-US" sz="22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of </a:t>
            </a:r>
            <a:r>
              <a:rPr lang="en-US" sz="2200" b="1" dirty="0">
                <a:solidFill>
                  <a:srgbClr val="FF0000"/>
                </a:solidFill>
              </a:rPr>
              <a:t>the </a:t>
            </a:r>
            <a:r>
              <a:rPr lang="en-US" sz="2200" b="1" dirty="0" smtClean="0">
                <a:solidFill>
                  <a:srgbClr val="FF0000"/>
                </a:solidFill>
              </a:rPr>
              <a:t>given graph,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set of vertices adjacent to the vertices in </a:t>
            </a:r>
            <a:r>
              <a:rPr lang="en-US" sz="2200" i="1" dirty="0"/>
              <a:t>Ti </a:t>
            </a:r>
            <a:r>
              <a:rPr lang="en-US" sz="2200" dirty="0"/>
              <a:t>can be referred to as “</a:t>
            </a:r>
            <a:r>
              <a:rPr lang="en-US" sz="2200" dirty="0" smtClean="0"/>
              <a:t>fringe vertices</a:t>
            </a:r>
            <a:r>
              <a:rPr lang="en-US" sz="2200" dirty="0"/>
              <a:t>”; they are the candidates from which </a:t>
            </a:r>
            <a:r>
              <a:rPr lang="en-US" sz="2200" dirty="0" smtClean="0"/>
              <a:t>algorithm </a:t>
            </a:r>
            <a:r>
              <a:rPr lang="en-US" sz="2200" dirty="0"/>
              <a:t>selects the </a:t>
            </a:r>
            <a:r>
              <a:rPr lang="en-US" sz="2200" dirty="0" smtClean="0"/>
              <a:t>next vertex </a:t>
            </a:r>
            <a:r>
              <a:rPr lang="en-US" sz="2200" dirty="0"/>
              <a:t>nearest to the source.</a:t>
            </a:r>
            <a:endParaRPr lang="en-US" sz="2200" b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445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Implementation </a:t>
            </a:r>
          </a:p>
          <a:p>
            <a:endParaRPr lang="en-US" sz="20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/>
              <a:t>To identify </a:t>
            </a:r>
            <a:r>
              <a:rPr lang="en-US" sz="2800" dirty="0"/>
              <a:t>the </a:t>
            </a:r>
            <a:r>
              <a:rPr lang="en-US" sz="2800" i="1" dirty="0" err="1"/>
              <a:t>i</a:t>
            </a:r>
            <a:r>
              <a:rPr lang="en-US" sz="2800" baseline="30000" dirty="0" err="1"/>
              <a:t>th</a:t>
            </a:r>
            <a:r>
              <a:rPr lang="en-US" sz="2800" dirty="0"/>
              <a:t> nearest vertex, the algorithm </a:t>
            </a:r>
            <a:r>
              <a:rPr lang="en-US" sz="2800" dirty="0" smtClean="0"/>
              <a:t>computes</a:t>
            </a:r>
            <a:r>
              <a:rPr lang="en-US" sz="2800" dirty="0"/>
              <a:t> </a:t>
            </a:r>
            <a:endParaRPr lang="en-US" sz="28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for </a:t>
            </a:r>
            <a:r>
              <a:rPr lang="en-US" sz="2800" b="1" dirty="0">
                <a:solidFill>
                  <a:srgbClr val="FF0000"/>
                </a:solidFill>
              </a:rPr>
              <a:t>every fringe vertex </a:t>
            </a:r>
            <a:r>
              <a:rPr lang="en-US" sz="2800" b="1" i="1" dirty="0" smtClean="0">
                <a:solidFill>
                  <a:srgbClr val="FF0000"/>
                </a:solidFill>
              </a:rPr>
              <a:t>u</a:t>
            </a:r>
            <a:r>
              <a:rPr lang="en-US" sz="2800" b="1" dirty="0" smtClean="0">
                <a:solidFill>
                  <a:srgbClr val="FF0000"/>
                </a:solidFill>
              </a:rPr>
              <a:t>, 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	the </a:t>
            </a:r>
            <a:r>
              <a:rPr lang="en-US" sz="2800" b="1" dirty="0">
                <a:solidFill>
                  <a:srgbClr val="FF0000"/>
                </a:solidFill>
              </a:rPr>
              <a:t>distance to the nearest tree vertex </a:t>
            </a:r>
            <a:r>
              <a:rPr lang="en-US" sz="2800" b="1" i="1" dirty="0">
                <a:solidFill>
                  <a:srgbClr val="FF0000"/>
                </a:solidFill>
              </a:rPr>
              <a:t>v </a:t>
            </a:r>
            <a:r>
              <a:rPr lang="en-US" sz="2800" b="1" dirty="0" smtClean="0">
                <a:solidFill>
                  <a:srgbClr val="FF0000"/>
                </a:solidFill>
              </a:rPr>
              <a:t>					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	the </a:t>
            </a:r>
            <a:r>
              <a:rPr lang="en-US" sz="2800" b="1" dirty="0">
                <a:solidFill>
                  <a:srgbClr val="FF0000"/>
                </a:solidFill>
              </a:rPr>
              <a:t>length </a:t>
            </a:r>
            <a:r>
              <a:rPr lang="en-US" sz="2800" b="1" dirty="0" smtClean="0">
                <a:solidFill>
                  <a:srgbClr val="FF0000"/>
                </a:solidFill>
              </a:rPr>
              <a:t>of </a:t>
            </a:r>
            <a:r>
              <a:rPr lang="en-US" sz="2800" b="1" dirty="0">
                <a:solidFill>
                  <a:srgbClr val="FF0000"/>
                </a:solidFill>
              </a:rPr>
              <a:t>the shortest path from 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v </a:t>
            </a:r>
            <a:r>
              <a:rPr lang="en-US" sz="2800" b="1" i="1" dirty="0" smtClean="0">
                <a:solidFill>
                  <a:srgbClr val="FF0000"/>
                </a:solidFill>
              </a:rPr>
              <a:t>to the            	source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800" b="1" i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then </a:t>
            </a:r>
            <a:r>
              <a:rPr lang="en-US" sz="2800" b="1" dirty="0">
                <a:solidFill>
                  <a:srgbClr val="FF0000"/>
                </a:solidFill>
              </a:rPr>
              <a:t>selects the vertex with the smallest </a:t>
            </a:r>
            <a:r>
              <a:rPr lang="en-US" sz="2800" b="1" dirty="0" smtClean="0">
                <a:solidFill>
                  <a:srgbClr val="FF0000"/>
                </a:solidFill>
              </a:rPr>
              <a:t>such sum.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689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Implementation </a:t>
            </a:r>
          </a:p>
          <a:p>
            <a:endParaRPr lang="en-US" sz="20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/>
              <a:t>To implement this, each </a:t>
            </a:r>
            <a:r>
              <a:rPr lang="en-US" sz="2800" dirty="0"/>
              <a:t>vertex </a:t>
            </a:r>
            <a:r>
              <a:rPr lang="en-US" sz="2800" dirty="0" smtClean="0"/>
              <a:t>is labelled with </a:t>
            </a:r>
            <a:r>
              <a:rPr lang="en-US" sz="2800" dirty="0"/>
              <a:t>two labels</a:t>
            </a:r>
            <a:r>
              <a:rPr lang="en-US" sz="28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numeric label </a:t>
            </a:r>
            <a:r>
              <a:rPr lang="en-US" sz="2800" b="1" i="1" dirty="0">
                <a:solidFill>
                  <a:srgbClr val="FF0000"/>
                </a:solidFill>
              </a:rPr>
              <a:t>d </a:t>
            </a:r>
            <a:r>
              <a:rPr lang="en-US" sz="2800" dirty="0"/>
              <a:t>indicates the </a:t>
            </a:r>
            <a:r>
              <a:rPr lang="en-US" sz="2800" b="1" dirty="0">
                <a:solidFill>
                  <a:srgbClr val="FF0000"/>
                </a:solidFill>
              </a:rPr>
              <a:t>length of the shortest path from the source </a:t>
            </a:r>
            <a:r>
              <a:rPr lang="en-US" sz="2800" b="1" dirty="0" smtClean="0">
                <a:solidFill>
                  <a:srgbClr val="FF0000"/>
                </a:solidFill>
              </a:rPr>
              <a:t>to this </a:t>
            </a:r>
            <a:r>
              <a:rPr lang="en-US" sz="2800" b="1" dirty="0">
                <a:solidFill>
                  <a:srgbClr val="FF0000"/>
                </a:solidFill>
              </a:rPr>
              <a:t>vertex found </a:t>
            </a:r>
            <a:r>
              <a:rPr lang="en-US" sz="2800" b="1" dirty="0" smtClean="0">
                <a:solidFill>
                  <a:srgbClr val="FF0000"/>
                </a:solidFill>
              </a:rPr>
              <a:t>so far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other label </a:t>
            </a:r>
            <a:r>
              <a:rPr lang="en-US" sz="2800" b="1" dirty="0">
                <a:solidFill>
                  <a:srgbClr val="FF0000"/>
                </a:solidFill>
              </a:rPr>
              <a:t>indicates the name of the </a:t>
            </a:r>
            <a:r>
              <a:rPr lang="en-US" sz="2800" b="1" dirty="0" smtClean="0">
                <a:solidFill>
                  <a:srgbClr val="FF0000"/>
                </a:solidFill>
              </a:rPr>
              <a:t>preceding </a:t>
            </a:r>
            <a:r>
              <a:rPr lang="en-US" sz="2800" b="1" dirty="0">
                <a:solidFill>
                  <a:srgbClr val="FF0000"/>
                </a:solidFill>
              </a:rPr>
              <a:t>vertex on such a </a:t>
            </a:r>
            <a:r>
              <a:rPr lang="en-US" sz="2800" b="1" dirty="0" smtClean="0">
                <a:solidFill>
                  <a:srgbClr val="FF0000"/>
                </a:solidFill>
              </a:rPr>
              <a:t>path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/>
              <a:t>With </a:t>
            </a:r>
            <a:r>
              <a:rPr lang="en-US" sz="2800" dirty="0" smtClean="0"/>
              <a:t>such labeling</a:t>
            </a:r>
            <a:r>
              <a:rPr lang="en-US" sz="2800" dirty="0"/>
              <a:t>, finding the next nearest vertex </a:t>
            </a:r>
            <a:r>
              <a:rPr lang="en-US" sz="2800" i="1" dirty="0" smtClean="0"/>
              <a:t>u</a:t>
            </a:r>
            <a:r>
              <a:rPr lang="en-US" sz="2800" baseline="30000" dirty="0" smtClean="0"/>
              <a:t>∗</a:t>
            </a:r>
            <a:r>
              <a:rPr lang="en-US" sz="2800" dirty="0" smtClean="0"/>
              <a:t> </a:t>
            </a:r>
            <a:r>
              <a:rPr lang="en-US" sz="2800" dirty="0"/>
              <a:t>becomes a simple </a:t>
            </a:r>
            <a:r>
              <a:rPr lang="en-US" sz="2800" dirty="0" smtClean="0"/>
              <a:t>task of </a:t>
            </a:r>
            <a:r>
              <a:rPr lang="en-US" sz="2800" b="1" dirty="0" smtClean="0">
                <a:solidFill>
                  <a:srgbClr val="FF0000"/>
                </a:solidFill>
              </a:rPr>
              <a:t>finding a fringe vertex with the smallest </a:t>
            </a:r>
            <a:r>
              <a:rPr lang="en-US" sz="2800" b="1" i="1" dirty="0" smtClean="0">
                <a:solidFill>
                  <a:srgbClr val="FF0000"/>
                </a:solidFill>
              </a:rPr>
              <a:t>d </a:t>
            </a:r>
            <a:r>
              <a:rPr lang="en-US" sz="2800" b="1" dirty="0" smtClean="0">
                <a:solidFill>
                  <a:srgbClr val="FF0000"/>
                </a:solidFill>
              </a:rPr>
              <a:t>value.</a:t>
            </a:r>
            <a:endParaRPr lang="en-U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414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After we have identified a vertex u</a:t>
            </a:r>
            <a:r>
              <a:rPr lang="en-US" sz="2400" baseline="30000" dirty="0" smtClean="0"/>
              <a:t>∗</a:t>
            </a:r>
            <a:r>
              <a:rPr lang="en-US" sz="2400" dirty="0" smtClean="0"/>
              <a:t> to be added to the tree, two operations are performed.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Move u* from fringe to set of tree vertices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For each of the remaining vertex u that is connected to u* by an edge weight w(u*,u) </a:t>
            </a:r>
          </a:p>
          <a:p>
            <a:endParaRPr lang="en-US" sz="2400" dirty="0" smtClean="0"/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if 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u</a:t>
            </a:r>
            <a:r>
              <a:rPr lang="en-US" sz="2400" b="1" dirty="0" smtClean="0">
                <a:solidFill>
                  <a:srgbClr val="FF0000"/>
                </a:solidFill>
              </a:rPr>
              <a:t> &gt; 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u</a:t>
            </a:r>
            <a:r>
              <a:rPr lang="en-US" sz="2400" b="1" baseline="-25000" dirty="0">
                <a:solidFill>
                  <a:srgbClr val="FF0000"/>
                </a:solidFill>
              </a:rPr>
              <a:t>*  </a:t>
            </a:r>
            <a:r>
              <a:rPr lang="en-US" sz="2400" b="1" dirty="0">
                <a:solidFill>
                  <a:srgbClr val="FF0000"/>
                </a:solidFill>
              </a:rPr>
              <a:t>+ w(u*,u) </a:t>
            </a:r>
            <a:endParaRPr lang="en-US" sz="2400" b="1" baseline="-25000" dirty="0" smtClean="0">
              <a:solidFill>
                <a:srgbClr val="FF0000"/>
              </a:solidFill>
            </a:endParaRPr>
          </a:p>
          <a:p>
            <a:pPr lvl="2"/>
            <a:r>
              <a:rPr lang="en-US" sz="2400" b="1" baseline="-25000" dirty="0" smtClean="0">
                <a:solidFill>
                  <a:srgbClr val="FF0000"/>
                </a:solidFill>
              </a:rPr>
              <a:t>	</a:t>
            </a:r>
          </a:p>
          <a:p>
            <a:pPr lvl="2"/>
            <a:r>
              <a:rPr lang="en-US" sz="2400" b="1" baseline="-250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update the labels of </a:t>
            </a:r>
            <a:r>
              <a:rPr lang="en-US" sz="2400" b="1" dirty="0" smtClean="0">
                <a:solidFill>
                  <a:srgbClr val="FF0000"/>
                </a:solidFill>
              </a:rPr>
              <a:t>u by</a:t>
            </a:r>
          </a:p>
          <a:p>
            <a:pPr lvl="2"/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	1.</a:t>
            </a:r>
            <a:r>
              <a:rPr lang="en-US" sz="2400" b="1" dirty="0" smtClean="0">
                <a:solidFill>
                  <a:srgbClr val="FF0000"/>
                </a:solidFill>
              </a:rPr>
              <a:t> u</a:t>
            </a:r>
            <a:r>
              <a:rPr lang="en-US" sz="2400" b="1" dirty="0" smtClean="0">
                <a:solidFill>
                  <a:srgbClr val="FF0000"/>
                </a:solidFill>
              </a:rPr>
              <a:t>* and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2"/>
            <a:r>
              <a:rPr lang="en-US" sz="2400" b="1" dirty="0" smtClean="0">
                <a:solidFill>
                  <a:srgbClr val="FF0000"/>
                </a:solidFill>
              </a:rPr>
              <a:t>		2. 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u* </a:t>
            </a:r>
            <a:r>
              <a:rPr lang="en-US" sz="2400" b="1" dirty="0" smtClean="0">
                <a:solidFill>
                  <a:srgbClr val="FF0000"/>
                </a:solidFill>
              </a:rPr>
              <a:t>+ w(u*,u) 		     	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	</a:t>
            </a:r>
            <a:endParaRPr lang="en-US" sz="2400" b="1" baseline="-25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978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Pseudo Code.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467600" cy="553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1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Example.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48458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2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99699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/>
              <a:t>Example.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685800"/>
            <a:ext cx="7608032" cy="258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3581400"/>
            <a:ext cx="767142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4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99699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Huffman Trees.</a:t>
            </a:r>
            <a:r>
              <a:rPr lang="en-US" sz="2000" b="1" u="sng" dirty="0"/>
              <a:t> Some Terminologies</a:t>
            </a: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If we have to encode </a:t>
            </a:r>
            <a:r>
              <a:rPr lang="en-US" sz="2000" dirty="0"/>
              <a:t>a text that </a:t>
            </a:r>
            <a:r>
              <a:rPr lang="en-US" sz="2000" dirty="0" smtClean="0"/>
              <a:t>comprising </a:t>
            </a:r>
            <a:r>
              <a:rPr lang="en-US" sz="2000" dirty="0"/>
              <a:t>symbols from some </a:t>
            </a:r>
            <a:r>
              <a:rPr lang="en-US" sz="2000" i="1" dirty="0" smtClean="0"/>
              <a:t>n</a:t>
            </a:r>
            <a:r>
              <a:rPr lang="en-US" sz="2000" dirty="0" smtClean="0"/>
              <a:t>-symbol alphabet </a:t>
            </a:r>
            <a:r>
              <a:rPr lang="en-US" sz="2000" dirty="0"/>
              <a:t>by assigning to each of the text’s symbols some sequence of bits </a:t>
            </a:r>
            <a:r>
              <a:rPr lang="en-US" sz="2000" dirty="0" smtClean="0"/>
              <a:t>called the </a:t>
            </a:r>
            <a:r>
              <a:rPr lang="en-US" sz="2000" b="1" i="1" dirty="0" err="1"/>
              <a:t>codeword</a:t>
            </a:r>
            <a:r>
              <a:rPr lang="en-US" sz="2000" dirty="0" smtClean="0"/>
              <a:t>. – There are two options</a:t>
            </a:r>
          </a:p>
          <a:p>
            <a:endParaRPr lang="en-US" sz="2000" dirty="0"/>
          </a:p>
          <a:p>
            <a:r>
              <a:rPr lang="en-US" sz="2000" b="1" i="1" dirty="0"/>
              <a:t>fixed-length encoding </a:t>
            </a:r>
            <a:r>
              <a:rPr lang="en-US" sz="2000" b="1" i="1" dirty="0" smtClean="0"/>
              <a:t>: </a:t>
            </a:r>
            <a:r>
              <a:rPr lang="en-US" sz="2000" dirty="0" smtClean="0"/>
              <a:t>assigns to each </a:t>
            </a:r>
            <a:r>
              <a:rPr lang="en-US" sz="2000" dirty="0"/>
              <a:t>symbol a bit string of the same length </a:t>
            </a:r>
            <a:r>
              <a:rPr lang="en-US" sz="2000" i="1" dirty="0"/>
              <a:t>m </a:t>
            </a:r>
            <a:r>
              <a:rPr lang="en-US" sz="2000" dirty="0"/>
              <a:t>(</a:t>
            </a:r>
            <a:r>
              <a:rPr lang="en-US" sz="2000" i="1" dirty="0"/>
              <a:t>m </a:t>
            </a:r>
            <a:r>
              <a:rPr lang="en-US" sz="2000" dirty="0"/>
              <a:t>≥ </a:t>
            </a:r>
            <a:r>
              <a:rPr lang="en-US" sz="2000" dirty="0" smtClean="0"/>
              <a:t>log</a:t>
            </a:r>
            <a:r>
              <a:rPr lang="en-US" sz="2000" baseline="-25000" dirty="0" smtClean="0"/>
              <a:t>2</a:t>
            </a:r>
            <a:r>
              <a:rPr lang="en-US" sz="2000" i="1" dirty="0" smtClean="0"/>
              <a:t>n</a:t>
            </a:r>
            <a:r>
              <a:rPr lang="en-US" sz="2000" dirty="0" smtClean="0"/>
              <a:t>).</a:t>
            </a:r>
            <a:r>
              <a:rPr lang="en-US" sz="2000" dirty="0"/>
              <a:t> This is exactly </a:t>
            </a:r>
            <a:r>
              <a:rPr lang="en-US" sz="2000" dirty="0" smtClean="0"/>
              <a:t>what the </a:t>
            </a:r>
            <a:r>
              <a:rPr lang="en-US" sz="2000" dirty="0"/>
              <a:t>standard ASCII code does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i="1" dirty="0"/>
              <a:t>Variable-length </a:t>
            </a:r>
            <a:r>
              <a:rPr lang="en-US" sz="2000" b="1" i="1" dirty="0" smtClean="0"/>
              <a:t>encoding : </a:t>
            </a:r>
            <a:r>
              <a:rPr lang="en-US" sz="2000" dirty="0" smtClean="0"/>
              <a:t>is </a:t>
            </a:r>
            <a:r>
              <a:rPr lang="en-US" sz="2000" dirty="0"/>
              <a:t>based on the old idea of assigning shorter </a:t>
            </a:r>
            <a:r>
              <a:rPr lang="en-US" sz="2000" dirty="0" err="1" smtClean="0"/>
              <a:t>codewords</a:t>
            </a:r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more frequent symbols and longer </a:t>
            </a:r>
            <a:r>
              <a:rPr lang="en-US" sz="2000" dirty="0" err="1"/>
              <a:t>codewords</a:t>
            </a:r>
            <a:r>
              <a:rPr lang="en-US" sz="2000" dirty="0"/>
              <a:t> to less frequent </a:t>
            </a:r>
            <a:r>
              <a:rPr lang="en-US" sz="2000" dirty="0" smtClean="0"/>
              <a:t>symbols. </a:t>
            </a:r>
            <a:r>
              <a:rPr lang="en-US" sz="2000" dirty="0"/>
              <a:t>This idea was used, in particular, in the telegraph code invented in the </a:t>
            </a:r>
            <a:r>
              <a:rPr lang="en-US" sz="2000" dirty="0" smtClean="0"/>
              <a:t>mid-19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century </a:t>
            </a:r>
            <a:r>
              <a:rPr lang="en-US" sz="2000" dirty="0"/>
              <a:t>by Samuel </a:t>
            </a:r>
            <a:r>
              <a:rPr lang="en-US" sz="2000" dirty="0" smtClean="0"/>
              <a:t>Morse. This yields </a:t>
            </a:r>
            <a:r>
              <a:rPr lang="en-US" sz="2000" dirty="0"/>
              <a:t>shorter bit string on the </a:t>
            </a:r>
            <a:r>
              <a:rPr lang="en-US" sz="2000" dirty="0" smtClean="0"/>
              <a:t>average.</a:t>
            </a:r>
          </a:p>
          <a:p>
            <a:endParaRPr lang="en-US" sz="2000" dirty="0"/>
          </a:p>
          <a:p>
            <a:r>
              <a:rPr lang="en-US" sz="2000" b="1" i="1" dirty="0"/>
              <a:t>prefix-free </a:t>
            </a:r>
            <a:r>
              <a:rPr lang="en-US" sz="2000" dirty="0"/>
              <a:t>(or simply </a:t>
            </a:r>
            <a:r>
              <a:rPr lang="en-US" sz="2000" b="1" i="1" dirty="0"/>
              <a:t>prefix</a:t>
            </a:r>
            <a:r>
              <a:rPr lang="en-US" sz="2000" dirty="0"/>
              <a:t>) </a:t>
            </a:r>
            <a:r>
              <a:rPr lang="en-US" sz="2000" b="1" i="1" dirty="0" smtClean="0"/>
              <a:t>codes : </a:t>
            </a:r>
            <a:r>
              <a:rPr lang="it-IT" sz="2000" dirty="0"/>
              <a:t>In a prefix code, no codeword</a:t>
            </a:r>
          </a:p>
          <a:p>
            <a:r>
              <a:rPr lang="en-US" sz="2000" dirty="0"/>
              <a:t>is a prefix of a </a:t>
            </a:r>
            <a:r>
              <a:rPr lang="en-US" sz="2000" dirty="0" err="1"/>
              <a:t>codeword</a:t>
            </a:r>
            <a:r>
              <a:rPr lang="en-US" sz="2000" dirty="0"/>
              <a:t> of another symbol.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81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99699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Huffman’s algorithm</a:t>
            </a:r>
            <a:r>
              <a:rPr lang="en-US" sz="2000" dirty="0" smtClean="0"/>
              <a:t>. </a:t>
            </a:r>
            <a:r>
              <a:rPr lang="en-US" sz="2000" dirty="0"/>
              <a:t>G</a:t>
            </a:r>
            <a:r>
              <a:rPr lang="en-US" sz="2000" dirty="0" smtClean="0"/>
              <a:t>reedy algorithm, invented </a:t>
            </a:r>
            <a:r>
              <a:rPr lang="en-US" sz="2000" dirty="0"/>
              <a:t>by David Huffman while he was a graduate student at </a:t>
            </a:r>
            <a:r>
              <a:rPr lang="en-US" sz="2000" dirty="0" smtClean="0"/>
              <a:t>MIT. </a:t>
            </a:r>
            <a:r>
              <a:rPr lang="en-US" sz="2000" dirty="0"/>
              <a:t>Used to Create a Prefix code.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Given alphabet </a:t>
            </a:r>
            <a:r>
              <a:rPr lang="en-US" sz="2000" dirty="0"/>
              <a:t>with known frequencies of the symbol occurrences, </a:t>
            </a:r>
            <a:r>
              <a:rPr lang="en-US" sz="2000" dirty="0" smtClean="0"/>
              <a:t>the Algorithm constructs a </a:t>
            </a:r>
            <a:r>
              <a:rPr lang="en-US" sz="2000" dirty="0"/>
              <a:t>tree that would assign shorter bit strings to high-frequency symbols and </a:t>
            </a:r>
            <a:r>
              <a:rPr lang="en-US" sz="2000" dirty="0" smtClean="0"/>
              <a:t>longer ones </a:t>
            </a:r>
            <a:r>
              <a:rPr lang="en-US" sz="2000" dirty="0"/>
              <a:t>to low-frequency </a:t>
            </a:r>
            <a:r>
              <a:rPr lang="en-US" sz="2000" dirty="0" smtClean="0"/>
              <a:t>symbols.</a:t>
            </a:r>
            <a:endParaRPr lang="en-US" sz="2000" u="sng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Step 1 </a:t>
            </a:r>
            <a:r>
              <a:rPr lang="en-US" sz="2000" dirty="0"/>
              <a:t>Initialize </a:t>
            </a:r>
            <a:r>
              <a:rPr lang="en-US" sz="2000" i="1" dirty="0"/>
              <a:t>n </a:t>
            </a:r>
            <a:r>
              <a:rPr lang="en-US" sz="2000" dirty="0"/>
              <a:t>one-node trees and label them with the symbols of </a:t>
            </a:r>
            <a:r>
              <a:rPr lang="en-US" sz="2000" dirty="0" smtClean="0"/>
              <a:t>the alphabet </a:t>
            </a:r>
            <a:r>
              <a:rPr lang="en-US" sz="2000" dirty="0"/>
              <a:t>given. Record the frequency of each symbol in its tree’s </a:t>
            </a:r>
            <a:r>
              <a:rPr lang="en-US" sz="2000" dirty="0" smtClean="0"/>
              <a:t>root to </a:t>
            </a:r>
            <a:r>
              <a:rPr lang="en-US" sz="2000" dirty="0"/>
              <a:t>indicate the tree’s </a:t>
            </a:r>
            <a:r>
              <a:rPr lang="en-US" sz="2000" b="1" i="1" dirty="0"/>
              <a:t>weight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Step 2 </a:t>
            </a:r>
            <a:r>
              <a:rPr lang="en-US" sz="2000" dirty="0"/>
              <a:t>Repeat the following operation until a single tree is obtained. </a:t>
            </a:r>
            <a:r>
              <a:rPr lang="en-US" sz="2000" dirty="0" smtClean="0"/>
              <a:t>Find two </a:t>
            </a:r>
            <a:r>
              <a:rPr lang="en-US" sz="2000" dirty="0"/>
              <a:t>trees with the smallest </a:t>
            </a:r>
            <a:r>
              <a:rPr lang="en-US" sz="2000" dirty="0" smtClean="0"/>
              <a:t>weight. Make </a:t>
            </a:r>
            <a:r>
              <a:rPr lang="en-US" sz="2000" dirty="0"/>
              <a:t>them the left and </a:t>
            </a:r>
            <a:r>
              <a:rPr lang="en-US" sz="2000" dirty="0" smtClean="0"/>
              <a:t>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</a:t>
            </a:r>
            <a:r>
              <a:rPr lang="en-US" sz="2000" dirty="0"/>
              <a:t>of a new tree and record the sum of their weights in the </a:t>
            </a:r>
            <a:r>
              <a:rPr lang="en-US" sz="2000" dirty="0" smtClean="0"/>
              <a:t>root of </a:t>
            </a:r>
            <a:r>
              <a:rPr lang="en-US" sz="2000" dirty="0"/>
              <a:t>the new tree as its </a:t>
            </a:r>
            <a:r>
              <a:rPr lang="en-US" sz="2000" dirty="0" smtClean="0"/>
              <a:t>weight.</a:t>
            </a:r>
          </a:p>
          <a:p>
            <a:endParaRPr lang="en-US" sz="2000" dirty="0"/>
          </a:p>
          <a:p>
            <a:r>
              <a:rPr lang="en-US" sz="2000" dirty="0"/>
              <a:t>A tree constructed by the above algorithm is called a </a:t>
            </a:r>
            <a:r>
              <a:rPr lang="en-US" sz="2000" b="1" i="1" dirty="0"/>
              <a:t>Huffman tree</a:t>
            </a:r>
            <a:r>
              <a:rPr lang="en-US" sz="2000" dirty="0"/>
              <a:t>. It</a:t>
            </a:r>
          </a:p>
          <a:p>
            <a:r>
              <a:rPr lang="en-US" sz="2000" dirty="0"/>
              <a:t>defines—in the manner described above—a </a:t>
            </a:r>
            <a:r>
              <a:rPr lang="en-US" sz="2000" b="1" i="1" dirty="0"/>
              <a:t>Huffman code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751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99699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EXAMPLE </a:t>
            </a:r>
            <a:r>
              <a:rPr lang="en-US" sz="2000" dirty="0"/>
              <a:t>Consider the five-symbol alphabet {A, B, C, D, </a:t>
            </a:r>
            <a:r>
              <a:rPr lang="en-US" sz="2000" dirty="0" smtClean="0"/>
              <a:t>_ } </a:t>
            </a:r>
            <a:r>
              <a:rPr lang="en-US" sz="2000" dirty="0"/>
              <a:t>with the </a:t>
            </a:r>
            <a:r>
              <a:rPr lang="en-US" sz="2000" dirty="0" smtClean="0"/>
              <a:t>following occurrence </a:t>
            </a:r>
            <a:r>
              <a:rPr lang="en-US" sz="2000" dirty="0"/>
              <a:t>frequencies in a text made up of these </a:t>
            </a:r>
            <a:r>
              <a:rPr lang="en-US" sz="2000" dirty="0" smtClean="0"/>
              <a:t>symbols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The Huffman tree construction for this </a:t>
            </a:r>
            <a:r>
              <a:rPr lang="en-US" sz="2000" dirty="0" smtClean="0"/>
              <a:t>input</a:t>
            </a:r>
          </a:p>
          <a:p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5801541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267200" cy="340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2400" dirty="0" smtClean="0"/>
          </a:p>
          <a:p>
            <a:r>
              <a:rPr lang="en-US" sz="2400" b="1" u="sng" dirty="0" smtClean="0"/>
              <a:t>Finding a Minimum Spanning Tree</a:t>
            </a:r>
          </a:p>
          <a:p>
            <a:endParaRPr lang="en-US" sz="2400" b="1" u="sng" dirty="0"/>
          </a:p>
          <a:p>
            <a:r>
              <a:rPr lang="en-US" sz="2400" dirty="0" smtClean="0"/>
              <a:t>A </a:t>
            </a:r>
            <a:r>
              <a:rPr lang="en-US" sz="2400" b="1" i="1" dirty="0" smtClean="0"/>
              <a:t>spanning </a:t>
            </a:r>
            <a:r>
              <a:rPr lang="en-US" sz="2400" b="1" i="1" dirty="0"/>
              <a:t>tree </a:t>
            </a:r>
            <a:r>
              <a:rPr lang="en-US" sz="2400" dirty="0"/>
              <a:t>of an undirected connected graph is its </a:t>
            </a:r>
            <a:r>
              <a:rPr lang="en-US" sz="2400" dirty="0" smtClean="0"/>
              <a:t>connected acyclic sub graph </a:t>
            </a:r>
            <a:r>
              <a:rPr lang="en-US" sz="2400" dirty="0"/>
              <a:t>(i.e., a tree) that contains all the vertices of the graph.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such </a:t>
            </a:r>
            <a:r>
              <a:rPr lang="en-US" sz="2400" dirty="0" smtClean="0"/>
              <a:t>a graph </a:t>
            </a:r>
            <a:r>
              <a:rPr lang="en-US" sz="2400" dirty="0"/>
              <a:t>has weights assigned to its </a:t>
            </a:r>
            <a:r>
              <a:rPr lang="en-US" sz="2400" dirty="0" smtClean="0"/>
              <a:t>edges</a:t>
            </a:r>
            <a:r>
              <a:rPr lang="en-US" sz="2400" dirty="0"/>
              <a:t>: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b="1" i="1" dirty="0"/>
              <a:t>minimum spanning tree </a:t>
            </a:r>
            <a:r>
              <a:rPr lang="en-US" sz="2400" dirty="0"/>
              <a:t>is its </a:t>
            </a:r>
            <a:r>
              <a:rPr lang="en-US" sz="2400" dirty="0" smtClean="0"/>
              <a:t>spanning tree </a:t>
            </a:r>
            <a:r>
              <a:rPr lang="en-US" sz="2400" dirty="0"/>
              <a:t>of the smallest weight, where the </a:t>
            </a:r>
            <a:r>
              <a:rPr lang="en-US" sz="2400" b="1" i="1" dirty="0"/>
              <a:t>weight </a:t>
            </a:r>
            <a:r>
              <a:rPr lang="en-US" sz="2400" dirty="0"/>
              <a:t>of a tree is defined as the sum of </a:t>
            </a:r>
            <a:r>
              <a:rPr lang="en-US" sz="2400" dirty="0" smtClean="0"/>
              <a:t>the weights </a:t>
            </a:r>
            <a:r>
              <a:rPr lang="en-US" sz="2400" dirty="0"/>
              <a:t>on all its edges.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i="1" dirty="0"/>
              <a:t>minimum spanning tree problem </a:t>
            </a:r>
            <a:r>
              <a:rPr lang="en-US" sz="2400" dirty="0"/>
              <a:t>is the problem </a:t>
            </a:r>
            <a:r>
              <a:rPr lang="en-US" sz="2400" dirty="0" smtClean="0"/>
              <a:t>of finding </a:t>
            </a:r>
            <a:r>
              <a:rPr lang="en-US" sz="2400" dirty="0"/>
              <a:t>a minimum spanning tree for a given weighted connected graph</a:t>
            </a:r>
            <a:endParaRPr lang="en-US" sz="2400" b="1" dirty="0" smtClean="0"/>
          </a:p>
          <a:p>
            <a:pPr lvl="0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450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99699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82082"/>
            <a:ext cx="4571999" cy="407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600"/>
            <a:ext cx="5893456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5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99699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DAD is encoded as 011101, and 10011011011101 is decoded </a:t>
            </a:r>
            <a:r>
              <a:rPr lang="en-US" sz="2000" dirty="0" smtClean="0"/>
              <a:t>as BAD_AD.</a:t>
            </a:r>
          </a:p>
          <a:p>
            <a:endParaRPr lang="en-US" sz="2000" dirty="0"/>
          </a:p>
          <a:p>
            <a:r>
              <a:rPr lang="en-US" sz="2000" dirty="0"/>
              <a:t>With the occurrence frequencies given and the </a:t>
            </a:r>
            <a:r>
              <a:rPr lang="en-US" sz="2000" dirty="0" err="1" smtClean="0"/>
              <a:t>codeword</a:t>
            </a:r>
            <a:r>
              <a:rPr lang="en-US" sz="2000" dirty="0" smtClean="0"/>
              <a:t> </a:t>
            </a:r>
            <a:r>
              <a:rPr lang="en-US" sz="2000" dirty="0"/>
              <a:t>lengths obtained,</a:t>
            </a:r>
          </a:p>
          <a:p>
            <a:r>
              <a:rPr lang="en-US" sz="2000" dirty="0"/>
              <a:t>the average number of bits per symbol in this code </a:t>
            </a:r>
            <a:r>
              <a:rPr lang="en-US" sz="2000" dirty="0" smtClean="0"/>
              <a:t>is</a:t>
            </a:r>
          </a:p>
          <a:p>
            <a:endParaRPr lang="en-US" sz="2000" dirty="0"/>
          </a:p>
          <a:p>
            <a:r>
              <a:rPr lang="en-US" sz="2000" dirty="0"/>
              <a:t>2 </a:t>
            </a:r>
            <a:r>
              <a:rPr lang="en-US" sz="2000" i="1" dirty="0"/>
              <a:t>*</a:t>
            </a:r>
            <a:r>
              <a:rPr lang="en-US" sz="2000" i="1" dirty="0" smtClean="0"/>
              <a:t> </a:t>
            </a:r>
            <a:r>
              <a:rPr lang="en-US" sz="2000" dirty="0"/>
              <a:t>0</a:t>
            </a:r>
            <a:r>
              <a:rPr lang="en-US" sz="2000" i="1" dirty="0"/>
              <a:t>.</a:t>
            </a:r>
            <a:r>
              <a:rPr lang="en-US" sz="2000" dirty="0"/>
              <a:t>35 + 3 </a:t>
            </a:r>
            <a:r>
              <a:rPr lang="en-US" sz="2000" dirty="0" smtClean="0"/>
              <a:t>*</a:t>
            </a:r>
            <a:r>
              <a:rPr lang="en-US" sz="2000" i="1" dirty="0" smtClean="0"/>
              <a:t> </a:t>
            </a:r>
            <a:r>
              <a:rPr lang="en-US" sz="2000" dirty="0"/>
              <a:t>0</a:t>
            </a:r>
            <a:r>
              <a:rPr lang="en-US" sz="2000" i="1" dirty="0"/>
              <a:t>.</a:t>
            </a:r>
            <a:r>
              <a:rPr lang="en-US" sz="2000" dirty="0"/>
              <a:t>1+ 2 </a:t>
            </a:r>
            <a:r>
              <a:rPr lang="en-US" sz="2000" i="1" dirty="0"/>
              <a:t>*</a:t>
            </a:r>
            <a:r>
              <a:rPr lang="en-US" sz="2000" i="1" dirty="0" smtClean="0"/>
              <a:t> </a:t>
            </a:r>
            <a:r>
              <a:rPr lang="en-US" sz="2000" dirty="0"/>
              <a:t>0</a:t>
            </a:r>
            <a:r>
              <a:rPr lang="en-US" sz="2000" i="1" dirty="0"/>
              <a:t>.</a:t>
            </a:r>
            <a:r>
              <a:rPr lang="en-US" sz="2000" dirty="0"/>
              <a:t>2 + 2 </a:t>
            </a:r>
            <a:r>
              <a:rPr lang="en-US" sz="2000" i="1" dirty="0"/>
              <a:t>*</a:t>
            </a:r>
            <a:r>
              <a:rPr lang="en-US" sz="2000" dirty="0" smtClean="0"/>
              <a:t>0</a:t>
            </a:r>
            <a:r>
              <a:rPr lang="en-US" sz="2000" i="1" dirty="0" smtClean="0"/>
              <a:t>.</a:t>
            </a:r>
            <a:r>
              <a:rPr lang="en-US" sz="2000" dirty="0" smtClean="0"/>
              <a:t>2 </a:t>
            </a:r>
            <a:r>
              <a:rPr lang="en-US" sz="2000" dirty="0"/>
              <a:t>+ 3 </a:t>
            </a:r>
            <a:r>
              <a:rPr lang="en-US" sz="2000" i="1" dirty="0"/>
              <a:t>*</a:t>
            </a:r>
            <a:r>
              <a:rPr lang="en-US" sz="2000" i="1" dirty="0" smtClean="0"/>
              <a:t> </a:t>
            </a:r>
            <a:r>
              <a:rPr lang="en-US" sz="2000" dirty="0"/>
              <a:t>0</a:t>
            </a:r>
            <a:r>
              <a:rPr lang="en-US" sz="2000" i="1" dirty="0"/>
              <a:t>.</a:t>
            </a:r>
            <a:r>
              <a:rPr lang="en-US" sz="2000" dirty="0"/>
              <a:t>15 = 2</a:t>
            </a:r>
            <a:r>
              <a:rPr lang="en-US" sz="2000" i="1" dirty="0"/>
              <a:t>.</a:t>
            </a:r>
            <a:r>
              <a:rPr lang="en-US" sz="2000" dirty="0"/>
              <a:t>25</a:t>
            </a:r>
            <a:r>
              <a:rPr lang="en-US" sz="2000" i="1" dirty="0" smtClean="0"/>
              <a:t>.</a:t>
            </a:r>
          </a:p>
          <a:p>
            <a:endParaRPr lang="en-US" sz="2000" i="1" dirty="0" smtClean="0"/>
          </a:p>
          <a:p>
            <a:r>
              <a:rPr lang="en-US" sz="2000" dirty="0"/>
              <a:t>Had we used a fixed-length encoding for the same alphabet, we would have </a:t>
            </a:r>
            <a:r>
              <a:rPr lang="en-US" sz="2000" dirty="0" smtClean="0"/>
              <a:t>to use </a:t>
            </a:r>
            <a:r>
              <a:rPr lang="en-US" sz="2000" dirty="0"/>
              <a:t>at least 3 bits per each symbol. Thus, for this </a:t>
            </a:r>
            <a:r>
              <a:rPr lang="en-US" sz="2000" dirty="0" smtClean="0"/>
              <a:t>example</a:t>
            </a:r>
            <a:r>
              <a:rPr lang="en-US" sz="2000" dirty="0"/>
              <a:t>, Huffman’s </a:t>
            </a:r>
            <a:r>
              <a:rPr lang="en-US" sz="2000" dirty="0" smtClean="0"/>
              <a:t>code achieves </a:t>
            </a:r>
            <a:r>
              <a:rPr lang="en-US" sz="2000" dirty="0"/>
              <a:t>the </a:t>
            </a:r>
            <a:r>
              <a:rPr lang="en-US" sz="2000" b="1" i="1" dirty="0"/>
              <a:t>compression </a:t>
            </a:r>
            <a:r>
              <a:rPr lang="en-US" sz="2000" b="1" i="1" dirty="0" smtClean="0"/>
              <a:t>ratio</a:t>
            </a:r>
            <a:r>
              <a:rPr lang="en-US" sz="2000" dirty="0" smtClean="0"/>
              <a:t>—a standard </a:t>
            </a:r>
            <a:r>
              <a:rPr lang="en-US" sz="2000" dirty="0"/>
              <a:t>measure of a compression </a:t>
            </a:r>
            <a:r>
              <a:rPr lang="en-US" sz="2000" dirty="0" smtClean="0"/>
              <a:t>algorithm’s effectiveness—of </a:t>
            </a:r>
          </a:p>
          <a:p>
            <a:endParaRPr lang="en-US" sz="2000" i="1" dirty="0"/>
          </a:p>
          <a:p>
            <a:r>
              <a:rPr lang="en-US" sz="2000" i="1" dirty="0" smtClean="0"/>
              <a:t>                             </a:t>
            </a:r>
            <a:r>
              <a:rPr lang="en-US" sz="2000" dirty="0" smtClean="0"/>
              <a:t>0.75/3 *100 = 25%</a:t>
            </a:r>
          </a:p>
          <a:p>
            <a:endParaRPr lang="en-US" sz="2000" i="1" dirty="0"/>
          </a:p>
          <a:p>
            <a:r>
              <a:rPr lang="en-US" sz="2000" dirty="0"/>
              <a:t>Huffman’s </a:t>
            </a:r>
            <a:r>
              <a:rPr lang="en-US" sz="2000" dirty="0" smtClean="0"/>
              <a:t>encoding of </a:t>
            </a:r>
            <a:r>
              <a:rPr lang="en-US" sz="2000" dirty="0"/>
              <a:t>the text will use 25% less memory than its fixed-length encoding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934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75" y="3194175"/>
            <a:ext cx="8177174" cy="31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525" y="617925"/>
            <a:ext cx="2616675" cy="222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83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237950" y="270900"/>
            <a:ext cx="80034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/>
              <a:t>Find </a:t>
            </a:r>
            <a:r>
              <a:rPr lang="en" sz="2400" b="1"/>
              <a:t>Minimum Spanning Tree </a:t>
            </a:r>
            <a:r>
              <a:rPr lang="en" sz="2400"/>
              <a:t>of the following graph.</a:t>
            </a:r>
            <a:endParaRPr sz="2400"/>
          </a:p>
          <a:p>
            <a:endParaRPr sz="240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25" y="897775"/>
            <a:ext cx="5493700" cy="373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79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smtClean="0"/>
              <a:t>Prims Algorithm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Prim’s algorithm constructs a minimum spanning tree through a </a:t>
            </a:r>
            <a:r>
              <a:rPr lang="en-US" sz="2400" dirty="0" smtClean="0"/>
              <a:t>sequence of </a:t>
            </a:r>
            <a:r>
              <a:rPr lang="en-US" sz="2400" dirty="0"/>
              <a:t>expanding </a:t>
            </a:r>
            <a:r>
              <a:rPr lang="en-US" sz="2400" dirty="0" err="1" smtClean="0"/>
              <a:t>subtrees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initial </a:t>
            </a:r>
            <a:r>
              <a:rPr lang="en-US" sz="2400" dirty="0" err="1"/>
              <a:t>subtree</a:t>
            </a:r>
            <a:r>
              <a:rPr lang="en-US" sz="2400" dirty="0"/>
              <a:t> in such a sequence consists of a </a:t>
            </a:r>
            <a:r>
              <a:rPr lang="en-US" sz="2400" dirty="0" smtClean="0"/>
              <a:t>single vertex </a:t>
            </a:r>
            <a:r>
              <a:rPr lang="en-US" sz="2400" dirty="0"/>
              <a:t>selected arbitrarily from the set </a:t>
            </a:r>
            <a:r>
              <a:rPr lang="en-US" sz="2400" i="1" dirty="0"/>
              <a:t>V </a:t>
            </a:r>
            <a:r>
              <a:rPr lang="en-US" sz="2400" dirty="0"/>
              <a:t>of the graph’s </a:t>
            </a:r>
            <a:r>
              <a:rPr lang="en-US" sz="2400" dirty="0" smtClean="0"/>
              <a:t>vertices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On each </a:t>
            </a:r>
            <a:r>
              <a:rPr lang="en-US" sz="2400" dirty="0" smtClean="0"/>
              <a:t>iteration, the </a:t>
            </a:r>
            <a:r>
              <a:rPr lang="en-US" sz="2400" dirty="0"/>
              <a:t>algorithm expands the current tree in the greedy manner by simply attaching </a:t>
            </a:r>
            <a:r>
              <a:rPr lang="en-US" sz="2400" dirty="0" smtClean="0"/>
              <a:t>to it </a:t>
            </a:r>
            <a:r>
              <a:rPr lang="en-US" sz="2400" dirty="0"/>
              <a:t>the nearest vertex not in that tree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algorithm stops after all the graph’s vertices </a:t>
            </a:r>
            <a:r>
              <a:rPr lang="en-US" sz="2400" dirty="0" smtClean="0"/>
              <a:t>have been </a:t>
            </a:r>
            <a:r>
              <a:rPr lang="en-US" sz="2400" dirty="0"/>
              <a:t>included in the tree being constructed. Since the algorithm expands a </a:t>
            </a:r>
            <a:r>
              <a:rPr lang="en-US" sz="2400" dirty="0" smtClean="0"/>
              <a:t>tree by </a:t>
            </a:r>
            <a:r>
              <a:rPr lang="en-US" sz="2400" dirty="0"/>
              <a:t>exactly one vertex on each of its iterations, the total number of such </a:t>
            </a:r>
            <a:r>
              <a:rPr lang="en-US" sz="2400" dirty="0" smtClean="0"/>
              <a:t>iterations is </a:t>
            </a:r>
            <a:r>
              <a:rPr lang="en-US" sz="2400" i="1" dirty="0"/>
              <a:t>n </a:t>
            </a:r>
            <a:r>
              <a:rPr lang="en-US" sz="2400" dirty="0"/>
              <a:t>− 1</a:t>
            </a:r>
            <a:r>
              <a:rPr lang="en-US" sz="2400" i="1" dirty="0"/>
              <a:t>, </a:t>
            </a:r>
            <a:r>
              <a:rPr lang="en-US" sz="2400" dirty="0"/>
              <a:t>where </a:t>
            </a:r>
            <a:r>
              <a:rPr lang="en-US" sz="2400" i="1" dirty="0"/>
              <a:t>n </a:t>
            </a:r>
            <a:r>
              <a:rPr lang="en-US" sz="2400" dirty="0"/>
              <a:t>is the number of vertices in the graph.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9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00" y="2637875"/>
            <a:ext cx="1377083" cy="12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175" y="2563100"/>
            <a:ext cx="2361500" cy="12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200" y="2156824"/>
            <a:ext cx="2730731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175" y="4079900"/>
            <a:ext cx="2913375" cy="2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4350" y="4079900"/>
            <a:ext cx="3133729" cy="2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50" y="81100"/>
            <a:ext cx="3906350" cy="25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4364350" y="146450"/>
            <a:ext cx="46206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b="1"/>
              <a:t>Prim’s Algorithm: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918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Pseudo Code of Prims Algorithm</a:t>
            </a:r>
          </a:p>
          <a:p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00" y="969766"/>
            <a:ext cx="8614312" cy="459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9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Implementation of Prims Algorithm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vertex </a:t>
            </a:r>
            <a:r>
              <a:rPr lang="en-US" sz="2000" dirty="0" smtClean="0"/>
              <a:t>not in </a:t>
            </a:r>
            <a:r>
              <a:rPr lang="en-US" sz="2000" dirty="0"/>
              <a:t>the current </a:t>
            </a:r>
            <a:r>
              <a:rPr lang="en-US" sz="2000" dirty="0" smtClean="0"/>
              <a:t>tree should have the information of its nearest tree vertex and the distance to that vertex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This is provided by </a:t>
            </a:r>
            <a:r>
              <a:rPr lang="en-US" sz="2000" dirty="0"/>
              <a:t>attaching two </a:t>
            </a:r>
            <a:r>
              <a:rPr lang="en-US" sz="2000" dirty="0" smtClean="0"/>
              <a:t>labels to </a:t>
            </a:r>
            <a:r>
              <a:rPr lang="en-US" sz="2000" dirty="0"/>
              <a:t>a vertex: the name of the nearest tree vertex and the length (the weight) of </a:t>
            </a:r>
            <a:r>
              <a:rPr lang="en-US" sz="2000" dirty="0" smtClean="0"/>
              <a:t>the corresponding </a:t>
            </a:r>
            <a:r>
              <a:rPr lang="en-US" sz="2000" dirty="0"/>
              <a:t>edge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Vertices that are not adjacent to any of the tree vertices </a:t>
            </a:r>
            <a:r>
              <a:rPr lang="en-US" sz="2000" dirty="0" smtClean="0"/>
              <a:t>can be </a:t>
            </a:r>
            <a:r>
              <a:rPr lang="en-US" sz="2000" dirty="0"/>
              <a:t>given the </a:t>
            </a:r>
            <a:r>
              <a:rPr lang="en-US" sz="2000" b="1" dirty="0">
                <a:solidFill>
                  <a:srgbClr val="FF0000"/>
                </a:solidFill>
              </a:rPr>
              <a:t>∞ </a:t>
            </a:r>
            <a:r>
              <a:rPr lang="en-US" sz="2000" dirty="0"/>
              <a:t>label indicating their </a:t>
            </a:r>
            <a:r>
              <a:rPr lang="en-US" sz="2000" b="1" dirty="0">
                <a:solidFill>
                  <a:srgbClr val="FF0000"/>
                </a:solidFill>
              </a:rPr>
              <a:t>“infinite” </a:t>
            </a:r>
            <a:r>
              <a:rPr lang="en-US" sz="2000" dirty="0"/>
              <a:t>distance to the tree vertices </a:t>
            </a:r>
            <a:r>
              <a:rPr lang="en-US" sz="2000" dirty="0" smtClean="0"/>
              <a:t>and a </a:t>
            </a:r>
            <a:r>
              <a:rPr lang="en-US" sz="2000" b="1" dirty="0">
                <a:solidFill>
                  <a:srgbClr val="FF0000"/>
                </a:solidFill>
              </a:rPr>
              <a:t>null </a:t>
            </a:r>
            <a:r>
              <a:rPr lang="en-US" sz="2000" dirty="0"/>
              <a:t>label for the name of the nearest tree </a:t>
            </a:r>
            <a:r>
              <a:rPr lang="en-US" sz="2000" dirty="0" smtClean="0"/>
              <a:t>vertex.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W</a:t>
            </a:r>
            <a:r>
              <a:rPr lang="en-US" sz="2000" dirty="0" smtClean="0"/>
              <a:t>e </a:t>
            </a:r>
            <a:r>
              <a:rPr lang="en-US" sz="2000" dirty="0"/>
              <a:t>can </a:t>
            </a:r>
            <a:r>
              <a:rPr lang="en-US" sz="2000" dirty="0" smtClean="0"/>
              <a:t>split the </a:t>
            </a:r>
            <a:r>
              <a:rPr lang="en-US" sz="2000" dirty="0"/>
              <a:t>vertices that are not in the tree into two sets, the </a:t>
            </a:r>
            <a:r>
              <a:rPr lang="en-US" sz="2000" b="1" dirty="0">
                <a:solidFill>
                  <a:srgbClr val="FF0000"/>
                </a:solidFill>
              </a:rPr>
              <a:t>“fringe</a:t>
            </a:r>
            <a:r>
              <a:rPr lang="en-US" sz="2000" dirty="0"/>
              <a:t>” and the </a:t>
            </a:r>
            <a:r>
              <a:rPr lang="en-US" sz="2000" b="1" dirty="0">
                <a:solidFill>
                  <a:srgbClr val="FF0000"/>
                </a:solidFill>
              </a:rPr>
              <a:t>“unseen</a:t>
            </a:r>
            <a:r>
              <a:rPr lang="en-US" sz="2000" b="1" dirty="0" smtClean="0">
                <a:solidFill>
                  <a:srgbClr val="FF0000"/>
                </a:solidFill>
              </a:rPr>
              <a:t>.” </a:t>
            </a:r>
            <a:r>
              <a:rPr lang="en-US" sz="2000" dirty="0" smtClean="0"/>
              <a:t>The </a:t>
            </a:r>
            <a:r>
              <a:rPr lang="en-US" sz="2000" dirty="0"/>
              <a:t>fringe contains only the vertices that are not in the tree but are adjacent to </a:t>
            </a:r>
            <a:r>
              <a:rPr lang="en-US" sz="2000" dirty="0" smtClean="0"/>
              <a:t>at least </a:t>
            </a:r>
            <a:r>
              <a:rPr lang="en-US" sz="2000" dirty="0"/>
              <a:t>one tree vertex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/>
              <a:t>The fringe vertices are the </a:t>
            </a:r>
            <a:r>
              <a:rPr lang="en-US" sz="2000" dirty="0"/>
              <a:t>candidates from which the next tree </a:t>
            </a:r>
            <a:r>
              <a:rPr lang="en-US" sz="2000" dirty="0" smtClean="0"/>
              <a:t>vertex is </a:t>
            </a:r>
            <a:r>
              <a:rPr lang="en-US" sz="2000" dirty="0"/>
              <a:t>selected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The unseen vertices are all the other vertices of the graph, </a:t>
            </a:r>
            <a:r>
              <a:rPr lang="en-US" sz="2000" dirty="0" smtClean="0"/>
              <a:t>called “unseen</a:t>
            </a:r>
            <a:r>
              <a:rPr lang="en-US" sz="2000" dirty="0"/>
              <a:t>” because they are yet to be affected by the algorithm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F</a:t>
            </a:r>
            <a:r>
              <a:rPr lang="en-US" sz="2000" dirty="0" smtClean="0"/>
              <a:t>inding </a:t>
            </a:r>
            <a:r>
              <a:rPr lang="en-US" sz="2000" dirty="0"/>
              <a:t>the next vertex </a:t>
            </a:r>
            <a:r>
              <a:rPr lang="en-US" sz="2000" dirty="0" smtClean="0"/>
              <a:t>U</a:t>
            </a:r>
            <a:r>
              <a:rPr lang="en-US" sz="2000" baseline="30000" dirty="0" smtClean="0"/>
              <a:t>* </a:t>
            </a:r>
            <a:r>
              <a:rPr lang="en-US" sz="2000" dirty="0" smtClean="0"/>
              <a:t>to </a:t>
            </a:r>
            <a:r>
              <a:rPr lang="en-US" sz="2000" dirty="0"/>
              <a:t>be added to the current tree </a:t>
            </a:r>
            <a:r>
              <a:rPr lang="en-US" sz="2000" i="1" dirty="0"/>
              <a:t>T </a:t>
            </a:r>
            <a:r>
              <a:rPr lang="en-US" sz="2000" dirty="0"/>
              <a:t>=&lt;</a:t>
            </a:r>
            <a:r>
              <a:rPr lang="en-US" sz="2000" i="1" dirty="0"/>
              <a:t>V</a:t>
            </a:r>
            <a:r>
              <a:rPr lang="en-US" sz="2000" i="1" baseline="-25000" dirty="0"/>
              <a:t>T</a:t>
            </a:r>
            <a:r>
              <a:rPr lang="en-US" sz="2000" i="1" dirty="0"/>
              <a:t>, </a:t>
            </a:r>
            <a:r>
              <a:rPr lang="en-US" sz="2000" i="1" dirty="0" smtClean="0"/>
              <a:t>E</a:t>
            </a:r>
            <a:r>
              <a:rPr lang="en-US" sz="2000" i="1" baseline="-25000" dirty="0" smtClean="0"/>
              <a:t>T </a:t>
            </a:r>
            <a:r>
              <a:rPr lang="en-US" sz="2000" i="1" dirty="0" smtClean="0"/>
              <a:t>&gt; </a:t>
            </a:r>
            <a:r>
              <a:rPr lang="en-US" sz="2000" dirty="0" smtClean="0"/>
              <a:t>becomes </a:t>
            </a:r>
            <a:r>
              <a:rPr lang="en-US" sz="2000" dirty="0"/>
              <a:t>a simple task of finding a vertex with the smallest distance label in the  </a:t>
            </a:r>
            <a:r>
              <a:rPr lang="en-US" sz="2000" dirty="0" smtClean="0"/>
              <a:t>set </a:t>
            </a:r>
            <a:r>
              <a:rPr lang="en-US" sz="2000" i="1" dirty="0"/>
              <a:t>V </a:t>
            </a:r>
            <a:r>
              <a:rPr lang="en-US" sz="2000" dirty="0"/>
              <a:t>− </a:t>
            </a:r>
            <a:r>
              <a:rPr lang="en-US" sz="2000" i="1" dirty="0"/>
              <a:t>V</a:t>
            </a:r>
            <a:r>
              <a:rPr lang="en-US" sz="2000" i="1" baseline="-25000" dirty="0"/>
              <a:t>T</a:t>
            </a:r>
            <a:r>
              <a:rPr lang="en-US" sz="2000" i="1" dirty="0"/>
              <a:t> 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71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2062</Words>
  <Application>Microsoft Office PowerPoint</Application>
  <PresentationFormat>On-screen Show (4:3)</PresentationFormat>
  <Paragraphs>182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Arial</vt:lpstr>
      <vt:lpstr>Modern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90</cp:revision>
  <dcterms:modified xsi:type="dcterms:W3CDTF">2023-03-31T05:44:08Z</dcterms:modified>
</cp:coreProperties>
</file>