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1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3" r:id="rId3"/>
    <p:sldId id="339" r:id="rId4"/>
    <p:sldId id="336" r:id="rId5"/>
    <p:sldId id="337" r:id="rId6"/>
    <p:sldId id="306" r:id="rId7"/>
    <p:sldId id="342" r:id="rId8"/>
    <p:sldId id="344" r:id="rId9"/>
    <p:sldId id="355" r:id="rId10"/>
    <p:sldId id="356" r:id="rId11"/>
    <p:sldId id="357" r:id="rId12"/>
    <p:sldId id="314" r:id="rId13"/>
    <p:sldId id="305" r:id="rId14"/>
    <p:sldId id="310" r:id="rId15"/>
    <p:sldId id="320" r:id="rId16"/>
    <p:sldId id="319" r:id="rId17"/>
    <p:sldId id="273" r:id="rId18"/>
    <p:sldId id="354" r:id="rId19"/>
    <p:sldId id="346" r:id="rId20"/>
    <p:sldId id="330" r:id="rId21"/>
    <p:sldId id="331" r:id="rId22"/>
    <p:sldId id="332" r:id="rId23"/>
    <p:sldId id="333" r:id="rId24"/>
    <p:sldId id="349" r:id="rId25"/>
    <p:sldId id="359" r:id="rId26"/>
    <p:sldId id="360" r:id="rId27"/>
    <p:sldId id="358" r:id="rId28"/>
    <p:sldId id="350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51EDC4-5746-4CA9-89FA-73AF92DF0065}">
          <p14:sldIdLst>
            <p14:sldId id="256"/>
            <p14:sldId id="303"/>
            <p14:sldId id="339"/>
            <p14:sldId id="336"/>
            <p14:sldId id="337"/>
            <p14:sldId id="306"/>
            <p14:sldId id="342"/>
            <p14:sldId id="344"/>
            <p14:sldId id="355"/>
            <p14:sldId id="356"/>
            <p14:sldId id="357"/>
            <p14:sldId id="314"/>
            <p14:sldId id="305"/>
            <p14:sldId id="310"/>
            <p14:sldId id="320"/>
            <p14:sldId id="319"/>
            <p14:sldId id="273"/>
            <p14:sldId id="354"/>
            <p14:sldId id="346"/>
            <p14:sldId id="330"/>
            <p14:sldId id="331"/>
            <p14:sldId id="332"/>
            <p14:sldId id="333"/>
            <p14:sldId id="349"/>
            <p14:sldId id="359"/>
            <p14:sldId id="360"/>
            <p14:sldId id="358"/>
            <p14:sldId id="35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4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1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C0BF-6E48-5B4C-A187-4339E3A6C172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6275B-92C1-D243-972F-6DD06CC126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0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4084-0AE8-1E46-A359-16D9852397C8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B8FAF-F7F9-BE40-B9CB-6AFE81B5E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1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rp_cov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619" y="-47621"/>
            <a:ext cx="9364862" cy="7026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68" y="2130425"/>
            <a:ext cx="6187958" cy="1470025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68" y="3600450"/>
            <a:ext cx="5663406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7182-C9BC-9448-B046-FB57BF1CEDAD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pic>
        <p:nvPicPr>
          <p:cNvPr id="12" name="Picture 11" descr="telenav_rgb_k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585210" y="515324"/>
            <a:ext cx="2178050" cy="35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8BE0-BC75-2C4D-A364-C42CD14DC1BF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2866-A52F-CE43-A86A-3064D605D3E7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lenav_rgb_k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lenav_rgb_k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300"/>
            <a:ext cx="4038600" cy="5122863"/>
          </a:xfrm>
        </p:spPr>
        <p:txBody>
          <a:bodyPr/>
          <a:lstStyle>
            <a:lvl1pPr algn="l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r>
              <a:rPr lang="en-US" dirty="0"/>
              <a:t>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300"/>
            <a:ext cx="4038600" cy="512286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r>
              <a:rPr lang="en-US" dirty="0"/>
              <a:t>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elenav_rgb_k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7900"/>
            <a:ext cx="40386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7900"/>
            <a:ext cx="4038600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elenav_rgb_k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6CE1-08A6-6B49-B102-BA4228F18545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elenav_rgb_k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8F2B-29FD-E848-B33C-3BD8F6B71EED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telenav_rgb_k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6457572"/>
            <a:ext cx="963168" cy="157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6497"/>
            <a:ext cx="8597899" cy="705704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24C4-6FE1-3947-A033-6F169257F575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ogo_3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038600" cy="5097463"/>
          </a:xfrm>
        </p:spPr>
        <p:txBody>
          <a:bodyPr/>
          <a:lstStyle>
            <a:lvl1pPr algn="l"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r>
              <a:rPr lang="en-US" dirty="0"/>
              <a:t>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038600" cy="5097463"/>
          </a:xfrm>
        </p:spPr>
        <p:txBody>
          <a:bodyPr/>
          <a:lstStyle>
            <a:lvl1pPr>
              <a:buNone/>
              <a:defRPr sz="2800" baseline="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r>
              <a:rPr lang="en-US" dirty="0"/>
              <a:t>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D00-13D6-5442-BB5F-AEC98372E9A0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17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41474"/>
            <a:ext cx="4040188" cy="4556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17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41474"/>
            <a:ext cx="4041775" cy="4556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1548-E8FD-A746-8A37-72195C907B97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6CE1-08A6-6B49-B102-BA4228F18545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8F2B-29FD-E848-B33C-3BD8F6B71EED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logo_2.ps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57572"/>
            <a:ext cx="963168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97900" cy="614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9500"/>
            <a:ext cx="85979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4052" y="6356350"/>
            <a:ext cx="724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11BC-FBF2-EF43-ABB1-4D3A54155E26}" type="datetime1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35948" y="6356350"/>
            <a:ext cx="21074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© 2012 Telenav,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9902" y="6356350"/>
            <a:ext cx="395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33A4-AAEB-C843-9C5C-FB5D4458F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01600"/>
          </a:xfrm>
          <a:prstGeom prst="rect">
            <a:avLst/>
          </a:prstGeom>
          <a:solidFill>
            <a:srgbClr val="FFD200"/>
          </a:solidFill>
          <a:ln w="9525" cap="flat" cmpd="sng" algn="ctr">
            <a:solidFill>
              <a:srgbClr val="FFD2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  <p:sldLayoutId id="2147483652" r:id="rId5"/>
    <p:sldLayoutId id="214748366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 FC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3857" y="5142138"/>
            <a:ext cx="2999130" cy="947377"/>
          </a:xfrm>
        </p:spPr>
        <p:txBody>
          <a:bodyPr>
            <a:normAutofit/>
          </a:bodyPr>
          <a:lstStyle/>
          <a:p>
            <a:r>
              <a:rPr lang="en-US" dirty="0"/>
              <a:t>Feng Wan   	11-27-2012</a:t>
            </a:r>
          </a:p>
          <a:p>
            <a:r>
              <a:rPr lang="en-US" dirty="0"/>
              <a:t>Xun </a:t>
            </a:r>
            <a:r>
              <a:rPr lang="en-US"/>
              <a:t>Liu              07-20-2016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FC 4+5 – The second highest level road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8306" name="Picture 2" descr="NT_09Q3_FC5_4_Ma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5163" b="1676"/>
          <a:stretch/>
        </p:blipFill>
        <p:spPr bwMode="auto">
          <a:xfrm>
            <a:off x="748145" y="1303571"/>
            <a:ext cx="7432868" cy="38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9318" y="5256735"/>
            <a:ext cx="750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SzPct val="100000"/>
            </a:pPr>
            <a:r>
              <a:rPr lang="en-US" dirty="0"/>
              <a:t>Connected, redundant  high level road network makes an alternative route possible if the optimal route is jammed, avoided or closed somehow.</a:t>
            </a:r>
          </a:p>
        </p:txBody>
      </p:sp>
    </p:spTree>
    <p:extLst>
      <p:ext uri="{BB962C8B-B14F-4D97-AF65-F5344CB8AC3E}">
        <p14:creationId xmlns:p14="http://schemas.microsoft.com/office/powerpoint/2010/main" val="73317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 roads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63348"/>
              </p:ext>
            </p:extLst>
          </p:nvPr>
        </p:nvGraphicFramePr>
        <p:xfrm>
          <a:off x="698500" y="1441046"/>
          <a:ext cx="7772400" cy="3200400"/>
        </p:xfrm>
        <a:graphic>
          <a:graphicData uri="http://schemas.openxmlformats.org/drawingml/2006/table">
            <a:tbl>
              <a:tblPr/>
              <a:tblGrid>
                <a:gridCol w="2452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FC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Edge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Percent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26,393,008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92.26%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1,549,488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5.42%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437,110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1.53%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181,505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0.63%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45,776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0.16%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Total Edge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28,606,887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17651" y="4941328"/>
            <a:ext cx="351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NT NA 2006 statistics data</a:t>
            </a:r>
          </a:p>
        </p:txBody>
      </p:sp>
    </p:spTree>
    <p:extLst>
      <p:ext uri="{BB962C8B-B14F-4D97-AF65-F5344CB8AC3E}">
        <p14:creationId xmlns:p14="http://schemas.microsoft.com/office/powerpoint/2010/main" val="362779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Level promote strategy - Count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395855" cy="504666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itchFamily="34" charset="0"/>
                <a:ea typeface="Times New Roman" pitchFamily="18" charset="0"/>
              </a:rPr>
              <a:t>FC keeps a count of node choices in the priority queue for each level, if the choices after level promotion reach a threshold (current is 40), then it is safe to promote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38" y="2198055"/>
            <a:ext cx="4235353" cy="37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17573" y="3078094"/>
            <a:ext cx="3013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choices threshold </a:t>
            </a:r>
            <a:r>
              <a:rPr lang="en-US" dirty="0"/>
              <a:t>controls the acceleration of the routing exploration. As it becomes smaller, the exploration gets more accelerated, and the route calculation tends to become faster, but the probability of resulting in a less optimal route  also becomes greater.</a:t>
            </a:r>
          </a:p>
        </p:txBody>
      </p:sp>
    </p:spTree>
    <p:extLst>
      <p:ext uri="{BB962C8B-B14F-4D97-AF65-F5344CB8AC3E}">
        <p14:creationId xmlns:p14="http://schemas.microsoft.com/office/powerpoint/2010/main" val="369366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FC search space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9" y="832659"/>
            <a:ext cx="6889173" cy="545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4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Bidirectional + level promotion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2"/>
          <a:stretch/>
        </p:blipFill>
        <p:spPr bwMode="auto">
          <a:xfrm>
            <a:off x="872838" y="899391"/>
            <a:ext cx="6774871" cy="382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7361" y="4577770"/>
            <a:ext cx="76477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people try to find a route?</a:t>
            </a:r>
          </a:p>
          <a:p>
            <a:r>
              <a:rPr lang="en-US" dirty="0"/>
              <a:t>    1. Look for the next reasonable motorway.</a:t>
            </a:r>
          </a:p>
          <a:p>
            <a:r>
              <a:rPr lang="en-US" dirty="0"/>
              <a:t>    2. Drive on motorways to a location close to the target.</a:t>
            </a:r>
          </a:p>
          <a:p>
            <a:r>
              <a:rPr lang="en-US" dirty="0"/>
              <a:t>    3. Leave the motorway and search the target starting from the motorway exit.</a:t>
            </a:r>
          </a:p>
          <a:p>
            <a:r>
              <a:rPr lang="en-US" dirty="0"/>
              <a:t>FC algorithm is very similar to what people think naturally, therefore make good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34839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 Shortcuts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40" y="1064027"/>
            <a:ext cx="6666607" cy="32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8984" y="4618134"/>
            <a:ext cx="7901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Take </a:t>
            </a:r>
            <a:r>
              <a:rPr lang="en-US" dirty="0" err="1"/>
              <a:t>Kifer</a:t>
            </a:r>
            <a:r>
              <a:rPr lang="en-US" dirty="0"/>
              <a:t> Rd. as an example, the whole </a:t>
            </a:r>
            <a:r>
              <a:rPr lang="en-US" dirty="0" err="1"/>
              <a:t>Kifer</a:t>
            </a:r>
            <a:r>
              <a:rPr lang="en-US" dirty="0"/>
              <a:t> Rd. between wolf and Lawrence is a shortcut, which includes AB, BC, CD, DE, EF,FG,GH and HI base edges.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018" y="5297544"/>
            <a:ext cx="7484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Shortcut properties:</a:t>
            </a:r>
          </a:p>
          <a:p>
            <a:pPr marL="685800" lvl="1" indent="-228600"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FC shortcut consists of  same FC base edges, therefore speed is similar.</a:t>
            </a:r>
          </a:p>
          <a:p>
            <a:pPr marL="685800" lvl="1" indent="-228600"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FC shortcut is short, usually less than 2 miles.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7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 Shortcuts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45239"/>
              </p:ext>
            </p:extLst>
          </p:nvPr>
        </p:nvGraphicFramePr>
        <p:xfrm>
          <a:off x="616844" y="1680557"/>
          <a:ext cx="7910311" cy="306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9" name="Visio" r:id="rId3" imgW="4913757" imgH="1905762" progId="Visio.Drawing.11">
                  <p:embed/>
                </p:oleObj>
              </mc:Choice>
              <mc:Fallback>
                <p:oleObj name="Visio" r:id="rId3" imgW="4913757" imgH="190576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44" y="1680557"/>
                        <a:ext cx="7910311" cy="3066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0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FC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2012 </a:t>
            </a:r>
            <a:r>
              <a:rPr lang="en-US" dirty="0" err="1"/>
              <a:t>Telenav</a:t>
            </a:r>
            <a:r>
              <a:rPr lang="en-US" dirty="0"/>
              <a:t>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58477"/>
              </p:ext>
            </p:extLst>
          </p:nvPr>
        </p:nvGraphicFramePr>
        <p:xfrm>
          <a:off x="563187" y="828642"/>
          <a:ext cx="8044760" cy="542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503"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learn,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maintain, Less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preprocess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77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routing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routing means </a:t>
                      </a:r>
                      <a:r>
                        <a:rPr lang="en-US" sz="14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cost is unknown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data compilation time.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  - Avoid real time traffic, HOV, Toll road, Freeways, specific edges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  - Historical traffic routing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  - ECO routes (vehicle sensitive eco cost)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  - Time sensitive restrictions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  - Season close roads, temporary close roads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5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Small 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100M for NA TT shortcut data, NT data would be less.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808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Tunable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do customization, find a balance point between performance and quality.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 Heuristic factor.  2. Level promote choices threshold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3. Max promote level  4. Choice count strategy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139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Consistent with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NDS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(Navigation data standard), KIWI (ISO navigation standard), Garmin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8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Consistent with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FC routing result is consistent with map display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routing  could share the same high level FC shortcut data.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Incremental </a:t>
                      </a:r>
                      <a:r>
                        <a:rPr lang="en-US" sz="1400" baseline="0" dirty="0"/>
                        <a:t>offline map download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  <a:r>
                        <a:rPr lang="en-US" sz="14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FC attribute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makes 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eamless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routing across downloaded maps naturally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shortcut data size is good for downloaded map 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elta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04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 shortcut properties make historical speed, ECO routing easy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 shortcut consists of  same FC base edges, therefore speed is similar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FC shortcut is short, usually less than 2 miles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3M shortcuts for NA TT.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4" y="1014690"/>
            <a:ext cx="7412179" cy="507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fuel efficient curve -- ECO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0243" y="5725389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Speed (MPH)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473" y="756892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272434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FC supports dynamic routing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2" indent="-342900">
              <a:buSzPct val="100000"/>
            </a:pPr>
            <a:r>
              <a:rPr lang="en-US" sz="2800" dirty="0"/>
              <a:t>Multiple choices(40) after promotion </a:t>
            </a:r>
          </a:p>
          <a:p>
            <a:pPr marL="800100" lvl="3" indent="-342900">
              <a:buSzPct val="100000"/>
            </a:pPr>
            <a:r>
              <a:rPr lang="en-US" sz="2200" dirty="0"/>
              <a:t>Good quality for any route style</a:t>
            </a:r>
          </a:p>
          <a:p>
            <a:pPr marL="342900" lvl="2" indent="-342900">
              <a:buSzPct val="100000"/>
            </a:pPr>
            <a:r>
              <a:rPr lang="en-US" sz="2800" dirty="0"/>
              <a:t>Choices are counted in run time according to given route style</a:t>
            </a:r>
          </a:p>
          <a:p>
            <a:pPr marL="800100" lvl="3" indent="-342900">
              <a:buSzPct val="100000"/>
            </a:pPr>
            <a:r>
              <a:rPr lang="en-US" sz="2200" dirty="0"/>
              <a:t>E.g. freeway is not counted as a choice in avoid freeway routing</a:t>
            </a:r>
          </a:p>
          <a:p>
            <a:pPr marL="342900" lvl="2" indent="-342900">
              <a:buSzPct val="100000"/>
            </a:pPr>
            <a:r>
              <a:rPr lang="en-US" sz="2800" dirty="0"/>
              <a:t>FC is a good hierarchical road network for dynamic routing</a:t>
            </a:r>
          </a:p>
          <a:p>
            <a:pPr marL="800100" lvl="3" indent="-342900">
              <a:buSzPct val="100000"/>
            </a:pPr>
            <a:r>
              <a:rPr lang="en-US" sz="2200" dirty="0"/>
              <a:t>High level edges decrease significantly</a:t>
            </a:r>
          </a:p>
          <a:p>
            <a:pPr marL="800100" lvl="3" indent="-342900">
              <a:buSzPct val="100000"/>
            </a:pPr>
            <a:r>
              <a:rPr lang="en-US" sz="2200" dirty="0"/>
              <a:t>High level network is connected</a:t>
            </a:r>
          </a:p>
          <a:p>
            <a:pPr marL="800100" lvl="3" indent="-342900">
              <a:buSzPct val="100000"/>
            </a:pPr>
            <a:r>
              <a:rPr lang="en-US" sz="2200" dirty="0"/>
              <a:t>High level network is redundant</a:t>
            </a:r>
          </a:p>
          <a:p>
            <a:pPr marL="800100" lvl="3" indent="-342900">
              <a:buSzPct val="100000"/>
            </a:pPr>
            <a:r>
              <a:rPr lang="en-US" sz="2200" dirty="0"/>
              <a:t>High level network’s density distribution is even</a:t>
            </a:r>
          </a:p>
          <a:p>
            <a:pPr marL="457200" lvl="3" indent="0">
              <a:buSzPct val="100000"/>
              <a:buNone/>
            </a:pPr>
            <a:r>
              <a:rPr lang="en-US" sz="2200" dirty="0"/>
              <a:t>By a good network, if the optimal route is jammed/avoided/closed somehow, dynamic routing can always find an alternative one.</a:t>
            </a:r>
          </a:p>
          <a:p>
            <a:r>
              <a:rPr lang="en-US" dirty="0"/>
              <a:t>FC makes better user experience </a:t>
            </a:r>
          </a:p>
          <a:p>
            <a:pPr marL="800100" lvl="3" indent="-342900">
              <a:buSzPct val="100000"/>
            </a:pPr>
            <a:r>
              <a:rPr lang="en-US" sz="2200" dirty="0"/>
              <a:t>FC algorithm is very similar to what people think naturally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What’s FC</a:t>
            </a:r>
          </a:p>
          <a:p>
            <a:pPr lvl="0"/>
            <a:r>
              <a:rPr lang="en-US" dirty="0"/>
              <a:t>Micro FC algorithm introduction</a:t>
            </a:r>
          </a:p>
          <a:p>
            <a:pPr lvl="1"/>
            <a:r>
              <a:rPr lang="en-US" dirty="0"/>
              <a:t>Hierarchical classification of a road network based on FC</a:t>
            </a:r>
          </a:p>
          <a:p>
            <a:pPr lvl="1"/>
            <a:r>
              <a:rPr lang="en-US" dirty="0"/>
              <a:t>Bi-direction search</a:t>
            </a:r>
          </a:p>
          <a:p>
            <a:pPr lvl="1"/>
            <a:r>
              <a:rPr lang="en-US" dirty="0"/>
              <a:t>A* heuristic search</a:t>
            </a:r>
          </a:p>
          <a:p>
            <a:pPr lvl="1"/>
            <a:r>
              <a:rPr lang="en-US" altLang="zh-CN" dirty="0"/>
              <a:t>Level promote strategy</a:t>
            </a:r>
          </a:p>
          <a:p>
            <a:pPr lvl="1"/>
            <a:r>
              <a:rPr lang="en-US" altLang="zh-CN" dirty="0"/>
              <a:t>FC Shortcuts</a:t>
            </a:r>
          </a:p>
          <a:p>
            <a:r>
              <a:rPr lang="en-US" dirty="0"/>
              <a:t>FC pros and cons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For local route, user prefer shorter route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17" y="1273333"/>
            <a:ext cx="8729124" cy="469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 bwMode="auto">
          <a:xfrm>
            <a:off x="280117" y="4729783"/>
            <a:ext cx="3074205" cy="65288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4692" y="2760391"/>
            <a:ext cx="3266230" cy="84491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8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local route, user prefer shorter route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645" y="1211901"/>
            <a:ext cx="8455046" cy="453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 bwMode="auto">
          <a:xfrm>
            <a:off x="200148" y="4821971"/>
            <a:ext cx="3074205" cy="65288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38553" y="3554606"/>
            <a:ext cx="3074205" cy="65288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5" y="274638"/>
            <a:ext cx="8597900" cy="614362"/>
          </a:xfrm>
        </p:spPr>
        <p:txBody>
          <a:bodyPr>
            <a:normAutofit/>
          </a:bodyPr>
          <a:lstStyle/>
          <a:p>
            <a:r>
              <a:rPr lang="en-US" dirty="0"/>
              <a:t>For long route, user prefer simple  route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99" y="1343554"/>
            <a:ext cx="8711261" cy="446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 bwMode="auto">
          <a:xfrm>
            <a:off x="4956050" y="1969610"/>
            <a:ext cx="806505" cy="3072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0" y="1201510"/>
            <a:ext cx="3074205" cy="65288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7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long route, user prefer simple  route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640" y="1393534"/>
            <a:ext cx="8663849" cy="44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 bwMode="auto">
          <a:xfrm>
            <a:off x="0" y="1201510"/>
            <a:ext cx="3074205" cy="65288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32860" y="2008015"/>
            <a:ext cx="729695" cy="26883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D4D4D"/>
              </a:buClr>
              <a:buSzPct val="100000"/>
              <a:buFont typeface="Arial" pitchFamily="34" charset="0"/>
              <a:buNone/>
              <a:tabLst/>
            </a:pPr>
            <a:endParaRPr kumimoji="0" lang="en-US" sz="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8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offline map download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9" y="1006763"/>
            <a:ext cx="3207624" cy="50466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9656" y="4791983"/>
            <a:ext cx="4046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dk1"/>
                </a:solidFill>
              </a:rPr>
              <a:t>Less shortcuts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dk1"/>
                </a:solidFill>
              </a:rPr>
              <a:t>Small shortcut data size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dk1"/>
                </a:solidFill>
              </a:rPr>
              <a:t>Short shortcuts </a:t>
            </a:r>
          </a:p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Makes delta update easy.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13361" y="5340927"/>
            <a:ext cx="1358572" cy="2078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71933" y="1372882"/>
            <a:ext cx="4605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Stable</a:t>
            </a:r>
            <a:r>
              <a:rPr lang="en-US" sz="1600" dirty="0">
                <a:solidFill>
                  <a:schemeClr val="dk1"/>
                </a:solidFill>
              </a:rPr>
              <a:t> FC attribute makes seamless routing across downloaded maps natural.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3013361" y="1665270"/>
            <a:ext cx="1358572" cy="184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3131405" y="1665270"/>
            <a:ext cx="1240528" cy="4371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2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offline map download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9" y="1006763"/>
            <a:ext cx="3207624" cy="50466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66754" y="1465118"/>
            <a:ext cx="4613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dk1"/>
                </a:solidFill>
              </a:rPr>
              <a:t>HH’s shortcuts  and their level are </a:t>
            </a:r>
            <a:r>
              <a:rPr lang="en-US" sz="1600" dirty="0">
                <a:solidFill>
                  <a:srgbClr val="FF0000"/>
                </a:solidFill>
              </a:rPr>
              <a:t>easy to change</a:t>
            </a:r>
            <a:r>
              <a:rPr lang="en-US" sz="1600" dirty="0">
                <a:solidFill>
                  <a:schemeClr val="dk1"/>
                </a:solidFill>
              </a:rPr>
              <a:t>. They depend on not only data version, but also cost model,  preprocess parameters/algorithm, etc. </a:t>
            </a:r>
          </a:p>
          <a:p>
            <a:pPr>
              <a:defRPr/>
            </a:pPr>
            <a:endParaRPr lang="en-US" sz="16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dk1"/>
                </a:solidFill>
              </a:rPr>
              <a:t>Assume map1 is R1, map2 is R2, comparing R2 to R1, </a:t>
            </a:r>
          </a:p>
          <a:p>
            <a:pPr>
              <a:defRPr/>
            </a:pPr>
            <a:r>
              <a:rPr lang="en-US" sz="1600" dirty="0">
                <a:solidFill>
                  <a:schemeClr val="dk1"/>
                </a:solidFill>
              </a:rPr>
              <a:t>no vender data version change, but somehow R2 fix a routing bug by changing the cost model , therefore:</a:t>
            </a:r>
          </a:p>
          <a:p>
            <a:pPr marL="342900" indent="-342900">
              <a:buAutoNum type="arabicPeriod"/>
              <a:defRPr/>
            </a:pPr>
            <a:r>
              <a:rPr lang="en-US" sz="1600" dirty="0">
                <a:solidFill>
                  <a:schemeClr val="dk1"/>
                </a:solidFill>
              </a:rPr>
              <a:t>Some shortcuts’ level could change</a:t>
            </a:r>
          </a:p>
          <a:p>
            <a:pPr marL="342900" indent="-342900">
              <a:buAutoNum type="arabicPeriod"/>
              <a:defRPr/>
            </a:pPr>
            <a:r>
              <a:rPr lang="en-US" sz="1600" dirty="0">
                <a:solidFill>
                  <a:schemeClr val="dk1"/>
                </a:solidFill>
              </a:rPr>
              <a:t>Some R1 shortcuts could be deleted from R2</a:t>
            </a:r>
          </a:p>
          <a:p>
            <a:pPr marL="342900" indent="-342900">
              <a:buAutoNum type="arabicPeriod"/>
              <a:defRPr/>
            </a:pPr>
            <a:r>
              <a:rPr lang="en-US" sz="1600" dirty="0">
                <a:solidFill>
                  <a:schemeClr val="dk1"/>
                </a:solidFill>
              </a:rPr>
              <a:t>R2 could have some new shortcuts.</a:t>
            </a:r>
          </a:p>
          <a:p>
            <a:pPr>
              <a:defRPr/>
            </a:pPr>
            <a:endParaRPr lang="en-US" sz="16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dk1"/>
                </a:solidFill>
              </a:rPr>
              <a:t>Routing  between map1 and map 2 could have troubles, because map 1 R1’s high level network will  not match with map 2 R2’s network any more, so it could not meet in bi-direction search.</a:t>
            </a:r>
          </a:p>
        </p:txBody>
      </p:sp>
      <p:sp>
        <p:nvSpPr>
          <p:cNvPr id="3" name="Rectangle 2"/>
          <p:cNvSpPr/>
          <p:nvPr/>
        </p:nvSpPr>
        <p:spPr>
          <a:xfrm>
            <a:off x="817558" y="1465118"/>
            <a:ext cx="2843916" cy="49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904" y="1519443"/>
            <a:ext cx="278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Downloaded Map 1-Release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9904" y="2409592"/>
            <a:ext cx="278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Downloaded Map 2-Release 2</a:t>
            </a:r>
          </a:p>
        </p:txBody>
      </p:sp>
    </p:spTree>
    <p:extLst>
      <p:ext uri="{BB962C8B-B14F-4D97-AF65-F5344CB8AC3E}">
        <p14:creationId xmlns:p14="http://schemas.microsoft.com/office/powerpoint/2010/main" val="351976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247"/>
            <a:ext cx="8597900" cy="614362"/>
          </a:xfrm>
        </p:spPr>
        <p:txBody>
          <a:bodyPr>
            <a:normAutofit/>
          </a:bodyPr>
          <a:lstStyle/>
          <a:p>
            <a:r>
              <a:rPr lang="en-US" sz="2700" dirty="0"/>
              <a:t>FC route is consistent with map display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4997" b="32886"/>
          <a:stretch/>
        </p:blipFill>
        <p:spPr bwMode="auto">
          <a:xfrm>
            <a:off x="564169" y="1216103"/>
            <a:ext cx="8085341" cy="428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flipV="1">
            <a:off x="3477706" y="2493818"/>
            <a:ext cx="325367" cy="7793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43" y="5611091"/>
            <a:ext cx="613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roads are invisible in the corresponding zoom level, usually FC route will not include these roads as well.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02356" y="2571752"/>
            <a:ext cx="0" cy="3039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6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things in a right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ideal road network in preprocess time is exact the same as the practical road network in run time, including cost model, then I believe HH is perfect, but we all know it is not the case.</a:t>
            </a:r>
          </a:p>
          <a:p>
            <a:pPr marL="0" indent="0">
              <a:buNone/>
            </a:pPr>
            <a:r>
              <a:rPr lang="en-US" dirty="0"/>
              <a:t>Having said that, I never doubt that </a:t>
            </a:r>
            <a:r>
              <a:rPr lang="en-US" dirty="0" err="1"/>
              <a:t>MoRE</a:t>
            </a:r>
            <a:r>
              <a:rPr lang="en-US" dirty="0"/>
              <a:t> can do dynamic routing eventually, because engineers are smart, we can always figure out a way, work around, do something tricky or even change data to make it happen. </a:t>
            </a:r>
          </a:p>
          <a:p>
            <a:pPr marL="0" indent="0">
              <a:buNone/>
            </a:pPr>
            <a:r>
              <a:rPr lang="en-US" dirty="0"/>
              <a:t>I believe if we design routing algorithm in a right way, all  the routing related issues, including dynamic routing, ECO routing should be resolved naturally.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9500"/>
            <a:ext cx="8489373" cy="50466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FC algorithm depends on FC attribute quality</a:t>
            </a:r>
          </a:p>
          <a:p>
            <a:pPr lvl="1"/>
            <a:r>
              <a:rPr lang="en-US" dirty="0"/>
              <a:t>But, any algorithm depends on data, either speed or FC or something else</a:t>
            </a:r>
          </a:p>
          <a:p>
            <a:pPr lvl="1"/>
            <a:r>
              <a:rPr lang="en-US" dirty="0"/>
              <a:t>Display depends on FC as well, so we have to address the poor FC quality issue anyway, no matter we use FC or HH.</a:t>
            </a:r>
          </a:p>
          <a:p>
            <a:pPr lvl="0"/>
            <a:r>
              <a:rPr lang="en-US" dirty="0"/>
              <a:t>Ways to address the poor FC quality issue</a:t>
            </a:r>
          </a:p>
          <a:p>
            <a:pPr lvl="1"/>
            <a:r>
              <a:rPr lang="en-US" dirty="0"/>
              <a:t>Vendor or community will improve it gradually</a:t>
            </a:r>
          </a:p>
          <a:p>
            <a:pPr lvl="1"/>
            <a:r>
              <a:rPr lang="en-US" dirty="0"/>
              <a:t>Leverage other attributes: road type, speed, road name, lane category etc. to improve FC attribute</a:t>
            </a:r>
          </a:p>
          <a:p>
            <a:pPr lvl="1"/>
            <a:r>
              <a:rPr lang="en-US" dirty="0"/>
              <a:t>Increasing level promote parameter make FC algorithm less depend on FC attribute</a:t>
            </a:r>
          </a:p>
          <a:p>
            <a:pPr lvl="1"/>
            <a:r>
              <a:rPr lang="en-US" dirty="0"/>
              <a:t>Leverage HH/reach algorithm to improve FC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7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024" y="2743200"/>
            <a:ext cx="3236297" cy="614362"/>
          </a:xfrm>
        </p:spPr>
        <p:txBody>
          <a:bodyPr/>
          <a:lstStyle/>
          <a:p>
            <a:r>
              <a:rPr lang="en-US" dirty="0"/>
              <a:t>The end, thanks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 –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869984"/>
            <a:ext cx="71151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4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Definition</a:t>
            </a:r>
          </a:p>
          <a:p>
            <a:pPr lvl="1"/>
            <a:r>
              <a:rPr lang="en-US" b="1" i="1" dirty="0"/>
              <a:t>FC</a:t>
            </a:r>
            <a:r>
              <a:rPr lang="en-US" dirty="0"/>
              <a:t> is the hierarchical classification of a road network. </a:t>
            </a:r>
          </a:p>
          <a:p>
            <a:r>
              <a:rPr lang="en-US" b="1" dirty="0"/>
              <a:t>Usage</a:t>
            </a:r>
          </a:p>
          <a:p>
            <a:pPr lvl="1"/>
            <a:r>
              <a:rPr lang="en-US" dirty="0"/>
              <a:t>FC can be used to determine the road edge's priority for route and display.</a:t>
            </a:r>
          </a:p>
          <a:p>
            <a:pPr lvl="1"/>
            <a:r>
              <a:rPr lang="en-US" dirty="0"/>
              <a:t>High level FC roads are connected to form a comprehensive road network for navigation of long distance, mid-range, and short routes in any given coverage area. </a:t>
            </a:r>
          </a:p>
          <a:p>
            <a:pPr lvl="1"/>
            <a:r>
              <a:rPr lang="en-US" dirty="0"/>
              <a:t>Density and pattern of each FC level is influenced by the physical road network that exists in reality.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for each FC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98232"/>
              </p:ext>
            </p:extLst>
          </p:nvPr>
        </p:nvGraphicFramePr>
        <p:xfrm>
          <a:off x="657770" y="1195377"/>
          <a:ext cx="7979418" cy="46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Value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Description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176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roads allow for high volume, maximum speed traffic movement between and through major metropolitan areas. There are very few, if any, speed changes. Access to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the road is usually controlled.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188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roads are used to channel traffic to Main Roads for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travel between and through cities</a:t>
                      </a:r>
                      <a:r>
                        <a:rPr lang="en-US" sz="1600" dirty="0"/>
                        <a:t> in the shortest amount of time. There are very few, if any, speed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964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roads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interconnect FC 4 Roads and provide a high volume of traffic movement</a:t>
                      </a:r>
                      <a:r>
                        <a:rPr lang="en-US" sz="1600" dirty="0"/>
                        <a:t> at a lower level of mobility than FC 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176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roads provide for a high volume of traffic movement at moderate speeds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between neighborhoods.</a:t>
                      </a:r>
                      <a:r>
                        <a:rPr lang="en-US" sz="1600" dirty="0"/>
                        <a:t> These roads connect with higher Priority to collect and distribute traffic between neighborhoods.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964"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These roads' volume and traffic movements are below the level of any other functional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92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Micro FC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Bi-direction search</a:t>
            </a:r>
          </a:p>
          <a:p>
            <a:r>
              <a:rPr lang="en-US" dirty="0"/>
              <a:t>A* heuristic search 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/>
              <a:t>Hierarchical classification of a road network</a:t>
            </a:r>
            <a:endParaRPr lang="en-US" dirty="0"/>
          </a:p>
          <a:p>
            <a:r>
              <a:rPr lang="en-US" altLang="zh-CN" dirty="0"/>
              <a:t>Level promotion strategy</a:t>
            </a:r>
          </a:p>
          <a:p>
            <a:r>
              <a:rPr lang="en-US" dirty="0">
                <a:solidFill>
                  <a:srgbClr val="FF0000"/>
                </a:solidFill>
              </a:rPr>
              <a:t>FC Shortcuts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3947" y="1336362"/>
            <a:ext cx="4229098" cy="41084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Bi-direction search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95" y="2290339"/>
            <a:ext cx="4207368" cy="212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27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- heuristic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92" y="1952697"/>
            <a:ext cx="3209536" cy="10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22" y="2214164"/>
            <a:ext cx="320953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97034" y="3640805"/>
            <a:ext cx="697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heuristic factor</a:t>
            </a:r>
            <a:r>
              <a:rPr lang="en-US" dirty="0"/>
              <a:t> controls the acceleration of the routing exploration. As it becomes greater, the exploration gets more accelerated, and the route calculation tends to become faster, but the probability of resulting in a less optimal route  also becomes greater.</a:t>
            </a:r>
          </a:p>
        </p:txBody>
      </p:sp>
    </p:spTree>
    <p:extLst>
      <p:ext uri="{BB962C8B-B14F-4D97-AF65-F5344CB8AC3E}">
        <p14:creationId xmlns:p14="http://schemas.microsoft.com/office/powerpoint/2010/main" val="388455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FC 5 – The highest level road network in USA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7137-2676-CD41-A81A-6D85E80447B4}" type="datetime1">
              <a:rPr lang="en-US" smtClean="0"/>
              <a:pPr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Telenav,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33A4-AAEB-C843-9C5C-FB5D4458FC3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NT_09Q3_FC5_Map"/>
          <p:cNvPicPr/>
          <p:nvPr/>
        </p:nvPicPr>
        <p:blipFill>
          <a:blip r:embed="rId2" cstate="print"/>
          <a:srcRect t="13941"/>
          <a:stretch>
            <a:fillRect/>
          </a:stretch>
        </p:blipFill>
        <p:spPr bwMode="auto">
          <a:xfrm>
            <a:off x="588124" y="916477"/>
            <a:ext cx="7863844" cy="500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27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lenav_Scout_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D200"/>
      </a:accent1>
      <a:accent2>
        <a:srgbClr val="ADAFB2"/>
      </a:accent2>
      <a:accent3>
        <a:srgbClr val="807F8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28109</TotalTime>
  <Words>1729</Words>
  <Application>Microsoft Macintosh PowerPoint</Application>
  <PresentationFormat>On-screen Show (4:3)</PresentationFormat>
  <Paragraphs>250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宋体</vt:lpstr>
      <vt:lpstr>Arial</vt:lpstr>
      <vt:lpstr>Calibri</vt:lpstr>
      <vt:lpstr>Symbol</vt:lpstr>
      <vt:lpstr>Times New Roman</vt:lpstr>
      <vt:lpstr>Office Theme</vt:lpstr>
      <vt:lpstr>Visio</vt:lpstr>
      <vt:lpstr>Micro FC introduction</vt:lpstr>
      <vt:lpstr>Agenda</vt:lpstr>
      <vt:lpstr>FC – illustration</vt:lpstr>
      <vt:lpstr>What’s FC</vt:lpstr>
      <vt:lpstr>Description for each FC value</vt:lpstr>
      <vt:lpstr>Micro FC algorithm</vt:lpstr>
      <vt:lpstr>Bi-direction search illustration</vt:lpstr>
      <vt:lpstr>A* - heuristic search</vt:lpstr>
      <vt:lpstr>FC 5 – The highest level road network in USA</vt:lpstr>
      <vt:lpstr>FC 4+5 – The second highest level road network</vt:lpstr>
      <vt:lpstr>FC roads distribution</vt:lpstr>
      <vt:lpstr>Level promote strategy - Count choices</vt:lpstr>
      <vt:lpstr>FC search space illustration</vt:lpstr>
      <vt:lpstr>Bidirectional + level promotion search</vt:lpstr>
      <vt:lpstr>FC Shortcuts</vt:lpstr>
      <vt:lpstr>FC Shortcuts</vt:lpstr>
      <vt:lpstr>pros of FC</vt:lpstr>
      <vt:lpstr>Vehicle fuel efficient curve -- ECO routing</vt:lpstr>
      <vt:lpstr>why FC supports dynamic routing well?</vt:lpstr>
      <vt:lpstr>For local route, user prefer shorter route</vt:lpstr>
      <vt:lpstr>For local route, user prefer shorter route</vt:lpstr>
      <vt:lpstr>For long route, user prefer simple  route</vt:lpstr>
      <vt:lpstr>For long route, user prefer simple  route</vt:lpstr>
      <vt:lpstr>Incremental offline map download</vt:lpstr>
      <vt:lpstr>Incremental offline map download</vt:lpstr>
      <vt:lpstr>FC route is consistent with map display</vt:lpstr>
      <vt:lpstr>Do things in a right way</vt:lpstr>
      <vt:lpstr>Cons of FC</vt:lpstr>
      <vt:lpstr>The end, thanks </vt:lpstr>
    </vt:vector>
  </TitlesOfParts>
  <Company>ATTIK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Wang</dc:creator>
  <cp:lastModifiedBy>Liu, Xun (Perry)</cp:lastModifiedBy>
  <cp:revision>842</cp:revision>
  <dcterms:created xsi:type="dcterms:W3CDTF">2011-12-20T22:24:15Z</dcterms:created>
  <dcterms:modified xsi:type="dcterms:W3CDTF">2018-10-15T22:15:19Z</dcterms:modified>
</cp:coreProperties>
</file>