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3"/>
  </p:sldMasterIdLst>
  <p:notesMasterIdLst>
    <p:notesMasterId r:id="rId8"/>
  </p:notesMasterIdLst>
  <p:sldIdLst>
    <p:sldId id="497" r:id="rId4"/>
    <p:sldId id="500" r:id="rId5"/>
    <p:sldId id="606" r:id="rId6"/>
    <p:sldId id="598" r:id="rId7"/>
    <p:sldId id="595" r:id="rId9"/>
    <p:sldId id="608" r:id="rId10"/>
    <p:sldId id="596" r:id="rId11"/>
    <p:sldId id="501" r:id="rId12"/>
    <p:sldId id="585" r:id="rId13"/>
    <p:sldId id="611" r:id="rId14"/>
    <p:sldId id="613" r:id="rId15"/>
    <p:sldId id="592" r:id="rId16"/>
    <p:sldId id="614" r:id="rId17"/>
    <p:sldId id="504" r:id="rId18"/>
    <p:sldId id="507" r:id="rId19"/>
    <p:sldId id="506" r:id="rId20"/>
    <p:sldId id="508" r:id="rId21"/>
    <p:sldId id="615" r:id="rId22"/>
    <p:sldId id="550" r:id="rId23"/>
    <p:sldId id="618" r:id="rId24"/>
    <p:sldId id="616" r:id="rId25"/>
    <p:sldId id="617" r:id="rId26"/>
    <p:sldId id="619" r:id="rId27"/>
    <p:sldId id="523" r:id="rId28"/>
    <p:sldId id="609" r:id="rId29"/>
    <p:sldId id="607" r:id="rId30"/>
    <p:sldId id="589" r:id="rId3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die" initials="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049C"/>
    <a:srgbClr val="04049C"/>
    <a:srgbClr val="DCE2F3"/>
    <a:srgbClr val="25447B"/>
    <a:srgbClr val="FFFFFF"/>
    <a:srgbClr val="0F18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1" autoAdjust="0"/>
    <p:restoredTop sz="95286" autoAdjust="0"/>
  </p:normalViewPr>
  <p:slideViewPr>
    <p:cSldViewPr snapToGrid="0" snapToObjects="1">
      <p:cViewPr varScale="1">
        <p:scale>
          <a:sx n="89" d="100"/>
          <a:sy n="89" d="100"/>
        </p:scale>
        <p:origin x="461" y="72"/>
      </p:cViewPr>
      <p:guideLst/>
    </p:cSldViewPr>
  </p:slideViewPr>
  <p:outlineViewPr>
    <p:cViewPr>
      <p:scale>
        <a:sx n="20" d="100"/>
        <a:sy n="20"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5" Type="http://schemas.openxmlformats.org/officeDocument/2006/relationships/commentAuthors" Target="commentAuthors.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6" name="Shape 76"/>
          <p:cNvSpPr>
            <a:spLocks noGrp="1" noRot="1" noChangeAspect="1"/>
          </p:cNvSpPr>
          <p:nvPr>
            <p:ph type="sldImg"/>
          </p:nvPr>
        </p:nvSpPr>
        <p:spPr>
          <a:xfrm>
            <a:off x="1143000" y="685800"/>
            <a:ext cx="4572000" cy="3429000"/>
          </a:xfrm>
          <a:prstGeom prst="rect">
            <a:avLst/>
          </a:prstGeom>
        </p:spPr>
        <p:txBody>
          <a:bodyPr/>
          <a:lstStyle/>
          <a:p/>
        </p:txBody>
      </p:sp>
      <p:sp>
        <p:nvSpPr>
          <p:cNvPr id="77" name="Shape 77"/>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panose="020F0502020204030204"/>
      </a:defRPr>
    </a:lvl1pPr>
    <a:lvl2pPr indent="228600" latinLnBrk="0">
      <a:defRPr sz="1200">
        <a:latin typeface="+mn-lt"/>
        <a:ea typeface="+mn-ea"/>
        <a:cs typeface="+mn-cs"/>
        <a:sym typeface="Calibri" panose="020F0502020204030204"/>
      </a:defRPr>
    </a:lvl2pPr>
    <a:lvl3pPr indent="457200" latinLnBrk="0">
      <a:defRPr sz="1200">
        <a:latin typeface="+mn-lt"/>
        <a:ea typeface="+mn-ea"/>
        <a:cs typeface="+mn-cs"/>
        <a:sym typeface="Calibri" panose="020F0502020204030204"/>
      </a:defRPr>
    </a:lvl3pPr>
    <a:lvl4pPr indent="685800" latinLnBrk="0">
      <a:defRPr sz="1200">
        <a:latin typeface="+mn-lt"/>
        <a:ea typeface="+mn-ea"/>
        <a:cs typeface="+mn-cs"/>
        <a:sym typeface="Calibri" panose="020F0502020204030204"/>
      </a:defRPr>
    </a:lvl4pPr>
    <a:lvl5pPr indent="914400" latinLnBrk="0">
      <a:defRPr sz="1200">
        <a:latin typeface="+mn-lt"/>
        <a:ea typeface="+mn-ea"/>
        <a:cs typeface="+mn-cs"/>
        <a:sym typeface="Calibri" panose="020F0502020204030204"/>
      </a:defRPr>
    </a:lvl5pPr>
    <a:lvl6pPr indent="1143000" latinLnBrk="0">
      <a:defRPr sz="1200">
        <a:latin typeface="+mn-lt"/>
        <a:ea typeface="+mn-ea"/>
        <a:cs typeface="+mn-cs"/>
        <a:sym typeface="Calibri" panose="020F0502020204030204"/>
      </a:defRPr>
    </a:lvl6pPr>
    <a:lvl7pPr indent="1371600" latinLnBrk="0">
      <a:defRPr sz="1200">
        <a:latin typeface="+mn-lt"/>
        <a:ea typeface="+mn-ea"/>
        <a:cs typeface="+mn-cs"/>
        <a:sym typeface="Calibri" panose="020F0502020204030204"/>
      </a:defRPr>
    </a:lvl7pPr>
    <a:lvl8pPr indent="1600200" latinLnBrk="0">
      <a:defRPr sz="1200">
        <a:latin typeface="+mn-lt"/>
        <a:ea typeface="+mn-ea"/>
        <a:cs typeface="+mn-cs"/>
        <a:sym typeface="Calibri" panose="020F0502020204030204"/>
      </a:defRPr>
    </a:lvl8pPr>
    <a:lvl9pPr indent="1828800" latinLnBrk="0">
      <a:defRPr sz="1200">
        <a:latin typeface="+mn-lt"/>
        <a:ea typeface="+mn-ea"/>
        <a:cs typeface="+mn-cs"/>
        <a:sym typeface="Calibri" panose="020F050202020403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刀具尺寸检测流程简要描述：</a:t>
            </a:r>
            <a:endParaRPr lang="en-US" altLang="zh-CN" dirty="0"/>
          </a:p>
          <a:p>
            <a:pPr marL="228600" indent="-228600">
              <a:buAutoNum type="arabicPeriod"/>
            </a:pPr>
            <a:r>
              <a:rPr lang="zh-CN" altLang="en-US" dirty="0"/>
              <a:t>刀具胚料加工至开刃阶段时，首先在未开刃时获取图像；</a:t>
            </a:r>
            <a:endParaRPr lang="en-US" altLang="zh-CN" dirty="0"/>
          </a:p>
          <a:p>
            <a:pPr marL="228600" indent="-228600">
              <a:buAutoNum type="arabicPeriod"/>
            </a:pPr>
            <a:r>
              <a:rPr lang="zh-CN" altLang="en-US" dirty="0"/>
              <a:t>在开刃完成后再次获取图像，为获取完整的尺寸轮廓，此时需要对刀具进行旋转</a:t>
            </a:r>
            <a:endParaRPr lang="en-US" altLang="zh-CN" dirty="0"/>
          </a:p>
          <a:p>
            <a:pPr marL="228600" indent="-228600">
              <a:buAutoNum type="arabicPeriod"/>
            </a:pPr>
            <a:r>
              <a:rPr lang="zh-CN" altLang="en-US" dirty="0"/>
              <a:t>刀具旋转过程中多次获取图像，再进行图像融合及尺寸测量。</a:t>
            </a:r>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刀具尺寸检测流程简要描述：</a:t>
            </a:r>
            <a:endParaRPr lang="en-US" altLang="zh-CN" dirty="0"/>
          </a:p>
          <a:p>
            <a:pPr marL="228600" indent="-228600">
              <a:buAutoNum type="arabicPeriod"/>
            </a:pPr>
            <a:r>
              <a:rPr lang="zh-CN" altLang="en-US" dirty="0"/>
              <a:t>刀具胚料加工至开刃阶段时，首先在未开刃时获取图像；</a:t>
            </a:r>
            <a:endParaRPr lang="en-US" altLang="zh-CN" dirty="0"/>
          </a:p>
          <a:p>
            <a:pPr marL="228600" indent="-228600">
              <a:buAutoNum type="arabicPeriod"/>
            </a:pPr>
            <a:r>
              <a:rPr lang="zh-CN" altLang="en-US" dirty="0"/>
              <a:t>在开刃完成后再次获取图像，为获取完整的尺寸轮廓，此时需要对刀具进行旋转</a:t>
            </a:r>
            <a:endParaRPr lang="en-US" altLang="zh-CN" dirty="0"/>
          </a:p>
          <a:p>
            <a:pPr marL="228600" indent="-228600">
              <a:buAutoNum type="arabicPeriod"/>
            </a:pPr>
            <a:r>
              <a:rPr lang="zh-CN" altLang="en-US" dirty="0"/>
              <a:t>刀具旋转过程中多次获取图像，再进行图像融合及尺寸测量。</a:t>
            </a:r>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hangingPunct="1">
              <a:lnSpc>
                <a:spcPct val="150000"/>
              </a:lnSpc>
              <a:defRPr/>
            </a:pPr>
            <a:r>
              <a:rPr lang="zh-CN" altLang="en-US" dirty="0"/>
              <a:t> 智能补偿使用刀具加工过程中的几何尺寸与机台磨削参数数据进行模型训练，经由机器学习找出补偿参数与刀具尺寸关联性</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hangingPunct="1">
              <a:lnSpc>
                <a:spcPct val="150000"/>
              </a:lnSpc>
              <a:defRPr/>
            </a:pPr>
            <a:r>
              <a:rPr lang="zh-CN" altLang="en-US" dirty="0"/>
              <a:t>      生产时，检测设备自动上传检测产品尺寸，再由服务器根据刀具的尺寸公差设计要求，判断尺寸是否异常，并根据建立的智能补偿模型对异常的尺寸部位进行砂轮参数和磨削参数的调整，及时进行参数自动补偿。每次调整方案都作为关键有效数据及时上传至云端存储，为模型的进一步迭代提供数据。</a:t>
            </a:r>
            <a:r>
              <a:rPr lang="zh-CN" altLang="en-US" sz="1200" dirty="0">
                <a:latin typeface="+mn-lt"/>
                <a:ea typeface="+mn-ea"/>
                <a:cs typeface="+mn-cs"/>
                <a:sym typeface="Calibri" panose="020F0502020204030204"/>
              </a:rPr>
              <a:t>加工品质管控服务直观地呈现这一测量与补偿过程，补偿后加工的第一支刀会再次进行在线测量，数据反馈到此页面上方便车间人员确认补偿效果。该方法改变了刀具线下测量与人工补偿的传统模式，提升了作业效率与作业准确率。</a:t>
            </a:r>
            <a:endParaRPr lang="zh-CN" altLang="en-US" sz="1200" dirty="0">
              <a:latin typeface="+mn-lt"/>
              <a:ea typeface="+mn-ea"/>
              <a:cs typeface="+mn-cs"/>
              <a:sym typeface="Calibri" panose="020F0502020204030204"/>
            </a:endParaRPr>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621F41D1-EB0D-4857-8E93-8C1C831E61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hangingPunct="1">
              <a:lnSpc>
                <a:spcPct val="150000"/>
              </a:lnSpc>
              <a:defRPr/>
            </a:pPr>
            <a:r>
              <a:rPr lang="zh-CN" altLang="en-US" dirty="0"/>
              <a:t> 智能补偿使用刀具加工过程中的几何尺寸与机台磨削参数数据进行模型训练，经由机器学习找出补偿参数与刀具尺寸关联性</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hangingPunct="1">
              <a:lnSpc>
                <a:spcPct val="150000"/>
              </a:lnSpc>
              <a:defRPr/>
            </a:pPr>
            <a:r>
              <a:rPr lang="zh-CN" altLang="en-US" dirty="0"/>
              <a:t>      生产时，检测设备自动上传检测产品尺寸，再由服务器根据刀具的尺寸公差设计要求，判断尺寸是否异常，并根据建立的智能补偿模型对异常的尺寸部位进行砂轮参数和磨削参数的调整，及时进行参数自动补偿。每次调整方案都作为关键有效数据及时上传至云端存储，为模型的进一步迭代提供数据。</a:t>
            </a:r>
            <a:r>
              <a:rPr lang="zh-CN" altLang="en-US" sz="1200" dirty="0">
                <a:latin typeface="+mn-lt"/>
                <a:ea typeface="+mn-ea"/>
                <a:cs typeface="+mn-cs"/>
                <a:sym typeface="Calibri" panose="020F0502020204030204"/>
              </a:rPr>
              <a:t>加工品质管控服务直观地呈现这一测量与补偿过程，补偿后加工的第一支刀会再次进行在线测量，数据反馈到此页面上方便车间人员确认补偿效果。该方法改变了刀具线下测量与人工补偿的传统模式，提升了作业效率与作业准确率。</a:t>
            </a:r>
            <a:endParaRPr lang="zh-CN" altLang="en-US" sz="1200" dirty="0">
              <a:latin typeface="+mn-lt"/>
              <a:ea typeface="+mn-ea"/>
              <a:cs typeface="+mn-cs"/>
              <a:sym typeface="Calibri" panose="020F0502020204030204"/>
            </a:endParaRPr>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621F41D1-EB0D-4857-8E93-8C1C831E61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hangingPunct="1">
              <a:lnSpc>
                <a:spcPct val="150000"/>
              </a:lnSpc>
              <a:defRPr/>
            </a:pPr>
            <a:r>
              <a:rPr lang="zh-CN" altLang="en-US" dirty="0"/>
              <a:t> 智能补偿使用刀具加工过程中的几何尺寸与机台磨削参数数据进行模型训练，经由机器学习找出补偿参数与刀具尺寸关联性</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hangingPunct="1">
              <a:lnSpc>
                <a:spcPct val="150000"/>
              </a:lnSpc>
              <a:defRPr/>
            </a:pPr>
            <a:r>
              <a:rPr lang="zh-CN" altLang="en-US" dirty="0"/>
              <a:t>      生产时，检测设备自动上传检测产品尺寸，再由服务器根据刀具的尺寸公差设计要求，判断尺寸是否异常，并根据建立的智能补偿模型对异常的尺寸部位进行砂轮参数和磨削参数的调整，及时进行参数自动补偿。每次调整方案都作为关键有效数据及时上传至云端存储，为模型的进一步迭代提供数据。</a:t>
            </a:r>
            <a:r>
              <a:rPr lang="zh-CN" altLang="en-US" sz="1200" dirty="0">
                <a:latin typeface="+mn-lt"/>
                <a:ea typeface="+mn-ea"/>
                <a:cs typeface="+mn-cs"/>
                <a:sym typeface="Calibri" panose="020F0502020204030204"/>
              </a:rPr>
              <a:t>加工品质管控服务直观地呈现这一测量与补偿过程，补偿后加工的第一支刀会再次进行在线测量，数据反馈到此页面上方便车间人员确认补偿效果。该方法改变了刀具线下测量与人工补偿的传统模式，提升了作业效率与作业准确率。</a:t>
            </a:r>
            <a:endParaRPr lang="zh-CN" altLang="en-US" sz="1200" dirty="0">
              <a:latin typeface="+mn-lt"/>
              <a:ea typeface="+mn-ea"/>
              <a:cs typeface="+mn-cs"/>
              <a:sym typeface="Calibri" panose="020F0502020204030204"/>
            </a:endParaRPr>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621F41D1-EB0D-4857-8E93-8C1C831E615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本项目自主研发了高精度低速工件主轴、直线运动平台、可消除摆动半径误差的转台等核心元器件，配合磨床整体结构优化以及各轴螺距误差、反向间隙、空间误差等机械精度的补偿，机床精度及稳定性达到了国际先进水平。同时配备自主开发的磨刀软件，可加工刀具范围广，加工刀具精度高。</a:t>
            </a:r>
            <a:endParaRPr lang="zh-CN" altLang="en-US" sz="1200" dirty="0">
              <a:latin typeface="微软雅黑" panose="020B0503020204020204" pitchFamily="34" charset="-122"/>
              <a:ea typeface="微软雅黑" panose="020B0503020204020204" pitchFamily="34" charset="-122"/>
            </a:endParaRPr>
          </a:p>
          <a:p>
            <a:pPr algn="l"/>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本项目自主研发了高精度低速工件主轴、直线运动平台、可消除摆动半径误差的转台等核心元器件，配合磨床整体结构优化以及各轴螺距误差、反向间隙、空间误差等机械精度的补偿，机床精度及稳定性达到了国际先进水平。同时配备自主开发的磨刀软件，可加工刀具范围广，加工刀具精度高。</a:t>
            </a:r>
            <a:endParaRPr lang="zh-CN" altLang="en-US" sz="1200" dirty="0">
              <a:latin typeface="微软雅黑" panose="020B0503020204020204" pitchFamily="34" charset="-122"/>
              <a:ea typeface="微软雅黑" panose="020B0503020204020204" pitchFamily="34" charset="-122"/>
            </a:endParaRPr>
          </a:p>
          <a:p>
            <a:pPr algn="l"/>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314760" y="52832"/>
            <a:ext cx="7955609" cy="430212"/>
          </a:xfrm>
          <a:prstGeom prst="rect">
            <a:avLst/>
          </a:prstGeom>
          <a:ln>
            <a:noFill/>
          </a:ln>
        </p:spPr>
        <p:txBody>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a:t>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486F306-630E-47C9-AEB3-BC6834B5B49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3B8051-4880-4FEB-98D6-2E2A0E3258BD}" type="slidenum">
              <a:rPr lang="zh-CN" altLang="en-US" smtClean="0"/>
            </a:fld>
            <a:endParaRPr lang="zh-CN" altLang="en-US"/>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D486F306-630E-47C9-AEB3-BC6834B5B49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3B8051-4880-4FEB-98D6-2E2A0E3258BD}" type="slidenum">
              <a:rPr lang="zh-CN" altLang="en-US" smtClean="0"/>
            </a:fld>
            <a:endParaRPr lang="zh-CN" alt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1.png"/><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6" cstate="print">
            <a:extLst>
              <a:ext uri="{28A0092B-C50C-407E-A947-70E740481C1C}">
                <a14:useLocalDpi xmlns:a14="http://schemas.microsoft.com/office/drawing/2010/main" val="0"/>
              </a:ext>
            </a:extLst>
          </a:blip>
          <a:srcRect t="15552"/>
          <a:stretch>
            <a:fillRect/>
          </a:stretch>
        </p:blipFill>
        <p:spPr>
          <a:xfrm>
            <a:off x="9062979" y="30177"/>
            <a:ext cx="3119669" cy="565246"/>
          </a:xfrm>
          <a:prstGeom prst="rect">
            <a:avLst/>
          </a:prstGeom>
        </p:spPr>
      </p:pic>
      <p:cxnSp>
        <p:nvCxnSpPr>
          <p:cNvPr id="9" name="直接连接符 8"/>
          <p:cNvCxnSpPr/>
          <p:nvPr userDrawn="1"/>
        </p:nvCxnSpPr>
        <p:spPr>
          <a:xfrm>
            <a:off x="2246" y="643119"/>
            <a:ext cx="12189754" cy="0"/>
          </a:xfrm>
          <a:prstGeom prst="line">
            <a:avLst/>
          </a:prstGeom>
          <a:noFill/>
          <a:ln w="38100" cap="flat">
            <a:solidFill>
              <a:schemeClr val="accent1">
                <a:lumMod val="75000"/>
              </a:schemeClr>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med"/>
  <p:txStyles>
    <p:titleStyle>
      <a:lvl1pPr marL="0" marR="0" indent="0" algn="l" defTabSz="914400" rtl="0" latinLnBrk="0">
        <a:lnSpc>
          <a:spcPct val="100000"/>
        </a:lnSpc>
        <a:spcBef>
          <a:spcPts val="0"/>
        </a:spcBef>
        <a:spcAft>
          <a:spcPts val="0"/>
        </a:spcAft>
        <a:buClrTx/>
        <a:buSzTx/>
        <a:buFontTx/>
        <a:buNone/>
        <a:defRPr sz="3600" b="1" i="0" u="none" strike="noStrike" cap="none" spc="0" baseline="0">
          <a:ln>
            <a:noFill/>
          </a:ln>
          <a:solidFill>
            <a:srgbClr val="25447B"/>
          </a:solidFill>
          <a:uFillTx/>
          <a:latin typeface="Microsoft JhengHei" panose="020B0604030504040204" charset="-120"/>
          <a:ea typeface="Microsoft JhengHei" panose="020B0604030504040204" charset="-120"/>
          <a:cs typeface="Microsoft JhengHei" panose="020B0604030504040204" charset="-120"/>
          <a:sym typeface="Microsoft JhengHei" panose="020B0604030504040204" charset="-120"/>
        </a:defRPr>
      </a:lvl1pPr>
      <a:lvl2pPr marL="0" marR="0" indent="0" algn="l" defTabSz="914400" rtl="0" latinLnBrk="0">
        <a:lnSpc>
          <a:spcPct val="100000"/>
        </a:lnSpc>
        <a:spcBef>
          <a:spcPts val="0"/>
        </a:spcBef>
        <a:spcAft>
          <a:spcPts val="0"/>
        </a:spcAft>
        <a:buClrTx/>
        <a:buSzTx/>
        <a:buFontTx/>
        <a:buNone/>
        <a:defRPr sz="3600" b="1" i="0" u="none" strike="noStrike" cap="none" spc="0" baseline="0">
          <a:ln>
            <a:noFill/>
          </a:ln>
          <a:solidFill>
            <a:srgbClr val="25447B"/>
          </a:solidFill>
          <a:uFillTx/>
          <a:latin typeface="Microsoft JhengHei" panose="020B0604030504040204" charset="-120"/>
          <a:ea typeface="Microsoft JhengHei" panose="020B0604030504040204" charset="-120"/>
          <a:cs typeface="Microsoft JhengHei" panose="020B0604030504040204" charset="-120"/>
          <a:sym typeface="Microsoft JhengHei" panose="020B0604030504040204" charset="-120"/>
        </a:defRPr>
      </a:lvl2pPr>
      <a:lvl3pPr marL="0" marR="0" indent="0" algn="l" defTabSz="914400" rtl="0" latinLnBrk="0">
        <a:lnSpc>
          <a:spcPct val="100000"/>
        </a:lnSpc>
        <a:spcBef>
          <a:spcPts val="0"/>
        </a:spcBef>
        <a:spcAft>
          <a:spcPts val="0"/>
        </a:spcAft>
        <a:buClrTx/>
        <a:buSzTx/>
        <a:buFontTx/>
        <a:buNone/>
        <a:defRPr sz="3600" b="1" i="0" u="none" strike="noStrike" cap="none" spc="0" baseline="0">
          <a:ln>
            <a:noFill/>
          </a:ln>
          <a:solidFill>
            <a:srgbClr val="25447B"/>
          </a:solidFill>
          <a:uFillTx/>
          <a:latin typeface="Microsoft JhengHei" panose="020B0604030504040204" charset="-120"/>
          <a:ea typeface="Microsoft JhengHei" panose="020B0604030504040204" charset="-120"/>
          <a:cs typeface="Microsoft JhengHei" panose="020B0604030504040204" charset="-120"/>
          <a:sym typeface="Microsoft JhengHei" panose="020B0604030504040204" charset="-120"/>
        </a:defRPr>
      </a:lvl3pPr>
      <a:lvl4pPr marL="0" marR="0" indent="0" algn="l" defTabSz="914400" rtl="0" latinLnBrk="0">
        <a:lnSpc>
          <a:spcPct val="100000"/>
        </a:lnSpc>
        <a:spcBef>
          <a:spcPts val="0"/>
        </a:spcBef>
        <a:spcAft>
          <a:spcPts val="0"/>
        </a:spcAft>
        <a:buClrTx/>
        <a:buSzTx/>
        <a:buFontTx/>
        <a:buNone/>
        <a:defRPr sz="3600" b="1" i="0" u="none" strike="noStrike" cap="none" spc="0" baseline="0">
          <a:ln>
            <a:noFill/>
          </a:ln>
          <a:solidFill>
            <a:srgbClr val="25447B"/>
          </a:solidFill>
          <a:uFillTx/>
          <a:latin typeface="Microsoft JhengHei" panose="020B0604030504040204" charset="-120"/>
          <a:ea typeface="Microsoft JhengHei" panose="020B0604030504040204" charset="-120"/>
          <a:cs typeface="Microsoft JhengHei" panose="020B0604030504040204" charset="-120"/>
          <a:sym typeface="Microsoft JhengHei" panose="020B0604030504040204" charset="-120"/>
        </a:defRPr>
      </a:lvl4pPr>
      <a:lvl5pPr marL="0" marR="0" indent="0" algn="l" defTabSz="914400" rtl="0" latinLnBrk="0">
        <a:lnSpc>
          <a:spcPct val="100000"/>
        </a:lnSpc>
        <a:spcBef>
          <a:spcPts val="0"/>
        </a:spcBef>
        <a:spcAft>
          <a:spcPts val="0"/>
        </a:spcAft>
        <a:buClrTx/>
        <a:buSzTx/>
        <a:buFontTx/>
        <a:buNone/>
        <a:defRPr sz="3600" b="1" i="0" u="none" strike="noStrike" cap="none" spc="0" baseline="0">
          <a:ln>
            <a:noFill/>
          </a:ln>
          <a:solidFill>
            <a:srgbClr val="25447B"/>
          </a:solidFill>
          <a:uFillTx/>
          <a:latin typeface="Microsoft JhengHei" panose="020B0604030504040204" charset="-120"/>
          <a:ea typeface="Microsoft JhengHei" panose="020B0604030504040204" charset="-120"/>
          <a:cs typeface="Microsoft JhengHei" panose="020B0604030504040204" charset="-120"/>
          <a:sym typeface="Microsoft JhengHei" panose="020B0604030504040204" charset="-120"/>
        </a:defRPr>
      </a:lvl5pPr>
      <a:lvl6pPr marL="0" marR="0" indent="0" algn="l" defTabSz="914400" rtl="0" latinLnBrk="0">
        <a:lnSpc>
          <a:spcPct val="100000"/>
        </a:lnSpc>
        <a:spcBef>
          <a:spcPts val="0"/>
        </a:spcBef>
        <a:spcAft>
          <a:spcPts val="0"/>
        </a:spcAft>
        <a:buClrTx/>
        <a:buSzTx/>
        <a:buFontTx/>
        <a:buNone/>
        <a:defRPr sz="3600" b="1" i="0" u="none" strike="noStrike" cap="none" spc="0" baseline="0">
          <a:ln>
            <a:noFill/>
          </a:ln>
          <a:solidFill>
            <a:srgbClr val="25447B"/>
          </a:solidFill>
          <a:uFillTx/>
          <a:latin typeface="Microsoft JhengHei" panose="020B0604030504040204" charset="-120"/>
          <a:ea typeface="Microsoft JhengHei" panose="020B0604030504040204" charset="-120"/>
          <a:cs typeface="Microsoft JhengHei" panose="020B0604030504040204" charset="-120"/>
          <a:sym typeface="Microsoft JhengHei" panose="020B0604030504040204" charset="-120"/>
        </a:defRPr>
      </a:lvl6pPr>
      <a:lvl7pPr marL="0" marR="0" indent="0" algn="l" defTabSz="914400" rtl="0" latinLnBrk="0">
        <a:lnSpc>
          <a:spcPct val="100000"/>
        </a:lnSpc>
        <a:spcBef>
          <a:spcPts val="0"/>
        </a:spcBef>
        <a:spcAft>
          <a:spcPts val="0"/>
        </a:spcAft>
        <a:buClrTx/>
        <a:buSzTx/>
        <a:buFontTx/>
        <a:buNone/>
        <a:defRPr sz="3600" b="1" i="0" u="none" strike="noStrike" cap="none" spc="0" baseline="0">
          <a:ln>
            <a:noFill/>
          </a:ln>
          <a:solidFill>
            <a:srgbClr val="25447B"/>
          </a:solidFill>
          <a:uFillTx/>
          <a:latin typeface="Microsoft JhengHei" panose="020B0604030504040204" charset="-120"/>
          <a:ea typeface="Microsoft JhengHei" panose="020B0604030504040204" charset="-120"/>
          <a:cs typeface="Microsoft JhengHei" panose="020B0604030504040204" charset="-120"/>
          <a:sym typeface="Microsoft JhengHei" panose="020B0604030504040204" charset="-120"/>
        </a:defRPr>
      </a:lvl7pPr>
      <a:lvl8pPr marL="0" marR="0" indent="0" algn="l" defTabSz="914400" rtl="0" latinLnBrk="0">
        <a:lnSpc>
          <a:spcPct val="100000"/>
        </a:lnSpc>
        <a:spcBef>
          <a:spcPts val="0"/>
        </a:spcBef>
        <a:spcAft>
          <a:spcPts val="0"/>
        </a:spcAft>
        <a:buClrTx/>
        <a:buSzTx/>
        <a:buFontTx/>
        <a:buNone/>
        <a:defRPr sz="3600" b="1" i="0" u="none" strike="noStrike" cap="none" spc="0" baseline="0">
          <a:ln>
            <a:noFill/>
          </a:ln>
          <a:solidFill>
            <a:srgbClr val="25447B"/>
          </a:solidFill>
          <a:uFillTx/>
          <a:latin typeface="Microsoft JhengHei" panose="020B0604030504040204" charset="-120"/>
          <a:ea typeface="Microsoft JhengHei" panose="020B0604030504040204" charset="-120"/>
          <a:cs typeface="Microsoft JhengHei" panose="020B0604030504040204" charset="-120"/>
          <a:sym typeface="Microsoft JhengHei" panose="020B0604030504040204" charset="-120"/>
        </a:defRPr>
      </a:lvl8pPr>
      <a:lvl9pPr marL="0" marR="0" indent="0" algn="l" defTabSz="914400" rtl="0" latinLnBrk="0">
        <a:lnSpc>
          <a:spcPct val="100000"/>
        </a:lnSpc>
        <a:spcBef>
          <a:spcPts val="0"/>
        </a:spcBef>
        <a:spcAft>
          <a:spcPts val="0"/>
        </a:spcAft>
        <a:buClrTx/>
        <a:buSzTx/>
        <a:buFontTx/>
        <a:buNone/>
        <a:defRPr sz="3600" b="1" i="0" u="none" strike="noStrike" cap="none" spc="0" baseline="0">
          <a:ln>
            <a:noFill/>
          </a:ln>
          <a:solidFill>
            <a:srgbClr val="25447B"/>
          </a:solidFill>
          <a:uFillTx/>
          <a:latin typeface="Microsoft JhengHei" panose="020B0604030504040204" charset="-120"/>
          <a:ea typeface="Microsoft JhengHei" panose="020B0604030504040204" charset="-120"/>
          <a:cs typeface="Microsoft JhengHei" panose="020B0604030504040204" charset="-120"/>
          <a:sym typeface="Microsoft JhengHei" panose="020B0604030504040204" charset="-120"/>
        </a:defRPr>
      </a:lvl9pPr>
    </p:titleStyle>
    <p:bodyStyle>
      <a:lvl1pPr marL="342900" marR="0" indent="-34290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icrosoft JhengHei" panose="020B0604030504040204" charset="-120"/>
          <a:ea typeface="Microsoft JhengHei" panose="020B0604030504040204" charset="-120"/>
          <a:cs typeface="Microsoft JhengHei" panose="020B0604030504040204" charset="-120"/>
          <a:sym typeface="Microsoft JhengHei" panose="020B0604030504040204" charset="-120"/>
        </a:defRPr>
      </a:lvl1pPr>
      <a:lvl2pPr marL="783590" marR="0" indent="-32639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icrosoft JhengHei" panose="020B0604030504040204" charset="-120"/>
          <a:ea typeface="Microsoft JhengHei" panose="020B0604030504040204" charset="-120"/>
          <a:cs typeface="Microsoft JhengHei" panose="020B0604030504040204" charset="-120"/>
          <a:sym typeface="Microsoft JhengHei" panose="020B0604030504040204" charset="-120"/>
        </a:defRPr>
      </a:lvl2pPr>
      <a:lvl3pPr marL="1219200" marR="0" indent="-30480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icrosoft JhengHei" panose="020B0604030504040204" charset="-120"/>
          <a:ea typeface="Microsoft JhengHei" panose="020B0604030504040204" charset="-120"/>
          <a:cs typeface="Microsoft JhengHei" panose="020B0604030504040204" charset="-120"/>
          <a:sym typeface="Microsoft JhengHei" panose="020B0604030504040204" charset="-120"/>
        </a:defRPr>
      </a:lvl3pPr>
      <a:lvl4pPr marL="1737360" marR="0" indent="-36576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icrosoft JhengHei" panose="020B0604030504040204" charset="-120"/>
          <a:ea typeface="Microsoft JhengHei" panose="020B0604030504040204" charset="-120"/>
          <a:cs typeface="Microsoft JhengHei" panose="020B0604030504040204" charset="-120"/>
          <a:sym typeface="Microsoft JhengHei" panose="020B0604030504040204" charset="-120"/>
        </a:defRPr>
      </a:lvl4pPr>
      <a:lvl5pPr marL="2194560" marR="0" indent="-36576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icrosoft JhengHei" panose="020B0604030504040204" charset="-120"/>
          <a:ea typeface="Microsoft JhengHei" panose="020B0604030504040204" charset="-120"/>
          <a:cs typeface="Microsoft JhengHei" panose="020B0604030504040204" charset="-120"/>
          <a:sym typeface="Microsoft JhengHei" panose="020B0604030504040204" charset="-120"/>
        </a:defRPr>
      </a:lvl5pPr>
      <a:lvl6pPr marL="2651760" marR="0" indent="-36576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icrosoft JhengHei" panose="020B0604030504040204" charset="-120"/>
          <a:ea typeface="Microsoft JhengHei" panose="020B0604030504040204" charset="-120"/>
          <a:cs typeface="Microsoft JhengHei" panose="020B0604030504040204" charset="-120"/>
          <a:sym typeface="Microsoft JhengHei" panose="020B0604030504040204" charset="-120"/>
        </a:defRPr>
      </a:lvl6pPr>
      <a:lvl7pPr marL="3108960" marR="0" indent="-36576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icrosoft JhengHei" panose="020B0604030504040204" charset="-120"/>
          <a:ea typeface="Microsoft JhengHei" panose="020B0604030504040204" charset="-120"/>
          <a:cs typeface="Microsoft JhengHei" panose="020B0604030504040204" charset="-120"/>
          <a:sym typeface="Microsoft JhengHei" panose="020B0604030504040204" charset="-120"/>
        </a:defRPr>
      </a:lvl7pPr>
      <a:lvl8pPr marL="3566160" marR="0" indent="-36576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icrosoft JhengHei" panose="020B0604030504040204" charset="-120"/>
          <a:ea typeface="Microsoft JhengHei" panose="020B0604030504040204" charset="-120"/>
          <a:cs typeface="Microsoft JhengHei" panose="020B0604030504040204" charset="-120"/>
          <a:sym typeface="Microsoft JhengHei" panose="020B0604030504040204" charset="-120"/>
        </a:defRPr>
      </a:lvl8pPr>
      <a:lvl9pPr marL="4023360" marR="0" indent="-36576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icrosoft JhengHei" panose="020B0604030504040204" charset="-120"/>
          <a:ea typeface="Microsoft JhengHei" panose="020B0604030504040204" charset="-120"/>
          <a:cs typeface="Microsoft JhengHei" panose="020B0604030504040204" charset="-120"/>
          <a:sym typeface="Microsoft JhengHei" panose="020B0604030504040204" charset="-120"/>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1pPr>
      <a:lvl2pPr marL="0" marR="0" indent="457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2pPr>
      <a:lvl3pPr marL="0" marR="0" indent="9144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3pPr>
      <a:lvl4pPr marL="0" marR="0" indent="1371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4pPr>
      <a:lvl5pPr marL="0" marR="0" indent="18288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5pPr>
      <a:lvl6pPr marL="0" marR="0" indent="22860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6pPr>
      <a:lvl7pPr marL="0" marR="0" indent="2743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7pPr>
      <a:lvl8pPr marL="0" marR="0" indent="32004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8pPr>
      <a:lvl9pPr marL="0" marR="0" indent="3657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t="15552"/>
          <a:stretch>
            <a:fillRect/>
          </a:stretch>
        </p:blipFill>
        <p:spPr>
          <a:xfrm>
            <a:off x="9062979" y="30177"/>
            <a:ext cx="3119669" cy="565246"/>
          </a:xfrm>
          <a:prstGeom prst="rect">
            <a:avLst/>
          </a:prstGeom>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themeOverride" Target="../theme/themeOverride2.xml"/><Relationship Id="rId2" Type="http://schemas.openxmlformats.org/officeDocument/2006/relationships/image" Target="../media/image3.png"/><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23.png"/><Relationship Id="rId1"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30.png"/><Relationship Id="rId1" Type="http://schemas.openxmlformats.org/officeDocument/2006/relationships/image" Target="../media/image29.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32.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5.xml"/><Relationship Id="rId2" Type="http://schemas.openxmlformats.org/officeDocument/2006/relationships/tags" Target="../tags/tag1.xml"/><Relationship Id="rId1" Type="http://schemas.openxmlformats.org/officeDocument/2006/relationships/image" Target="../media/image33.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5.xml"/><Relationship Id="rId3" Type="http://schemas.openxmlformats.org/officeDocument/2006/relationships/tags" Target="../tags/tag2.xml"/><Relationship Id="rId2" Type="http://schemas.openxmlformats.org/officeDocument/2006/relationships/image" Target="../media/image3.png"/><Relationship Id="rId1" Type="http://schemas.openxmlformats.org/officeDocument/2006/relationships/image" Target="../media/image34.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5.xml"/><Relationship Id="rId2" Type="http://schemas.openxmlformats.org/officeDocument/2006/relationships/tags" Target="../tags/tag3.xml"/><Relationship Id="rId1"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38.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themeOverride" Target="../theme/themeOverride1.xml"/><Relationship Id="rId2" Type="http://schemas.openxmlformats.org/officeDocument/2006/relationships/image" Target="../media/image3.png"/><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11416" y="2250378"/>
            <a:ext cx="9138870" cy="1106805"/>
          </a:xfrm>
          <a:prstGeom prst="rect">
            <a:avLst/>
          </a:prstGeom>
          <a:noFill/>
        </p:spPr>
        <p:txBody>
          <a:bodyPr wrap="square" rtlCol="0">
            <a:spAutoFit/>
          </a:bodyPr>
          <a:p>
            <a:pPr algn="ctr"/>
            <a:r>
              <a:rPr lang="zh-CN" altLang="en-US" sz="6600" b="1" dirty="0">
                <a:solidFill>
                  <a:srgbClr val="FF0000"/>
                </a:solidFill>
              </a:rPr>
              <a:t>运维系统页面设计</a:t>
            </a:r>
            <a:endParaRPr lang="zh-CN" altLang="en-US" sz="6600"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1"/>
          <p:cNvSpPr>
            <a:spLocks noGrp="1"/>
          </p:cNvSpPr>
          <p:nvPr/>
        </p:nvSpPr>
        <p:spPr>
          <a:xfrm>
            <a:off x="321415" y="798115"/>
            <a:ext cx="8104552" cy="10805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相同故障数据分析比较</a:t>
            </a:r>
            <a:r>
              <a:rPr lang="en-US" altLang="zh-CN" dirty="0"/>
              <a:t>-</a:t>
            </a:r>
            <a:r>
              <a:rPr lang="zh-CN" altLang="en-US" dirty="0"/>
              <a:t>菜单</a:t>
            </a:r>
            <a:endParaRPr lang="en-US" dirty="0"/>
          </a:p>
        </p:txBody>
      </p:sp>
      <p:pic>
        <p:nvPicPr>
          <p:cNvPr id="4" name="Content Placeholder 3"/>
          <p:cNvPicPr>
            <a:picLocks noGrp="1" noChangeAspect="1"/>
          </p:cNvPicPr>
          <p:nvPr/>
        </p:nvPicPr>
        <p:blipFill>
          <a:blip r:embed="rId1"/>
          <a:stretch>
            <a:fillRect/>
          </a:stretch>
        </p:blipFill>
        <p:spPr>
          <a:xfrm>
            <a:off x="2095500" y="1877060"/>
            <a:ext cx="2856230" cy="4666615"/>
          </a:xfrm>
          <a:prstGeom prst="rect">
            <a:avLst/>
          </a:prstGeom>
        </p:spPr>
      </p:pic>
      <p:sp>
        <p:nvSpPr>
          <p:cNvPr id="5" name="Oval 4"/>
          <p:cNvSpPr/>
          <p:nvPr/>
        </p:nvSpPr>
        <p:spPr>
          <a:xfrm>
            <a:off x="2112106" y="3198302"/>
            <a:ext cx="1945930" cy="4075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图片 5"/>
          <p:cNvPicPr>
            <a:picLocks noChangeAspect="1"/>
          </p:cNvPicPr>
          <p:nvPr/>
        </p:nvPicPr>
        <p:blipFill>
          <a:blip r:embed="rId2"/>
          <a:stretch>
            <a:fillRect/>
          </a:stretch>
        </p:blipFill>
        <p:spPr>
          <a:xfrm>
            <a:off x="2204720" y="1955165"/>
            <a:ext cx="2637790" cy="632460"/>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nvSpPr>
        <p:spPr>
          <a:xfrm>
            <a:off x="504295" y="706675"/>
            <a:ext cx="8104552" cy="1080558"/>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相同故障数据分析比较</a:t>
            </a:r>
            <a:r>
              <a:rPr lang="en-US" altLang="zh-CN" dirty="0"/>
              <a:t>-</a:t>
            </a:r>
            <a:r>
              <a:rPr lang="zh-CN" altLang="en-US" dirty="0"/>
              <a:t>条件选择</a:t>
            </a:r>
            <a:endParaRPr lang="en-US" dirty="0"/>
          </a:p>
        </p:txBody>
      </p:sp>
      <p:pic>
        <p:nvPicPr>
          <p:cNvPr id="7" name="Picture 3"/>
          <p:cNvPicPr>
            <a:picLocks noChangeAspect="1"/>
          </p:cNvPicPr>
          <p:nvPr/>
        </p:nvPicPr>
        <p:blipFill>
          <a:blip r:embed="rId1"/>
          <a:stretch>
            <a:fillRect/>
          </a:stretch>
        </p:blipFill>
        <p:spPr>
          <a:xfrm>
            <a:off x="371037" y="1994013"/>
            <a:ext cx="11347253" cy="1451393"/>
          </a:xfrm>
          <a:prstGeom prst="rect">
            <a:avLst/>
          </a:prstGeom>
        </p:spPr>
      </p:pic>
      <p:pic>
        <p:nvPicPr>
          <p:cNvPr id="8" name="Picture 4"/>
          <p:cNvPicPr>
            <a:picLocks noChangeAspect="1"/>
          </p:cNvPicPr>
          <p:nvPr/>
        </p:nvPicPr>
        <p:blipFill rotWithShape="1">
          <a:blip r:embed="rId2"/>
          <a:srcRect/>
          <a:stretch>
            <a:fillRect/>
          </a:stretch>
        </p:blipFill>
        <p:spPr>
          <a:xfrm>
            <a:off x="504295" y="4003510"/>
            <a:ext cx="4532280" cy="1434016"/>
          </a:xfrm>
          <a:prstGeom prst="rect">
            <a:avLst/>
          </a:prstGeom>
        </p:spPr>
      </p:pic>
      <p:pic>
        <p:nvPicPr>
          <p:cNvPr id="9" name="Picture 5"/>
          <p:cNvPicPr>
            <a:picLocks noChangeAspect="1"/>
          </p:cNvPicPr>
          <p:nvPr/>
        </p:nvPicPr>
        <p:blipFill>
          <a:blip r:embed="rId3"/>
          <a:stretch>
            <a:fillRect/>
          </a:stretch>
        </p:blipFill>
        <p:spPr>
          <a:xfrm>
            <a:off x="6512190" y="3562942"/>
            <a:ext cx="5062685" cy="888328"/>
          </a:xfrm>
          <a:prstGeom prst="rect">
            <a:avLst/>
          </a:prstGeom>
        </p:spPr>
      </p:pic>
      <p:pic>
        <p:nvPicPr>
          <p:cNvPr id="10" name="Picture 6"/>
          <p:cNvPicPr>
            <a:picLocks noChangeAspect="1"/>
          </p:cNvPicPr>
          <p:nvPr/>
        </p:nvPicPr>
        <p:blipFill>
          <a:blip r:embed="rId4"/>
          <a:stretch>
            <a:fillRect/>
          </a:stretch>
        </p:blipFill>
        <p:spPr>
          <a:xfrm>
            <a:off x="5410975" y="4451270"/>
            <a:ext cx="3917476" cy="2094972"/>
          </a:xfrm>
          <a:prstGeom prst="rect">
            <a:avLst/>
          </a:prstGeom>
        </p:spPr>
      </p:pic>
      <p:sp>
        <p:nvSpPr>
          <p:cNvPr id="11" name="Rectangle 7"/>
          <p:cNvSpPr/>
          <p:nvPr/>
        </p:nvSpPr>
        <p:spPr>
          <a:xfrm>
            <a:off x="730367" y="2379535"/>
            <a:ext cx="4680607" cy="413561"/>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8"/>
          <p:cNvSpPr/>
          <p:nvPr/>
        </p:nvSpPr>
        <p:spPr>
          <a:xfrm>
            <a:off x="5570512" y="2379535"/>
            <a:ext cx="4832002" cy="413561"/>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p:cNvSpPr/>
          <p:nvPr/>
        </p:nvSpPr>
        <p:spPr>
          <a:xfrm>
            <a:off x="517822" y="2867165"/>
            <a:ext cx="4893153" cy="413561"/>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Connector: Elbow 11"/>
          <p:cNvCxnSpPr>
            <a:stCxn id="11" idx="1"/>
            <a:endCxn id="8" idx="1"/>
          </p:cNvCxnSpPr>
          <p:nvPr/>
        </p:nvCxnSpPr>
        <p:spPr>
          <a:xfrm rot="10800000" flipV="1">
            <a:off x="514350" y="2586355"/>
            <a:ext cx="226060" cy="2134235"/>
          </a:xfrm>
          <a:prstGeom prst="bentConnector3">
            <a:avLst>
              <a:gd name="adj1" fmla="val 205337"/>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9" idx="0"/>
          </p:cNvCxnSpPr>
          <p:nvPr/>
        </p:nvCxnSpPr>
        <p:spPr>
          <a:xfrm>
            <a:off x="9053693" y="2793096"/>
            <a:ext cx="0" cy="769846"/>
          </a:xfrm>
          <a:prstGeom prst="straightConnector1">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3"/>
          </p:cNvCxnSpPr>
          <p:nvPr/>
        </p:nvCxnSpPr>
        <p:spPr>
          <a:xfrm>
            <a:off x="5421134" y="2586316"/>
            <a:ext cx="777349" cy="1864954"/>
          </a:xfrm>
          <a:prstGeom prst="straightConnector1">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693035" y="5647193"/>
            <a:ext cx="2019632" cy="600164"/>
          </a:xfrm>
          <a:prstGeom prst="rect">
            <a:avLst/>
          </a:prstGeom>
          <a:noFill/>
        </p:spPr>
        <p:txBody>
          <a:bodyPr wrap="square" rtlCol="0">
            <a:spAutoFit/>
          </a:bodyPr>
          <a:lstStyle/>
          <a:p>
            <a:r>
              <a:rPr lang="zh-CN" altLang="en-US" sz="1100" dirty="0"/>
              <a:t>可选时间段，建议选择较长时间段，因为真实情况下不太可能短时间内频繁发生故障</a:t>
            </a:r>
            <a:endParaRPr lang="en-US" sz="1100" dirty="0"/>
          </a:p>
        </p:txBody>
      </p:sp>
      <p:sp>
        <p:nvSpPr>
          <p:cNvPr id="22" name="TextBox 21"/>
          <p:cNvSpPr txBox="1"/>
          <p:nvPr/>
        </p:nvSpPr>
        <p:spPr>
          <a:xfrm>
            <a:off x="9456310" y="4003510"/>
            <a:ext cx="1741327" cy="600164"/>
          </a:xfrm>
          <a:prstGeom prst="rect">
            <a:avLst/>
          </a:prstGeom>
          <a:noFill/>
        </p:spPr>
        <p:txBody>
          <a:bodyPr wrap="square" rtlCol="0">
            <a:spAutoFit/>
          </a:bodyPr>
          <a:lstStyle/>
          <a:p>
            <a:r>
              <a:rPr lang="zh-CN" altLang="en-US" sz="1100" dirty="0"/>
              <a:t>具体可选故障由后台机器学习模型可判断出的故障返回列表，供用户选择。</a:t>
            </a:r>
            <a:endParaRPr lang="en-US" sz="1100" dirty="0"/>
          </a:p>
        </p:txBody>
      </p:sp>
      <p:sp>
        <p:nvSpPr>
          <p:cNvPr id="23" name="TextBox 22"/>
          <p:cNvSpPr txBox="1"/>
          <p:nvPr/>
        </p:nvSpPr>
        <p:spPr>
          <a:xfrm>
            <a:off x="1792577" y="5668788"/>
            <a:ext cx="2019632" cy="261610"/>
          </a:xfrm>
          <a:prstGeom prst="rect">
            <a:avLst/>
          </a:prstGeom>
          <a:noFill/>
        </p:spPr>
        <p:txBody>
          <a:bodyPr wrap="square" rtlCol="0">
            <a:spAutoFit/>
          </a:bodyPr>
          <a:lstStyle/>
          <a:p>
            <a:r>
              <a:rPr lang="zh-CN" altLang="en-US" sz="1100" dirty="0"/>
              <a:t>可同时选择多个机床</a:t>
            </a:r>
            <a:endParaRPr lang="en-US" sz="1100" dirty="0"/>
          </a:p>
        </p:txBody>
      </p:sp>
      <p:sp>
        <p:nvSpPr>
          <p:cNvPr id="24" name="Oval 23"/>
          <p:cNvSpPr/>
          <p:nvPr/>
        </p:nvSpPr>
        <p:spPr>
          <a:xfrm>
            <a:off x="11086327" y="2719709"/>
            <a:ext cx="548636" cy="561017"/>
          </a:xfrm>
          <a:prstGeom prst="ellipse">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flipH="1" flipV="1">
            <a:off x="10091580" y="1925983"/>
            <a:ext cx="1209433" cy="793726"/>
          </a:xfrm>
          <a:prstGeom prst="straightConnector1">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480203" y="1486659"/>
            <a:ext cx="2168802" cy="430887"/>
          </a:xfrm>
          <a:prstGeom prst="rect">
            <a:avLst/>
          </a:prstGeom>
          <a:noFill/>
        </p:spPr>
        <p:txBody>
          <a:bodyPr wrap="square" rtlCol="0">
            <a:spAutoFit/>
          </a:bodyPr>
          <a:lstStyle/>
          <a:p>
            <a:r>
              <a:rPr lang="zh-CN" altLang="en-US" sz="1100" dirty="0"/>
              <a:t>点击“确定”显示所选故障之前所产生过的异常列表（下一页）</a:t>
            </a:r>
            <a:endParaRPr lang="en-US" sz="1100" dirty="0"/>
          </a:p>
        </p:txBody>
      </p:sp>
      <p:cxnSp>
        <p:nvCxnSpPr>
          <p:cNvPr id="30" name="Straight Connector 29"/>
          <p:cNvCxnSpPr/>
          <p:nvPr/>
        </p:nvCxnSpPr>
        <p:spPr>
          <a:xfrm>
            <a:off x="371037" y="3435722"/>
            <a:ext cx="11203838" cy="0"/>
          </a:xfrm>
          <a:prstGeom prst="line">
            <a:avLst/>
          </a:prstGeom>
          <a:ln w="19050">
            <a:solidFill>
              <a:srgbClr val="7030A0"/>
            </a:solidFill>
            <a:prstDash val="lgDashDotDot"/>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809095" y="726995"/>
            <a:ext cx="8104552" cy="1080558"/>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相同故障数据分析比较</a:t>
            </a:r>
            <a:r>
              <a:rPr lang="en-US" altLang="zh-CN" dirty="0"/>
              <a:t>-</a:t>
            </a:r>
            <a:r>
              <a:rPr lang="zh-CN" altLang="en-US" dirty="0"/>
              <a:t>异常列表</a:t>
            </a:r>
            <a:endParaRPr lang="en-US" dirty="0"/>
          </a:p>
        </p:txBody>
      </p:sp>
      <p:pic>
        <p:nvPicPr>
          <p:cNvPr id="4" name="Picture 3"/>
          <p:cNvPicPr>
            <a:picLocks noChangeAspect="1"/>
          </p:cNvPicPr>
          <p:nvPr/>
        </p:nvPicPr>
        <p:blipFill>
          <a:blip r:embed="rId1"/>
          <a:stretch>
            <a:fillRect/>
          </a:stretch>
        </p:blipFill>
        <p:spPr>
          <a:xfrm>
            <a:off x="809095" y="1807553"/>
            <a:ext cx="9687612" cy="2975602"/>
          </a:xfrm>
          <a:prstGeom prst="rect">
            <a:avLst/>
          </a:prstGeom>
        </p:spPr>
      </p:pic>
      <p:sp>
        <p:nvSpPr>
          <p:cNvPr id="38" name="TextBox 4"/>
          <p:cNvSpPr txBox="1"/>
          <p:nvPr/>
        </p:nvSpPr>
        <p:spPr>
          <a:xfrm>
            <a:off x="940900" y="5179630"/>
            <a:ext cx="7088956" cy="430887"/>
          </a:xfrm>
          <a:prstGeom prst="rect">
            <a:avLst/>
          </a:prstGeom>
          <a:noFill/>
        </p:spPr>
        <p:txBody>
          <a:bodyPr wrap="square" rtlCol="0">
            <a:spAutoFit/>
          </a:bodyPr>
          <a:lstStyle/>
          <a:p>
            <a:r>
              <a:rPr lang="zh-CN" altLang="en-US" sz="1100" dirty="0">
                <a:latin typeface="+mn-ea"/>
              </a:rPr>
              <a:t>出现指定故障之前发生过的异常列表，只可选择</a:t>
            </a:r>
            <a:r>
              <a:rPr lang="en-US" altLang="zh-CN" sz="1100" dirty="0">
                <a:latin typeface="+mn-ea"/>
              </a:rPr>
              <a:t>2-4</a:t>
            </a:r>
            <a:r>
              <a:rPr lang="zh-CN" altLang="en-US" sz="1100" dirty="0">
                <a:latin typeface="+mn-ea"/>
              </a:rPr>
              <a:t>种异常数据进行比较，若少选或多选会出现提示。选择完毕后点击“比较”按钮，出现比较数据（下一页）</a:t>
            </a:r>
            <a:endParaRPr lang="en-US" sz="1100" dirty="0">
              <a:latin typeface="+mn-ea"/>
            </a:endParaRPr>
          </a:p>
        </p:txBody>
      </p:sp>
      <p:pic>
        <p:nvPicPr>
          <p:cNvPr id="39" name="Picture 5"/>
          <p:cNvPicPr>
            <a:picLocks noChangeAspect="1"/>
          </p:cNvPicPr>
          <p:nvPr/>
        </p:nvPicPr>
        <p:blipFill>
          <a:blip r:embed="rId2"/>
          <a:stretch>
            <a:fillRect/>
          </a:stretch>
        </p:blipFill>
        <p:spPr>
          <a:xfrm>
            <a:off x="8294691" y="5227485"/>
            <a:ext cx="2714036" cy="636228"/>
          </a:xfrm>
          <a:prstGeom prst="rect">
            <a:avLst/>
          </a:prstGeom>
        </p:spPr>
      </p:pic>
      <p:sp>
        <p:nvSpPr>
          <p:cNvPr id="40" name="TextBox 6"/>
          <p:cNvSpPr txBox="1"/>
          <p:nvPr/>
        </p:nvSpPr>
        <p:spPr>
          <a:xfrm>
            <a:off x="8472916" y="5915628"/>
            <a:ext cx="2639505" cy="261610"/>
          </a:xfrm>
          <a:prstGeom prst="rect">
            <a:avLst/>
          </a:prstGeom>
          <a:noFill/>
        </p:spPr>
        <p:txBody>
          <a:bodyPr wrap="square" rtlCol="0">
            <a:spAutoFit/>
          </a:bodyPr>
          <a:lstStyle/>
          <a:p>
            <a:r>
              <a:rPr lang="zh-CN" altLang="en-US" sz="1100" dirty="0">
                <a:solidFill>
                  <a:schemeClr val="accent1"/>
                </a:solidFill>
              </a:rPr>
              <a:t>如选择数量不对，会出现上述提示。</a:t>
            </a:r>
            <a:endParaRPr lang="en-US" sz="1100" dirty="0">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778614" y="726995"/>
            <a:ext cx="9079235" cy="1080558"/>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相同故障数据分析比较</a:t>
            </a:r>
            <a:r>
              <a:rPr lang="en-US" altLang="zh-CN" dirty="0"/>
              <a:t>-</a:t>
            </a:r>
            <a:r>
              <a:rPr lang="zh-CN" altLang="en-US" dirty="0"/>
              <a:t>异常数据比较</a:t>
            </a:r>
            <a:endParaRPr lang="en-US" dirty="0"/>
          </a:p>
        </p:txBody>
      </p:sp>
      <p:pic>
        <p:nvPicPr>
          <p:cNvPr id="4" name="Picture 3"/>
          <p:cNvPicPr>
            <a:picLocks noChangeAspect="1"/>
          </p:cNvPicPr>
          <p:nvPr/>
        </p:nvPicPr>
        <p:blipFill>
          <a:blip r:embed="rId1"/>
          <a:stretch>
            <a:fillRect/>
          </a:stretch>
        </p:blipFill>
        <p:spPr>
          <a:xfrm>
            <a:off x="778615" y="1771291"/>
            <a:ext cx="9577633" cy="4659547"/>
          </a:xfrm>
          <a:prstGeom prst="rect">
            <a:avLst/>
          </a:prstGeom>
        </p:spPr>
      </p:pic>
      <p:sp>
        <p:nvSpPr>
          <p:cNvPr id="5" name="TextBox 4"/>
          <p:cNvSpPr txBox="1"/>
          <p:nvPr/>
        </p:nvSpPr>
        <p:spPr>
          <a:xfrm>
            <a:off x="10454198" y="4382946"/>
            <a:ext cx="1359132" cy="1954381"/>
          </a:xfrm>
          <a:prstGeom prst="rect">
            <a:avLst/>
          </a:prstGeom>
          <a:solidFill>
            <a:schemeClr val="bg2"/>
          </a:solidFill>
        </p:spPr>
        <p:txBody>
          <a:bodyPr wrap="square" rtlCol="0">
            <a:spAutoFit/>
          </a:bodyPr>
          <a:lstStyle/>
          <a:p>
            <a:pPr marL="171450" indent="-171450">
              <a:buFont typeface="Wingdings" panose="05000000000000000000" pitchFamily="2" charset="2"/>
              <a:buChar char="q"/>
            </a:pPr>
            <a:r>
              <a:rPr lang="zh-CN" altLang="en-US" sz="1100" dirty="0"/>
              <a:t>前一个页面选择几个异常，该页面就出现几列。</a:t>
            </a:r>
            <a:endParaRPr lang="en-US" altLang="zh-CN" sz="1100" dirty="0"/>
          </a:p>
          <a:p>
            <a:pPr marL="171450" indent="-171450">
              <a:buFont typeface="Wingdings" panose="05000000000000000000" pitchFamily="2" charset="2"/>
              <a:buChar char="q"/>
            </a:pPr>
            <a:endParaRPr lang="en-US" altLang="zh-CN" sz="1100" dirty="0"/>
          </a:p>
          <a:p>
            <a:pPr marL="171450" indent="-171450">
              <a:buFont typeface="Wingdings" panose="05000000000000000000" pitchFamily="2" charset="2"/>
              <a:buChar char="q"/>
            </a:pPr>
            <a:r>
              <a:rPr lang="zh-CN" altLang="en-US" sz="1100" dirty="0"/>
              <a:t>每一列列出所有传感器异常数据供参考。</a:t>
            </a:r>
            <a:endParaRPr lang="en-US" altLang="zh-CN" sz="1100" dirty="0"/>
          </a:p>
          <a:p>
            <a:pPr marL="171450" indent="-171450">
              <a:buFont typeface="Wingdings" panose="05000000000000000000" pitchFamily="2" charset="2"/>
              <a:buChar char="q"/>
            </a:pPr>
            <a:endParaRPr lang="en-US" sz="1100" dirty="0"/>
          </a:p>
          <a:p>
            <a:pPr marL="171450" indent="-171450">
              <a:buFont typeface="Wingdings" panose="05000000000000000000" pitchFamily="2" charset="2"/>
              <a:buChar char="q"/>
            </a:pPr>
            <a:r>
              <a:rPr lang="zh-CN" altLang="en-US" sz="1100" dirty="0"/>
              <a:t>具体传感器异常数据需要如何表述，可后续再议。</a:t>
            </a:r>
            <a:endParaRPr lang="en-US" sz="11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stretch>
            <a:fillRect/>
          </a:stretch>
        </p:blipFill>
        <p:spPr>
          <a:xfrm>
            <a:off x="1951990" y="1911350"/>
            <a:ext cx="2301240" cy="4410075"/>
          </a:xfrm>
          <a:prstGeom prst="rect">
            <a:avLst/>
          </a:prstGeom>
        </p:spPr>
      </p:pic>
      <p:sp>
        <p:nvSpPr>
          <p:cNvPr id="3" name="Title 1"/>
          <p:cNvSpPr>
            <a:spLocks noGrp="1"/>
          </p:cNvSpPr>
          <p:nvPr/>
        </p:nvSpPr>
        <p:spPr>
          <a:xfrm>
            <a:off x="768455" y="920035"/>
            <a:ext cx="8104552" cy="10805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故障分类预判</a:t>
            </a:r>
            <a:r>
              <a:rPr lang="en-US" altLang="zh-CN" dirty="0"/>
              <a:t>-</a:t>
            </a:r>
            <a:r>
              <a:rPr lang="zh-CN" altLang="en-US" dirty="0"/>
              <a:t>菜单</a:t>
            </a:r>
            <a:endParaRPr lang="en-US" dirty="0"/>
          </a:p>
        </p:txBody>
      </p:sp>
      <p:sp>
        <p:nvSpPr>
          <p:cNvPr id="5" name="Oval 4"/>
          <p:cNvSpPr/>
          <p:nvPr/>
        </p:nvSpPr>
        <p:spPr>
          <a:xfrm>
            <a:off x="1934085" y="3643106"/>
            <a:ext cx="1945930" cy="4075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图片 5"/>
          <p:cNvPicPr>
            <a:picLocks noChangeAspect="1"/>
          </p:cNvPicPr>
          <p:nvPr/>
        </p:nvPicPr>
        <p:blipFill>
          <a:blip r:embed="rId2"/>
          <a:stretch>
            <a:fillRect/>
          </a:stretch>
        </p:blipFill>
        <p:spPr>
          <a:xfrm>
            <a:off x="2108200" y="1980565"/>
            <a:ext cx="1989455" cy="6559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644291" y="1844705"/>
            <a:ext cx="10716632" cy="3630157"/>
          </a:xfrm>
          <a:prstGeom prst="rect">
            <a:avLst/>
          </a:prstGeom>
        </p:spPr>
      </p:pic>
      <p:sp>
        <p:nvSpPr>
          <p:cNvPr id="4" name="Title 1"/>
          <p:cNvSpPr>
            <a:spLocks noGrp="1"/>
          </p:cNvSpPr>
          <p:nvPr/>
        </p:nvSpPr>
        <p:spPr>
          <a:xfrm>
            <a:off x="616055" y="655875"/>
            <a:ext cx="8540514" cy="10805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故障分类预判</a:t>
            </a:r>
            <a:r>
              <a:rPr lang="en-US" altLang="zh-CN" dirty="0"/>
              <a:t>-</a:t>
            </a:r>
            <a:r>
              <a:rPr lang="zh-CN" altLang="en-US" dirty="0"/>
              <a:t>预判出的故障列表</a:t>
            </a:r>
            <a:endParaRPr lang="en-US" dirty="0"/>
          </a:p>
        </p:txBody>
      </p:sp>
      <p:sp>
        <p:nvSpPr>
          <p:cNvPr id="6" name="Rectangle 3"/>
          <p:cNvSpPr/>
          <p:nvPr/>
        </p:nvSpPr>
        <p:spPr>
          <a:xfrm>
            <a:off x="773927" y="4363941"/>
            <a:ext cx="2099144" cy="1001864"/>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996911" y="1931949"/>
            <a:ext cx="723568" cy="229482"/>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5"/>
          <p:cNvSpPr/>
          <p:nvPr/>
        </p:nvSpPr>
        <p:spPr>
          <a:xfrm>
            <a:off x="5377732" y="3330271"/>
            <a:ext cx="689693" cy="230588"/>
          </a:xfrm>
          <a:prstGeom prst="ellipse">
            <a:avLst/>
          </a:prstGeom>
          <a:noFill/>
          <a:ln>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8961351" y="3330271"/>
            <a:ext cx="689693" cy="230588"/>
          </a:xfrm>
          <a:prstGeom prst="ellipse">
            <a:avLst/>
          </a:prstGeom>
          <a:noFill/>
          <a:ln>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043778" y="3958424"/>
            <a:ext cx="1630017" cy="600164"/>
          </a:xfrm>
          <a:prstGeom prst="rect">
            <a:avLst/>
          </a:prstGeom>
          <a:noFill/>
        </p:spPr>
        <p:txBody>
          <a:bodyPr wrap="square" rtlCol="0">
            <a:spAutoFit/>
          </a:bodyPr>
          <a:lstStyle/>
          <a:p>
            <a:r>
              <a:rPr lang="zh-CN" altLang="en-US" sz="1100" dirty="0"/>
              <a:t>当发生概率小于人为设置的预警值时，用常规黑色显示。</a:t>
            </a:r>
            <a:endParaRPr lang="en-US" sz="1100" dirty="0"/>
          </a:p>
        </p:txBody>
      </p:sp>
      <p:sp>
        <p:nvSpPr>
          <p:cNvPr id="11" name="TextBox 10"/>
          <p:cNvSpPr txBox="1"/>
          <p:nvPr/>
        </p:nvSpPr>
        <p:spPr>
          <a:xfrm>
            <a:off x="8504482" y="4021164"/>
            <a:ext cx="1630017" cy="600164"/>
          </a:xfrm>
          <a:prstGeom prst="rect">
            <a:avLst/>
          </a:prstGeom>
          <a:noFill/>
        </p:spPr>
        <p:txBody>
          <a:bodyPr wrap="square" rtlCol="0">
            <a:spAutoFit/>
          </a:bodyPr>
          <a:lstStyle/>
          <a:p>
            <a:r>
              <a:rPr lang="zh-CN" altLang="en-US" sz="1100" dirty="0"/>
              <a:t>当发生概率大于人为设置的预警值时，用红色显示。</a:t>
            </a:r>
            <a:endParaRPr lang="en-US" sz="1100" dirty="0"/>
          </a:p>
        </p:txBody>
      </p:sp>
      <p:sp>
        <p:nvSpPr>
          <p:cNvPr id="12" name="TextBox 11"/>
          <p:cNvSpPr txBox="1"/>
          <p:nvPr/>
        </p:nvSpPr>
        <p:spPr>
          <a:xfrm>
            <a:off x="6309123" y="4754104"/>
            <a:ext cx="2099144" cy="430887"/>
          </a:xfrm>
          <a:prstGeom prst="rect">
            <a:avLst/>
          </a:prstGeom>
          <a:noFill/>
        </p:spPr>
        <p:txBody>
          <a:bodyPr wrap="square" rtlCol="0">
            <a:spAutoFit/>
          </a:bodyPr>
          <a:lstStyle/>
          <a:p>
            <a:r>
              <a:rPr lang="zh-CN" altLang="en-US" sz="1100" dirty="0"/>
              <a:t>点击“历史维修记录”可查看该机床历史维修记录（下一页）</a:t>
            </a:r>
            <a:endParaRPr lang="en-US" sz="1100" dirty="0"/>
          </a:p>
        </p:txBody>
      </p:sp>
      <p:sp>
        <p:nvSpPr>
          <p:cNvPr id="13" name="TextBox 12"/>
          <p:cNvSpPr txBox="1"/>
          <p:nvPr/>
        </p:nvSpPr>
        <p:spPr>
          <a:xfrm>
            <a:off x="644291" y="5833412"/>
            <a:ext cx="4242021" cy="430887"/>
          </a:xfrm>
          <a:prstGeom prst="rect">
            <a:avLst/>
          </a:prstGeom>
          <a:noFill/>
        </p:spPr>
        <p:txBody>
          <a:bodyPr wrap="square" rtlCol="0">
            <a:spAutoFit/>
          </a:bodyPr>
          <a:lstStyle/>
          <a:p>
            <a:r>
              <a:rPr lang="zh-CN" altLang="en-US" sz="1100" dirty="0"/>
              <a:t>该页面显示所有后台机器学习模型预判可能会发生的故障，以每个机床的形式展现，列出每一种可能发生的故障及其发生概率。</a:t>
            </a:r>
            <a:endParaRPr lang="en-US" sz="1100" dirty="0"/>
          </a:p>
        </p:txBody>
      </p:sp>
      <p:cxnSp>
        <p:nvCxnSpPr>
          <p:cNvPr id="15" name="Straight Arrow Connector 14"/>
          <p:cNvCxnSpPr>
            <a:stCxn id="6" idx="2"/>
          </p:cNvCxnSpPr>
          <p:nvPr/>
        </p:nvCxnSpPr>
        <p:spPr>
          <a:xfrm>
            <a:off x="1823499" y="5375965"/>
            <a:ext cx="0" cy="467607"/>
          </a:xfrm>
          <a:prstGeom prst="straightConnector1">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723903" y="3560859"/>
            <a:ext cx="0" cy="397565"/>
          </a:xfrm>
          <a:prstGeom prst="straightConnector1">
            <a:avLst/>
          </a:prstGeom>
          <a:ln>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306197" y="3560859"/>
            <a:ext cx="1" cy="397565"/>
          </a:xfrm>
          <a:prstGeom prst="straightConnector1">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521697" y="2161431"/>
            <a:ext cx="0" cy="2565424"/>
          </a:xfrm>
          <a:prstGeom prst="straightConnector1">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0144199" y="3308308"/>
            <a:ext cx="723568" cy="304922"/>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a:off x="10546008" y="3623599"/>
            <a:ext cx="7491" cy="2034597"/>
          </a:xfrm>
          <a:prstGeom prst="straightConnector1">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587908" y="5668565"/>
            <a:ext cx="2088699" cy="938719"/>
          </a:xfrm>
          <a:prstGeom prst="rect">
            <a:avLst/>
          </a:prstGeom>
          <a:noFill/>
        </p:spPr>
        <p:txBody>
          <a:bodyPr wrap="square" rtlCol="0">
            <a:spAutoFit/>
          </a:bodyPr>
          <a:lstStyle/>
          <a:p>
            <a:r>
              <a:rPr lang="zh-CN" altLang="en-US" sz="1100" dirty="0"/>
              <a:t>当实际该故障未发生，则用户需点击“未发生”按钮，确认该故障未发生，以作为机器学习模型更正的输入，并且也无需录入该次故障维修记录</a:t>
            </a:r>
            <a:endParaRPr lang="en-US" sz="11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le 1"/>
          <p:cNvSpPr>
            <a:spLocks noGrp="1"/>
          </p:cNvSpPr>
          <p:nvPr/>
        </p:nvSpPr>
        <p:spPr>
          <a:xfrm>
            <a:off x="514455" y="859075"/>
            <a:ext cx="8540514" cy="10805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故障分类预判</a:t>
            </a:r>
            <a:r>
              <a:rPr lang="en-US" altLang="zh-CN" dirty="0"/>
              <a:t>-</a:t>
            </a:r>
            <a:r>
              <a:rPr lang="zh-CN" altLang="en-US" dirty="0"/>
              <a:t>查看历史维修记录</a:t>
            </a:r>
            <a:endParaRPr lang="en-US" dirty="0"/>
          </a:p>
        </p:txBody>
      </p:sp>
      <p:pic>
        <p:nvPicPr>
          <p:cNvPr id="69" name="Picture 2"/>
          <p:cNvPicPr>
            <a:picLocks noChangeAspect="1"/>
          </p:cNvPicPr>
          <p:nvPr/>
        </p:nvPicPr>
        <p:blipFill>
          <a:blip r:embed="rId1"/>
          <a:stretch>
            <a:fillRect/>
          </a:stretch>
        </p:blipFill>
        <p:spPr>
          <a:xfrm>
            <a:off x="514455" y="2575217"/>
            <a:ext cx="9926425" cy="2096471"/>
          </a:xfrm>
          <a:prstGeom prst="rect">
            <a:avLst/>
          </a:prstGeom>
        </p:spPr>
      </p:pic>
      <p:sp>
        <p:nvSpPr>
          <p:cNvPr id="70" name="TextBox 3"/>
          <p:cNvSpPr txBox="1"/>
          <p:nvPr/>
        </p:nvSpPr>
        <p:spPr>
          <a:xfrm>
            <a:off x="514455" y="5307272"/>
            <a:ext cx="7370859" cy="261610"/>
          </a:xfrm>
          <a:prstGeom prst="rect">
            <a:avLst/>
          </a:prstGeom>
          <a:noFill/>
        </p:spPr>
        <p:txBody>
          <a:bodyPr wrap="square" rtlCol="0">
            <a:spAutoFit/>
          </a:bodyPr>
          <a:lstStyle/>
          <a:p>
            <a:r>
              <a:rPr lang="zh-CN" altLang="en-US" sz="1100" dirty="0"/>
              <a:t>根据数据库中事先录入或导入的静态历史维修记录，显示出与该机床相关的所有维修记录，以供工作人员参考。</a:t>
            </a:r>
            <a:endParaRPr lang="en-US" sz="1100" dirty="0"/>
          </a:p>
        </p:txBody>
      </p:sp>
      <p:cxnSp>
        <p:nvCxnSpPr>
          <p:cNvPr id="71" name="Straight Arrow Connector 5"/>
          <p:cNvCxnSpPr/>
          <p:nvPr/>
        </p:nvCxnSpPr>
        <p:spPr>
          <a:xfrm>
            <a:off x="4306073" y="4558244"/>
            <a:ext cx="0" cy="7490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Oval 6"/>
          <p:cNvSpPr/>
          <p:nvPr/>
        </p:nvSpPr>
        <p:spPr>
          <a:xfrm>
            <a:off x="9848132" y="4280894"/>
            <a:ext cx="689693" cy="230588"/>
          </a:xfrm>
          <a:prstGeom prst="ellipse">
            <a:avLst/>
          </a:prstGeom>
          <a:noFill/>
          <a:ln>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Arrow Connector 7"/>
          <p:cNvCxnSpPr/>
          <p:nvPr/>
        </p:nvCxnSpPr>
        <p:spPr>
          <a:xfrm>
            <a:off x="10194303" y="4511482"/>
            <a:ext cx="0" cy="397565"/>
          </a:xfrm>
          <a:prstGeom prst="straightConnector1">
            <a:avLst/>
          </a:prstGeom>
          <a:ln>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4" name="TextBox 8"/>
          <p:cNvSpPr txBox="1"/>
          <p:nvPr/>
        </p:nvSpPr>
        <p:spPr>
          <a:xfrm>
            <a:off x="9263294" y="5026521"/>
            <a:ext cx="2031971" cy="430887"/>
          </a:xfrm>
          <a:prstGeom prst="rect">
            <a:avLst/>
          </a:prstGeom>
          <a:noFill/>
        </p:spPr>
        <p:txBody>
          <a:bodyPr wrap="square" rtlCol="0">
            <a:spAutoFit/>
          </a:bodyPr>
          <a:lstStyle/>
          <a:p>
            <a:r>
              <a:rPr lang="zh-CN" altLang="en-US" sz="1100" dirty="0"/>
              <a:t>点击“查看”可查看该条维修记录的详细内容（下一页）</a:t>
            </a:r>
            <a:endParaRPr lang="en-US" sz="1100" dirty="0"/>
          </a:p>
        </p:txBody>
      </p:sp>
      <p:sp>
        <p:nvSpPr>
          <p:cNvPr id="75" name="Rectangle 10"/>
          <p:cNvSpPr/>
          <p:nvPr/>
        </p:nvSpPr>
        <p:spPr>
          <a:xfrm>
            <a:off x="1085795" y="2960977"/>
            <a:ext cx="1065475" cy="326004"/>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13"/>
          <p:cNvSpPr txBox="1"/>
          <p:nvPr/>
        </p:nvSpPr>
        <p:spPr>
          <a:xfrm>
            <a:off x="2537816" y="2908535"/>
            <a:ext cx="2031971" cy="430887"/>
          </a:xfrm>
          <a:prstGeom prst="rect">
            <a:avLst/>
          </a:prstGeom>
          <a:noFill/>
        </p:spPr>
        <p:txBody>
          <a:bodyPr wrap="square" rtlCol="0">
            <a:spAutoFit/>
          </a:bodyPr>
          <a:lstStyle/>
          <a:p>
            <a:r>
              <a:rPr lang="zh-CN" altLang="en-US" sz="1100" dirty="0"/>
              <a:t>点击可录入该次真实维修记录，存入数据库。</a:t>
            </a:r>
            <a:endParaRPr lang="en-US" sz="1100" dirty="0"/>
          </a:p>
        </p:txBody>
      </p:sp>
      <p:cxnSp>
        <p:nvCxnSpPr>
          <p:cNvPr id="77" name="Straight Arrow Connector 15"/>
          <p:cNvCxnSpPr/>
          <p:nvPr/>
        </p:nvCxnSpPr>
        <p:spPr>
          <a:xfrm>
            <a:off x="2151270" y="3123979"/>
            <a:ext cx="386546" cy="0"/>
          </a:xfrm>
          <a:prstGeom prst="straightConnector1">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8" name="Rectangle 16"/>
          <p:cNvSpPr/>
          <p:nvPr/>
        </p:nvSpPr>
        <p:spPr>
          <a:xfrm>
            <a:off x="664385" y="3356013"/>
            <a:ext cx="8714606" cy="1202231"/>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a:spLocks noGrp="1"/>
          </p:cNvSpPr>
          <p:nvPr/>
        </p:nvSpPr>
        <p:spPr>
          <a:xfrm>
            <a:off x="585575" y="706675"/>
            <a:ext cx="9206456" cy="1080558"/>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故障分类预判</a:t>
            </a:r>
            <a:r>
              <a:rPr lang="en-US" altLang="zh-CN" dirty="0"/>
              <a:t>-</a:t>
            </a:r>
            <a:r>
              <a:rPr lang="zh-CN" altLang="en-US" dirty="0"/>
              <a:t>查看具体某条历史记录</a:t>
            </a:r>
            <a:endParaRPr lang="en-US" dirty="0"/>
          </a:p>
        </p:txBody>
      </p:sp>
      <p:cxnSp>
        <p:nvCxnSpPr>
          <p:cNvPr id="36" name="Straight Arrow Connector 5"/>
          <p:cNvCxnSpPr/>
          <p:nvPr/>
        </p:nvCxnSpPr>
        <p:spPr>
          <a:xfrm>
            <a:off x="8098323" y="4079927"/>
            <a:ext cx="1049653" cy="859"/>
          </a:xfrm>
          <a:prstGeom prst="straightConnector1">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7" name="TextBox 6"/>
          <p:cNvSpPr txBox="1"/>
          <p:nvPr/>
        </p:nvSpPr>
        <p:spPr>
          <a:xfrm>
            <a:off x="9147975" y="3949122"/>
            <a:ext cx="2154803" cy="261610"/>
          </a:xfrm>
          <a:prstGeom prst="rect">
            <a:avLst/>
          </a:prstGeom>
          <a:noFill/>
        </p:spPr>
        <p:txBody>
          <a:bodyPr wrap="square" rtlCol="0">
            <a:spAutoFit/>
          </a:bodyPr>
          <a:lstStyle/>
          <a:p>
            <a:r>
              <a:rPr lang="zh-CN" altLang="en-US" sz="1100" dirty="0"/>
              <a:t>数据来自数据库中的静态数据</a:t>
            </a:r>
            <a:endParaRPr lang="en-US" sz="1100" dirty="0"/>
          </a:p>
        </p:txBody>
      </p:sp>
      <p:sp>
        <p:nvSpPr>
          <p:cNvPr id="38" name="Rectangle 7"/>
          <p:cNvSpPr/>
          <p:nvPr/>
        </p:nvSpPr>
        <p:spPr>
          <a:xfrm>
            <a:off x="1613339" y="1672524"/>
            <a:ext cx="6484983" cy="4929515"/>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p:cNvPicPr>
          <p:nvPr/>
        </p:nvPicPr>
        <p:blipFill>
          <a:blip r:embed="rId1"/>
          <a:stretch>
            <a:fillRect/>
          </a:stretch>
        </p:blipFill>
        <p:spPr>
          <a:xfrm>
            <a:off x="1918281" y="1711516"/>
            <a:ext cx="5770991" cy="478838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717655" y="706675"/>
            <a:ext cx="9143830" cy="1080558"/>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故障分类预判</a:t>
            </a:r>
            <a:r>
              <a:rPr lang="en-US" altLang="zh-CN" dirty="0"/>
              <a:t>-</a:t>
            </a:r>
            <a:r>
              <a:rPr lang="zh-CN" altLang="en-US" dirty="0"/>
              <a:t>此次实际维修操作录入</a:t>
            </a:r>
            <a:endParaRPr lang="en-US" dirty="0"/>
          </a:p>
        </p:txBody>
      </p:sp>
      <p:sp>
        <p:nvSpPr>
          <p:cNvPr id="5" name="TextBox 4"/>
          <p:cNvSpPr txBox="1"/>
          <p:nvPr/>
        </p:nvSpPr>
        <p:spPr>
          <a:xfrm>
            <a:off x="9287752" y="3809365"/>
            <a:ext cx="2031971" cy="430887"/>
          </a:xfrm>
          <a:prstGeom prst="rect">
            <a:avLst/>
          </a:prstGeom>
          <a:noFill/>
        </p:spPr>
        <p:txBody>
          <a:bodyPr wrap="square" rtlCol="0">
            <a:spAutoFit/>
          </a:bodyPr>
          <a:lstStyle/>
          <a:p>
            <a:r>
              <a:rPr lang="zh-CN" altLang="en-US" sz="1100" dirty="0"/>
              <a:t>录入该次真实维修记录，点击“确定”，存入数据库。</a:t>
            </a:r>
            <a:endParaRPr lang="en-US" sz="1100" dirty="0"/>
          </a:p>
        </p:txBody>
      </p:sp>
      <p:cxnSp>
        <p:nvCxnSpPr>
          <p:cNvPr id="6" name="Straight Arrow Connector 5"/>
          <p:cNvCxnSpPr/>
          <p:nvPr/>
        </p:nvCxnSpPr>
        <p:spPr>
          <a:xfrm>
            <a:off x="8763221" y="4023949"/>
            <a:ext cx="516835" cy="859"/>
          </a:xfrm>
          <a:prstGeom prst="straightConnector1">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463675" y="1603370"/>
            <a:ext cx="7291850" cy="4958468"/>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3"/>
          <p:cNvPicPr>
            <a:picLocks noChangeAspect="1"/>
          </p:cNvPicPr>
          <p:nvPr/>
        </p:nvPicPr>
        <p:blipFill>
          <a:blip r:embed="rId1"/>
          <a:stretch>
            <a:fillRect/>
          </a:stretch>
        </p:blipFill>
        <p:spPr>
          <a:xfrm>
            <a:off x="2021334" y="1603370"/>
            <a:ext cx="5564768" cy="4349208"/>
          </a:xfrm>
          <a:prstGeom prst="rect">
            <a:avLst/>
          </a:prstGeom>
        </p:spPr>
      </p:pic>
      <p:pic>
        <p:nvPicPr>
          <p:cNvPr id="9" name="Picture 7"/>
          <p:cNvPicPr>
            <a:picLocks noChangeAspect="1"/>
          </p:cNvPicPr>
          <p:nvPr/>
        </p:nvPicPr>
        <p:blipFill>
          <a:blip r:embed="rId2"/>
          <a:stretch>
            <a:fillRect/>
          </a:stretch>
        </p:blipFill>
        <p:spPr>
          <a:xfrm>
            <a:off x="2021335" y="5952578"/>
            <a:ext cx="5564768" cy="60925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p:cNvPicPr>
          <p:nvPr/>
        </p:nvPicPr>
        <p:blipFill>
          <a:blip r:embed="rId1"/>
          <a:stretch>
            <a:fillRect/>
          </a:stretch>
        </p:blipFill>
        <p:spPr>
          <a:xfrm>
            <a:off x="2426970" y="1967230"/>
            <a:ext cx="2536190" cy="4320540"/>
          </a:xfrm>
          <a:prstGeom prst="rect">
            <a:avLst/>
          </a:prstGeom>
        </p:spPr>
      </p:pic>
      <p:sp>
        <p:nvSpPr>
          <p:cNvPr id="6" name="Title 1"/>
          <p:cNvSpPr>
            <a:spLocks noGrp="1"/>
          </p:cNvSpPr>
          <p:nvPr/>
        </p:nvSpPr>
        <p:spPr>
          <a:xfrm>
            <a:off x="1388215" y="737155"/>
            <a:ext cx="8104552" cy="10805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故障预判准确性分析报告</a:t>
            </a:r>
            <a:r>
              <a:rPr lang="en-US" altLang="zh-CN" dirty="0"/>
              <a:t>-</a:t>
            </a:r>
            <a:r>
              <a:rPr lang="zh-CN" altLang="en-US" dirty="0"/>
              <a:t>菜单</a:t>
            </a:r>
            <a:endParaRPr lang="en-US" dirty="0"/>
          </a:p>
        </p:txBody>
      </p:sp>
      <p:sp>
        <p:nvSpPr>
          <p:cNvPr id="7" name="Oval 4"/>
          <p:cNvSpPr/>
          <p:nvPr/>
        </p:nvSpPr>
        <p:spPr>
          <a:xfrm>
            <a:off x="2525695" y="4078052"/>
            <a:ext cx="1945930" cy="4075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片 7"/>
          <p:cNvPicPr>
            <a:picLocks noChangeAspect="1"/>
          </p:cNvPicPr>
          <p:nvPr/>
        </p:nvPicPr>
        <p:blipFill>
          <a:blip r:embed="rId2"/>
          <a:stretch>
            <a:fillRect/>
          </a:stretch>
        </p:blipFill>
        <p:spPr>
          <a:xfrm>
            <a:off x="2700020" y="2033905"/>
            <a:ext cx="1989455" cy="6559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Content Placeholder 3"/>
          <p:cNvPicPr>
            <a:picLocks noChangeAspect="1"/>
          </p:cNvPicPr>
          <p:nvPr/>
        </p:nvPicPr>
        <p:blipFill>
          <a:blip r:embed="rId1"/>
          <a:stretch>
            <a:fillRect/>
          </a:stretch>
        </p:blipFill>
        <p:spPr>
          <a:xfrm>
            <a:off x="4283075" y="782320"/>
            <a:ext cx="3221355" cy="5589905"/>
          </a:xfrm>
          <a:prstGeom prst="rect">
            <a:avLst/>
          </a:prstGeom>
          <a:effectLst/>
        </p:spPr>
      </p:pic>
      <p:pic>
        <p:nvPicPr>
          <p:cNvPr id="3" name="图片 2"/>
          <p:cNvPicPr>
            <a:picLocks noChangeAspect="1"/>
          </p:cNvPicPr>
          <p:nvPr/>
        </p:nvPicPr>
        <p:blipFill>
          <a:blip r:embed="rId2"/>
          <a:stretch>
            <a:fillRect/>
          </a:stretch>
        </p:blipFill>
        <p:spPr>
          <a:xfrm>
            <a:off x="4352290" y="903605"/>
            <a:ext cx="3082925" cy="6896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575415" y="1092755"/>
            <a:ext cx="8104552" cy="10805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故障预判准确性分析报告</a:t>
            </a:r>
            <a:r>
              <a:rPr lang="en-US" altLang="zh-CN" dirty="0"/>
              <a:t>-</a:t>
            </a:r>
            <a:r>
              <a:rPr lang="zh-CN" altLang="en-US" dirty="0"/>
              <a:t>列表</a:t>
            </a:r>
            <a:endParaRPr lang="en-US" dirty="0"/>
          </a:p>
        </p:txBody>
      </p:sp>
      <p:pic>
        <p:nvPicPr>
          <p:cNvPr id="5" name="Picture 2"/>
          <p:cNvPicPr>
            <a:picLocks noChangeAspect="1"/>
          </p:cNvPicPr>
          <p:nvPr/>
        </p:nvPicPr>
        <p:blipFill>
          <a:blip r:embed="rId1"/>
          <a:stretch>
            <a:fillRect/>
          </a:stretch>
        </p:blipFill>
        <p:spPr>
          <a:xfrm>
            <a:off x="696422" y="2687760"/>
            <a:ext cx="10409374" cy="1351217"/>
          </a:xfrm>
          <a:prstGeom prst="rect">
            <a:avLst/>
          </a:prstGeom>
        </p:spPr>
      </p:pic>
      <p:sp>
        <p:nvSpPr>
          <p:cNvPr id="6" name="TextBox 5"/>
          <p:cNvSpPr txBox="1"/>
          <p:nvPr/>
        </p:nvSpPr>
        <p:spPr>
          <a:xfrm>
            <a:off x="696422" y="2323297"/>
            <a:ext cx="2842953" cy="261610"/>
          </a:xfrm>
          <a:prstGeom prst="rect">
            <a:avLst/>
          </a:prstGeom>
          <a:noFill/>
        </p:spPr>
        <p:txBody>
          <a:bodyPr wrap="square" rtlCol="0">
            <a:spAutoFit/>
          </a:bodyPr>
          <a:lstStyle/>
          <a:p>
            <a:r>
              <a:rPr lang="zh-CN" altLang="en-US" sz="1100" dirty="0"/>
              <a:t>预判过的故障列表如下：</a:t>
            </a:r>
            <a:endParaRPr lang="en-US" sz="1100" dirty="0"/>
          </a:p>
        </p:txBody>
      </p:sp>
      <p:sp>
        <p:nvSpPr>
          <p:cNvPr id="7" name="Rectangle 6"/>
          <p:cNvSpPr/>
          <p:nvPr/>
        </p:nvSpPr>
        <p:spPr>
          <a:xfrm>
            <a:off x="8452196" y="2769985"/>
            <a:ext cx="615142" cy="1188719"/>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8770610" y="3958704"/>
            <a:ext cx="0" cy="496327"/>
          </a:xfrm>
          <a:prstGeom prst="straightConnector1">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238538" y="4451688"/>
            <a:ext cx="2036618" cy="769441"/>
          </a:xfrm>
          <a:prstGeom prst="rect">
            <a:avLst/>
          </a:prstGeom>
          <a:noFill/>
        </p:spPr>
        <p:txBody>
          <a:bodyPr wrap="square" rtlCol="0">
            <a:spAutoFit/>
          </a:bodyPr>
          <a:lstStyle/>
          <a:p>
            <a:r>
              <a:rPr lang="zh-CN" altLang="en-US" sz="1100" dirty="0"/>
              <a:t>是否准确，可根据“预测发生概率”和“实际是否发生”之间的配置关系来判定（可由富士康和华科共同讨论决定）。</a:t>
            </a:r>
            <a:endParaRPr lang="en-US" altLang="zh-CN" sz="1100" dirty="0"/>
          </a:p>
        </p:txBody>
      </p:sp>
      <p:sp>
        <p:nvSpPr>
          <p:cNvPr id="11" name="Rectangle 10"/>
          <p:cNvSpPr/>
          <p:nvPr/>
        </p:nvSpPr>
        <p:spPr>
          <a:xfrm>
            <a:off x="10435356" y="2769985"/>
            <a:ext cx="615142" cy="1188719"/>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10753770" y="3958704"/>
            <a:ext cx="0" cy="496327"/>
          </a:xfrm>
          <a:prstGeom prst="straightConnector1">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527309" y="4463558"/>
            <a:ext cx="2036618" cy="938719"/>
          </a:xfrm>
          <a:prstGeom prst="rect">
            <a:avLst/>
          </a:prstGeom>
          <a:noFill/>
        </p:spPr>
        <p:txBody>
          <a:bodyPr wrap="square" rtlCol="0">
            <a:spAutoFit/>
          </a:bodyPr>
          <a:lstStyle/>
          <a:p>
            <a:r>
              <a:rPr lang="zh-CN" altLang="en-US" sz="1100" dirty="0"/>
              <a:t>若判定“准确”，则该处分析按钮为灰色不可用；若判定“不准确”，则可以点击进入查看准确性分析报告（下一页）。</a:t>
            </a:r>
            <a:endParaRPr lang="en-US" altLang="zh-CN" sz="11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666854" y="757475"/>
            <a:ext cx="8699741" cy="1080558"/>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故障预判准确性分析报告</a:t>
            </a:r>
            <a:r>
              <a:rPr lang="en-US" altLang="zh-CN" dirty="0"/>
              <a:t>-</a:t>
            </a:r>
            <a:r>
              <a:rPr lang="zh-CN" altLang="en-US" dirty="0"/>
              <a:t>报告详情</a:t>
            </a:r>
            <a:endParaRPr lang="en-US" dirty="0"/>
          </a:p>
        </p:txBody>
      </p:sp>
      <p:pic>
        <p:nvPicPr>
          <p:cNvPr id="3" name="Picture 2"/>
          <p:cNvPicPr>
            <a:picLocks noChangeAspect="1"/>
          </p:cNvPicPr>
          <p:nvPr/>
        </p:nvPicPr>
        <p:blipFill>
          <a:blip r:embed="rId1"/>
          <a:stretch>
            <a:fillRect/>
          </a:stretch>
        </p:blipFill>
        <p:spPr>
          <a:xfrm>
            <a:off x="863076" y="1758219"/>
            <a:ext cx="7963194" cy="4675485"/>
          </a:xfrm>
          <a:prstGeom prst="rect">
            <a:avLst/>
          </a:prstGeom>
        </p:spPr>
      </p:pic>
      <p:sp>
        <p:nvSpPr>
          <p:cNvPr id="6" name="Oval 5"/>
          <p:cNvSpPr/>
          <p:nvPr/>
        </p:nvSpPr>
        <p:spPr>
          <a:xfrm>
            <a:off x="5368174" y="3340504"/>
            <a:ext cx="1246909" cy="399011"/>
          </a:xfrm>
          <a:prstGeom prst="ellipse">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6615083" y="3548611"/>
            <a:ext cx="2585259" cy="0"/>
          </a:xfrm>
          <a:prstGeom prst="straightConnector1">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200342" y="3340504"/>
            <a:ext cx="2036618" cy="429895"/>
          </a:xfrm>
          <a:prstGeom prst="rect">
            <a:avLst/>
          </a:prstGeom>
          <a:noFill/>
        </p:spPr>
        <p:txBody>
          <a:bodyPr wrap="square" rtlCol="0">
            <a:spAutoFit/>
          </a:bodyPr>
          <a:lstStyle/>
          <a:p>
            <a:r>
              <a:rPr lang="zh-CN" altLang="en-US" sz="1100" dirty="0"/>
              <a:t>该原因要如何分析，由讨论决定。</a:t>
            </a:r>
            <a:endParaRPr lang="en-US" altLang="zh-CN" sz="1100" dirty="0"/>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stretch>
            <a:fillRect/>
          </a:stretch>
        </p:blipFill>
        <p:spPr>
          <a:xfrm>
            <a:off x="1812290" y="1919605"/>
            <a:ext cx="2486025" cy="4373880"/>
          </a:xfrm>
          <a:prstGeom prst="rect">
            <a:avLst/>
          </a:prstGeom>
        </p:spPr>
      </p:pic>
      <p:sp>
        <p:nvSpPr>
          <p:cNvPr id="4" name="Title 1"/>
          <p:cNvSpPr>
            <a:spLocks noGrp="1"/>
          </p:cNvSpPr>
          <p:nvPr/>
        </p:nvSpPr>
        <p:spPr>
          <a:xfrm>
            <a:off x="819255" y="828595"/>
            <a:ext cx="8104552" cy="10805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故障预判模拟</a:t>
            </a:r>
            <a:r>
              <a:rPr lang="en-US" altLang="zh-CN" dirty="0"/>
              <a:t>-</a:t>
            </a:r>
            <a:r>
              <a:rPr lang="zh-CN" altLang="en-US" dirty="0"/>
              <a:t>菜单</a:t>
            </a:r>
            <a:endParaRPr lang="en-US" dirty="0"/>
          </a:p>
        </p:txBody>
      </p:sp>
      <p:sp>
        <p:nvSpPr>
          <p:cNvPr id="5" name="Oval 4"/>
          <p:cNvSpPr/>
          <p:nvPr/>
        </p:nvSpPr>
        <p:spPr>
          <a:xfrm>
            <a:off x="1812359" y="4636191"/>
            <a:ext cx="1945930" cy="4075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片 7"/>
          <p:cNvPicPr>
            <a:picLocks noChangeAspect="1"/>
          </p:cNvPicPr>
          <p:nvPr/>
        </p:nvPicPr>
        <p:blipFill>
          <a:blip r:embed="rId2"/>
          <a:stretch>
            <a:fillRect/>
          </a:stretch>
        </p:blipFill>
        <p:spPr>
          <a:xfrm>
            <a:off x="2060575" y="1960245"/>
            <a:ext cx="1989455" cy="65595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748135" y="777795"/>
            <a:ext cx="8104552" cy="10805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故障预判模拟</a:t>
            </a:r>
            <a:r>
              <a:rPr lang="en-US" altLang="zh-CN" dirty="0"/>
              <a:t>-</a:t>
            </a:r>
            <a:r>
              <a:rPr lang="zh-CN" altLang="en-US" dirty="0"/>
              <a:t>页面</a:t>
            </a:r>
            <a:endParaRPr lang="en-US" dirty="0"/>
          </a:p>
        </p:txBody>
      </p:sp>
      <p:pic>
        <p:nvPicPr>
          <p:cNvPr id="4" name="Picture 3"/>
          <p:cNvPicPr>
            <a:picLocks noChangeAspect="1"/>
          </p:cNvPicPr>
          <p:nvPr/>
        </p:nvPicPr>
        <p:blipFill>
          <a:blip r:embed="rId1"/>
          <a:stretch>
            <a:fillRect/>
          </a:stretch>
        </p:blipFill>
        <p:spPr>
          <a:xfrm>
            <a:off x="644440" y="1858353"/>
            <a:ext cx="10343500" cy="4485572"/>
          </a:xfrm>
          <a:prstGeom prst="rect">
            <a:avLst/>
          </a:prstGeom>
        </p:spPr>
      </p:pic>
      <p:sp>
        <p:nvSpPr>
          <p:cNvPr id="6" name="Rectangle 5"/>
          <p:cNvSpPr/>
          <p:nvPr/>
        </p:nvSpPr>
        <p:spPr>
          <a:xfrm>
            <a:off x="668621" y="2227690"/>
            <a:ext cx="1398275" cy="326004"/>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6"/>
          <p:cNvSpPr/>
          <p:nvPr/>
        </p:nvSpPr>
        <p:spPr>
          <a:xfrm>
            <a:off x="748135" y="2630134"/>
            <a:ext cx="3370199" cy="2141973"/>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7"/>
          <p:cNvSpPr/>
          <p:nvPr/>
        </p:nvSpPr>
        <p:spPr>
          <a:xfrm>
            <a:off x="1724991" y="4821138"/>
            <a:ext cx="644056" cy="269022"/>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8"/>
          <p:cNvSpPr/>
          <p:nvPr/>
        </p:nvSpPr>
        <p:spPr>
          <a:xfrm>
            <a:off x="4800411" y="2938911"/>
            <a:ext cx="2474591" cy="3240578"/>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9"/>
          <p:cNvCxnSpPr/>
          <p:nvPr/>
        </p:nvCxnSpPr>
        <p:spPr>
          <a:xfrm>
            <a:off x="7275002" y="4558341"/>
            <a:ext cx="1049653" cy="859"/>
          </a:xfrm>
          <a:prstGeom prst="straightConnector1">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0"/>
          <p:cNvCxnSpPr/>
          <p:nvPr/>
        </p:nvCxnSpPr>
        <p:spPr>
          <a:xfrm>
            <a:off x="2066896" y="2389833"/>
            <a:ext cx="652008" cy="0"/>
          </a:xfrm>
          <a:prstGeom prst="straightConnector1">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3"/>
          <p:cNvCxnSpPr/>
          <p:nvPr/>
        </p:nvCxnSpPr>
        <p:spPr>
          <a:xfrm>
            <a:off x="1184879" y="4772107"/>
            <a:ext cx="0" cy="1571818"/>
          </a:xfrm>
          <a:prstGeom prst="straightConnector1">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066896" y="5090160"/>
            <a:ext cx="0" cy="548641"/>
          </a:xfrm>
          <a:prstGeom prst="straightConnector1">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718904" y="2267827"/>
            <a:ext cx="2154803" cy="261610"/>
          </a:xfrm>
          <a:prstGeom prst="rect">
            <a:avLst/>
          </a:prstGeom>
          <a:noFill/>
        </p:spPr>
        <p:txBody>
          <a:bodyPr wrap="square" rtlCol="0">
            <a:spAutoFit/>
          </a:bodyPr>
          <a:lstStyle/>
          <a:p>
            <a:r>
              <a:rPr lang="zh-CN" altLang="en-US" sz="1100" dirty="0"/>
              <a:t>此处可选择模拟哪个机床的故障</a:t>
            </a:r>
            <a:endParaRPr lang="en-US" sz="1100" dirty="0"/>
          </a:p>
        </p:txBody>
      </p:sp>
      <p:sp>
        <p:nvSpPr>
          <p:cNvPr id="19" name="TextBox 18"/>
          <p:cNvSpPr txBox="1"/>
          <p:nvPr/>
        </p:nvSpPr>
        <p:spPr>
          <a:xfrm>
            <a:off x="1724991" y="5657672"/>
            <a:ext cx="2154803" cy="430887"/>
          </a:xfrm>
          <a:prstGeom prst="rect">
            <a:avLst/>
          </a:prstGeom>
          <a:noFill/>
        </p:spPr>
        <p:txBody>
          <a:bodyPr wrap="square" rtlCol="0">
            <a:spAutoFit/>
          </a:bodyPr>
          <a:lstStyle/>
          <a:p>
            <a:r>
              <a:rPr lang="zh-CN" altLang="en-US" sz="1100" dirty="0"/>
              <a:t>点击“开始模拟”按钮，右侧出现模拟异常后的故障预测结果。</a:t>
            </a:r>
            <a:endParaRPr lang="en-US" sz="1100" dirty="0"/>
          </a:p>
        </p:txBody>
      </p:sp>
      <p:sp>
        <p:nvSpPr>
          <p:cNvPr id="20" name="TextBox 19"/>
          <p:cNvSpPr txBox="1"/>
          <p:nvPr/>
        </p:nvSpPr>
        <p:spPr>
          <a:xfrm>
            <a:off x="668621" y="6306019"/>
            <a:ext cx="2805652" cy="430887"/>
          </a:xfrm>
          <a:prstGeom prst="rect">
            <a:avLst/>
          </a:prstGeom>
          <a:noFill/>
        </p:spPr>
        <p:txBody>
          <a:bodyPr wrap="square" rtlCol="0">
            <a:spAutoFit/>
          </a:bodyPr>
          <a:lstStyle/>
          <a:p>
            <a:r>
              <a:rPr lang="zh-CN" altLang="en-US" sz="1100" dirty="0"/>
              <a:t>输入模拟的异常数据。此处该以什么样的方式进行输入较为合理，</a:t>
            </a:r>
            <a:r>
              <a:rPr lang="zh-CN" altLang="en-US" sz="1100" dirty="0">
                <a:solidFill>
                  <a:schemeClr val="accent1"/>
                </a:solidFill>
              </a:rPr>
              <a:t>还需探讨</a:t>
            </a:r>
            <a:r>
              <a:rPr lang="zh-CN" altLang="en-US" sz="1100" dirty="0"/>
              <a:t>。</a:t>
            </a:r>
            <a:endParaRPr lang="en-US" sz="1100" dirty="0"/>
          </a:p>
        </p:txBody>
      </p:sp>
      <p:sp>
        <p:nvSpPr>
          <p:cNvPr id="23" name="TextBox 22"/>
          <p:cNvSpPr txBox="1"/>
          <p:nvPr/>
        </p:nvSpPr>
        <p:spPr>
          <a:xfrm>
            <a:off x="8338823" y="4258259"/>
            <a:ext cx="2551710" cy="600164"/>
          </a:xfrm>
          <a:prstGeom prst="rect">
            <a:avLst/>
          </a:prstGeom>
          <a:noFill/>
        </p:spPr>
        <p:txBody>
          <a:bodyPr wrap="square" rtlCol="0">
            <a:spAutoFit/>
          </a:bodyPr>
          <a:lstStyle/>
          <a:p>
            <a:r>
              <a:rPr lang="zh-CN" altLang="en-US" sz="1100" dirty="0"/>
              <a:t>根据后台机器学习模型返回的结果，显示在模拟的异常数据情况下会有的故障预判。</a:t>
            </a:r>
            <a:endParaRPr lang="en-US" sz="1100" dirty="0"/>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2179955" y="1966595"/>
            <a:ext cx="2472055" cy="4386580"/>
          </a:xfrm>
          <a:prstGeom prst="rect">
            <a:avLst/>
          </a:prstGeom>
        </p:spPr>
      </p:pic>
      <p:sp>
        <p:nvSpPr>
          <p:cNvPr id="3" name="Title 1"/>
          <p:cNvSpPr>
            <a:spLocks noGrp="1"/>
          </p:cNvSpPr>
          <p:nvPr/>
        </p:nvSpPr>
        <p:spPr>
          <a:xfrm>
            <a:off x="1278995" y="758745"/>
            <a:ext cx="8104552" cy="10805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系统全方位评估报告</a:t>
            </a:r>
            <a:r>
              <a:rPr lang="en-US" altLang="zh-CN" dirty="0"/>
              <a:t>-</a:t>
            </a:r>
            <a:r>
              <a:rPr lang="zh-CN" altLang="en-US" dirty="0"/>
              <a:t>菜单</a:t>
            </a:r>
            <a:endParaRPr lang="en-US" dirty="0"/>
          </a:p>
        </p:txBody>
      </p:sp>
      <p:sp>
        <p:nvSpPr>
          <p:cNvPr id="5" name="Oval 4"/>
          <p:cNvSpPr/>
          <p:nvPr/>
        </p:nvSpPr>
        <p:spPr>
          <a:xfrm>
            <a:off x="2180169" y="4969759"/>
            <a:ext cx="1945930" cy="4075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片 7"/>
          <p:cNvPicPr>
            <a:picLocks noChangeAspect="1"/>
          </p:cNvPicPr>
          <p:nvPr/>
        </p:nvPicPr>
        <p:blipFill>
          <a:blip r:embed="rId2"/>
          <a:stretch>
            <a:fillRect/>
          </a:stretch>
        </p:blipFill>
        <p:spPr>
          <a:xfrm>
            <a:off x="2421255" y="2017395"/>
            <a:ext cx="1989455" cy="6559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504295" y="1041955"/>
            <a:ext cx="8104552" cy="10805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系统全方位评估报告</a:t>
            </a:r>
            <a:r>
              <a:rPr lang="en-US" altLang="zh-CN" dirty="0"/>
              <a:t>-</a:t>
            </a:r>
            <a:r>
              <a:rPr lang="zh-CN" altLang="en-US" dirty="0"/>
              <a:t>条件选择</a:t>
            </a:r>
            <a:endParaRPr lang="en-US" dirty="0"/>
          </a:p>
        </p:txBody>
      </p:sp>
      <p:pic>
        <p:nvPicPr>
          <p:cNvPr id="6" name="Picture 2"/>
          <p:cNvPicPr>
            <a:picLocks noChangeAspect="1"/>
          </p:cNvPicPr>
          <p:nvPr/>
        </p:nvPicPr>
        <p:blipFill>
          <a:blip r:embed="rId1"/>
          <a:stretch>
            <a:fillRect/>
          </a:stretch>
        </p:blipFill>
        <p:spPr>
          <a:xfrm>
            <a:off x="362723" y="2969442"/>
            <a:ext cx="10963373" cy="1014863"/>
          </a:xfrm>
          <a:prstGeom prst="rect">
            <a:avLst/>
          </a:prstGeom>
        </p:spPr>
      </p:pic>
      <p:sp>
        <p:nvSpPr>
          <p:cNvPr id="7" name="Rectangle 5"/>
          <p:cNvSpPr/>
          <p:nvPr/>
        </p:nvSpPr>
        <p:spPr>
          <a:xfrm>
            <a:off x="424781" y="3406250"/>
            <a:ext cx="4809386" cy="326004"/>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6"/>
          <p:cNvSpPr/>
          <p:nvPr/>
        </p:nvSpPr>
        <p:spPr>
          <a:xfrm>
            <a:off x="5697821" y="3415526"/>
            <a:ext cx="4809386" cy="326004"/>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7"/>
          <p:cNvSpPr/>
          <p:nvPr/>
        </p:nvSpPr>
        <p:spPr>
          <a:xfrm>
            <a:off x="10690973" y="3415526"/>
            <a:ext cx="577967" cy="326004"/>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8"/>
          <p:cNvCxnSpPr/>
          <p:nvPr/>
        </p:nvCxnSpPr>
        <p:spPr>
          <a:xfrm>
            <a:off x="2665894" y="3749674"/>
            <a:ext cx="0" cy="548641"/>
          </a:xfrm>
          <a:prstGeom prst="straightConnector1">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9"/>
          <p:cNvCxnSpPr/>
          <p:nvPr/>
        </p:nvCxnSpPr>
        <p:spPr>
          <a:xfrm>
            <a:off x="7810389" y="3749674"/>
            <a:ext cx="0" cy="548641"/>
          </a:xfrm>
          <a:prstGeom prst="straightConnector1">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0"/>
          <p:cNvCxnSpPr/>
          <p:nvPr/>
        </p:nvCxnSpPr>
        <p:spPr>
          <a:xfrm>
            <a:off x="10975008" y="3732254"/>
            <a:ext cx="0" cy="548641"/>
          </a:xfrm>
          <a:prstGeom prst="straightConnector1">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3" name="TextBox 11"/>
          <p:cNvSpPr txBox="1"/>
          <p:nvPr/>
        </p:nvSpPr>
        <p:spPr>
          <a:xfrm>
            <a:off x="1855728" y="4326656"/>
            <a:ext cx="1947492" cy="261610"/>
          </a:xfrm>
          <a:prstGeom prst="rect">
            <a:avLst/>
          </a:prstGeom>
          <a:noFill/>
        </p:spPr>
        <p:txBody>
          <a:bodyPr wrap="square" rtlCol="0">
            <a:spAutoFit/>
          </a:bodyPr>
          <a:lstStyle/>
          <a:p>
            <a:r>
              <a:rPr lang="zh-CN" altLang="en-US" sz="1100" dirty="0"/>
              <a:t>可选择需要评估的时间段</a:t>
            </a:r>
            <a:endParaRPr lang="en-US" sz="1100" dirty="0"/>
          </a:p>
        </p:txBody>
      </p:sp>
      <p:sp>
        <p:nvSpPr>
          <p:cNvPr id="14" name="TextBox 12"/>
          <p:cNvSpPr txBox="1"/>
          <p:nvPr/>
        </p:nvSpPr>
        <p:spPr>
          <a:xfrm>
            <a:off x="7062968" y="4326656"/>
            <a:ext cx="1645920" cy="261610"/>
          </a:xfrm>
          <a:prstGeom prst="rect">
            <a:avLst/>
          </a:prstGeom>
          <a:noFill/>
        </p:spPr>
        <p:txBody>
          <a:bodyPr wrap="square" rtlCol="0">
            <a:spAutoFit/>
          </a:bodyPr>
          <a:lstStyle/>
          <a:p>
            <a:r>
              <a:rPr lang="zh-CN" altLang="en-US" sz="1100" dirty="0"/>
              <a:t>可选择需要评估的机床</a:t>
            </a:r>
            <a:endParaRPr lang="en-US" sz="1100" dirty="0"/>
          </a:p>
        </p:txBody>
      </p:sp>
      <p:sp>
        <p:nvSpPr>
          <p:cNvPr id="15" name="TextBox 13"/>
          <p:cNvSpPr txBox="1"/>
          <p:nvPr/>
        </p:nvSpPr>
        <p:spPr>
          <a:xfrm>
            <a:off x="9868013" y="4326656"/>
            <a:ext cx="1645920" cy="430887"/>
          </a:xfrm>
          <a:prstGeom prst="rect">
            <a:avLst/>
          </a:prstGeom>
          <a:noFill/>
        </p:spPr>
        <p:txBody>
          <a:bodyPr wrap="square" rtlCol="0">
            <a:spAutoFit/>
          </a:bodyPr>
          <a:lstStyle/>
          <a:p>
            <a:r>
              <a:rPr lang="zh-CN" altLang="en-US" sz="1100" dirty="0"/>
              <a:t>点击“确定”显示报告（下一页）</a:t>
            </a:r>
            <a:endParaRPr lang="en-US" sz="11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839575" y="798115"/>
            <a:ext cx="8104552" cy="10805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系统全方位评估报告</a:t>
            </a:r>
            <a:r>
              <a:rPr lang="en-US" altLang="zh-CN" dirty="0"/>
              <a:t>-</a:t>
            </a:r>
            <a:r>
              <a:rPr lang="zh-CN" altLang="en-US" dirty="0"/>
              <a:t>报告内容</a:t>
            </a:r>
            <a:endParaRPr lang="en-US" dirty="0"/>
          </a:p>
        </p:txBody>
      </p:sp>
      <p:pic>
        <p:nvPicPr>
          <p:cNvPr id="7" name="Picture 2"/>
          <p:cNvPicPr>
            <a:picLocks noChangeAspect="1"/>
          </p:cNvPicPr>
          <p:nvPr/>
        </p:nvPicPr>
        <p:blipFill>
          <a:blip r:embed="rId1"/>
          <a:stretch>
            <a:fillRect/>
          </a:stretch>
        </p:blipFill>
        <p:spPr>
          <a:xfrm>
            <a:off x="839575" y="1878673"/>
            <a:ext cx="9527199" cy="4028915"/>
          </a:xfrm>
          <a:prstGeom prst="rect">
            <a:avLst/>
          </a:prstGeom>
        </p:spPr>
      </p:pic>
      <p:sp>
        <p:nvSpPr>
          <p:cNvPr id="8" name="TextBox 3"/>
          <p:cNvSpPr txBox="1"/>
          <p:nvPr/>
        </p:nvSpPr>
        <p:spPr>
          <a:xfrm>
            <a:off x="974746" y="6174009"/>
            <a:ext cx="3203223" cy="260350"/>
          </a:xfrm>
          <a:prstGeom prst="rect">
            <a:avLst/>
          </a:prstGeom>
          <a:solidFill>
            <a:schemeClr val="bg2">
              <a:lumMod val="90000"/>
            </a:schemeClr>
          </a:solidFill>
          <a:ln>
            <a:noFill/>
          </a:ln>
        </p:spPr>
        <p:txBody>
          <a:bodyPr wrap="square" rtlCol="0">
            <a:spAutoFit/>
          </a:bodyPr>
          <a:lstStyle/>
          <a:p>
            <a:r>
              <a:rPr lang="zh-CN" altLang="en-US" sz="1100" dirty="0">
                <a:solidFill>
                  <a:srgbClr val="C00000"/>
                </a:solidFill>
              </a:rPr>
              <a:t>报告所需要显示的具体内容需要商讨。</a:t>
            </a:r>
            <a:endParaRPr lang="en-US" sz="1100" dirty="0">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
            <a:r>
              <a:rPr lang="zh-CN" altLang="en-US" dirty="0"/>
              <a:t>其他</a:t>
            </a:r>
            <a:r>
              <a:rPr lang="en-US" altLang="zh-CN" dirty="0"/>
              <a:t>-</a:t>
            </a:r>
            <a:r>
              <a:rPr lang="zh-CN" altLang="en-US" dirty="0"/>
              <a:t>用户登录界面</a:t>
            </a:r>
            <a:endParaRPr lang="en-US" dirty="0"/>
          </a:p>
        </p:txBody>
      </p:sp>
      <p:pic>
        <p:nvPicPr>
          <p:cNvPr id="3" name="Picture 2"/>
          <p:cNvPicPr>
            <a:picLocks noChangeAspect="1"/>
          </p:cNvPicPr>
          <p:nvPr/>
        </p:nvPicPr>
        <p:blipFill>
          <a:blip r:embed="rId1"/>
          <a:stretch>
            <a:fillRect/>
          </a:stretch>
        </p:blipFill>
        <p:spPr>
          <a:xfrm>
            <a:off x="440574" y="1122676"/>
            <a:ext cx="9385069" cy="494726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nvSpPr>
        <p:spPr>
          <a:xfrm>
            <a:off x="635105" y="723820"/>
            <a:ext cx="8104552" cy="10805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主页面</a:t>
            </a:r>
            <a:endParaRPr lang="en-US" dirty="0"/>
          </a:p>
        </p:txBody>
      </p:sp>
      <p:pic>
        <p:nvPicPr>
          <p:cNvPr id="9" name="Picture 6"/>
          <p:cNvPicPr>
            <a:picLocks noChangeAspect="1"/>
          </p:cNvPicPr>
          <p:nvPr/>
        </p:nvPicPr>
        <p:blipFill>
          <a:blip r:embed="rId1"/>
          <a:stretch>
            <a:fillRect/>
          </a:stretch>
        </p:blipFill>
        <p:spPr>
          <a:xfrm>
            <a:off x="522632" y="1804378"/>
            <a:ext cx="8859849" cy="4723998"/>
          </a:xfrm>
          <a:prstGeom prst="rect">
            <a:avLst/>
          </a:prstGeom>
        </p:spPr>
      </p:pic>
      <p:sp>
        <p:nvSpPr>
          <p:cNvPr id="10" name="Rectangle 9"/>
          <p:cNvSpPr/>
          <p:nvPr/>
        </p:nvSpPr>
        <p:spPr>
          <a:xfrm>
            <a:off x="635105" y="2135043"/>
            <a:ext cx="885778" cy="1695797"/>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a:off x="1047057" y="3830840"/>
            <a:ext cx="0" cy="232756"/>
          </a:xfrm>
          <a:prstGeom prst="straightConnector1">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1" name="TextBox 18"/>
          <p:cNvSpPr txBox="1"/>
          <p:nvPr/>
        </p:nvSpPr>
        <p:spPr>
          <a:xfrm>
            <a:off x="681297" y="4041486"/>
            <a:ext cx="731520" cy="253916"/>
          </a:xfrm>
          <a:prstGeom prst="rect">
            <a:avLst/>
          </a:prstGeom>
          <a:noFill/>
        </p:spPr>
        <p:txBody>
          <a:bodyPr wrap="square" rtlCol="0">
            <a:spAutoFit/>
          </a:bodyPr>
          <a:lstStyle/>
          <a:p>
            <a:r>
              <a:rPr lang="zh-CN" altLang="en-US" sz="1050" dirty="0">
                <a:solidFill>
                  <a:schemeClr val="bg1"/>
                </a:solidFill>
              </a:rPr>
              <a:t>功能菜单</a:t>
            </a:r>
            <a:endParaRPr lang="en-US" sz="1050" dirty="0">
              <a:solidFill>
                <a:schemeClr val="bg1"/>
              </a:solidFill>
            </a:endParaRPr>
          </a:p>
        </p:txBody>
      </p:sp>
      <p:sp>
        <p:nvSpPr>
          <p:cNvPr id="32" name="Rectangle 31"/>
          <p:cNvSpPr/>
          <p:nvPr/>
        </p:nvSpPr>
        <p:spPr>
          <a:xfrm>
            <a:off x="1778577" y="2259734"/>
            <a:ext cx="2330335" cy="191193"/>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1886643" y="2534054"/>
            <a:ext cx="1055717" cy="223612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83210" y="4853305"/>
            <a:ext cx="1055717" cy="172837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890905" y="2262505"/>
            <a:ext cx="2033847" cy="191193"/>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101951" y="2554377"/>
            <a:ext cx="6280530" cy="4027306"/>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8655131" y="1868573"/>
            <a:ext cx="269621" cy="191193"/>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8968928" y="2262506"/>
            <a:ext cx="413553" cy="191192"/>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p:nvPr/>
        </p:nvCxnSpPr>
        <p:spPr>
          <a:xfrm flipV="1">
            <a:off x="3202825" y="1778058"/>
            <a:ext cx="0" cy="481676"/>
          </a:xfrm>
          <a:prstGeom prst="straightConnector1">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313362" y="1537302"/>
            <a:ext cx="2175163" cy="252730"/>
          </a:xfrm>
          <a:prstGeom prst="rect">
            <a:avLst/>
          </a:prstGeom>
          <a:noFill/>
        </p:spPr>
        <p:txBody>
          <a:bodyPr wrap="square" rtlCol="0">
            <a:spAutoFit/>
          </a:bodyPr>
          <a:lstStyle/>
          <a:p>
            <a:r>
              <a:rPr lang="zh-CN" altLang="en-US" sz="1050" dirty="0"/>
              <a:t>机床标签，通过下拉框选定</a:t>
            </a:r>
            <a:endParaRPr lang="zh-CN" altLang="en-US" sz="1050" dirty="0"/>
          </a:p>
        </p:txBody>
      </p:sp>
      <p:cxnSp>
        <p:nvCxnSpPr>
          <p:cNvPr id="43" name="Straight Arrow Connector 42"/>
          <p:cNvCxnSpPr/>
          <p:nvPr/>
        </p:nvCxnSpPr>
        <p:spPr>
          <a:xfrm flipH="1">
            <a:off x="1421332" y="3830840"/>
            <a:ext cx="461880" cy="578837"/>
          </a:xfrm>
          <a:prstGeom prst="straightConnector1">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02270" y="4409677"/>
            <a:ext cx="1143472" cy="784830"/>
          </a:xfrm>
          <a:prstGeom prst="rect">
            <a:avLst/>
          </a:prstGeom>
          <a:noFill/>
        </p:spPr>
        <p:txBody>
          <a:bodyPr wrap="square" rtlCol="0">
            <a:spAutoFit/>
          </a:bodyPr>
          <a:lstStyle/>
          <a:p>
            <a:r>
              <a:rPr lang="zh-CN" altLang="en-US" sz="900" dirty="0">
                <a:solidFill>
                  <a:schemeClr val="bg1"/>
                </a:solidFill>
              </a:rPr>
              <a:t>选择的机床的主轴信息，具体数据根据各个不同机床可显示的数据而不同，可配置。</a:t>
            </a:r>
            <a:endParaRPr lang="en-US" sz="900" dirty="0">
              <a:solidFill>
                <a:schemeClr val="bg1"/>
              </a:solidFill>
            </a:endParaRPr>
          </a:p>
        </p:txBody>
      </p:sp>
      <p:sp>
        <p:nvSpPr>
          <p:cNvPr id="45" name="TextBox 44"/>
          <p:cNvSpPr txBox="1"/>
          <p:nvPr/>
        </p:nvSpPr>
        <p:spPr>
          <a:xfrm>
            <a:off x="576511" y="5226954"/>
            <a:ext cx="1143472" cy="1277273"/>
          </a:xfrm>
          <a:prstGeom prst="rect">
            <a:avLst/>
          </a:prstGeom>
          <a:noFill/>
        </p:spPr>
        <p:txBody>
          <a:bodyPr wrap="square" rtlCol="0">
            <a:spAutoFit/>
          </a:bodyPr>
          <a:lstStyle/>
          <a:p>
            <a:r>
              <a:rPr lang="zh-CN" altLang="en-US" sz="700" dirty="0">
                <a:solidFill>
                  <a:schemeClr val="bg1"/>
                </a:solidFill>
              </a:rPr>
              <a:t>实时数据采集状态的健康情况显示</a:t>
            </a:r>
            <a:endParaRPr lang="en-US" altLang="zh-CN" sz="700" dirty="0">
              <a:solidFill>
                <a:schemeClr val="bg1"/>
              </a:solidFill>
            </a:endParaRPr>
          </a:p>
          <a:p>
            <a:pPr marL="171450" indent="-171450">
              <a:buFont typeface="Arial" panose="020B0604020202020204" pitchFamily="34" charset="0"/>
              <a:buChar char="•"/>
            </a:pPr>
            <a:r>
              <a:rPr lang="zh-CN" altLang="en-US" sz="700" dirty="0">
                <a:solidFill>
                  <a:schemeClr val="bg1"/>
                </a:solidFill>
              </a:rPr>
              <a:t>按正常采集频率采集数据，显示绿色</a:t>
            </a:r>
            <a:endParaRPr lang="en-US" altLang="zh-CN" sz="700" dirty="0">
              <a:solidFill>
                <a:schemeClr val="bg1"/>
              </a:solidFill>
            </a:endParaRPr>
          </a:p>
          <a:p>
            <a:pPr marL="171450" indent="-171450">
              <a:buFont typeface="Arial" panose="020B0604020202020204" pitchFamily="34" charset="0"/>
              <a:buChar char="•"/>
            </a:pPr>
            <a:r>
              <a:rPr lang="zh-CN" altLang="en-US" sz="700" dirty="0">
                <a:solidFill>
                  <a:schemeClr val="bg1"/>
                </a:solidFill>
              </a:rPr>
              <a:t>由于各种网络或者软件原因，没有按照正常的采集频率采集，显示黄色</a:t>
            </a:r>
            <a:endParaRPr lang="en-US" altLang="zh-CN" sz="700" dirty="0">
              <a:solidFill>
                <a:schemeClr val="bg1"/>
              </a:solidFill>
            </a:endParaRPr>
          </a:p>
          <a:p>
            <a:pPr marL="171450" indent="-171450">
              <a:buFont typeface="Arial" panose="020B0604020202020204" pitchFamily="34" charset="0"/>
              <a:buChar char="•"/>
            </a:pPr>
            <a:r>
              <a:rPr lang="zh-CN" altLang="en-US" sz="700" dirty="0">
                <a:solidFill>
                  <a:schemeClr val="bg1"/>
                </a:solidFill>
              </a:rPr>
              <a:t>无数据采集，显示红色</a:t>
            </a:r>
            <a:endParaRPr lang="en-US" altLang="zh-CN" sz="700" dirty="0">
              <a:solidFill>
                <a:schemeClr val="bg1"/>
              </a:solidFill>
            </a:endParaRPr>
          </a:p>
          <a:p>
            <a:endParaRPr lang="en-US" sz="700" dirty="0">
              <a:solidFill>
                <a:schemeClr val="bg1"/>
              </a:solidFill>
            </a:endParaRPr>
          </a:p>
        </p:txBody>
      </p:sp>
      <p:cxnSp>
        <p:nvCxnSpPr>
          <p:cNvPr id="46" name="Straight Arrow Connector 45"/>
          <p:cNvCxnSpPr/>
          <p:nvPr/>
        </p:nvCxnSpPr>
        <p:spPr>
          <a:xfrm flipH="1">
            <a:off x="1567322" y="5644096"/>
            <a:ext cx="315888" cy="258496"/>
          </a:xfrm>
          <a:prstGeom prst="straightConnector1">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8" idx="3"/>
          </p:cNvCxnSpPr>
          <p:nvPr/>
        </p:nvCxnSpPr>
        <p:spPr>
          <a:xfrm>
            <a:off x="9393276" y="4568030"/>
            <a:ext cx="772062" cy="0"/>
          </a:xfrm>
          <a:prstGeom prst="straightConnector1">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0099272" y="4441072"/>
            <a:ext cx="1433583" cy="253916"/>
          </a:xfrm>
          <a:prstGeom prst="rect">
            <a:avLst/>
          </a:prstGeom>
          <a:noFill/>
        </p:spPr>
        <p:txBody>
          <a:bodyPr wrap="square" rtlCol="0">
            <a:spAutoFit/>
          </a:bodyPr>
          <a:lstStyle/>
          <a:p>
            <a:r>
              <a:rPr lang="zh-CN" altLang="en-US" sz="1050" dirty="0"/>
              <a:t>传感器数据实时监控</a:t>
            </a:r>
            <a:endParaRPr lang="en-US" sz="1050" dirty="0"/>
          </a:p>
        </p:txBody>
      </p:sp>
      <p:cxnSp>
        <p:nvCxnSpPr>
          <p:cNvPr id="54" name="Straight Arrow Connector 53"/>
          <p:cNvCxnSpPr/>
          <p:nvPr/>
        </p:nvCxnSpPr>
        <p:spPr>
          <a:xfrm>
            <a:off x="9382481" y="2347146"/>
            <a:ext cx="903826" cy="1262910"/>
          </a:xfrm>
          <a:prstGeom prst="straightConnector1">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7162454" y="1778058"/>
            <a:ext cx="0" cy="481676"/>
          </a:xfrm>
          <a:prstGeom prst="straightConnector1">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343652" y="1414647"/>
            <a:ext cx="1760912" cy="414020"/>
          </a:xfrm>
          <a:prstGeom prst="rect">
            <a:avLst/>
          </a:prstGeom>
          <a:noFill/>
        </p:spPr>
        <p:txBody>
          <a:bodyPr wrap="square" rtlCol="0">
            <a:spAutoFit/>
          </a:bodyPr>
          <a:lstStyle/>
          <a:p>
            <a:r>
              <a:rPr lang="zh-CN" altLang="en-US" sz="1050" dirty="0"/>
              <a:t>可选该页面需要显示哪几款传感器实时监控数据</a:t>
            </a:r>
            <a:endParaRPr lang="en-US" sz="1050" dirty="0"/>
          </a:p>
        </p:txBody>
      </p:sp>
      <p:sp>
        <p:nvSpPr>
          <p:cNvPr id="57" name="TextBox 56"/>
          <p:cNvSpPr txBox="1"/>
          <p:nvPr/>
        </p:nvSpPr>
        <p:spPr>
          <a:xfrm>
            <a:off x="9690051" y="3626688"/>
            <a:ext cx="1433583" cy="577081"/>
          </a:xfrm>
          <a:prstGeom prst="rect">
            <a:avLst/>
          </a:prstGeom>
          <a:noFill/>
        </p:spPr>
        <p:txBody>
          <a:bodyPr wrap="square" rtlCol="0">
            <a:spAutoFit/>
          </a:bodyPr>
          <a:lstStyle/>
          <a:p>
            <a:r>
              <a:rPr lang="zh-CN" altLang="en-US" sz="1050" dirty="0"/>
              <a:t>此处设置面板为该页面的设置选项，之后说明。</a:t>
            </a:r>
            <a:endParaRPr lang="en-US" sz="1050" dirty="0"/>
          </a:p>
        </p:txBody>
      </p:sp>
      <p:cxnSp>
        <p:nvCxnSpPr>
          <p:cNvPr id="59" name="Straight Arrow Connector 58"/>
          <p:cNvCxnSpPr/>
          <p:nvPr/>
        </p:nvCxnSpPr>
        <p:spPr>
          <a:xfrm flipV="1">
            <a:off x="8806567" y="1381558"/>
            <a:ext cx="0" cy="481676"/>
          </a:xfrm>
          <a:prstGeom prst="straightConnector1">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7971674" y="984346"/>
            <a:ext cx="1760912" cy="415498"/>
          </a:xfrm>
          <a:prstGeom prst="rect">
            <a:avLst/>
          </a:prstGeom>
          <a:noFill/>
        </p:spPr>
        <p:txBody>
          <a:bodyPr wrap="square" rtlCol="0">
            <a:spAutoFit/>
          </a:bodyPr>
          <a:lstStyle/>
          <a:p>
            <a:r>
              <a:rPr lang="zh-CN" altLang="en-US" sz="1050" dirty="0"/>
              <a:t>总设置按钮，具体可设置信息在</a:t>
            </a:r>
            <a:r>
              <a:rPr lang="zh-CN" altLang="en-US" sz="1050" dirty="0">
                <a:solidFill>
                  <a:srgbClr val="C00000"/>
                </a:solidFill>
              </a:rPr>
              <a:t>下一页</a:t>
            </a:r>
            <a:r>
              <a:rPr lang="zh-CN" altLang="en-US" sz="1050" dirty="0"/>
              <a:t>说明</a:t>
            </a:r>
            <a:endParaRPr lang="en-US" sz="1050" dirty="0"/>
          </a:p>
        </p:txBody>
      </p:sp>
      <p:sp>
        <p:nvSpPr>
          <p:cNvPr id="61" name="Rectangle 60"/>
          <p:cNvSpPr/>
          <p:nvPr/>
        </p:nvSpPr>
        <p:spPr>
          <a:xfrm>
            <a:off x="8942190" y="1866285"/>
            <a:ext cx="161397" cy="191193"/>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Arrow Connector 62"/>
          <p:cNvCxnSpPr/>
          <p:nvPr/>
        </p:nvCxnSpPr>
        <p:spPr>
          <a:xfrm>
            <a:off x="9094571" y="2018896"/>
            <a:ext cx="1441566" cy="776432"/>
          </a:xfrm>
          <a:prstGeom prst="straightConnector1">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0220184" y="2780737"/>
            <a:ext cx="1433583" cy="415498"/>
          </a:xfrm>
          <a:prstGeom prst="rect">
            <a:avLst/>
          </a:prstGeom>
          <a:noFill/>
        </p:spPr>
        <p:txBody>
          <a:bodyPr wrap="square" rtlCol="0">
            <a:spAutoFit/>
          </a:bodyPr>
          <a:lstStyle/>
          <a:p>
            <a:r>
              <a:rPr lang="zh-CN" altLang="en-US" sz="1050" dirty="0"/>
              <a:t>提醒功能，具体之后有页面说明</a:t>
            </a:r>
            <a:endParaRPr lang="en-US" sz="1050" dirty="0"/>
          </a:p>
        </p:txBody>
      </p:sp>
      <p:pic>
        <p:nvPicPr>
          <p:cNvPr id="12" name="图片 11"/>
          <p:cNvPicPr>
            <a:picLocks noChangeAspect="1"/>
          </p:cNvPicPr>
          <p:nvPr/>
        </p:nvPicPr>
        <p:blipFill>
          <a:blip r:embed="rId2"/>
          <a:stretch>
            <a:fillRect/>
          </a:stretch>
        </p:blipFill>
        <p:spPr>
          <a:xfrm>
            <a:off x="585470" y="1854835"/>
            <a:ext cx="1089660" cy="2438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le 1"/>
          <p:cNvSpPr>
            <a:spLocks noGrp="1"/>
          </p:cNvSpPr>
          <p:nvPr/>
        </p:nvSpPr>
        <p:spPr>
          <a:xfrm>
            <a:off x="717655" y="767635"/>
            <a:ext cx="8104552" cy="10805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系统“设置”按钮</a:t>
            </a:r>
            <a:endParaRPr lang="en-US" dirty="0"/>
          </a:p>
        </p:txBody>
      </p:sp>
      <p:pic>
        <p:nvPicPr>
          <p:cNvPr id="57" name="Picture 9"/>
          <p:cNvPicPr>
            <a:picLocks noChangeAspect="1"/>
          </p:cNvPicPr>
          <p:nvPr/>
        </p:nvPicPr>
        <p:blipFill>
          <a:blip r:embed="rId1"/>
          <a:stretch>
            <a:fillRect/>
          </a:stretch>
        </p:blipFill>
        <p:spPr>
          <a:xfrm>
            <a:off x="6169025" y="1112651"/>
            <a:ext cx="1428750" cy="390525"/>
          </a:xfrm>
          <a:prstGeom prst="rect">
            <a:avLst/>
          </a:prstGeom>
        </p:spPr>
      </p:pic>
      <p:sp>
        <p:nvSpPr>
          <p:cNvPr id="58" name="Rectangle 17"/>
          <p:cNvSpPr/>
          <p:nvPr/>
        </p:nvSpPr>
        <p:spPr>
          <a:xfrm>
            <a:off x="6131338" y="1112651"/>
            <a:ext cx="515486" cy="390525"/>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10"/>
          <p:cNvPicPr>
            <a:picLocks noChangeAspect="1"/>
          </p:cNvPicPr>
          <p:nvPr/>
        </p:nvPicPr>
        <p:blipFill>
          <a:blip r:embed="rId2"/>
          <a:stretch>
            <a:fillRect/>
          </a:stretch>
        </p:blipFill>
        <p:spPr>
          <a:xfrm>
            <a:off x="717655" y="2214161"/>
            <a:ext cx="1276350" cy="1323975"/>
          </a:xfrm>
          <a:prstGeom prst="rect">
            <a:avLst/>
          </a:prstGeom>
        </p:spPr>
      </p:pic>
      <p:sp>
        <p:nvSpPr>
          <p:cNvPr id="60" name="TextBox 12"/>
          <p:cNvSpPr txBox="1"/>
          <p:nvPr/>
        </p:nvSpPr>
        <p:spPr>
          <a:xfrm>
            <a:off x="646093" y="1794169"/>
            <a:ext cx="5230804" cy="261610"/>
          </a:xfrm>
          <a:prstGeom prst="rect">
            <a:avLst/>
          </a:prstGeom>
          <a:solidFill>
            <a:schemeClr val="bg2"/>
          </a:solidFill>
        </p:spPr>
        <p:txBody>
          <a:bodyPr wrap="square" rtlCol="0">
            <a:spAutoFit/>
          </a:bodyPr>
          <a:lstStyle/>
          <a:p>
            <a:r>
              <a:rPr lang="zh-CN" altLang="en-US" sz="1100" dirty="0"/>
              <a:t>点击该按钮可弹出以下内容供用户设置。如需其他系统设置选项，可在后期添加。</a:t>
            </a:r>
            <a:endParaRPr lang="en-US" sz="1100" dirty="0"/>
          </a:p>
        </p:txBody>
      </p:sp>
      <p:pic>
        <p:nvPicPr>
          <p:cNvPr id="61" name="Picture 14"/>
          <p:cNvPicPr>
            <a:picLocks noChangeAspect="1"/>
          </p:cNvPicPr>
          <p:nvPr/>
        </p:nvPicPr>
        <p:blipFill>
          <a:blip r:embed="rId3"/>
          <a:stretch>
            <a:fillRect/>
          </a:stretch>
        </p:blipFill>
        <p:spPr>
          <a:xfrm>
            <a:off x="2803595" y="2233365"/>
            <a:ext cx="3439062" cy="1236222"/>
          </a:xfrm>
          <a:prstGeom prst="rect">
            <a:avLst/>
          </a:prstGeom>
        </p:spPr>
      </p:pic>
      <p:pic>
        <p:nvPicPr>
          <p:cNvPr id="62" name="Picture 23"/>
          <p:cNvPicPr>
            <a:picLocks noChangeAspect="1"/>
          </p:cNvPicPr>
          <p:nvPr/>
        </p:nvPicPr>
        <p:blipFill>
          <a:blip r:embed="rId4"/>
          <a:stretch>
            <a:fillRect/>
          </a:stretch>
        </p:blipFill>
        <p:spPr>
          <a:xfrm>
            <a:off x="1812510" y="3861527"/>
            <a:ext cx="4629440" cy="2473262"/>
          </a:xfrm>
          <a:prstGeom prst="rect">
            <a:avLst/>
          </a:prstGeom>
        </p:spPr>
      </p:pic>
      <p:pic>
        <p:nvPicPr>
          <p:cNvPr id="63" name="Picture 24"/>
          <p:cNvPicPr>
            <a:picLocks noChangeAspect="1"/>
          </p:cNvPicPr>
          <p:nvPr/>
        </p:nvPicPr>
        <p:blipFill>
          <a:blip r:embed="rId5"/>
          <a:stretch>
            <a:fillRect/>
          </a:stretch>
        </p:blipFill>
        <p:spPr>
          <a:xfrm>
            <a:off x="6883400" y="5543389"/>
            <a:ext cx="2973349" cy="1010031"/>
          </a:xfrm>
          <a:prstGeom prst="rect">
            <a:avLst/>
          </a:prstGeom>
        </p:spPr>
      </p:pic>
      <p:cxnSp>
        <p:nvCxnSpPr>
          <p:cNvPr id="64" name="Straight Arrow Connector 26"/>
          <p:cNvCxnSpPr/>
          <p:nvPr/>
        </p:nvCxnSpPr>
        <p:spPr>
          <a:xfrm>
            <a:off x="1994005" y="2432214"/>
            <a:ext cx="809590" cy="0"/>
          </a:xfrm>
          <a:prstGeom prst="straightConnector1">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32"/>
          <p:cNvCxnSpPr/>
          <p:nvPr/>
        </p:nvCxnSpPr>
        <p:spPr>
          <a:xfrm>
            <a:off x="1145872" y="3445707"/>
            <a:ext cx="5729577" cy="2993966"/>
          </a:xfrm>
          <a:prstGeom prst="bentConnector3">
            <a:avLst>
              <a:gd name="adj1" fmla="val 40"/>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37"/>
          <p:cNvCxnSpPr/>
          <p:nvPr/>
        </p:nvCxnSpPr>
        <p:spPr>
          <a:xfrm>
            <a:off x="1455972" y="2726414"/>
            <a:ext cx="5190852" cy="890546"/>
          </a:xfrm>
          <a:prstGeom prst="bentConnector3">
            <a:avLst>
              <a:gd name="adj1" fmla="val 20743"/>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41"/>
          <p:cNvCxnSpPr/>
          <p:nvPr/>
        </p:nvCxnSpPr>
        <p:spPr>
          <a:xfrm>
            <a:off x="1404543" y="3024358"/>
            <a:ext cx="865384" cy="837169"/>
          </a:xfrm>
          <a:prstGeom prst="bentConnector3">
            <a:avLst>
              <a:gd name="adj1" fmla="val 100535"/>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8" name="Rectangle 48"/>
          <p:cNvSpPr/>
          <p:nvPr/>
        </p:nvSpPr>
        <p:spPr>
          <a:xfrm>
            <a:off x="646093" y="2130066"/>
            <a:ext cx="1422130" cy="1486894"/>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p:cNvPicPr>
            <a:picLocks noChangeAspect="1"/>
          </p:cNvPicPr>
          <p:nvPr/>
        </p:nvPicPr>
        <p:blipFill>
          <a:blip r:embed="rId6"/>
          <a:stretch>
            <a:fillRect/>
          </a:stretch>
        </p:blipFill>
        <p:spPr>
          <a:xfrm>
            <a:off x="6674870" y="1633717"/>
            <a:ext cx="4276030" cy="38404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nvSpPr>
        <p:spPr>
          <a:xfrm>
            <a:off x="920855" y="1407715"/>
            <a:ext cx="8104552" cy="10805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系统“提醒”按钮</a:t>
            </a:r>
            <a:endParaRPr lang="en-US" dirty="0"/>
          </a:p>
        </p:txBody>
      </p:sp>
      <p:pic>
        <p:nvPicPr>
          <p:cNvPr id="8" name="Picture 2"/>
          <p:cNvPicPr>
            <a:picLocks noChangeAspect="1"/>
          </p:cNvPicPr>
          <p:nvPr/>
        </p:nvPicPr>
        <p:blipFill>
          <a:blip r:embed="rId1"/>
          <a:stretch>
            <a:fillRect/>
          </a:stretch>
        </p:blipFill>
        <p:spPr>
          <a:xfrm>
            <a:off x="6372225" y="1752731"/>
            <a:ext cx="1428750" cy="390525"/>
          </a:xfrm>
          <a:prstGeom prst="rect">
            <a:avLst/>
          </a:prstGeom>
        </p:spPr>
      </p:pic>
      <p:sp>
        <p:nvSpPr>
          <p:cNvPr id="9" name="Rectangle 3"/>
          <p:cNvSpPr/>
          <p:nvPr/>
        </p:nvSpPr>
        <p:spPr>
          <a:xfrm>
            <a:off x="6835470" y="1752730"/>
            <a:ext cx="413469" cy="390525"/>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p:cNvPicPr>
            <a:picLocks noChangeAspect="1"/>
          </p:cNvPicPr>
          <p:nvPr/>
        </p:nvPicPr>
        <p:blipFill>
          <a:blip r:embed="rId2"/>
          <a:stretch>
            <a:fillRect/>
          </a:stretch>
        </p:blipFill>
        <p:spPr>
          <a:xfrm>
            <a:off x="872215" y="4146069"/>
            <a:ext cx="10558888" cy="1499991"/>
          </a:xfrm>
          <a:prstGeom prst="rect">
            <a:avLst/>
          </a:prstGeom>
        </p:spPr>
      </p:pic>
      <p:sp>
        <p:nvSpPr>
          <p:cNvPr id="14" name="TextBox 5"/>
          <p:cNvSpPr txBox="1"/>
          <p:nvPr/>
        </p:nvSpPr>
        <p:spPr>
          <a:xfrm>
            <a:off x="872215" y="2826980"/>
            <a:ext cx="10103356" cy="1107996"/>
          </a:xfrm>
          <a:prstGeom prst="rect">
            <a:avLst/>
          </a:prstGeom>
          <a:noFill/>
        </p:spPr>
        <p:txBody>
          <a:bodyPr wrap="square" rtlCol="0">
            <a:spAutoFit/>
          </a:bodyPr>
          <a:lstStyle/>
          <a:p>
            <a:pPr marL="171450" indent="-171450">
              <a:buFont typeface="Wingdings" panose="05000000000000000000" pitchFamily="2" charset="2"/>
              <a:buChar char="Ø"/>
            </a:pPr>
            <a:r>
              <a:rPr lang="zh-CN" altLang="en-US" sz="1100" dirty="0"/>
              <a:t>如果有警告信息，在“提醒”图标处显示红色</a:t>
            </a:r>
            <a:r>
              <a:rPr lang="en-US" sz="1100" dirty="0"/>
              <a:t>alert</a:t>
            </a:r>
            <a:r>
              <a:rPr lang="zh-CN" altLang="en-US" sz="1100" dirty="0"/>
              <a:t>并标明数量，如果警告解除，则红色</a:t>
            </a:r>
            <a:r>
              <a:rPr lang="en-US" sz="1100" dirty="0"/>
              <a:t>alert</a:t>
            </a:r>
            <a:r>
              <a:rPr lang="zh-CN" altLang="en-US" sz="1100" dirty="0"/>
              <a:t>消失或变成灰色（后台会存储告警表用于前端页面查询）</a:t>
            </a:r>
            <a:endParaRPr lang="en-US" sz="1100" dirty="0"/>
          </a:p>
          <a:p>
            <a:pPr marL="171450" indent="-171450">
              <a:buFont typeface="Wingdings" panose="05000000000000000000" pitchFamily="2" charset="2"/>
              <a:buChar char="Ø"/>
            </a:pPr>
            <a:r>
              <a:rPr lang="zh-CN" altLang="en-US" sz="1100" dirty="0"/>
              <a:t>用户可以进入警告页面查看当前状态和历史警告信息</a:t>
            </a:r>
            <a:endParaRPr lang="en-US" sz="1100" dirty="0"/>
          </a:p>
          <a:p>
            <a:pPr marL="171450" indent="-171450">
              <a:buFont typeface="Wingdings" panose="05000000000000000000" pitchFamily="2" charset="2"/>
              <a:buChar char="Ø"/>
            </a:pPr>
            <a:r>
              <a:rPr lang="zh-CN" altLang="en-US" sz="1100" dirty="0"/>
              <a:t>目前有两类消息放在“警告”中，</a:t>
            </a:r>
            <a:endParaRPr lang="en-US" altLang="zh-CN" sz="1100" dirty="0"/>
          </a:p>
          <a:p>
            <a:pPr marL="628650" lvl="1" indent="-171450">
              <a:buFont typeface="Courier New" panose="02070309020205020404" pitchFamily="49" charset="0"/>
              <a:buChar char="o"/>
            </a:pPr>
            <a:r>
              <a:rPr lang="zh-CN" altLang="en-US" sz="1100" dirty="0"/>
              <a:t>当故障发生概率超过所设置的概率百分比时；</a:t>
            </a:r>
            <a:endParaRPr lang="en-US" altLang="zh-CN" sz="1100" dirty="0"/>
          </a:p>
          <a:p>
            <a:pPr marL="628650" lvl="1" indent="-171450">
              <a:buFont typeface="Courier New" panose="02070309020205020404" pitchFamily="49" charset="0"/>
              <a:buChar char="o"/>
            </a:pPr>
            <a:r>
              <a:rPr lang="zh-CN" altLang="en-US" sz="1100" dirty="0"/>
              <a:t>当有异常数据产生时。</a:t>
            </a:r>
            <a:endParaRPr lang="en-US" altLang="zh-CN" sz="1100" dirty="0"/>
          </a:p>
          <a:p>
            <a:pPr marL="171450" indent="-171450">
              <a:buFont typeface="Wingdings" panose="05000000000000000000" pitchFamily="2" charset="2"/>
              <a:buChar char="Ø"/>
            </a:pPr>
            <a:r>
              <a:rPr lang="zh-CN" altLang="en-US" sz="1100" dirty="0"/>
              <a:t>后期若需要添加其他提醒的消息，可提出需求。</a:t>
            </a:r>
            <a:endParaRPr lang="en-US" altLang="zh-CN" sz="11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666855" y="970835"/>
            <a:ext cx="8104552" cy="10805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实时监控“设置面板”按钮</a:t>
            </a:r>
            <a:endParaRPr lang="en-US" dirty="0"/>
          </a:p>
        </p:txBody>
      </p:sp>
      <p:pic>
        <p:nvPicPr>
          <p:cNvPr id="9" name="Picture 6"/>
          <p:cNvPicPr>
            <a:picLocks noChangeAspect="1"/>
          </p:cNvPicPr>
          <p:nvPr/>
        </p:nvPicPr>
        <p:blipFill>
          <a:blip r:embed="rId1"/>
          <a:stretch>
            <a:fillRect/>
          </a:stretch>
        </p:blipFill>
        <p:spPr>
          <a:xfrm>
            <a:off x="7983004" y="1301564"/>
            <a:ext cx="1066800" cy="419100"/>
          </a:xfrm>
          <a:prstGeom prst="rect">
            <a:avLst/>
          </a:prstGeom>
        </p:spPr>
      </p:pic>
      <p:pic>
        <p:nvPicPr>
          <p:cNvPr id="12" name="Picture 7"/>
          <p:cNvPicPr>
            <a:picLocks noChangeAspect="1"/>
          </p:cNvPicPr>
          <p:nvPr/>
        </p:nvPicPr>
        <p:blipFill>
          <a:blip r:embed="rId2"/>
          <a:stretch>
            <a:fillRect/>
          </a:stretch>
        </p:blipFill>
        <p:spPr>
          <a:xfrm>
            <a:off x="813462" y="2254125"/>
            <a:ext cx="7867153" cy="4271189"/>
          </a:xfrm>
          <a:prstGeom prst="rect">
            <a:avLst/>
          </a:prstGeom>
        </p:spPr>
      </p:pic>
      <p:sp>
        <p:nvSpPr>
          <p:cNvPr id="15" name="TextBox 8"/>
          <p:cNvSpPr txBox="1"/>
          <p:nvPr/>
        </p:nvSpPr>
        <p:spPr>
          <a:xfrm>
            <a:off x="8847592" y="3555270"/>
            <a:ext cx="2433099" cy="2970044"/>
          </a:xfrm>
          <a:prstGeom prst="rect">
            <a:avLst/>
          </a:prstGeom>
          <a:noFill/>
        </p:spPr>
        <p:txBody>
          <a:bodyPr wrap="square" rtlCol="0">
            <a:spAutoFit/>
          </a:bodyPr>
          <a:lstStyle/>
          <a:p>
            <a:pPr marL="171450" indent="-171450">
              <a:buFont typeface="Wingdings" panose="05000000000000000000" pitchFamily="2" charset="2"/>
              <a:buChar char="Ø"/>
            </a:pPr>
            <a:r>
              <a:rPr lang="zh-CN" altLang="en-US" sz="1100" dirty="0"/>
              <a:t>可设置各传感器的显示选项。</a:t>
            </a:r>
            <a:endParaRPr lang="en-US" altLang="zh-CN" sz="1100" dirty="0"/>
          </a:p>
          <a:p>
            <a:pPr marL="171450" indent="-171450">
              <a:buFont typeface="Wingdings" panose="05000000000000000000" pitchFamily="2" charset="2"/>
              <a:buChar char="Ø"/>
            </a:pPr>
            <a:r>
              <a:rPr lang="zh-CN" altLang="en-US" sz="1100" dirty="0"/>
              <a:t>温度传感器</a:t>
            </a:r>
            <a:r>
              <a:rPr lang="en-US" altLang="zh-CN" sz="1100" dirty="0"/>
              <a:t>	</a:t>
            </a:r>
            <a:endParaRPr lang="en-US" altLang="zh-CN" sz="1100" dirty="0"/>
          </a:p>
          <a:p>
            <a:pPr marL="628650" lvl="1" indent="-171450">
              <a:buFont typeface="Courier New" panose="02070309020205020404" pitchFamily="49" charset="0"/>
              <a:buChar char="o"/>
            </a:pPr>
            <a:r>
              <a:rPr lang="en-US" altLang="zh-CN" sz="1100" dirty="0"/>
              <a:t>X</a:t>
            </a:r>
            <a:r>
              <a:rPr lang="zh-CN" altLang="en-US" sz="1100" dirty="0"/>
              <a:t>轴的最大时间</a:t>
            </a:r>
            <a:endParaRPr lang="en-US" altLang="zh-CN" sz="1100" dirty="0"/>
          </a:p>
          <a:p>
            <a:pPr marL="628650" lvl="1" indent="-171450">
              <a:buFont typeface="Courier New" panose="02070309020205020404" pitchFamily="49" charset="0"/>
              <a:buChar char="o"/>
            </a:pPr>
            <a:r>
              <a:rPr lang="zh-CN" altLang="en-US" sz="1100" dirty="0"/>
              <a:t>需显示多少个温度传感器，可多选</a:t>
            </a:r>
            <a:endParaRPr lang="en-US" altLang="zh-CN" sz="1100" dirty="0"/>
          </a:p>
          <a:p>
            <a:pPr marL="171450" indent="-171450">
              <a:buFont typeface="Wingdings" panose="05000000000000000000" pitchFamily="2" charset="2"/>
              <a:buChar char="Ø"/>
            </a:pPr>
            <a:r>
              <a:rPr lang="zh-CN" altLang="en-US" sz="1100" dirty="0"/>
              <a:t>单向加速度</a:t>
            </a:r>
            <a:endParaRPr lang="en-US" altLang="zh-CN" sz="1100" dirty="0"/>
          </a:p>
          <a:p>
            <a:pPr marL="628650" lvl="1" indent="-171450">
              <a:buFont typeface="Courier New" panose="02070309020205020404" pitchFamily="49" charset="0"/>
              <a:buChar char="o"/>
            </a:pPr>
            <a:r>
              <a:rPr lang="zh-CN" altLang="en-US" sz="1100" dirty="0"/>
              <a:t>采集频率，以</a:t>
            </a:r>
            <a:r>
              <a:rPr lang="en-US" altLang="zh-CN" sz="1100" dirty="0"/>
              <a:t>K/s</a:t>
            </a:r>
            <a:r>
              <a:rPr lang="zh-CN" altLang="en-US" sz="1100" dirty="0"/>
              <a:t>为单位</a:t>
            </a:r>
            <a:endParaRPr lang="en-US" altLang="zh-CN" sz="1100" dirty="0"/>
          </a:p>
          <a:p>
            <a:pPr marL="628650" lvl="1" indent="-171450">
              <a:buFont typeface="Courier New" panose="02070309020205020404" pitchFamily="49" charset="0"/>
              <a:buChar char="o"/>
            </a:pPr>
            <a:r>
              <a:rPr lang="en-US" altLang="zh-CN" sz="1100" dirty="0"/>
              <a:t>X</a:t>
            </a:r>
            <a:r>
              <a:rPr lang="zh-CN" altLang="en-US" sz="1100" dirty="0"/>
              <a:t>轴显示的总点数</a:t>
            </a:r>
            <a:endParaRPr lang="en-US" altLang="zh-CN" sz="1100" dirty="0"/>
          </a:p>
          <a:p>
            <a:pPr marL="628650" lvl="1" indent="-171450">
              <a:buFont typeface="Courier New" panose="02070309020205020404" pitchFamily="49" charset="0"/>
              <a:buChar char="o"/>
            </a:pPr>
            <a:r>
              <a:rPr lang="zh-CN" altLang="en-US" sz="1100" dirty="0"/>
              <a:t>需显示多少个单向加速度传感器，可多选</a:t>
            </a:r>
            <a:endParaRPr lang="en-US" altLang="zh-CN" sz="1100" dirty="0"/>
          </a:p>
          <a:p>
            <a:pPr marL="171450" indent="-171450">
              <a:buFont typeface="Wingdings" panose="05000000000000000000" pitchFamily="2" charset="2"/>
              <a:buChar char="Ø"/>
            </a:pPr>
            <a:r>
              <a:rPr lang="zh-CN" altLang="en-US" sz="1100" dirty="0"/>
              <a:t>三向加速度</a:t>
            </a:r>
            <a:endParaRPr lang="en-US" altLang="zh-CN" sz="1100" dirty="0"/>
          </a:p>
          <a:p>
            <a:pPr marL="628650" lvl="1" indent="-171450">
              <a:buFont typeface="Courier New" panose="02070309020205020404" pitchFamily="49" charset="0"/>
              <a:buChar char="o"/>
            </a:pPr>
            <a:r>
              <a:rPr lang="zh-CN" altLang="en-US" sz="1100" dirty="0"/>
              <a:t>采集频率，以</a:t>
            </a:r>
            <a:r>
              <a:rPr lang="en-US" altLang="zh-CN" sz="1100" dirty="0"/>
              <a:t>K/s</a:t>
            </a:r>
            <a:r>
              <a:rPr lang="zh-CN" altLang="en-US" sz="1100" dirty="0"/>
              <a:t>为单位</a:t>
            </a:r>
            <a:endParaRPr lang="en-US" altLang="zh-CN" sz="1100" dirty="0"/>
          </a:p>
          <a:p>
            <a:pPr marL="628650" lvl="1" indent="-171450">
              <a:buFont typeface="Courier New" panose="02070309020205020404" pitchFamily="49" charset="0"/>
              <a:buChar char="o"/>
            </a:pPr>
            <a:r>
              <a:rPr lang="en-US" altLang="zh-CN" sz="1100" dirty="0"/>
              <a:t>X</a:t>
            </a:r>
            <a:r>
              <a:rPr lang="zh-CN" altLang="en-US" sz="1100" dirty="0"/>
              <a:t>轴显示的总点数</a:t>
            </a:r>
            <a:endParaRPr lang="en-US" altLang="zh-CN" sz="1100" dirty="0"/>
          </a:p>
          <a:p>
            <a:pPr marL="628650" lvl="1" indent="-171450">
              <a:buFont typeface="Courier New" panose="02070309020205020404" pitchFamily="49" charset="0"/>
              <a:buChar char="o"/>
            </a:pPr>
            <a:r>
              <a:rPr lang="zh-CN" altLang="en-US" sz="1100" dirty="0"/>
              <a:t>需显示多少个轴，可多选</a:t>
            </a:r>
            <a:endParaRPr lang="en-US" altLang="zh-CN" sz="1100" dirty="0"/>
          </a:p>
          <a:p>
            <a:pPr marL="171450" indent="-171450">
              <a:buFont typeface="Wingdings" panose="05000000000000000000" pitchFamily="2" charset="2"/>
              <a:buChar char="Ø"/>
            </a:pPr>
            <a:r>
              <a:rPr lang="zh-CN" altLang="en-US" sz="1100" dirty="0"/>
              <a:t>整个实时监控时页面的刷新间隔，默认为</a:t>
            </a:r>
            <a:r>
              <a:rPr lang="en-US" altLang="zh-CN" sz="1100" dirty="0"/>
              <a:t>1</a:t>
            </a:r>
            <a:r>
              <a:rPr lang="zh-CN" altLang="en-US" sz="1100" dirty="0"/>
              <a:t>秒刷新一次。</a:t>
            </a:r>
            <a:endParaRPr lang="en-US" altLang="zh-CN" sz="1100" dirty="0"/>
          </a:p>
          <a:p>
            <a:endParaRPr lang="en-US" altLang="zh-CN" sz="11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Title 1"/>
          <p:cNvSpPr>
            <a:spLocks noGrp="1"/>
          </p:cNvSpPr>
          <p:nvPr/>
        </p:nvSpPr>
        <p:spPr>
          <a:xfrm>
            <a:off x="311255" y="818435"/>
            <a:ext cx="8104552" cy="10805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异常数据分析报告</a:t>
            </a:r>
            <a:r>
              <a:rPr lang="en-US" altLang="zh-CN" dirty="0"/>
              <a:t>-</a:t>
            </a:r>
            <a:r>
              <a:rPr lang="zh-CN" altLang="en-US" dirty="0"/>
              <a:t>菜单</a:t>
            </a:r>
            <a:endParaRPr lang="en-US" dirty="0"/>
          </a:p>
        </p:txBody>
      </p:sp>
      <p:pic>
        <p:nvPicPr>
          <p:cNvPr id="12" name="Content Placeholder 3"/>
          <p:cNvPicPr>
            <a:picLocks noGrp="1" noChangeAspect="1"/>
          </p:cNvPicPr>
          <p:nvPr/>
        </p:nvPicPr>
        <p:blipFill>
          <a:blip r:embed="rId1"/>
          <a:stretch>
            <a:fillRect/>
          </a:stretch>
        </p:blipFill>
        <p:spPr>
          <a:xfrm>
            <a:off x="1786255" y="1837055"/>
            <a:ext cx="2828925" cy="4564380"/>
          </a:xfrm>
          <a:prstGeom prst="rect">
            <a:avLst/>
          </a:prstGeom>
        </p:spPr>
      </p:pic>
      <p:sp>
        <p:nvSpPr>
          <p:cNvPr id="13" name="Oval 4"/>
          <p:cNvSpPr/>
          <p:nvPr/>
        </p:nvSpPr>
        <p:spPr>
          <a:xfrm>
            <a:off x="1785965" y="2659905"/>
            <a:ext cx="1945930" cy="4075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图片 13"/>
          <p:cNvPicPr>
            <a:picLocks noChangeAspect="1"/>
          </p:cNvPicPr>
          <p:nvPr/>
        </p:nvPicPr>
        <p:blipFill>
          <a:blip r:embed="rId2"/>
          <a:stretch>
            <a:fillRect/>
          </a:stretch>
        </p:blipFill>
        <p:spPr>
          <a:xfrm>
            <a:off x="1814195" y="1929765"/>
            <a:ext cx="2764790" cy="618490"/>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p:cNvPicPr>
            <a:picLocks noChangeAspect="1"/>
          </p:cNvPicPr>
          <p:nvPr/>
        </p:nvPicPr>
        <p:blipFill>
          <a:blip r:embed="rId1"/>
          <a:stretch>
            <a:fillRect/>
          </a:stretch>
        </p:blipFill>
        <p:spPr>
          <a:xfrm>
            <a:off x="412864" y="1756410"/>
            <a:ext cx="11014491" cy="3622505"/>
          </a:xfrm>
          <a:prstGeom prst="rect">
            <a:avLst/>
          </a:prstGeom>
        </p:spPr>
      </p:pic>
      <p:sp>
        <p:nvSpPr>
          <p:cNvPr id="4" name="Title 1"/>
          <p:cNvSpPr>
            <a:spLocks noGrp="1"/>
          </p:cNvSpPr>
          <p:nvPr/>
        </p:nvSpPr>
        <p:spPr>
          <a:xfrm>
            <a:off x="524615" y="686355"/>
            <a:ext cx="8104552" cy="10805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异常数据分析报告</a:t>
            </a:r>
            <a:r>
              <a:rPr lang="en-US" altLang="zh-CN" dirty="0"/>
              <a:t>-</a:t>
            </a:r>
            <a:r>
              <a:rPr lang="zh-CN" altLang="en-US" dirty="0"/>
              <a:t>列表</a:t>
            </a:r>
            <a:endParaRPr lang="en-US" dirty="0"/>
          </a:p>
        </p:txBody>
      </p:sp>
      <p:sp>
        <p:nvSpPr>
          <p:cNvPr id="5" name="Oval 4"/>
          <p:cNvSpPr/>
          <p:nvPr/>
        </p:nvSpPr>
        <p:spPr>
          <a:xfrm>
            <a:off x="8160328" y="3591151"/>
            <a:ext cx="689957" cy="447261"/>
          </a:xfrm>
          <a:prstGeom prst="ellipse">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8604227" y="4036062"/>
            <a:ext cx="877112" cy="1728240"/>
          </a:xfrm>
          <a:prstGeom prst="straightConnector1">
            <a:avLst/>
          </a:prstGeom>
          <a:ln>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110716" y="5832002"/>
            <a:ext cx="2316639" cy="276999"/>
          </a:xfrm>
          <a:prstGeom prst="rect">
            <a:avLst/>
          </a:prstGeom>
          <a:noFill/>
        </p:spPr>
        <p:txBody>
          <a:bodyPr wrap="square" rtlCol="0">
            <a:spAutoFit/>
          </a:bodyPr>
          <a:lstStyle/>
          <a:p>
            <a:r>
              <a:rPr lang="zh-CN" altLang="en-US" sz="1200" dirty="0"/>
              <a:t>点击查看进入报告详情（下一页）</a:t>
            </a:r>
            <a:endParaRPr lang="en-US" sz="1200" dirty="0"/>
          </a:p>
        </p:txBody>
      </p:sp>
      <p:sp>
        <p:nvSpPr>
          <p:cNvPr id="6" name="Oval 9"/>
          <p:cNvSpPr/>
          <p:nvPr/>
        </p:nvSpPr>
        <p:spPr>
          <a:xfrm>
            <a:off x="4286596" y="3588801"/>
            <a:ext cx="689957" cy="447261"/>
          </a:xfrm>
          <a:prstGeom prst="ellipse">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0"/>
          <p:cNvSpPr/>
          <p:nvPr/>
        </p:nvSpPr>
        <p:spPr>
          <a:xfrm>
            <a:off x="4309908" y="4369584"/>
            <a:ext cx="689957" cy="447261"/>
          </a:xfrm>
          <a:prstGeom prst="ellipse">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1"/>
          <p:cNvCxnSpPr>
            <a:stCxn id="6" idx="2"/>
          </p:cNvCxnSpPr>
          <p:nvPr/>
        </p:nvCxnSpPr>
        <p:spPr>
          <a:xfrm flipH="1">
            <a:off x="2017224" y="3802272"/>
            <a:ext cx="2269372" cy="1892870"/>
          </a:xfrm>
          <a:prstGeom prst="straightConnector1">
            <a:avLst/>
          </a:prstGeom>
          <a:ln>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4"/>
          <p:cNvCxnSpPr>
            <a:stCxn id="15" idx="5"/>
          </p:cNvCxnSpPr>
          <p:nvPr/>
        </p:nvCxnSpPr>
        <p:spPr>
          <a:xfrm>
            <a:off x="4898823" y="4741185"/>
            <a:ext cx="167879" cy="872605"/>
          </a:xfrm>
          <a:prstGeom prst="straightConnector1">
            <a:avLst/>
          </a:prstGeom>
          <a:ln>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245491" y="5784896"/>
            <a:ext cx="1813385" cy="646331"/>
          </a:xfrm>
          <a:prstGeom prst="rect">
            <a:avLst/>
          </a:prstGeom>
          <a:noFill/>
        </p:spPr>
        <p:txBody>
          <a:bodyPr wrap="square" rtlCol="0">
            <a:spAutoFit/>
          </a:bodyPr>
          <a:lstStyle/>
          <a:p>
            <a:r>
              <a:rPr lang="zh-CN" altLang="en-US" sz="1200" dirty="0"/>
              <a:t>当仅仅是传感器本身出现数值异常，用黄色显示，如温度等。</a:t>
            </a:r>
            <a:endParaRPr lang="en-US" sz="1200" dirty="0"/>
          </a:p>
        </p:txBody>
      </p:sp>
      <p:sp>
        <p:nvSpPr>
          <p:cNvPr id="20" name="TextBox 19"/>
          <p:cNvSpPr txBox="1"/>
          <p:nvPr/>
        </p:nvSpPr>
        <p:spPr>
          <a:xfrm>
            <a:off x="4487628" y="5647335"/>
            <a:ext cx="1813385" cy="646331"/>
          </a:xfrm>
          <a:prstGeom prst="rect">
            <a:avLst/>
          </a:prstGeom>
          <a:noFill/>
        </p:spPr>
        <p:txBody>
          <a:bodyPr wrap="square" rtlCol="0">
            <a:spAutoFit/>
          </a:bodyPr>
          <a:lstStyle/>
          <a:p>
            <a:r>
              <a:rPr lang="zh-CN" altLang="en-US" sz="1200" dirty="0"/>
              <a:t>若由后台诊断出来的机床某个部位异常，用红色显示。</a:t>
            </a:r>
            <a:endParaRPr lang="en-US" sz="1200" dirty="0"/>
          </a:p>
        </p:txBody>
      </p:sp>
      <p:sp>
        <p:nvSpPr>
          <p:cNvPr id="21" name="Rectangle 20"/>
          <p:cNvSpPr/>
          <p:nvPr/>
        </p:nvSpPr>
        <p:spPr>
          <a:xfrm>
            <a:off x="502919" y="1763961"/>
            <a:ext cx="10866121" cy="36736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21"/>
          <p:cNvCxnSpPr/>
          <p:nvPr/>
        </p:nvCxnSpPr>
        <p:spPr>
          <a:xfrm>
            <a:off x="5975985" y="2131329"/>
            <a:ext cx="604924" cy="404249"/>
          </a:xfrm>
          <a:prstGeom prst="straightConnector1">
            <a:avLst/>
          </a:prstGeom>
          <a:ln>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533646" y="2397078"/>
            <a:ext cx="2316639" cy="276999"/>
          </a:xfrm>
          <a:prstGeom prst="rect">
            <a:avLst/>
          </a:prstGeom>
          <a:noFill/>
        </p:spPr>
        <p:txBody>
          <a:bodyPr wrap="square" rtlCol="0">
            <a:spAutoFit/>
          </a:bodyPr>
          <a:lstStyle/>
          <a:p>
            <a:r>
              <a:rPr lang="zh-CN" altLang="en-US" sz="1200" dirty="0"/>
              <a:t>选择需要查看的报告的时间段</a:t>
            </a:r>
            <a:endParaRPr lang="en-US" sz="12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nvSpPr>
        <p:spPr>
          <a:xfrm>
            <a:off x="727815" y="645715"/>
            <a:ext cx="8104552" cy="10805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t>异常数据分析报告</a:t>
            </a:r>
            <a:r>
              <a:rPr lang="en-US" altLang="zh-CN"/>
              <a:t>-</a:t>
            </a:r>
            <a:r>
              <a:rPr lang="zh-CN" altLang="en-US"/>
              <a:t>详情</a:t>
            </a:r>
            <a:endParaRPr lang="en-US" dirty="0"/>
          </a:p>
        </p:txBody>
      </p:sp>
      <p:pic>
        <p:nvPicPr>
          <p:cNvPr id="17" name="Picture 7"/>
          <p:cNvPicPr>
            <a:picLocks noChangeAspect="1"/>
          </p:cNvPicPr>
          <p:nvPr/>
        </p:nvPicPr>
        <p:blipFill>
          <a:blip r:embed="rId1"/>
          <a:stretch>
            <a:fillRect/>
          </a:stretch>
        </p:blipFill>
        <p:spPr>
          <a:xfrm>
            <a:off x="1948456" y="1807555"/>
            <a:ext cx="8614598" cy="3965171"/>
          </a:xfrm>
          <a:prstGeom prst="rect">
            <a:avLst/>
          </a:prstGeom>
        </p:spPr>
      </p:pic>
      <p:sp>
        <p:nvSpPr>
          <p:cNvPr id="24" name="Rectangle 23"/>
          <p:cNvSpPr/>
          <p:nvPr/>
        </p:nvSpPr>
        <p:spPr>
          <a:xfrm>
            <a:off x="2070794" y="2447636"/>
            <a:ext cx="706581" cy="548640"/>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a:off x="1488903" y="2733567"/>
            <a:ext cx="581891" cy="0"/>
          </a:xfrm>
          <a:prstGeom prst="straightConnector1">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39845" y="2565389"/>
            <a:ext cx="1155471" cy="430887"/>
          </a:xfrm>
          <a:prstGeom prst="rect">
            <a:avLst/>
          </a:prstGeom>
          <a:noFill/>
        </p:spPr>
        <p:txBody>
          <a:bodyPr wrap="square" rtlCol="0">
            <a:spAutoFit/>
          </a:bodyPr>
          <a:lstStyle/>
          <a:p>
            <a:r>
              <a:rPr lang="zh-CN" altLang="en-US" sz="1100" dirty="0"/>
              <a:t>后台模型</a:t>
            </a:r>
            <a:endParaRPr lang="en-US" altLang="zh-CN" sz="1100" dirty="0"/>
          </a:p>
          <a:p>
            <a:r>
              <a:rPr lang="zh-CN" altLang="en-US" sz="1100" dirty="0"/>
              <a:t>返回异常名称</a:t>
            </a:r>
            <a:endParaRPr lang="en-US" sz="1100" dirty="0"/>
          </a:p>
        </p:txBody>
      </p:sp>
      <p:sp>
        <p:nvSpPr>
          <p:cNvPr id="32" name="Rectangle 31"/>
          <p:cNvSpPr/>
          <p:nvPr/>
        </p:nvSpPr>
        <p:spPr>
          <a:xfrm>
            <a:off x="2070794" y="3211085"/>
            <a:ext cx="4605250" cy="1580738"/>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37005" y="3212534"/>
            <a:ext cx="3887584" cy="1580738"/>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070794" y="5224086"/>
            <a:ext cx="2493818" cy="548640"/>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2413969" y="6147486"/>
            <a:ext cx="1903615" cy="430887"/>
          </a:xfrm>
          <a:prstGeom prst="rect">
            <a:avLst/>
          </a:prstGeom>
          <a:noFill/>
        </p:spPr>
        <p:txBody>
          <a:bodyPr wrap="square" rtlCol="0">
            <a:spAutoFit/>
          </a:bodyPr>
          <a:lstStyle/>
          <a:p>
            <a:r>
              <a:rPr lang="zh-CN" altLang="en-US" sz="1100" dirty="0"/>
              <a:t>此处后台模型返回具体该异常会导致的后果和影响</a:t>
            </a:r>
            <a:endParaRPr lang="en-US" sz="1100" dirty="0"/>
          </a:p>
        </p:txBody>
      </p:sp>
      <p:cxnSp>
        <p:nvCxnSpPr>
          <p:cNvPr id="39" name="Straight Arrow Connector 38"/>
          <p:cNvCxnSpPr/>
          <p:nvPr/>
        </p:nvCxnSpPr>
        <p:spPr>
          <a:xfrm>
            <a:off x="3231806" y="5770482"/>
            <a:ext cx="0" cy="368005"/>
          </a:xfrm>
          <a:prstGeom prst="straightConnector1">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686950" y="5218094"/>
            <a:ext cx="1903615" cy="769441"/>
          </a:xfrm>
          <a:prstGeom prst="rect">
            <a:avLst/>
          </a:prstGeom>
          <a:noFill/>
        </p:spPr>
        <p:txBody>
          <a:bodyPr wrap="square" rtlCol="0">
            <a:spAutoFit/>
          </a:bodyPr>
          <a:lstStyle/>
          <a:p>
            <a:r>
              <a:rPr lang="zh-CN" altLang="en-US" sz="1100" dirty="0"/>
              <a:t>具体产生异常的数据，有些数据可以直接获得，如温度；有些数据需要后台算法返回，如振动</a:t>
            </a:r>
            <a:endParaRPr lang="en-US" sz="1100" dirty="0"/>
          </a:p>
        </p:txBody>
      </p:sp>
      <p:cxnSp>
        <p:nvCxnSpPr>
          <p:cNvPr id="41" name="Straight Arrow Connector 40"/>
          <p:cNvCxnSpPr/>
          <p:nvPr/>
        </p:nvCxnSpPr>
        <p:spPr>
          <a:xfrm>
            <a:off x="5362635" y="4793272"/>
            <a:ext cx="0" cy="368005"/>
          </a:xfrm>
          <a:prstGeom prst="straightConnector1">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615384" y="5224086"/>
            <a:ext cx="2859576" cy="769441"/>
          </a:xfrm>
          <a:prstGeom prst="rect">
            <a:avLst/>
          </a:prstGeom>
          <a:noFill/>
        </p:spPr>
        <p:txBody>
          <a:bodyPr wrap="square" rtlCol="0">
            <a:spAutoFit/>
          </a:bodyPr>
          <a:lstStyle/>
          <a:p>
            <a:r>
              <a:rPr lang="zh-CN" altLang="en-US" sz="1100" dirty="0"/>
              <a:t>此处显示异常数据发生一段时间区间内的数据，如温度发生异常，则显示该异常前后几秒或几分钟的所有数据，具体显示多久时间可根据业务需要再议</a:t>
            </a:r>
            <a:endParaRPr lang="en-US" sz="1100" dirty="0"/>
          </a:p>
        </p:txBody>
      </p:sp>
      <p:cxnSp>
        <p:nvCxnSpPr>
          <p:cNvPr id="43" name="Straight Arrow Connector 42"/>
          <p:cNvCxnSpPr/>
          <p:nvPr/>
        </p:nvCxnSpPr>
        <p:spPr>
          <a:xfrm>
            <a:off x="8832367" y="4791823"/>
            <a:ext cx="0" cy="368005"/>
          </a:xfrm>
          <a:prstGeom prst="straightConnector1">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981705" y="2095432"/>
            <a:ext cx="2061557" cy="600164"/>
          </a:xfrm>
          <a:prstGeom prst="rect">
            <a:avLst/>
          </a:prstGeom>
          <a:solidFill>
            <a:schemeClr val="bg2"/>
          </a:solidFill>
          <a:ln>
            <a:solidFill>
              <a:schemeClr val="tx1"/>
            </a:solidFill>
          </a:ln>
        </p:spPr>
        <p:txBody>
          <a:bodyPr wrap="square" rtlCol="0">
            <a:spAutoFit/>
          </a:bodyPr>
          <a:lstStyle/>
          <a:p>
            <a:r>
              <a:rPr lang="zh-CN" altLang="en-US" sz="1100" dirty="0"/>
              <a:t>若异常数据在一段区间内发生了很多次，或者持续异常，该如何显示？</a:t>
            </a:r>
            <a:r>
              <a:rPr lang="zh-CN" altLang="en-US" sz="1100" dirty="0">
                <a:solidFill>
                  <a:schemeClr val="accent1"/>
                </a:solidFill>
              </a:rPr>
              <a:t>需讨论。</a:t>
            </a:r>
            <a:endParaRPr lang="en-US" altLang="zh-CN" sz="1100" dirty="0">
              <a:solidFill>
                <a:schemeClr val="accent1"/>
              </a:solidFill>
            </a:endParaRPr>
          </a:p>
        </p:txBody>
      </p:sp>
      <p:sp>
        <p:nvSpPr>
          <p:cNvPr id="45" name="Oval 44"/>
          <p:cNvSpPr/>
          <p:nvPr/>
        </p:nvSpPr>
        <p:spPr>
          <a:xfrm>
            <a:off x="3849716" y="3434216"/>
            <a:ext cx="2131989" cy="1167941"/>
          </a:xfrm>
          <a:prstGeom prst="ellipse">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Arrow Connector 45"/>
          <p:cNvCxnSpPr>
            <a:stCxn id="45" idx="7"/>
          </p:cNvCxnSpPr>
          <p:nvPr/>
        </p:nvCxnSpPr>
        <p:spPr>
          <a:xfrm flipV="1">
            <a:off x="5679642" y="2721321"/>
            <a:ext cx="848620" cy="883301"/>
          </a:xfrm>
          <a:prstGeom prst="straightConnector1">
            <a:avLst/>
          </a:prstGeom>
          <a:ln>
            <a:solidFill>
              <a:srgbClr val="FFC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6798382" y="3505363"/>
            <a:ext cx="3676578" cy="1167941"/>
          </a:xfrm>
          <a:prstGeom prst="ellipse">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p:cNvCxnSpPr/>
          <p:nvPr/>
        </p:nvCxnSpPr>
        <p:spPr>
          <a:xfrm flipH="1" flipV="1">
            <a:off x="7266247" y="2721956"/>
            <a:ext cx="634622" cy="826040"/>
          </a:xfrm>
          <a:prstGeom prst="straightConnector1">
            <a:avLst/>
          </a:prstGeom>
          <a:ln>
            <a:solidFill>
              <a:srgbClr val="FFC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2214883" y="3790140"/>
            <a:ext cx="263234" cy="253540"/>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p:cNvCxnSpPr/>
          <p:nvPr/>
        </p:nvCxnSpPr>
        <p:spPr>
          <a:xfrm>
            <a:off x="1632992" y="3908433"/>
            <a:ext cx="581891" cy="0"/>
          </a:xfrm>
          <a:prstGeom prst="straightConnector1">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11266" y="3659580"/>
            <a:ext cx="1155471" cy="600164"/>
          </a:xfrm>
          <a:prstGeom prst="rect">
            <a:avLst/>
          </a:prstGeom>
          <a:noFill/>
        </p:spPr>
        <p:txBody>
          <a:bodyPr wrap="square" rtlCol="0">
            <a:spAutoFit/>
          </a:bodyPr>
          <a:lstStyle/>
          <a:p>
            <a:r>
              <a:rPr lang="zh-CN" altLang="en-US" sz="1100" dirty="0"/>
              <a:t>点击可显示具体异常区间图表，如右图</a:t>
            </a:r>
            <a:endParaRPr lang="en-US" sz="11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p="http://schemas.openxmlformats.org/presentationml/2006/main">
  <p:tag name="SELECTED" val="True"/>
</p:tagLst>
</file>

<file path=ppt/tags/tag2.xml><?xml version="1.0" encoding="utf-8"?>
<p:tagLst xmlns:p="http://schemas.openxmlformats.org/presentationml/2006/main">
  <p:tag name="SELECTED" val="True"/>
</p:tagLst>
</file>

<file path=ppt/tags/tag3.xml><?xml version="1.0" encoding="utf-8"?>
<p:tagLst xmlns:p="http://schemas.openxmlformats.org/presentationml/2006/main">
  <p:tag name="SELECTED" val="True"/>
</p:tagLst>
</file>

<file path=ppt/theme/theme1.xml><?xml version="1.0" encoding="utf-8"?>
<a:theme xmlns:a="http://schemas.openxmlformats.org/drawingml/2006/main" name="1_Office 佈景主題">
  <a:themeElements>
    <a:clrScheme name="1_Office 佈景主題">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1_Office 佈景主題">
      <a:majorFont>
        <a:latin typeface="Helvetica"/>
        <a:ea typeface="Helvetica"/>
        <a:cs typeface="Helvetica"/>
      </a:majorFont>
      <a:minorFont>
        <a:latin typeface="Calibri"/>
        <a:ea typeface="Calibri"/>
        <a:cs typeface="Calibri"/>
      </a:minorFont>
    </a:fontScheme>
    <a:fmtScheme name="1_Office 佈景主題">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佈景主題">
  <a:themeElements>
    <a:clrScheme name="1_Office 佈景主題">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1_Office 佈景主題">
      <a:majorFont>
        <a:latin typeface="Helvetica"/>
        <a:ea typeface="Helvetica"/>
        <a:cs typeface="Helvetica"/>
      </a:majorFont>
      <a:minorFont>
        <a:latin typeface="Calibri"/>
        <a:ea typeface="Calibri"/>
        <a:cs typeface="Calibri"/>
      </a:minorFont>
    </a:fontScheme>
    <a:fmtScheme name="1_Office 佈景主題">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1_Office 佈景主題">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themeOverride>
</file>

<file path=ppt/theme/themeOverride2.xml><?xml version="1.0" encoding="utf-8"?>
<a:themeOverride xmlns:a="http://schemas.openxmlformats.org/drawingml/2006/main">
  <a:clrScheme name="1_Office 佈景主題">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themeOverride>
</file>

<file path=docProps/app.xml><?xml version="1.0" encoding="utf-8"?>
<Properties xmlns="http://schemas.openxmlformats.org/officeDocument/2006/extended-properties" xmlns:vt="http://schemas.openxmlformats.org/officeDocument/2006/docPropsVTypes">
  <TotalTime>0</TotalTime>
  <Words>2013</Words>
  <Application>WPS 演示</Application>
  <PresentationFormat>宽屏</PresentationFormat>
  <Paragraphs>181</Paragraphs>
  <Slides>27</Slides>
  <Notes>25</Notes>
  <HiddenSlides>0</HiddenSlides>
  <MMClips>0</MMClips>
  <ScaleCrop>false</ScaleCrop>
  <HeadingPairs>
    <vt:vector size="6" baseType="variant">
      <vt:variant>
        <vt:lpstr>已用的字体</vt:lpstr>
      </vt:variant>
      <vt:variant>
        <vt:i4>22</vt:i4>
      </vt:variant>
      <vt:variant>
        <vt:lpstr>主题</vt:lpstr>
      </vt:variant>
      <vt:variant>
        <vt:i4>2</vt:i4>
      </vt:variant>
      <vt:variant>
        <vt:lpstr>幻灯片标题</vt:lpstr>
      </vt:variant>
      <vt:variant>
        <vt:i4>27</vt:i4>
      </vt:variant>
    </vt:vector>
  </HeadingPairs>
  <TitlesOfParts>
    <vt:vector size="51" baseType="lpstr">
      <vt:lpstr>Arial</vt:lpstr>
      <vt:lpstr>宋体</vt:lpstr>
      <vt:lpstr>Wingdings</vt:lpstr>
      <vt:lpstr>Calibri</vt:lpstr>
      <vt:lpstr>Microsoft JhengHei</vt:lpstr>
      <vt:lpstr>Arial</vt:lpstr>
      <vt:lpstr>微软雅黑</vt:lpstr>
      <vt:lpstr>Times New Roman</vt:lpstr>
      <vt:lpstr>Microsoft Himalaya</vt:lpstr>
      <vt:lpstr>Century Gothic</vt:lpstr>
      <vt:lpstr>Adobe 楷体 Std R</vt:lpstr>
      <vt:lpstr>Arial Unicode MS</vt:lpstr>
      <vt:lpstr>Times New Roman</vt:lpstr>
      <vt:lpstr>Yuanti SC Regular</vt:lpstr>
      <vt:lpstr>Segoe Print</vt:lpstr>
      <vt:lpstr>Heiti TC Light</vt:lpstr>
      <vt:lpstr>MingLiU-ExtB</vt:lpstr>
      <vt:lpstr>Courier New</vt:lpstr>
      <vt:lpstr>黑体</vt:lpstr>
      <vt:lpstr>Calibri</vt:lpstr>
      <vt:lpstr>等线</vt:lpstr>
      <vt:lpstr>Helvetica</vt:lpstr>
      <vt:lpstr>1_Office 佈景主題</vt:lpstr>
      <vt:lpstr>自定义设计方案</vt:lpstr>
      <vt:lpstr>PowerPoint 演示文稿</vt:lpstr>
      <vt:lpstr>PowerPoint 演示文稿</vt:lpstr>
      <vt:lpstr>主页面</vt:lpstr>
      <vt:lpstr>系统“设置”按钮</vt:lpstr>
      <vt:lpstr>系统“提醒”按钮</vt:lpstr>
      <vt:lpstr>实时监控“设置面板”按钮</vt:lpstr>
      <vt:lpstr>异常数据分析报告-菜单</vt:lpstr>
      <vt:lpstr>异常数据分析报告-列表</vt:lpstr>
      <vt:lpstr>异常数据分析报告-详情</vt:lpstr>
      <vt:lpstr>相同故障数据分析比较-菜单</vt:lpstr>
      <vt:lpstr>相同故障数据分析比较-条件选择</vt:lpstr>
      <vt:lpstr>相同故障数据分析比较-异常列表</vt:lpstr>
      <vt:lpstr>相同故障数据分析比较-异常数据比较</vt:lpstr>
      <vt:lpstr>故障分类预判-菜单</vt:lpstr>
      <vt:lpstr>故障分类预判-预判出的故障列表</vt:lpstr>
      <vt:lpstr>故障分类预判-查看历史维修记录</vt:lpstr>
      <vt:lpstr>故障分类预判-查看具体某条历史记录</vt:lpstr>
      <vt:lpstr>故障分类预判-此次实际维修操作录入</vt:lpstr>
      <vt:lpstr>故障预判准确性分析报告-菜单</vt:lpstr>
      <vt:lpstr>故障预判准确性分析报告-列表</vt:lpstr>
      <vt:lpstr>故障预判准确性分析报告-报告详情</vt:lpstr>
      <vt:lpstr>故障预判模拟-菜单</vt:lpstr>
      <vt:lpstr>故障预判模拟-页面</vt:lpstr>
      <vt:lpstr>系统全方位评估报告-菜单</vt:lpstr>
      <vt:lpstr>系统全方位评估报告-条件选择</vt:lpstr>
      <vt:lpstr>系统全方位评估报告-报告内容</vt:lpstr>
      <vt:lpstr>其他-用户登录界面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国家精密工具智能制造产业创新中心 建设方案</dc:title>
  <dc:creator>asus</dc:creator>
  <cp:lastModifiedBy>lnliang</cp:lastModifiedBy>
  <cp:revision>957</cp:revision>
  <cp:lastPrinted>2018-10-09T03:30:00Z</cp:lastPrinted>
  <dcterms:created xsi:type="dcterms:W3CDTF">2020-05-29T05:26:00Z</dcterms:created>
  <dcterms:modified xsi:type="dcterms:W3CDTF">2020-06-12T08:28:06Z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