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2ADEA-EE1F-4FAC-8111-6A0E12A8131B}" v="176" dt="2023-05-28T07:23:07.4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 varScale="1">
        <p:scale>
          <a:sx n="17" d="100"/>
          <a:sy n="17" d="100"/>
        </p:scale>
        <p:origin x="1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מוג אשר" userId="8fa239a8bfcc9b1f" providerId="LiveId" clId="{FF22ADEA-EE1F-4FAC-8111-6A0E12A8131B}"/>
    <pc:docChg chg="undo redo custSel modSld">
      <pc:chgData name="אלמוג אשר" userId="8fa239a8bfcc9b1f" providerId="LiveId" clId="{FF22ADEA-EE1F-4FAC-8111-6A0E12A8131B}" dt="2023-05-28T07:27:06.034" v="3702" actId="14100"/>
      <pc:docMkLst>
        <pc:docMk/>
      </pc:docMkLst>
      <pc:sldChg chg="addSp delSp modSp mod">
        <pc:chgData name="אלמוג אשר" userId="8fa239a8bfcc9b1f" providerId="LiveId" clId="{FF22ADEA-EE1F-4FAC-8111-6A0E12A8131B}" dt="2023-05-28T07:27:06.034" v="3702" actId="14100"/>
        <pc:sldMkLst>
          <pc:docMk/>
          <pc:sldMk cId="2356532939" sldId="256"/>
        </pc:sldMkLst>
        <pc:spChg chg="add mod">
          <ac:chgData name="אלמוג אשר" userId="8fa239a8bfcc9b1f" providerId="LiveId" clId="{FF22ADEA-EE1F-4FAC-8111-6A0E12A8131B}" dt="2023-05-28T07:09:58.991" v="3493" actId="1076"/>
          <ac:spMkLst>
            <pc:docMk/>
            <pc:sldMk cId="2356532939" sldId="256"/>
            <ac:spMk id="19" creationId="{D572BE35-4329-0B91-365B-B9032B0DAC5F}"/>
          </ac:spMkLst>
        </pc:spChg>
        <pc:spChg chg="add mod">
          <ac:chgData name="אלמוג אשר" userId="8fa239a8bfcc9b1f" providerId="LiveId" clId="{FF22ADEA-EE1F-4FAC-8111-6A0E12A8131B}" dt="2023-05-28T07:09:42.457" v="3489" actId="14100"/>
          <ac:spMkLst>
            <pc:docMk/>
            <pc:sldMk cId="2356532939" sldId="256"/>
            <ac:spMk id="20" creationId="{415B5F85-9534-7A37-718C-A0857FF6D8D2}"/>
          </ac:spMkLst>
        </pc:spChg>
        <pc:spChg chg="add mod">
          <ac:chgData name="אלמוג אשר" userId="8fa239a8bfcc9b1f" providerId="LiveId" clId="{FF22ADEA-EE1F-4FAC-8111-6A0E12A8131B}" dt="2023-05-28T07:08:55.568" v="3481" actId="1076"/>
          <ac:spMkLst>
            <pc:docMk/>
            <pc:sldMk cId="2356532939" sldId="256"/>
            <ac:spMk id="25" creationId="{228BFF33-728F-65ED-AF28-24E13E0ABCDE}"/>
          </ac:spMkLst>
        </pc:spChg>
        <pc:spChg chg="add mod">
          <ac:chgData name="אלמוג אשר" userId="8fa239a8bfcc9b1f" providerId="LiveId" clId="{FF22ADEA-EE1F-4FAC-8111-6A0E12A8131B}" dt="2023-05-28T07:15:02.902" v="3582" actId="1076"/>
          <ac:spMkLst>
            <pc:docMk/>
            <pc:sldMk cId="2356532939" sldId="256"/>
            <ac:spMk id="38" creationId="{27D4F29C-E6B2-9223-5CF4-FC45C9CEA112}"/>
          </ac:spMkLst>
        </pc:spChg>
        <pc:spChg chg="add mod">
          <ac:chgData name="אלמוג אשר" userId="8fa239a8bfcc9b1f" providerId="LiveId" clId="{FF22ADEA-EE1F-4FAC-8111-6A0E12A8131B}" dt="2023-05-28T07:13:21.990" v="3542" actId="1076"/>
          <ac:spMkLst>
            <pc:docMk/>
            <pc:sldMk cId="2356532939" sldId="256"/>
            <ac:spMk id="46" creationId="{9385CAFB-F281-532D-DFB0-3CF6E3F6C4E9}"/>
          </ac:spMkLst>
        </pc:spChg>
        <pc:spChg chg="add mod">
          <ac:chgData name="אלמוג אשר" userId="8fa239a8bfcc9b1f" providerId="LiveId" clId="{FF22ADEA-EE1F-4FAC-8111-6A0E12A8131B}" dt="2023-05-28T07:13:51.878" v="3559" actId="1076"/>
          <ac:spMkLst>
            <pc:docMk/>
            <pc:sldMk cId="2356532939" sldId="256"/>
            <ac:spMk id="49" creationId="{DC69EB73-DA20-251D-E746-673F5184E176}"/>
          </ac:spMkLst>
        </pc:spChg>
        <pc:spChg chg="add mod">
          <ac:chgData name="אלמוג אשר" userId="8fa239a8bfcc9b1f" providerId="LiveId" clId="{FF22ADEA-EE1F-4FAC-8111-6A0E12A8131B}" dt="2023-05-28T07:14:34.815" v="3578" actId="1076"/>
          <ac:spMkLst>
            <pc:docMk/>
            <pc:sldMk cId="2356532939" sldId="256"/>
            <ac:spMk id="53" creationId="{8ACD8EB7-E1B1-E437-ED6A-EC060690DB01}"/>
          </ac:spMkLst>
        </pc:spChg>
        <pc:spChg chg="add mod">
          <ac:chgData name="אלמוג אשר" userId="8fa239a8bfcc9b1f" providerId="LiveId" clId="{FF22ADEA-EE1F-4FAC-8111-6A0E12A8131B}" dt="2023-05-28T07:15:33.259" v="3627" actId="14100"/>
          <ac:spMkLst>
            <pc:docMk/>
            <pc:sldMk cId="2356532939" sldId="256"/>
            <ac:spMk id="56" creationId="{28482EA3-3887-A970-7E95-616311B8D4F2}"/>
          </ac:spMkLst>
        </pc:spChg>
        <pc:spChg chg="add mod">
          <ac:chgData name="אלמוג אשר" userId="8fa239a8bfcc9b1f" providerId="LiveId" clId="{FF22ADEA-EE1F-4FAC-8111-6A0E12A8131B}" dt="2023-05-28T07:16:34.153" v="3645" actId="1076"/>
          <ac:spMkLst>
            <pc:docMk/>
            <pc:sldMk cId="2356532939" sldId="256"/>
            <ac:spMk id="60" creationId="{2E64BD55-9D3C-D964-6821-28025A56D8EC}"/>
          </ac:spMkLst>
        </pc:spChg>
        <pc:graphicFrameChg chg="mod modGraphic">
          <ac:chgData name="אלמוג אשר" userId="8fa239a8bfcc9b1f" providerId="LiveId" clId="{FF22ADEA-EE1F-4FAC-8111-6A0E12A8131B}" dt="2023-05-28T07:24:23.382" v="3699" actId="20577"/>
          <ac:graphicFrameMkLst>
            <pc:docMk/>
            <pc:sldMk cId="2356532939" sldId="256"/>
            <ac:graphicFrameMk id="8" creationId="{00000000-0000-0000-0000-000000000000}"/>
          </ac:graphicFrameMkLst>
        </pc:graphicFrameChg>
        <pc:graphicFrameChg chg="add mod">
          <ac:chgData name="אלמוג אשר" userId="8fa239a8bfcc9b1f" providerId="LiveId" clId="{FF22ADEA-EE1F-4FAC-8111-6A0E12A8131B}" dt="2023-05-25T15:37:36.019" v="3285" actId="571"/>
          <ac:graphicFrameMkLst>
            <pc:docMk/>
            <pc:sldMk cId="2356532939" sldId="256"/>
            <ac:graphicFrameMk id="9" creationId="{1920410F-7066-D9EA-193E-AE429E368260}"/>
          </ac:graphicFrameMkLst>
        </pc:graphicFrameChg>
        <pc:picChg chg="add mod modCrop">
          <ac:chgData name="אלמוג אשר" userId="8fa239a8bfcc9b1f" providerId="LiveId" clId="{FF22ADEA-EE1F-4FAC-8111-6A0E12A8131B}" dt="2023-05-25T15:45:41.539" v="3370" actId="1076"/>
          <ac:picMkLst>
            <pc:docMk/>
            <pc:sldMk cId="2356532939" sldId="256"/>
            <ac:picMk id="4" creationId="{60040B35-30D4-B140-9770-EA277FBBD537}"/>
          </ac:picMkLst>
        </pc:picChg>
        <pc:picChg chg="add del mod ord">
          <ac:chgData name="אלמוג אשר" userId="8fa239a8bfcc9b1f" providerId="LiveId" clId="{FF22ADEA-EE1F-4FAC-8111-6A0E12A8131B}" dt="2023-05-25T14:45:28.342" v="1430" actId="1076"/>
          <ac:picMkLst>
            <pc:docMk/>
            <pc:sldMk cId="2356532939" sldId="256"/>
            <ac:picMk id="5" creationId="{EA32CA5A-0A4C-9FE7-86FD-7C1A12DD80E9}"/>
          </ac:picMkLst>
        </pc:picChg>
        <pc:picChg chg="add mod">
          <ac:chgData name="אלמוג אשר" userId="8fa239a8bfcc9b1f" providerId="LiveId" clId="{FF22ADEA-EE1F-4FAC-8111-6A0E12A8131B}" dt="2023-05-25T15:30:51.975" v="3257" actId="1076"/>
          <ac:picMkLst>
            <pc:docMk/>
            <pc:sldMk cId="2356532939" sldId="256"/>
            <ac:picMk id="6" creationId="{D4061A0C-B890-9A8E-CB3F-FF98B53AF691}"/>
          </ac:picMkLst>
        </pc:picChg>
        <pc:picChg chg="add del mod ord">
          <ac:chgData name="אלמוג אשר" userId="8fa239a8bfcc9b1f" providerId="LiveId" clId="{FF22ADEA-EE1F-4FAC-8111-6A0E12A8131B}" dt="2023-05-25T14:46:50.158" v="1440" actId="1076"/>
          <ac:picMkLst>
            <pc:docMk/>
            <pc:sldMk cId="2356532939" sldId="256"/>
            <ac:picMk id="7" creationId="{A6ACC94A-721A-4B7C-D679-2B04D4FB26B4}"/>
          </ac:picMkLst>
        </pc:picChg>
        <pc:picChg chg="add mod">
          <ac:chgData name="אלמוג אשר" userId="8fa239a8bfcc9b1f" providerId="LiveId" clId="{FF22ADEA-EE1F-4FAC-8111-6A0E12A8131B}" dt="2023-05-28T07:26:48.459" v="3700" actId="14100"/>
          <ac:picMkLst>
            <pc:docMk/>
            <pc:sldMk cId="2356532939" sldId="256"/>
            <ac:picMk id="9" creationId="{0ED1C69D-EF91-A8A4-F854-629243520D82}"/>
          </ac:picMkLst>
        </pc:picChg>
        <pc:picChg chg="add del mod">
          <ac:chgData name="אלמוג אשר" userId="8fa239a8bfcc9b1f" providerId="LiveId" clId="{FF22ADEA-EE1F-4FAC-8111-6A0E12A8131B}" dt="2023-05-25T14:44:33.031" v="1419" actId="478"/>
          <ac:picMkLst>
            <pc:docMk/>
            <pc:sldMk cId="2356532939" sldId="256"/>
            <ac:picMk id="10" creationId="{56B65A47-C1B2-94C9-BEC8-400D23DB88BA}"/>
          </ac:picMkLst>
        </pc:picChg>
        <pc:picChg chg="add del mod ord">
          <ac:chgData name="אלמוג אשר" userId="8fa239a8bfcc9b1f" providerId="LiveId" clId="{FF22ADEA-EE1F-4FAC-8111-6A0E12A8131B}" dt="2023-05-25T14:46:22.850" v="1436" actId="1076"/>
          <ac:picMkLst>
            <pc:docMk/>
            <pc:sldMk cId="2356532939" sldId="256"/>
            <ac:picMk id="11" creationId="{5D5390FE-123A-276E-588E-E965803DA2B8}"/>
          </ac:picMkLst>
        </pc:picChg>
        <pc:cxnChg chg="add mod">
          <ac:chgData name="אלמוג אשר" userId="8fa239a8bfcc9b1f" providerId="LiveId" clId="{FF22ADEA-EE1F-4FAC-8111-6A0E12A8131B}" dt="2023-05-28T07:12:45.145" v="3539" actId="208"/>
          <ac:cxnSpMkLst>
            <pc:docMk/>
            <pc:sldMk cId="2356532939" sldId="256"/>
            <ac:cxnSpMk id="12" creationId="{DF903ADD-5A64-3FDB-26EB-579B258D9407}"/>
          </ac:cxnSpMkLst>
        </pc:cxnChg>
        <pc:cxnChg chg="add mod">
          <ac:chgData name="אלמוג אשר" userId="8fa239a8bfcc9b1f" providerId="LiveId" clId="{FF22ADEA-EE1F-4FAC-8111-6A0E12A8131B}" dt="2023-05-28T07:12:34.340" v="3538" actId="208"/>
          <ac:cxnSpMkLst>
            <pc:docMk/>
            <pc:sldMk cId="2356532939" sldId="256"/>
            <ac:cxnSpMk id="21" creationId="{D4AB201D-2A13-E952-45BC-02210AAC149D}"/>
          </ac:cxnSpMkLst>
        </pc:cxnChg>
        <pc:cxnChg chg="add mod">
          <ac:chgData name="אלמוג אשר" userId="8fa239a8bfcc9b1f" providerId="LiveId" clId="{FF22ADEA-EE1F-4FAC-8111-6A0E12A8131B}" dt="2023-05-28T07:15:58.351" v="3632" actId="14100"/>
          <ac:cxnSpMkLst>
            <pc:docMk/>
            <pc:sldMk cId="2356532939" sldId="256"/>
            <ac:cxnSpMk id="26" creationId="{993E8287-6BDE-42DC-731F-B9B1EF3BD13F}"/>
          </ac:cxnSpMkLst>
        </pc:cxnChg>
        <pc:cxnChg chg="add mod">
          <ac:chgData name="אלמוג אשר" userId="8fa239a8bfcc9b1f" providerId="LiveId" clId="{FF22ADEA-EE1F-4FAC-8111-6A0E12A8131B}" dt="2023-05-28T07:13:12.980" v="3541" actId="14100"/>
          <ac:cxnSpMkLst>
            <pc:docMk/>
            <pc:sldMk cId="2356532939" sldId="256"/>
            <ac:cxnSpMk id="30" creationId="{47C243D3-06F1-D262-F366-587F6EB9F529}"/>
          </ac:cxnSpMkLst>
        </pc:cxnChg>
        <pc:cxnChg chg="add mod">
          <ac:chgData name="אלמוג אשר" userId="8fa239a8bfcc9b1f" providerId="LiveId" clId="{FF22ADEA-EE1F-4FAC-8111-6A0E12A8131B}" dt="2023-05-28T07:09:22" v="3487" actId="14100"/>
          <ac:cxnSpMkLst>
            <pc:docMk/>
            <pc:sldMk cId="2356532939" sldId="256"/>
            <ac:cxnSpMk id="35" creationId="{F58BC38E-6733-642A-1803-A673ADDC0F09}"/>
          </ac:cxnSpMkLst>
        </pc:cxnChg>
        <pc:cxnChg chg="add mod">
          <ac:chgData name="אלמוג אשר" userId="8fa239a8bfcc9b1f" providerId="LiveId" clId="{FF22ADEA-EE1F-4FAC-8111-6A0E12A8131B}" dt="2023-05-28T07:26:59.350" v="3701" actId="14100"/>
          <ac:cxnSpMkLst>
            <pc:docMk/>
            <pc:sldMk cId="2356532939" sldId="256"/>
            <ac:cxnSpMk id="39" creationId="{C7680574-9DCA-2A9C-BC1A-BCBDE18DA388}"/>
          </ac:cxnSpMkLst>
        </pc:cxnChg>
        <pc:cxnChg chg="add mod">
          <ac:chgData name="אלמוג אשר" userId="8fa239a8bfcc9b1f" providerId="LiveId" clId="{FF22ADEA-EE1F-4FAC-8111-6A0E12A8131B}" dt="2023-05-28T07:27:06.034" v="3702" actId="14100"/>
          <ac:cxnSpMkLst>
            <pc:docMk/>
            <pc:sldMk cId="2356532939" sldId="256"/>
            <ac:cxnSpMk id="45" creationId="{399DA1AD-78FF-D963-6848-5FAF13FFDFEF}"/>
          </ac:cxnSpMkLst>
        </pc:cxnChg>
        <pc:cxnChg chg="add mod">
          <ac:chgData name="אלמוג אשר" userId="8fa239a8bfcc9b1f" providerId="LiveId" clId="{FF22ADEA-EE1F-4FAC-8111-6A0E12A8131B}" dt="2023-05-28T07:14:05.482" v="3563" actId="14100"/>
          <ac:cxnSpMkLst>
            <pc:docMk/>
            <pc:sldMk cId="2356532939" sldId="256"/>
            <ac:cxnSpMk id="50" creationId="{578C69D7-25B2-3475-9FF0-DE555B966049}"/>
          </ac:cxnSpMkLst>
        </pc:cxnChg>
        <pc:cxnChg chg="add mod">
          <ac:chgData name="אלמוג אשר" userId="8fa239a8bfcc9b1f" providerId="LiveId" clId="{FF22ADEA-EE1F-4FAC-8111-6A0E12A8131B}" dt="2023-05-28T07:14:47.932" v="3581" actId="14100"/>
          <ac:cxnSpMkLst>
            <pc:docMk/>
            <pc:sldMk cId="2356532939" sldId="256"/>
            <ac:cxnSpMk id="54" creationId="{FF94D706-C031-1EC1-D076-1F4D290FD6C6}"/>
          </ac:cxnSpMkLst>
        </pc:cxnChg>
        <pc:cxnChg chg="add mod">
          <ac:chgData name="אלמוג אשר" userId="8fa239a8bfcc9b1f" providerId="LiveId" clId="{FF22ADEA-EE1F-4FAC-8111-6A0E12A8131B}" dt="2023-05-28T07:15:46.002" v="3630" actId="14100"/>
          <ac:cxnSpMkLst>
            <pc:docMk/>
            <pc:sldMk cId="2356532939" sldId="256"/>
            <ac:cxnSpMk id="57" creationId="{9CEEDE1F-D36B-1A95-6DEE-92232345D2FC}"/>
          </ac:cxnSpMkLst>
        </pc:cxnChg>
        <pc:cxnChg chg="add mod">
          <ac:chgData name="אלמוג אשר" userId="8fa239a8bfcc9b1f" providerId="LiveId" clId="{FF22ADEA-EE1F-4FAC-8111-6A0E12A8131B}" dt="2023-05-28T07:16:47.102" v="3648" actId="14100"/>
          <ac:cxnSpMkLst>
            <pc:docMk/>
            <pc:sldMk cId="2356532939" sldId="256"/>
            <ac:cxnSpMk id="61" creationId="{A427293C-997C-71B6-29D2-1E85423954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doi.org/10.3139/120.111308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hyperlink" Target="https://www.degruyter.com/journal/key/mt/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5" Type="http://schemas.openxmlformats.org/officeDocument/2006/relationships/hyperlink" Target="https://doi.org/10.3139/120.111308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ww.degruyter.com/journal/key/mt/html" TargetMode="Externa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459869"/>
                  </p:ext>
                </p:extLst>
              </p:nvPr>
            </p:nvGraphicFramePr>
            <p:xfrm>
              <a:off x="407159" y="3698809"/>
              <a:ext cx="35185420" cy="2240495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746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04194">
                      <a:extLst>
                        <a:ext uri="{9D8B030D-6E8A-4147-A177-3AD203B41FA5}">
                          <a16:colId xmlns:a16="http://schemas.microsoft.com/office/drawing/2014/main" val="4117049268"/>
                        </a:ext>
                      </a:extLst>
                    </a:gridCol>
                  </a:tblGrid>
                  <a:tr h="21932009">
                    <a:tc>
                      <a:txBody>
                        <a:bodyPr/>
                        <a:lstStyle/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Introduction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Our project is meant to be a breakthrough in the area of Laser 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Calibration – it suggests the possibility of </a:t>
                          </a:r>
                          <a:r>
                            <a:rPr lang="en-US" sz="3200" b="1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calibrating a laser beam using only a single camera</a:t>
                          </a:r>
                          <a:r>
                            <a:rPr lang="en-US" sz="3200" b="0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. 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The problem is as follows – laser calibration requires knowing precisely </a:t>
                          </a:r>
                          <a:r>
                            <a:rPr lang="en-US" sz="3200" b="1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4 coordinates of the beam </a:t>
                          </a:r>
                          <a:r>
                            <a:rPr lang="en-US" sz="3200" b="0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– its X, Y location, and the angles for both axis.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Nowadays if one wishes to calibrate a laser beam, it requires two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High-resolution cameras – one for the angles and one for the X,Y location.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Our project was meant to utilize two relatively new areas of research in order to </a:t>
                          </a: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reduce the number of cameras to one</a:t>
                          </a: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and simplify the problem – deep learning and speckle-images, that are images of the laser beam after passing through a dispersion field.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Figure 1: speckle-images of different locations:</a:t>
                          </a:r>
                          <a:endParaRPr kumimoji="0" lang="en-US" sz="4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𝑥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=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0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,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𝑧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=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0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Open Sans Hebrew" panose="00000500000000000000" pitchFamily="2" charset="-79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Open Sans Hebrew" panose="00000500000000000000" pitchFamily="2" charset="-79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Open Sans Hebrew" panose="00000500000000000000" pitchFamily="2" charset="-79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=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𝑥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=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3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,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𝑧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=−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2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Open Sans Hebrew" panose="00000500000000000000" pitchFamily="2" charset="-79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Open Sans Hebrew" panose="00000500000000000000" pitchFamily="2" charset="-79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Open Sans Hebrew" panose="00000500000000000000" pitchFamily="2" charset="-79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=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      (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𝑥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=−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3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,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𝑧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=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3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=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0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342900" marR="0" lvl="0" indent="-3429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coordinates values are in number of motor spins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Objectives</a:t>
                          </a:r>
                        </a:p>
                        <a:p>
                          <a:pPr marL="914400" marR="0" lvl="0" indent="-9144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first objective was to build a </a:t>
                          </a: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physical setup </a:t>
                          </a: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that allows us to move a laser beam in 4 degrees of freedom.</a:t>
                          </a:r>
                        </a:p>
                        <a:p>
                          <a:pPr marL="914400" marR="0" lvl="0" indent="-9144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optical setup had to be built only using the equipment that was found in the lab and remained unused.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914400" marR="0" lvl="0" indent="-9144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second objective was to make our system </a:t>
                          </a: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autonomous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         </a:t>
                          </a: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for two reasons:</a:t>
                          </a:r>
                        </a:p>
                        <a:p>
                          <a:pPr marL="457200" marR="0" lvl="0" indent="-4572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first was to have the ability to </a:t>
                          </a: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collect a huge amount of data in a short time</a:t>
                          </a: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– supervised deep learning methods require a big amount of data, and we could only collect about 10 images per hour when moving the system manually.</a:t>
                          </a:r>
                        </a:p>
                        <a:p>
                          <a:pPr marL="457200" marR="0" lvl="0" indent="-4572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second was to be able to build a </a:t>
                          </a: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feedback loop </a:t>
                          </a: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– after estimating the beam’s position, we want it to calibrate itself based on the estimation.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457200" marR="0" lvl="0" indent="-4572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third objective was </a:t>
                          </a: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collecting the data </a:t>
                          </a: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and building a </a:t>
                          </a: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deep-learning network</a:t>
                          </a:r>
                          <a:r>
                            <a:rPr lang="en-US" sz="3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that would estimate the beam’s location.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Methods and implementation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physical setup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Figure 2: the optical system: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physical setup is made of manual stages that were found in the lab and remained unused. We used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stepper motors 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to convert the stages to autonomous ones, and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3D printing 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to create couplers and stands that would connect the motors to the stages.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An Arduino is used to drive the motors, and a raspberry-pi 4 is used to take the speckle images.</a:t>
                          </a:r>
                          <a:endParaRPr lang="en-US" sz="5400" b="1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Data collection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In order to collect a huge amount of data quickly and efficiently, we used serial communication between the Arduino and Raspberry-pi.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Figure 3: raspberry-pi and Arduino communication schematic:</a:t>
                          </a:r>
                          <a:endParaRPr lang="en-US" sz="28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Observed automation benefits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automation of the system allowed us to collect about 450 images/hour, after being able to collect only 10 images/hour manually.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We collected our dataset of 4400 images of hundreds of different coordinates  in only one day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</a:t>
                          </a:r>
                          <a:endParaRPr kumimoji="0" lang="en-US" sz="4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Deep learning network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For the deep learning network, we used </a:t>
                          </a:r>
                          <a:r>
                            <a:rPr kumimoji="0" lang="en-US" sz="3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pyTorch’s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resNet-18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 We split our data to an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80% train data and 20% test data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 We used an Adam optimizer and MSE loss as our criteria.</a:t>
                          </a: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5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Results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Figure 4: an MSE loss graph for our train test data:</a:t>
                          </a:r>
                          <a:endParaRPr kumimoji="0" lang="en-US" sz="4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We can observe that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MSE loss converges to zero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for both the training samples and more importantly, the test images.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5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Conclusions</a:t>
                          </a:r>
                        </a:p>
                        <a:p>
                          <a:pPr marL="457200" marR="0" lvl="0" indent="-4572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Firstly, the convergence of the model suggests that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we achieved the main goal of this project – we’re able to predict the location of the laser beam based on only its speckle images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</a:t>
                          </a:r>
                        </a:p>
                        <a:p>
                          <a:pPr marL="457200" marR="0" lvl="0" indent="-4572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Secondly, we showed yet another proof that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speckle images contain a lot of useful information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about both the laser beam and the dispersion field,  on the topography of it and the information on the incidence angle and the origin of the beam.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Thus, we can suggest that further research with greater datasets should lead to the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possibility of using this speckle-images based calibrating method in both research and commercial use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 </a:t>
                          </a: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Bibliography</a:t>
                          </a:r>
                        </a:p>
                        <a:p>
                          <a:r>
                            <a:rPr lang="en-US" sz="2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[1] Laser speckle photometry – Optical sensor systems for condition and process monitoring- 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Lili Chen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Ulana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Cikalova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Beatrice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Bendjus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Andreas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Gommlich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Shohag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Roy Sudip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Carolin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Schott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Juliane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Steingroewer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Matthias Belting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and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Stefan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Kleszczynski</a:t>
                          </a:r>
                          <a:endParaRPr lang="en-US" sz="24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2400" b="0" i="0" u="non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From the journal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Materials Testing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3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https://doi.org/10.3139/120.111308</a:t>
                          </a:r>
                          <a:endParaRPr lang="en-US" sz="2400" b="0" i="0" u="non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4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4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459869"/>
                  </p:ext>
                </p:extLst>
              </p:nvPr>
            </p:nvGraphicFramePr>
            <p:xfrm>
              <a:off x="407159" y="3698809"/>
              <a:ext cx="35185420" cy="2240495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746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04194">
                      <a:extLst>
                        <a:ext uri="{9D8B030D-6E8A-4147-A177-3AD203B41FA5}">
                          <a16:colId xmlns:a16="http://schemas.microsoft.com/office/drawing/2014/main" val="4117049268"/>
                        </a:ext>
                      </a:extLst>
                    </a:gridCol>
                  </a:tblGrid>
                  <a:tr h="2193200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Methods and implementation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physical setup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Figure 2: the optical system: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physical setup is made of manual stages that were found in the lab and remained unused. We used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stepper motors 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to convert the stages to autonomous ones, and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3D printing 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to create couplers and stands that would connect the motors to the stages.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An Arduino is used to drive the motors, and a raspberry-pi 4 is used to take the speckle images.</a:t>
                          </a:r>
                          <a:endParaRPr lang="en-US" sz="5400" b="1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Data collection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In order to collect a huge amount of data quickly and efficiently, we used serial communication between the Arduino and Raspberry-pi.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Figure 3: raspberry-pi and Arduino communication schematic:</a:t>
                          </a:r>
                          <a:endParaRPr lang="en-US" sz="28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Observed automation benefits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automation of the system allowed us to collect about 450 images/hour, after being able to collect only 10 images/hour manually.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We collected our dataset of 4400 images of hundreds of different coordinates  in only one day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</a:t>
                          </a:r>
                          <a:endParaRPr kumimoji="0" lang="en-US" sz="4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Deep learning network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For the deep learning network, we used </a:t>
                          </a:r>
                          <a:r>
                            <a:rPr kumimoji="0" lang="en-US" sz="3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pyTorch’s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resNet-18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 We split our data to an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80% train data and 20% test data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 We used an Adam optimizer and MSE loss as our criteria.</a:t>
                          </a: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5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Results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Figure 4: an MSE loss graph for our train test data:</a:t>
                          </a:r>
                          <a:endParaRPr kumimoji="0" lang="en-US" sz="4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We can observe that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MSE loss converges to zero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for both the training samples and more importantly, the test images.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5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Conclusions</a:t>
                          </a:r>
                        </a:p>
                        <a:p>
                          <a:pPr marL="457200" marR="0" lvl="0" indent="-4572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Firstly, the convergence of the model suggests that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we achieved the main goal of this project – we’re able to predict the location of the laser beam based on only its speckle images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</a:t>
                          </a:r>
                        </a:p>
                        <a:p>
                          <a:pPr marL="457200" marR="0" lvl="0" indent="-45720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Secondly, we showed yet another proof that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speckle images contain a lot of useful information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about both the laser beam and the dispersion field,  on the topography of it and the information on the incidence angle and the origin of the beam.</a:t>
                          </a: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Thus, we can suggest that further research with greater datasets should lead to the </a:t>
                          </a:r>
                          <a:r>
                            <a:rPr kumimoji="0" lang="en-US" sz="3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possibility of using this speckle-images based calibrating method in both research and commercial use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. </a:t>
                          </a: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Bibliography</a:t>
                          </a:r>
                        </a:p>
                        <a:p>
                          <a:r>
                            <a:rPr lang="en-US" sz="2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[1] Laser speckle photometry – Optical sensor systems for condition and process monitoring- 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Lili Chen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Ulana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Cikalova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Beatrice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Bendjus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Andreas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Gommlich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Shohag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Roy Sudip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Carolin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Schott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Juliane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Steingroewer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,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Matthias Belting</a:t>
                          </a:r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and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Stefan </a:t>
                          </a:r>
                          <a:r>
                            <a:rPr lang="en-US" sz="2400" b="0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Kleszczynski</a:t>
                          </a:r>
                          <a:endParaRPr lang="en-US" sz="24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2400" b="0" i="0" u="non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From the journal 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Materials Testing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5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https://doi.org/10.3139/120.111308</a:t>
                          </a:r>
                          <a:endParaRPr lang="en-US" sz="2400" b="0" i="0" u="non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4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4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just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10267328" y="776420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Laser Calibration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22-1-1-2456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 err="1">
                <a:cs typeface="Open Sans Hebrew" panose="00000500000000000000" pitchFamily="2" charset="-79"/>
              </a:rPr>
              <a:t>Almog</a:t>
            </a:r>
            <a:r>
              <a:rPr lang="en-US" sz="4800" dirty="0">
                <a:cs typeface="Open Sans Hebrew" panose="00000500000000000000" pitchFamily="2" charset="-79"/>
              </a:rPr>
              <a:t> Asher and Bar </a:t>
            </a:r>
            <a:r>
              <a:rPr lang="en-US" sz="4800" dirty="0" err="1">
                <a:cs typeface="Open Sans Hebrew" panose="00000500000000000000" pitchFamily="2" charset="-79"/>
              </a:rPr>
              <a:t>Zahavi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 err="1">
                <a:cs typeface="Open Sans Hebrew" panose="00000500000000000000" pitchFamily="2" charset="-79"/>
              </a:rPr>
              <a:t>Khen</a:t>
            </a:r>
            <a:r>
              <a:rPr lang="en-US" sz="4400" dirty="0">
                <a:cs typeface="Open Sans Hebrew" panose="00000500000000000000" pitchFamily="2" charset="-79"/>
              </a:rPr>
              <a:t> Cohen,  </a:t>
            </a:r>
            <a:r>
              <a:rPr lang="en-US" sz="4400" b="1" dirty="0">
                <a:cs typeface="Open Sans Hebrew" panose="00000500000000000000" pitchFamily="2" charset="-79"/>
              </a:rPr>
              <a:t>Co-Advisor: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dirty="0" err="1">
                <a:cs typeface="Open Sans Hebrew" panose="00000500000000000000" pitchFamily="2" charset="-79"/>
              </a:rPr>
              <a:t>Ofer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dirty="0" err="1">
                <a:cs typeface="Open Sans Hebrew" panose="00000500000000000000" pitchFamily="2" charset="-79"/>
              </a:rPr>
              <a:t>Kfir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0040B35-30D4-B140-9770-EA277FBBD5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36" t="18738"/>
          <a:stretch/>
        </p:blipFill>
        <p:spPr>
          <a:xfrm>
            <a:off x="12406709" y="16979835"/>
            <a:ext cx="11186319" cy="8220140"/>
          </a:xfrm>
          <a:prstGeom prst="rect">
            <a:avLst/>
          </a:prstGeom>
        </p:spPr>
      </p:pic>
      <p:pic>
        <p:nvPicPr>
          <p:cNvPr id="5" name="Picture 4" descr="A picture containing amber, colorfulness, light&#10;&#10;Description automatically generated">
            <a:extLst>
              <a:ext uri="{FF2B5EF4-FFF2-40B4-BE49-F238E27FC236}">
                <a16:creationId xmlns:a16="http://schemas.microsoft.com/office/drawing/2014/main" id="{EA32CA5A-0A4C-9FE7-86FD-7C1A12DD80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9" y="11564937"/>
            <a:ext cx="3754739" cy="2346712"/>
          </a:xfrm>
          <a:prstGeom prst="rect">
            <a:avLst/>
          </a:prstGeom>
        </p:spPr>
      </p:pic>
      <p:pic>
        <p:nvPicPr>
          <p:cNvPr id="7" name="Picture 6" descr="A picture containing colorfulness, amber, orange, red&#10;&#10;Description automatically generated">
            <a:extLst>
              <a:ext uri="{FF2B5EF4-FFF2-40B4-BE49-F238E27FC236}">
                <a16:creationId xmlns:a16="http://schemas.microsoft.com/office/drawing/2014/main" id="{A6ACC94A-721A-4B7C-D679-2B04D4FB26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34" y="11564937"/>
            <a:ext cx="3754739" cy="2346712"/>
          </a:xfrm>
          <a:prstGeom prst="rect">
            <a:avLst/>
          </a:prstGeom>
        </p:spPr>
      </p:pic>
      <p:pic>
        <p:nvPicPr>
          <p:cNvPr id="11" name="Picture 10" descr="A picture containing colorfulness, amber, red, light&#10;&#10;Description automatically generated">
            <a:extLst>
              <a:ext uri="{FF2B5EF4-FFF2-40B4-BE49-F238E27FC236}">
                <a16:creationId xmlns:a16="http://schemas.microsoft.com/office/drawing/2014/main" id="{5D5390FE-123A-276E-588E-E965803DA2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09" y="11564937"/>
            <a:ext cx="3754739" cy="2346712"/>
          </a:xfrm>
          <a:prstGeom prst="rect">
            <a:avLst/>
          </a:prstGeom>
        </p:spPr>
      </p:pic>
      <p:pic>
        <p:nvPicPr>
          <p:cNvPr id="6" name="Picture 5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D4061A0C-B890-9A8E-CB3F-FF98B53AF6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73492" y="10063008"/>
            <a:ext cx="9367308" cy="5073958"/>
          </a:xfrm>
          <a:prstGeom prst="rect">
            <a:avLst/>
          </a:prstGeom>
        </p:spPr>
      </p:pic>
      <p:pic>
        <p:nvPicPr>
          <p:cNvPr id="9" name="Picture 8" descr="A picture containing indoor, wall, text, computer&#10;&#10;Description automatically generated">
            <a:extLst>
              <a:ext uri="{FF2B5EF4-FFF2-40B4-BE49-F238E27FC236}">
                <a16:creationId xmlns:a16="http://schemas.microsoft.com/office/drawing/2014/main" id="{0ED1C69D-EF91-A8A4-F854-629243520D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46526" y="5844646"/>
            <a:ext cx="11253854" cy="57202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03ADD-5A64-3FDB-26EB-579B258D9407}"/>
              </a:ext>
            </a:extLst>
          </p:cNvPr>
          <p:cNvCxnSpPr>
            <a:cxnSpLocks/>
          </p:cNvCxnSpPr>
          <p:nvPr/>
        </p:nvCxnSpPr>
        <p:spPr>
          <a:xfrm>
            <a:off x="19416409" y="10063008"/>
            <a:ext cx="1906621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72BE35-4329-0B91-365B-B9032B0DAC5F}"/>
              </a:ext>
            </a:extLst>
          </p:cNvPr>
          <p:cNvSpPr/>
          <p:nvPr/>
        </p:nvSpPr>
        <p:spPr>
          <a:xfrm>
            <a:off x="18231652" y="9840329"/>
            <a:ext cx="1184757" cy="4474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Mirror 1</a:t>
            </a:r>
            <a:endParaRPr lang="he-I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B5F85-9534-7A37-718C-A0857FF6D8D2}"/>
              </a:ext>
            </a:extLst>
          </p:cNvPr>
          <p:cNvSpPr/>
          <p:nvPr/>
        </p:nvSpPr>
        <p:spPr>
          <a:xfrm>
            <a:off x="15005752" y="9661815"/>
            <a:ext cx="1006689" cy="4541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Mirror 2</a:t>
            </a:r>
            <a:endParaRPr lang="he-I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AB201D-2A13-E952-45BC-02210AAC149D}"/>
              </a:ext>
            </a:extLst>
          </p:cNvPr>
          <p:cNvCxnSpPr>
            <a:cxnSpLocks/>
          </p:cNvCxnSpPr>
          <p:nvPr/>
        </p:nvCxnSpPr>
        <p:spPr>
          <a:xfrm flipH="1" flipV="1">
            <a:off x="14343563" y="9097334"/>
            <a:ext cx="995721" cy="55987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8BFF33-728F-65ED-AF28-24E13E0ABCDE}"/>
              </a:ext>
            </a:extLst>
          </p:cNvPr>
          <p:cNvSpPr/>
          <p:nvPr/>
        </p:nvSpPr>
        <p:spPr>
          <a:xfrm>
            <a:off x="16455772" y="11001389"/>
            <a:ext cx="1019960" cy="563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Stepper motors</a:t>
            </a:r>
            <a:endParaRPr lang="he-IL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3E8287-6BDE-42DC-731F-B9B1EF3BD13F}"/>
              </a:ext>
            </a:extLst>
          </p:cNvPr>
          <p:cNvCxnSpPr>
            <a:cxnSpLocks/>
          </p:cNvCxnSpPr>
          <p:nvPr/>
        </p:nvCxnSpPr>
        <p:spPr>
          <a:xfrm flipV="1">
            <a:off x="16959117" y="7484533"/>
            <a:ext cx="3395712" cy="351685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243D3-06F1-D262-F366-587F6EB9F529}"/>
              </a:ext>
            </a:extLst>
          </p:cNvPr>
          <p:cNvCxnSpPr>
            <a:cxnSpLocks/>
          </p:cNvCxnSpPr>
          <p:nvPr/>
        </p:nvCxnSpPr>
        <p:spPr>
          <a:xfrm flipH="1" flipV="1">
            <a:off x="15117070" y="8109709"/>
            <a:ext cx="1579881" cy="43967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8BC38E-6733-642A-1803-A673ADDC0F09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2749871" y="9743117"/>
            <a:ext cx="3705901" cy="1540046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7D4F29C-E6B2-9223-5CF4-FC45C9CEA112}"/>
              </a:ext>
            </a:extLst>
          </p:cNvPr>
          <p:cNvSpPr/>
          <p:nvPr/>
        </p:nvSpPr>
        <p:spPr>
          <a:xfrm>
            <a:off x="15985752" y="7741724"/>
            <a:ext cx="1006689" cy="4541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camera</a:t>
            </a:r>
            <a:endParaRPr lang="he-IL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680574-9DCA-2A9C-BC1A-BCBDE18DA388}"/>
              </a:ext>
            </a:extLst>
          </p:cNvPr>
          <p:cNvCxnSpPr>
            <a:cxnSpLocks/>
          </p:cNvCxnSpPr>
          <p:nvPr/>
        </p:nvCxnSpPr>
        <p:spPr>
          <a:xfrm flipH="1" flipV="1">
            <a:off x="15425340" y="7756248"/>
            <a:ext cx="560412" cy="21257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9DA1AD-78FF-D963-6848-5FAF13FFDFEF}"/>
              </a:ext>
            </a:extLst>
          </p:cNvPr>
          <p:cNvCxnSpPr>
            <a:cxnSpLocks/>
          </p:cNvCxnSpPr>
          <p:nvPr/>
        </p:nvCxnSpPr>
        <p:spPr>
          <a:xfrm flipH="1" flipV="1">
            <a:off x="13001544" y="10247935"/>
            <a:ext cx="3606628" cy="11876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385CAFB-F281-532D-DFB0-3CF6E3F6C4E9}"/>
              </a:ext>
            </a:extLst>
          </p:cNvPr>
          <p:cNvSpPr/>
          <p:nvPr/>
        </p:nvSpPr>
        <p:spPr>
          <a:xfrm>
            <a:off x="16696951" y="8336806"/>
            <a:ext cx="1416725" cy="4541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Dispersion field</a:t>
            </a:r>
            <a:endParaRPr lang="he-IL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C69EB73-DA20-251D-E746-673F5184E176}"/>
              </a:ext>
            </a:extLst>
          </p:cNvPr>
          <p:cNvSpPr/>
          <p:nvPr/>
        </p:nvSpPr>
        <p:spPr>
          <a:xfrm>
            <a:off x="12246526" y="8252152"/>
            <a:ext cx="1006689" cy="372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Arduino</a:t>
            </a:r>
            <a:endParaRPr lang="he-IL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8C69D7-25B2-3475-9FF0-DE555B966049}"/>
              </a:ext>
            </a:extLst>
          </p:cNvPr>
          <p:cNvCxnSpPr>
            <a:cxnSpLocks/>
          </p:cNvCxnSpPr>
          <p:nvPr/>
        </p:nvCxnSpPr>
        <p:spPr>
          <a:xfrm>
            <a:off x="12759499" y="8637384"/>
            <a:ext cx="910907" cy="101982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ACD8EB7-E1B1-E437-ED6A-EC060690DB01}"/>
              </a:ext>
            </a:extLst>
          </p:cNvPr>
          <p:cNvSpPr/>
          <p:nvPr/>
        </p:nvSpPr>
        <p:spPr>
          <a:xfrm>
            <a:off x="16410846" y="9415401"/>
            <a:ext cx="1436165" cy="3864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Raspberry pi</a:t>
            </a:r>
            <a:endParaRPr lang="he-IL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94D706-C031-1EC1-D076-1F4D290FD6C6}"/>
              </a:ext>
            </a:extLst>
          </p:cNvPr>
          <p:cNvCxnSpPr>
            <a:cxnSpLocks/>
          </p:cNvCxnSpPr>
          <p:nvPr/>
        </p:nvCxnSpPr>
        <p:spPr>
          <a:xfrm flipH="1" flipV="1">
            <a:off x="16489096" y="8958879"/>
            <a:ext cx="697064" cy="46835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8482EA3-3887-A970-7E95-616311B8D4F2}"/>
              </a:ext>
            </a:extLst>
          </p:cNvPr>
          <p:cNvSpPr/>
          <p:nvPr/>
        </p:nvSpPr>
        <p:spPr>
          <a:xfrm>
            <a:off x="14808201" y="6727270"/>
            <a:ext cx="2150916" cy="4099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The speckles image</a:t>
            </a:r>
            <a:endParaRPr lang="he-IL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EEDE1F-D36B-1A95-6DEE-92232345D2FC}"/>
              </a:ext>
            </a:extLst>
          </p:cNvPr>
          <p:cNvCxnSpPr>
            <a:cxnSpLocks/>
          </p:cNvCxnSpPr>
          <p:nvPr/>
        </p:nvCxnSpPr>
        <p:spPr>
          <a:xfrm>
            <a:off x="16959117" y="6930341"/>
            <a:ext cx="887894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E64BD55-9D3C-D964-6821-28025A56D8EC}"/>
              </a:ext>
            </a:extLst>
          </p:cNvPr>
          <p:cNvSpPr/>
          <p:nvPr/>
        </p:nvSpPr>
        <p:spPr>
          <a:xfrm>
            <a:off x="21668257" y="7327120"/>
            <a:ext cx="778932" cy="4099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laser</a:t>
            </a:r>
            <a:endParaRPr lang="he-IL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27293C-997C-71B6-29D2-1E854239541E}"/>
              </a:ext>
            </a:extLst>
          </p:cNvPr>
          <p:cNvCxnSpPr>
            <a:cxnSpLocks/>
          </p:cNvCxnSpPr>
          <p:nvPr/>
        </p:nvCxnSpPr>
        <p:spPr>
          <a:xfrm flipH="1">
            <a:off x="21008528" y="7532119"/>
            <a:ext cx="659729" cy="57759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5057</TotalTime>
  <Words>767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אלמוג אשר</cp:lastModifiedBy>
  <cp:revision>68</cp:revision>
  <cp:lastPrinted>2019-12-23T14:46:09Z</cp:lastPrinted>
  <dcterms:created xsi:type="dcterms:W3CDTF">2019-12-02T06:50:52Z</dcterms:created>
  <dcterms:modified xsi:type="dcterms:W3CDTF">2023-05-28T09:32:25Z</dcterms:modified>
</cp:coreProperties>
</file>