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6" r:id="rId2"/>
    <p:sldId id="256" r:id="rId3"/>
    <p:sldId id="283" r:id="rId4"/>
    <p:sldId id="271" r:id="rId5"/>
    <p:sldId id="289" r:id="rId6"/>
    <p:sldId id="294" r:id="rId7"/>
    <p:sldId id="272" r:id="rId8"/>
    <p:sldId id="274" r:id="rId9"/>
    <p:sldId id="288" r:id="rId10"/>
    <p:sldId id="293" r:id="rId11"/>
    <p:sldId id="292" r:id="rId12"/>
    <p:sldId id="295" r:id="rId13"/>
    <p:sldId id="273" r:id="rId14"/>
    <p:sldId id="296" r:id="rId15"/>
    <p:sldId id="297" r:id="rId16"/>
    <p:sldId id="275" r:id="rId17"/>
    <p:sldId id="280" r:id="rId18"/>
    <p:sldId id="276" r:id="rId19"/>
    <p:sldId id="291" r:id="rId20"/>
    <p:sldId id="290" r:id="rId21"/>
    <p:sldId id="286" r:id="rId22"/>
    <p:sldId id="277" r:id="rId23"/>
    <p:sldId id="287" r:id="rId24"/>
    <p:sldId id="278" r:id="rId25"/>
    <p:sldId id="285" r:id="rId26"/>
    <p:sldId id="279" r:id="rId27"/>
    <p:sldId id="281" r:id="rId28"/>
    <p:sldId id="284" r:id="rId29"/>
    <p:sldId id="264" r:id="rId30"/>
    <p:sldId id="265" r:id="rId31"/>
  </p:sldIdLst>
  <p:sldSz cx="9144000" cy="6858000" type="screen4x3"/>
  <p:notesSz cx="6858000" cy="91440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B"/>
    <a:srgbClr val="03405F"/>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0" autoAdjust="0"/>
    <p:restoredTop sz="81095" autoAdjust="0"/>
  </p:normalViewPr>
  <p:slideViewPr>
    <p:cSldViewPr snapToGrid="0">
      <p:cViewPr varScale="1">
        <p:scale>
          <a:sx n="79" d="100"/>
          <a:sy n="79" d="100"/>
        </p:scale>
        <p:origin x="-768" y="-90"/>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a:t>
            </a:fld>
            <a:endParaRPr lang="en-US"/>
          </a:p>
        </p:txBody>
      </p:sp>
    </p:spTree>
    <p:extLst>
      <p:ext uri="{BB962C8B-B14F-4D97-AF65-F5344CB8AC3E}">
        <p14:creationId xmlns:p14="http://schemas.microsoft.com/office/powerpoint/2010/main" val="1846470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Use</a:t>
            </a:r>
            <a:r>
              <a:rPr lang="en-US" baseline="0" dirty="0" smtClean="0"/>
              <a:t> </a:t>
            </a:r>
            <a:r>
              <a:rPr lang="en-US" dirty="0" err="1" smtClean="0"/>
              <a:t>euca_conf</a:t>
            </a:r>
            <a:r>
              <a:rPr lang="en-US" dirty="0" smtClean="0"/>
              <a:t> –list-* to confirm</a:t>
            </a:r>
            <a:r>
              <a:rPr lang="en-US" baseline="0" dirty="0" smtClean="0"/>
              <a:t> that components are registered properly.  Ensure that components are registered at the proper IP address.</a:t>
            </a:r>
            <a:endParaRPr lang="en-US" dirty="0" smtClean="0"/>
          </a:p>
          <a:p>
            <a:r>
              <a:rPr lang="en-US" baseline="0" dirty="0" smtClean="0"/>
              <a:t>Use </a:t>
            </a:r>
            <a:r>
              <a:rPr lang="en-US" baseline="0" dirty="0" err="1" smtClean="0"/>
              <a:t>euca</a:t>
            </a:r>
            <a:r>
              <a:rPr lang="en-US" baseline="0" dirty="0" smtClean="0"/>
              <a:t>-describe-services –E to look for services that have failed.  It will list IP addresses, component names, partition names, and statuses.</a:t>
            </a:r>
            <a:endParaRPr lang="en-US" dirty="0" smtClean="0"/>
          </a:p>
          <a:p>
            <a:r>
              <a:rPr lang="en-US" dirty="0" smtClean="0"/>
              <a:t>The -E option provides</a:t>
            </a:r>
            <a:r>
              <a:rPr lang="en-US" baseline="0" dirty="0" smtClean="0"/>
              <a:t> you with the last known failure that caused a service’s transition from an operational state to an error state.</a:t>
            </a:r>
          </a:p>
          <a:p>
            <a:r>
              <a:rPr lang="en-US" baseline="0" dirty="0" smtClean="0"/>
              <a:t>The -F &lt;ENABLED|DISABLED|NOTREADY&gt; option will filter results by service state.  ENABLED will show you what the cloud sees as ready to accept and process requests.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Node Controllers will not be displayed in the output of </a:t>
            </a:r>
            <a:r>
              <a:rPr lang="en-US" baseline="0" dirty="0" err="1" smtClean="0"/>
              <a:t>euca</a:t>
            </a:r>
            <a:r>
              <a:rPr lang="en-US" baseline="0" dirty="0" smtClean="0"/>
              <a:t>-describe-services.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The </a:t>
            </a:r>
            <a:r>
              <a:rPr lang="en-US" baseline="0" dirty="0" err="1" smtClean="0"/>
              <a:t>euca</a:t>
            </a:r>
            <a:r>
              <a:rPr lang="en-US" baseline="0" dirty="0" smtClean="0"/>
              <a:t>-describe-availability-zones  verbose will display whether or not there are available CPU resources in the cloud.</a:t>
            </a:r>
          </a:p>
          <a:p>
            <a:r>
              <a:rPr lang="en-US" dirty="0" smtClean="0"/>
              <a:t>To</a:t>
            </a:r>
            <a:r>
              <a:rPr lang="en-US" baseline="0" dirty="0" smtClean="0"/>
              <a:t> gather a large amount of configuration at one time, enter the command string:</a:t>
            </a:r>
            <a:endParaRPr lang="en-US" dirty="0" smtClean="0"/>
          </a:p>
          <a:p>
            <a:r>
              <a:rPr lang="en-US" i="0" dirty="0" smtClean="0"/>
              <a:t>     for </a:t>
            </a:r>
            <a:r>
              <a:rPr lang="en-US" i="0" dirty="0" err="1" smtClean="0"/>
              <a:t>cmd</a:t>
            </a:r>
            <a:r>
              <a:rPr lang="en-US" i="0" dirty="0" smtClean="0"/>
              <a:t> in `</a:t>
            </a:r>
            <a:r>
              <a:rPr lang="en-US" i="0" dirty="0" err="1" smtClean="0"/>
              <a:t>ls</a:t>
            </a:r>
            <a:r>
              <a:rPr lang="en-US" i="0" dirty="0" smtClean="0"/>
              <a:t> –l /</a:t>
            </a:r>
            <a:r>
              <a:rPr lang="en-US" i="0" dirty="0" err="1" smtClean="0"/>
              <a:t>usr</a:t>
            </a:r>
            <a:r>
              <a:rPr lang="en-US" i="0" dirty="0" smtClean="0"/>
              <a:t>/bin/</a:t>
            </a:r>
            <a:r>
              <a:rPr lang="en-US" i="0" dirty="0" err="1" smtClean="0"/>
              <a:t>euca</a:t>
            </a:r>
            <a:r>
              <a:rPr lang="en-US" i="0" dirty="0" smtClean="0"/>
              <a:t>-describe-*`; do</a:t>
            </a:r>
            <a:r>
              <a:rPr lang="en-US" i="0" baseline="0" dirty="0" smtClean="0"/>
              <a:t> $</a:t>
            </a:r>
            <a:r>
              <a:rPr lang="en-US" i="0" baseline="0" dirty="0" err="1" smtClean="0"/>
              <a:t>cmd</a:t>
            </a:r>
            <a:r>
              <a:rPr lang="en-US" i="0" baseline="0" dirty="0" smtClean="0"/>
              <a:t>; done | less</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java</a:t>
            </a:r>
            <a:r>
              <a:rPr lang="en-US" baseline="0" dirty="0" smtClean="0"/>
              <a:t> components (Cloud Controller, Walrus, Storage Controller) have other log files but they are not as useful to view as the two listed above.</a:t>
            </a:r>
            <a:endParaRPr lang="en-US" dirty="0" smtClean="0"/>
          </a:p>
          <a:p>
            <a:r>
              <a:rPr lang="en-US" dirty="0" smtClean="0"/>
              <a:t>The</a:t>
            </a:r>
            <a:r>
              <a:rPr lang="en-US" baseline="0" dirty="0" smtClean="0"/>
              <a:t> </a:t>
            </a:r>
            <a:r>
              <a:rPr lang="en-US" dirty="0" smtClean="0"/>
              <a:t>euca_imager.log records the</a:t>
            </a:r>
            <a:r>
              <a:rPr lang="en-US" baseline="0" dirty="0" smtClean="0"/>
              <a:t> </a:t>
            </a:r>
            <a:r>
              <a:rPr lang="en-US" dirty="0" smtClean="0"/>
              <a:t>process of converting image files to VMDK format for upload to </a:t>
            </a:r>
            <a:r>
              <a:rPr lang="en-US" dirty="0" err="1" smtClean="0"/>
              <a:t>ESXi</a:t>
            </a:r>
            <a:r>
              <a:rPr lang="en-US" baseline="0" dirty="0" smtClean="0"/>
              <a:t> hosts.  (The </a:t>
            </a:r>
            <a:r>
              <a:rPr lang="en-US" baseline="0" dirty="0" err="1" smtClean="0"/>
              <a:t>euca_imager</a:t>
            </a:r>
            <a:r>
              <a:rPr lang="en-US" baseline="0" dirty="0" smtClean="0"/>
              <a:t> command writes to the log.)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Understanding the launch process is useful so that you understand how to trace problems across the components.   For example, you can check the Cloud Controller log to see if it send messages to the Cluster Controller.  Similarly, you can check the Cluster Controller log to see if it sent messages to the Node Controller.   Did the Walrus send images to the Node Controller?   Did the Node Controller send the instance to the hypervisor?</a:t>
            </a:r>
          </a:p>
        </p:txBody>
      </p:sp>
      <p:sp>
        <p:nvSpPr>
          <p:cNvPr id="4" name="Slide Number Placeholder 3"/>
          <p:cNvSpPr>
            <a:spLocks noGrp="1"/>
          </p:cNvSpPr>
          <p:nvPr>
            <p:ph type="sldNum" sz="quarter" idx="10"/>
          </p:nvPr>
        </p:nvSpPr>
        <p:spPr/>
        <p:txBody>
          <a:bodyPr/>
          <a:lstStyle/>
          <a:p>
            <a:fld id="{7367ADD8-B37A-43EB-B24F-2425B0232BE5}"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problem is a lack of some system resource</a:t>
            </a:r>
            <a:r>
              <a:rPr lang="en-US" baseline="0" dirty="0" smtClean="0"/>
              <a:t> </a:t>
            </a:r>
            <a:r>
              <a:rPr lang="en-US" dirty="0" smtClean="0"/>
              <a:t>then the message on the screen should provide</a:t>
            </a:r>
            <a:r>
              <a:rPr lang="en-US" baseline="0" dirty="0" smtClean="0"/>
              <a:t> some indication of the problem.  However, you can check for a lack of CPU, memory, disk, or IP address resources.</a:t>
            </a:r>
            <a:endParaRPr lang="en-US" dirty="0" smtClean="0"/>
          </a:p>
          <a:p>
            <a:r>
              <a:rPr lang="en-US" dirty="0" smtClean="0"/>
              <a:t>Another scenario has the instance launch, go to a pending state for some time, and then shut down.</a:t>
            </a:r>
            <a:r>
              <a:rPr lang="en-US" baseline="0" dirty="0" smtClean="0"/>
              <a:t>  This could indicate either an error in the cloud components or an error in the image itself.  If a known good image will boot, this can indicate a problem with the image that will not boot.  You can also attach to the console of the instance to view the boot messages that might provide an indication of why the image is not booting.</a:t>
            </a:r>
          </a:p>
        </p:txBody>
      </p:sp>
      <p:sp>
        <p:nvSpPr>
          <p:cNvPr id="4" name="Slide Number Placeholder 3"/>
          <p:cNvSpPr>
            <a:spLocks noGrp="1"/>
          </p:cNvSpPr>
          <p:nvPr>
            <p:ph type="sldNum" sz="quarter" idx="10"/>
          </p:nvPr>
        </p:nvSpPr>
        <p:spPr/>
        <p:txBody>
          <a:bodyPr/>
          <a:lstStyle/>
          <a:p>
            <a:fld id="{7367ADD8-B37A-43EB-B24F-2425B0232BE5}"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for instance in </a:t>
            </a:r>
            <a:r>
              <a:rPr lang="en-US" dirty="0" err="1" smtClean="0"/>
              <a:t>euca</a:t>
            </a:r>
            <a:r>
              <a:rPr lang="en-US" dirty="0" smtClean="0"/>
              <a:t>-describe-nodes</a:t>
            </a:r>
            <a:r>
              <a:rPr lang="en-US" baseline="0" dirty="0" smtClean="0"/>
              <a:t> which lists the Node Controllers and the instance ID running on each Node Controller.  </a:t>
            </a:r>
          </a:p>
          <a:p>
            <a:r>
              <a:rPr lang="en-US" baseline="0" dirty="0" smtClean="0"/>
              <a:t>Use </a:t>
            </a:r>
            <a:r>
              <a:rPr lang="en-US" baseline="0" dirty="0" err="1" smtClean="0"/>
              <a:t>grep</a:t>
            </a:r>
            <a:r>
              <a:rPr lang="en-US" baseline="0" dirty="0" smtClean="0"/>
              <a:t> to search the nc.log file for the instance ID.  If no instance data is found in nc.log, use </a:t>
            </a:r>
            <a:r>
              <a:rPr lang="en-US" baseline="0" dirty="0" err="1" smtClean="0"/>
              <a:t>grep</a:t>
            </a:r>
            <a:r>
              <a:rPr lang="en-US" baseline="0" dirty="0" smtClean="0"/>
              <a:t> to search the cc.log for the instance ID.  </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Could be a communication problem between the Cluster Controller and the Node Controller.</a:t>
            </a:r>
          </a:p>
          <a:p>
            <a:r>
              <a:rPr lang="en-US" baseline="0" dirty="0" smtClean="0"/>
              <a:t>If there is no instance data in the cc.log, use </a:t>
            </a:r>
            <a:r>
              <a:rPr lang="en-US" baseline="0" dirty="0" err="1" smtClean="0"/>
              <a:t>grep</a:t>
            </a:r>
            <a:r>
              <a:rPr lang="en-US" baseline="0" dirty="0" smtClean="0"/>
              <a:t> to search the cloud-output.log.</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the Cluster Controller </a:t>
            </a:r>
            <a:r>
              <a:rPr lang="en-US" dirty="0" smtClean="0"/>
              <a:t>and the</a:t>
            </a:r>
            <a:r>
              <a:rPr lang="en-US" baseline="0" dirty="0" smtClean="0"/>
              <a:t> Node Controller are</a:t>
            </a:r>
            <a:r>
              <a:rPr lang="en-US" dirty="0" smtClean="0"/>
              <a:t> involved</a:t>
            </a:r>
            <a:r>
              <a:rPr lang="en-US" baseline="0" dirty="0" smtClean="0"/>
              <a:t> in the network operation of the instance.</a:t>
            </a:r>
          </a:p>
          <a:p>
            <a:r>
              <a:rPr lang="en-US" baseline="0" dirty="0" smtClean="0"/>
              <a:t>The command </a:t>
            </a:r>
            <a:r>
              <a:rPr lang="en-US" baseline="0" dirty="0" err="1" smtClean="0"/>
              <a:t>euca</a:t>
            </a:r>
            <a:r>
              <a:rPr lang="en-US" baseline="0" dirty="0" smtClean="0"/>
              <a:t>-describe-groups describes the access that the outside world has to instances in the cloud. Make sure that ping and </a:t>
            </a:r>
            <a:r>
              <a:rPr lang="en-US" baseline="0" dirty="0" err="1" smtClean="0"/>
              <a:t>ssh</a:t>
            </a:r>
            <a:r>
              <a:rPr lang="en-US" baseline="0" dirty="0" smtClean="0"/>
              <a:t> are allowed.</a:t>
            </a:r>
          </a:p>
          <a:p>
            <a:r>
              <a:rPr lang="en-US" baseline="0" dirty="0" smtClean="0"/>
              <a:t>In a MANAGED network mode configuration, make sure that the minimum and maximum VLAN IDs are set properly, and that switches are forwarding packets to these VLANs.</a:t>
            </a:r>
          </a:p>
          <a:p>
            <a:r>
              <a:rPr lang="en-US" baseline="0" dirty="0" smtClean="0"/>
              <a:t>Use ping from the Cluster Controller to the private IP address of the instance to ensure connectivity. If that works, you know network connectivity is present.  If not, use basic network and operating system troubleshooting on the Eucalyptus hosts in order to make sure that networking on hosts is functional.</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the Cluster Controller </a:t>
            </a:r>
            <a:r>
              <a:rPr lang="en-US" dirty="0" smtClean="0"/>
              <a:t>and the</a:t>
            </a:r>
            <a:r>
              <a:rPr lang="en-US" baseline="0" dirty="0" smtClean="0"/>
              <a:t> Node Controller are</a:t>
            </a:r>
            <a:r>
              <a:rPr lang="en-US" dirty="0" smtClean="0"/>
              <a:t> involved</a:t>
            </a:r>
            <a:r>
              <a:rPr lang="en-US" baseline="0" dirty="0" smtClean="0"/>
              <a:t> in the network operation of the instance.</a:t>
            </a:r>
          </a:p>
          <a:p>
            <a:r>
              <a:rPr lang="en-US" baseline="0" dirty="0" smtClean="0"/>
              <a:t>The command </a:t>
            </a:r>
            <a:r>
              <a:rPr lang="en-US" baseline="0" dirty="0" err="1" smtClean="0"/>
              <a:t>euca</a:t>
            </a:r>
            <a:r>
              <a:rPr lang="en-US" baseline="0" dirty="0" smtClean="0"/>
              <a:t>-describe-groups describes the access that the outside world has to instances in the cloud. Make sure that ping and </a:t>
            </a:r>
            <a:r>
              <a:rPr lang="en-US" baseline="0" dirty="0" err="1" smtClean="0"/>
              <a:t>ssh</a:t>
            </a:r>
            <a:r>
              <a:rPr lang="en-US" baseline="0" dirty="0" smtClean="0"/>
              <a:t> are allowed.</a:t>
            </a:r>
          </a:p>
          <a:p>
            <a:r>
              <a:rPr lang="en-US" baseline="0" dirty="0" smtClean="0"/>
              <a:t>In a MANAGED network mode configuration, make sure that the minimum and maximum VLAN IDs are set properly, and that switches are forwarding packets to these VLANs.</a:t>
            </a:r>
          </a:p>
          <a:p>
            <a:r>
              <a:rPr lang="en-US" baseline="0" dirty="0" smtClean="0"/>
              <a:t>Use ping from the cluster controller to the private IP address of the instance to ensure connectivity. If that works, you know network connectivity is present.  If not, use basic network and operating system troubleshooting on the Eucalyptus hosts in order to make sure that networking on hosts is functional.</a:t>
            </a:r>
          </a:p>
          <a:p>
            <a:r>
              <a:rPr lang="en-US" baseline="0" dirty="0" smtClean="0"/>
              <a:t>The advantage of using service </a:t>
            </a:r>
            <a:r>
              <a:rPr lang="en-US" baseline="0" dirty="0" err="1" smtClean="0"/>
              <a:t>iptables</a:t>
            </a:r>
            <a:r>
              <a:rPr lang="en-US" baseline="0" dirty="0" smtClean="0"/>
              <a:t> status is that is displays all firewall information without the need of issuing multiple </a:t>
            </a:r>
            <a:r>
              <a:rPr lang="en-US" baseline="0" dirty="0" err="1" smtClean="0"/>
              <a:t>iptables</a:t>
            </a:r>
            <a:r>
              <a:rPr lang="en-US" baseline="0" dirty="0" smtClean="0"/>
              <a:t> commands (</a:t>
            </a:r>
            <a:r>
              <a:rPr lang="en-US" baseline="0" dirty="0" err="1" smtClean="0"/>
              <a:t>iptables</a:t>
            </a:r>
            <a:r>
              <a:rPr lang="en-US" baseline="0" dirty="0" smtClean="0"/>
              <a:t> –L, </a:t>
            </a:r>
            <a:r>
              <a:rPr lang="en-US" baseline="0" dirty="0" err="1" smtClean="0"/>
              <a:t>iptables</a:t>
            </a:r>
            <a:r>
              <a:rPr lang="en-US" baseline="0" dirty="0" smtClean="0"/>
              <a:t> –t </a:t>
            </a:r>
            <a:r>
              <a:rPr lang="en-US" baseline="0" dirty="0" err="1" smtClean="0"/>
              <a:t>nat</a:t>
            </a:r>
            <a:r>
              <a:rPr lang="en-US" baseline="0" dirty="0" smtClean="0"/>
              <a:t> –L).</a:t>
            </a:r>
          </a:p>
          <a:p>
            <a:r>
              <a:rPr lang="en-US" baseline="0" dirty="0" smtClean="0"/>
              <a:t>It is very important that the Node Controller and Cluster Controller maintain network connectivity. </a:t>
            </a:r>
            <a:r>
              <a:rPr lang="en-US" sz="1200" b="0" i="0" kern="1200" dirty="0" smtClean="0">
                <a:solidFill>
                  <a:schemeClr val="tx1"/>
                </a:solidFill>
                <a:effectLst/>
                <a:latin typeface="Arial" charset="0"/>
                <a:ea typeface="+mn-ea"/>
                <a:cs typeface="+mn-cs"/>
              </a:rPr>
              <a:t>If the Cluster</a:t>
            </a:r>
            <a:r>
              <a:rPr lang="en-US" sz="1200" b="0" i="0" kern="1200" baseline="0" dirty="0" smtClean="0">
                <a:solidFill>
                  <a:schemeClr val="tx1"/>
                </a:solidFill>
                <a:effectLst/>
                <a:latin typeface="Arial" charset="0"/>
                <a:ea typeface="+mn-ea"/>
                <a:cs typeface="+mn-cs"/>
              </a:rPr>
              <a:t> Controller and Node Controller</a:t>
            </a:r>
            <a:r>
              <a:rPr lang="en-US" sz="1200" b="0" i="0" kern="1200" dirty="0" smtClean="0">
                <a:solidFill>
                  <a:schemeClr val="tx1"/>
                </a:solidFill>
                <a:effectLst/>
                <a:latin typeface="Arial" charset="0"/>
                <a:ea typeface="+mn-ea"/>
                <a:cs typeface="+mn-cs"/>
              </a:rPr>
              <a:t> are not able to communicate for 10 minutes (</a:t>
            </a:r>
            <a:r>
              <a:rPr lang="en-US" sz="1200" b="0" i="0" kern="1200" dirty="0" err="1" smtClean="0">
                <a:solidFill>
                  <a:schemeClr val="tx1"/>
                </a:solidFill>
                <a:effectLst/>
                <a:latin typeface="Arial" charset="0"/>
                <a:ea typeface="+mn-ea"/>
                <a:cs typeface="+mn-cs"/>
              </a:rPr>
              <a:t>cloud.vmstate.shut_down_time</a:t>
            </a:r>
            <a:r>
              <a:rPr lang="en-US" sz="1200" b="0" i="0" kern="1200" dirty="0" smtClean="0">
                <a:solidFill>
                  <a:schemeClr val="tx1"/>
                </a:solidFill>
                <a:effectLst/>
                <a:latin typeface="Arial" charset="0"/>
                <a:ea typeface="+mn-ea"/>
                <a:cs typeface="+mn-cs"/>
              </a:rPr>
              <a:t> in </a:t>
            </a:r>
            <a:r>
              <a:rPr lang="en-US" sz="1200" b="0" i="0" kern="1200" dirty="0" err="1" smtClean="0">
                <a:solidFill>
                  <a:schemeClr val="tx1"/>
                </a:solidFill>
                <a:effectLst/>
                <a:latin typeface="Arial" charset="0"/>
                <a:ea typeface="+mn-ea"/>
                <a:cs typeface="+mn-cs"/>
              </a:rPr>
              <a:t>euca</a:t>
            </a:r>
            <a:r>
              <a:rPr lang="en-US" sz="1200" b="0" i="0" kern="1200" dirty="0" smtClean="0">
                <a:solidFill>
                  <a:schemeClr val="tx1"/>
                </a:solidFill>
                <a:effectLst/>
                <a:latin typeface="Arial" charset="0"/>
                <a:ea typeface="+mn-ea"/>
                <a:cs typeface="+mn-cs"/>
              </a:rPr>
              <a:t>-describe-properties), the CLC will declare the instances deleted and there is nothing that can be done at that point (you can wait forever, they will not show up again). </a:t>
            </a:r>
            <a:endParaRPr lang="en-US" baseline="0"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During normal cloud operation a user submits requests to the cloud. Examples of user requests can include</a:t>
            </a:r>
            <a:r>
              <a:rPr lang="en-US" baseline="0" dirty="0" smtClean="0"/>
              <a:t> </a:t>
            </a:r>
            <a:r>
              <a:rPr lang="en-US" dirty="0" smtClean="0"/>
              <a:t>running an instance,</a:t>
            </a:r>
            <a:r>
              <a:rPr lang="en-US" baseline="0" dirty="0" smtClean="0"/>
              <a:t> c</a:t>
            </a:r>
            <a:r>
              <a:rPr lang="en-US" dirty="0" smtClean="0"/>
              <a:t>reating</a:t>
            </a:r>
            <a:r>
              <a:rPr lang="en-US" baseline="0" dirty="0" smtClean="0"/>
              <a:t> a</a:t>
            </a:r>
            <a:r>
              <a:rPr lang="en-US" dirty="0" smtClean="0"/>
              <a:t> volume,</a:t>
            </a:r>
            <a:r>
              <a:rPr lang="en-US" baseline="0" dirty="0" smtClean="0"/>
              <a:t> or a</a:t>
            </a:r>
            <a:r>
              <a:rPr lang="en-US" dirty="0" smtClean="0"/>
              <a:t>ttaching a volume.</a:t>
            </a:r>
            <a:r>
              <a:rPr lang="en-US" baseline="0" dirty="0" smtClean="0"/>
              <a:t>  </a:t>
            </a:r>
            <a:r>
              <a:rPr lang="en-US" dirty="0" smtClean="0"/>
              <a:t>What</a:t>
            </a:r>
            <a:r>
              <a:rPr lang="en-US" baseline="0" dirty="0" smtClean="0"/>
              <a:t> do you do when a w</a:t>
            </a:r>
            <a:r>
              <a:rPr lang="en-US" dirty="0" smtClean="0"/>
              <a:t>orking cloud is no</a:t>
            </a:r>
            <a:r>
              <a:rPr lang="en-US" baseline="0" dirty="0" smtClean="0"/>
              <a:t> longer</a:t>
            </a:r>
            <a:r>
              <a:rPr lang="en-US" dirty="0" smtClean="0"/>
              <a:t> properly handling user requests? How do you identify</a:t>
            </a:r>
            <a:r>
              <a:rPr lang="en-US" baseline="0" dirty="0" smtClean="0"/>
              <a:t> where the problem is?  To resolve the problem quickly you should follow a methodical troubleshooting process.</a:t>
            </a:r>
          </a:p>
          <a:p>
            <a:pPr marL="0" indent="0">
              <a:buNone/>
            </a:pP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for errors as to why volume attachment failed.   The </a:t>
            </a:r>
            <a:r>
              <a:rPr lang="en-US" dirty="0" err="1" smtClean="0"/>
              <a:t>euca</a:t>
            </a:r>
            <a:r>
              <a:rPr lang="en-US" dirty="0" smtClean="0"/>
              <a:t>-describe-nodes command displays</a:t>
            </a:r>
            <a:r>
              <a:rPr lang="en-US" baseline="0" dirty="0" smtClean="0"/>
              <a:t> the instance IDs that are running on each Node Controller.</a:t>
            </a:r>
          </a:p>
          <a:p>
            <a:r>
              <a:rPr lang="en-US" baseline="0" dirty="0" smtClean="0"/>
              <a:t>The </a:t>
            </a:r>
            <a:r>
              <a:rPr lang="en-US" baseline="0" dirty="0" err="1" smtClean="0"/>
              <a:t>tgtadm</a:t>
            </a:r>
            <a:r>
              <a:rPr lang="en-US" baseline="0" dirty="0" smtClean="0"/>
              <a:t> command should show a target/LUN connected to the Node Controller.   The Storage Controller creates a target for each volume, and each target includes a LUN0 controller and a LUN1 disk which is the size of the volume.   In the output of the command, look for the following section beneath the Target number;</a:t>
            </a:r>
          </a:p>
          <a:p>
            <a:endParaRPr lang="en-US" baseline="0" dirty="0" smtClean="0"/>
          </a:p>
          <a:p>
            <a:r>
              <a:rPr lang="en-US" baseline="0" dirty="0" smtClean="0"/>
              <a:t> I_T nexus information:</a:t>
            </a:r>
          </a:p>
          <a:p>
            <a:r>
              <a:rPr lang="en-US" baseline="0" dirty="0" smtClean="0"/>
              <a:t>        I_T nexus: 3</a:t>
            </a:r>
          </a:p>
          <a:p>
            <a:r>
              <a:rPr lang="en-US" baseline="0" dirty="0" smtClean="0"/>
              <a:t>            Initiator: iqn.1994-05.com.redhat:9922653531c1         (IQN of the </a:t>
            </a:r>
            <a:r>
              <a:rPr lang="en-US" baseline="0" dirty="0" err="1" smtClean="0"/>
              <a:t>iSCSI</a:t>
            </a:r>
            <a:r>
              <a:rPr lang="en-US" baseline="0" dirty="0" smtClean="0"/>
              <a:t> initiator on the node controller)</a:t>
            </a:r>
          </a:p>
          <a:p>
            <a:r>
              <a:rPr lang="en-US" baseline="0" dirty="0" smtClean="0"/>
              <a:t>            Connection: 0</a:t>
            </a:r>
          </a:p>
          <a:p>
            <a:r>
              <a:rPr lang="en-US" baseline="0" dirty="0" smtClean="0"/>
              <a:t>                IP Address: 172.16.194.254		             (IP address of the node controller)</a:t>
            </a:r>
          </a:p>
          <a:p>
            <a:endParaRPr lang="en-US" dirty="0" smtClean="0"/>
          </a:p>
          <a:p>
            <a:r>
              <a:rPr lang="en-US" dirty="0" smtClean="0"/>
              <a:t>Searching</a:t>
            </a:r>
            <a:r>
              <a:rPr lang="en-US" baseline="0" dirty="0" smtClean="0"/>
              <a:t> for </a:t>
            </a:r>
            <a:r>
              <a:rPr lang="en-US" baseline="0" dirty="0" err="1" smtClean="0"/>
              <a:t>connect_iscsi_target</a:t>
            </a:r>
            <a:r>
              <a:rPr lang="en-US" baseline="0" dirty="0" smtClean="0"/>
              <a:t> in nc.log will provide information about the device name (/</a:t>
            </a:r>
            <a:r>
              <a:rPr lang="en-US" baseline="0" dirty="0" err="1" smtClean="0"/>
              <a:t>dev</a:t>
            </a:r>
            <a:r>
              <a:rPr lang="en-US" baseline="0" dirty="0" smtClean="0"/>
              <a:t>/</a:t>
            </a:r>
            <a:r>
              <a:rPr lang="en-US" baseline="0" dirty="0" err="1" smtClean="0"/>
              <a:t>sdN</a:t>
            </a:r>
            <a:r>
              <a:rPr lang="en-US" baseline="0" dirty="0" smtClean="0"/>
              <a:t>) that was provided to the instance to access the volume.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both max volume and max total volume sizes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you need to gather a much information about the failure as possible.  What operation is the user trying</a:t>
            </a:r>
            <a:r>
              <a:rPr lang="en-US" baseline="0" dirty="0" smtClean="0"/>
              <a:t> to complete?   Is the user getting an error message?  Are there symptoms to report?   Also, it might be useful to know if there have been any recent changes to the cloud software, cloud hardware, or the image that the user is using.</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281110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type of d</a:t>
            </a:r>
            <a:r>
              <a:rPr lang="en-US" dirty="0" smtClean="0"/>
              <a:t>ata</a:t>
            </a:r>
            <a:r>
              <a:rPr lang="en-US" baseline="0" dirty="0" smtClean="0"/>
              <a:t> to gather includes:</a:t>
            </a:r>
          </a:p>
          <a:p>
            <a:r>
              <a:rPr lang="en-US" baseline="0" dirty="0" smtClean="0"/>
              <a:t>Configured network mode</a:t>
            </a:r>
          </a:p>
          <a:p>
            <a:r>
              <a:rPr lang="en-US" baseline="0" dirty="0" smtClean="0"/>
              <a:t>Physical layout (topology) – where are the components located? </a:t>
            </a:r>
          </a:p>
          <a:p>
            <a:r>
              <a:rPr lang="en-US" baseline="0" dirty="0" smtClean="0"/>
              <a:t>Is HA running? On which components?</a:t>
            </a:r>
          </a:p>
          <a:p>
            <a:r>
              <a:rPr lang="en-US" baseline="0" dirty="0" smtClean="0"/>
              <a:t>Which hypervisor is in use?</a:t>
            </a:r>
          </a:p>
          <a:p>
            <a:r>
              <a:rPr lang="en-US" baseline="0" dirty="0" smtClean="0"/>
              <a:t>Is there a direct connect to SAN?</a:t>
            </a:r>
          </a:p>
          <a:p>
            <a:r>
              <a:rPr lang="en-US" baseline="0" dirty="0" smtClean="0"/>
              <a:t>Which operating systems are involved on the Eucalyptus components and the instance.</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for restrictions that keep things from working.</a:t>
            </a:r>
            <a:r>
              <a:rPr lang="en-US" baseline="0" dirty="0" smtClean="0"/>
              <a:t>  These could include cloud properties that are not set correctly.  Use </a:t>
            </a:r>
            <a:r>
              <a:rPr lang="en-US" dirty="0" err="1" smtClean="0"/>
              <a:t>euca</a:t>
            </a:r>
            <a:r>
              <a:rPr lang="en-US" dirty="0" smtClean="0"/>
              <a:t>-describe-properties to view cloud property settings.</a:t>
            </a:r>
            <a:r>
              <a:rPr lang="en-US" baseline="0" dirty="0" smtClean="0"/>
              <a:t>   Examples include items like the maximum number of snapshot or maximum bucket size.</a:t>
            </a:r>
          </a:p>
          <a:p>
            <a:r>
              <a:rPr lang="en-US" baseline="0" dirty="0" smtClean="0"/>
              <a:t>Verify that ports are opened correctly in any external firewalls.</a:t>
            </a:r>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Multicast traffic needs to be allowed on switches between the Eucalyptus java components.  Java components include the Cloud Controller, Walrus, Storage Controller, and VMware Broker.  The commands above set up a sender and receiver.  Run the receiver on one host and the sender on another Once the receiver is set up, it remains running until you exit it using a Ctrl-C.   Each time you enter the sender command the receiver will report that it received a message.</a:t>
            </a:r>
          </a:p>
        </p:txBody>
      </p:sp>
      <p:sp>
        <p:nvSpPr>
          <p:cNvPr id="4" name="Slide Number Placeholder 3"/>
          <p:cNvSpPr>
            <a:spLocks noGrp="1"/>
          </p:cNvSpPr>
          <p:nvPr>
            <p:ph type="sldNum" sz="quarter" idx="10"/>
          </p:nvPr>
        </p:nvSpPr>
        <p:spPr/>
        <p:txBody>
          <a:bodyPr/>
          <a:lstStyle/>
          <a:p>
            <a:fld id="{7367ADD8-B37A-43EB-B24F-2425B0232BE5}"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If you are running in MANAGED network mode you need to ensure that the network infrastructure between the Node Controllers and the Cluster Controller can properly handle VLAN tagged packets.  Use the commands shown above to perform a test.</a:t>
            </a:r>
          </a:p>
        </p:txBody>
      </p:sp>
      <p:sp>
        <p:nvSpPr>
          <p:cNvPr id="4" name="Slide Number Placeholder 3"/>
          <p:cNvSpPr>
            <a:spLocks noGrp="1"/>
          </p:cNvSpPr>
          <p:nvPr>
            <p:ph type="sldNum" sz="quarter" idx="10"/>
          </p:nvPr>
        </p:nvSpPr>
        <p:spPr/>
        <p:txBody>
          <a:bodyPr/>
          <a:lstStyle/>
          <a:p>
            <a:fld id="{7367ADD8-B37A-43EB-B24F-2425B0232BE5}"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Use either the </a:t>
            </a:r>
            <a:r>
              <a:rPr lang="en-US" baseline="0" dirty="0" err="1" smtClean="0"/>
              <a:t>euare-usergetpolicy</a:t>
            </a:r>
            <a:r>
              <a:rPr lang="en-US" baseline="0" dirty="0" smtClean="0"/>
              <a:t> and </a:t>
            </a:r>
            <a:r>
              <a:rPr lang="en-US" baseline="0" dirty="0" err="1" smtClean="0"/>
              <a:t>euare-groupgetpolicy</a:t>
            </a:r>
            <a:r>
              <a:rPr lang="en-US" baseline="0" dirty="0" smtClean="0"/>
              <a:t> commands or the </a:t>
            </a:r>
            <a:r>
              <a:rPr lang="en-US" baseline="0" dirty="0" smtClean="0"/>
              <a:t>Eucalyptus Administration Console to </a:t>
            </a:r>
            <a:r>
              <a:rPr lang="en-US" baseline="0" dirty="0" smtClean="0"/>
              <a:t>look at IAM policies for a user or group to determine if the user is not allowed to perform the action.  You must understand how to evaluate multiple conflicting policies if they exist.  This is because there is no way in the current </a:t>
            </a:r>
            <a:r>
              <a:rPr lang="en-US" baseline="0" dirty="0" smtClean="0"/>
              <a:t>Eucalyptus </a:t>
            </a:r>
            <a:r>
              <a:rPr lang="en-US" baseline="0" smtClean="0"/>
              <a:t>Administration Console or </a:t>
            </a:r>
            <a:r>
              <a:rPr lang="en-US" baseline="0" dirty="0" smtClean="0"/>
              <a:t>command line to evaluate layered policies to see the combinatory effects.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support.eucalyptus.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hyperlink" Target="https://engage.eucalyptus.com/" TargetMode="External"/><Relationship Id="rId4" Type="http://schemas.openxmlformats.org/officeDocument/2006/relationships/hyperlink" Target="http://aws.amazon.com/documentation/ia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Test VLAN Operation</a:t>
            </a:r>
            <a:endParaRPr lang="en-US" dirty="0"/>
          </a:p>
        </p:txBody>
      </p:sp>
      <p:sp>
        <p:nvSpPr>
          <p:cNvPr id="6151" name="Rectangle 7"/>
          <p:cNvSpPr>
            <a:spLocks noGrp="1" noChangeArrowheads="1"/>
          </p:cNvSpPr>
          <p:nvPr>
            <p:ph type="body" idx="1"/>
          </p:nvPr>
        </p:nvSpPr>
        <p:spPr>
          <a:xfrm>
            <a:off x="352961" y="1438267"/>
            <a:ext cx="8524875" cy="4840942"/>
          </a:xfrm>
        </p:spPr>
        <p:txBody>
          <a:bodyPr/>
          <a:lstStyle/>
          <a:p>
            <a:pPr marL="457200" indent="-457200">
              <a:buFont typeface="+mj-lt"/>
              <a:buAutoNum type="arabicPeriod" startAt="6"/>
            </a:pPr>
            <a:r>
              <a:rPr lang="en-US" dirty="0" smtClean="0"/>
              <a:t>In a MANAGED network mode, test proper VLAN operation between Cluster Controller and Node Controller.</a:t>
            </a:r>
          </a:p>
          <a:p>
            <a:pPr lvl="1"/>
            <a:r>
              <a:rPr lang="en-US" dirty="0"/>
              <a:t>On the </a:t>
            </a:r>
            <a:r>
              <a:rPr lang="en-US" dirty="0" smtClean="0"/>
              <a:t>Cluster Controller</a:t>
            </a:r>
            <a:r>
              <a:rPr lang="en-US" dirty="0"/>
              <a:t>:</a:t>
            </a:r>
          </a:p>
          <a:p>
            <a:pPr lvl="2"/>
            <a:r>
              <a:rPr lang="en-US" dirty="0" err="1">
                <a:latin typeface="Courier New" pitchFamily="49" charset="0"/>
                <a:cs typeface="Courier New" pitchFamily="49" charset="0"/>
              </a:rPr>
              <a:t>vconfig</a:t>
            </a:r>
            <a:r>
              <a:rPr lang="en-US" dirty="0">
                <a:latin typeface="Courier New" pitchFamily="49" charset="0"/>
                <a:cs typeface="Courier New" pitchFamily="49" charset="0"/>
              </a:rPr>
              <a:t> add eth1 10</a:t>
            </a:r>
          </a:p>
          <a:p>
            <a:pPr lvl="2"/>
            <a:r>
              <a:rPr lang="en-US" dirty="0" err="1">
                <a:latin typeface="Courier New" pitchFamily="49" charset="0"/>
                <a:cs typeface="Courier New" pitchFamily="49" charset="0"/>
              </a:rPr>
              <a:t>ifconfig</a:t>
            </a:r>
            <a:r>
              <a:rPr lang="en-US" dirty="0">
                <a:latin typeface="Courier New" pitchFamily="49" charset="0"/>
                <a:cs typeface="Courier New" pitchFamily="49" charset="0"/>
              </a:rPr>
              <a:t> eth1.10 192.168.1.1 up</a:t>
            </a:r>
          </a:p>
          <a:p>
            <a:pPr lvl="1"/>
            <a:r>
              <a:rPr lang="en-US" dirty="0"/>
              <a:t>On the </a:t>
            </a:r>
            <a:r>
              <a:rPr lang="en-US" dirty="0" smtClean="0"/>
              <a:t>Node Controller</a:t>
            </a:r>
            <a:r>
              <a:rPr lang="en-US" dirty="0"/>
              <a:t>:</a:t>
            </a:r>
          </a:p>
          <a:p>
            <a:pPr lvl="2"/>
            <a:r>
              <a:rPr lang="en-US" dirty="0" err="1">
                <a:latin typeface="Courier New" pitchFamily="49" charset="0"/>
                <a:cs typeface="Courier New" pitchFamily="49" charset="0"/>
              </a:rPr>
              <a:t>vconfig</a:t>
            </a:r>
            <a:r>
              <a:rPr lang="en-US" dirty="0">
                <a:latin typeface="Courier New" pitchFamily="49" charset="0"/>
                <a:cs typeface="Courier New" pitchFamily="49" charset="0"/>
              </a:rPr>
              <a:t> add eth0 10</a:t>
            </a:r>
          </a:p>
          <a:p>
            <a:pPr lvl="2"/>
            <a:r>
              <a:rPr lang="en-US" dirty="0" err="1">
                <a:latin typeface="Courier New" pitchFamily="49" charset="0"/>
                <a:cs typeface="Courier New" pitchFamily="49" charset="0"/>
              </a:rPr>
              <a:t>ifconfig</a:t>
            </a:r>
            <a:r>
              <a:rPr lang="en-US" dirty="0">
                <a:latin typeface="Courier New" pitchFamily="49" charset="0"/>
                <a:cs typeface="Courier New" pitchFamily="49" charset="0"/>
              </a:rPr>
              <a:t> eth0.10 192.168.1.2 up</a:t>
            </a:r>
          </a:p>
          <a:p>
            <a:pPr lvl="1"/>
            <a:r>
              <a:rPr lang="en-US" dirty="0"/>
              <a:t>From each host, ping the IP address of the other host</a:t>
            </a:r>
            <a:r>
              <a:rPr lang="en-US" dirty="0" smtClean="0"/>
              <a:t>.</a:t>
            </a:r>
          </a:p>
          <a:p>
            <a:pPr lvl="1"/>
            <a:r>
              <a:rPr lang="en-US" dirty="0" smtClean="0"/>
              <a:t>To remove the configuration following the test</a:t>
            </a:r>
          </a:p>
          <a:p>
            <a:pPr lvl="2"/>
            <a:r>
              <a:rPr lang="en-US" dirty="0" err="1">
                <a:latin typeface="Courier New" pitchFamily="49" charset="0"/>
                <a:cs typeface="Courier New" pitchFamily="49" charset="0"/>
              </a:rPr>
              <a:t>vconfig</a:t>
            </a:r>
            <a:r>
              <a:rPr lang="en-US" dirty="0">
                <a:latin typeface="Courier New" pitchFamily="49" charset="0"/>
                <a:cs typeface="Courier New" pitchFamily="49" charset="0"/>
              </a:rPr>
              <a:t> rem </a:t>
            </a:r>
            <a:r>
              <a:rPr lang="en-US" dirty="0" smtClean="0">
                <a:latin typeface="Courier New" pitchFamily="49" charset="0"/>
                <a:cs typeface="Courier New" pitchFamily="49" charset="0"/>
              </a:rPr>
              <a:t>eth1.10</a:t>
            </a:r>
          </a:p>
          <a:p>
            <a:pPr lvl="2"/>
            <a:r>
              <a:rPr lang="en-US" dirty="0" err="1" smtClean="0">
                <a:latin typeface="Courier New" pitchFamily="49" charset="0"/>
                <a:cs typeface="Courier New" pitchFamily="49" charset="0"/>
              </a:rPr>
              <a:t>vconfig</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rem eth0.10</a:t>
            </a:r>
          </a:p>
          <a:p>
            <a:pPr marL="457200" indent="-457200">
              <a:buFont typeface="+mj-lt"/>
              <a:buAutoNum type="arabicPeriod" startAt="6"/>
            </a:pPr>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10</a:t>
            </a:fld>
            <a:endParaRPr lang="en-US"/>
          </a:p>
        </p:txBody>
      </p:sp>
    </p:spTree>
    <p:extLst>
      <p:ext uri="{BB962C8B-B14F-4D97-AF65-F5344CB8AC3E}">
        <p14:creationId xmlns:p14="http://schemas.microsoft.com/office/powerpoint/2010/main" val="4615627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Verify EIAM Policies</a:t>
            </a:r>
            <a:endParaRPr lang="en-US" dirty="0"/>
          </a:p>
        </p:txBody>
      </p:sp>
      <p:sp>
        <p:nvSpPr>
          <p:cNvPr id="6151" name="Rectangle 7"/>
          <p:cNvSpPr>
            <a:spLocks noGrp="1" noChangeArrowheads="1"/>
          </p:cNvSpPr>
          <p:nvPr>
            <p:ph type="body" idx="1"/>
          </p:nvPr>
        </p:nvSpPr>
        <p:spPr>
          <a:xfrm>
            <a:off x="352961" y="1438267"/>
            <a:ext cx="8524875" cy="4840942"/>
          </a:xfrm>
        </p:spPr>
        <p:txBody>
          <a:bodyPr/>
          <a:lstStyle/>
          <a:p>
            <a:pPr marL="457200" indent="-457200">
              <a:buFont typeface="+mj-lt"/>
              <a:buAutoNum type="arabicPeriod" startAt="7"/>
            </a:pPr>
            <a:r>
              <a:rPr lang="en-US" dirty="0" smtClean="0"/>
              <a:t>Verify that EIAM policies allow the user to perform the operation.</a:t>
            </a:r>
          </a:p>
          <a:p>
            <a:pPr lvl="1"/>
            <a:r>
              <a:rPr lang="en-US" sz="1800" dirty="0" err="1">
                <a:latin typeface="Courier New" pitchFamily="49" charset="0"/>
                <a:cs typeface="Courier New" pitchFamily="49" charset="0"/>
              </a:rPr>
              <a:t>e</a:t>
            </a:r>
            <a:r>
              <a:rPr lang="en-US" sz="1800" dirty="0" err="1" smtClean="0">
                <a:latin typeface="Courier New" pitchFamily="49" charset="0"/>
                <a:cs typeface="Courier New" pitchFamily="49" charset="0"/>
              </a:rPr>
              <a:t>uare-groupgetpolicy</a:t>
            </a:r>
            <a:r>
              <a:rPr lang="en-US" sz="1800" dirty="0" smtClean="0">
                <a:latin typeface="Courier New" pitchFamily="49" charset="0"/>
                <a:cs typeface="Courier New" pitchFamily="49" charset="0"/>
              </a:rPr>
              <a:t> –g &lt;group&gt; -p &lt;policy&gt;</a:t>
            </a:r>
          </a:p>
          <a:p>
            <a:pPr lvl="1"/>
            <a:r>
              <a:rPr lang="en-US" sz="1800" dirty="0" err="1">
                <a:latin typeface="Courier New" pitchFamily="49" charset="0"/>
                <a:cs typeface="Courier New" pitchFamily="49" charset="0"/>
              </a:rPr>
              <a:t>e</a:t>
            </a:r>
            <a:r>
              <a:rPr lang="en-US" sz="1800" dirty="0" err="1" smtClean="0">
                <a:latin typeface="Courier New" pitchFamily="49" charset="0"/>
                <a:cs typeface="Courier New" pitchFamily="49" charset="0"/>
              </a:rPr>
              <a:t>uare-usergetpolicy</a:t>
            </a:r>
            <a:r>
              <a:rPr lang="en-US" sz="1800" dirty="0" smtClean="0">
                <a:latin typeface="Courier New" pitchFamily="49" charset="0"/>
                <a:cs typeface="Courier New" pitchFamily="49" charset="0"/>
              </a:rPr>
              <a:t> –u &lt;user&gt; -p &lt;policy&gt;</a:t>
            </a:r>
            <a:endParaRPr lang="en-US" sz="18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11</a:t>
            </a:fld>
            <a:endParaRPr lang="en-US"/>
          </a:p>
        </p:txBody>
      </p:sp>
    </p:spTree>
    <p:extLst>
      <p:ext uri="{BB962C8B-B14F-4D97-AF65-F5344CB8AC3E}">
        <p14:creationId xmlns:p14="http://schemas.microsoft.com/office/powerpoint/2010/main" val="23058845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Check the Current Cloud State</a:t>
            </a:r>
            <a:endParaRPr lang="en-US" sz="3200" dirty="0"/>
          </a:p>
        </p:txBody>
      </p:sp>
      <p:sp>
        <p:nvSpPr>
          <p:cNvPr id="3" name="Content Placeholder 2"/>
          <p:cNvSpPr>
            <a:spLocks noGrp="1"/>
          </p:cNvSpPr>
          <p:nvPr>
            <p:ph idx="1"/>
          </p:nvPr>
        </p:nvSpPr>
        <p:spPr/>
        <p:txBody>
          <a:bodyPr/>
          <a:lstStyle/>
          <a:p>
            <a:r>
              <a:rPr lang="en-US" dirty="0" smtClean="0"/>
              <a:t>Interrogate the system</a:t>
            </a:r>
          </a:p>
          <a:p>
            <a:endParaRPr lang="en-US" dirty="0" smtClean="0"/>
          </a:p>
          <a:p>
            <a:pPr marL="457200" lvl="1" indent="0">
              <a:buNone/>
            </a:pPr>
            <a:r>
              <a:rPr lang="en-US" dirty="0" smtClean="0"/>
              <a:t>(covered on next slides…)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Interrogate the Cloud 1 of 3</a:t>
            </a:r>
            <a:endParaRPr lang="en-US" dirty="0"/>
          </a:p>
        </p:txBody>
      </p:sp>
      <p:sp>
        <p:nvSpPr>
          <p:cNvPr id="6151" name="Rectangle 7"/>
          <p:cNvSpPr>
            <a:spLocks noGrp="1" noChangeArrowheads="1"/>
          </p:cNvSpPr>
          <p:nvPr>
            <p:ph type="body" idx="1"/>
          </p:nvPr>
        </p:nvSpPr>
        <p:spPr/>
        <p:txBody>
          <a:bodyPr/>
          <a:lstStyle/>
          <a:p>
            <a:pPr marL="457200" indent="-457200">
              <a:buFont typeface="+mj-lt"/>
              <a:buAutoNum type="arabicPeriod"/>
            </a:pPr>
            <a:r>
              <a:rPr lang="en-US" dirty="0" smtClean="0"/>
              <a:t>Ensure that services are registered properly with </a:t>
            </a:r>
            <a:br>
              <a:rPr lang="en-US" dirty="0" smtClean="0"/>
            </a:br>
            <a:r>
              <a:rPr lang="en-US" dirty="0" err="1" smtClean="0">
                <a:latin typeface="Courier New" pitchFamily="49" charset="0"/>
                <a:cs typeface="Courier New" pitchFamily="49" charset="0"/>
              </a:rPr>
              <a:t>euca_conf</a:t>
            </a:r>
            <a:r>
              <a:rPr lang="en-US" dirty="0" smtClean="0">
                <a:latin typeface="Courier New" pitchFamily="49" charset="0"/>
                <a:cs typeface="Courier New" pitchFamily="49" charset="0"/>
              </a:rPr>
              <a:t> --list-&lt;component&gt;</a:t>
            </a:r>
            <a:r>
              <a:rPr lang="en-US" dirty="0" smtClean="0">
                <a:cs typeface="Courier New" pitchFamily="49" charset="0"/>
              </a:rPr>
              <a:t>.</a:t>
            </a:r>
            <a:r>
              <a:rPr lang="en-US" dirty="0" smtClean="0">
                <a:latin typeface="Courier New" pitchFamily="49" charset="0"/>
                <a:cs typeface="Courier New" pitchFamily="49" charset="0"/>
              </a:rPr>
              <a:t> </a:t>
            </a:r>
          </a:p>
          <a:p>
            <a:pPr lvl="2"/>
            <a:r>
              <a:rPr lang="en-US" dirty="0" smtClean="0">
                <a:cs typeface="Courier New" pitchFamily="49" charset="0"/>
              </a:rPr>
              <a:t>Ensure services are registered at the proper IP addresses.</a:t>
            </a:r>
          </a:p>
          <a:p>
            <a:pPr marL="457200" indent="-457200">
              <a:buFont typeface="+mj-lt"/>
              <a:buAutoNum type="arabicPeriod"/>
            </a:pPr>
            <a:r>
              <a:rPr lang="en-US" dirty="0" smtClean="0"/>
              <a:t>Check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-describe-services –E</a:t>
            </a:r>
            <a:r>
              <a:rPr lang="en-US" dirty="0" smtClean="0"/>
              <a:t> for any failures.</a:t>
            </a:r>
          </a:p>
          <a:p>
            <a:pPr lvl="2"/>
            <a:r>
              <a:rPr lang="en-US" dirty="0" smtClean="0"/>
              <a:t>Lists IP addresses, component names, partition names, and statuses</a:t>
            </a:r>
          </a:p>
          <a:p>
            <a:pPr lvl="2"/>
            <a:r>
              <a:rPr lang="en-US" dirty="0" smtClean="0"/>
              <a:t>Provides last known failure that caused a service transition from operational state to error state</a:t>
            </a:r>
          </a:p>
          <a:p>
            <a:pPr lvl="2"/>
            <a:r>
              <a:rPr lang="en-US" dirty="0" smtClean="0"/>
              <a:t>Filter results with the </a:t>
            </a:r>
            <a:r>
              <a:rPr lang="en-US" dirty="0" smtClean="0">
                <a:latin typeface="Courier New" pitchFamily="49" charset="0"/>
                <a:cs typeface="Courier New" pitchFamily="49" charset="0"/>
              </a:rPr>
              <a:t>–F &lt;ENABLED|DISABLED|NOTREADY&gt;</a:t>
            </a:r>
            <a:r>
              <a:rPr lang="en-US" dirty="0" smtClean="0"/>
              <a:t> option. ENABLED = ready to accept and process requests.</a:t>
            </a:r>
          </a:p>
          <a:p>
            <a:pPr lvl="2">
              <a:buNone/>
            </a:pPr>
            <a:r>
              <a:rPr lang="en-US" dirty="0" smtClean="0"/>
              <a:t>		Note: Node Controllers will not be displayed</a:t>
            </a:r>
          </a:p>
          <a:p>
            <a:pPr lvl="2">
              <a:buNone/>
            </a:pPr>
            <a:r>
              <a:rPr lang="en-US" dirty="0" smtClean="0"/>
              <a:t>	</a:t>
            </a:r>
          </a:p>
          <a:p>
            <a:pPr lvl="2"/>
            <a:endParaRPr lang="en-US" dirty="0" smtClean="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13</a:t>
            </a:fld>
            <a:endParaRPr lang="en-US"/>
          </a:p>
        </p:txBody>
      </p:sp>
    </p:spTree>
    <p:extLst>
      <p:ext uri="{BB962C8B-B14F-4D97-AF65-F5344CB8AC3E}">
        <p14:creationId xmlns:p14="http://schemas.microsoft.com/office/powerpoint/2010/main" val="13515683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Interrogate the System 2 of 3</a:t>
            </a:r>
            <a:endParaRPr lang="en-US" dirty="0"/>
          </a:p>
        </p:txBody>
      </p:sp>
      <p:sp>
        <p:nvSpPr>
          <p:cNvPr id="6151" name="Rectangle 7"/>
          <p:cNvSpPr>
            <a:spLocks noGrp="1" noChangeArrowheads="1"/>
          </p:cNvSpPr>
          <p:nvPr>
            <p:ph type="body" idx="1"/>
          </p:nvPr>
        </p:nvSpPr>
        <p:spPr/>
        <p:txBody>
          <a:bodyPr/>
          <a:lstStyle/>
          <a:p>
            <a:pPr marL="457200" indent="-457200">
              <a:buFont typeface="+mj-lt"/>
              <a:buAutoNum type="arabicPeriod"/>
            </a:pPr>
            <a:r>
              <a:rPr lang="en-US" dirty="0" smtClean="0"/>
              <a:t>Check for available instance resources.</a:t>
            </a:r>
          </a:p>
          <a:p>
            <a:pPr lvl="1"/>
            <a:r>
              <a:rPr lang="en-US" dirty="0" smtClean="0"/>
              <a:t>Check for available CPU, memory, and storage resources using</a:t>
            </a:r>
            <a:br>
              <a:rPr lang="en-US" dirty="0" smtClean="0"/>
            </a:b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-describe-availability-zones verbose</a:t>
            </a:r>
          </a:p>
          <a:p>
            <a:pPr lvl="1"/>
            <a:r>
              <a:rPr lang="en-US" dirty="0" smtClean="0"/>
              <a:t>Check for available public IP addresses using</a:t>
            </a:r>
            <a:br>
              <a:rPr lang="en-US" dirty="0" smtClean="0"/>
            </a:b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-describe-addresses</a:t>
            </a:r>
          </a:p>
          <a:p>
            <a:pPr lvl="1"/>
            <a:r>
              <a:rPr lang="en-US" dirty="0" smtClean="0">
                <a:cs typeface="Courier New" pitchFamily="49" charset="0"/>
              </a:rPr>
              <a:t>Check for storage availability on each Node Controller using </a:t>
            </a:r>
            <a:r>
              <a:rPr lang="en-US" dirty="0" err="1" smtClean="0">
                <a:latin typeface="Courier New" pitchFamily="49" charset="0"/>
                <a:cs typeface="Courier New" pitchFamily="49" charset="0"/>
              </a:rPr>
              <a:t>df</a:t>
            </a:r>
            <a:r>
              <a:rPr lang="en-US" dirty="0" smtClean="0">
                <a:latin typeface="Courier New" pitchFamily="49" charset="0"/>
                <a:cs typeface="Courier New" pitchFamily="49" charset="0"/>
              </a:rPr>
              <a:t> –h</a:t>
            </a:r>
          </a:p>
          <a:p>
            <a:pPr lvl="1"/>
            <a:r>
              <a:rPr lang="en-US" dirty="0" smtClean="0">
                <a:cs typeface="Courier New" pitchFamily="49" charset="0"/>
              </a:rPr>
              <a:t>Check RAM resources on each Node Controller using </a:t>
            </a:r>
            <a:r>
              <a:rPr lang="en-US" dirty="0" smtClean="0">
                <a:latin typeface="Courier New" pitchFamily="49" charset="0"/>
                <a:cs typeface="Courier New" pitchFamily="49" charset="0"/>
              </a:rPr>
              <a:t>cat /proc/</a:t>
            </a:r>
            <a:r>
              <a:rPr lang="en-US" dirty="0" err="1" smtClean="0">
                <a:latin typeface="Courier New" pitchFamily="49" charset="0"/>
                <a:cs typeface="Courier New" pitchFamily="49" charset="0"/>
              </a:rPr>
              <a:t>meminfo</a:t>
            </a:r>
            <a:endParaRPr lang="en-US" dirty="0" smtClean="0">
              <a:latin typeface="Courier New" pitchFamily="49" charset="0"/>
              <a:cs typeface="Courier New" pitchFamily="49" charset="0"/>
            </a:endParaRPr>
          </a:p>
          <a:p>
            <a:pPr lvl="2">
              <a:buNone/>
            </a:pPr>
            <a:r>
              <a:rPr lang="en-US" dirty="0" smtClean="0"/>
              <a:t>Note: For an instance to launch, there must be sufficient CPU, RAM, and disk resources on at least one Node Controller to support it.</a:t>
            </a:r>
          </a:p>
          <a:p>
            <a:pPr marL="457200" indent="-457200">
              <a:buFont typeface="+mj-lt"/>
              <a:buAutoNum type="arabicPeriod"/>
            </a:pPr>
            <a:r>
              <a:rPr lang="en-US" dirty="0" smtClean="0"/>
              <a:t>Optional, to gather a large amount of configuration information all at once, use:                                                                  </a:t>
            </a: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 in `</a:t>
            </a:r>
            <a:r>
              <a:rPr lang="en-US" sz="2000" dirty="0" err="1" smtClean="0">
                <a:latin typeface="Courier New" pitchFamily="49" charset="0"/>
                <a:cs typeface="Courier New" pitchFamily="49" charset="0"/>
              </a:rPr>
              <a:t>ls</a:t>
            </a:r>
            <a:r>
              <a:rPr lang="en-US" sz="2000" dirty="0" smtClean="0">
                <a:latin typeface="Courier New" pitchFamily="49" charset="0"/>
                <a:cs typeface="Courier New" pitchFamily="49" charset="0"/>
              </a:rPr>
              <a:t> -l /</a:t>
            </a:r>
            <a:r>
              <a:rPr lang="en-US" sz="2000" dirty="0" err="1" smtClean="0">
                <a:latin typeface="Courier New" pitchFamily="49" charset="0"/>
                <a:cs typeface="Courier New" pitchFamily="49" charset="0"/>
              </a:rPr>
              <a:t>usr</a:t>
            </a:r>
            <a:r>
              <a:rPr lang="en-US" sz="2000" dirty="0" smtClean="0">
                <a:latin typeface="Courier New" pitchFamily="49" charset="0"/>
                <a:cs typeface="Courier New" pitchFamily="49" charset="0"/>
              </a:rPr>
              <a:t>/bin/</a:t>
            </a:r>
            <a:r>
              <a:rPr lang="en-US" sz="2000" dirty="0" err="1" smtClean="0">
                <a:latin typeface="Courier New" pitchFamily="49" charset="0"/>
                <a:cs typeface="Courier New" pitchFamily="49" charset="0"/>
              </a:rPr>
              <a:t>euca</a:t>
            </a:r>
            <a:r>
              <a:rPr lang="en-US" sz="2000" dirty="0" smtClean="0">
                <a:latin typeface="Courier New" pitchFamily="49" charset="0"/>
                <a:cs typeface="Courier New" pitchFamily="49" charset="0"/>
              </a:rPr>
              <a:t>-describe-*`;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do $</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 done | less</a:t>
            </a:r>
          </a:p>
        </p:txBody>
      </p:sp>
      <p:sp>
        <p:nvSpPr>
          <p:cNvPr id="6" name="Slide Number Placeholder 5"/>
          <p:cNvSpPr>
            <a:spLocks noGrp="1"/>
          </p:cNvSpPr>
          <p:nvPr>
            <p:ph type="sldNum" sz="quarter" idx="12"/>
          </p:nvPr>
        </p:nvSpPr>
        <p:spPr/>
        <p:txBody>
          <a:bodyPr/>
          <a:lstStyle/>
          <a:p>
            <a:fld id="{9A5B4A5D-BD9B-41CD-9965-8D538CC76998}" type="slidenum">
              <a:rPr lang="en-US" smtClean="0"/>
              <a:pPr/>
              <a:t>14</a:t>
            </a:fld>
            <a:endParaRPr lang="en-US"/>
          </a:p>
        </p:txBody>
      </p:sp>
    </p:spTree>
    <p:extLst>
      <p:ext uri="{BB962C8B-B14F-4D97-AF65-F5344CB8AC3E}">
        <p14:creationId xmlns:p14="http://schemas.microsoft.com/office/powerpoint/2010/main" val="135156830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Interrogate the System 3 of 3</a:t>
            </a:r>
            <a:endParaRPr lang="en-US" dirty="0"/>
          </a:p>
        </p:txBody>
      </p:sp>
      <p:sp>
        <p:nvSpPr>
          <p:cNvPr id="6151" name="Rectangle 7"/>
          <p:cNvSpPr>
            <a:spLocks noGrp="1" noChangeArrowheads="1"/>
          </p:cNvSpPr>
          <p:nvPr>
            <p:ph type="body" idx="1"/>
          </p:nvPr>
        </p:nvSpPr>
        <p:spPr/>
        <p:txBody>
          <a:bodyPr/>
          <a:lstStyle/>
          <a:p>
            <a:pPr marL="457200" indent="-457200">
              <a:buFont typeface="+mj-lt"/>
              <a:buAutoNum type="arabicPeriod"/>
            </a:pPr>
            <a:r>
              <a:rPr lang="en-US" dirty="0" smtClean="0"/>
              <a:t>Check available disk space on Storage Controller and Walrus using </a:t>
            </a:r>
            <a:r>
              <a:rPr lang="en-US" sz="2400" dirty="0" err="1" smtClean="0">
                <a:latin typeface="Courier New" pitchFamily="49" charset="0"/>
                <a:cs typeface="Courier New" pitchFamily="49" charset="0"/>
              </a:rPr>
              <a:t>df</a:t>
            </a:r>
            <a:r>
              <a:rPr lang="en-US" sz="2400" dirty="0" smtClean="0">
                <a:latin typeface="Courier New" pitchFamily="49" charset="0"/>
                <a:cs typeface="Courier New" pitchFamily="49" charset="0"/>
              </a:rPr>
              <a:t> –h</a:t>
            </a:r>
            <a:r>
              <a:rPr lang="en-US" sz="2400" dirty="0" smtClean="0">
                <a:cs typeface="Courier New" pitchFamily="49" charset="0"/>
              </a:rPr>
              <a:t>.</a:t>
            </a:r>
            <a:endParaRPr lang="en-US" sz="2000" dirty="0" smtClean="0">
              <a:cs typeface="Courier New" pitchFamily="49" charset="0"/>
            </a:endParaRPr>
          </a:p>
          <a:p>
            <a:pPr marL="457200" indent="-457200">
              <a:buFont typeface="+mj-lt"/>
              <a:buAutoNum type="arabicPeriod"/>
            </a:pPr>
            <a:r>
              <a:rPr lang="en-US" dirty="0" smtClean="0"/>
              <a:t>Ensure NTP is enabled and time is synchronized across all Eucalyptus hosts using </a:t>
            </a:r>
            <a:r>
              <a:rPr lang="en-US" sz="2400" dirty="0" err="1" smtClean="0">
                <a:latin typeface="Courier New" pitchFamily="49" charset="0"/>
                <a:cs typeface="Courier New" pitchFamily="49" charset="0"/>
              </a:rPr>
              <a:t>ps</a:t>
            </a:r>
            <a:r>
              <a:rPr lang="en-US" sz="2400" dirty="0" smtClean="0">
                <a:latin typeface="Courier New" pitchFamily="49" charset="0"/>
                <a:cs typeface="Courier New" pitchFamily="49" charset="0"/>
              </a:rPr>
              <a:t> ax | </a:t>
            </a:r>
            <a:r>
              <a:rPr lang="en-US" sz="2400" dirty="0" err="1" smtClean="0">
                <a:latin typeface="Courier New" pitchFamily="49" charset="0"/>
                <a:cs typeface="Courier New" pitchFamily="49" charset="0"/>
              </a:rPr>
              <a:t>grep</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ntpd</a:t>
            </a:r>
            <a:r>
              <a:rPr lang="en-US" sz="2400" dirty="0" smtClean="0">
                <a:latin typeface="Courier New" pitchFamily="49" charset="0"/>
                <a:cs typeface="Courier New" pitchFamily="49" charset="0"/>
              </a:rPr>
              <a:t>, date</a:t>
            </a:r>
            <a:r>
              <a:rPr lang="en-US" sz="2400" dirty="0" smtClean="0">
                <a:cs typeface="Courier New" pitchFamily="49" charset="0"/>
              </a:rPr>
              <a:t>.</a:t>
            </a:r>
            <a:endParaRPr lang="en-US" sz="2400" dirty="0" smtClean="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15</a:t>
            </a:fld>
            <a:endParaRPr lang="en-US"/>
          </a:p>
        </p:txBody>
      </p:sp>
    </p:spTree>
    <p:extLst>
      <p:ext uri="{BB962C8B-B14F-4D97-AF65-F5344CB8AC3E}">
        <p14:creationId xmlns:p14="http://schemas.microsoft.com/office/powerpoint/2010/main" val="135156830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Examine and Monitor Log Files</a:t>
            </a:r>
            <a:endParaRPr lang="en-US" dirty="0"/>
          </a:p>
        </p:txBody>
      </p:sp>
      <p:sp>
        <p:nvSpPr>
          <p:cNvPr id="6151" name="Rectangle 7"/>
          <p:cNvSpPr>
            <a:spLocks noGrp="1" noChangeArrowheads="1"/>
          </p:cNvSpPr>
          <p:nvPr>
            <p:ph type="body" idx="1"/>
          </p:nvPr>
        </p:nvSpPr>
        <p:spPr/>
        <p:txBody>
          <a:bodyPr/>
          <a:lstStyle/>
          <a:p>
            <a:r>
              <a:rPr lang="en-US" dirty="0" smtClean="0"/>
              <a:t>Eucalyptus logs are located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/log/eucalyptus</a:t>
            </a:r>
            <a:r>
              <a:rPr lang="en-US" dirty="0" smtClean="0">
                <a:cs typeface="Courier New" pitchFamily="49" charset="0"/>
              </a:rPr>
              <a:t>.</a:t>
            </a:r>
            <a:endParaRPr lang="en-US" dirty="0" smtClean="0">
              <a:latin typeface="Courier New" pitchFamily="49" charset="0"/>
              <a:cs typeface="Courier New" pitchFamily="49" charset="0"/>
            </a:endParaRPr>
          </a:p>
          <a:p>
            <a:r>
              <a:rPr lang="en-US" dirty="0" smtClean="0"/>
              <a:t>Java components –  </a:t>
            </a:r>
            <a:r>
              <a:rPr lang="en-US" dirty="0" smtClean="0">
                <a:latin typeface="Courier New" pitchFamily="49" charset="0"/>
                <a:cs typeface="Courier New" pitchFamily="49" charset="0"/>
              </a:rPr>
              <a:t>cloud-output.log,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cloud-error.log</a:t>
            </a:r>
          </a:p>
          <a:p>
            <a:pPr lvl="1"/>
            <a:r>
              <a:rPr lang="en-US" dirty="0" smtClean="0"/>
              <a:t>Cloud Controller</a:t>
            </a:r>
          </a:p>
          <a:p>
            <a:pPr lvl="1"/>
            <a:r>
              <a:rPr lang="en-US" dirty="0" smtClean="0"/>
              <a:t>Storage Controller</a:t>
            </a:r>
          </a:p>
          <a:p>
            <a:pPr lvl="1"/>
            <a:r>
              <a:rPr lang="en-US" dirty="0" smtClean="0"/>
              <a:t>Walrus </a:t>
            </a:r>
          </a:p>
          <a:p>
            <a:r>
              <a:rPr lang="en-US" dirty="0" smtClean="0"/>
              <a:t>VMware Broker – </a:t>
            </a:r>
            <a:r>
              <a:rPr lang="en-US" dirty="0" smtClean="0">
                <a:latin typeface="Courier New" pitchFamily="49" charset="0"/>
                <a:cs typeface="Courier New" pitchFamily="49" charset="0"/>
              </a:rPr>
              <a:t>euca_imager.log</a:t>
            </a:r>
          </a:p>
          <a:p>
            <a:r>
              <a:rPr lang="en-US" dirty="0" smtClean="0"/>
              <a:t>C-based </a:t>
            </a:r>
            <a:r>
              <a:rPr lang="en-US" dirty="0"/>
              <a:t>c</a:t>
            </a:r>
            <a:r>
              <a:rPr lang="en-US" dirty="0" smtClean="0"/>
              <a:t>omponents </a:t>
            </a:r>
          </a:p>
          <a:p>
            <a:pPr lvl="1"/>
            <a:r>
              <a:rPr lang="en-US" dirty="0" smtClean="0"/>
              <a:t>Cluster Controller – </a:t>
            </a:r>
            <a:r>
              <a:rPr lang="en-US" sz="2300" dirty="0" smtClean="0">
                <a:latin typeface="Courier New" pitchFamily="49" charset="0"/>
                <a:ea typeface="+mn-ea"/>
                <a:cs typeface="Courier New" pitchFamily="49" charset="0"/>
              </a:rPr>
              <a:t>cc.log</a:t>
            </a:r>
          </a:p>
          <a:p>
            <a:pPr lvl="1"/>
            <a:r>
              <a:rPr lang="en-US" dirty="0" smtClean="0"/>
              <a:t>Node Controller – </a:t>
            </a:r>
            <a:r>
              <a:rPr lang="en-US" sz="2300" dirty="0" smtClean="0">
                <a:latin typeface="Courier New" pitchFamily="49" charset="0"/>
                <a:ea typeface="+mn-ea"/>
                <a:cs typeface="Courier New" pitchFamily="49" charset="0"/>
              </a:rPr>
              <a:t>nc.log</a:t>
            </a:r>
          </a:p>
          <a:p>
            <a:r>
              <a:rPr lang="en-US" dirty="0" smtClean="0"/>
              <a:t>Read log files using standard tools (</a:t>
            </a:r>
            <a:r>
              <a:rPr lang="en-US" dirty="0" smtClean="0">
                <a:latin typeface="Courier New" pitchFamily="49" charset="0"/>
                <a:cs typeface="Courier New" pitchFamily="49" charset="0"/>
              </a:rPr>
              <a:t>less</a:t>
            </a:r>
            <a:r>
              <a:rPr lang="en-US" dirty="0" smtClean="0"/>
              <a:t>, </a:t>
            </a:r>
            <a:r>
              <a:rPr lang="en-US" dirty="0" err="1" smtClean="0">
                <a:latin typeface="Courier New" pitchFamily="49" charset="0"/>
                <a:cs typeface="Courier New" pitchFamily="49" charset="0"/>
              </a:rPr>
              <a:t>nano</a:t>
            </a:r>
            <a:r>
              <a:rPr lang="en-US" dirty="0" smtClean="0"/>
              <a:t>, </a:t>
            </a:r>
            <a:r>
              <a:rPr lang="en-US" dirty="0" smtClean="0">
                <a:latin typeface="Courier New" pitchFamily="49" charset="0"/>
                <a:cs typeface="Courier New" pitchFamily="49" charset="0"/>
              </a:rPr>
              <a:t>vi</a:t>
            </a:r>
            <a:r>
              <a:rPr lang="en-US" dirty="0" smtClean="0"/>
              <a:t>, etc.)</a:t>
            </a:r>
          </a:p>
          <a:p>
            <a:r>
              <a:rPr lang="en-US" dirty="0" smtClean="0"/>
              <a:t>Monitor log files using</a:t>
            </a:r>
            <a:r>
              <a:rPr lang="en-US" dirty="0" smtClean="0">
                <a:latin typeface="Courier New" pitchFamily="49" charset="0"/>
                <a:cs typeface="Courier New" pitchFamily="49" charset="0"/>
              </a:rPr>
              <a:t> tail –F &lt;log file&gt;</a:t>
            </a:r>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16</a:t>
            </a:fld>
            <a:endParaRPr lang="en-US"/>
          </a:p>
        </p:txBody>
      </p:sp>
    </p:spTree>
    <p:extLst>
      <p:ext uri="{BB962C8B-B14F-4D97-AF65-F5344CB8AC3E}">
        <p14:creationId xmlns:p14="http://schemas.microsoft.com/office/powerpoint/2010/main" val="270776107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Installation Issues</a:t>
            </a:r>
            <a:endParaRPr lang="en-US" dirty="0"/>
          </a:p>
        </p:txBody>
      </p:sp>
      <p:sp>
        <p:nvSpPr>
          <p:cNvPr id="3" name="Content Placeholder 2"/>
          <p:cNvSpPr>
            <a:spLocks noGrp="1"/>
          </p:cNvSpPr>
          <p:nvPr>
            <p:ph idx="1"/>
          </p:nvPr>
        </p:nvSpPr>
        <p:spPr/>
        <p:txBody>
          <a:bodyPr/>
          <a:lstStyle/>
          <a:p>
            <a:r>
              <a:rPr lang="en-US" dirty="0" smtClean="0"/>
              <a:t>Syntax problems in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endParaRPr lang="en-US" dirty="0" smtClean="0">
              <a:latin typeface="Courier New" pitchFamily="49" charset="0"/>
              <a:cs typeface="Courier New" pitchFamily="49" charset="0"/>
            </a:endParaRPr>
          </a:p>
          <a:p>
            <a:pPr lvl="1"/>
            <a:r>
              <a:rPr lang="en-US" dirty="0" smtClean="0"/>
              <a:t>Commented line, missing comma, missing double-quote, etc.</a:t>
            </a:r>
            <a:endParaRPr lang="en-US" dirty="0"/>
          </a:p>
          <a:p>
            <a:r>
              <a:rPr lang="en-US" dirty="0" smtClean="0"/>
              <a:t>Misconfiguration of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/hosts</a:t>
            </a:r>
          </a:p>
          <a:p>
            <a:pPr lvl="1"/>
            <a:r>
              <a:rPr lang="en-US" dirty="0" smtClean="0">
                <a:cs typeface="Courier New" pitchFamily="49" charset="0"/>
              </a:rPr>
              <a:t>Syntax should be: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IP_address</a:t>
            </a:r>
            <a:r>
              <a:rPr lang="en-US" dirty="0" smtClean="0">
                <a:latin typeface="Courier New" pitchFamily="49" charset="0"/>
                <a:cs typeface="Courier New" pitchFamily="49" charset="0"/>
              </a:rPr>
              <a:t>&gt; &lt;</a:t>
            </a:r>
            <a:r>
              <a:rPr lang="en-US" dirty="0" err="1" smtClean="0">
                <a:latin typeface="Courier New" pitchFamily="49" charset="0"/>
                <a:cs typeface="Courier New" pitchFamily="49" charset="0"/>
              </a:rPr>
              <a:t>host.domainname</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 &lt;host&gt;</a:t>
            </a:r>
          </a:p>
          <a:p>
            <a:r>
              <a:rPr lang="en-US" dirty="0" smtClean="0"/>
              <a:t>Node Controller IP address incorrectly registered</a:t>
            </a:r>
          </a:p>
          <a:p>
            <a:r>
              <a:rPr lang="en-US" dirty="0" smtClean="0"/>
              <a:t>Mismatch between Cluster </a:t>
            </a:r>
            <a:r>
              <a:rPr lang="en-US" dirty="0"/>
              <a:t>C</a:t>
            </a:r>
            <a:r>
              <a:rPr lang="en-US" dirty="0" smtClean="0"/>
              <a:t>ontroller and Storage </a:t>
            </a:r>
            <a:r>
              <a:rPr lang="en-US" dirty="0"/>
              <a:t>C</a:t>
            </a:r>
            <a:r>
              <a:rPr lang="en-US" dirty="0" smtClean="0"/>
              <a:t>ontroller partition name in a cluster</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17</a:t>
            </a:fld>
            <a:endParaRPr lang="en-US"/>
          </a:p>
        </p:txBody>
      </p:sp>
    </p:spTree>
    <p:extLst>
      <p:ext uri="{BB962C8B-B14F-4D97-AF65-F5344CB8AC3E}">
        <p14:creationId xmlns:p14="http://schemas.microsoft.com/office/powerpoint/2010/main" val="3586761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Instance Launch Process</a:t>
            </a:r>
            <a:endParaRPr lang="en-US" dirty="0"/>
          </a:p>
        </p:txBody>
      </p:sp>
      <p:sp>
        <p:nvSpPr>
          <p:cNvPr id="6151" name="Rectangle 7"/>
          <p:cNvSpPr>
            <a:spLocks noGrp="1" noChangeArrowheads="1"/>
          </p:cNvSpPr>
          <p:nvPr>
            <p:ph type="body" idx="1"/>
          </p:nvPr>
        </p:nvSpPr>
        <p:spPr>
          <a:xfrm>
            <a:off x="139815" y="4200157"/>
            <a:ext cx="3221571" cy="1898910"/>
          </a:xfrm>
        </p:spPr>
        <p:txBody>
          <a:bodyPr/>
          <a:lstStyle/>
          <a:p>
            <a:r>
              <a:rPr lang="en-US" dirty="0" smtClean="0"/>
              <a:t>To troubleshoot instance launch problems, it is useful to understand the launch process.</a:t>
            </a:r>
          </a:p>
          <a:p>
            <a:pPr lvl="2"/>
            <a:endParaRPr lang="en-US" dirty="0" smtClean="0"/>
          </a:p>
          <a:p>
            <a:pPr lvl="2"/>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18</a:t>
            </a:fld>
            <a:endParaRPr lang="en-US"/>
          </a:p>
        </p:txBody>
      </p:sp>
      <p:grpSp>
        <p:nvGrpSpPr>
          <p:cNvPr id="33" name="Group 32"/>
          <p:cNvGrpSpPr/>
          <p:nvPr/>
        </p:nvGrpSpPr>
        <p:grpSpPr>
          <a:xfrm>
            <a:off x="566631" y="1527963"/>
            <a:ext cx="8420403" cy="4626139"/>
            <a:chOff x="386327" y="1527963"/>
            <a:chExt cx="8420403" cy="4626139"/>
          </a:xfrm>
        </p:grpSpPr>
        <p:grpSp>
          <p:nvGrpSpPr>
            <p:cNvPr id="8" name="Group 7"/>
            <p:cNvGrpSpPr/>
            <p:nvPr/>
          </p:nvGrpSpPr>
          <p:grpSpPr>
            <a:xfrm>
              <a:off x="5565539" y="4525278"/>
              <a:ext cx="1352281" cy="888642"/>
              <a:chOff x="540913" y="2627290"/>
              <a:chExt cx="1352281" cy="888642"/>
            </a:xfrm>
          </p:grpSpPr>
          <p:sp>
            <p:nvSpPr>
              <p:cNvPr id="5" name="Rounded Rectangle 4"/>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1746" y="2779223"/>
                <a:ext cx="1210614" cy="584775"/>
              </a:xfrm>
              <a:prstGeom prst="rect">
                <a:avLst/>
              </a:prstGeom>
              <a:noFill/>
            </p:spPr>
            <p:txBody>
              <a:bodyPr wrap="square" rtlCol="0">
                <a:spAutoFit/>
              </a:bodyPr>
              <a:lstStyle/>
              <a:p>
                <a:pPr algn="ctr"/>
                <a:r>
                  <a:rPr lang="en-US" sz="1600" b="1" dirty="0" smtClean="0">
                    <a:solidFill>
                      <a:schemeClr val="bg1"/>
                    </a:solidFill>
                  </a:rPr>
                  <a:t>Node Controller</a:t>
                </a:r>
                <a:endParaRPr lang="en-US" sz="1600" b="1" dirty="0">
                  <a:solidFill>
                    <a:schemeClr val="bg1"/>
                  </a:solidFill>
                </a:endParaRPr>
              </a:p>
            </p:txBody>
          </p:sp>
        </p:grpSp>
        <p:grpSp>
          <p:nvGrpSpPr>
            <p:cNvPr id="11" name="Group 10"/>
            <p:cNvGrpSpPr/>
            <p:nvPr/>
          </p:nvGrpSpPr>
          <p:grpSpPr>
            <a:xfrm>
              <a:off x="2382313" y="1835741"/>
              <a:ext cx="1352281" cy="888642"/>
              <a:chOff x="540913" y="2627290"/>
              <a:chExt cx="1352281" cy="888642"/>
            </a:xfrm>
          </p:grpSpPr>
          <p:sp>
            <p:nvSpPr>
              <p:cNvPr id="12" name="Rounded Rectangle 11"/>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1746" y="2779223"/>
                <a:ext cx="1210614" cy="584775"/>
              </a:xfrm>
              <a:prstGeom prst="rect">
                <a:avLst/>
              </a:prstGeom>
              <a:noFill/>
            </p:spPr>
            <p:txBody>
              <a:bodyPr wrap="square" rtlCol="0">
                <a:spAutoFit/>
              </a:bodyPr>
              <a:lstStyle/>
              <a:p>
                <a:pPr algn="ctr"/>
                <a:r>
                  <a:rPr lang="en-US" sz="1600" b="1" dirty="0" smtClean="0">
                    <a:solidFill>
                      <a:schemeClr val="bg1"/>
                    </a:solidFill>
                  </a:rPr>
                  <a:t>Cloud Controller</a:t>
                </a:r>
                <a:endParaRPr lang="en-US" sz="1600" b="1" dirty="0">
                  <a:solidFill>
                    <a:schemeClr val="bg1"/>
                  </a:solidFill>
                </a:endParaRPr>
              </a:p>
            </p:txBody>
          </p:sp>
        </p:grpSp>
        <p:grpSp>
          <p:nvGrpSpPr>
            <p:cNvPr id="14" name="Group 13"/>
            <p:cNvGrpSpPr/>
            <p:nvPr/>
          </p:nvGrpSpPr>
          <p:grpSpPr>
            <a:xfrm>
              <a:off x="3981440" y="3180510"/>
              <a:ext cx="1352281" cy="888642"/>
              <a:chOff x="540913" y="2627290"/>
              <a:chExt cx="1352281" cy="888642"/>
            </a:xfrm>
          </p:grpSpPr>
          <p:sp>
            <p:nvSpPr>
              <p:cNvPr id="15" name="Rounded Rectangle 14"/>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1746" y="2779223"/>
                <a:ext cx="1210614" cy="584775"/>
              </a:xfrm>
              <a:prstGeom prst="rect">
                <a:avLst/>
              </a:prstGeom>
              <a:noFill/>
            </p:spPr>
            <p:txBody>
              <a:bodyPr wrap="square" rtlCol="0">
                <a:spAutoFit/>
              </a:bodyPr>
              <a:lstStyle/>
              <a:p>
                <a:pPr algn="ctr"/>
                <a:r>
                  <a:rPr lang="en-US" sz="1600" b="1" dirty="0" smtClean="0">
                    <a:solidFill>
                      <a:schemeClr val="bg1"/>
                    </a:solidFill>
                  </a:rPr>
                  <a:t>Cluster Controller</a:t>
                </a:r>
                <a:endParaRPr lang="en-US" sz="1600" b="1" dirty="0">
                  <a:solidFill>
                    <a:schemeClr val="bg1"/>
                  </a:solidFill>
                </a:endParaRPr>
              </a:p>
            </p:txBody>
          </p:sp>
        </p:grpSp>
        <p:grpSp>
          <p:nvGrpSpPr>
            <p:cNvPr id="17" name="Group 16"/>
            <p:cNvGrpSpPr/>
            <p:nvPr/>
          </p:nvGrpSpPr>
          <p:grpSpPr>
            <a:xfrm>
              <a:off x="6791173" y="1835741"/>
              <a:ext cx="1352281" cy="888642"/>
              <a:chOff x="540913" y="2627290"/>
              <a:chExt cx="1352281" cy="888642"/>
            </a:xfrm>
          </p:grpSpPr>
          <p:sp>
            <p:nvSpPr>
              <p:cNvPr id="18" name="Rounded Rectangle 17"/>
              <p:cNvSpPr/>
              <p:nvPr/>
            </p:nvSpPr>
            <p:spPr>
              <a:xfrm>
                <a:off x="540913" y="2627290"/>
                <a:ext cx="1352281" cy="88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11746" y="2902334"/>
                <a:ext cx="1210614" cy="338554"/>
              </a:xfrm>
              <a:prstGeom prst="rect">
                <a:avLst/>
              </a:prstGeom>
              <a:noFill/>
            </p:spPr>
            <p:txBody>
              <a:bodyPr wrap="square" rtlCol="0">
                <a:spAutoFit/>
              </a:bodyPr>
              <a:lstStyle/>
              <a:p>
                <a:pPr algn="ctr"/>
                <a:r>
                  <a:rPr lang="en-US" sz="1600" b="1" dirty="0" smtClean="0">
                    <a:solidFill>
                      <a:schemeClr val="bg1"/>
                    </a:solidFill>
                  </a:rPr>
                  <a:t>Walrus</a:t>
                </a:r>
                <a:endParaRPr lang="en-US" sz="1600" b="1" dirty="0">
                  <a:solidFill>
                    <a:schemeClr val="bg1"/>
                  </a:solidFill>
                </a:endParaRPr>
              </a:p>
            </p:txBody>
          </p:sp>
        </p:grpSp>
        <p:cxnSp>
          <p:nvCxnSpPr>
            <p:cNvPr id="10" name="Elbow Connector 9"/>
            <p:cNvCxnSpPr>
              <a:stCxn id="12" idx="2"/>
              <a:endCxn id="15" idx="1"/>
            </p:cNvCxnSpPr>
            <p:nvPr/>
          </p:nvCxnSpPr>
          <p:spPr>
            <a:xfrm rot="16200000" flipH="1">
              <a:off x="3069723" y="2713114"/>
              <a:ext cx="900448" cy="922986"/>
            </a:xfrm>
            <a:prstGeom prst="bentConnector2">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5" idx="1"/>
            </p:cNvCxnSpPr>
            <p:nvPr/>
          </p:nvCxnSpPr>
          <p:spPr>
            <a:xfrm rot="16200000" flipH="1">
              <a:off x="4661337" y="4065396"/>
              <a:ext cx="900447" cy="907958"/>
            </a:xfrm>
            <a:prstGeom prst="bentConnector2">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5" idx="3"/>
            </p:cNvCxnSpPr>
            <p:nvPr/>
          </p:nvCxnSpPr>
          <p:spPr>
            <a:xfrm rot="5400000">
              <a:off x="6069959" y="3572244"/>
              <a:ext cx="2245216" cy="549494"/>
            </a:xfrm>
            <a:prstGeom prst="bentConnector2">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3027" y="1998844"/>
              <a:ext cx="570139" cy="56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Arrow Connector 26"/>
            <p:cNvCxnSpPr>
              <a:stCxn id="28" idx="3"/>
              <a:endCxn id="12" idx="1"/>
            </p:cNvCxnSpPr>
            <p:nvPr/>
          </p:nvCxnSpPr>
          <p:spPr>
            <a:xfrm>
              <a:off x="1963166" y="2280061"/>
              <a:ext cx="419147" cy="1"/>
            </a:xfrm>
            <a:prstGeom prst="straightConnector1">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6327" y="1910729"/>
              <a:ext cx="1006700" cy="738664"/>
            </a:xfrm>
            <a:prstGeom prst="rect">
              <a:avLst/>
            </a:prstGeom>
            <a:noFill/>
          </p:spPr>
          <p:txBody>
            <a:bodyPr wrap="square" rtlCol="0">
              <a:spAutoFit/>
            </a:bodyPr>
            <a:lstStyle/>
            <a:p>
              <a:r>
                <a:rPr lang="en-US" sz="1400" b="1" dirty="0">
                  <a:solidFill>
                    <a:schemeClr val="accent5">
                      <a:lumMod val="60000"/>
                      <a:lumOff val="40000"/>
                    </a:schemeClr>
                  </a:solidFill>
                </a:rPr>
                <a:t>u</a:t>
              </a:r>
              <a:r>
                <a:rPr lang="en-US" sz="1400" b="1" dirty="0" smtClean="0">
                  <a:solidFill>
                    <a:schemeClr val="accent5">
                      <a:lumMod val="60000"/>
                      <a:lumOff val="40000"/>
                    </a:schemeClr>
                  </a:solidFill>
                </a:rPr>
                <a:t>ser requests instance</a:t>
              </a:r>
              <a:endParaRPr lang="en-US" sz="1400" b="1" dirty="0">
                <a:solidFill>
                  <a:schemeClr val="accent5">
                    <a:lumMod val="60000"/>
                    <a:lumOff val="40000"/>
                  </a:schemeClr>
                </a:solidFill>
              </a:endParaRPr>
            </a:p>
          </p:txBody>
        </p:sp>
        <p:sp>
          <p:nvSpPr>
            <p:cNvPr id="34" name="TextBox 33"/>
            <p:cNvSpPr txBox="1"/>
            <p:nvPr/>
          </p:nvSpPr>
          <p:spPr>
            <a:xfrm>
              <a:off x="2258888" y="1527964"/>
              <a:ext cx="1599129" cy="307777"/>
            </a:xfrm>
            <a:prstGeom prst="rect">
              <a:avLst/>
            </a:prstGeom>
            <a:noFill/>
          </p:spPr>
          <p:txBody>
            <a:bodyPr wrap="square" rtlCol="0">
              <a:spAutoFit/>
            </a:bodyPr>
            <a:lstStyle/>
            <a:p>
              <a:r>
                <a:rPr lang="en-US" sz="1400" b="1" dirty="0">
                  <a:solidFill>
                    <a:srgbClr val="0070C0"/>
                  </a:solidFill>
                </a:rPr>
                <a:t>c</a:t>
              </a:r>
              <a:r>
                <a:rPr lang="en-US" sz="1400" b="1" dirty="0" smtClean="0">
                  <a:solidFill>
                    <a:srgbClr val="0070C0"/>
                  </a:solidFill>
                </a:rPr>
                <a:t>loud-ouput.log</a:t>
              </a:r>
              <a:endParaRPr lang="en-US" sz="1400" b="1" dirty="0">
                <a:solidFill>
                  <a:srgbClr val="0070C0"/>
                </a:solidFill>
              </a:endParaRPr>
            </a:p>
          </p:txBody>
        </p:sp>
        <p:sp>
          <p:nvSpPr>
            <p:cNvPr id="35" name="TextBox 34"/>
            <p:cNvSpPr txBox="1"/>
            <p:nvPr/>
          </p:nvSpPr>
          <p:spPr>
            <a:xfrm>
              <a:off x="6667750" y="1527963"/>
              <a:ext cx="1599129" cy="307777"/>
            </a:xfrm>
            <a:prstGeom prst="rect">
              <a:avLst/>
            </a:prstGeom>
            <a:noFill/>
          </p:spPr>
          <p:txBody>
            <a:bodyPr wrap="square" rtlCol="0">
              <a:spAutoFit/>
            </a:bodyPr>
            <a:lstStyle/>
            <a:p>
              <a:r>
                <a:rPr lang="en-US" sz="1400" b="1" dirty="0">
                  <a:solidFill>
                    <a:srgbClr val="0070C0"/>
                  </a:solidFill>
                </a:rPr>
                <a:t>c</a:t>
              </a:r>
              <a:r>
                <a:rPr lang="en-US" sz="1400" b="1" dirty="0" smtClean="0">
                  <a:solidFill>
                    <a:srgbClr val="0070C0"/>
                  </a:solidFill>
                </a:rPr>
                <a:t>loud-ouput.log</a:t>
              </a:r>
              <a:endParaRPr lang="en-US" sz="1400" b="1" dirty="0">
                <a:solidFill>
                  <a:srgbClr val="0070C0"/>
                </a:solidFill>
              </a:endParaRPr>
            </a:p>
          </p:txBody>
        </p:sp>
        <p:sp>
          <p:nvSpPr>
            <p:cNvPr id="36" name="TextBox 35"/>
            <p:cNvSpPr txBox="1"/>
            <p:nvPr/>
          </p:nvSpPr>
          <p:spPr>
            <a:xfrm>
              <a:off x="4257798" y="2866829"/>
              <a:ext cx="799564" cy="307777"/>
            </a:xfrm>
            <a:prstGeom prst="rect">
              <a:avLst/>
            </a:prstGeom>
            <a:noFill/>
          </p:spPr>
          <p:txBody>
            <a:bodyPr wrap="square" rtlCol="0">
              <a:spAutoFit/>
            </a:bodyPr>
            <a:lstStyle/>
            <a:p>
              <a:r>
                <a:rPr lang="en-US" sz="1400" b="1" dirty="0" smtClean="0">
                  <a:solidFill>
                    <a:srgbClr val="0070C0"/>
                  </a:solidFill>
                </a:rPr>
                <a:t>cc.log</a:t>
              </a:r>
              <a:endParaRPr lang="en-US" sz="1400" b="1" dirty="0">
                <a:solidFill>
                  <a:srgbClr val="0070C0"/>
                </a:solidFill>
              </a:endParaRPr>
            </a:p>
          </p:txBody>
        </p:sp>
        <p:sp>
          <p:nvSpPr>
            <p:cNvPr id="37" name="TextBox 36"/>
            <p:cNvSpPr txBox="1"/>
            <p:nvPr/>
          </p:nvSpPr>
          <p:spPr>
            <a:xfrm>
              <a:off x="5841897" y="4211598"/>
              <a:ext cx="799564" cy="307777"/>
            </a:xfrm>
            <a:prstGeom prst="rect">
              <a:avLst/>
            </a:prstGeom>
            <a:noFill/>
          </p:spPr>
          <p:txBody>
            <a:bodyPr wrap="square" rtlCol="0">
              <a:spAutoFit/>
            </a:bodyPr>
            <a:lstStyle/>
            <a:p>
              <a:r>
                <a:rPr lang="en-US" sz="1400" b="1" dirty="0">
                  <a:solidFill>
                    <a:srgbClr val="0070C0"/>
                  </a:solidFill>
                </a:rPr>
                <a:t>n</a:t>
              </a:r>
              <a:r>
                <a:rPr lang="en-US" sz="1400" b="1" dirty="0" smtClean="0">
                  <a:solidFill>
                    <a:srgbClr val="0070C0"/>
                  </a:solidFill>
                </a:rPr>
                <a:t>c.log</a:t>
              </a:r>
              <a:endParaRPr lang="en-US" sz="1400" b="1" dirty="0">
                <a:solidFill>
                  <a:srgbClr val="0070C0"/>
                </a:solidFill>
              </a:endParaRPr>
            </a:p>
          </p:txBody>
        </p:sp>
        <p:sp>
          <p:nvSpPr>
            <p:cNvPr id="38" name="TextBox 37"/>
            <p:cNvSpPr txBox="1"/>
            <p:nvPr/>
          </p:nvSpPr>
          <p:spPr>
            <a:xfrm>
              <a:off x="7569269" y="3020717"/>
              <a:ext cx="1237461" cy="738664"/>
            </a:xfrm>
            <a:prstGeom prst="rect">
              <a:avLst/>
            </a:prstGeom>
            <a:noFill/>
          </p:spPr>
          <p:txBody>
            <a:bodyPr wrap="square" rtlCol="0">
              <a:spAutoFit/>
            </a:bodyPr>
            <a:lstStyle/>
            <a:p>
              <a:r>
                <a:rPr lang="en-US" sz="1400" b="1" dirty="0">
                  <a:solidFill>
                    <a:schemeClr val="accent5">
                      <a:lumMod val="60000"/>
                      <a:lumOff val="40000"/>
                    </a:schemeClr>
                  </a:solidFill>
                </a:rPr>
                <a:t>d</a:t>
              </a:r>
              <a:r>
                <a:rPr lang="en-US" sz="1400" b="1" dirty="0" smtClean="0">
                  <a:solidFill>
                    <a:schemeClr val="accent5">
                      <a:lumMod val="60000"/>
                      <a:lumOff val="40000"/>
                    </a:schemeClr>
                  </a:solidFill>
                </a:rPr>
                <a:t>ownloads images to NC</a:t>
              </a:r>
              <a:endParaRPr lang="en-US" sz="1400" b="1" dirty="0">
                <a:solidFill>
                  <a:schemeClr val="accent5">
                    <a:lumMod val="60000"/>
                    <a:lumOff val="40000"/>
                  </a:schemeClr>
                </a:solidFill>
              </a:endParaRPr>
            </a:p>
          </p:txBody>
        </p:sp>
        <p:sp>
          <p:nvSpPr>
            <p:cNvPr id="40" name="TextBox 39"/>
            <p:cNvSpPr txBox="1"/>
            <p:nvPr/>
          </p:nvSpPr>
          <p:spPr>
            <a:xfrm>
              <a:off x="1678096" y="2836751"/>
              <a:ext cx="1380356" cy="954107"/>
            </a:xfrm>
            <a:prstGeom prst="rect">
              <a:avLst/>
            </a:prstGeom>
            <a:noFill/>
          </p:spPr>
          <p:txBody>
            <a:bodyPr wrap="square" rtlCol="0">
              <a:spAutoFit/>
            </a:bodyPr>
            <a:lstStyle/>
            <a:p>
              <a:r>
                <a:rPr lang="en-US" sz="1400" b="1" dirty="0">
                  <a:solidFill>
                    <a:schemeClr val="accent5">
                      <a:lumMod val="60000"/>
                      <a:lumOff val="40000"/>
                    </a:schemeClr>
                  </a:solidFill>
                </a:rPr>
                <a:t>c</a:t>
              </a:r>
              <a:r>
                <a:rPr lang="en-US" sz="1400" b="1" dirty="0" smtClean="0">
                  <a:solidFill>
                    <a:schemeClr val="accent5">
                      <a:lumMod val="60000"/>
                      <a:lumOff val="40000"/>
                    </a:schemeClr>
                  </a:solidFill>
                </a:rPr>
                <a:t>hecks authorization, resources, sends to CC</a:t>
              </a:r>
              <a:endParaRPr lang="en-US" sz="1400" b="1" dirty="0">
                <a:solidFill>
                  <a:schemeClr val="accent5">
                    <a:lumMod val="60000"/>
                    <a:lumOff val="40000"/>
                  </a:schemeClr>
                </a:solidFill>
              </a:endParaRPr>
            </a:p>
          </p:txBody>
        </p:sp>
        <p:sp>
          <p:nvSpPr>
            <p:cNvPr id="41" name="TextBox 40"/>
            <p:cNvSpPr txBox="1"/>
            <p:nvPr/>
          </p:nvSpPr>
          <p:spPr>
            <a:xfrm>
              <a:off x="3519946" y="4200157"/>
              <a:ext cx="1046946" cy="954107"/>
            </a:xfrm>
            <a:prstGeom prst="rect">
              <a:avLst/>
            </a:prstGeom>
            <a:noFill/>
          </p:spPr>
          <p:txBody>
            <a:bodyPr wrap="square" rtlCol="0">
              <a:spAutoFit/>
            </a:bodyPr>
            <a:lstStyle/>
            <a:p>
              <a:r>
                <a:rPr lang="en-US" sz="1400" b="1" dirty="0">
                  <a:solidFill>
                    <a:schemeClr val="accent5">
                      <a:lumMod val="60000"/>
                      <a:lumOff val="40000"/>
                    </a:schemeClr>
                  </a:solidFill>
                </a:rPr>
                <a:t>s</a:t>
              </a:r>
              <a:r>
                <a:rPr lang="en-US" sz="1400" b="1" dirty="0" smtClean="0">
                  <a:solidFill>
                    <a:schemeClr val="accent5">
                      <a:lumMod val="60000"/>
                      <a:lumOff val="40000"/>
                    </a:schemeClr>
                  </a:solidFill>
                </a:rPr>
                <a:t>ets up network, sends to NC</a:t>
              </a:r>
              <a:endParaRPr lang="en-US" sz="1400" b="1" dirty="0">
                <a:solidFill>
                  <a:schemeClr val="accent5">
                    <a:lumMod val="60000"/>
                    <a:lumOff val="40000"/>
                  </a:schemeClr>
                </a:solidFill>
              </a:endParaRPr>
            </a:p>
          </p:txBody>
        </p:sp>
        <p:sp>
          <p:nvSpPr>
            <p:cNvPr id="42" name="TextBox 41"/>
            <p:cNvSpPr txBox="1"/>
            <p:nvPr/>
          </p:nvSpPr>
          <p:spPr>
            <a:xfrm>
              <a:off x="4764368" y="5415438"/>
              <a:ext cx="2954621" cy="738664"/>
            </a:xfrm>
            <a:prstGeom prst="rect">
              <a:avLst/>
            </a:prstGeom>
            <a:noFill/>
          </p:spPr>
          <p:txBody>
            <a:bodyPr wrap="square" rtlCol="0">
              <a:spAutoFit/>
            </a:bodyPr>
            <a:lstStyle/>
            <a:p>
              <a:r>
                <a:rPr lang="en-US" sz="1400" b="1" dirty="0">
                  <a:solidFill>
                    <a:schemeClr val="accent5">
                      <a:lumMod val="60000"/>
                      <a:lumOff val="40000"/>
                    </a:schemeClr>
                  </a:solidFill>
                </a:rPr>
                <a:t>contacts Walrus for </a:t>
              </a:r>
              <a:r>
                <a:rPr lang="en-US" sz="1400" b="1" dirty="0" smtClean="0">
                  <a:solidFill>
                    <a:schemeClr val="accent5">
                      <a:lumMod val="60000"/>
                      <a:lumOff val="40000"/>
                    </a:schemeClr>
                  </a:solidFill>
                </a:rPr>
                <a:t>images,</a:t>
              </a:r>
              <a:endParaRPr lang="en-US" sz="1400" b="1" dirty="0">
                <a:solidFill>
                  <a:schemeClr val="accent5">
                    <a:lumMod val="60000"/>
                    <a:lumOff val="40000"/>
                  </a:schemeClr>
                </a:solidFill>
              </a:endParaRPr>
            </a:p>
            <a:p>
              <a:r>
                <a:rPr lang="en-US" sz="1400" b="1" dirty="0" smtClean="0">
                  <a:solidFill>
                    <a:schemeClr val="accent5">
                      <a:lumMod val="60000"/>
                      <a:lumOff val="40000"/>
                    </a:schemeClr>
                  </a:solidFill>
                </a:rPr>
                <a:t>configures  hypervisor to launch instance</a:t>
              </a:r>
              <a:endParaRPr lang="en-US" sz="1400" b="1" dirty="0">
                <a:solidFill>
                  <a:schemeClr val="accent5">
                    <a:lumMod val="60000"/>
                    <a:lumOff val="40000"/>
                  </a:schemeClr>
                </a:solidFill>
              </a:endParaRPr>
            </a:p>
          </p:txBody>
        </p:sp>
      </p:grpSp>
    </p:spTree>
    <p:extLst>
      <p:ext uri="{BB962C8B-B14F-4D97-AF65-F5344CB8AC3E}">
        <p14:creationId xmlns:p14="http://schemas.microsoft.com/office/powerpoint/2010/main" val="56813831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z="3200" dirty="0" smtClean="0"/>
              <a:t>Resource Availability and Image Problems</a:t>
            </a:r>
            <a:endParaRPr lang="en-US" sz="3200" dirty="0"/>
          </a:p>
        </p:txBody>
      </p:sp>
      <p:sp>
        <p:nvSpPr>
          <p:cNvPr id="6151" name="Rectangle 7"/>
          <p:cNvSpPr>
            <a:spLocks noGrp="1" noChangeArrowheads="1"/>
          </p:cNvSpPr>
          <p:nvPr>
            <p:ph type="body" idx="1"/>
          </p:nvPr>
        </p:nvSpPr>
        <p:spPr>
          <a:xfrm>
            <a:off x="314325" y="1340721"/>
            <a:ext cx="8524875" cy="4840942"/>
          </a:xfrm>
        </p:spPr>
        <p:txBody>
          <a:bodyPr/>
          <a:lstStyle/>
          <a:p>
            <a:r>
              <a:rPr lang="en-US" dirty="0" smtClean="0"/>
              <a:t>Can’t launch an instance? </a:t>
            </a:r>
          </a:p>
          <a:p>
            <a:pPr marL="914400" lvl="1" indent="-457200">
              <a:buFont typeface="+mj-lt"/>
              <a:buAutoNum type="arabicPeriod"/>
            </a:pPr>
            <a:r>
              <a:rPr lang="en-US" dirty="0" smtClean="0"/>
              <a:t>Is it a resource problem or an actual error condition?</a:t>
            </a:r>
          </a:p>
          <a:p>
            <a:pPr marL="1366837" lvl="2" indent="-457200"/>
            <a:r>
              <a:rPr lang="en-US" dirty="0" smtClean="0"/>
              <a:t>Check for available cloud resources:</a:t>
            </a:r>
          </a:p>
          <a:p>
            <a:pPr marL="1824037" lvl="3" indent="-457200"/>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-describe-availability-zones verbose</a:t>
            </a:r>
            <a:r>
              <a:rPr lang="en-US" dirty="0" smtClean="0"/>
              <a:t> </a:t>
            </a:r>
          </a:p>
          <a:p>
            <a:pPr marL="1824037" lvl="3" indent="-457200"/>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-describe-addresses verbose</a:t>
            </a:r>
          </a:p>
          <a:p>
            <a:pPr marL="914400" lvl="1" indent="-457200">
              <a:buFont typeface="+mj-lt"/>
              <a:buAutoNum type="arabicPeriod"/>
            </a:pPr>
            <a:r>
              <a:rPr lang="en-US" dirty="0" smtClean="0"/>
              <a:t>Is it an image error?</a:t>
            </a:r>
          </a:p>
          <a:p>
            <a:pPr marL="1366837" lvl="2" indent="-457200"/>
            <a:r>
              <a:rPr lang="en-US" dirty="0" smtClean="0"/>
              <a:t>Instance launches but remains in pending state or</a:t>
            </a:r>
          </a:p>
          <a:p>
            <a:pPr marL="1366837" lvl="2" indent="-457200"/>
            <a:r>
              <a:rPr lang="en-US" dirty="0" smtClean="0"/>
              <a:t>Image reaches a running state, but  you cannot log in.</a:t>
            </a:r>
          </a:p>
          <a:p>
            <a:pPr marL="1824037" lvl="3" indent="-457200"/>
            <a:r>
              <a:rPr lang="en-US" dirty="0" smtClean="0"/>
              <a:t>Use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-get-console-output</a:t>
            </a:r>
            <a:r>
              <a:rPr lang="en-US" dirty="0" smtClean="0"/>
              <a:t> to view either the boot messages or a login prompt.</a:t>
            </a:r>
          </a:p>
          <a:p>
            <a:pPr marL="1824037" lvl="3" indent="-457200"/>
            <a:r>
              <a:rPr lang="en-US" dirty="0" smtClean="0"/>
              <a:t>Will a known good image boot? </a:t>
            </a:r>
          </a:p>
          <a:p>
            <a:pPr marL="2281237" lvl="4" indent="-457200"/>
            <a:r>
              <a:rPr lang="en-US" dirty="0" smtClean="0"/>
              <a:t>If yes, debug the image.</a:t>
            </a:r>
            <a:endParaRPr lang="en-US" dirty="0"/>
          </a:p>
          <a:p>
            <a:pPr marL="1824037" lvl="3" indent="-457200"/>
            <a:r>
              <a:rPr lang="en-US" dirty="0" smtClean="0"/>
              <a:t>Check the </a:t>
            </a:r>
            <a:r>
              <a:rPr lang="en-US" dirty="0" smtClean="0">
                <a:latin typeface="Courier New" pitchFamily="49" charset="0"/>
                <a:cs typeface="Courier New" pitchFamily="49" charset="0"/>
              </a:rPr>
              <a:t>nc.log</a:t>
            </a:r>
            <a:r>
              <a:rPr lang="en-US" dirty="0" smtClean="0"/>
              <a:t> file so see if the image was handed to the hypervisor.  </a:t>
            </a:r>
          </a:p>
          <a:p>
            <a:pPr marL="2281237" lvl="4" indent="-457200"/>
            <a:r>
              <a:rPr lang="en-US" dirty="0" smtClean="0"/>
              <a:t>If yes, the cloud is likely working properly and the image might be the problem.</a:t>
            </a:r>
          </a:p>
          <a:p>
            <a:pPr marL="1366837" lvl="2" indent="-457200">
              <a:buFont typeface="+mj-lt"/>
              <a:buAutoNum type="arabicPeriod"/>
            </a:pPr>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19</a:t>
            </a:fld>
            <a:endParaRPr lang="en-US"/>
          </a:p>
        </p:txBody>
      </p:sp>
    </p:spTree>
    <p:extLst>
      <p:ext uri="{BB962C8B-B14F-4D97-AF65-F5344CB8AC3E}">
        <p14:creationId xmlns:p14="http://schemas.microsoft.com/office/powerpoint/2010/main" val="33957134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Troubleshooting Overview</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Cloud Problem: Node Controller</a:t>
            </a:r>
            <a:endParaRPr lang="en-US" dirty="0"/>
          </a:p>
        </p:txBody>
      </p:sp>
      <p:sp>
        <p:nvSpPr>
          <p:cNvPr id="6151" name="Rectangle 7"/>
          <p:cNvSpPr>
            <a:spLocks noGrp="1" noChangeArrowheads="1"/>
          </p:cNvSpPr>
          <p:nvPr>
            <p:ph type="body" idx="1"/>
          </p:nvPr>
        </p:nvSpPr>
        <p:spPr/>
        <p:txBody>
          <a:bodyPr/>
          <a:lstStyle/>
          <a:p>
            <a:pPr marL="914400" lvl="1" indent="-457200">
              <a:buFont typeface="+mj-lt"/>
              <a:buAutoNum type="arabicPeriod" startAt="3"/>
            </a:pPr>
            <a:r>
              <a:rPr lang="en-US" dirty="0" smtClean="0"/>
              <a:t>Is it a cloud problem?  Start at the Node Controller.</a:t>
            </a:r>
          </a:p>
          <a:p>
            <a:pPr marL="1366837" lvl="2" indent="-457200">
              <a:buFont typeface="+mj-lt"/>
              <a:buAutoNum type="arabicPeriod"/>
            </a:pPr>
            <a:r>
              <a:rPr lang="en-US" dirty="0" smtClean="0"/>
              <a:t>Use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-describe-nodes</a:t>
            </a:r>
            <a:r>
              <a:rPr lang="en-US" dirty="0">
                <a:cs typeface="Courier New" pitchFamily="49" charset="0"/>
              </a:rPr>
              <a:t> </a:t>
            </a:r>
            <a:r>
              <a:rPr lang="en-US" dirty="0" smtClean="0">
                <a:cs typeface="Courier New" pitchFamily="49" charset="0"/>
              </a:rPr>
              <a:t>to find the Node Controller where the instance is running, or trying to run.</a:t>
            </a:r>
          </a:p>
          <a:p>
            <a:pPr marL="1824037" lvl="3" indent="-457200"/>
            <a:r>
              <a:rPr lang="en-US" dirty="0" smtClean="0">
                <a:cs typeface="Courier New" pitchFamily="49" charset="0"/>
              </a:rPr>
              <a:t>You must test the problem on the same Node Controller that the user experienced the problem.</a:t>
            </a:r>
            <a:endParaRPr lang="en-US" dirty="0">
              <a:cs typeface="Courier New" pitchFamily="49" charset="0"/>
            </a:endParaRPr>
          </a:p>
          <a:p>
            <a:pPr marL="1366837" lvl="2" indent="-457200">
              <a:buFont typeface="+mj-lt"/>
              <a:buAutoNum type="arabicPeriod"/>
            </a:pPr>
            <a:r>
              <a:rPr lang="en-US" dirty="0" smtClean="0"/>
              <a:t>Search (</a:t>
            </a:r>
            <a:r>
              <a:rPr lang="en-US" dirty="0" err="1" smtClean="0">
                <a:latin typeface="Courier New" pitchFamily="49" charset="0"/>
                <a:cs typeface="Courier New" pitchFamily="49" charset="0"/>
              </a:rPr>
              <a:t>grep</a:t>
            </a:r>
            <a:r>
              <a:rPr lang="en-US" dirty="0" smtClean="0"/>
              <a:t>) the </a:t>
            </a:r>
            <a:r>
              <a:rPr lang="en-US" dirty="0" smtClean="0">
                <a:latin typeface="Courier New" pitchFamily="49" charset="0"/>
                <a:cs typeface="Courier New" pitchFamily="49" charset="0"/>
              </a:rPr>
              <a:t>nc.log</a:t>
            </a:r>
            <a:r>
              <a:rPr lang="en-US" dirty="0" smtClean="0"/>
              <a:t> for the relevant instance ID.</a:t>
            </a:r>
          </a:p>
          <a:p>
            <a:pPr marL="1824037" lvl="3" indent="-457200"/>
            <a:r>
              <a:rPr lang="en-US" dirty="0" smtClean="0"/>
              <a:t>If image has been handed to the hypervisor, it is likely an image problem and not cloud problem.</a:t>
            </a:r>
          </a:p>
          <a:p>
            <a:pPr marL="1366837" lvl="2" indent="-457200">
              <a:buFont typeface="+mj-lt"/>
              <a:buAutoNum type="arabicPeriod"/>
            </a:pPr>
            <a:r>
              <a:rPr lang="en-US" dirty="0" smtClean="0"/>
              <a:t>Look for errors in downloading items from Walrus.</a:t>
            </a:r>
          </a:p>
          <a:p>
            <a:pPr marL="1366837" lvl="2" indent="-457200">
              <a:buFont typeface="+mj-lt"/>
              <a:buAutoNum type="arabicPeriod"/>
            </a:pPr>
            <a:r>
              <a:rPr lang="en-US" dirty="0" smtClean="0"/>
              <a:t>Look for </a:t>
            </a:r>
            <a:r>
              <a:rPr lang="en-US" dirty="0" err="1" smtClean="0">
                <a:latin typeface="Courier New" pitchFamily="49" charset="0"/>
                <a:cs typeface="Courier New" pitchFamily="49" charset="0"/>
              </a:rPr>
              <a:t>libvirt</a:t>
            </a:r>
            <a:r>
              <a:rPr lang="en-US" dirty="0" smtClean="0"/>
              <a:t> errors in launching an instance.</a:t>
            </a:r>
          </a:p>
        </p:txBody>
      </p:sp>
      <p:sp>
        <p:nvSpPr>
          <p:cNvPr id="6" name="Slide Number Placeholder 5"/>
          <p:cNvSpPr>
            <a:spLocks noGrp="1"/>
          </p:cNvSpPr>
          <p:nvPr>
            <p:ph type="sldNum" sz="quarter" idx="12"/>
          </p:nvPr>
        </p:nvSpPr>
        <p:spPr/>
        <p:txBody>
          <a:bodyPr/>
          <a:lstStyle/>
          <a:p>
            <a:fld id="{9A5B4A5D-BD9B-41CD-9965-8D538CC76998}" type="slidenum">
              <a:rPr lang="en-US" smtClean="0"/>
              <a:pPr/>
              <a:t>20</a:t>
            </a:fld>
            <a:endParaRPr lang="en-US"/>
          </a:p>
        </p:txBody>
      </p:sp>
    </p:spTree>
    <p:extLst>
      <p:ext uri="{BB962C8B-B14F-4D97-AF65-F5344CB8AC3E}">
        <p14:creationId xmlns:p14="http://schemas.microsoft.com/office/powerpoint/2010/main" val="1821797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Cloud Problem: CC and CLC</a:t>
            </a:r>
            <a:endParaRPr lang="en-US" dirty="0"/>
          </a:p>
        </p:txBody>
      </p:sp>
      <p:sp>
        <p:nvSpPr>
          <p:cNvPr id="6151" name="Rectangle 7"/>
          <p:cNvSpPr>
            <a:spLocks noGrp="1" noChangeArrowheads="1"/>
          </p:cNvSpPr>
          <p:nvPr>
            <p:ph type="body" idx="1"/>
          </p:nvPr>
        </p:nvSpPr>
        <p:spPr/>
        <p:txBody>
          <a:bodyPr/>
          <a:lstStyle/>
          <a:p>
            <a:pPr marL="914400" lvl="1" indent="-457200">
              <a:buFont typeface="+mj-lt"/>
              <a:buAutoNum type="arabicPeriod" startAt="4"/>
            </a:pPr>
            <a:r>
              <a:rPr lang="en-US" dirty="0" smtClean="0"/>
              <a:t>If the Node Controller does not report the instance, check the Cluster Controller.</a:t>
            </a:r>
          </a:p>
          <a:p>
            <a:pPr lvl="2"/>
            <a:r>
              <a:rPr lang="en-US" dirty="0" smtClean="0"/>
              <a:t>Ensure that the Cluster Controller reports </a:t>
            </a:r>
            <a:r>
              <a:rPr lang="en-US" dirty="0" smtClean="0">
                <a:cs typeface="Courier New" pitchFamily="49" charset="0"/>
              </a:rPr>
              <a:t>sending</a:t>
            </a:r>
            <a:r>
              <a:rPr lang="en-US" dirty="0">
                <a:latin typeface="Courier New" pitchFamily="49" charset="0"/>
                <a:cs typeface="Courier New" pitchFamily="49" charset="0"/>
              </a:rPr>
              <a:t> </a:t>
            </a:r>
            <a:r>
              <a:rPr lang="en-US" dirty="0" smtClean="0">
                <a:cs typeface="Courier New" pitchFamily="49" charset="0"/>
              </a:rPr>
              <a:t>the instance to the Node Controller</a:t>
            </a:r>
            <a:r>
              <a:rPr lang="en-US" dirty="0" smtClean="0"/>
              <a:t>.  Search </a:t>
            </a:r>
            <a:r>
              <a:rPr lang="en-US" dirty="0" smtClean="0">
                <a:latin typeface="Courier New" pitchFamily="49" charset="0"/>
                <a:cs typeface="Courier New" pitchFamily="49" charset="0"/>
              </a:rPr>
              <a:t>cc.log</a:t>
            </a:r>
            <a:r>
              <a:rPr lang="en-US" dirty="0" smtClean="0"/>
              <a:t> for </a:t>
            </a:r>
            <a:r>
              <a:rPr lang="en-US" dirty="0" err="1" smtClean="0">
                <a:latin typeface="Courier New" pitchFamily="49" charset="0"/>
                <a:cs typeface="Courier New" pitchFamily="49" charset="0"/>
              </a:rPr>
              <a:t>RunInstances</a:t>
            </a:r>
            <a:r>
              <a:rPr lang="en-US" dirty="0" smtClean="0"/>
              <a:t>.</a:t>
            </a:r>
          </a:p>
          <a:p>
            <a:pPr marL="914400" lvl="1" indent="-457200">
              <a:buFont typeface="+mj-lt"/>
              <a:buAutoNum type="arabicPeriod" startAt="4"/>
            </a:pPr>
            <a:r>
              <a:rPr lang="en-US" dirty="0" smtClean="0"/>
              <a:t>If the Cluster Controller does not report the instance, check the Cloud Controller.</a:t>
            </a:r>
          </a:p>
          <a:p>
            <a:pPr lvl="2"/>
            <a:r>
              <a:rPr lang="en-US" dirty="0"/>
              <a:t>Ensure that the </a:t>
            </a:r>
            <a:r>
              <a:rPr lang="en-US" dirty="0" smtClean="0"/>
              <a:t>Cloud Controller </a:t>
            </a:r>
            <a:r>
              <a:rPr lang="en-US" dirty="0"/>
              <a:t>reports </a:t>
            </a:r>
            <a:r>
              <a:rPr lang="en-US" dirty="0">
                <a:cs typeface="Courier New" pitchFamily="49" charset="0"/>
              </a:rPr>
              <a:t>sending</a:t>
            </a:r>
            <a:r>
              <a:rPr lang="en-US" dirty="0">
                <a:latin typeface="Courier New" pitchFamily="49" charset="0"/>
                <a:cs typeface="Courier New" pitchFamily="49" charset="0"/>
              </a:rPr>
              <a:t> </a:t>
            </a:r>
            <a:r>
              <a:rPr lang="en-US" dirty="0">
                <a:cs typeface="Courier New" pitchFamily="49" charset="0"/>
              </a:rPr>
              <a:t>the instance to the </a:t>
            </a:r>
            <a:r>
              <a:rPr lang="en-US" dirty="0" smtClean="0">
                <a:cs typeface="Courier New" pitchFamily="49" charset="0"/>
              </a:rPr>
              <a:t>Cluster Controller</a:t>
            </a:r>
            <a:r>
              <a:rPr lang="en-US" dirty="0"/>
              <a:t>.</a:t>
            </a:r>
          </a:p>
          <a:p>
            <a:pPr lvl="2"/>
            <a:r>
              <a:rPr lang="en-US" dirty="0" smtClean="0"/>
              <a:t>Search </a:t>
            </a:r>
            <a:r>
              <a:rPr lang="en-US" dirty="0" smtClean="0">
                <a:latin typeface="Courier New" pitchFamily="49" charset="0"/>
                <a:cs typeface="Courier New" pitchFamily="49" charset="0"/>
              </a:rPr>
              <a:t>cloud-output.log</a:t>
            </a:r>
            <a:r>
              <a:rPr lang="en-US" dirty="0" smtClean="0"/>
              <a:t> for </a:t>
            </a:r>
            <a:r>
              <a:rPr lang="en-US" dirty="0" err="1" smtClean="0">
                <a:latin typeface="Courier New" pitchFamily="49" charset="0"/>
                <a:cs typeface="Courier New" pitchFamily="49" charset="0"/>
              </a:rPr>
              <a:t>euca:RunInstancesType</a:t>
            </a:r>
            <a:r>
              <a:rPr lang="en-US" dirty="0" smtClean="0">
                <a:cs typeface="Courier New" pitchFamily="49" charset="0"/>
              </a:rPr>
              <a:t>.</a:t>
            </a:r>
          </a:p>
        </p:txBody>
      </p:sp>
      <p:sp>
        <p:nvSpPr>
          <p:cNvPr id="6" name="Slide Number Placeholder 5"/>
          <p:cNvSpPr>
            <a:spLocks noGrp="1"/>
          </p:cNvSpPr>
          <p:nvPr>
            <p:ph type="sldNum" sz="quarter" idx="12"/>
          </p:nvPr>
        </p:nvSpPr>
        <p:spPr/>
        <p:txBody>
          <a:bodyPr/>
          <a:lstStyle/>
          <a:p>
            <a:fld id="{9A5B4A5D-BD9B-41CD-9965-8D538CC76998}" type="slidenum">
              <a:rPr lang="en-US" smtClean="0"/>
              <a:pPr/>
              <a:t>21</a:t>
            </a:fld>
            <a:endParaRPr lang="en-US"/>
          </a:p>
        </p:txBody>
      </p:sp>
    </p:spTree>
    <p:extLst>
      <p:ext uri="{BB962C8B-B14F-4D97-AF65-F5344CB8AC3E}">
        <p14:creationId xmlns:p14="http://schemas.microsoft.com/office/powerpoint/2010/main" val="84649025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Troubleshoot Network Issues</a:t>
            </a:r>
            <a:endParaRPr lang="en-US" dirty="0"/>
          </a:p>
        </p:txBody>
      </p:sp>
      <p:sp>
        <p:nvSpPr>
          <p:cNvPr id="6151" name="Rectangle 7"/>
          <p:cNvSpPr>
            <a:spLocks noGrp="1" noChangeArrowheads="1"/>
          </p:cNvSpPr>
          <p:nvPr>
            <p:ph type="body" idx="1"/>
          </p:nvPr>
        </p:nvSpPr>
        <p:spPr/>
        <p:txBody>
          <a:bodyPr/>
          <a:lstStyle/>
          <a:p>
            <a:pPr marL="914400" lvl="1" indent="-457200">
              <a:buFont typeface="+mj-lt"/>
              <a:buAutoNum type="arabicPeriod"/>
            </a:pPr>
            <a:endParaRPr lang="en-US" dirty="0" smtClean="0">
              <a:latin typeface="Courier New" pitchFamily="49" charset="0"/>
              <a:cs typeface="Courier New" pitchFamily="49" charset="0"/>
            </a:endParaRPr>
          </a:p>
          <a:p>
            <a:pPr marL="914400" lvl="1" indent="-457200">
              <a:buFont typeface="+mj-lt"/>
              <a:buAutoNum type="arabicPeriod"/>
            </a:pPr>
            <a:r>
              <a:rPr lang="en-US" dirty="0" smtClean="0"/>
              <a:t>If changes were made to </a:t>
            </a:r>
            <a:r>
              <a:rPr lang="en-US" dirty="0" err="1" smtClean="0">
                <a:latin typeface="Courier New" pitchFamily="49" charset="0"/>
                <a:cs typeface="Courier New" pitchFamily="49" charset="0"/>
              </a:rPr>
              <a:t>eucalyptus.conf</a:t>
            </a:r>
            <a:r>
              <a:rPr lang="en-US" dirty="0" smtClean="0"/>
              <a:t>, was </a:t>
            </a:r>
            <a:r>
              <a:rPr lang="en-US" dirty="0" smtClean="0">
                <a:latin typeface="Courier New" pitchFamily="49" charset="0"/>
                <a:cs typeface="Courier New" pitchFamily="49" charset="0"/>
              </a:rPr>
              <a:t>service eucalyptus-cc </a:t>
            </a:r>
            <a:r>
              <a:rPr lang="en-US" dirty="0" err="1" smtClean="0">
                <a:latin typeface="Courier New" pitchFamily="49" charset="0"/>
                <a:cs typeface="Courier New" pitchFamily="49" charset="0"/>
              </a:rPr>
              <a:t>cleanrestart</a:t>
            </a:r>
            <a:r>
              <a:rPr lang="en-US" dirty="0" smtClean="0"/>
              <a:t>  done?</a:t>
            </a:r>
          </a:p>
          <a:p>
            <a:pPr marL="914400" lvl="1" indent="-457200">
              <a:buFont typeface="+mj-lt"/>
              <a:buAutoNum type="arabicPeriod"/>
            </a:pPr>
            <a:r>
              <a:rPr lang="en-US" dirty="0" smtClean="0"/>
              <a:t>If the network mode is MANAGED, ensure that communication between the Node Controller and the Cluster Controller is allowed on the VLANs used by Eucalyptus.</a:t>
            </a:r>
          </a:p>
          <a:p>
            <a:pPr marL="1366837" lvl="2" indent="-457200"/>
            <a:r>
              <a:rPr lang="en-US" dirty="0" smtClean="0">
                <a:cs typeface="Courier New" pitchFamily="49" charset="0"/>
              </a:rPr>
              <a:t>To view the VLAN ID range use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-describe-properties</a:t>
            </a:r>
            <a:r>
              <a:rPr lang="en-US" dirty="0" smtClean="0">
                <a:cs typeface="Courier New" pitchFamily="49" charset="0"/>
              </a:rPr>
              <a:t>.</a:t>
            </a:r>
            <a:endParaRPr lang="en-US" dirty="0" smtClean="0">
              <a:latin typeface="Courier New" pitchFamily="49" charset="0"/>
              <a:cs typeface="Courier New" pitchFamily="49" charset="0"/>
            </a:endParaRPr>
          </a:p>
          <a:p>
            <a:pPr marL="1824037" lvl="3" indent="-457200"/>
            <a:r>
              <a:rPr lang="en-US" dirty="0" err="1" smtClean="0">
                <a:latin typeface="Courier New" pitchFamily="49" charset="0"/>
                <a:cs typeface="Courier New" pitchFamily="49" charset="0"/>
              </a:rPr>
              <a:t>cloud.network.global_max_network_tag</a:t>
            </a:r>
            <a:endParaRPr lang="en-US" dirty="0" smtClean="0">
              <a:latin typeface="Courier New" pitchFamily="49" charset="0"/>
              <a:cs typeface="Courier New" pitchFamily="49" charset="0"/>
            </a:endParaRPr>
          </a:p>
          <a:p>
            <a:pPr marL="1824037" lvl="3" indent="-457200"/>
            <a:r>
              <a:rPr lang="en-US" dirty="0" err="1" smtClean="0">
                <a:latin typeface="Courier New" pitchFamily="49" charset="0"/>
                <a:cs typeface="Courier New" pitchFamily="49" charset="0"/>
              </a:rPr>
              <a:t>cloud.network.global_min_network_tag</a:t>
            </a:r>
            <a:endParaRPr lang="en-US" dirty="0" smtClean="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22</a:t>
            </a:fld>
            <a:endParaRPr lang="en-US"/>
          </a:p>
        </p:txBody>
      </p:sp>
    </p:spTree>
    <p:extLst>
      <p:ext uri="{BB962C8B-B14F-4D97-AF65-F5344CB8AC3E}">
        <p14:creationId xmlns:p14="http://schemas.microsoft.com/office/powerpoint/2010/main" val="24138431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Firewall Issues</a:t>
            </a:r>
            <a:endParaRPr lang="en-US" dirty="0"/>
          </a:p>
        </p:txBody>
      </p:sp>
      <p:sp>
        <p:nvSpPr>
          <p:cNvPr id="6151" name="Rectangle 7"/>
          <p:cNvSpPr>
            <a:spLocks noGrp="1" noChangeArrowheads="1"/>
          </p:cNvSpPr>
          <p:nvPr>
            <p:ph type="body" idx="1"/>
          </p:nvPr>
        </p:nvSpPr>
        <p:spPr/>
        <p:txBody>
          <a:bodyPr/>
          <a:lstStyle/>
          <a:p>
            <a:pPr marL="914400" lvl="1" indent="-457200">
              <a:buFont typeface="+mj-lt"/>
              <a:buAutoNum type="arabicPeriod"/>
            </a:pPr>
            <a:r>
              <a:rPr lang="en-US" dirty="0" smtClean="0"/>
              <a:t>Ensure that the security group has proper rules for network access to the instance (minimally </a:t>
            </a:r>
            <a:r>
              <a:rPr lang="en-US" dirty="0" smtClean="0">
                <a:latin typeface="Courier New" pitchFamily="49" charset="0"/>
                <a:cs typeface="Courier New" pitchFamily="49" charset="0"/>
              </a:rPr>
              <a:t>ping</a:t>
            </a:r>
            <a:r>
              <a:rPr lang="en-US" dirty="0" smtClean="0"/>
              <a:t> and </a:t>
            </a:r>
            <a:r>
              <a:rPr lang="en-US" dirty="0" err="1" smtClean="0">
                <a:latin typeface="Courier New" pitchFamily="49" charset="0"/>
                <a:cs typeface="Courier New" pitchFamily="49" charset="0"/>
              </a:rPr>
              <a:t>ssh</a:t>
            </a:r>
            <a:r>
              <a:rPr lang="en-US" dirty="0" smtClean="0"/>
              <a:t>).</a:t>
            </a:r>
          </a:p>
          <a:p>
            <a:pPr marL="1366837" lvl="2" indent="-457200"/>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-describe-groups verbose </a:t>
            </a:r>
          </a:p>
          <a:p>
            <a:pPr marL="1366837" lvl="2" indent="-457200"/>
            <a:r>
              <a:rPr lang="en-US" dirty="0" smtClean="0"/>
              <a:t>Ensure that the Cluster Controller can </a:t>
            </a:r>
            <a:r>
              <a:rPr lang="en-US" dirty="0">
                <a:latin typeface="Courier New" pitchFamily="49" charset="0"/>
                <a:cs typeface="Courier New" pitchFamily="49" charset="0"/>
              </a:rPr>
              <a:t>ping</a:t>
            </a:r>
            <a:r>
              <a:rPr lang="en-US" dirty="0"/>
              <a:t> </a:t>
            </a:r>
            <a:r>
              <a:rPr lang="en-US" dirty="0" smtClean="0"/>
              <a:t>the private </a:t>
            </a:r>
            <a:r>
              <a:rPr lang="en-US" dirty="0"/>
              <a:t>IP </a:t>
            </a:r>
            <a:r>
              <a:rPr lang="en-US" dirty="0" smtClean="0"/>
              <a:t>address of the instance.</a:t>
            </a:r>
            <a:endParaRPr lang="en-US" dirty="0"/>
          </a:p>
          <a:p>
            <a:pPr marL="1366837" lvl="2" indent="-457200"/>
            <a:r>
              <a:rPr lang="en-US" dirty="0"/>
              <a:t>If </a:t>
            </a:r>
            <a:r>
              <a:rPr lang="en-US" dirty="0" smtClean="0"/>
              <a:t>the instance </a:t>
            </a:r>
            <a:r>
              <a:rPr lang="en-US" dirty="0"/>
              <a:t>is </a:t>
            </a:r>
            <a:r>
              <a:rPr lang="en-US" dirty="0" smtClean="0"/>
              <a:t>unreachable, use the guest’s console to verify proper bootstrap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-get-console-output</a:t>
            </a:r>
            <a:r>
              <a:rPr lang="en-US" dirty="0" smtClean="0"/>
              <a:t>).</a:t>
            </a:r>
            <a:endParaRPr lang="en-US" dirty="0"/>
          </a:p>
          <a:p>
            <a:pPr marL="914400" lvl="1" indent="-457200">
              <a:buFont typeface="+mj-lt"/>
              <a:buAutoNum type="arabicPeriod" startAt="2"/>
            </a:pPr>
            <a:r>
              <a:rPr lang="en-US" dirty="0" smtClean="0"/>
              <a:t>Ensure the Cloud Controller’s </a:t>
            </a:r>
            <a:r>
              <a:rPr lang="en-US" dirty="0" smtClean="0">
                <a:latin typeface="Courier New" pitchFamily="49" charset="0"/>
                <a:cs typeface="Courier New" pitchFamily="49" charset="0"/>
              </a:rPr>
              <a:t>cloud-output.log</a:t>
            </a:r>
            <a:r>
              <a:rPr lang="en-US" dirty="0" smtClean="0"/>
              <a:t> file has a message with </a:t>
            </a:r>
            <a:r>
              <a:rPr lang="en-US" dirty="0" err="1" smtClean="0">
                <a:latin typeface="Courier New" pitchFamily="49" charset="0"/>
                <a:cs typeface="Courier New" pitchFamily="49" charset="0"/>
              </a:rPr>
              <a:t>euca:RunInstancesType</a:t>
            </a:r>
            <a:r>
              <a:rPr lang="en-US" dirty="0" smtClean="0"/>
              <a:t> that contains the correct network rules and IP addresses.</a:t>
            </a:r>
          </a:p>
          <a:p>
            <a:pPr marL="914400" lvl="1" indent="-457200">
              <a:buFont typeface="+mj-lt"/>
              <a:buAutoNum type="arabicPeriod" startAt="2"/>
            </a:pPr>
            <a:r>
              <a:rPr lang="en-US" dirty="0" smtClean="0"/>
              <a:t>Verify rules in </a:t>
            </a:r>
            <a:r>
              <a:rPr lang="en-US" dirty="0" err="1" smtClean="0">
                <a:latin typeface="Courier New" pitchFamily="49" charset="0"/>
                <a:cs typeface="Courier New" pitchFamily="49" charset="0"/>
              </a:rPr>
              <a:t>iptables</a:t>
            </a:r>
            <a:r>
              <a:rPr lang="en-US" dirty="0" smtClean="0"/>
              <a:t> on </a:t>
            </a:r>
            <a:r>
              <a:rPr lang="en-US" smtClean="0"/>
              <a:t>the Cluster </a:t>
            </a:r>
            <a:r>
              <a:rPr lang="en-US" dirty="0"/>
              <a:t>C</a:t>
            </a:r>
            <a:r>
              <a:rPr lang="en-US" dirty="0" smtClean="0"/>
              <a:t>ontroller.</a:t>
            </a:r>
          </a:p>
          <a:p>
            <a:pPr marL="1366837" lvl="2" indent="-457200"/>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a:t>
            </a:r>
            <a:r>
              <a:rPr lang="en-US" dirty="0" err="1" smtClean="0">
                <a:latin typeface="Courier New" pitchFamily="49" charset="0"/>
                <a:cs typeface="Courier New" pitchFamily="49" charset="0"/>
              </a:rPr>
              <a:t>iptables</a:t>
            </a:r>
            <a:r>
              <a:rPr lang="en-US" dirty="0" smtClean="0">
                <a:latin typeface="Courier New" pitchFamily="49" charset="0"/>
                <a:cs typeface="Courier New" pitchFamily="49" charset="0"/>
              </a:rPr>
              <a:t> status</a:t>
            </a:r>
          </a:p>
        </p:txBody>
      </p:sp>
      <p:sp>
        <p:nvSpPr>
          <p:cNvPr id="6" name="Slide Number Placeholder 5"/>
          <p:cNvSpPr>
            <a:spLocks noGrp="1"/>
          </p:cNvSpPr>
          <p:nvPr>
            <p:ph type="sldNum" sz="quarter" idx="12"/>
          </p:nvPr>
        </p:nvSpPr>
        <p:spPr/>
        <p:txBody>
          <a:bodyPr/>
          <a:lstStyle/>
          <a:p>
            <a:fld id="{9A5B4A5D-BD9B-41CD-9965-8D538CC76998}" type="slidenum">
              <a:rPr lang="en-US" smtClean="0"/>
              <a:pPr/>
              <a:t>23</a:t>
            </a:fld>
            <a:endParaRPr lang="en-US"/>
          </a:p>
        </p:txBody>
      </p:sp>
    </p:spTree>
    <p:extLst>
      <p:ext uri="{BB962C8B-B14F-4D97-AF65-F5344CB8AC3E}">
        <p14:creationId xmlns:p14="http://schemas.microsoft.com/office/powerpoint/2010/main" val="14101560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Volume Attachment Issues</a:t>
            </a:r>
            <a:endParaRPr lang="en-US" dirty="0"/>
          </a:p>
        </p:txBody>
      </p:sp>
      <p:sp>
        <p:nvSpPr>
          <p:cNvPr id="6151" name="Rectangle 7"/>
          <p:cNvSpPr>
            <a:spLocks noGrp="1" noChangeArrowheads="1"/>
          </p:cNvSpPr>
          <p:nvPr>
            <p:ph type="body" idx="1"/>
          </p:nvPr>
        </p:nvSpPr>
        <p:spPr>
          <a:xfrm>
            <a:off x="314325" y="1543697"/>
            <a:ext cx="8524875" cy="4785386"/>
          </a:xfrm>
        </p:spPr>
        <p:txBody>
          <a:bodyPr/>
          <a:lstStyle/>
          <a:p>
            <a:pPr marL="914400" lvl="1" indent="-457200">
              <a:buFont typeface="+mj-lt"/>
              <a:buAutoNum type="arabicPeriod"/>
            </a:pPr>
            <a:r>
              <a:rPr lang="en-US" dirty="0" smtClean="0"/>
              <a:t>Locate the relevant Node Controller using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-describe-nodes</a:t>
            </a:r>
            <a:r>
              <a:rPr lang="en-US" dirty="0" smtClean="0"/>
              <a:t>.</a:t>
            </a:r>
          </a:p>
          <a:p>
            <a:pPr marL="914400" lvl="1" indent="-457200">
              <a:buFont typeface="+mj-lt"/>
              <a:buAutoNum type="arabicPeriod"/>
            </a:pPr>
            <a:r>
              <a:rPr lang="en-US" dirty="0" smtClean="0"/>
              <a:t>Search (</a:t>
            </a:r>
            <a:r>
              <a:rPr lang="en-US" dirty="0" err="1" smtClean="0">
                <a:latin typeface="Courier New" pitchFamily="49" charset="0"/>
                <a:cs typeface="Courier New" pitchFamily="49" charset="0"/>
              </a:rPr>
              <a:t>grep</a:t>
            </a:r>
            <a:r>
              <a:rPr lang="en-US" dirty="0" smtClean="0"/>
              <a:t>) the Node Controller </a:t>
            </a:r>
            <a:r>
              <a:rPr lang="en-US" dirty="0" smtClean="0">
                <a:latin typeface="Courier New" pitchFamily="49" charset="0"/>
                <a:cs typeface="Courier New" pitchFamily="49" charset="0"/>
              </a:rPr>
              <a:t>nc.log</a:t>
            </a:r>
            <a:r>
              <a:rPr lang="en-US" dirty="0" smtClean="0"/>
              <a:t> file for the relevant volume ID.</a:t>
            </a:r>
          </a:p>
          <a:p>
            <a:pPr marL="914400" lvl="1" indent="-457200">
              <a:buFont typeface="+mj-lt"/>
              <a:buAutoNum type="arabicPeriod"/>
            </a:pPr>
            <a:r>
              <a:rPr lang="en-US" dirty="0" smtClean="0"/>
              <a:t>Interrogate </a:t>
            </a:r>
            <a:r>
              <a:rPr lang="en-US" dirty="0" err="1" smtClean="0"/>
              <a:t>iSCSI</a:t>
            </a:r>
            <a:r>
              <a:rPr lang="en-US" dirty="0" smtClean="0"/>
              <a:t> targets on the SAN or Storage Controller.</a:t>
            </a:r>
          </a:p>
          <a:p>
            <a:pPr marL="1366837" lvl="2" indent="-457200"/>
            <a:r>
              <a:rPr lang="en-US" dirty="0" err="1">
                <a:latin typeface="Courier New" pitchFamily="49" charset="0"/>
                <a:cs typeface="Courier New" pitchFamily="49" charset="0"/>
              </a:rPr>
              <a:t>tgtadm</a:t>
            </a:r>
            <a:r>
              <a:rPr lang="en-US" dirty="0">
                <a:latin typeface="Courier New" pitchFamily="49" charset="0"/>
                <a:cs typeface="Courier New" pitchFamily="49" charset="0"/>
              </a:rPr>
              <a:t> --</a:t>
            </a:r>
            <a:r>
              <a:rPr lang="en-US" dirty="0" err="1">
                <a:latin typeface="Courier New" pitchFamily="49" charset="0"/>
                <a:cs typeface="Courier New" pitchFamily="49" charset="0"/>
              </a:rPr>
              <a:t>lld</a:t>
            </a:r>
            <a:r>
              <a:rPr lang="en-US" dirty="0">
                <a:latin typeface="Courier New" pitchFamily="49" charset="0"/>
                <a:cs typeface="Courier New" pitchFamily="49" charset="0"/>
              </a:rPr>
              <a:t> </a:t>
            </a:r>
            <a:r>
              <a:rPr lang="en-US" dirty="0" err="1">
                <a:latin typeface="Courier New" pitchFamily="49" charset="0"/>
                <a:cs typeface="Courier New" pitchFamily="49" charset="0"/>
              </a:rPr>
              <a:t>iscsi</a:t>
            </a:r>
            <a:r>
              <a:rPr lang="en-US" dirty="0">
                <a:latin typeface="Courier New" pitchFamily="49" charset="0"/>
                <a:cs typeface="Courier New" pitchFamily="49" charset="0"/>
              </a:rPr>
              <a:t> --mode target --op show</a:t>
            </a:r>
            <a:endParaRPr lang="en-US" dirty="0" smtClean="0">
              <a:latin typeface="Courier New" pitchFamily="49" charset="0"/>
              <a:cs typeface="Courier New" pitchFamily="49" charset="0"/>
            </a:endParaRPr>
          </a:p>
          <a:p>
            <a:pPr marL="914400" lvl="1" indent="-457200">
              <a:buFont typeface="+mj-lt"/>
              <a:buAutoNum type="arabicPeriod"/>
            </a:pPr>
            <a:r>
              <a:rPr lang="en-US" dirty="0"/>
              <a:t>Ensure </a:t>
            </a:r>
            <a:r>
              <a:rPr lang="en-US" dirty="0" smtClean="0"/>
              <a:t>that </a:t>
            </a:r>
            <a:r>
              <a:rPr lang="en-US" dirty="0" err="1" smtClean="0">
                <a:latin typeface="Courier New" pitchFamily="49" charset="0"/>
                <a:cs typeface="Courier New" pitchFamily="49" charset="0"/>
              </a:rPr>
              <a:t>connect_iscsi_target</a:t>
            </a:r>
            <a:r>
              <a:rPr lang="en-US" dirty="0" smtClean="0"/>
              <a:t> was called on the Node </a:t>
            </a:r>
            <a:r>
              <a:rPr lang="en-US" dirty="0"/>
              <a:t>C</a:t>
            </a:r>
            <a:r>
              <a:rPr lang="en-US" dirty="0" smtClean="0"/>
              <a:t>ontroller by searching </a:t>
            </a:r>
            <a:r>
              <a:rPr lang="en-US" dirty="0" smtClean="0">
                <a:latin typeface="Courier New" pitchFamily="49" charset="0"/>
                <a:cs typeface="Courier New" pitchFamily="49" charset="0"/>
              </a:rPr>
              <a:t>nc.log</a:t>
            </a:r>
            <a:r>
              <a:rPr lang="en-US" dirty="0" smtClean="0"/>
              <a:t>.</a:t>
            </a:r>
          </a:p>
          <a:p>
            <a:pPr marL="1366837" lvl="2" indent="-457200"/>
            <a:r>
              <a:rPr lang="en-US" dirty="0" smtClean="0"/>
              <a:t>If found, look for any issues in attachment such as a lack of loop devices. </a:t>
            </a:r>
          </a:p>
        </p:txBody>
      </p:sp>
      <p:sp>
        <p:nvSpPr>
          <p:cNvPr id="6" name="Slide Number Placeholder 5"/>
          <p:cNvSpPr>
            <a:spLocks noGrp="1"/>
          </p:cNvSpPr>
          <p:nvPr>
            <p:ph type="sldNum" sz="quarter" idx="12"/>
          </p:nvPr>
        </p:nvSpPr>
        <p:spPr/>
        <p:txBody>
          <a:bodyPr/>
          <a:lstStyle/>
          <a:p>
            <a:fld id="{9A5B4A5D-BD9B-41CD-9965-8D538CC76998}" type="slidenum">
              <a:rPr lang="en-US" smtClean="0"/>
              <a:pPr/>
              <a:t>24</a:t>
            </a:fld>
            <a:endParaRPr lang="en-US"/>
          </a:p>
        </p:txBody>
      </p:sp>
    </p:spTree>
    <p:extLst>
      <p:ext uri="{BB962C8B-B14F-4D97-AF65-F5344CB8AC3E}">
        <p14:creationId xmlns:p14="http://schemas.microsoft.com/office/powerpoint/2010/main" val="241384318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Volume Creation Issues</a:t>
            </a:r>
            <a:endParaRPr lang="en-US" dirty="0"/>
          </a:p>
        </p:txBody>
      </p:sp>
      <p:sp>
        <p:nvSpPr>
          <p:cNvPr id="6151" name="Rectangle 7"/>
          <p:cNvSpPr>
            <a:spLocks noGrp="1" noChangeArrowheads="1"/>
          </p:cNvSpPr>
          <p:nvPr>
            <p:ph type="body" idx="1"/>
          </p:nvPr>
        </p:nvSpPr>
        <p:spPr>
          <a:xfrm>
            <a:off x="296396" y="1507837"/>
            <a:ext cx="8524875" cy="4552304"/>
          </a:xfrm>
        </p:spPr>
        <p:txBody>
          <a:bodyPr/>
          <a:lstStyle/>
          <a:p>
            <a:pPr marL="914400" lvl="1" indent="-457200">
              <a:buFont typeface="+mj-lt"/>
              <a:buAutoNum type="arabicPeriod"/>
            </a:pPr>
            <a:r>
              <a:rPr lang="en-US" dirty="0" smtClean="0"/>
              <a:t>Ensure that volume configuration parameters are set properly for the requested resource size.</a:t>
            </a:r>
          </a:p>
          <a:p>
            <a:pPr lvl="2"/>
            <a:r>
              <a:rPr lang="en-US" dirty="0" smtClean="0"/>
              <a:t>From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-describe-properties</a:t>
            </a:r>
            <a:r>
              <a:rPr lang="en-US" dirty="0" smtClean="0"/>
              <a:t> verify the total-volume or per-volume size is not exceeded.</a:t>
            </a:r>
            <a:endParaRPr lang="en-US" dirty="0"/>
          </a:p>
          <a:p>
            <a:pPr lvl="3"/>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a:t>
            </a:r>
            <a:r>
              <a:rPr lang="en-US" dirty="0" err="1" smtClean="0">
                <a:latin typeface="Courier New" pitchFamily="49" charset="0"/>
                <a:cs typeface="Courier New" pitchFamily="49" charset="0"/>
              </a:rPr>
              <a:t>storage.maxtotalvolumesizeingb</a:t>
            </a:r>
            <a:endParaRPr lang="en-US" dirty="0">
              <a:latin typeface="Courier New" pitchFamily="49" charset="0"/>
              <a:cs typeface="Courier New" pitchFamily="49" charset="0"/>
            </a:endParaRPr>
          </a:p>
          <a:p>
            <a:pPr lvl="3"/>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a:t>
            </a:r>
            <a:r>
              <a:rPr lang="en-US" dirty="0" err="1" smtClean="0">
                <a:latin typeface="Courier New" pitchFamily="49" charset="0"/>
                <a:cs typeface="Courier New" pitchFamily="49" charset="0"/>
              </a:rPr>
              <a:t>storage.maxvolumesizeingb</a:t>
            </a:r>
            <a:endParaRPr lang="en-US" dirty="0">
              <a:latin typeface="Courier New" pitchFamily="49" charset="0"/>
              <a:cs typeface="Courier New" pitchFamily="49" charset="0"/>
            </a:endParaRPr>
          </a:p>
          <a:p>
            <a:pPr lvl="2"/>
            <a:r>
              <a:rPr lang="en-US" dirty="0" smtClean="0"/>
              <a:t>Check for EIAM quotas</a:t>
            </a:r>
          </a:p>
          <a:p>
            <a:pPr lvl="3"/>
            <a:r>
              <a:rPr lang="en-US" dirty="0" smtClean="0">
                <a:latin typeface="Courier New" pitchFamily="49" charset="0"/>
                <a:cs typeface="Courier New" pitchFamily="49" charset="0"/>
              </a:rPr>
              <a:t>ec2:quota-volumenumber</a:t>
            </a:r>
          </a:p>
          <a:p>
            <a:pPr lvl="3"/>
            <a:r>
              <a:rPr lang="en-US" dirty="0" smtClean="0">
                <a:latin typeface="Courier New" pitchFamily="49" charset="0"/>
                <a:cs typeface="Courier New" pitchFamily="49" charset="0"/>
              </a:rPr>
              <a:t>ec2:quota-volumetotalsize</a:t>
            </a:r>
            <a:endParaRPr lang="en-US"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25</a:t>
            </a:fld>
            <a:endParaRPr lang="en-US"/>
          </a:p>
        </p:txBody>
      </p:sp>
    </p:spTree>
    <p:extLst>
      <p:ext uri="{BB962C8B-B14F-4D97-AF65-F5344CB8AC3E}">
        <p14:creationId xmlns:p14="http://schemas.microsoft.com/office/powerpoint/2010/main" val="300305182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Snapshot Issues </a:t>
            </a:r>
            <a:endParaRPr lang="en-US" dirty="0"/>
          </a:p>
        </p:txBody>
      </p:sp>
      <p:sp>
        <p:nvSpPr>
          <p:cNvPr id="6151" name="Rectangle 7"/>
          <p:cNvSpPr>
            <a:spLocks noGrp="1" noChangeArrowheads="1"/>
          </p:cNvSpPr>
          <p:nvPr>
            <p:ph type="body" idx="1"/>
          </p:nvPr>
        </p:nvSpPr>
        <p:spPr>
          <a:xfrm>
            <a:off x="314325" y="1633343"/>
            <a:ext cx="8524875" cy="4570233"/>
          </a:xfrm>
        </p:spPr>
        <p:txBody>
          <a:bodyPr/>
          <a:lstStyle/>
          <a:p>
            <a:r>
              <a:rPr lang="en-US" dirty="0" smtClean="0"/>
              <a:t>Creating a snapshot from a volume</a:t>
            </a:r>
          </a:p>
          <a:p>
            <a:pPr marL="914400" lvl="1" indent="-457200">
              <a:buFont typeface="+mj-lt"/>
              <a:buAutoNum type="arabicPeriod"/>
            </a:pPr>
            <a:r>
              <a:rPr lang="en-US" dirty="0" smtClean="0"/>
              <a:t>Check that volume has not been deleted.</a:t>
            </a:r>
          </a:p>
          <a:p>
            <a:pPr marL="1366837" lvl="2" indent="-457200"/>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-describe-volumes</a:t>
            </a:r>
          </a:p>
          <a:p>
            <a:pPr marL="914400" lvl="1" indent="-457200">
              <a:buFont typeface="+mj-lt"/>
              <a:buAutoNum type="arabicPeriod"/>
            </a:pPr>
            <a:r>
              <a:rPr lang="en-US" dirty="0" smtClean="0"/>
              <a:t>Ensure that Walrus has enough space for snapshot.</a:t>
            </a:r>
          </a:p>
          <a:p>
            <a:pPr marL="1366837" lvl="2" indent="-457200"/>
            <a:r>
              <a:rPr lang="en-US" dirty="0" err="1" smtClean="0">
                <a:latin typeface="Courier New" pitchFamily="49" charset="0"/>
                <a:cs typeface="Courier New" pitchFamily="49" charset="0"/>
              </a:rPr>
              <a:t>df</a:t>
            </a:r>
            <a:r>
              <a:rPr lang="en-US" dirty="0" smtClean="0">
                <a:latin typeface="Courier New" pitchFamily="49" charset="0"/>
                <a:cs typeface="Courier New" pitchFamily="49" charset="0"/>
              </a:rPr>
              <a:t> –h</a:t>
            </a:r>
          </a:p>
          <a:p>
            <a:pPr marL="914400" lvl="1" indent="-457200">
              <a:buFont typeface="+mj-lt"/>
              <a:buAutoNum type="arabicPeriod"/>
            </a:pPr>
            <a:r>
              <a:rPr lang="en-US" dirty="0" smtClean="0">
                <a:cs typeface="Courier New" pitchFamily="49" charset="0"/>
              </a:rPr>
              <a:t>Check that system properties or quotas have not been exceeded.</a:t>
            </a:r>
          </a:p>
          <a:p>
            <a:pPr marL="1366837" lvl="2" indent="-457200"/>
            <a:r>
              <a:rPr lang="en-US" dirty="0" err="1" smtClean="0">
                <a:latin typeface="Courier New" pitchFamily="49" charset="0"/>
                <a:cs typeface="Courier New" pitchFamily="49" charset="0"/>
              </a:rPr>
              <a:t>walrus.storagemaxtotalsnapshotsizeingb</a:t>
            </a:r>
            <a:endParaRPr lang="en-US" dirty="0" smtClean="0">
              <a:latin typeface="Courier New" pitchFamily="49" charset="0"/>
              <a:cs typeface="Courier New" pitchFamily="49" charset="0"/>
            </a:endParaRPr>
          </a:p>
          <a:p>
            <a:pPr marL="1366837" lvl="2" indent="-457200"/>
            <a:r>
              <a:rPr lang="en-US" dirty="0" smtClean="0">
                <a:latin typeface="Courier New" pitchFamily="49" charset="0"/>
                <a:cs typeface="Courier New" pitchFamily="49" charset="0"/>
              </a:rPr>
              <a:t>ec2:quota-snapshotnumber</a:t>
            </a:r>
          </a:p>
          <a:p>
            <a:pPr marL="914400" lvl="1" indent="-457200">
              <a:buFont typeface="+mj-lt"/>
              <a:buAutoNum type="arabicPeriod"/>
            </a:pPr>
            <a:r>
              <a:rPr lang="en-US" dirty="0">
                <a:cs typeface="Courier New" pitchFamily="49" charset="0"/>
              </a:rPr>
              <a:t>Check </a:t>
            </a:r>
            <a:r>
              <a:rPr lang="en-US" dirty="0" smtClean="0">
                <a:cs typeface="Courier New" pitchFamily="49" charset="0"/>
              </a:rPr>
              <a:t>the log files:</a:t>
            </a:r>
          </a:p>
          <a:p>
            <a:pPr marL="1366837" lvl="2" indent="-457200">
              <a:buFont typeface="+mj-lt"/>
              <a:buAutoNum type="arabicPeriod"/>
            </a:pPr>
            <a:r>
              <a:rPr lang="en-US" dirty="0" smtClean="0">
                <a:cs typeface="Courier New" pitchFamily="49" charset="0"/>
              </a:rPr>
              <a:t>On the Node </a:t>
            </a:r>
            <a:r>
              <a:rPr lang="en-US" dirty="0">
                <a:cs typeface="Courier New" pitchFamily="49" charset="0"/>
              </a:rPr>
              <a:t>C</a:t>
            </a:r>
            <a:r>
              <a:rPr lang="en-US" dirty="0" smtClean="0">
                <a:cs typeface="Courier New" pitchFamily="49" charset="0"/>
              </a:rPr>
              <a:t>ontroller – </a:t>
            </a:r>
            <a:r>
              <a:rPr lang="en-US" dirty="0" smtClean="0">
                <a:latin typeface="Courier New" pitchFamily="49" charset="0"/>
                <a:cs typeface="Courier New" pitchFamily="49" charset="0"/>
              </a:rPr>
              <a:t>nc.log</a:t>
            </a:r>
          </a:p>
          <a:p>
            <a:pPr marL="1366837" lvl="2" indent="-457200">
              <a:buFont typeface="+mj-lt"/>
              <a:buAutoNum type="arabicPeriod"/>
            </a:pPr>
            <a:r>
              <a:rPr lang="en-US" dirty="0" smtClean="0">
                <a:cs typeface="Courier New" pitchFamily="49" charset="0"/>
              </a:rPr>
              <a:t>On the Storage </a:t>
            </a:r>
            <a:r>
              <a:rPr lang="en-US" dirty="0">
                <a:cs typeface="Courier New" pitchFamily="49" charset="0"/>
              </a:rPr>
              <a:t>C</a:t>
            </a:r>
            <a:r>
              <a:rPr lang="en-US" dirty="0" smtClean="0">
                <a:cs typeface="Courier New" pitchFamily="49" charset="0"/>
              </a:rPr>
              <a:t>ontroller and Walrus – </a:t>
            </a:r>
            <a:r>
              <a:rPr lang="en-US" dirty="0" smtClean="0">
                <a:latin typeface="Courier New" pitchFamily="49" charset="0"/>
                <a:cs typeface="Courier New" pitchFamily="49" charset="0"/>
              </a:rPr>
              <a:t>cloud-output.log</a:t>
            </a:r>
            <a:endParaRPr lang="en-US"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26</a:t>
            </a:fld>
            <a:endParaRPr lang="en-US"/>
          </a:p>
        </p:txBody>
      </p:sp>
    </p:spTree>
    <p:extLst>
      <p:ext uri="{BB962C8B-B14F-4D97-AF65-F5344CB8AC3E}">
        <p14:creationId xmlns:p14="http://schemas.microsoft.com/office/powerpoint/2010/main" val="133484407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Resources for More Information</a:t>
            </a:r>
            <a:endParaRPr lang="en-US" dirty="0"/>
          </a:p>
        </p:txBody>
      </p:sp>
      <p:sp>
        <p:nvSpPr>
          <p:cNvPr id="6151" name="Rectangle 7"/>
          <p:cNvSpPr>
            <a:spLocks noGrp="1" noChangeArrowheads="1"/>
          </p:cNvSpPr>
          <p:nvPr>
            <p:ph type="body" idx="1"/>
          </p:nvPr>
        </p:nvSpPr>
        <p:spPr/>
        <p:txBody>
          <a:bodyPr/>
          <a:lstStyle/>
          <a:p>
            <a:r>
              <a:rPr lang="en-US" dirty="0" smtClean="0"/>
              <a:t>Support Center articles at https://engage.eucalyptus.com/</a:t>
            </a:r>
            <a:endParaRPr lang="en-US" dirty="0" smtClean="0">
              <a:hlinkClick r:id="rId3"/>
            </a:endParaRPr>
          </a:p>
          <a:p>
            <a:r>
              <a:rPr lang="en-US" dirty="0" smtClean="0"/>
              <a:t>Troubleshooting Eucalyptus section of the </a:t>
            </a:r>
            <a:r>
              <a:rPr lang="en-US" i="1" dirty="0" smtClean="0"/>
              <a:t>Eucalyptus Administrator’s Guide</a:t>
            </a:r>
          </a:p>
          <a:p>
            <a:r>
              <a:rPr lang="en-US" dirty="0" smtClean="0"/>
              <a:t>Eucalyptus documentation at http://www.eucalyptus.com/docs</a:t>
            </a:r>
          </a:p>
          <a:p>
            <a:r>
              <a:rPr lang="en-US" dirty="0" smtClean="0"/>
              <a:t>Search for error messages using a Web search engine</a:t>
            </a:r>
            <a:endParaRPr lang="en-US" dirty="0" smtClean="0">
              <a:hlinkClick r:id="rId4"/>
            </a:endParaRPr>
          </a:p>
          <a:p>
            <a:r>
              <a:rPr lang="en-US" dirty="0" smtClean="0"/>
              <a:t>Amazon documentation at  http://aws.amazon.com/documentation</a:t>
            </a:r>
            <a:endParaRPr lang="en-US" dirty="0" smtClean="0">
              <a:hlinkClick r:id="rId5"/>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27</a:t>
            </a:fld>
            <a:endParaRPr lang="en-US"/>
          </a:p>
        </p:txBody>
      </p:sp>
    </p:spTree>
    <p:extLst>
      <p:ext uri="{BB962C8B-B14F-4D97-AF65-F5344CB8AC3E}">
        <p14:creationId xmlns:p14="http://schemas.microsoft.com/office/powerpoint/2010/main" val="154426665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Process Overview</a:t>
            </a:r>
          </a:p>
          <a:p>
            <a:pPr lvl="1"/>
            <a:r>
              <a:rPr lang="en-US" dirty="0" smtClean="0"/>
              <a:t>Gather information about system</a:t>
            </a:r>
          </a:p>
          <a:p>
            <a:pPr lvl="1"/>
            <a:r>
              <a:rPr lang="en-US" dirty="0" smtClean="0"/>
              <a:t>Identify components involved in failing operation</a:t>
            </a:r>
          </a:p>
          <a:p>
            <a:pPr lvl="1"/>
            <a:r>
              <a:rPr lang="en-US" dirty="0" smtClean="0"/>
              <a:t>Check current system state</a:t>
            </a:r>
          </a:p>
          <a:p>
            <a:pPr lvl="1"/>
            <a:r>
              <a:rPr lang="en-US" dirty="0" smtClean="0"/>
              <a:t>Check configuration</a:t>
            </a:r>
          </a:p>
          <a:p>
            <a:pPr lvl="1"/>
            <a:r>
              <a:rPr lang="en-US" dirty="0" smtClean="0"/>
              <a:t>Examine logs</a:t>
            </a:r>
          </a:p>
          <a:p>
            <a:pPr lvl="2"/>
            <a:r>
              <a:rPr lang="en-US" dirty="0" smtClean="0"/>
              <a:t>Start at the end point and work backwards</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Topics</a:t>
            </a:r>
            <a:endParaRPr lang="en-US" dirty="0"/>
          </a:p>
        </p:txBody>
      </p:sp>
      <p:sp>
        <p:nvSpPr>
          <p:cNvPr id="3" name="Content Placeholder 2"/>
          <p:cNvSpPr>
            <a:spLocks noGrp="1"/>
          </p:cNvSpPr>
          <p:nvPr>
            <p:ph idx="1"/>
          </p:nvPr>
        </p:nvSpPr>
        <p:spPr>
          <a:xfrm>
            <a:off x="314325" y="1529808"/>
            <a:ext cx="8524875" cy="4376343"/>
          </a:xfrm>
        </p:spPr>
        <p:txBody>
          <a:bodyPr/>
          <a:lstStyle/>
          <a:p>
            <a:r>
              <a:rPr lang="en-US" dirty="0" smtClean="0"/>
              <a:t>Troubleshooting process overview</a:t>
            </a:r>
          </a:p>
          <a:p>
            <a:r>
              <a:rPr lang="en-US" dirty="0" smtClean="0"/>
              <a:t>Common installation issues</a:t>
            </a:r>
          </a:p>
          <a:p>
            <a:r>
              <a:rPr lang="en-US" dirty="0" smtClean="0"/>
              <a:t>Troubleshooting instance issues</a:t>
            </a:r>
          </a:p>
          <a:p>
            <a:r>
              <a:rPr lang="en-US" dirty="0" smtClean="0"/>
              <a:t>Troubleshooting network issues</a:t>
            </a:r>
          </a:p>
          <a:p>
            <a:r>
              <a:rPr lang="en-US" dirty="0" smtClean="0"/>
              <a:t>Troubleshooting storage issues</a:t>
            </a:r>
          </a:p>
          <a:p>
            <a:pPr lvl="1"/>
            <a:r>
              <a:rPr lang="en-US" dirty="0" smtClean="0"/>
              <a:t>Volume issues</a:t>
            </a:r>
          </a:p>
          <a:p>
            <a:pPr lvl="1"/>
            <a:r>
              <a:rPr lang="en-US" dirty="0" smtClean="0"/>
              <a:t>Snapshot issues</a:t>
            </a:r>
          </a:p>
          <a:p>
            <a:r>
              <a:rPr lang="en-US" dirty="0" smtClean="0"/>
              <a:t>Resources for more information</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Troubleshooting Process Overview</a:t>
            </a:r>
            <a:endParaRPr lang="en-US" dirty="0"/>
          </a:p>
        </p:txBody>
      </p:sp>
      <p:sp>
        <p:nvSpPr>
          <p:cNvPr id="6151" name="Rectangle 7"/>
          <p:cNvSpPr>
            <a:spLocks noGrp="1" noChangeArrowheads="1"/>
          </p:cNvSpPr>
          <p:nvPr>
            <p:ph type="body" idx="1"/>
          </p:nvPr>
        </p:nvSpPr>
        <p:spPr/>
        <p:txBody>
          <a:bodyPr/>
          <a:lstStyle/>
          <a:p>
            <a:pPr marL="457200" indent="-457200">
              <a:buFont typeface="+mj-lt"/>
              <a:buAutoNum type="arabicPeriod"/>
            </a:pPr>
            <a:r>
              <a:rPr lang="en-US" dirty="0" smtClean="0"/>
              <a:t>Gather information about the failure.</a:t>
            </a:r>
          </a:p>
          <a:p>
            <a:pPr marL="457200" indent="-457200">
              <a:buFont typeface="+mj-lt"/>
              <a:buAutoNum type="arabicPeriod"/>
            </a:pPr>
            <a:r>
              <a:rPr lang="en-US" dirty="0" smtClean="0"/>
              <a:t>Check the cloud configuration.</a:t>
            </a:r>
          </a:p>
          <a:p>
            <a:pPr marL="457200" indent="-457200">
              <a:buFont typeface="+mj-lt"/>
              <a:buAutoNum type="arabicPeriod"/>
            </a:pPr>
            <a:r>
              <a:rPr lang="en-US" dirty="0" smtClean="0"/>
              <a:t>Check the current cloud state.</a:t>
            </a:r>
          </a:p>
          <a:p>
            <a:pPr marL="457200" indent="-457200">
              <a:buFont typeface="+mj-lt"/>
              <a:buAutoNum type="arabicPeriod"/>
            </a:pPr>
            <a:r>
              <a:rPr lang="en-US" dirty="0" smtClean="0"/>
              <a:t>Examine the logs.</a:t>
            </a:r>
          </a:p>
          <a:p>
            <a:pPr lvl="1"/>
            <a:r>
              <a:rPr lang="en-US" dirty="0" smtClean="0"/>
              <a:t>Start at the end point and work backwards.</a:t>
            </a:r>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4</a:t>
            </a:fld>
            <a:endParaRPr lang="en-US"/>
          </a:p>
        </p:txBody>
      </p:sp>
    </p:spTree>
    <p:extLst>
      <p:ext uri="{BB962C8B-B14F-4D97-AF65-F5344CB8AC3E}">
        <p14:creationId xmlns:p14="http://schemas.microsoft.com/office/powerpoint/2010/main" val="409849023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Gather Failure Information</a:t>
            </a:r>
            <a:endParaRPr lang="en-US" dirty="0"/>
          </a:p>
        </p:txBody>
      </p:sp>
      <p:sp>
        <p:nvSpPr>
          <p:cNvPr id="6151" name="Rectangle 7"/>
          <p:cNvSpPr>
            <a:spLocks noGrp="1" noChangeArrowheads="1"/>
          </p:cNvSpPr>
          <p:nvPr>
            <p:ph type="body" idx="1"/>
          </p:nvPr>
        </p:nvSpPr>
        <p:spPr/>
        <p:txBody>
          <a:bodyPr/>
          <a:lstStyle/>
          <a:p>
            <a:r>
              <a:rPr lang="en-US" dirty="0" smtClean="0"/>
              <a:t>What operation is failing?</a:t>
            </a:r>
          </a:p>
          <a:p>
            <a:r>
              <a:rPr lang="en-US" dirty="0" smtClean="0"/>
              <a:t>What is the error message?</a:t>
            </a:r>
          </a:p>
          <a:p>
            <a:r>
              <a:rPr lang="en-US" dirty="0" smtClean="0"/>
              <a:t>What are the symptoms?</a:t>
            </a:r>
          </a:p>
          <a:p>
            <a:r>
              <a:rPr lang="en-US" dirty="0" smtClean="0"/>
              <a:t>Has anything been recently changed?</a:t>
            </a:r>
            <a:endParaRPr lang="en-US" dirty="0"/>
          </a:p>
          <a:p>
            <a:pPr lvl="1"/>
            <a:r>
              <a:rPr lang="en-US" dirty="0" smtClean="0"/>
              <a:t>Changes to the cloud configuration?</a:t>
            </a:r>
          </a:p>
          <a:p>
            <a:pPr lvl="1"/>
            <a:r>
              <a:rPr lang="en-US" dirty="0" smtClean="0"/>
              <a:t>New software?</a:t>
            </a:r>
          </a:p>
          <a:p>
            <a:pPr lvl="1"/>
            <a:r>
              <a:rPr lang="en-US" dirty="0" smtClean="0"/>
              <a:t>New hardware?</a:t>
            </a:r>
          </a:p>
          <a:p>
            <a:pPr lvl="1"/>
            <a:r>
              <a:rPr lang="en-US" dirty="0" smtClean="0"/>
              <a:t>New images?</a:t>
            </a:r>
          </a:p>
        </p:txBody>
      </p:sp>
      <p:sp>
        <p:nvSpPr>
          <p:cNvPr id="6" name="Slide Number Placeholder 5"/>
          <p:cNvSpPr>
            <a:spLocks noGrp="1"/>
          </p:cNvSpPr>
          <p:nvPr>
            <p:ph type="sldNum" sz="quarter" idx="12"/>
          </p:nvPr>
        </p:nvSpPr>
        <p:spPr/>
        <p:txBody>
          <a:bodyPr/>
          <a:lstStyle/>
          <a:p>
            <a:fld id="{9A5B4A5D-BD9B-41CD-9965-8D538CC76998}" type="slidenum">
              <a:rPr lang="en-US" smtClean="0"/>
              <a:pPr/>
              <a:t>5</a:t>
            </a:fld>
            <a:endParaRPr lang="en-US"/>
          </a:p>
        </p:txBody>
      </p:sp>
    </p:spTree>
    <p:extLst>
      <p:ext uri="{BB962C8B-B14F-4D97-AF65-F5344CB8AC3E}">
        <p14:creationId xmlns:p14="http://schemas.microsoft.com/office/powerpoint/2010/main" val="18628917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Cloud Configuration</a:t>
            </a:r>
            <a:endParaRPr lang="en-US" dirty="0"/>
          </a:p>
        </p:txBody>
      </p:sp>
      <p:sp>
        <p:nvSpPr>
          <p:cNvPr id="3" name="Content Placeholder 2"/>
          <p:cNvSpPr>
            <a:spLocks noGrp="1"/>
          </p:cNvSpPr>
          <p:nvPr>
            <p:ph idx="1"/>
          </p:nvPr>
        </p:nvSpPr>
        <p:spPr/>
        <p:txBody>
          <a:bodyPr/>
          <a:lstStyle/>
          <a:p>
            <a:r>
              <a:rPr lang="en-US" dirty="0" smtClean="0"/>
              <a:t>Gather cloud information </a:t>
            </a:r>
          </a:p>
          <a:p>
            <a:r>
              <a:rPr lang="en-US" dirty="0" smtClean="0"/>
              <a:t>Check for restrictions and misconfigurations</a:t>
            </a:r>
          </a:p>
          <a:p>
            <a:r>
              <a:rPr lang="en-US" dirty="0" smtClean="0"/>
              <a:t>Ensure multicast capabilities for Java components</a:t>
            </a:r>
          </a:p>
          <a:p>
            <a:r>
              <a:rPr lang="en-US" dirty="0" smtClean="0"/>
              <a:t>Test VLAN operation (if applicable)</a:t>
            </a:r>
          </a:p>
          <a:p>
            <a:r>
              <a:rPr lang="en-US" dirty="0" smtClean="0"/>
              <a:t>Verify EIAM policies</a:t>
            </a:r>
          </a:p>
          <a:p>
            <a:endParaRPr lang="en-US" dirty="0"/>
          </a:p>
          <a:p>
            <a:pPr marL="457200" lvl="1" indent="0">
              <a:buNone/>
            </a:pPr>
            <a:r>
              <a:rPr lang="en-US" dirty="0" smtClean="0"/>
              <a:t>(Each of these are covered on the following slides…)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Gather Cloud Information</a:t>
            </a:r>
            <a:endParaRPr lang="en-US" dirty="0"/>
          </a:p>
        </p:txBody>
      </p:sp>
      <p:sp>
        <p:nvSpPr>
          <p:cNvPr id="6151" name="Rectangle 7"/>
          <p:cNvSpPr>
            <a:spLocks noGrp="1" noChangeArrowheads="1"/>
          </p:cNvSpPr>
          <p:nvPr>
            <p:ph type="body" idx="1"/>
          </p:nvPr>
        </p:nvSpPr>
        <p:spPr/>
        <p:txBody>
          <a:bodyPr/>
          <a:lstStyle/>
          <a:p>
            <a:r>
              <a:rPr lang="en-US" dirty="0" smtClean="0"/>
              <a:t>Network mode configured?</a:t>
            </a:r>
          </a:p>
          <a:p>
            <a:r>
              <a:rPr lang="en-US" dirty="0" smtClean="0"/>
              <a:t>Physical cloud topology?</a:t>
            </a:r>
          </a:p>
          <a:p>
            <a:r>
              <a:rPr lang="en-US" dirty="0" smtClean="0"/>
              <a:t>HA configured?</a:t>
            </a:r>
          </a:p>
          <a:p>
            <a:r>
              <a:rPr lang="en-US" dirty="0" smtClean="0"/>
              <a:t>Hypervisor involved?</a:t>
            </a:r>
          </a:p>
          <a:p>
            <a:r>
              <a:rPr lang="en-US" dirty="0" smtClean="0"/>
              <a:t>Operating systems involved?</a:t>
            </a:r>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7</a:t>
            </a:fld>
            <a:endParaRPr lang="en-US"/>
          </a:p>
        </p:txBody>
      </p:sp>
    </p:spTree>
    <p:extLst>
      <p:ext uri="{BB962C8B-B14F-4D97-AF65-F5344CB8AC3E}">
        <p14:creationId xmlns:p14="http://schemas.microsoft.com/office/powerpoint/2010/main" val="26515627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z="2800" dirty="0" smtClean="0"/>
              <a:t>Check for Restrictions and Misconfigurations</a:t>
            </a:r>
            <a:endParaRPr lang="en-US" sz="2800" dirty="0"/>
          </a:p>
        </p:txBody>
      </p:sp>
      <p:sp>
        <p:nvSpPr>
          <p:cNvPr id="6151" name="Rectangle 7"/>
          <p:cNvSpPr>
            <a:spLocks noGrp="1" noChangeArrowheads="1"/>
          </p:cNvSpPr>
          <p:nvPr>
            <p:ph type="body" idx="1"/>
          </p:nvPr>
        </p:nvSpPr>
        <p:spPr/>
        <p:txBody>
          <a:bodyPr/>
          <a:lstStyle/>
          <a:p>
            <a:pPr marL="457200" indent="-457200">
              <a:buFont typeface="+mj-lt"/>
              <a:buAutoNum type="arabicPeriod"/>
            </a:pPr>
            <a:r>
              <a:rPr lang="en-US" dirty="0" smtClean="0"/>
              <a:t>For each component, check the values in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r>
              <a:rPr lang="en-US" dirty="0" smtClean="0"/>
              <a:t>.</a:t>
            </a:r>
          </a:p>
          <a:p>
            <a:pPr marL="457200" indent="-457200">
              <a:buFont typeface="+mj-lt"/>
              <a:buAutoNum type="arabicPeriod"/>
            </a:pPr>
            <a:r>
              <a:rPr lang="en-US" dirty="0" smtClean="0"/>
              <a:t>Check for properly defined configuration parameters in the output of </a:t>
            </a:r>
            <a:r>
              <a:rPr lang="en-US" dirty="0"/>
              <a:t>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-describe-properties</a:t>
            </a:r>
            <a:r>
              <a:rPr lang="en-US" dirty="0" smtClean="0">
                <a:cs typeface="Courier New" pitchFamily="49" charset="0"/>
              </a:rPr>
              <a:t>.</a:t>
            </a:r>
          </a:p>
          <a:p>
            <a:pPr marL="457200" indent="-457200">
              <a:buFont typeface="+mj-lt"/>
              <a:buAutoNum type="arabicPeriod"/>
            </a:pPr>
            <a:r>
              <a:rPr lang="en-US" dirty="0" smtClean="0"/>
              <a:t>For each component, check the network configuration.</a:t>
            </a:r>
          </a:p>
          <a:p>
            <a:pPr lvl="1"/>
            <a:r>
              <a:rPr lang="en-US" dirty="0" err="1" smtClean="0">
                <a:latin typeface="Courier New" pitchFamily="49" charset="0"/>
                <a:cs typeface="Courier New" pitchFamily="49" charset="0"/>
              </a:rPr>
              <a:t>i</a:t>
            </a:r>
            <a:r>
              <a:rPr lang="en-US" dirty="0" err="1">
                <a:latin typeface="Courier New" pitchFamily="49" charset="0"/>
                <a:cs typeface="Courier New" pitchFamily="49" charset="0"/>
              </a:rPr>
              <a:t>f</a:t>
            </a:r>
            <a:r>
              <a:rPr lang="en-US" dirty="0" err="1" smtClean="0">
                <a:latin typeface="Courier New" pitchFamily="49" charset="0"/>
                <a:cs typeface="Courier New" pitchFamily="49" charset="0"/>
              </a:rPr>
              <a:t>config</a:t>
            </a:r>
            <a:r>
              <a:rPr lang="en-US" dirty="0" smtClean="0"/>
              <a:t>, </a:t>
            </a:r>
            <a:r>
              <a:rPr lang="en-US" dirty="0" err="1" smtClean="0">
                <a:latin typeface="Courier New" pitchFamily="49" charset="0"/>
                <a:cs typeface="Courier New" pitchFamily="49" charset="0"/>
              </a:rPr>
              <a:t>ip</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addr</a:t>
            </a:r>
            <a:r>
              <a:rPr lang="en-US" dirty="0" smtClean="0">
                <a:latin typeface="Courier New" pitchFamily="49" charset="0"/>
                <a:cs typeface="Courier New" pitchFamily="49" charset="0"/>
              </a:rPr>
              <a:t> show </a:t>
            </a:r>
            <a:r>
              <a:rPr lang="en-US" dirty="0" smtClean="0"/>
              <a:t>, </a:t>
            </a:r>
            <a:r>
              <a:rPr lang="en-US" dirty="0" err="1" smtClean="0">
                <a:latin typeface="Courier New" pitchFamily="49" charset="0"/>
                <a:cs typeface="Courier New" pitchFamily="49" charset="0"/>
              </a:rPr>
              <a:t>brctl</a:t>
            </a:r>
            <a:r>
              <a:rPr lang="en-US" dirty="0" smtClean="0">
                <a:latin typeface="Courier New" pitchFamily="49" charset="0"/>
                <a:cs typeface="Courier New" pitchFamily="49" charset="0"/>
              </a:rPr>
              <a:t> show</a:t>
            </a:r>
            <a:r>
              <a:rPr lang="en-US" dirty="0" smtClean="0"/>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/hosts</a:t>
            </a:r>
            <a:r>
              <a:rPr lang="en-US" dirty="0" smtClean="0"/>
              <a:t>, DNS</a:t>
            </a:r>
          </a:p>
          <a:p>
            <a:pPr marL="457200" indent="-457200">
              <a:buFont typeface="+mj-lt"/>
              <a:buAutoNum type="arabicPeriod"/>
            </a:pPr>
            <a:r>
              <a:rPr lang="en-US" dirty="0" smtClean="0"/>
              <a:t>Check for external and Cluster </a:t>
            </a:r>
            <a:r>
              <a:rPr lang="en-US" dirty="0"/>
              <a:t>C</a:t>
            </a:r>
            <a:r>
              <a:rPr lang="en-US" dirty="0" smtClean="0"/>
              <a:t>ontroller firewall issues</a:t>
            </a:r>
            <a:r>
              <a:rPr lang="en-US" dirty="0"/>
              <a:t>.</a:t>
            </a:r>
            <a:r>
              <a:rPr lang="en-US" dirty="0" smtClean="0"/>
              <a:t> </a:t>
            </a:r>
          </a:p>
          <a:p>
            <a:pPr lvl="1"/>
            <a:r>
              <a:rPr lang="en-US" dirty="0" smtClean="0"/>
              <a:t>Use </a:t>
            </a:r>
            <a:r>
              <a:rPr lang="en-US" dirty="0" smtClean="0">
                <a:latin typeface="Courier New" pitchFamily="49" charset="0"/>
                <a:cs typeface="Courier New" pitchFamily="49" charset="0"/>
              </a:rPr>
              <a:t>telnet</a:t>
            </a:r>
            <a:r>
              <a:rPr lang="en-US" dirty="0" smtClean="0"/>
              <a:t> to test port access – </a:t>
            </a:r>
            <a:r>
              <a:rPr lang="en-US" dirty="0" smtClean="0">
                <a:latin typeface="Courier New" pitchFamily="49" charset="0"/>
                <a:cs typeface="Courier New" pitchFamily="49" charset="0"/>
              </a:rPr>
              <a:t>telnet &lt;host&gt; &lt;port&gt;</a:t>
            </a:r>
          </a:p>
          <a:p>
            <a:pPr lvl="1"/>
            <a:r>
              <a:rPr lang="en-US" dirty="0" smtClean="0">
                <a:latin typeface="Courier New" pitchFamily="49" charset="0"/>
                <a:cs typeface="Courier New" pitchFamily="49" charset="0"/>
              </a:rPr>
              <a:t>service </a:t>
            </a:r>
            <a:r>
              <a:rPr lang="en-US" dirty="0" err="1" smtClean="0">
                <a:latin typeface="Courier New" pitchFamily="49" charset="0"/>
                <a:cs typeface="Courier New" pitchFamily="49" charset="0"/>
              </a:rPr>
              <a:t>iptables</a:t>
            </a:r>
            <a:r>
              <a:rPr lang="en-US" dirty="0" smtClean="0">
                <a:latin typeface="Courier New" pitchFamily="49" charset="0"/>
                <a:cs typeface="Courier New" pitchFamily="49" charset="0"/>
              </a:rPr>
              <a:t> status</a:t>
            </a:r>
            <a:r>
              <a:rPr lang="en-US" dirty="0" smtClean="0"/>
              <a:t> on the Cluster Controller.</a:t>
            </a:r>
          </a:p>
        </p:txBody>
      </p:sp>
      <p:sp>
        <p:nvSpPr>
          <p:cNvPr id="6" name="Slide Number Placeholder 5"/>
          <p:cNvSpPr>
            <a:spLocks noGrp="1"/>
          </p:cNvSpPr>
          <p:nvPr>
            <p:ph type="sldNum" sz="quarter" idx="12"/>
          </p:nvPr>
        </p:nvSpPr>
        <p:spPr/>
        <p:txBody>
          <a:bodyPr/>
          <a:lstStyle/>
          <a:p>
            <a:fld id="{9A5B4A5D-BD9B-41CD-9965-8D538CC76998}" type="slidenum">
              <a:rPr lang="en-US" smtClean="0"/>
              <a:pPr/>
              <a:t>8</a:t>
            </a:fld>
            <a:endParaRPr lang="en-US"/>
          </a:p>
        </p:txBody>
      </p:sp>
    </p:spTree>
    <p:extLst>
      <p:ext uri="{BB962C8B-B14F-4D97-AF65-F5344CB8AC3E}">
        <p14:creationId xmlns:p14="http://schemas.microsoft.com/office/powerpoint/2010/main" val="26745023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z="2400" dirty="0" smtClean="0"/>
              <a:t>Ensure Multicast Capabilities for Java Components</a:t>
            </a:r>
            <a:endParaRPr lang="en-US" sz="2400" dirty="0"/>
          </a:p>
        </p:txBody>
      </p:sp>
      <p:sp>
        <p:nvSpPr>
          <p:cNvPr id="6151" name="Rectangle 7"/>
          <p:cNvSpPr>
            <a:spLocks noGrp="1" noChangeArrowheads="1"/>
          </p:cNvSpPr>
          <p:nvPr>
            <p:ph type="body" idx="1"/>
          </p:nvPr>
        </p:nvSpPr>
        <p:spPr>
          <a:xfrm>
            <a:off x="352961" y="1438267"/>
            <a:ext cx="8524875" cy="4840942"/>
          </a:xfrm>
        </p:spPr>
        <p:txBody>
          <a:bodyPr/>
          <a:lstStyle/>
          <a:p>
            <a:pPr marL="457200" indent="-457200">
              <a:buFont typeface="+mj-lt"/>
              <a:buAutoNum type="arabicPeriod" startAt="5"/>
            </a:pPr>
            <a:r>
              <a:rPr lang="en-US" dirty="0" smtClean="0"/>
              <a:t>Ensure that multicast traffic is allowed between java components</a:t>
            </a:r>
            <a:r>
              <a:rPr lang="en-US" dirty="0"/>
              <a:t> </a:t>
            </a:r>
            <a:r>
              <a:rPr lang="en-US" dirty="0" smtClean="0"/>
              <a:t>on separate physical hosts. (Cloud Controller &gt; Walrus, Storage Controller, and VMware Broker)</a:t>
            </a:r>
            <a:endParaRPr lang="en-US" sz="2400" dirty="0"/>
          </a:p>
          <a:p>
            <a:pPr lvl="1"/>
            <a:r>
              <a:rPr lang="en-US" sz="1800" dirty="0">
                <a:latin typeface="Courier New" pitchFamily="49" charset="0"/>
                <a:cs typeface="Courier New" pitchFamily="49" charset="0"/>
              </a:rPr>
              <a:t>java -</a:t>
            </a:r>
            <a:r>
              <a:rPr lang="en-US" sz="1800" dirty="0" err="1">
                <a:latin typeface="Courier New" pitchFamily="49" charset="0"/>
                <a:cs typeface="Courier New" pitchFamily="49" charset="0"/>
              </a:rPr>
              <a:t>classpath</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usr</a:t>
            </a:r>
            <a:r>
              <a:rPr lang="en-US" sz="1800" dirty="0">
                <a:latin typeface="Courier New" pitchFamily="49" charset="0"/>
                <a:cs typeface="Courier New" pitchFamily="49" charset="0"/>
              </a:rPr>
              <a:t>/share/eucalyptus/jgroups-2.11.1.Final.jar </a:t>
            </a:r>
            <a:r>
              <a:rPr lang="en-US" sz="1800" dirty="0" err="1">
                <a:latin typeface="Courier New" pitchFamily="49" charset="0"/>
                <a:cs typeface="Courier New" pitchFamily="49" charset="0"/>
              </a:rPr>
              <a:t>org.jgroups.tests.McastReceiverTest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mcast_addr</a:t>
            </a:r>
            <a:r>
              <a:rPr lang="en-US" sz="1800" dirty="0">
                <a:latin typeface="Courier New" pitchFamily="49" charset="0"/>
                <a:cs typeface="Courier New" pitchFamily="49" charset="0"/>
              </a:rPr>
              <a:t> 224.10.10.10 -port </a:t>
            </a:r>
            <a:r>
              <a:rPr lang="en-US" sz="1800" dirty="0" smtClean="0">
                <a:latin typeface="Courier New" pitchFamily="49" charset="0"/>
                <a:cs typeface="Courier New" pitchFamily="49" charset="0"/>
              </a:rPr>
              <a:t>5555</a:t>
            </a:r>
            <a:endParaRPr lang="en-US" sz="1800" dirty="0">
              <a:latin typeface="Courier New" pitchFamily="49" charset="0"/>
              <a:cs typeface="Courier New" pitchFamily="49" charset="0"/>
            </a:endParaRPr>
          </a:p>
          <a:p>
            <a:pPr lvl="1"/>
            <a:r>
              <a:rPr lang="en-US" sz="1800" dirty="0">
                <a:latin typeface="Courier New" pitchFamily="49" charset="0"/>
                <a:cs typeface="Courier New" pitchFamily="49" charset="0"/>
              </a:rPr>
              <a:t>java -</a:t>
            </a:r>
            <a:r>
              <a:rPr lang="en-US" sz="1800" dirty="0" err="1">
                <a:latin typeface="Courier New" pitchFamily="49" charset="0"/>
                <a:cs typeface="Courier New" pitchFamily="49" charset="0"/>
              </a:rPr>
              <a:t>classpath</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usr</a:t>
            </a:r>
            <a:r>
              <a:rPr lang="en-US" sz="1800" dirty="0">
                <a:latin typeface="Courier New" pitchFamily="49" charset="0"/>
                <a:cs typeface="Courier New" pitchFamily="49" charset="0"/>
              </a:rPr>
              <a:t>/share/eucalyptus/jgroups-2.11.1.Final.jar </a:t>
            </a:r>
            <a:r>
              <a:rPr lang="en-US" sz="1800" dirty="0" err="1">
                <a:latin typeface="Courier New" pitchFamily="49" charset="0"/>
                <a:cs typeface="Courier New" pitchFamily="49" charset="0"/>
              </a:rPr>
              <a:t>org.jgroups.tests.McastSenderTest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mcast_addr</a:t>
            </a:r>
            <a:r>
              <a:rPr lang="en-US" sz="1800" dirty="0">
                <a:latin typeface="Courier New" pitchFamily="49" charset="0"/>
                <a:cs typeface="Courier New" pitchFamily="49" charset="0"/>
              </a:rPr>
              <a:t> 224.10.10.10 -port </a:t>
            </a:r>
            <a:r>
              <a:rPr lang="en-US" sz="1800" dirty="0" smtClean="0">
                <a:latin typeface="Courier New" pitchFamily="49" charset="0"/>
                <a:cs typeface="Courier New" pitchFamily="49" charset="0"/>
              </a:rPr>
              <a:t>5555</a:t>
            </a:r>
            <a:endParaRPr lang="en-US" sz="18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9</a:t>
            </a:fld>
            <a:endParaRPr lang="en-US"/>
          </a:p>
        </p:txBody>
      </p:sp>
    </p:spTree>
    <p:extLst>
      <p:ext uri="{BB962C8B-B14F-4D97-AF65-F5344CB8AC3E}">
        <p14:creationId xmlns:p14="http://schemas.microsoft.com/office/powerpoint/2010/main" val="297441202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Troubleshooting Overview&amp;quot;&quot;/&gt;&lt;property id=&quot;20307&quot; value=&quot;256&quot;/&gt;&lt;/object&gt;&lt;object type=&quot;3&quot; unique_id=&quot;10012&quot;&gt;&lt;property id=&quot;20148&quot; value=&quot;5&quot;/&gt;&lt;property id=&quot;20300&quot; value=&quot;Slide 29&quot;/&gt;&lt;property id=&quot;20307&quot; value=&quot;264&quot;/&gt;&lt;/object&gt;&lt;object type=&quot;3&quot; unique_id=&quot;10013&quot;&gt;&lt;property id=&quot;20148&quot; value=&quot;5&quot;/&gt;&lt;property id=&quot;20300&quot; value=&quot;Slide 30&quot;/&gt;&lt;property id=&quot;20307&quot; value=&quot;265&quot;/&gt;&lt;/object&gt;&lt;object type=&quot;3&quot; unique_id=&quot;12579&quot;&gt;&lt;property id=&quot;20148&quot; value=&quot;5&quot;/&gt;&lt;property id=&quot;20300&quot; value=&quot;Slide 7 - &amp;quot;Gather Cloud Information&amp;quot;&quot;/&gt;&lt;property id=&quot;20307&quot; value=&quot;272&quot;/&gt;&lt;/object&gt;&lt;object type=&quot;3&quot; unique_id=&quot;12616&quot;&gt;&lt;property id=&quot;20148&quot; value=&quot;5&quot;/&gt;&lt;property id=&quot;20300&quot; value=&quot;Slide 13 - &amp;quot;Interrogate the Cloud 1 of 3&amp;quot;&quot;/&gt;&lt;property id=&quot;20307&quot; value=&quot;273&quot;/&gt;&lt;/object&gt;&lt;object type=&quot;3&quot; unique_id=&quot;12656&quot;&gt;&lt;property id=&quot;20148&quot; value=&quot;5&quot;/&gt;&lt;property id=&quot;20300&quot; value=&quot;Slide 8 - &amp;quot;Check for Restrictions and Misconfigurations&amp;quot;&quot;/&gt;&lt;property id=&quot;20307&quot; value=&quot;274&quot;/&gt;&lt;/object&gt;&lt;object type=&quot;3&quot; unique_id=&quot;12742&quot;&gt;&lt;property id=&quot;20148&quot; value=&quot;5&quot;/&gt;&lt;property id=&quot;20300&quot; value=&quot;Slide 18 - &amp;quot;Instance Launch Process&amp;quot;&quot;/&gt;&lt;property id=&quot;20307&quot; value=&quot;276&quot;/&gt;&lt;/object&gt;&lt;object type=&quot;3&quot; unique_id=&quot;24601&quot;&gt;&lt;property id=&quot;20148&quot; value=&quot;5&quot;/&gt;&lt;property id=&quot;20300&quot; value=&quot;Slide 3 - &amp;quot;Module Topics&amp;quot;&quot;/&gt;&lt;property id=&quot;20307&quot; value=&quot;283&quot;/&gt;&lt;/object&gt;&lt;object type=&quot;3&quot; unique_id=&quot;24602&quot;&gt;&lt;property id=&quot;20148&quot; value=&quot;5&quot;/&gt;&lt;property id=&quot;20300&quot; value=&quot;Slide 4 - &amp;quot;Troubleshooting Process Overview&amp;quot;&quot;/&gt;&lt;property id=&quot;20307&quot; value=&quot;271&quot;/&gt;&lt;/object&gt;&lt;object type=&quot;3&quot; unique_id=&quot;24603&quot;&gt;&lt;property id=&quot;20148&quot; value=&quot;5&quot;/&gt;&lt;property id=&quot;20300&quot; value=&quot;Slide 16 - &amp;quot;Examine and Monitor Log Files&amp;quot;&quot;/&gt;&lt;property id=&quot;20307&quot; value=&quot;275&quot;/&gt;&lt;/object&gt;&lt;object type=&quot;3&quot; unique_id=&quot;24604&quot;&gt;&lt;property id=&quot;20148&quot; value=&quot;5&quot;/&gt;&lt;property id=&quot;20300&quot; value=&quot;Slide 22 - &amp;quot;Troubleshoot Network Issues&amp;quot;&quot;/&gt;&lt;property id=&quot;20307&quot; value=&quot;277&quot;/&gt;&lt;/object&gt;&lt;object type=&quot;3&quot; unique_id=&quot;24605&quot;&gt;&lt;property id=&quot;20148&quot; value=&quot;5&quot;/&gt;&lt;property id=&quot;20300&quot; value=&quot;Slide 24 - &amp;quot;Volume Attachment Issues&amp;quot;&quot;/&gt;&lt;property id=&quot;20307&quot; value=&quot;278&quot;/&gt;&lt;/object&gt;&lt;object type=&quot;3&quot; unique_id=&quot;24606&quot;&gt;&lt;property id=&quot;20148&quot; value=&quot;5&quot;/&gt;&lt;property id=&quot;20300&quot; value=&quot;Slide 26 - &amp;quot;Snapshot Issues &amp;quot;&quot;/&gt;&lt;property id=&quot;20307&quot; value=&quot;279&quot;/&gt;&lt;/object&gt;&lt;object type=&quot;3&quot; unique_id=&quot;24607&quot;&gt;&lt;property id=&quot;20148&quot; value=&quot;5&quot;/&gt;&lt;property id=&quot;20300&quot; value=&quot;Slide 17 - &amp;quot;Common Installation Issues&amp;quot;&quot;/&gt;&lt;property id=&quot;20307&quot; value=&quot;280&quot;/&gt;&lt;/object&gt;&lt;object type=&quot;3&quot; unique_id=&quot;24608&quot;&gt;&lt;property id=&quot;20148&quot; value=&quot;5&quot;/&gt;&lt;property id=&quot;20300&quot; value=&quot;Slide 27 - &amp;quot;Resources for More Information&amp;quot;&quot;/&gt;&lt;property id=&quot;20307&quot; value=&quot;281&quot;/&gt;&lt;/object&gt;&lt;object type=&quot;3&quot; unique_id=&quot;24609&quot;&gt;&lt;property id=&quot;20148&quot; value=&quot;5&quot;/&gt;&lt;property id=&quot;20300&quot; value=&quot;Slide 28 - &amp;quot;Summary&amp;quot;&quot;/&gt;&lt;property id=&quot;20307&quot; value=&quot;284&quot;/&gt;&lt;/object&gt;&lt;object type=&quot;3&quot; unique_id=&quot;25081&quot;&gt;&lt;property id=&quot;20148&quot; value=&quot;5&quot;/&gt;&lt;property id=&quot;20300&quot; value=&quot;Slide 25 - &amp;quot;Volume Creation Issues&amp;quot;&quot;/&gt;&lt;property id=&quot;20307&quot; value=&quot;285&quot;/&gt;&lt;/object&gt;&lt;object type=&quot;3&quot; unique_id=&quot;26392&quot;&gt;&lt;property id=&quot;20148&quot; value=&quot;5&quot;/&gt;&lt;property id=&quot;20300&quot; value=&quot;Slide 21 - &amp;quot;Cloud Problem: CC and CLC&amp;quot;&quot;/&gt;&lt;property id=&quot;20307&quot; value=&quot;286&quot;/&gt;&lt;/object&gt;&lt;object type=&quot;3&quot; unique_id=&quot;26697&quot;&gt;&lt;property id=&quot;20148&quot; value=&quot;5&quot;/&gt;&lt;property id=&quot;20300&quot; value=&quot;Slide 23 - &amp;quot;Firewall Issues&amp;quot;&quot;/&gt;&lt;property id=&quot;20307&quot; value=&quot;287&quot;/&gt;&lt;/object&gt;&lt;object type=&quot;3&quot; unique_id=&quot;26830&quot;&gt;&lt;property id=&quot;20148&quot; value=&quot;5&quot;/&gt;&lt;property id=&quot;20300&quot; value=&quot;Slide 9 - &amp;quot;Ensure Multicast Capabilities for Java Components&amp;quot;&quot;/&gt;&lt;property id=&quot;20307&quot; value=&quot;288&quot;/&gt;&lt;/object&gt;&lt;object type=&quot;3&quot; unique_id=&quot;27663&quot;&gt;&lt;property id=&quot;20148&quot; value=&quot;5&quot;/&gt;&lt;property id=&quot;20300&quot; value=&quot;Slide 5 - &amp;quot;Gather Failure Information&amp;quot;&quot;/&gt;&lt;property id=&quot;20307&quot; value=&quot;289&quot;/&gt;&lt;/object&gt;&lt;object type=&quot;3&quot; unique_id=&quot;27760&quot;&gt;&lt;property id=&quot;20148&quot; value=&quot;5&quot;/&gt;&lt;property id=&quot;20300&quot; value=&quot;Slide 20 - &amp;quot;Cloud Problem: Node Controller&amp;quot;&quot;/&gt;&lt;property id=&quot;20307&quot; value=&quot;290&quot;/&gt;&lt;/object&gt;&lt;object type=&quot;3&quot; unique_id=&quot;27836&quot;&gt;&lt;property id=&quot;20148&quot; value=&quot;5&quot;/&gt;&lt;property id=&quot;20300&quot; value=&quot;Slide 19 - &amp;quot;Resource Availability and Image Problems&amp;quot;&quot;/&gt;&lt;property id=&quot;20307&quot; value=&quot;291&quot;/&gt;&lt;/object&gt;&lt;object type=&quot;3&quot; unique_id=&quot;28747&quot;&gt;&lt;property id=&quot;20148&quot; value=&quot;5&quot;/&gt;&lt;property id=&quot;20300&quot; value=&quot;Slide 10 - &amp;quot;Test VLAN Operation&amp;quot;&quot;/&gt;&lt;property id=&quot;20307&quot; value=&quot;293&quot;/&gt;&lt;/object&gt;&lt;object type=&quot;3&quot; unique_id=&quot;28748&quot;&gt;&lt;property id=&quot;20148&quot; value=&quot;5&quot;/&gt;&lt;property id=&quot;20300&quot; value=&quot;Slide 11 - &amp;quot;Verify EIAM Policies&amp;quot;&quot;/&gt;&lt;property id=&quot;20307&quot; value=&quot;292&quot;/&gt;&lt;/object&gt;&lt;object type=&quot;3&quot; unique_id=&quot;28749&quot;&gt;&lt;property id=&quot;20148&quot; value=&quot;5&quot;/&gt;&lt;property id=&quot;20300&quot; value=&quot;Slide 6 - &amp;quot;Check the Cloud Configuration&amp;quot;&quot;/&gt;&lt;property id=&quot;20307&quot; value=&quot;294&quot;/&gt;&lt;/object&gt;&lt;object type=&quot;3&quot; unique_id=&quot;28750&quot;&gt;&lt;property id=&quot;20148&quot; value=&quot;5&quot;/&gt;&lt;property id=&quot;20300&quot; value=&quot;Slide 12 - &amp;quot;Check the Current Cloud State&amp;quot;&quot;/&gt;&lt;property id=&quot;20307&quot; value=&quot;295&quot;/&gt;&lt;/object&gt;&lt;object type=&quot;3&quot; unique_id=&quot;28751&quot;&gt;&lt;property id=&quot;20148&quot; value=&quot;5&quot;/&gt;&lt;property id=&quot;20300&quot; value=&quot;Slide 14 - &amp;quot;Interrogate the System 2 of 3&amp;quot;&quot;/&gt;&lt;property id=&quot;20307&quot; value=&quot;296&quot;/&gt;&lt;/object&gt;&lt;object type=&quot;3&quot; unique_id=&quot;28752&quot;&gt;&lt;property id=&quot;20148&quot; value=&quot;5&quot;/&gt;&lt;property id=&quot;20300&quot; value=&quot;Slide 15 - &amp;quot;Interrogate the System 3 of 3&amp;quot;&quot;/&gt;&lt;property id=&quot;20307&quot; value=&quot;297&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8077</TotalTime>
  <Words>2829</Words>
  <Application>Microsoft Office PowerPoint</Application>
  <PresentationFormat>On-screen Show (4:3)</PresentationFormat>
  <Paragraphs>325</Paragraphs>
  <Slides>30</Slides>
  <Notes>23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euc-040_rev_d_corp_template_v10</vt:lpstr>
      <vt:lpstr>PowerPoint Presentation</vt:lpstr>
      <vt:lpstr>Troubleshooting Overview</vt:lpstr>
      <vt:lpstr>Module Topics</vt:lpstr>
      <vt:lpstr>Troubleshooting Process Overview</vt:lpstr>
      <vt:lpstr>Gather Failure Information</vt:lpstr>
      <vt:lpstr>Check the Cloud Configuration</vt:lpstr>
      <vt:lpstr>Gather Cloud Information</vt:lpstr>
      <vt:lpstr>Check for Restrictions and Misconfigurations</vt:lpstr>
      <vt:lpstr>Ensure Multicast Capabilities for Java Components</vt:lpstr>
      <vt:lpstr>Test VLAN Operation</vt:lpstr>
      <vt:lpstr>Verify EIAM Policies</vt:lpstr>
      <vt:lpstr>Check the Current Cloud State</vt:lpstr>
      <vt:lpstr>Interrogate the Cloud 1 of 3</vt:lpstr>
      <vt:lpstr>Interrogate the System 2 of 3</vt:lpstr>
      <vt:lpstr>Interrogate the System 3 of 3</vt:lpstr>
      <vt:lpstr>Examine and Monitor Log Files</vt:lpstr>
      <vt:lpstr>Common Installation Issues</vt:lpstr>
      <vt:lpstr>Instance Launch Process</vt:lpstr>
      <vt:lpstr>Resource Availability and Image Problems</vt:lpstr>
      <vt:lpstr>Cloud Problem: Node Controller</vt:lpstr>
      <vt:lpstr>Cloud Problem: CC and CLC</vt:lpstr>
      <vt:lpstr>Troubleshoot Network Issues</vt:lpstr>
      <vt:lpstr>Firewall Issues</vt:lpstr>
      <vt:lpstr>Volume Attachment Issues</vt:lpstr>
      <vt:lpstr>Volume Creation Issues</vt:lpstr>
      <vt:lpstr>Snapshot Issues </vt:lpstr>
      <vt:lpstr>Resources for More Information</vt:lpstr>
      <vt:lpstr>Summary</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481</cp:revision>
  <dcterms:created xsi:type="dcterms:W3CDTF">2011-10-23T23:18:41Z</dcterms:created>
  <dcterms:modified xsi:type="dcterms:W3CDTF">2012-12-11T15:26:55Z</dcterms:modified>
</cp:coreProperties>
</file>