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6" r:id="rId2"/>
    <p:sldId id="256" r:id="rId3"/>
    <p:sldId id="257" r:id="rId4"/>
    <p:sldId id="269" r:id="rId5"/>
    <p:sldId id="292" r:id="rId6"/>
    <p:sldId id="268" r:id="rId7"/>
    <p:sldId id="272" r:id="rId8"/>
    <p:sldId id="297" r:id="rId9"/>
    <p:sldId id="274" r:id="rId10"/>
    <p:sldId id="275" r:id="rId11"/>
    <p:sldId id="276" r:id="rId12"/>
    <p:sldId id="277" r:id="rId13"/>
    <p:sldId id="284" r:id="rId14"/>
    <p:sldId id="285" r:id="rId15"/>
    <p:sldId id="286" r:id="rId16"/>
    <p:sldId id="287" r:id="rId17"/>
    <p:sldId id="288" r:id="rId18"/>
    <p:sldId id="289" r:id="rId19"/>
    <p:sldId id="290" r:id="rId20"/>
    <p:sldId id="294" r:id="rId21"/>
    <p:sldId id="295" r:id="rId22"/>
    <p:sldId id="293" r:id="rId23"/>
    <p:sldId id="296" r:id="rId24"/>
    <p:sldId id="291" r:id="rId25"/>
    <p:sldId id="264" r:id="rId26"/>
    <p:sldId id="265" r:id="rId27"/>
  </p:sldIdLst>
  <p:sldSz cx="9144000" cy="6858000" type="screen4x3"/>
  <p:notesSz cx="6858000" cy="9144000"/>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99DB"/>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95" autoAdjust="0"/>
  </p:normalViewPr>
  <p:slideViewPr>
    <p:cSldViewPr snapToGrid="0">
      <p:cViewPr varScale="1">
        <p:scale>
          <a:sx n="100" d="100"/>
          <a:sy n="100" d="100"/>
        </p:scale>
        <p:origin x="-1356" y="-84"/>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csrc.nist.gov/publications/drafts/800-145/Draft-SP-800-145_cloud-definition.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introduces</a:t>
            </a:r>
            <a:r>
              <a:rPr lang="en-US" baseline="0" dirty="0" smtClean="0"/>
              <a:t> generic cloud concepts and terminology.  The next module specifically introduces the Eucalyptus cloud.</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3</a:t>
            </a:fld>
            <a:endParaRPr lang="en-US"/>
          </a:p>
        </p:txBody>
      </p:sp>
    </p:spTree>
    <p:extLst>
      <p:ext uri="{BB962C8B-B14F-4D97-AF65-F5344CB8AC3E}">
        <p14:creationId xmlns:p14="http://schemas.microsoft.com/office/powerpoint/2010/main" val="1670755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a:t>
            </a:r>
            <a:r>
              <a:rPr lang="en-US" baseline="0" dirty="0" smtClean="0"/>
              <a:t> models and deployment models are discussed in the following slides.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13</a:t>
            </a:fld>
            <a:endParaRPr lang="en-US"/>
          </a:p>
        </p:txBody>
      </p:sp>
    </p:spTree>
    <p:extLst>
      <p:ext uri="{BB962C8B-B14F-4D97-AF65-F5344CB8AC3E}">
        <p14:creationId xmlns:p14="http://schemas.microsoft.com/office/powerpoint/2010/main" val="45693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simple configuration options might be available</a:t>
            </a:r>
            <a:r>
              <a:rPr lang="en-US" baseline="0" dirty="0" smtClean="0"/>
              <a:t> that allow a corporation to determine which application features are visible to the corporate users.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14</a:t>
            </a:fld>
            <a:endParaRPr lang="en-US"/>
          </a:p>
        </p:txBody>
      </p:sp>
    </p:spTree>
    <p:extLst>
      <p:ext uri="{BB962C8B-B14F-4D97-AF65-F5344CB8AC3E}">
        <p14:creationId xmlns:p14="http://schemas.microsoft.com/office/powerpoint/2010/main" val="344903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security and location </a:t>
            </a:r>
            <a:r>
              <a:rPr lang="en-US" baseline="0" dirty="0" smtClean="0"/>
              <a:t>might be an issue depending on a number of factors, including the type and sensitivity of the data, and the industry and national laws concerning the data.  For example, some countries do not allow personal data to reside on servers outside of the country.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17</a:t>
            </a:fld>
            <a:endParaRPr lang="en-US"/>
          </a:p>
        </p:txBody>
      </p:sp>
    </p:spTree>
    <p:extLst>
      <p:ext uri="{BB962C8B-B14F-4D97-AF65-F5344CB8AC3E}">
        <p14:creationId xmlns:p14="http://schemas.microsoft.com/office/powerpoint/2010/main" val="411131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18</a:t>
            </a:fld>
            <a:endParaRPr lang="en-US"/>
          </a:p>
        </p:txBody>
      </p:sp>
    </p:spTree>
    <p:extLst>
      <p:ext uri="{BB962C8B-B14F-4D97-AF65-F5344CB8AC3E}">
        <p14:creationId xmlns:p14="http://schemas.microsoft.com/office/powerpoint/2010/main" val="2842378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enable hybrid operation the two clouds typically</a:t>
            </a:r>
            <a:r>
              <a:rPr lang="en-US" baseline="0" dirty="0" smtClean="0"/>
              <a:t> have to use shared APIs, and those APIs must work on objects that function in nearly identical ways.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19</a:t>
            </a:fld>
            <a:endParaRPr lang="en-US"/>
          </a:p>
        </p:txBody>
      </p:sp>
    </p:spTree>
    <p:extLst>
      <p:ext uri="{BB962C8B-B14F-4D97-AF65-F5344CB8AC3E}">
        <p14:creationId xmlns:p14="http://schemas.microsoft.com/office/powerpoint/2010/main" val="1302149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21</a:t>
            </a:fld>
            <a:endParaRPr lang="en-US"/>
          </a:p>
        </p:txBody>
      </p:sp>
    </p:spTree>
    <p:extLst>
      <p:ext uri="{BB962C8B-B14F-4D97-AF65-F5344CB8AC3E}">
        <p14:creationId xmlns:p14="http://schemas.microsoft.com/office/powerpoint/2010/main" val="302579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Eucalyptus offers more than just plain virtualization and virtual machines. </a:t>
            </a:r>
          </a:p>
          <a:p>
            <a:r>
              <a:rPr lang="en-US" dirty="0" smtClean="0">
                <a:latin typeface="Times New Roman" charset="0"/>
              </a:rPr>
              <a:t>While virtualization provides isolated access, it does not associate this access with an authenticated user for security and charging purposes. Operating system virtualization and hypervisors provides unauthenticated isolation of CPUs and memories, but not a private inter-VM network and not per-allocation persistent storage.</a:t>
            </a:r>
          </a:p>
          <a:p>
            <a:r>
              <a:rPr lang="en-US" dirty="0" smtClean="0">
                <a:latin typeface="Times New Roman" charset="0"/>
              </a:rPr>
              <a:t>Clouds also provide a way for a cloud administrator to define either Service Level Agreements (SLAs) or Quality-of-Service (</a:t>
            </a:r>
            <a:r>
              <a:rPr lang="en-US" dirty="0" err="1" smtClean="0">
                <a:latin typeface="Times New Roman" charset="0"/>
              </a:rPr>
              <a:t>QoS</a:t>
            </a:r>
            <a:r>
              <a:rPr lang="en-US" dirty="0" smtClean="0">
                <a:latin typeface="Times New Roman" charset="0"/>
              </a:rPr>
              <a:t>) specifications that categorize the quality of access (and the resulting charging rate) individual users will experience.  In plain virtualization, the notion of </a:t>
            </a:r>
            <a:r>
              <a:rPr lang="en-US" dirty="0" err="1" smtClean="0">
                <a:latin typeface="Times New Roman" charset="0"/>
              </a:rPr>
              <a:t>QoS</a:t>
            </a:r>
            <a:r>
              <a:rPr lang="en-US" dirty="0" smtClean="0">
                <a:latin typeface="Times New Roman" charset="0"/>
              </a:rPr>
              <a:t> or SLA is not exported to the end user as a way of enabling self-service provisioning.    </a:t>
            </a:r>
          </a:p>
          <a:p>
            <a:r>
              <a:rPr lang="en-US" dirty="0" smtClean="0">
                <a:latin typeface="Times New Roman" charset="0"/>
              </a:rPr>
              <a:t>Eucalyptus allows users to provisions and </a:t>
            </a:r>
            <a:r>
              <a:rPr lang="en-US" dirty="0" err="1" smtClean="0">
                <a:latin typeface="Times New Roman" charset="0"/>
              </a:rPr>
              <a:t>unprovision</a:t>
            </a:r>
            <a:r>
              <a:rPr lang="en-US" dirty="0" smtClean="0">
                <a:latin typeface="Times New Roman" charset="0"/>
              </a:rPr>
              <a:t> virtual machines through a standard API.  However, it decides where to place the virtual machines in the pool of resources.</a:t>
            </a:r>
          </a:p>
          <a:p>
            <a:r>
              <a:rPr lang="en-US" dirty="0" smtClean="0">
                <a:latin typeface="Times New Roman" charset="0"/>
              </a:rPr>
              <a:t>Eucalyptus automatically assigns IP addresses and controls IP subnets, VLANs, security firewalls in order to isolate and protect virtual machines according to user-defined policies.</a:t>
            </a:r>
          </a:p>
          <a:p>
            <a:r>
              <a:rPr lang="en-US" dirty="0" smtClean="0">
                <a:latin typeface="Times New Roman" charset="0"/>
              </a:rPr>
              <a:t>Eucalyptus provides two different types of storage abstractions (S3 and dynamic block volumes).</a:t>
            </a:r>
          </a:p>
          <a:p>
            <a:r>
              <a:rPr lang="en-US" dirty="0" smtClean="0">
                <a:latin typeface="Times New Roman" charset="0"/>
              </a:rPr>
              <a:t>Eucalyptus maintains user and group access controls.</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22</a:t>
            </a:fld>
            <a:endParaRPr lang="en-US"/>
          </a:p>
        </p:txBody>
      </p:sp>
    </p:spTree>
    <p:extLst>
      <p:ext uri="{BB962C8B-B14F-4D97-AF65-F5344CB8AC3E}">
        <p14:creationId xmlns:p14="http://schemas.microsoft.com/office/powerpoint/2010/main" val="3384480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AWS compatible clouds offer both ephemeral</a:t>
            </a:r>
            <a:r>
              <a:rPr lang="en-US" baseline="0" dirty="0" smtClean="0"/>
              <a:t> and persistent instances.   EC2-backed instances are ephemeral but can have attached persistent storage in the form of EBS volumes.   EBS-backed instances are persistent just like traditional virtual machines.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23</a:t>
            </a:fld>
            <a:endParaRPr lang="en-US"/>
          </a:p>
        </p:txBody>
      </p:sp>
    </p:spTree>
    <p:extLst>
      <p:ext uri="{BB962C8B-B14F-4D97-AF65-F5344CB8AC3E}">
        <p14:creationId xmlns:p14="http://schemas.microsoft.com/office/powerpoint/2010/main" val="1371008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Approvals and deployments depend on humans and therefore have the potential for delays. </a:t>
            </a:r>
            <a:r>
              <a:rPr lang="en-US" dirty="0" smtClean="0"/>
              <a:t>Deployment can take days, weeks,</a:t>
            </a:r>
            <a:r>
              <a:rPr lang="en-US" baseline="0" dirty="0" smtClean="0"/>
              <a:t> or even months.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a:t>
            </a:fld>
            <a:endParaRPr lang="en-US"/>
          </a:p>
        </p:txBody>
      </p:sp>
    </p:spTree>
    <p:extLst>
      <p:ext uri="{BB962C8B-B14F-4D97-AF65-F5344CB8AC3E}">
        <p14:creationId xmlns:p14="http://schemas.microsoft.com/office/powerpoint/2010/main" val="274119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cloud itself, not the IT department,</a:t>
            </a:r>
            <a:r>
              <a:rPr lang="en-US" baseline="0" dirty="0" smtClean="0"/>
              <a:t> checks to see if the request is within policies.  Because humans are less involved there is no potential for delay.</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5</a:t>
            </a:fld>
            <a:endParaRPr lang="en-US"/>
          </a:p>
        </p:txBody>
      </p:sp>
    </p:spTree>
    <p:extLst>
      <p:ext uri="{BB962C8B-B14F-4D97-AF65-F5344CB8AC3E}">
        <p14:creationId xmlns:p14="http://schemas.microsoft.com/office/powerpoint/2010/main" val="184644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hlinkClick r:id="rId3"/>
              </a:rPr>
              <a:t>http://csrc.nist.gov/publications/drafts/800-145/Draft-SP-800-145_cloud-definition.pdf</a:t>
            </a:r>
            <a:r>
              <a:rPr lang="en-US" dirty="0" smtClean="0"/>
              <a:t> </a:t>
            </a:r>
          </a:p>
          <a:p>
            <a:r>
              <a:rPr lang="en-US" dirty="0" smtClean="0">
                <a:latin typeface="Times New Roman" charset="0"/>
              </a:rPr>
              <a:t>Most IT surveys in the last three</a:t>
            </a:r>
            <a:r>
              <a:rPr lang="en-US" baseline="0" dirty="0" smtClean="0">
                <a:latin typeface="Times New Roman" charset="0"/>
              </a:rPr>
              <a:t> years</a:t>
            </a:r>
            <a:r>
              <a:rPr lang="en-US" dirty="0" smtClean="0">
                <a:latin typeface="Times New Roman" charset="0"/>
              </a:rPr>
              <a:t> put cloud and virtualization among the top goals for most companies.</a:t>
            </a:r>
          </a:p>
          <a:p>
            <a:r>
              <a:rPr lang="en-US" dirty="0" smtClean="0">
                <a:latin typeface="Times New Roman" charset="0"/>
              </a:rPr>
              <a:t>So what is cloud computing?  Seems like every company says that they have a cloud today, but do they?  Are they just cloud-washing?</a:t>
            </a:r>
          </a:p>
          <a:p>
            <a:r>
              <a:rPr lang="en-US" dirty="0" smtClean="0">
                <a:latin typeface="Times New Roman" charset="0"/>
              </a:rPr>
              <a:t>NIST offers a broad definition covering all aspects of cloud computing.</a:t>
            </a:r>
          </a:p>
          <a:p>
            <a:r>
              <a:rPr lang="en-US" dirty="0" smtClean="0">
                <a:latin typeface="Times New Roman" charset="0"/>
              </a:rPr>
              <a:t>More detail on the following pages.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6</a:t>
            </a:fld>
            <a:endParaRPr lang="en-US"/>
          </a:p>
        </p:txBody>
      </p:sp>
    </p:spTree>
    <p:extLst>
      <p:ext uri="{BB962C8B-B14F-4D97-AF65-F5344CB8AC3E}">
        <p14:creationId xmlns:p14="http://schemas.microsoft.com/office/powerpoint/2010/main" val="1624472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rPr>
              <a:t>These five characteristics are discussed</a:t>
            </a:r>
            <a:r>
              <a:rPr lang="en-US" baseline="0" dirty="0" smtClean="0">
                <a:latin typeface="Times New Roman" charset="0"/>
              </a:rPr>
              <a:t> </a:t>
            </a:r>
            <a:r>
              <a:rPr lang="en-US" dirty="0" smtClean="0">
                <a:latin typeface="Times New Roman" charset="0"/>
              </a:rPr>
              <a:t>on the next slides.</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7</a:t>
            </a:fld>
            <a:endParaRPr lang="en-US"/>
          </a:p>
        </p:txBody>
      </p:sp>
    </p:spTree>
    <p:extLst>
      <p:ext uri="{BB962C8B-B14F-4D97-AF65-F5344CB8AC3E}">
        <p14:creationId xmlns:p14="http://schemas.microsoft.com/office/powerpoint/2010/main" val="3600349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browsers are ubiquitous</a:t>
            </a:r>
            <a:r>
              <a:rPr lang="en-US" baseline="0" dirty="0" smtClean="0"/>
              <a:t> across many devices.</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8</a:t>
            </a:fld>
            <a:endParaRPr lang="en-US"/>
          </a:p>
        </p:txBody>
      </p:sp>
    </p:spTree>
    <p:extLst>
      <p:ext uri="{BB962C8B-B14F-4D97-AF65-F5344CB8AC3E}">
        <p14:creationId xmlns:p14="http://schemas.microsoft.com/office/powerpoint/2010/main" val="67968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Resource pooling means no more individual</a:t>
            </a:r>
            <a:r>
              <a:rPr lang="en-US" baseline="0" dirty="0" smtClean="0">
                <a:latin typeface="Times New Roman" charset="0"/>
              </a:rPr>
              <a:t> servers which form </a:t>
            </a:r>
            <a:r>
              <a:rPr lang="en-US" dirty="0" smtClean="0">
                <a:latin typeface="Times New Roman" charset="0"/>
              </a:rPr>
              <a:t>silos of individual compute resources.</a:t>
            </a:r>
            <a:r>
              <a:rPr lang="en-US" baseline="0" dirty="0" smtClean="0">
                <a:latin typeface="Times New Roman" charset="0"/>
              </a:rPr>
              <a:t>  A cloud environment is </a:t>
            </a:r>
            <a:r>
              <a:rPr lang="en-US" dirty="0" smtClean="0">
                <a:latin typeface="Times New Roman" charset="0"/>
              </a:rPr>
              <a:t>a pool of servers that are managed and function as a unit.</a:t>
            </a:r>
            <a:r>
              <a:rPr lang="en-US" baseline="0" dirty="0" smtClean="0">
                <a:latin typeface="Times New Roman" charset="0"/>
              </a:rPr>
              <a:t>  </a:t>
            </a:r>
            <a:r>
              <a:rPr lang="en-US" dirty="0" smtClean="0">
                <a:latin typeface="Times New Roman" charset="0"/>
              </a:rPr>
              <a:t> It</a:t>
            </a:r>
            <a:r>
              <a:rPr lang="en-US" baseline="0" dirty="0" smtClean="0">
                <a:latin typeface="Times New Roman" charset="0"/>
              </a:rPr>
              <a:t> is referred to as a cloud because u</a:t>
            </a:r>
            <a:r>
              <a:rPr lang="en-US" dirty="0" smtClean="0">
                <a:latin typeface="Times New Roman" charset="0"/>
              </a:rPr>
              <a:t>sers are typically</a:t>
            </a:r>
            <a:r>
              <a:rPr lang="en-US" baseline="0" dirty="0" smtClean="0">
                <a:latin typeface="Times New Roman" charset="0"/>
              </a:rPr>
              <a:t> </a:t>
            </a:r>
            <a:r>
              <a:rPr lang="en-US" dirty="0" smtClean="0">
                <a:latin typeface="Times New Roman" charset="0"/>
              </a:rPr>
              <a:t>not aware of which server is providing</a:t>
            </a:r>
            <a:r>
              <a:rPr lang="en-US" baseline="0" dirty="0" smtClean="0">
                <a:latin typeface="Times New Roman" charset="0"/>
              </a:rPr>
              <a:t> their </a:t>
            </a:r>
            <a:r>
              <a:rPr lang="en-US" dirty="0" smtClean="0">
                <a:latin typeface="Times New Roman" charset="0"/>
              </a:rPr>
              <a:t>resources.</a:t>
            </a: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10</a:t>
            </a:fld>
            <a:endParaRPr lang="en-US"/>
          </a:p>
        </p:txBody>
      </p:sp>
    </p:spTree>
    <p:extLst>
      <p:ext uri="{BB962C8B-B14F-4D97-AF65-F5344CB8AC3E}">
        <p14:creationId xmlns:p14="http://schemas.microsoft.com/office/powerpoint/2010/main" val="88181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Rapid elasticity in this case refers to the ability to provision server</a:t>
            </a:r>
            <a:r>
              <a:rPr lang="en-US" baseline="0" dirty="0" smtClean="0">
                <a:latin typeface="Times New Roman" charset="0"/>
              </a:rPr>
              <a:t> </a:t>
            </a:r>
            <a:r>
              <a:rPr lang="en-US" dirty="0" smtClean="0">
                <a:latin typeface="Times New Roman" charset="0"/>
              </a:rPr>
              <a:t>resources</a:t>
            </a:r>
            <a:r>
              <a:rPr lang="en-US" baseline="0" dirty="0" smtClean="0">
                <a:latin typeface="Times New Roman" charset="0"/>
              </a:rPr>
              <a:t> as needed and then de-provision those same server resources when they are no longer needed.   While resource usage might change in the private cloud, the amount of physical resources available in the private cloud are fixed at any given time.  This leads to the possibility of running out of private cloud resources.</a:t>
            </a:r>
            <a:endParaRPr lang="en-US" dirty="0" smtClean="0"/>
          </a:p>
          <a:p>
            <a:r>
              <a:rPr lang="en-US" dirty="0" smtClean="0"/>
              <a:t>What are the options if you run out of private cloud resources?  You</a:t>
            </a:r>
            <a:r>
              <a:rPr lang="en-US" baseline="0" dirty="0" smtClean="0"/>
              <a:t> can a</a:t>
            </a:r>
            <a:r>
              <a:rPr lang="en-US" dirty="0" smtClean="0"/>
              <a:t>dd more</a:t>
            </a:r>
            <a:r>
              <a:rPr lang="en-US" baseline="0" dirty="0" smtClean="0"/>
              <a:t> resources to the private cloud, configure quotas that prevent users from consuming the available resources,  or make use public cloud resources to augment the private cloud resources as needed.  </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11</a:t>
            </a:fld>
            <a:endParaRPr lang="en-US"/>
          </a:p>
        </p:txBody>
      </p:sp>
    </p:spTree>
    <p:extLst>
      <p:ext uri="{BB962C8B-B14F-4D97-AF65-F5344CB8AC3E}">
        <p14:creationId xmlns:p14="http://schemas.microsoft.com/office/powerpoint/2010/main" val="2756991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New Roman" charset="0"/>
              </a:rPr>
              <a:t>It is important to know who is using the cloud, how many resources they are consuming, and what they might owe if usage</a:t>
            </a:r>
            <a:r>
              <a:rPr lang="en-US" baseline="0" dirty="0" smtClean="0">
                <a:latin typeface="Times New Roman" charset="0"/>
              </a:rPr>
              <a:t> costs are being assessed.  Monitoring is also important for other reasons as well.  For example, monitoring is helpful in the areas of configuration change control, capacity planning and forecasting, security, compliance, and auditing.</a:t>
            </a:r>
            <a:endParaRPr lang="en-US" dirty="0" smtClean="0">
              <a:latin typeface="Times New Roman" charset="0"/>
            </a:endParaRPr>
          </a:p>
          <a:p>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12</a:t>
            </a:fld>
            <a:endParaRPr lang="en-US"/>
          </a:p>
        </p:txBody>
      </p:sp>
    </p:spTree>
    <p:extLst>
      <p:ext uri="{BB962C8B-B14F-4D97-AF65-F5344CB8AC3E}">
        <p14:creationId xmlns:p14="http://schemas.microsoft.com/office/powerpoint/2010/main" val="2761657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2012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
        <p:nvSpPr>
          <p:cNvPr id="13" name="TextBox 12"/>
          <p:cNvSpPr txBox="1"/>
          <p:nvPr userDrawn="1"/>
        </p:nvSpPr>
        <p:spPr>
          <a:xfrm>
            <a:off x="3169023"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ctr" rtl="0" fontAlgn="base">
              <a:spcBef>
                <a:spcPct val="0"/>
              </a:spcBef>
              <a:spcAft>
                <a:spcPct val="0"/>
              </a:spcAft>
            </a:pPr>
            <a:r>
              <a:rPr lang="en-US" sz="1000" kern="1200" baseline="0" dirty="0" smtClean="0">
                <a:solidFill>
                  <a:schemeClr val="accent1"/>
                </a:solidFill>
                <a:latin typeface="Arial" charset="0"/>
                <a:ea typeface="+mn-ea"/>
                <a:cs typeface="+mn-cs"/>
              </a:rPr>
              <a:t>COMPANY CONFIDENTIAL</a:t>
            </a:r>
            <a:endParaRPr lang="en-US" sz="1000" kern="1200" dirty="0" smtClean="0">
              <a:solidFill>
                <a:schemeClr val="accent1"/>
              </a:solidFill>
              <a:latin typeface="Arial"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2012 Eucalyptus Systems, Inc.</a:t>
            </a:r>
            <a:endParaRPr lang="en-US" sz="1000" kern="1200" dirty="0" smtClean="0">
              <a:solidFill>
                <a:schemeClr val="tx2">
                  <a:lumMod val="75000"/>
                </a:schemeClr>
              </a:solidFill>
              <a:latin typeface="Arial" charset="0"/>
              <a:ea typeface="+mn-ea"/>
              <a:cs typeface="+mn-cs"/>
            </a:endParaRPr>
          </a:p>
        </p:txBody>
      </p:sp>
      <p:sp>
        <p:nvSpPr>
          <p:cNvPr id="11" name="TextBox 10"/>
          <p:cNvSpPr txBox="1"/>
          <p:nvPr userDrawn="1"/>
        </p:nvSpPr>
        <p:spPr>
          <a:xfrm>
            <a:off x="3169023" y="6489485"/>
            <a:ext cx="2662518" cy="246221"/>
          </a:xfrm>
          <a:prstGeom prst="rect">
            <a:avLst/>
          </a:prstGeom>
        </p:spPr>
        <p:txBody>
          <a:bodyPr vert="horz" wrap="square" lIns="91440" tIns="45720" rIns="91440" bIns="45720" numCol="1" anchor="ctr" anchorCtr="0" compatLnSpc="1">
            <a:prstTxWarp prst="textNoShape">
              <a:avLst/>
            </a:prstTxWarp>
          </a:bodyPr>
          <a:lstStyle/>
          <a:p>
            <a:pPr algn="ctr"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COMPANY CONFIDENTIAL</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2012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
        <p:nvSpPr>
          <p:cNvPr id="9" name="TextBox 8"/>
          <p:cNvSpPr txBox="1"/>
          <p:nvPr/>
        </p:nvSpPr>
        <p:spPr>
          <a:xfrm>
            <a:off x="4773706"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ctr" rtl="0" fontAlgn="base">
              <a:spcBef>
                <a:spcPct val="0"/>
              </a:spcBef>
              <a:spcAft>
                <a:spcPct val="0"/>
              </a:spcAft>
            </a:pPr>
            <a:r>
              <a:rPr lang="en-US" sz="1000" kern="1200" baseline="0" dirty="0" smtClean="0">
                <a:solidFill>
                  <a:schemeClr val="accent1"/>
                </a:solidFill>
                <a:latin typeface="Arial" charset="0"/>
                <a:ea typeface="+mn-ea"/>
                <a:cs typeface="+mn-cs"/>
              </a:rPr>
              <a:t>COMPANY CONFIDENTIAL</a:t>
            </a:r>
            <a:endParaRPr lang="en-US" sz="1000" kern="1200" dirty="0" smtClean="0">
              <a:solidFill>
                <a:schemeClr val="accent1"/>
              </a:solidFill>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jpeg"/><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png"/><Relationship Id="rId9" Type="http://schemas.openxmlformats.org/officeDocument/2006/relationships/image" Target="../media/image21.jpeg"/><Relationship Id="rId14" Type="http://schemas.openxmlformats.org/officeDocument/2006/relationships/image" Target="../media/image2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Pooling</a:t>
            </a:r>
            <a:endParaRPr lang="en-US" dirty="0"/>
          </a:p>
        </p:txBody>
      </p:sp>
      <p:sp>
        <p:nvSpPr>
          <p:cNvPr id="3" name="Content Placeholder 2"/>
          <p:cNvSpPr>
            <a:spLocks noGrp="1"/>
          </p:cNvSpPr>
          <p:nvPr>
            <p:ph idx="1"/>
          </p:nvPr>
        </p:nvSpPr>
        <p:spPr/>
        <p:txBody>
          <a:bodyPr/>
          <a:lstStyle/>
          <a:p>
            <a:r>
              <a:rPr lang="en-US" dirty="0"/>
              <a:t>C</a:t>
            </a:r>
            <a:r>
              <a:rPr lang="en-US" dirty="0" smtClean="0"/>
              <a:t>omputing resources are pooled to serve multiple consumers.</a:t>
            </a:r>
          </a:p>
          <a:p>
            <a:r>
              <a:rPr lang="en-US" dirty="0" smtClean="0"/>
              <a:t>Servers can be efficiently managed as a unit. </a:t>
            </a:r>
          </a:p>
          <a:p>
            <a:r>
              <a:rPr lang="en-US" dirty="0" smtClean="0"/>
              <a:t>Consumers share the cost of the pooled resources.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10</a:t>
            </a:fld>
            <a:endParaRPr lang="en-US"/>
          </a:p>
        </p:txBody>
      </p:sp>
      <p:grpSp>
        <p:nvGrpSpPr>
          <p:cNvPr id="5" name="Group 4"/>
          <p:cNvGrpSpPr/>
          <p:nvPr/>
        </p:nvGrpSpPr>
        <p:grpSpPr>
          <a:xfrm>
            <a:off x="314827" y="2623820"/>
            <a:ext cx="8329883" cy="3836528"/>
            <a:chOff x="314827" y="2509520"/>
            <a:chExt cx="8329883" cy="3836528"/>
          </a:xfrm>
        </p:grpSpPr>
        <p:pic>
          <p:nvPicPr>
            <p:cNvPr id="7" name="Picture 6"/>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987139" y="2509520"/>
              <a:ext cx="5002941" cy="383652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9236" y="3680731"/>
              <a:ext cx="736667" cy="66723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8805" y="3288326"/>
              <a:ext cx="736667" cy="66723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409" y="5300827"/>
              <a:ext cx="736667" cy="66723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1942" y="4427784"/>
              <a:ext cx="736667" cy="66723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0057" y="3244874"/>
              <a:ext cx="736667" cy="667235"/>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0523" y="5262647"/>
              <a:ext cx="736667" cy="667235"/>
            </a:xfrm>
            <a:prstGeom prst="rect">
              <a:avLst/>
            </a:prstGeom>
          </p:spPr>
        </p:pic>
        <p:sp>
          <p:nvSpPr>
            <p:cNvPr id="22" name="Circular Arrow 21"/>
            <p:cNvSpPr/>
            <p:nvPr/>
          </p:nvSpPr>
          <p:spPr>
            <a:xfrm>
              <a:off x="647469" y="3244875"/>
              <a:ext cx="3309261" cy="1955278"/>
            </a:xfrm>
            <a:prstGeom prst="circularArrow">
              <a:avLst>
                <a:gd name="adj1" fmla="val 8439"/>
                <a:gd name="adj2" fmla="val 854320"/>
                <a:gd name="adj3" fmla="val 20203323"/>
                <a:gd name="adj4" fmla="val 16918529"/>
                <a:gd name="adj5" fmla="val 230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ular Arrow 23"/>
            <p:cNvSpPr/>
            <p:nvPr/>
          </p:nvSpPr>
          <p:spPr>
            <a:xfrm flipH="1">
              <a:off x="5207944" y="3125202"/>
              <a:ext cx="3127165" cy="1955278"/>
            </a:xfrm>
            <a:prstGeom prst="circularArrow">
              <a:avLst>
                <a:gd name="adj1" fmla="val 8439"/>
                <a:gd name="adj2" fmla="val 854320"/>
                <a:gd name="adj3" fmla="val 20203323"/>
                <a:gd name="adj4" fmla="val 16918529"/>
                <a:gd name="adj5" fmla="val 230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ular Arrow 24"/>
            <p:cNvSpPr/>
            <p:nvPr/>
          </p:nvSpPr>
          <p:spPr>
            <a:xfrm rot="10800000">
              <a:off x="5335449" y="4012783"/>
              <a:ext cx="3309261" cy="1955278"/>
            </a:xfrm>
            <a:prstGeom prst="circularArrow">
              <a:avLst>
                <a:gd name="adj1" fmla="val 8439"/>
                <a:gd name="adj2" fmla="val 854320"/>
                <a:gd name="adj3" fmla="val 20203323"/>
                <a:gd name="adj4" fmla="val 16918529"/>
                <a:gd name="adj5" fmla="val 230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ircular Arrow 25"/>
            <p:cNvSpPr/>
            <p:nvPr/>
          </p:nvSpPr>
          <p:spPr>
            <a:xfrm rot="10800000" flipH="1">
              <a:off x="314827" y="4064810"/>
              <a:ext cx="3344623" cy="1955278"/>
            </a:xfrm>
            <a:prstGeom prst="circularArrow">
              <a:avLst>
                <a:gd name="adj1" fmla="val 8439"/>
                <a:gd name="adj2" fmla="val 854320"/>
                <a:gd name="adj3" fmla="val 20203323"/>
                <a:gd name="adj4" fmla="val 16918529"/>
                <a:gd name="adj5" fmla="val 230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7562" y="4427784"/>
              <a:ext cx="736667" cy="667235"/>
            </a:xfrm>
            <a:prstGeom prst="rect">
              <a:avLst/>
            </a:prstGeom>
          </p:spPr>
        </p:pic>
        <p:sp>
          <p:nvSpPr>
            <p:cNvPr id="18" name="TextBox 17"/>
            <p:cNvSpPr txBox="1"/>
            <p:nvPr/>
          </p:nvSpPr>
          <p:spPr>
            <a:xfrm>
              <a:off x="1987139" y="4417624"/>
              <a:ext cx="1546756" cy="584775"/>
            </a:xfrm>
            <a:prstGeom prst="rect">
              <a:avLst/>
            </a:prstGeom>
            <a:noFill/>
          </p:spPr>
          <p:txBody>
            <a:bodyPr wrap="square" rtlCol="0">
              <a:spAutoFit/>
            </a:bodyPr>
            <a:lstStyle/>
            <a:p>
              <a:pPr algn="ctr"/>
              <a:r>
                <a:rPr lang="en-US" sz="3200" b="1" dirty="0" smtClean="0">
                  <a:solidFill>
                    <a:schemeClr val="bg1"/>
                  </a:solidFill>
                </a:rPr>
                <a:t>cloud</a:t>
              </a:r>
              <a:endParaRPr lang="en-US" sz="3200" b="1" dirty="0">
                <a:solidFill>
                  <a:schemeClr val="bg1"/>
                </a:solidFill>
              </a:endParaRPr>
            </a:p>
          </p:txBody>
        </p:sp>
      </p:grpSp>
    </p:spTree>
    <p:extLst>
      <p:ext uri="{BB962C8B-B14F-4D97-AF65-F5344CB8AC3E}">
        <p14:creationId xmlns:p14="http://schemas.microsoft.com/office/powerpoint/2010/main" val="3657805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Elasticity</a:t>
            </a:r>
            <a:endParaRPr lang="en-US" dirty="0"/>
          </a:p>
        </p:txBody>
      </p:sp>
      <p:sp>
        <p:nvSpPr>
          <p:cNvPr id="3" name="Content Placeholder 2"/>
          <p:cNvSpPr>
            <a:spLocks noGrp="1"/>
          </p:cNvSpPr>
          <p:nvPr>
            <p:ph idx="1"/>
          </p:nvPr>
        </p:nvSpPr>
        <p:spPr>
          <a:xfrm>
            <a:off x="358646" y="1740348"/>
            <a:ext cx="8557623" cy="645237"/>
          </a:xfrm>
        </p:spPr>
        <p:txBody>
          <a:bodyPr/>
          <a:lstStyle/>
          <a:p>
            <a:r>
              <a:rPr lang="en-US" dirty="0" smtClean="0"/>
              <a:t>The ability to quickly and dynamically provision and de-provision physical resources.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11</a:t>
            </a:fld>
            <a:endParaRPr lang="en-US"/>
          </a:p>
        </p:txBody>
      </p:sp>
      <p:pic>
        <p:nvPicPr>
          <p:cNvPr id="5" name="Picture 4"/>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676400" y="1828863"/>
            <a:ext cx="6045200" cy="4987857"/>
          </a:xfrm>
          <a:prstGeom prst="rect">
            <a:avLst/>
          </a:prstGeom>
        </p:spPr>
      </p:pic>
      <p:sp>
        <p:nvSpPr>
          <p:cNvPr id="18" name="TextBox 17"/>
          <p:cNvSpPr txBox="1"/>
          <p:nvPr/>
        </p:nvSpPr>
        <p:spPr>
          <a:xfrm>
            <a:off x="650317" y="4031255"/>
            <a:ext cx="1658471" cy="646331"/>
          </a:xfrm>
          <a:prstGeom prst="rect">
            <a:avLst/>
          </a:prstGeom>
          <a:noFill/>
        </p:spPr>
        <p:txBody>
          <a:bodyPr wrap="square" rtlCol="0">
            <a:spAutoFit/>
          </a:bodyPr>
          <a:lstStyle/>
          <a:p>
            <a:pPr algn="ctr"/>
            <a:r>
              <a:rPr lang="en-US" b="1" dirty="0"/>
              <a:t>s</a:t>
            </a:r>
            <a:r>
              <a:rPr lang="en-US" b="1" dirty="0" smtClean="0"/>
              <a:t>cale out limit</a:t>
            </a:r>
            <a:endParaRPr lang="en-US" b="1" dirty="0"/>
          </a:p>
        </p:txBody>
      </p:sp>
      <p:sp>
        <p:nvSpPr>
          <p:cNvPr id="56" name="Left-Right Arrow 55"/>
          <p:cNvSpPr/>
          <p:nvPr/>
        </p:nvSpPr>
        <p:spPr>
          <a:xfrm>
            <a:off x="2308788" y="4204834"/>
            <a:ext cx="1204652" cy="235918"/>
          </a:xfrm>
          <a:prstGeom prst="leftRightArrow">
            <a:avLst>
              <a:gd name="adj1" fmla="val 5104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Left-Right Arrow 70"/>
          <p:cNvSpPr/>
          <p:nvPr/>
        </p:nvSpPr>
        <p:spPr>
          <a:xfrm>
            <a:off x="5996868" y="4204834"/>
            <a:ext cx="1204652" cy="235918"/>
          </a:xfrm>
          <a:prstGeom prst="leftRightArrow">
            <a:avLst>
              <a:gd name="adj1" fmla="val 5104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855544" y="3779194"/>
            <a:ext cx="1813736" cy="1087197"/>
            <a:chOff x="767175" y="2268012"/>
            <a:chExt cx="1650560" cy="941714"/>
          </a:xfrm>
        </p:grpSpPr>
        <p:sp>
          <p:nvSpPr>
            <p:cNvPr id="8" name="Oval 7"/>
            <p:cNvSpPr/>
            <p:nvPr/>
          </p:nvSpPr>
          <p:spPr>
            <a:xfrm>
              <a:off x="767175" y="2268012"/>
              <a:ext cx="1650560" cy="941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39389" y="2442072"/>
              <a:ext cx="1506132" cy="646331"/>
            </a:xfrm>
            <a:prstGeom prst="rect">
              <a:avLst/>
            </a:prstGeom>
            <a:noFill/>
          </p:spPr>
          <p:txBody>
            <a:bodyPr wrap="square" rtlCol="0">
              <a:spAutoFit/>
            </a:bodyPr>
            <a:lstStyle/>
            <a:p>
              <a:pPr algn="ctr"/>
              <a:r>
                <a:rPr lang="en-US" b="1" dirty="0" smtClean="0"/>
                <a:t>resource usage</a:t>
              </a:r>
              <a:endParaRPr lang="en-US" b="1" dirty="0"/>
            </a:p>
          </p:txBody>
        </p:sp>
      </p:grpSp>
      <p:sp>
        <p:nvSpPr>
          <p:cNvPr id="10" name="TextBox 9"/>
          <p:cNvSpPr txBox="1"/>
          <p:nvPr/>
        </p:nvSpPr>
        <p:spPr>
          <a:xfrm>
            <a:off x="2308788" y="4704157"/>
            <a:ext cx="1546756" cy="646331"/>
          </a:xfrm>
          <a:prstGeom prst="rect">
            <a:avLst/>
          </a:prstGeom>
          <a:noFill/>
        </p:spPr>
        <p:txBody>
          <a:bodyPr wrap="square" rtlCol="0">
            <a:spAutoFit/>
          </a:bodyPr>
          <a:lstStyle/>
          <a:p>
            <a:pPr algn="ctr"/>
            <a:r>
              <a:rPr lang="en-US" sz="3600" b="1" dirty="0" smtClean="0">
                <a:solidFill>
                  <a:schemeClr val="bg1"/>
                </a:solidFill>
              </a:rPr>
              <a:t>cloud</a:t>
            </a:r>
            <a:endParaRPr lang="en-US" sz="3600" b="1" dirty="0">
              <a:solidFill>
                <a:schemeClr val="bg1"/>
              </a:solidFill>
            </a:endParaRPr>
          </a:p>
        </p:txBody>
      </p:sp>
    </p:spTree>
    <p:extLst>
      <p:ext uri="{BB962C8B-B14F-4D97-AF65-F5344CB8AC3E}">
        <p14:creationId xmlns:p14="http://schemas.microsoft.com/office/powerpoint/2010/main" val="1571504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Measured Service</a:t>
            </a:r>
            <a:endParaRPr lang="en-US" dirty="0"/>
          </a:p>
        </p:txBody>
      </p:sp>
      <p:sp>
        <p:nvSpPr>
          <p:cNvPr id="3" name="Content Placeholder 2"/>
          <p:cNvSpPr>
            <a:spLocks noGrp="1"/>
          </p:cNvSpPr>
          <p:nvPr>
            <p:ph idx="1"/>
          </p:nvPr>
        </p:nvSpPr>
        <p:spPr>
          <a:xfrm>
            <a:off x="314326" y="1425388"/>
            <a:ext cx="4132984" cy="4840942"/>
          </a:xfrm>
        </p:spPr>
        <p:txBody>
          <a:bodyPr/>
          <a:lstStyle/>
          <a:p>
            <a:r>
              <a:rPr lang="en-US" dirty="0" smtClean="0"/>
              <a:t>Cloud resources can be monitored, controlled, and reported, providing transparency for both the provider and consumer of the utilized service.</a:t>
            </a:r>
          </a:p>
          <a:p>
            <a:r>
              <a:rPr lang="en-US" dirty="0" smtClean="0"/>
              <a:t>Useful for:</a:t>
            </a:r>
          </a:p>
          <a:p>
            <a:pPr lvl="1"/>
            <a:r>
              <a:rPr lang="en-US" dirty="0" smtClean="0"/>
              <a:t>Chargeback</a:t>
            </a:r>
          </a:p>
          <a:p>
            <a:pPr lvl="1"/>
            <a:r>
              <a:rPr lang="en-US" dirty="0" smtClean="0"/>
              <a:t>Change control</a:t>
            </a:r>
          </a:p>
          <a:p>
            <a:pPr lvl="1"/>
            <a:r>
              <a:rPr lang="en-US" dirty="0" smtClean="0"/>
              <a:t>Capacity planning</a:t>
            </a:r>
          </a:p>
          <a:p>
            <a:pPr lvl="1"/>
            <a:r>
              <a:rPr lang="en-US" dirty="0" smtClean="0"/>
              <a:t>Security</a:t>
            </a:r>
          </a:p>
          <a:p>
            <a:pPr lvl="1"/>
            <a:r>
              <a:rPr lang="en-US" dirty="0" smtClean="0"/>
              <a:t>Compliance</a:t>
            </a:r>
          </a:p>
          <a:p>
            <a:pPr lvl="1"/>
            <a:r>
              <a:rPr lang="en-US" dirty="0" smtClean="0"/>
              <a:t>Auditing</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244" y="2169536"/>
            <a:ext cx="3511291"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86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Models</a:t>
            </a:r>
            <a:endParaRPr lang="en-US" dirty="0"/>
          </a:p>
        </p:txBody>
      </p:sp>
      <p:sp>
        <p:nvSpPr>
          <p:cNvPr id="3" name="Content Placeholder 2"/>
          <p:cNvSpPr>
            <a:spLocks noGrp="1"/>
          </p:cNvSpPr>
          <p:nvPr>
            <p:ph idx="1"/>
          </p:nvPr>
        </p:nvSpPr>
        <p:spPr/>
        <p:txBody>
          <a:bodyPr/>
          <a:lstStyle/>
          <a:p>
            <a:r>
              <a:rPr lang="en-US" dirty="0" smtClean="0"/>
              <a:t>A service model defines what type of service the cloud provides to users.</a:t>
            </a:r>
          </a:p>
          <a:p>
            <a:pPr lvl="1"/>
            <a:r>
              <a:rPr lang="en-US" dirty="0" smtClean="0"/>
              <a:t>There are three cloud service models.</a:t>
            </a:r>
          </a:p>
          <a:p>
            <a:pPr lvl="2"/>
            <a:r>
              <a:rPr lang="en-US" dirty="0" smtClean="0"/>
              <a:t>Software as a service (</a:t>
            </a:r>
            <a:r>
              <a:rPr lang="en-US" dirty="0" err="1" smtClean="0"/>
              <a:t>SaaS</a:t>
            </a:r>
            <a:r>
              <a:rPr lang="en-US" dirty="0" smtClean="0"/>
              <a:t>)</a:t>
            </a:r>
          </a:p>
          <a:p>
            <a:pPr lvl="2"/>
            <a:r>
              <a:rPr lang="en-US" dirty="0" smtClean="0"/>
              <a:t>Platform as a service (</a:t>
            </a:r>
            <a:r>
              <a:rPr lang="en-US" dirty="0" err="1" smtClean="0"/>
              <a:t>PaaS</a:t>
            </a:r>
            <a:r>
              <a:rPr lang="en-US" dirty="0" smtClean="0"/>
              <a:t>)</a:t>
            </a:r>
          </a:p>
          <a:p>
            <a:pPr lvl="2"/>
            <a:r>
              <a:rPr lang="en-US" dirty="0" smtClean="0"/>
              <a:t>Infrastructure as a service (</a:t>
            </a:r>
            <a:r>
              <a:rPr lang="en-US" dirty="0" err="1" smtClean="0"/>
              <a:t>IaaS</a:t>
            </a:r>
            <a:r>
              <a:rPr lang="en-US" dirty="0" smtClean="0"/>
              <a:t>)</a:t>
            </a:r>
            <a:endParaRPr lang="en-US" dirty="0"/>
          </a:p>
          <a:p>
            <a:r>
              <a:rPr lang="en-US" dirty="0" smtClean="0"/>
              <a:t>A deployment model defines where the physical servers are deployed and who manages them.</a:t>
            </a:r>
          </a:p>
          <a:p>
            <a:pPr lvl="1"/>
            <a:r>
              <a:rPr lang="en-US" dirty="0" smtClean="0"/>
              <a:t>There are three cloud deployment models.</a:t>
            </a:r>
          </a:p>
          <a:p>
            <a:pPr lvl="2"/>
            <a:r>
              <a:rPr lang="en-US" dirty="0" smtClean="0"/>
              <a:t>Public</a:t>
            </a:r>
          </a:p>
          <a:p>
            <a:pPr lvl="2"/>
            <a:r>
              <a:rPr lang="en-US" dirty="0" smtClean="0"/>
              <a:t>Private</a:t>
            </a:r>
          </a:p>
          <a:p>
            <a:pPr lvl="2"/>
            <a:r>
              <a:rPr lang="en-US" dirty="0" smtClean="0"/>
              <a:t>Hybrid</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13</a:t>
            </a:fld>
            <a:endParaRPr lang="en-US"/>
          </a:p>
        </p:txBody>
      </p:sp>
    </p:spTree>
    <p:extLst>
      <p:ext uri="{BB962C8B-B14F-4D97-AF65-F5344CB8AC3E}">
        <p14:creationId xmlns:p14="http://schemas.microsoft.com/office/powerpoint/2010/main" val="3152426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provides applications to users.</a:t>
            </a:r>
          </a:p>
          <a:p>
            <a:r>
              <a:rPr lang="en-US" dirty="0" smtClean="0"/>
              <a:t>Cloud provider maintains the application code and user data.</a:t>
            </a:r>
          </a:p>
          <a:p>
            <a:pPr lvl="1"/>
            <a:r>
              <a:rPr lang="en-US" dirty="0" smtClean="0"/>
              <a:t>Provides storage/backup of the user’s application data</a:t>
            </a:r>
          </a:p>
          <a:p>
            <a:r>
              <a:rPr lang="en-US" dirty="0" err="1" smtClean="0"/>
              <a:t>SaaS</a:t>
            </a:r>
            <a:r>
              <a:rPr lang="en-US" dirty="0" smtClean="0"/>
              <a:t> provides limited user management of the application or infrastructure.</a:t>
            </a:r>
          </a:p>
          <a:p>
            <a:pPr lvl="1"/>
            <a:r>
              <a:rPr lang="en-US" dirty="0" smtClean="0"/>
              <a:t>Submit change and enhancement requests to vendor</a:t>
            </a:r>
          </a:p>
          <a:p>
            <a:r>
              <a:rPr lang="en-US" dirty="0" err="1" smtClean="0"/>
              <a:t>SaaS</a:t>
            </a:r>
            <a:r>
              <a:rPr lang="en-US" dirty="0" smtClean="0"/>
              <a:t> is simple and quick to implement.</a:t>
            </a:r>
          </a:p>
          <a:p>
            <a:r>
              <a:rPr lang="en-US" dirty="0" smtClean="0"/>
              <a:t>Examples: Salesforce.com, Google Docs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14</a:t>
            </a:fld>
            <a:endParaRPr lang="en-US"/>
          </a:p>
        </p:txBody>
      </p:sp>
    </p:spTree>
    <p:extLst>
      <p:ext uri="{BB962C8B-B14F-4D97-AF65-F5344CB8AC3E}">
        <p14:creationId xmlns:p14="http://schemas.microsoft.com/office/powerpoint/2010/main" val="3251504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p:txBody>
          <a:bodyPr/>
          <a:lstStyle/>
          <a:p>
            <a:r>
              <a:rPr lang="en-US" dirty="0" err="1" smtClean="0"/>
              <a:t>PaaS</a:t>
            </a:r>
            <a:r>
              <a:rPr lang="en-US" dirty="0" smtClean="0"/>
              <a:t> provides a software development environment to users including:</a:t>
            </a:r>
          </a:p>
          <a:p>
            <a:pPr lvl="1"/>
            <a:r>
              <a:rPr lang="en-US" dirty="0" smtClean="0"/>
              <a:t>Software development tools</a:t>
            </a:r>
          </a:p>
          <a:p>
            <a:pPr lvl="1"/>
            <a:r>
              <a:rPr lang="en-US" dirty="0"/>
              <a:t>N</a:t>
            </a:r>
            <a:r>
              <a:rPr lang="en-US" dirty="0" smtClean="0"/>
              <a:t>ecessary CPU, memory, storage, and network resources</a:t>
            </a:r>
            <a:endParaRPr lang="en-US" dirty="0"/>
          </a:p>
          <a:p>
            <a:r>
              <a:rPr lang="en-US" dirty="0" smtClean="0"/>
              <a:t>Developers are limited to the languages and tools provided by the </a:t>
            </a:r>
            <a:r>
              <a:rPr lang="en-US" dirty="0" err="1" smtClean="0"/>
              <a:t>PaaS</a:t>
            </a:r>
            <a:r>
              <a:rPr lang="en-US" dirty="0" smtClean="0"/>
              <a:t> provider.</a:t>
            </a:r>
          </a:p>
          <a:p>
            <a:r>
              <a:rPr lang="en-US" dirty="0" smtClean="0"/>
              <a:t>Application portability is not guaranteed.</a:t>
            </a:r>
          </a:p>
          <a:p>
            <a:r>
              <a:rPr lang="en-US" dirty="0" smtClean="0"/>
              <a:t>Examples: Microsoft Azure, Google App Engine</a:t>
            </a:r>
            <a:endParaRPr lang="en-US"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15</a:t>
            </a:fld>
            <a:endParaRPr lang="en-US"/>
          </a:p>
        </p:txBody>
      </p:sp>
    </p:spTree>
    <p:extLst>
      <p:ext uri="{BB962C8B-B14F-4D97-AF65-F5344CB8AC3E}">
        <p14:creationId xmlns:p14="http://schemas.microsoft.com/office/powerpoint/2010/main" val="1672798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p:txBody>
          <a:bodyPr/>
          <a:lstStyle/>
          <a:p>
            <a:r>
              <a:rPr lang="en-US" dirty="0" err="1" smtClean="0"/>
              <a:t>IaaS</a:t>
            </a:r>
            <a:r>
              <a:rPr lang="en-US" dirty="0" smtClean="0"/>
              <a:t> provides raw compute resources to users.</a:t>
            </a:r>
          </a:p>
          <a:p>
            <a:pPr lvl="1"/>
            <a:r>
              <a:rPr lang="en-US" dirty="0" smtClean="0"/>
              <a:t>CPU cycles, memory space, storage space, network connectivity</a:t>
            </a:r>
            <a:endParaRPr lang="en-US" dirty="0"/>
          </a:p>
          <a:p>
            <a:pPr lvl="1"/>
            <a:r>
              <a:rPr lang="en-US" dirty="0" smtClean="0"/>
              <a:t>Choice of operating systems, applications</a:t>
            </a:r>
          </a:p>
          <a:p>
            <a:r>
              <a:rPr lang="en-US" dirty="0" smtClean="0"/>
              <a:t>The user manages and controls everything except the underlying physical hardware and network resources.</a:t>
            </a:r>
          </a:p>
          <a:p>
            <a:r>
              <a:rPr lang="en-US" dirty="0" err="1" smtClean="0"/>
              <a:t>IaaS</a:t>
            </a:r>
            <a:r>
              <a:rPr lang="en-US" dirty="0" smtClean="0"/>
              <a:t> offers extreme flexibility and fast self-deployment.</a:t>
            </a:r>
          </a:p>
          <a:p>
            <a:r>
              <a:rPr lang="en-US" dirty="0" smtClean="0"/>
              <a:t>Examples: Amazon Web Services, Eucalyptus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16</a:t>
            </a:fld>
            <a:endParaRPr lang="en-US"/>
          </a:p>
        </p:txBody>
      </p:sp>
    </p:spTree>
    <p:extLst>
      <p:ext uri="{BB962C8B-B14F-4D97-AF65-F5344CB8AC3E}">
        <p14:creationId xmlns:p14="http://schemas.microsoft.com/office/powerpoint/2010/main" val="1471341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Clouds</a:t>
            </a:r>
            <a:endParaRPr lang="en-US" dirty="0"/>
          </a:p>
        </p:txBody>
      </p:sp>
      <p:sp>
        <p:nvSpPr>
          <p:cNvPr id="3" name="Content Placeholder 2"/>
          <p:cNvSpPr>
            <a:spLocks noGrp="1"/>
          </p:cNvSpPr>
          <p:nvPr>
            <p:ph idx="1"/>
          </p:nvPr>
        </p:nvSpPr>
        <p:spPr>
          <a:xfrm>
            <a:off x="314325" y="1425388"/>
            <a:ext cx="4359275" cy="4840942"/>
          </a:xfrm>
        </p:spPr>
        <p:txBody>
          <a:bodyPr/>
          <a:lstStyle/>
          <a:p>
            <a:r>
              <a:rPr lang="en-US" dirty="0" smtClean="0"/>
              <a:t>The cloud infrastructure is made available to the general public but is owned by the organization selling cloud services.</a:t>
            </a:r>
          </a:p>
          <a:p>
            <a:r>
              <a:rPr lang="en-US" dirty="0" smtClean="0"/>
              <a:t>Infrastructure costs are shared across customers.</a:t>
            </a:r>
          </a:p>
          <a:p>
            <a:r>
              <a:rPr lang="en-US" dirty="0" smtClean="0"/>
              <a:t>Economies of scale due to size</a:t>
            </a:r>
          </a:p>
          <a:p>
            <a:r>
              <a:rPr lang="en-US" dirty="0" smtClean="0"/>
              <a:t>Data security and location must be considered.</a:t>
            </a:r>
          </a:p>
          <a:p>
            <a:pPr lvl="1"/>
            <a:r>
              <a:rPr lang="en-US" dirty="0" smtClean="0"/>
              <a:t>Compliance with industry or national regulations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17</a:t>
            </a:fld>
            <a:endParaRPr lang="en-US"/>
          </a:p>
        </p:txBody>
      </p:sp>
      <p:sp>
        <p:nvSpPr>
          <p:cNvPr id="65" name="Rounded Rectangle 64"/>
          <p:cNvSpPr/>
          <p:nvPr/>
        </p:nvSpPr>
        <p:spPr>
          <a:xfrm>
            <a:off x="4754880" y="2133600"/>
            <a:ext cx="4043680" cy="1630680"/>
          </a:xfrm>
          <a:prstGeom prst="round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225120" y="2624475"/>
            <a:ext cx="3330174" cy="3647606"/>
            <a:chOff x="5225120" y="2606767"/>
            <a:chExt cx="3330174" cy="3647606"/>
          </a:xfrm>
        </p:grpSpPr>
        <p:grpSp>
          <p:nvGrpSpPr>
            <p:cNvPr id="67" name="Group 66"/>
            <p:cNvGrpSpPr/>
            <p:nvPr/>
          </p:nvGrpSpPr>
          <p:grpSpPr>
            <a:xfrm>
              <a:off x="5225120" y="3430902"/>
              <a:ext cx="3330174" cy="2823471"/>
              <a:chOff x="5390012" y="4450233"/>
              <a:chExt cx="3330174" cy="2823471"/>
            </a:xfrm>
          </p:grpSpPr>
          <p:pic>
            <p:nvPicPr>
              <p:cNvPr id="69" name="Picture 68"/>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390012" y="4450233"/>
                <a:ext cx="3330174" cy="2823471"/>
              </a:xfrm>
              <a:prstGeom prst="rect">
                <a:avLst/>
              </a:prstGeom>
            </p:spPr>
          </p:pic>
          <p:sp>
            <p:nvSpPr>
              <p:cNvPr id="70" name="TextBox 69"/>
              <p:cNvSpPr txBox="1"/>
              <p:nvPr/>
            </p:nvSpPr>
            <p:spPr>
              <a:xfrm>
                <a:off x="6049508" y="5677304"/>
                <a:ext cx="1858781" cy="369332"/>
              </a:xfrm>
              <a:prstGeom prst="rect">
                <a:avLst/>
              </a:prstGeom>
              <a:noFill/>
            </p:spPr>
            <p:txBody>
              <a:bodyPr wrap="square" rtlCol="0">
                <a:spAutoFit/>
              </a:bodyPr>
              <a:lstStyle/>
              <a:p>
                <a:pPr algn="ctr"/>
                <a:r>
                  <a:rPr lang="en-US" b="1" dirty="0" smtClean="0"/>
                  <a:t>public cloud</a:t>
                </a:r>
                <a:endParaRPr lang="en-US" b="1" dirty="0"/>
              </a:p>
            </p:txBody>
          </p:sp>
        </p:grpSp>
        <p:sp>
          <p:nvSpPr>
            <p:cNvPr id="68" name="Flowchart: Process 67"/>
            <p:cNvSpPr/>
            <p:nvPr/>
          </p:nvSpPr>
          <p:spPr>
            <a:xfrm>
              <a:off x="6139699" y="2606767"/>
              <a:ext cx="1348615" cy="586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r>
                <a:rPr lang="en-US" dirty="0" smtClean="0"/>
                <a:t>sers</a:t>
              </a:r>
              <a:endParaRPr lang="en-US" dirty="0"/>
            </a:p>
          </p:txBody>
        </p:sp>
      </p:grpSp>
      <p:sp>
        <p:nvSpPr>
          <p:cNvPr id="71" name="Down Arrow 70"/>
          <p:cNvSpPr/>
          <p:nvPr/>
        </p:nvSpPr>
        <p:spPr>
          <a:xfrm>
            <a:off x="6615887" y="3210560"/>
            <a:ext cx="396240" cy="110744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2" name="TextBox 71"/>
          <p:cNvSpPr txBox="1"/>
          <p:nvPr/>
        </p:nvSpPr>
        <p:spPr>
          <a:xfrm>
            <a:off x="4907280" y="2154476"/>
            <a:ext cx="1554480" cy="369332"/>
          </a:xfrm>
          <a:prstGeom prst="rect">
            <a:avLst/>
          </a:prstGeom>
          <a:noFill/>
        </p:spPr>
        <p:txBody>
          <a:bodyPr wrap="square" rtlCol="0">
            <a:spAutoFit/>
          </a:bodyPr>
          <a:lstStyle/>
          <a:p>
            <a:pPr algn="ctr"/>
            <a:r>
              <a:rPr lang="en-US" b="1" dirty="0" smtClean="0">
                <a:solidFill>
                  <a:schemeClr val="tx2">
                    <a:lumMod val="75000"/>
                  </a:schemeClr>
                </a:solidFill>
              </a:rPr>
              <a:t>company</a:t>
            </a:r>
            <a:endParaRPr lang="en-US" b="1" dirty="0">
              <a:solidFill>
                <a:schemeClr val="tx2">
                  <a:lumMod val="75000"/>
                </a:schemeClr>
              </a:solidFill>
            </a:endParaRPr>
          </a:p>
        </p:txBody>
      </p:sp>
    </p:spTree>
    <p:extLst>
      <p:ext uri="{BB962C8B-B14F-4D97-AF65-F5344CB8AC3E}">
        <p14:creationId xmlns:p14="http://schemas.microsoft.com/office/powerpoint/2010/main" val="1667353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Clouds</a:t>
            </a:r>
            <a:endParaRPr lang="en-US" dirty="0"/>
          </a:p>
        </p:txBody>
      </p:sp>
      <p:sp>
        <p:nvSpPr>
          <p:cNvPr id="3" name="Content Placeholder 2"/>
          <p:cNvSpPr>
            <a:spLocks noGrp="1"/>
          </p:cNvSpPr>
          <p:nvPr>
            <p:ph idx="1"/>
          </p:nvPr>
        </p:nvSpPr>
        <p:spPr>
          <a:xfrm>
            <a:off x="314326" y="1425388"/>
            <a:ext cx="4017832" cy="4840942"/>
          </a:xfrm>
        </p:spPr>
        <p:txBody>
          <a:bodyPr/>
          <a:lstStyle/>
          <a:p>
            <a:r>
              <a:rPr lang="en-US" dirty="0" smtClean="0"/>
              <a:t>The infrastructure is operated solely for an organization.</a:t>
            </a:r>
            <a:endParaRPr lang="en-US" dirty="0"/>
          </a:p>
          <a:p>
            <a:r>
              <a:rPr lang="en-US" dirty="0" smtClean="0"/>
              <a:t>Provide the self-service convenience and elasticity of public clouds</a:t>
            </a:r>
          </a:p>
          <a:p>
            <a:r>
              <a:rPr lang="en-US" dirty="0" smtClean="0"/>
              <a:t>Organization maintains control over applications and data</a:t>
            </a:r>
          </a:p>
          <a:p>
            <a:r>
              <a:rPr lang="en-US" dirty="0" smtClean="0"/>
              <a:t>Organization has complete control over the security of data in storage and in transit</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18</a:t>
            </a:fld>
            <a:endParaRPr lang="en-US"/>
          </a:p>
        </p:txBody>
      </p:sp>
      <p:grpSp>
        <p:nvGrpSpPr>
          <p:cNvPr id="9" name="Group 8"/>
          <p:cNvGrpSpPr/>
          <p:nvPr/>
        </p:nvGrpSpPr>
        <p:grpSpPr>
          <a:xfrm>
            <a:off x="4594047" y="1695039"/>
            <a:ext cx="4043680" cy="4138481"/>
            <a:chOff x="4754880" y="2133600"/>
            <a:chExt cx="4043680" cy="4138481"/>
          </a:xfrm>
        </p:grpSpPr>
        <p:sp>
          <p:nvSpPr>
            <p:cNvPr id="12" name="Rounded Rectangle 11"/>
            <p:cNvSpPr/>
            <p:nvPr/>
          </p:nvSpPr>
          <p:spPr>
            <a:xfrm>
              <a:off x="4754880" y="2133600"/>
              <a:ext cx="4043680" cy="3789680"/>
            </a:xfrm>
            <a:prstGeom prst="round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225120" y="2624475"/>
              <a:ext cx="3330174" cy="3647606"/>
              <a:chOff x="5225120" y="2606767"/>
              <a:chExt cx="3330174" cy="3647606"/>
            </a:xfrm>
          </p:grpSpPr>
          <p:grpSp>
            <p:nvGrpSpPr>
              <p:cNvPr id="5" name="Group 4"/>
              <p:cNvGrpSpPr/>
              <p:nvPr/>
            </p:nvGrpSpPr>
            <p:grpSpPr>
              <a:xfrm>
                <a:off x="5225120" y="3430902"/>
                <a:ext cx="3330174" cy="2823471"/>
                <a:chOff x="5390012" y="4450233"/>
                <a:chExt cx="3330174" cy="2823471"/>
              </a:xfrm>
            </p:grpSpPr>
            <p:pic>
              <p:nvPicPr>
                <p:cNvPr id="6" name="Picture 5"/>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390012" y="4450233"/>
                  <a:ext cx="3330174" cy="2823471"/>
                </a:xfrm>
                <a:prstGeom prst="rect">
                  <a:avLst/>
                </a:prstGeom>
              </p:spPr>
            </p:pic>
            <p:sp>
              <p:nvSpPr>
                <p:cNvPr id="7" name="TextBox 6"/>
                <p:cNvSpPr txBox="1"/>
                <p:nvPr/>
              </p:nvSpPr>
              <p:spPr>
                <a:xfrm>
                  <a:off x="6049508" y="5677304"/>
                  <a:ext cx="1858781" cy="369332"/>
                </a:xfrm>
                <a:prstGeom prst="rect">
                  <a:avLst/>
                </a:prstGeom>
                <a:noFill/>
              </p:spPr>
              <p:txBody>
                <a:bodyPr wrap="square" rtlCol="0">
                  <a:spAutoFit/>
                </a:bodyPr>
                <a:lstStyle/>
                <a:p>
                  <a:pPr algn="ctr"/>
                  <a:r>
                    <a:rPr lang="en-US" b="1" dirty="0" smtClean="0"/>
                    <a:t>private cloud</a:t>
                  </a:r>
                  <a:endParaRPr lang="en-US" b="1" dirty="0"/>
                </a:p>
              </p:txBody>
            </p:sp>
          </p:grpSp>
          <p:sp>
            <p:nvSpPr>
              <p:cNvPr id="8" name="Flowchart: Process 7"/>
              <p:cNvSpPr/>
              <p:nvPr/>
            </p:nvSpPr>
            <p:spPr>
              <a:xfrm>
                <a:off x="6139699" y="2606767"/>
                <a:ext cx="1348615" cy="586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r>
                  <a:rPr lang="en-US" dirty="0" smtClean="0"/>
                  <a:t>sers</a:t>
                </a:r>
                <a:endParaRPr lang="en-US" dirty="0"/>
              </a:p>
            </p:txBody>
          </p:sp>
        </p:grpSp>
        <p:sp>
          <p:nvSpPr>
            <p:cNvPr id="11" name="Down Arrow 10"/>
            <p:cNvSpPr/>
            <p:nvPr/>
          </p:nvSpPr>
          <p:spPr>
            <a:xfrm>
              <a:off x="6615887" y="3210560"/>
              <a:ext cx="396240" cy="110744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TextBox 12"/>
            <p:cNvSpPr txBox="1"/>
            <p:nvPr/>
          </p:nvSpPr>
          <p:spPr>
            <a:xfrm>
              <a:off x="4907280" y="2154476"/>
              <a:ext cx="1554480" cy="369332"/>
            </a:xfrm>
            <a:prstGeom prst="rect">
              <a:avLst/>
            </a:prstGeom>
            <a:noFill/>
          </p:spPr>
          <p:txBody>
            <a:bodyPr wrap="square" rtlCol="0">
              <a:spAutoFit/>
            </a:bodyPr>
            <a:lstStyle/>
            <a:p>
              <a:pPr algn="ctr"/>
              <a:r>
                <a:rPr lang="en-US" b="1" dirty="0" smtClean="0">
                  <a:solidFill>
                    <a:schemeClr val="tx2">
                      <a:lumMod val="75000"/>
                    </a:schemeClr>
                  </a:solidFill>
                </a:rPr>
                <a:t>company</a:t>
              </a:r>
              <a:endParaRPr lang="en-US" b="1" dirty="0">
                <a:solidFill>
                  <a:schemeClr val="tx2">
                    <a:lumMod val="75000"/>
                  </a:schemeClr>
                </a:solidFill>
              </a:endParaRPr>
            </a:p>
          </p:txBody>
        </p:sp>
      </p:grpSp>
    </p:spTree>
    <p:extLst>
      <p:ext uri="{BB962C8B-B14F-4D97-AF65-F5344CB8AC3E}">
        <p14:creationId xmlns:p14="http://schemas.microsoft.com/office/powerpoint/2010/main" val="4147849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Clouds</a:t>
            </a:r>
            <a:endParaRPr lang="en-US" dirty="0"/>
          </a:p>
        </p:txBody>
      </p:sp>
      <p:sp>
        <p:nvSpPr>
          <p:cNvPr id="3" name="Content Placeholder 2"/>
          <p:cNvSpPr>
            <a:spLocks noGrp="1"/>
          </p:cNvSpPr>
          <p:nvPr>
            <p:ph idx="1"/>
          </p:nvPr>
        </p:nvSpPr>
        <p:spPr>
          <a:xfrm>
            <a:off x="335955" y="1215838"/>
            <a:ext cx="8524875" cy="4840942"/>
          </a:xfrm>
        </p:spPr>
        <p:txBody>
          <a:bodyPr/>
          <a:lstStyle/>
          <a:p>
            <a:r>
              <a:rPr lang="en-US" sz="2000" dirty="0" smtClean="0"/>
              <a:t>Two or more clouds bound together by technology that enables data and application portability between them</a:t>
            </a:r>
          </a:p>
          <a:p>
            <a:r>
              <a:rPr lang="en-US" sz="2000" dirty="0" smtClean="0"/>
              <a:t>Utilizes the of cost benefits of a public cloud</a:t>
            </a:r>
          </a:p>
          <a:p>
            <a:r>
              <a:rPr lang="en-US" sz="2000" dirty="0" smtClean="0"/>
              <a:t>When needed, locate and protect confidential data in private cloud</a:t>
            </a:r>
          </a:p>
          <a:p>
            <a:r>
              <a:rPr lang="en-US" sz="2000" dirty="0" smtClean="0"/>
              <a:t>Enhances business continuity/disaster recovery options</a:t>
            </a:r>
          </a:p>
        </p:txBody>
      </p:sp>
      <p:sp>
        <p:nvSpPr>
          <p:cNvPr id="4" name="Slide Number Placeholder 3"/>
          <p:cNvSpPr>
            <a:spLocks noGrp="1"/>
          </p:cNvSpPr>
          <p:nvPr>
            <p:ph type="sldNum" sz="quarter" idx="12"/>
          </p:nvPr>
        </p:nvSpPr>
        <p:spPr/>
        <p:txBody>
          <a:bodyPr/>
          <a:lstStyle/>
          <a:p>
            <a:fld id="{843CD65F-9BB8-4359-8B89-0390EA97433C}" type="slidenum">
              <a:rPr lang="en-US" smtClean="0"/>
              <a:pPr/>
              <a:t>19</a:t>
            </a:fld>
            <a:endParaRPr lang="en-US"/>
          </a:p>
        </p:txBody>
      </p:sp>
      <p:grpSp>
        <p:nvGrpSpPr>
          <p:cNvPr id="5" name="Group 4"/>
          <p:cNvGrpSpPr/>
          <p:nvPr/>
        </p:nvGrpSpPr>
        <p:grpSpPr>
          <a:xfrm>
            <a:off x="1560451" y="3169627"/>
            <a:ext cx="6483376" cy="3409266"/>
            <a:chOff x="1560451" y="3332480"/>
            <a:chExt cx="6483376" cy="3409266"/>
          </a:xfrm>
        </p:grpSpPr>
        <p:sp>
          <p:nvSpPr>
            <p:cNvPr id="21" name="Rounded Rectangle 20"/>
            <p:cNvSpPr/>
            <p:nvPr/>
          </p:nvSpPr>
          <p:spPr>
            <a:xfrm>
              <a:off x="4598393" y="3332480"/>
              <a:ext cx="3336567" cy="3083560"/>
            </a:xfrm>
            <a:prstGeom prst="round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560451" y="3455569"/>
              <a:ext cx="6146991" cy="3286177"/>
              <a:chOff x="1560451" y="3449904"/>
              <a:chExt cx="6146991" cy="3365023"/>
            </a:xfrm>
          </p:grpSpPr>
          <p:grpSp>
            <p:nvGrpSpPr>
              <p:cNvPr id="14" name="Group 13"/>
              <p:cNvGrpSpPr/>
              <p:nvPr/>
            </p:nvGrpSpPr>
            <p:grpSpPr>
              <a:xfrm>
                <a:off x="1560451" y="3702308"/>
                <a:ext cx="6146991" cy="3112619"/>
                <a:chOff x="1560451" y="3403600"/>
                <a:chExt cx="6146991" cy="3112619"/>
              </a:xfrm>
            </p:grpSpPr>
            <p:pic>
              <p:nvPicPr>
                <p:cNvPr id="7" name="Picture 6"/>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560451" y="4001020"/>
                  <a:ext cx="2966579" cy="2515199"/>
                </a:xfrm>
                <a:prstGeom prst="rect">
                  <a:avLst/>
                </a:prstGeom>
              </p:spPr>
            </p:pic>
            <p:pic>
              <p:nvPicPr>
                <p:cNvPr id="8" name="Picture 7"/>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740863" y="4001019"/>
                  <a:ext cx="2966579" cy="2515199"/>
                </a:xfrm>
                <a:prstGeom prst="rect">
                  <a:avLst/>
                </a:prstGeom>
              </p:spPr>
            </p:pic>
            <p:sp>
              <p:nvSpPr>
                <p:cNvPr id="9" name="TextBox 8"/>
                <p:cNvSpPr txBox="1"/>
                <p:nvPr/>
              </p:nvSpPr>
              <p:spPr>
                <a:xfrm>
                  <a:off x="1659146" y="5440213"/>
                  <a:ext cx="1727200" cy="307777"/>
                </a:xfrm>
                <a:prstGeom prst="rect">
                  <a:avLst/>
                </a:prstGeom>
                <a:noFill/>
              </p:spPr>
              <p:txBody>
                <a:bodyPr wrap="square" rtlCol="0">
                  <a:spAutoFit/>
                </a:bodyPr>
                <a:lstStyle/>
                <a:p>
                  <a:pPr algn="ctr"/>
                  <a:r>
                    <a:rPr lang="en-US" sz="1400" b="1" dirty="0" smtClean="0"/>
                    <a:t>public cloud</a:t>
                  </a:r>
                  <a:endParaRPr lang="en-US" sz="1400" b="1" dirty="0"/>
                </a:p>
              </p:txBody>
            </p:sp>
            <p:sp>
              <p:nvSpPr>
                <p:cNvPr id="10" name="TextBox 9"/>
                <p:cNvSpPr txBox="1"/>
                <p:nvPr/>
              </p:nvSpPr>
              <p:spPr>
                <a:xfrm>
                  <a:off x="5648960" y="5440213"/>
                  <a:ext cx="1727200" cy="307777"/>
                </a:xfrm>
                <a:prstGeom prst="rect">
                  <a:avLst/>
                </a:prstGeom>
                <a:noFill/>
              </p:spPr>
              <p:txBody>
                <a:bodyPr wrap="square" rtlCol="0">
                  <a:spAutoFit/>
                </a:bodyPr>
                <a:lstStyle/>
                <a:p>
                  <a:pPr algn="ctr"/>
                  <a:r>
                    <a:rPr lang="en-US" sz="1400" b="1" dirty="0"/>
                    <a:t>p</a:t>
                  </a:r>
                  <a:r>
                    <a:rPr lang="en-US" sz="1400" b="1" dirty="0" smtClean="0"/>
                    <a:t>rivate cloud</a:t>
                  </a:r>
                  <a:endParaRPr lang="en-US" sz="1400" b="1"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5058" y="3403600"/>
                  <a:ext cx="3143944" cy="2665578"/>
                </a:xfrm>
                <a:prstGeom prst="rect">
                  <a:avLst/>
                </a:prstGeom>
                <a:effectLst>
                  <a:glow rad="127000">
                    <a:schemeClr val="accent1">
                      <a:alpha val="17000"/>
                    </a:schemeClr>
                  </a:glow>
                  <a:outerShdw blurRad="50800" dist="50800" dir="5400000" algn="ctr" rotWithShape="0">
                    <a:srgbClr val="000000">
                      <a:alpha val="6000"/>
                    </a:srgbClr>
                  </a:outerShdw>
                  <a:reflection endPos="0" dist="50800" dir="5400000" sy="-100000" algn="bl" rotWithShape="0"/>
                </a:effectLst>
              </p:spPr>
            </p:pic>
            <p:sp>
              <p:nvSpPr>
                <p:cNvPr id="12" name="TextBox 11"/>
                <p:cNvSpPr txBox="1"/>
                <p:nvPr/>
              </p:nvSpPr>
              <p:spPr>
                <a:xfrm>
                  <a:off x="3734793" y="4890277"/>
                  <a:ext cx="1727200" cy="307777"/>
                </a:xfrm>
                <a:prstGeom prst="rect">
                  <a:avLst/>
                </a:prstGeom>
                <a:noFill/>
              </p:spPr>
              <p:txBody>
                <a:bodyPr wrap="square" rtlCol="0">
                  <a:spAutoFit/>
                </a:bodyPr>
                <a:lstStyle/>
                <a:p>
                  <a:pPr algn="ctr"/>
                  <a:r>
                    <a:rPr lang="en-US" sz="1400" b="1" dirty="0" smtClean="0"/>
                    <a:t>hybrid cloud</a:t>
                  </a:r>
                  <a:endParaRPr lang="en-US" sz="1400" b="1" dirty="0"/>
                </a:p>
              </p:txBody>
            </p:sp>
          </p:grpSp>
          <p:sp>
            <p:nvSpPr>
              <p:cNvPr id="16" name="Down Arrow 15"/>
              <p:cNvSpPr/>
              <p:nvPr/>
            </p:nvSpPr>
            <p:spPr>
              <a:xfrm rot="2348392">
                <a:off x="5276578" y="3719983"/>
                <a:ext cx="396240" cy="117822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Flowchart: Process 14"/>
              <p:cNvSpPr/>
              <p:nvPr/>
            </p:nvSpPr>
            <p:spPr>
              <a:xfrm>
                <a:off x="5183682" y="3449904"/>
                <a:ext cx="1165735" cy="5048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r>
                  <a:rPr lang="en-US" dirty="0" smtClean="0"/>
                  <a:t>sers</a:t>
                </a:r>
                <a:endParaRPr lang="en-US" dirty="0"/>
              </a:p>
            </p:txBody>
          </p:sp>
        </p:grpSp>
        <p:sp>
          <p:nvSpPr>
            <p:cNvPr id="22" name="TextBox 21"/>
            <p:cNvSpPr txBox="1"/>
            <p:nvPr/>
          </p:nvSpPr>
          <p:spPr>
            <a:xfrm>
              <a:off x="6489347" y="4100814"/>
              <a:ext cx="1554480" cy="369332"/>
            </a:xfrm>
            <a:prstGeom prst="rect">
              <a:avLst/>
            </a:prstGeom>
            <a:noFill/>
          </p:spPr>
          <p:txBody>
            <a:bodyPr wrap="square" rtlCol="0">
              <a:spAutoFit/>
            </a:bodyPr>
            <a:lstStyle/>
            <a:p>
              <a:pPr algn="ctr"/>
              <a:r>
                <a:rPr lang="en-US" b="1" dirty="0" smtClean="0">
                  <a:solidFill>
                    <a:schemeClr val="tx2">
                      <a:lumMod val="75000"/>
                    </a:schemeClr>
                  </a:solidFill>
                </a:rPr>
                <a:t>company</a:t>
              </a:r>
              <a:endParaRPr lang="en-US" b="1" dirty="0">
                <a:solidFill>
                  <a:schemeClr val="tx2">
                    <a:lumMod val="75000"/>
                  </a:schemeClr>
                </a:solidFill>
              </a:endParaRPr>
            </a:p>
          </p:txBody>
        </p:sp>
      </p:grpSp>
    </p:spTree>
    <p:extLst>
      <p:ext uri="{BB962C8B-B14F-4D97-AF65-F5344CB8AC3E}">
        <p14:creationId xmlns:p14="http://schemas.microsoft.com/office/powerpoint/2010/main" val="1299891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Cloud Computing Introduction</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a:t>
            </a:r>
            <a:r>
              <a:rPr lang="en-US" sz="2400" b="0" dirty="0"/>
              <a:t>B</a:t>
            </a:r>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439" y="606425"/>
            <a:ext cx="8524875" cy="1096864"/>
          </a:xfrm>
        </p:spPr>
        <p:txBody>
          <a:bodyPr/>
          <a:lstStyle/>
          <a:p>
            <a:r>
              <a:rPr lang="en-US" dirty="0" smtClean="0"/>
              <a:t>Virtual Machine</a:t>
            </a:r>
            <a:endParaRPr lang="en-US" dirty="0"/>
          </a:p>
        </p:txBody>
      </p:sp>
      <p:sp>
        <p:nvSpPr>
          <p:cNvPr id="3" name="Content Placeholder 2"/>
          <p:cNvSpPr>
            <a:spLocks noGrp="1"/>
          </p:cNvSpPr>
          <p:nvPr>
            <p:ph idx="1"/>
          </p:nvPr>
        </p:nvSpPr>
        <p:spPr>
          <a:xfrm>
            <a:off x="95340" y="1125627"/>
            <a:ext cx="8642260" cy="4840942"/>
          </a:xfrm>
        </p:spPr>
        <p:txBody>
          <a:bodyPr/>
          <a:lstStyle/>
          <a:p>
            <a:r>
              <a:rPr lang="en-US" dirty="0" smtClean="0"/>
              <a:t>A set of files including configuration, virtual hard disk, others…     </a:t>
            </a:r>
          </a:p>
          <a:p>
            <a:r>
              <a:rPr lang="en-US" dirty="0" smtClean="0"/>
              <a:t>Interacts with a software layer called the hypervisor</a:t>
            </a:r>
          </a:p>
          <a:p>
            <a:pPr lvl="1"/>
            <a:r>
              <a:rPr lang="en-US" dirty="0" smtClean="0"/>
              <a:t>Abstracts the underlying                                                               physical resources</a:t>
            </a:r>
          </a:p>
          <a:p>
            <a:pPr lvl="1"/>
            <a:r>
              <a:rPr lang="en-US" dirty="0" smtClean="0"/>
              <a:t>Interacts with a configuration                                                              file to present virtual hardware                                                              to guest operating systems</a:t>
            </a:r>
          </a:p>
          <a:p>
            <a:r>
              <a:rPr lang="en-US" dirty="0" smtClean="0"/>
              <a:t>Software installs on the virtual                                               hard disk</a:t>
            </a:r>
          </a:p>
          <a:p>
            <a:pPr lvl="1"/>
            <a:r>
              <a:rPr lang="en-US" dirty="0" smtClean="0"/>
              <a:t>Operating system</a:t>
            </a:r>
          </a:p>
          <a:p>
            <a:pPr lvl="1"/>
            <a:r>
              <a:rPr lang="en-US" dirty="0" smtClean="0"/>
              <a:t>Applications</a:t>
            </a:r>
          </a:p>
          <a:p>
            <a:r>
              <a:rPr lang="en-US" dirty="0" smtClean="0"/>
              <a:t>Provide services just like </a:t>
            </a:r>
            <a:br>
              <a:rPr lang="en-US" dirty="0" smtClean="0"/>
            </a:br>
            <a:r>
              <a:rPr lang="en-US" dirty="0" smtClean="0"/>
              <a:t>physical hosts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20</a:t>
            </a:fld>
            <a:endParaRPr lang="en-US"/>
          </a:p>
        </p:txBody>
      </p:sp>
      <p:grpSp>
        <p:nvGrpSpPr>
          <p:cNvPr id="70" name="Group 69"/>
          <p:cNvGrpSpPr/>
          <p:nvPr/>
        </p:nvGrpSpPr>
        <p:grpSpPr>
          <a:xfrm>
            <a:off x="4846493" y="2322667"/>
            <a:ext cx="4096458" cy="3921138"/>
            <a:chOff x="4432057" y="1466717"/>
            <a:chExt cx="4582160" cy="4444358"/>
          </a:xfrm>
        </p:grpSpPr>
        <p:sp>
          <p:nvSpPr>
            <p:cNvPr id="71" name="Oval 70"/>
            <p:cNvSpPr/>
            <p:nvPr/>
          </p:nvSpPr>
          <p:spPr>
            <a:xfrm>
              <a:off x="4432057" y="1466717"/>
              <a:ext cx="4582160" cy="184799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5224548" y="1466717"/>
              <a:ext cx="3303967" cy="4444358"/>
              <a:chOff x="5224548" y="1466717"/>
              <a:chExt cx="3303967" cy="4444358"/>
            </a:xfrm>
          </p:grpSpPr>
          <p:grpSp>
            <p:nvGrpSpPr>
              <p:cNvPr id="73" name="Group 72"/>
              <p:cNvGrpSpPr/>
              <p:nvPr/>
            </p:nvGrpSpPr>
            <p:grpSpPr>
              <a:xfrm>
                <a:off x="5824051" y="3158842"/>
                <a:ext cx="1941118" cy="2752233"/>
                <a:chOff x="5635125" y="2732538"/>
                <a:chExt cx="2314866" cy="3204875"/>
              </a:xfrm>
            </p:grpSpPr>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5125" y="2732538"/>
                  <a:ext cx="2314866" cy="2216578"/>
                </a:xfrm>
                <a:prstGeom prst="rect">
                  <a:avLst/>
                </a:prstGeom>
              </p:spPr>
            </p:pic>
            <p:grpSp>
              <p:nvGrpSpPr>
                <p:cNvPr id="110" name="Group 109"/>
                <p:cNvGrpSpPr/>
                <p:nvPr/>
              </p:nvGrpSpPr>
              <p:grpSpPr>
                <a:xfrm>
                  <a:off x="5801442" y="4971729"/>
                  <a:ext cx="852547" cy="477232"/>
                  <a:chOff x="5249779" y="5039396"/>
                  <a:chExt cx="852547" cy="477232"/>
                </a:xfrm>
              </p:grpSpPr>
              <p:pic>
                <p:nvPicPr>
                  <p:cNvPr id="1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2157" y="5039396"/>
                    <a:ext cx="480435" cy="47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TextBox 114"/>
                  <p:cNvSpPr txBox="1"/>
                  <p:nvPr/>
                </p:nvSpPr>
                <p:spPr>
                  <a:xfrm>
                    <a:off x="5249779" y="5139511"/>
                    <a:ext cx="852547" cy="304662"/>
                  </a:xfrm>
                  <a:prstGeom prst="rect">
                    <a:avLst/>
                  </a:prstGeom>
                  <a:noFill/>
                </p:spPr>
                <p:txBody>
                  <a:bodyPr wrap="square" rtlCol="0">
                    <a:spAutoFit/>
                  </a:bodyPr>
                  <a:lstStyle/>
                  <a:p>
                    <a:pPr algn="ctr"/>
                    <a:r>
                      <a:rPr lang="en-US" sz="900" b="1" dirty="0" smtClean="0"/>
                      <a:t>CPU</a:t>
                    </a:r>
                    <a:endParaRPr lang="en-US" sz="900" b="1" dirty="0"/>
                  </a:p>
                </p:txBody>
              </p:sp>
            </p:grpSp>
            <p:pic>
              <p:nvPicPr>
                <p:cNvPr id="1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992" y="4971729"/>
                  <a:ext cx="1033252" cy="34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6942832" y="5253594"/>
                  <a:ext cx="538162"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8978" y="5448961"/>
                  <a:ext cx="661660" cy="48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4" name="Group 73"/>
              <p:cNvGrpSpPr/>
              <p:nvPr/>
            </p:nvGrpSpPr>
            <p:grpSpPr>
              <a:xfrm>
                <a:off x="5224548" y="1994450"/>
                <a:ext cx="3203616" cy="1063086"/>
                <a:chOff x="5202156" y="1968585"/>
                <a:chExt cx="3203616" cy="1063086"/>
              </a:xfrm>
            </p:grpSpPr>
            <p:grpSp>
              <p:nvGrpSpPr>
                <p:cNvPr id="77" name="Group 76"/>
                <p:cNvGrpSpPr/>
                <p:nvPr/>
              </p:nvGrpSpPr>
              <p:grpSpPr>
                <a:xfrm>
                  <a:off x="5202156" y="1968585"/>
                  <a:ext cx="852548" cy="1056835"/>
                  <a:chOff x="5635125" y="2732538"/>
                  <a:chExt cx="2314866" cy="3204875"/>
                </a:xfrm>
              </p:grpSpPr>
              <p:pic>
                <p:nvPicPr>
                  <p:cNvPr id="102" name="Picture 10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5125" y="2732538"/>
                    <a:ext cx="2314866" cy="2216578"/>
                  </a:xfrm>
                  <a:prstGeom prst="rect">
                    <a:avLst/>
                  </a:prstGeom>
                </p:spPr>
              </p:pic>
              <p:grpSp>
                <p:nvGrpSpPr>
                  <p:cNvPr id="103" name="Group 102"/>
                  <p:cNvGrpSpPr/>
                  <p:nvPr/>
                </p:nvGrpSpPr>
                <p:grpSpPr>
                  <a:xfrm>
                    <a:off x="5962820" y="4971729"/>
                    <a:ext cx="521435" cy="821484"/>
                    <a:chOff x="5411157" y="5039396"/>
                    <a:chExt cx="521435" cy="821484"/>
                  </a:xfrm>
                </p:grpSpPr>
                <p:pic>
                  <p:nvPicPr>
                    <p:cNvPr id="10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52157" y="5039396"/>
                      <a:ext cx="480435" cy="47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TextBox 107"/>
                    <p:cNvSpPr txBox="1"/>
                    <p:nvPr/>
                  </p:nvSpPr>
                  <p:spPr>
                    <a:xfrm>
                      <a:off x="5411157" y="5139513"/>
                      <a:ext cx="521435" cy="721367"/>
                    </a:xfrm>
                    <a:prstGeom prst="rect">
                      <a:avLst/>
                    </a:prstGeom>
                    <a:noFill/>
                  </p:spPr>
                  <p:txBody>
                    <a:bodyPr wrap="square" rtlCol="0">
                      <a:spAutoFit/>
                    </a:bodyPr>
                    <a:lstStyle/>
                    <a:p>
                      <a:pPr algn="ctr"/>
                      <a:endParaRPr lang="en-US" sz="1200" b="1" dirty="0"/>
                    </a:p>
                  </p:txBody>
                </p:sp>
              </p:grpSp>
              <p:pic>
                <p:nvPicPr>
                  <p:cNvPr id="104"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42992" y="4971729"/>
                    <a:ext cx="1033252" cy="34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400000">
                    <a:off x="6942832" y="5253594"/>
                    <a:ext cx="538162"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48978" y="5448961"/>
                    <a:ext cx="661660" cy="48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8" name="Group 77"/>
                <p:cNvGrpSpPr/>
                <p:nvPr/>
              </p:nvGrpSpPr>
              <p:grpSpPr>
                <a:xfrm>
                  <a:off x="5985845" y="1968585"/>
                  <a:ext cx="852548" cy="1056835"/>
                  <a:chOff x="5635125" y="2732538"/>
                  <a:chExt cx="2314866" cy="3204875"/>
                </a:xfrm>
              </p:grpSpPr>
              <p:pic>
                <p:nvPicPr>
                  <p:cNvPr id="95" name="Picture 9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5125" y="2732538"/>
                    <a:ext cx="2314866" cy="2216578"/>
                  </a:xfrm>
                  <a:prstGeom prst="rect">
                    <a:avLst/>
                  </a:prstGeom>
                </p:spPr>
              </p:pic>
              <p:grpSp>
                <p:nvGrpSpPr>
                  <p:cNvPr id="96" name="Group 95"/>
                  <p:cNvGrpSpPr/>
                  <p:nvPr/>
                </p:nvGrpSpPr>
                <p:grpSpPr>
                  <a:xfrm>
                    <a:off x="5962820" y="4971729"/>
                    <a:ext cx="521435" cy="821484"/>
                    <a:chOff x="5411157" y="5039396"/>
                    <a:chExt cx="521435" cy="821484"/>
                  </a:xfrm>
                </p:grpSpPr>
                <p:pic>
                  <p:nvPicPr>
                    <p:cNvPr id="10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52157" y="5039396"/>
                      <a:ext cx="480435" cy="47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5411157" y="5139513"/>
                      <a:ext cx="521435" cy="721367"/>
                    </a:xfrm>
                    <a:prstGeom prst="rect">
                      <a:avLst/>
                    </a:prstGeom>
                    <a:noFill/>
                  </p:spPr>
                  <p:txBody>
                    <a:bodyPr wrap="square" rtlCol="0">
                      <a:spAutoFit/>
                    </a:bodyPr>
                    <a:lstStyle/>
                    <a:p>
                      <a:pPr algn="ctr"/>
                      <a:endParaRPr lang="en-US" sz="1200" b="1" dirty="0"/>
                    </a:p>
                  </p:txBody>
                </p:sp>
              </p:grpSp>
              <p:pic>
                <p:nvPicPr>
                  <p:cNvPr id="97"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42992" y="4971729"/>
                    <a:ext cx="1033252" cy="34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400000">
                    <a:off x="6942832" y="5253594"/>
                    <a:ext cx="538162"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48978" y="5448961"/>
                    <a:ext cx="661660" cy="48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9" name="Group 78"/>
                <p:cNvGrpSpPr/>
                <p:nvPr/>
              </p:nvGrpSpPr>
              <p:grpSpPr>
                <a:xfrm>
                  <a:off x="6769534" y="1974836"/>
                  <a:ext cx="852548" cy="1056835"/>
                  <a:chOff x="5635125" y="2732538"/>
                  <a:chExt cx="2314866" cy="3204875"/>
                </a:xfrm>
              </p:grpSpPr>
              <p:pic>
                <p:nvPicPr>
                  <p:cNvPr id="88" name="Picture 8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5125" y="2732538"/>
                    <a:ext cx="2314866" cy="2216578"/>
                  </a:xfrm>
                  <a:prstGeom prst="rect">
                    <a:avLst/>
                  </a:prstGeom>
                </p:spPr>
              </p:pic>
              <p:grpSp>
                <p:nvGrpSpPr>
                  <p:cNvPr id="89" name="Group 88"/>
                  <p:cNvGrpSpPr/>
                  <p:nvPr/>
                </p:nvGrpSpPr>
                <p:grpSpPr>
                  <a:xfrm>
                    <a:off x="5962820" y="4971729"/>
                    <a:ext cx="521435" cy="821484"/>
                    <a:chOff x="5411157" y="5039396"/>
                    <a:chExt cx="521435" cy="821484"/>
                  </a:xfrm>
                </p:grpSpPr>
                <p:pic>
                  <p:nvPicPr>
                    <p:cNvPr id="9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52157" y="5039396"/>
                      <a:ext cx="480435" cy="47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TextBox 93"/>
                    <p:cNvSpPr txBox="1"/>
                    <p:nvPr/>
                  </p:nvSpPr>
                  <p:spPr>
                    <a:xfrm>
                      <a:off x="5411157" y="5139513"/>
                      <a:ext cx="521435" cy="721367"/>
                    </a:xfrm>
                    <a:prstGeom prst="rect">
                      <a:avLst/>
                    </a:prstGeom>
                    <a:noFill/>
                  </p:spPr>
                  <p:txBody>
                    <a:bodyPr wrap="square" rtlCol="0">
                      <a:spAutoFit/>
                    </a:bodyPr>
                    <a:lstStyle/>
                    <a:p>
                      <a:pPr algn="ctr"/>
                      <a:endParaRPr lang="en-US" sz="1200" b="1" dirty="0"/>
                    </a:p>
                  </p:txBody>
                </p:sp>
              </p:grpSp>
              <p:pic>
                <p:nvPicPr>
                  <p:cNvPr id="90"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42992" y="4971729"/>
                    <a:ext cx="1033252" cy="34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5400000">
                    <a:off x="6942832" y="5253594"/>
                    <a:ext cx="538162"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48978" y="5448961"/>
                    <a:ext cx="661660" cy="48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0" name="Group 79"/>
                <p:cNvGrpSpPr/>
                <p:nvPr/>
              </p:nvGrpSpPr>
              <p:grpSpPr>
                <a:xfrm>
                  <a:off x="7553224" y="1968585"/>
                  <a:ext cx="852548" cy="1056835"/>
                  <a:chOff x="5635125" y="2732538"/>
                  <a:chExt cx="2314866" cy="3204875"/>
                </a:xfrm>
              </p:grpSpPr>
              <p:pic>
                <p:nvPicPr>
                  <p:cNvPr id="81" name="Picture 8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5125" y="2732538"/>
                    <a:ext cx="2314866" cy="2216578"/>
                  </a:xfrm>
                  <a:prstGeom prst="rect">
                    <a:avLst/>
                  </a:prstGeom>
                </p:spPr>
              </p:pic>
              <p:grpSp>
                <p:nvGrpSpPr>
                  <p:cNvPr id="82" name="Group 81"/>
                  <p:cNvGrpSpPr/>
                  <p:nvPr/>
                </p:nvGrpSpPr>
                <p:grpSpPr>
                  <a:xfrm>
                    <a:off x="5962820" y="4971729"/>
                    <a:ext cx="521435" cy="821484"/>
                    <a:chOff x="5411157" y="5039396"/>
                    <a:chExt cx="521435" cy="821484"/>
                  </a:xfrm>
                </p:grpSpPr>
                <p:pic>
                  <p:nvPicPr>
                    <p:cNvPr id="8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52157" y="5039396"/>
                      <a:ext cx="480435" cy="47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TextBox 86"/>
                    <p:cNvSpPr txBox="1"/>
                    <p:nvPr/>
                  </p:nvSpPr>
                  <p:spPr>
                    <a:xfrm>
                      <a:off x="5411157" y="5139513"/>
                      <a:ext cx="521435" cy="721367"/>
                    </a:xfrm>
                    <a:prstGeom prst="rect">
                      <a:avLst/>
                    </a:prstGeom>
                    <a:noFill/>
                  </p:spPr>
                  <p:txBody>
                    <a:bodyPr wrap="square" rtlCol="0">
                      <a:spAutoFit/>
                    </a:bodyPr>
                    <a:lstStyle/>
                    <a:p>
                      <a:pPr algn="ctr"/>
                      <a:endParaRPr lang="en-US" sz="1200" b="1" dirty="0"/>
                    </a:p>
                  </p:txBody>
                </p:sp>
              </p:grpSp>
              <p:pic>
                <p:nvPicPr>
                  <p:cNvPr id="83"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42992" y="4971729"/>
                    <a:ext cx="1033252" cy="34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5400000">
                    <a:off x="6942832" y="5253594"/>
                    <a:ext cx="538162"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48978" y="5448961"/>
                    <a:ext cx="661660" cy="48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75" name="TextBox 74"/>
              <p:cNvSpPr txBox="1"/>
              <p:nvPr/>
            </p:nvSpPr>
            <p:spPr>
              <a:xfrm>
                <a:off x="7429685" y="4396005"/>
                <a:ext cx="1098830" cy="523220"/>
              </a:xfrm>
              <a:prstGeom prst="rect">
                <a:avLst/>
              </a:prstGeom>
              <a:noFill/>
            </p:spPr>
            <p:txBody>
              <a:bodyPr wrap="square" rtlCol="0">
                <a:spAutoFit/>
              </a:bodyPr>
              <a:lstStyle/>
              <a:p>
                <a:pPr algn="ctr"/>
                <a:r>
                  <a:rPr lang="en-US" sz="1400" b="1" dirty="0"/>
                  <a:t>p</a:t>
                </a:r>
                <a:r>
                  <a:rPr lang="en-US" sz="1400" b="1" dirty="0" smtClean="0"/>
                  <a:t>hysical machine</a:t>
                </a:r>
                <a:endParaRPr lang="en-US" sz="1400" b="1" dirty="0"/>
              </a:p>
            </p:txBody>
          </p:sp>
          <p:sp>
            <p:nvSpPr>
              <p:cNvPr id="76" name="TextBox 75"/>
              <p:cNvSpPr txBox="1"/>
              <p:nvPr/>
            </p:nvSpPr>
            <p:spPr>
              <a:xfrm>
                <a:off x="6245195" y="1466717"/>
                <a:ext cx="1184490" cy="593036"/>
              </a:xfrm>
              <a:prstGeom prst="rect">
                <a:avLst/>
              </a:prstGeom>
              <a:noFill/>
            </p:spPr>
            <p:txBody>
              <a:bodyPr wrap="square" rtlCol="0">
                <a:spAutoFit/>
              </a:bodyPr>
              <a:lstStyle/>
              <a:p>
                <a:pPr algn="ctr"/>
                <a:r>
                  <a:rPr lang="en-US" sz="1400" b="1" dirty="0" smtClean="0"/>
                  <a:t>virtual machines</a:t>
                </a:r>
                <a:endParaRPr lang="en-US" sz="1400" b="1" dirty="0"/>
              </a:p>
            </p:txBody>
          </p:sp>
        </p:grpSp>
      </p:grpSp>
    </p:spTree>
    <p:extLst>
      <p:ext uri="{BB962C8B-B14F-4D97-AF65-F5344CB8AC3E}">
        <p14:creationId xmlns:p14="http://schemas.microsoft.com/office/powerpoint/2010/main" val="1630195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Benefits</a:t>
            </a:r>
            <a:endParaRPr lang="en-US" dirty="0"/>
          </a:p>
        </p:txBody>
      </p:sp>
      <p:sp>
        <p:nvSpPr>
          <p:cNvPr id="3" name="Content Placeholder 2"/>
          <p:cNvSpPr>
            <a:spLocks noGrp="1"/>
          </p:cNvSpPr>
          <p:nvPr>
            <p:ph idx="1"/>
          </p:nvPr>
        </p:nvSpPr>
        <p:spPr/>
        <p:txBody>
          <a:bodyPr/>
          <a:lstStyle/>
          <a:p>
            <a:r>
              <a:rPr lang="en-US" dirty="0" smtClean="0"/>
              <a:t>Better physical host resource utilization (consolidation)</a:t>
            </a:r>
          </a:p>
          <a:p>
            <a:pPr lvl="1"/>
            <a:r>
              <a:rPr lang="en-US" dirty="0" smtClean="0"/>
              <a:t>Guest operating systems and applications remain isolated</a:t>
            </a:r>
          </a:p>
          <a:p>
            <a:r>
              <a:rPr lang="en-US" dirty="0" smtClean="0"/>
              <a:t>Dramatic cost reductions in:</a:t>
            </a:r>
          </a:p>
          <a:p>
            <a:pPr lvl="1"/>
            <a:r>
              <a:rPr lang="en-US" dirty="0" smtClean="0"/>
              <a:t>Capital expenses (host hardware, switches, cabling, etc.)</a:t>
            </a:r>
          </a:p>
          <a:p>
            <a:pPr lvl="1"/>
            <a:r>
              <a:rPr lang="en-US" dirty="0" smtClean="0"/>
              <a:t>Operating expenses (power, administration costs, etc.)</a:t>
            </a:r>
          </a:p>
          <a:p>
            <a:r>
              <a:rPr lang="en-US" dirty="0" smtClean="0"/>
              <a:t>Increased flexibility in the datacenter</a:t>
            </a:r>
          </a:p>
          <a:p>
            <a:pPr lvl="1"/>
            <a:r>
              <a:rPr lang="en-US" dirty="0" smtClean="0"/>
              <a:t>Better workload mobility</a:t>
            </a:r>
          </a:p>
          <a:p>
            <a:pPr lvl="1"/>
            <a:r>
              <a:rPr lang="en-US" dirty="0" smtClean="0"/>
              <a:t>Lifecycle management not tied to hardware refresh cycles</a:t>
            </a:r>
          </a:p>
          <a:p>
            <a:pPr lvl="1"/>
            <a:r>
              <a:rPr lang="en-US" dirty="0" smtClean="0"/>
              <a:t>Enhanced business continuity/disaster recovery capabilities</a:t>
            </a:r>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21</a:t>
            </a:fld>
            <a:endParaRPr lang="en-US"/>
          </a:p>
        </p:txBody>
      </p:sp>
    </p:spTree>
    <p:extLst>
      <p:ext uri="{BB962C8B-B14F-4D97-AF65-F5344CB8AC3E}">
        <p14:creationId xmlns:p14="http://schemas.microsoft.com/office/powerpoint/2010/main" val="3371874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and Cloud Computing</a:t>
            </a:r>
            <a:endParaRPr lang="en-US" dirty="0"/>
          </a:p>
        </p:txBody>
      </p:sp>
      <p:sp>
        <p:nvSpPr>
          <p:cNvPr id="3" name="Content Placeholder 2"/>
          <p:cNvSpPr>
            <a:spLocks noGrp="1"/>
          </p:cNvSpPr>
          <p:nvPr>
            <p:ph idx="1"/>
          </p:nvPr>
        </p:nvSpPr>
        <p:spPr>
          <a:xfrm>
            <a:off x="458999" y="1466717"/>
            <a:ext cx="4377161" cy="4893443"/>
          </a:xfrm>
        </p:spPr>
        <p:txBody>
          <a:bodyPr/>
          <a:lstStyle/>
          <a:p>
            <a:r>
              <a:rPr lang="en-US" dirty="0" smtClean="0"/>
              <a:t>Cloud computing leverages virtualization but is not virtualization.</a:t>
            </a:r>
          </a:p>
          <a:p>
            <a:r>
              <a:rPr lang="en-US" dirty="0" smtClean="0"/>
              <a:t>Virtualization provides the ability to run multiple, isolated virtual machines on a single physical host. </a:t>
            </a:r>
          </a:p>
          <a:p>
            <a:r>
              <a:rPr lang="en-US" dirty="0" smtClean="0"/>
              <a:t>Cloud computing provides self-service billable provisioning, </a:t>
            </a:r>
            <a:r>
              <a:rPr lang="en-US" dirty="0" err="1" smtClean="0"/>
              <a:t>QoS</a:t>
            </a:r>
            <a:r>
              <a:rPr lang="en-US" dirty="0" smtClean="0"/>
              <a:t> </a:t>
            </a:r>
            <a:r>
              <a:rPr lang="en-US" dirty="0"/>
              <a:t>g</a:t>
            </a:r>
            <a:r>
              <a:rPr lang="en-US" dirty="0" smtClean="0"/>
              <a:t>uarantees, and private secure inter-VM networks to each authenticated user.</a:t>
            </a:r>
          </a:p>
        </p:txBody>
      </p:sp>
      <p:sp>
        <p:nvSpPr>
          <p:cNvPr id="4" name="Slide Number Placeholder 3"/>
          <p:cNvSpPr>
            <a:spLocks noGrp="1"/>
          </p:cNvSpPr>
          <p:nvPr>
            <p:ph type="sldNum" sz="quarter" idx="12"/>
          </p:nvPr>
        </p:nvSpPr>
        <p:spPr/>
        <p:txBody>
          <a:bodyPr/>
          <a:lstStyle/>
          <a:p>
            <a:fld id="{843CD65F-9BB8-4359-8B89-0390EA97433C}" type="slidenum">
              <a:rPr lang="en-US" smtClean="0"/>
              <a:pPr/>
              <a:t>22</a:t>
            </a:fld>
            <a:endParaRPr lang="en-US"/>
          </a:p>
        </p:txBody>
      </p:sp>
      <p:grpSp>
        <p:nvGrpSpPr>
          <p:cNvPr id="6" name="Group 5"/>
          <p:cNvGrpSpPr/>
          <p:nvPr/>
        </p:nvGrpSpPr>
        <p:grpSpPr>
          <a:xfrm>
            <a:off x="5308138" y="2199640"/>
            <a:ext cx="3281680" cy="3234452"/>
            <a:chOff x="5374640" y="2438400"/>
            <a:chExt cx="3281680" cy="3234452"/>
          </a:xfrm>
        </p:grpSpPr>
        <p:sp>
          <p:nvSpPr>
            <p:cNvPr id="11" name="Rectangle 10"/>
            <p:cNvSpPr/>
            <p:nvPr/>
          </p:nvSpPr>
          <p:spPr>
            <a:xfrm>
              <a:off x="5374640" y="2438400"/>
              <a:ext cx="3281680" cy="2829560"/>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09920" y="3718560"/>
              <a:ext cx="2611120" cy="1473200"/>
            </a:xfrm>
            <a:prstGeom prst="rect">
              <a:avLst/>
            </a:prstGeom>
            <a:solidFill>
              <a:schemeClr val="accent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24880" y="4358640"/>
              <a:ext cx="1981200" cy="7213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938520" y="4534654"/>
              <a:ext cx="2153920" cy="369332"/>
            </a:xfrm>
            <a:prstGeom prst="rect">
              <a:avLst/>
            </a:prstGeom>
            <a:noFill/>
          </p:spPr>
          <p:txBody>
            <a:bodyPr wrap="square" rtlCol="0">
              <a:spAutoFit/>
            </a:bodyPr>
            <a:lstStyle/>
            <a:p>
              <a:pPr algn="ctr"/>
              <a:r>
                <a:rPr lang="en-US" b="1" dirty="0">
                  <a:solidFill>
                    <a:srgbClr val="FFFFFF"/>
                  </a:solidFill>
                </a:rPr>
                <a:t>h</a:t>
              </a:r>
              <a:r>
                <a:rPr lang="en-US" b="1" dirty="0" smtClean="0">
                  <a:solidFill>
                    <a:srgbClr val="FFFFFF"/>
                  </a:solidFill>
                </a:rPr>
                <a:t>ardware</a:t>
              </a:r>
              <a:endParaRPr lang="en-US" b="1" dirty="0">
                <a:solidFill>
                  <a:srgbClr val="FFFFFF"/>
                </a:solidFill>
              </a:endParaRPr>
            </a:p>
          </p:txBody>
        </p:sp>
        <p:sp>
          <p:nvSpPr>
            <p:cNvPr id="55" name="TextBox 54"/>
            <p:cNvSpPr txBox="1"/>
            <p:nvPr/>
          </p:nvSpPr>
          <p:spPr>
            <a:xfrm>
              <a:off x="5938520" y="3834646"/>
              <a:ext cx="2153920" cy="369332"/>
            </a:xfrm>
            <a:prstGeom prst="rect">
              <a:avLst/>
            </a:prstGeom>
            <a:noFill/>
          </p:spPr>
          <p:txBody>
            <a:bodyPr wrap="square" rtlCol="0">
              <a:spAutoFit/>
            </a:bodyPr>
            <a:lstStyle/>
            <a:p>
              <a:pPr algn="ctr"/>
              <a:r>
                <a:rPr lang="en-US" b="1" dirty="0" smtClean="0">
                  <a:solidFill>
                    <a:srgbClr val="FFFFFF"/>
                  </a:solidFill>
                </a:rPr>
                <a:t>virtualization</a:t>
              </a:r>
              <a:endParaRPr lang="en-US" b="1" dirty="0">
                <a:solidFill>
                  <a:srgbClr val="FFFFFF"/>
                </a:solidFill>
              </a:endParaRPr>
            </a:p>
          </p:txBody>
        </p:sp>
        <p:sp>
          <p:nvSpPr>
            <p:cNvPr id="56" name="TextBox 55"/>
            <p:cNvSpPr txBox="1"/>
            <p:nvPr/>
          </p:nvSpPr>
          <p:spPr>
            <a:xfrm>
              <a:off x="5938520" y="2818646"/>
              <a:ext cx="2153920" cy="369332"/>
            </a:xfrm>
            <a:prstGeom prst="rect">
              <a:avLst/>
            </a:prstGeom>
            <a:noFill/>
          </p:spPr>
          <p:txBody>
            <a:bodyPr wrap="square" rtlCol="0">
              <a:spAutoFit/>
            </a:bodyPr>
            <a:lstStyle/>
            <a:p>
              <a:pPr algn="ctr"/>
              <a:r>
                <a:rPr lang="en-US" b="1" dirty="0">
                  <a:solidFill>
                    <a:schemeClr val="accent1">
                      <a:lumMod val="90000"/>
                      <a:lumOff val="10000"/>
                    </a:schemeClr>
                  </a:solidFill>
                </a:rPr>
                <a:t>c</a:t>
              </a:r>
              <a:r>
                <a:rPr lang="en-US" b="1" dirty="0" smtClean="0">
                  <a:solidFill>
                    <a:schemeClr val="accent1">
                      <a:lumMod val="90000"/>
                      <a:lumOff val="10000"/>
                    </a:schemeClr>
                  </a:solidFill>
                </a:rPr>
                <a:t>loud computing</a:t>
              </a:r>
              <a:endParaRPr lang="en-US" b="1" dirty="0">
                <a:solidFill>
                  <a:schemeClr val="accent1">
                    <a:lumMod val="90000"/>
                    <a:lumOff val="10000"/>
                  </a:schemeClr>
                </a:solidFill>
              </a:endParaRPr>
            </a:p>
          </p:txBody>
        </p:sp>
        <p:sp>
          <p:nvSpPr>
            <p:cNvPr id="5" name="TextBox 4"/>
            <p:cNvSpPr txBox="1"/>
            <p:nvPr/>
          </p:nvSpPr>
          <p:spPr>
            <a:xfrm>
              <a:off x="5737398" y="5303520"/>
              <a:ext cx="2556164" cy="369332"/>
            </a:xfrm>
            <a:prstGeom prst="rect">
              <a:avLst/>
            </a:prstGeom>
            <a:noFill/>
          </p:spPr>
          <p:txBody>
            <a:bodyPr wrap="square" rtlCol="0">
              <a:spAutoFit/>
            </a:bodyPr>
            <a:lstStyle/>
            <a:p>
              <a:pPr algn="ctr"/>
              <a:r>
                <a:rPr lang="en-US" b="1" dirty="0">
                  <a:solidFill>
                    <a:schemeClr val="accent1">
                      <a:lumMod val="90000"/>
                      <a:lumOff val="10000"/>
                    </a:schemeClr>
                  </a:solidFill>
                </a:rPr>
                <a:t>l</a:t>
              </a:r>
              <a:r>
                <a:rPr lang="en-US" b="1" dirty="0" smtClean="0">
                  <a:solidFill>
                    <a:schemeClr val="accent1">
                      <a:lumMod val="90000"/>
                      <a:lumOff val="10000"/>
                    </a:schemeClr>
                  </a:solidFill>
                </a:rPr>
                <a:t>ayers of control</a:t>
              </a:r>
              <a:endParaRPr lang="en-US" b="1" dirty="0">
                <a:solidFill>
                  <a:schemeClr val="accent1">
                    <a:lumMod val="90000"/>
                    <a:lumOff val="10000"/>
                  </a:schemeClr>
                </a:solidFill>
              </a:endParaRPr>
            </a:p>
          </p:txBody>
        </p:sp>
      </p:grpSp>
    </p:spTree>
    <p:extLst>
      <p:ext uri="{BB962C8B-B14F-4D97-AF65-F5344CB8AC3E}">
        <p14:creationId xmlns:p14="http://schemas.microsoft.com/office/powerpoint/2010/main" val="3391123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Differences Between Virtualization and Cloud Computing</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001625321"/>
              </p:ext>
            </p:extLst>
          </p:nvPr>
        </p:nvGraphicFramePr>
        <p:xfrm>
          <a:off x="568036" y="1842652"/>
          <a:ext cx="7966362" cy="4189563"/>
        </p:xfrm>
        <a:graphic>
          <a:graphicData uri="http://schemas.openxmlformats.org/drawingml/2006/table">
            <a:tbl>
              <a:tblPr firstRow="1" bandRow="1">
                <a:tableStyleId>{5C22544A-7EE6-4342-B048-85BDC9FD1C3A}</a:tableStyleId>
              </a:tblPr>
              <a:tblGrid>
                <a:gridCol w="2655454"/>
                <a:gridCol w="2655454"/>
                <a:gridCol w="2655454"/>
              </a:tblGrid>
              <a:tr h="754723">
                <a:tc>
                  <a:txBody>
                    <a:bodyPr/>
                    <a:lstStyle/>
                    <a:p>
                      <a:endParaRPr lang="en-US" dirty="0"/>
                    </a:p>
                  </a:txBody>
                  <a:tcPr/>
                </a:tc>
                <a:tc>
                  <a:txBody>
                    <a:bodyPr/>
                    <a:lstStyle/>
                    <a:p>
                      <a:r>
                        <a:rPr lang="en-US" b="1" dirty="0" smtClean="0"/>
                        <a:t>Traditional Virtualization</a:t>
                      </a:r>
                      <a:endParaRPr lang="en-US" b="1" dirty="0"/>
                    </a:p>
                  </a:txBody>
                  <a:tcPr/>
                </a:tc>
                <a:tc>
                  <a:txBody>
                    <a:bodyPr/>
                    <a:lstStyle/>
                    <a:p>
                      <a:r>
                        <a:rPr lang="en-US" b="1" dirty="0" smtClean="0"/>
                        <a:t>AWS Compatible</a:t>
                      </a:r>
                      <a:r>
                        <a:rPr lang="en-US" b="1" baseline="0" dirty="0" smtClean="0"/>
                        <a:t> </a:t>
                      </a:r>
                      <a:r>
                        <a:rPr lang="en-US" b="1" dirty="0" smtClean="0"/>
                        <a:t>Cloud Computing</a:t>
                      </a:r>
                      <a:endParaRPr lang="en-US" b="1" dirty="0"/>
                    </a:p>
                  </a:txBody>
                  <a:tcPr/>
                </a:tc>
              </a:tr>
              <a:tr h="437260">
                <a:tc>
                  <a:txBody>
                    <a:bodyPr/>
                    <a:lstStyle/>
                    <a:p>
                      <a:r>
                        <a:rPr lang="en-US" b="1" dirty="0" smtClean="0"/>
                        <a:t>VM Location</a:t>
                      </a:r>
                      <a:endParaRPr lang="en-US" b="1" dirty="0"/>
                    </a:p>
                  </a:txBody>
                  <a:tcPr/>
                </a:tc>
                <a:tc>
                  <a:txBody>
                    <a:bodyPr/>
                    <a:lstStyle/>
                    <a:p>
                      <a:r>
                        <a:rPr lang="en-US" dirty="0" smtClean="0"/>
                        <a:t>on a specific</a:t>
                      </a:r>
                      <a:r>
                        <a:rPr lang="en-US" baseline="0" dirty="0" smtClean="0"/>
                        <a:t> host</a:t>
                      </a:r>
                      <a:endParaRPr lang="en-US" dirty="0"/>
                    </a:p>
                  </a:txBody>
                  <a:tcPr/>
                </a:tc>
                <a:tc>
                  <a:txBody>
                    <a:bodyPr/>
                    <a:lstStyle/>
                    <a:p>
                      <a:r>
                        <a:rPr lang="en-US" dirty="0" smtClean="0"/>
                        <a:t>on any host in an availability zone</a:t>
                      </a:r>
                      <a:endParaRPr lang="en-US" dirty="0"/>
                    </a:p>
                  </a:txBody>
                  <a:tcPr/>
                </a:tc>
              </a:tr>
              <a:tr h="437260">
                <a:tc>
                  <a:txBody>
                    <a:bodyPr/>
                    <a:lstStyle/>
                    <a:p>
                      <a:r>
                        <a:rPr lang="en-US" b="1" dirty="0" smtClean="0"/>
                        <a:t>VM Storage</a:t>
                      </a:r>
                    </a:p>
                  </a:txBody>
                  <a:tcPr/>
                </a:tc>
                <a:tc>
                  <a:txBody>
                    <a:bodyPr/>
                    <a:lstStyle/>
                    <a:p>
                      <a:r>
                        <a:rPr lang="en-US" smtClean="0"/>
                        <a:t>always </a:t>
                      </a:r>
                      <a:r>
                        <a:rPr lang="en-US" dirty="0" smtClean="0"/>
                        <a:t>persistent</a:t>
                      </a:r>
                      <a:endParaRPr lang="en-US" dirty="0"/>
                    </a:p>
                  </a:txBody>
                  <a:tcPr/>
                </a:tc>
                <a:tc>
                  <a:txBody>
                    <a:bodyPr/>
                    <a:lstStyle/>
                    <a:p>
                      <a:r>
                        <a:rPr lang="en-US" dirty="0" smtClean="0"/>
                        <a:t>ephemeral or persistent</a:t>
                      </a:r>
                      <a:endParaRPr lang="en-US" dirty="0"/>
                    </a:p>
                  </a:txBody>
                  <a:tcPr/>
                </a:tc>
              </a:tr>
              <a:tr h="437260">
                <a:tc>
                  <a:txBody>
                    <a:bodyPr/>
                    <a:lstStyle/>
                    <a:p>
                      <a:r>
                        <a:rPr lang="en-US" b="1" dirty="0" smtClean="0"/>
                        <a:t>Deploying</a:t>
                      </a:r>
                      <a:r>
                        <a:rPr lang="en-US" b="1" baseline="0" dirty="0" smtClean="0"/>
                        <a:t> </a:t>
                      </a:r>
                      <a:r>
                        <a:rPr lang="en-US" b="1" dirty="0" smtClean="0"/>
                        <a:t>VM</a:t>
                      </a:r>
                      <a:r>
                        <a:rPr lang="en-US" b="1" baseline="0" dirty="0" smtClean="0"/>
                        <a:t> Resources</a:t>
                      </a:r>
                      <a:endParaRPr lang="en-US" b="1" dirty="0"/>
                    </a:p>
                  </a:txBody>
                  <a:tcPr/>
                </a:tc>
                <a:tc>
                  <a:txBody>
                    <a:bodyPr/>
                    <a:lstStyle/>
                    <a:p>
                      <a:r>
                        <a:rPr lang="en-US" dirty="0" smtClean="0"/>
                        <a:t>customizable across a broad</a:t>
                      </a:r>
                      <a:r>
                        <a:rPr lang="en-US" baseline="0" dirty="0" smtClean="0"/>
                        <a:t> range of sizes</a:t>
                      </a:r>
                      <a:endParaRPr lang="en-US" dirty="0"/>
                    </a:p>
                  </a:txBody>
                  <a:tcPr/>
                </a:tc>
                <a:tc>
                  <a:txBody>
                    <a:bodyPr/>
                    <a:lstStyle/>
                    <a:p>
                      <a:r>
                        <a:rPr lang="en-US" dirty="0" smtClean="0"/>
                        <a:t>standard sizes (Small, Medium, Large, etc.)</a:t>
                      </a:r>
                      <a:endParaRPr lang="en-US" dirty="0"/>
                    </a:p>
                  </a:txBody>
                  <a:tcPr/>
                </a:tc>
              </a:tr>
              <a:tr h="437260">
                <a:tc>
                  <a:txBody>
                    <a:bodyPr/>
                    <a:lstStyle/>
                    <a:p>
                      <a:r>
                        <a:rPr lang="en-US" b="1" baseline="0" dirty="0" smtClean="0"/>
                        <a:t>Changing VM Resources</a:t>
                      </a:r>
                      <a:endParaRPr lang="en-US" b="1" dirty="0"/>
                    </a:p>
                  </a:txBody>
                  <a:tcPr/>
                </a:tc>
                <a:tc>
                  <a:txBody>
                    <a:bodyPr/>
                    <a:lstStyle/>
                    <a:p>
                      <a:r>
                        <a:rPr lang="en-US" dirty="0" smtClean="0"/>
                        <a:t>resize</a:t>
                      </a:r>
                      <a:r>
                        <a:rPr lang="en-US" baseline="0" dirty="0" smtClean="0"/>
                        <a:t> existing VM</a:t>
                      </a:r>
                      <a:endParaRPr lang="en-US" dirty="0"/>
                    </a:p>
                  </a:txBody>
                  <a:tcPr/>
                </a:tc>
                <a:tc>
                  <a:txBody>
                    <a:bodyPr/>
                    <a:lstStyle/>
                    <a:p>
                      <a:r>
                        <a:rPr lang="en-US" dirty="0" smtClean="0"/>
                        <a:t>launch</a:t>
                      </a:r>
                      <a:r>
                        <a:rPr lang="en-US" baseline="0" dirty="0" smtClean="0"/>
                        <a:t> new instance</a:t>
                      </a:r>
                      <a:endParaRPr lang="en-US" dirty="0"/>
                    </a:p>
                  </a:txBody>
                  <a:tcPr/>
                </a:tc>
              </a:tr>
              <a:tr h="437260">
                <a:tc>
                  <a:txBody>
                    <a:bodyPr/>
                    <a:lstStyle/>
                    <a:p>
                      <a:r>
                        <a:rPr lang="en-US" b="1" dirty="0" smtClean="0"/>
                        <a:t>Time to Provision</a:t>
                      </a:r>
                      <a:endParaRPr lang="en-US" b="1" dirty="0"/>
                    </a:p>
                  </a:txBody>
                  <a:tcPr/>
                </a:tc>
                <a:tc>
                  <a:txBody>
                    <a:bodyPr/>
                    <a:lstStyle/>
                    <a:p>
                      <a:r>
                        <a:rPr lang="en-US" dirty="0" smtClean="0"/>
                        <a:t>minutes to hours</a:t>
                      </a:r>
                      <a:endParaRPr lang="en-US" dirty="0"/>
                    </a:p>
                  </a:txBody>
                  <a:tcPr/>
                </a:tc>
                <a:tc>
                  <a:txBody>
                    <a:bodyPr/>
                    <a:lstStyle/>
                    <a:p>
                      <a:r>
                        <a:rPr lang="en-US" dirty="0" smtClean="0"/>
                        <a:t>minutes</a:t>
                      </a:r>
                      <a:endParaRPr lang="en-US" dirty="0"/>
                    </a:p>
                  </a:txBody>
                  <a:tcPr/>
                </a:tc>
              </a:tr>
              <a:tr h="437260">
                <a:tc>
                  <a:txBody>
                    <a:bodyPr/>
                    <a:lstStyle/>
                    <a:p>
                      <a:r>
                        <a:rPr lang="en-US" b="1" dirty="0" smtClean="0"/>
                        <a:t>VM</a:t>
                      </a:r>
                      <a:r>
                        <a:rPr lang="en-US" b="1" baseline="0" dirty="0" smtClean="0"/>
                        <a:t> Failure Recovery Method</a:t>
                      </a:r>
                      <a:endParaRPr lang="en-US" b="1" dirty="0"/>
                    </a:p>
                  </a:txBody>
                  <a:tcPr/>
                </a:tc>
                <a:tc>
                  <a:txBody>
                    <a:bodyPr/>
                    <a:lstStyle/>
                    <a:p>
                      <a:r>
                        <a:rPr lang="en-US" dirty="0" smtClean="0"/>
                        <a:t>attempt to recover failed</a:t>
                      </a:r>
                      <a:r>
                        <a:rPr lang="en-US" baseline="0" dirty="0" smtClean="0"/>
                        <a:t> VM</a:t>
                      </a:r>
                      <a:endParaRPr lang="en-US" dirty="0"/>
                    </a:p>
                  </a:txBody>
                  <a:tcPr/>
                </a:tc>
                <a:tc>
                  <a:txBody>
                    <a:bodyPr/>
                    <a:lstStyle/>
                    <a:p>
                      <a:r>
                        <a:rPr lang="en-US" dirty="0" smtClean="0"/>
                        <a:t>discard</a:t>
                      </a:r>
                      <a:r>
                        <a:rPr lang="en-US" baseline="0" dirty="0" smtClean="0"/>
                        <a:t> and start new instance</a:t>
                      </a:r>
                      <a:endParaRPr lang="en-US" dirty="0"/>
                    </a:p>
                  </a:txBody>
                  <a:tcPr/>
                </a:tc>
              </a:tr>
            </a:tbl>
          </a:graphicData>
        </a:graphic>
      </p:graphicFrame>
    </p:spTree>
    <p:extLst>
      <p:ext uri="{BB962C8B-B14F-4D97-AF65-F5344CB8AC3E}">
        <p14:creationId xmlns:p14="http://schemas.microsoft.com/office/powerpoint/2010/main" val="4172674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Five essential </a:t>
            </a:r>
            <a:r>
              <a:rPr lang="en-US" dirty="0"/>
              <a:t>c</a:t>
            </a:r>
            <a:r>
              <a:rPr lang="en-US" dirty="0" smtClean="0"/>
              <a:t>haracteristics of </a:t>
            </a:r>
            <a:r>
              <a:rPr lang="en-US" smtClean="0"/>
              <a:t>cloud computing</a:t>
            </a:r>
            <a:endParaRPr lang="en-US" dirty="0" smtClean="0"/>
          </a:p>
          <a:p>
            <a:pPr lvl="1"/>
            <a:r>
              <a:rPr lang="en-US" dirty="0" smtClean="0"/>
              <a:t>On-demand self-service</a:t>
            </a:r>
          </a:p>
          <a:p>
            <a:pPr lvl="1"/>
            <a:r>
              <a:rPr lang="en-US" dirty="0" smtClean="0"/>
              <a:t>Broad network </a:t>
            </a:r>
            <a:r>
              <a:rPr lang="en-US" dirty="0"/>
              <a:t>a</a:t>
            </a:r>
            <a:r>
              <a:rPr lang="en-US" dirty="0" smtClean="0"/>
              <a:t>ccess</a:t>
            </a:r>
          </a:p>
          <a:p>
            <a:pPr lvl="1"/>
            <a:r>
              <a:rPr lang="en-US" dirty="0" smtClean="0"/>
              <a:t>Resource pooling</a:t>
            </a:r>
          </a:p>
          <a:p>
            <a:pPr lvl="1"/>
            <a:r>
              <a:rPr lang="en-US" dirty="0" smtClean="0"/>
              <a:t>Rapid elasticity</a:t>
            </a:r>
          </a:p>
          <a:p>
            <a:pPr lvl="1"/>
            <a:r>
              <a:rPr lang="en-US" dirty="0" smtClean="0"/>
              <a:t>Measured </a:t>
            </a:r>
            <a:r>
              <a:rPr lang="en-US" dirty="0"/>
              <a:t>s</a:t>
            </a:r>
            <a:r>
              <a:rPr lang="en-US" dirty="0" smtClean="0"/>
              <a:t>ervice</a:t>
            </a:r>
            <a:endParaRPr lang="en-US" dirty="0"/>
          </a:p>
          <a:p>
            <a:r>
              <a:rPr lang="en-US" dirty="0" smtClean="0"/>
              <a:t>Cloud </a:t>
            </a:r>
            <a:r>
              <a:rPr lang="en-US" dirty="0"/>
              <a:t>c</a:t>
            </a:r>
            <a:r>
              <a:rPr lang="en-US" dirty="0" smtClean="0"/>
              <a:t>omputing models</a:t>
            </a:r>
          </a:p>
          <a:p>
            <a:pPr lvl="1"/>
            <a:r>
              <a:rPr lang="en-US" dirty="0" smtClean="0"/>
              <a:t>Service models: </a:t>
            </a:r>
            <a:r>
              <a:rPr lang="en-US" dirty="0" err="1" smtClean="0"/>
              <a:t>SaaS</a:t>
            </a:r>
            <a:r>
              <a:rPr lang="en-US" dirty="0" smtClean="0"/>
              <a:t>, </a:t>
            </a:r>
            <a:r>
              <a:rPr lang="en-US" dirty="0" err="1" smtClean="0"/>
              <a:t>PaaS</a:t>
            </a:r>
            <a:r>
              <a:rPr lang="en-US" dirty="0" smtClean="0"/>
              <a:t>, and </a:t>
            </a:r>
            <a:r>
              <a:rPr lang="en-US" dirty="0" err="1" smtClean="0"/>
              <a:t>IaaS</a:t>
            </a:r>
            <a:endParaRPr lang="en-US" dirty="0" smtClean="0"/>
          </a:p>
          <a:p>
            <a:pPr lvl="1"/>
            <a:r>
              <a:rPr lang="en-US" dirty="0" smtClean="0"/>
              <a:t>Deployment models: public, </a:t>
            </a:r>
            <a:r>
              <a:rPr lang="en-US" dirty="0"/>
              <a:t>p</a:t>
            </a:r>
            <a:r>
              <a:rPr lang="en-US" dirty="0" smtClean="0"/>
              <a:t>rivate, and hybrid</a:t>
            </a:r>
          </a:p>
          <a:p>
            <a:r>
              <a:rPr lang="en-US" dirty="0" smtClean="0"/>
              <a:t>Cloud computing leverages virtualization, but they are distinct technology areas.</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24</a:t>
            </a:fld>
            <a:endParaRPr lang="en-US"/>
          </a:p>
        </p:txBody>
      </p:sp>
    </p:spTree>
    <p:extLst>
      <p:ext uri="{BB962C8B-B14F-4D97-AF65-F5344CB8AC3E}">
        <p14:creationId xmlns:p14="http://schemas.microsoft.com/office/powerpoint/2010/main" val="3742235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Cloud computing </a:t>
            </a:r>
            <a:r>
              <a:rPr lang="en-US" dirty="0"/>
              <a:t>d</a:t>
            </a:r>
            <a:r>
              <a:rPr lang="en-US" dirty="0" smtClean="0"/>
              <a:t>efinition</a:t>
            </a:r>
          </a:p>
          <a:p>
            <a:r>
              <a:rPr lang="en-US" dirty="0" smtClean="0"/>
              <a:t>Cloud computing </a:t>
            </a:r>
            <a:r>
              <a:rPr lang="en-US" dirty="0"/>
              <a:t>m</a:t>
            </a:r>
            <a:r>
              <a:rPr lang="en-US" dirty="0" smtClean="0"/>
              <a:t>odels</a:t>
            </a:r>
          </a:p>
          <a:p>
            <a:r>
              <a:rPr lang="en-US" dirty="0" smtClean="0"/>
              <a:t>Cloud computing vs. </a:t>
            </a:r>
            <a:r>
              <a:rPr lang="en-US" smtClean="0"/>
              <a:t>virtualization</a:t>
            </a:r>
            <a:endParaRPr lang="en-US" b="1" dirty="0">
              <a:solidFill>
                <a:schemeClr val="tx2"/>
              </a:solidFill>
            </a:endParaRPr>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IT Deployment Model</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4</a:t>
            </a:fld>
            <a:endParaRPr lang="en-US"/>
          </a:p>
        </p:txBody>
      </p:sp>
      <p:sp>
        <p:nvSpPr>
          <p:cNvPr id="3" name="Content Placeholder 2"/>
          <p:cNvSpPr>
            <a:spLocks noGrp="1"/>
          </p:cNvSpPr>
          <p:nvPr>
            <p:ph idx="1"/>
          </p:nvPr>
        </p:nvSpPr>
        <p:spPr>
          <a:xfrm>
            <a:off x="347576" y="1812011"/>
            <a:ext cx="3135457" cy="4256280"/>
          </a:xfrm>
        </p:spPr>
        <p:txBody>
          <a:bodyPr/>
          <a:lstStyle/>
          <a:p>
            <a:r>
              <a:rPr lang="en-US" dirty="0" smtClean="0"/>
              <a:t>In a traditional model, the user must work through the IT department to provision a server.</a:t>
            </a:r>
          </a:p>
          <a:p>
            <a:r>
              <a:rPr lang="en-US" dirty="0" smtClean="0"/>
              <a:t>This is a multi-stage process that has inherent delays.</a:t>
            </a:r>
          </a:p>
          <a:p>
            <a:r>
              <a:rPr lang="en-US" dirty="0" smtClean="0"/>
              <a:t>Can take days, weeks, or even months</a:t>
            </a:r>
            <a:endParaRPr lang="en-US" dirty="0"/>
          </a:p>
        </p:txBody>
      </p:sp>
      <p:grpSp>
        <p:nvGrpSpPr>
          <p:cNvPr id="61" name="Group 60"/>
          <p:cNvGrpSpPr/>
          <p:nvPr/>
        </p:nvGrpSpPr>
        <p:grpSpPr>
          <a:xfrm>
            <a:off x="3629889" y="1704117"/>
            <a:ext cx="4973785" cy="4364174"/>
            <a:chOff x="3629887" y="1856517"/>
            <a:chExt cx="4973785" cy="4364174"/>
          </a:xfrm>
        </p:grpSpPr>
        <p:sp>
          <p:nvSpPr>
            <p:cNvPr id="6" name="Flowchart: Process 5"/>
            <p:cNvSpPr/>
            <p:nvPr/>
          </p:nvSpPr>
          <p:spPr>
            <a:xfrm>
              <a:off x="3629889" y="1856517"/>
              <a:ext cx="2078182" cy="581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requests server</a:t>
              </a:r>
              <a:endParaRPr lang="en-US" sz="1400" dirty="0"/>
            </a:p>
          </p:txBody>
        </p:sp>
        <p:sp>
          <p:nvSpPr>
            <p:cNvPr id="7" name="Flowchart: Process 6"/>
            <p:cNvSpPr/>
            <p:nvPr/>
          </p:nvSpPr>
          <p:spPr>
            <a:xfrm>
              <a:off x="3629889" y="5638801"/>
              <a:ext cx="2078182" cy="581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Server provisioned</a:t>
              </a:r>
              <a:endParaRPr lang="en-US" sz="1400" dirty="0"/>
            </a:p>
          </p:txBody>
        </p:sp>
        <p:sp>
          <p:nvSpPr>
            <p:cNvPr id="8" name="Flowchart: Process 7"/>
            <p:cNvSpPr/>
            <p:nvPr/>
          </p:nvSpPr>
          <p:spPr>
            <a:xfrm>
              <a:off x="6525490" y="4746679"/>
              <a:ext cx="2078182" cy="581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Wait </a:t>
              </a:r>
              <a:endParaRPr lang="en-US" sz="1400" dirty="0"/>
            </a:p>
          </p:txBody>
        </p:sp>
        <p:sp>
          <p:nvSpPr>
            <p:cNvPr id="9" name="Flowchart: Process 8"/>
            <p:cNvSpPr/>
            <p:nvPr/>
          </p:nvSpPr>
          <p:spPr>
            <a:xfrm>
              <a:off x="3629887" y="3768453"/>
              <a:ext cx="2078182" cy="581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Negotiate resource configuration</a:t>
              </a:r>
              <a:endParaRPr lang="en-US" sz="1400" dirty="0"/>
            </a:p>
          </p:txBody>
        </p:sp>
        <p:sp>
          <p:nvSpPr>
            <p:cNvPr id="10" name="Flowchart: Process 9"/>
            <p:cNvSpPr/>
            <p:nvPr/>
          </p:nvSpPr>
          <p:spPr>
            <a:xfrm>
              <a:off x="6525490" y="2819410"/>
              <a:ext cx="2078182" cy="5818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Negotiate business case</a:t>
              </a:r>
              <a:endParaRPr lang="en-US" sz="1400" dirty="0"/>
            </a:p>
          </p:txBody>
        </p:sp>
        <p:grpSp>
          <p:nvGrpSpPr>
            <p:cNvPr id="13" name="Group 12"/>
            <p:cNvGrpSpPr/>
            <p:nvPr/>
          </p:nvGrpSpPr>
          <p:grpSpPr>
            <a:xfrm>
              <a:off x="3629888" y="2770920"/>
              <a:ext cx="2078183" cy="678870"/>
              <a:chOff x="5417127" y="5174676"/>
              <a:chExt cx="2078183" cy="678870"/>
            </a:xfrm>
          </p:grpSpPr>
          <p:sp>
            <p:nvSpPr>
              <p:cNvPr id="11" name="Flowchart: Decision 10"/>
              <p:cNvSpPr/>
              <p:nvPr/>
            </p:nvSpPr>
            <p:spPr>
              <a:xfrm>
                <a:off x="5417127" y="5174676"/>
                <a:ext cx="2078183" cy="678870"/>
              </a:xfrm>
              <a:prstGeom prst="flowChartDecision">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5680363" y="5360222"/>
                <a:ext cx="1551709" cy="307777"/>
              </a:xfrm>
              <a:prstGeom prst="rect">
                <a:avLst/>
              </a:prstGeom>
              <a:noFill/>
            </p:spPr>
            <p:txBody>
              <a:bodyPr wrap="square" rtlCol="0">
                <a:spAutoFit/>
              </a:bodyPr>
              <a:lstStyle/>
              <a:p>
                <a:pPr algn="ctr"/>
                <a:r>
                  <a:rPr lang="en-US" sz="1400" dirty="0" smtClean="0"/>
                  <a:t>Approved?</a:t>
                </a:r>
                <a:endParaRPr lang="en-US" sz="1400" dirty="0"/>
              </a:p>
            </p:txBody>
          </p:sp>
        </p:grpSp>
        <p:grpSp>
          <p:nvGrpSpPr>
            <p:cNvPr id="15" name="Group 14"/>
            <p:cNvGrpSpPr/>
            <p:nvPr/>
          </p:nvGrpSpPr>
          <p:grpSpPr>
            <a:xfrm>
              <a:off x="3629889" y="4698190"/>
              <a:ext cx="2078183" cy="678870"/>
              <a:chOff x="5417127" y="5174676"/>
              <a:chExt cx="2078183" cy="678870"/>
            </a:xfrm>
          </p:grpSpPr>
          <p:sp>
            <p:nvSpPr>
              <p:cNvPr id="16" name="Flowchart: Decision 15"/>
              <p:cNvSpPr/>
              <p:nvPr/>
            </p:nvSpPr>
            <p:spPr>
              <a:xfrm>
                <a:off x="5417127" y="5174676"/>
                <a:ext cx="2078183" cy="678870"/>
              </a:xfrm>
              <a:prstGeom prst="flowChartDecision">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680363" y="5360222"/>
                <a:ext cx="1551709" cy="307777"/>
              </a:xfrm>
              <a:prstGeom prst="rect">
                <a:avLst/>
              </a:prstGeom>
              <a:noFill/>
            </p:spPr>
            <p:txBody>
              <a:bodyPr wrap="square" rtlCol="0">
                <a:spAutoFit/>
              </a:bodyPr>
              <a:lstStyle/>
              <a:p>
                <a:pPr algn="ctr"/>
                <a:r>
                  <a:rPr lang="en-US" sz="1400" dirty="0" smtClean="0"/>
                  <a:t>IT available?</a:t>
                </a:r>
                <a:endParaRPr lang="en-US" sz="1400" dirty="0"/>
              </a:p>
            </p:txBody>
          </p:sp>
        </p:grpSp>
        <p:cxnSp>
          <p:nvCxnSpPr>
            <p:cNvPr id="19" name="Straight Connector 18"/>
            <p:cNvCxnSpPr>
              <a:stCxn id="6" idx="2"/>
              <a:endCxn id="11" idx="0"/>
            </p:cNvCxnSpPr>
            <p:nvPr/>
          </p:nvCxnSpPr>
          <p:spPr>
            <a:xfrm>
              <a:off x="4668980" y="2438407"/>
              <a:ext cx="0" cy="332513"/>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1"/>
              <a:endCxn id="11" idx="3"/>
            </p:cNvCxnSpPr>
            <p:nvPr/>
          </p:nvCxnSpPr>
          <p:spPr>
            <a:xfrm flipH="1">
              <a:off x="5708071" y="3110355"/>
              <a:ext cx="817419" cy="0"/>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1" idx="2"/>
              <a:endCxn id="9" idx="0"/>
            </p:cNvCxnSpPr>
            <p:nvPr/>
          </p:nvCxnSpPr>
          <p:spPr>
            <a:xfrm flipH="1">
              <a:off x="4668978" y="3449790"/>
              <a:ext cx="2" cy="318663"/>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2"/>
              <a:endCxn id="16" idx="0"/>
            </p:cNvCxnSpPr>
            <p:nvPr/>
          </p:nvCxnSpPr>
          <p:spPr>
            <a:xfrm>
              <a:off x="4668978" y="4350343"/>
              <a:ext cx="3" cy="347847"/>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6" idx="2"/>
              <a:endCxn id="7" idx="0"/>
            </p:cNvCxnSpPr>
            <p:nvPr/>
          </p:nvCxnSpPr>
          <p:spPr>
            <a:xfrm flipH="1">
              <a:off x="4668980" y="5377060"/>
              <a:ext cx="1" cy="261741"/>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1"/>
              <a:endCxn id="16" idx="3"/>
            </p:cNvCxnSpPr>
            <p:nvPr/>
          </p:nvCxnSpPr>
          <p:spPr>
            <a:xfrm flipH="1">
              <a:off x="5708072" y="5037624"/>
              <a:ext cx="817418" cy="1"/>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 idx="3"/>
              <a:endCxn id="10" idx="0"/>
            </p:cNvCxnSpPr>
            <p:nvPr/>
          </p:nvCxnSpPr>
          <p:spPr>
            <a:xfrm>
              <a:off x="5708071" y="2147462"/>
              <a:ext cx="1856510" cy="671948"/>
            </a:xfrm>
            <a:prstGeom prst="bentConnector2">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7" idx="3"/>
              <a:endCxn id="8" idx="2"/>
            </p:cNvCxnSpPr>
            <p:nvPr/>
          </p:nvCxnSpPr>
          <p:spPr>
            <a:xfrm flipV="1">
              <a:off x="5708071" y="5328569"/>
              <a:ext cx="1856510" cy="601177"/>
            </a:xfrm>
            <a:prstGeom prst="bentConnector2">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07179" y="4757331"/>
              <a:ext cx="713509" cy="307777"/>
            </a:xfrm>
            <a:prstGeom prst="rect">
              <a:avLst/>
            </a:prstGeom>
            <a:noFill/>
          </p:spPr>
          <p:txBody>
            <a:bodyPr wrap="square" rtlCol="0">
              <a:spAutoFit/>
            </a:bodyPr>
            <a:lstStyle/>
            <a:p>
              <a:pPr algn="ctr"/>
              <a:r>
                <a:rPr lang="en-US" sz="1400" b="1" dirty="0" smtClean="0"/>
                <a:t>no</a:t>
              </a:r>
              <a:endParaRPr lang="en-US" sz="1400" b="1" dirty="0"/>
            </a:p>
          </p:txBody>
        </p:sp>
        <p:sp>
          <p:nvSpPr>
            <p:cNvPr id="58" name="TextBox 57"/>
            <p:cNvSpPr txBox="1"/>
            <p:nvPr/>
          </p:nvSpPr>
          <p:spPr>
            <a:xfrm>
              <a:off x="5507179" y="2785521"/>
              <a:ext cx="713509" cy="307777"/>
            </a:xfrm>
            <a:prstGeom prst="rect">
              <a:avLst/>
            </a:prstGeom>
            <a:noFill/>
          </p:spPr>
          <p:txBody>
            <a:bodyPr wrap="square" rtlCol="0">
              <a:spAutoFit/>
            </a:bodyPr>
            <a:lstStyle/>
            <a:p>
              <a:pPr algn="ctr"/>
              <a:r>
                <a:rPr lang="en-US" sz="1400" b="1" dirty="0" smtClean="0"/>
                <a:t>no</a:t>
              </a:r>
              <a:endParaRPr lang="en-US" sz="1400" b="1" dirty="0"/>
            </a:p>
          </p:txBody>
        </p:sp>
        <p:sp>
          <p:nvSpPr>
            <p:cNvPr id="59" name="TextBox 58"/>
            <p:cNvSpPr txBox="1"/>
            <p:nvPr/>
          </p:nvSpPr>
          <p:spPr>
            <a:xfrm>
              <a:off x="4668981" y="5318178"/>
              <a:ext cx="713509" cy="307777"/>
            </a:xfrm>
            <a:prstGeom prst="rect">
              <a:avLst/>
            </a:prstGeom>
            <a:noFill/>
          </p:spPr>
          <p:txBody>
            <a:bodyPr wrap="square" rtlCol="0">
              <a:spAutoFit/>
            </a:bodyPr>
            <a:lstStyle/>
            <a:p>
              <a:pPr algn="ctr"/>
              <a:r>
                <a:rPr lang="en-US" sz="1400" b="1" dirty="0" smtClean="0"/>
                <a:t>yes</a:t>
              </a:r>
              <a:endParaRPr lang="en-US" sz="1400" b="1" dirty="0"/>
            </a:p>
          </p:txBody>
        </p:sp>
        <p:sp>
          <p:nvSpPr>
            <p:cNvPr id="60" name="TextBox 59"/>
            <p:cNvSpPr txBox="1"/>
            <p:nvPr/>
          </p:nvSpPr>
          <p:spPr>
            <a:xfrm>
              <a:off x="4668981" y="3401300"/>
              <a:ext cx="713509" cy="307777"/>
            </a:xfrm>
            <a:prstGeom prst="rect">
              <a:avLst/>
            </a:prstGeom>
            <a:noFill/>
          </p:spPr>
          <p:txBody>
            <a:bodyPr wrap="square" rtlCol="0">
              <a:spAutoFit/>
            </a:bodyPr>
            <a:lstStyle/>
            <a:p>
              <a:pPr algn="ctr"/>
              <a:r>
                <a:rPr lang="en-US" sz="1400" b="1" dirty="0" smtClean="0"/>
                <a:t>yes</a:t>
              </a:r>
              <a:endParaRPr lang="en-US" sz="1400" b="1" dirty="0"/>
            </a:p>
          </p:txBody>
        </p:sp>
      </p:grpSp>
    </p:spTree>
    <p:extLst>
      <p:ext uri="{BB962C8B-B14F-4D97-AF65-F5344CB8AC3E}">
        <p14:creationId xmlns:p14="http://schemas.microsoft.com/office/powerpoint/2010/main" val="1406270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Deployment Model</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5</a:t>
            </a:fld>
            <a:endParaRPr lang="en-US"/>
          </a:p>
        </p:txBody>
      </p:sp>
      <p:sp>
        <p:nvSpPr>
          <p:cNvPr id="3" name="Content Placeholder 2"/>
          <p:cNvSpPr>
            <a:spLocks noGrp="1"/>
          </p:cNvSpPr>
          <p:nvPr>
            <p:ph idx="1"/>
          </p:nvPr>
        </p:nvSpPr>
        <p:spPr>
          <a:xfrm>
            <a:off x="286616" y="1431092"/>
            <a:ext cx="4257675" cy="4840942"/>
          </a:xfrm>
        </p:spPr>
        <p:txBody>
          <a:bodyPr/>
          <a:lstStyle/>
          <a:p>
            <a:endParaRPr lang="en-US" sz="2000" dirty="0"/>
          </a:p>
          <a:p>
            <a:r>
              <a:rPr lang="en-US" dirty="0" smtClean="0"/>
              <a:t>In a cloud computing model the user can self-provision servers that fall within predefined IT resource policies.</a:t>
            </a:r>
          </a:p>
          <a:p>
            <a:r>
              <a:rPr lang="en-US" dirty="0" smtClean="0"/>
              <a:t>This model eliminates many of the inherent delays in the traditional deployment model.</a:t>
            </a:r>
          </a:p>
          <a:p>
            <a:r>
              <a:rPr lang="en-US" dirty="0" smtClean="0"/>
              <a:t>Deployment time reduced to minutes</a:t>
            </a:r>
            <a:endParaRPr lang="en-US" dirty="0"/>
          </a:p>
        </p:txBody>
      </p:sp>
      <p:grpSp>
        <p:nvGrpSpPr>
          <p:cNvPr id="33" name="Group 32"/>
          <p:cNvGrpSpPr/>
          <p:nvPr/>
        </p:nvGrpSpPr>
        <p:grpSpPr>
          <a:xfrm>
            <a:off x="5146962" y="1607128"/>
            <a:ext cx="3491346" cy="4530437"/>
            <a:chOff x="3498273" y="1607128"/>
            <a:chExt cx="3491346" cy="4530437"/>
          </a:xfrm>
        </p:grpSpPr>
        <p:sp>
          <p:nvSpPr>
            <p:cNvPr id="6" name="Flowchart: Process 5"/>
            <p:cNvSpPr/>
            <p:nvPr/>
          </p:nvSpPr>
          <p:spPr>
            <a:xfrm>
              <a:off x="3616037" y="2854036"/>
              <a:ext cx="2396836" cy="7758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requests server</a:t>
              </a:r>
              <a:endParaRPr lang="en-US" dirty="0"/>
            </a:p>
          </p:txBody>
        </p:sp>
        <p:sp>
          <p:nvSpPr>
            <p:cNvPr id="8" name="Flowchart: Process 7"/>
            <p:cNvSpPr/>
            <p:nvPr/>
          </p:nvSpPr>
          <p:spPr>
            <a:xfrm>
              <a:off x="3616037" y="5361710"/>
              <a:ext cx="2396836" cy="7758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provisioned</a:t>
              </a:r>
              <a:endParaRPr lang="en-US" dirty="0"/>
            </a:p>
          </p:txBody>
        </p:sp>
        <p:sp>
          <p:nvSpPr>
            <p:cNvPr id="9" name="Flowchart: Process 8"/>
            <p:cNvSpPr/>
            <p:nvPr/>
          </p:nvSpPr>
          <p:spPr>
            <a:xfrm>
              <a:off x="3616037" y="1607128"/>
              <a:ext cx="2396836" cy="7758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 defines resource policies</a:t>
              </a:r>
              <a:endParaRPr lang="en-US" dirty="0"/>
            </a:p>
          </p:txBody>
        </p:sp>
        <p:grpSp>
          <p:nvGrpSpPr>
            <p:cNvPr id="25" name="Group 24"/>
            <p:cNvGrpSpPr/>
            <p:nvPr/>
          </p:nvGrpSpPr>
          <p:grpSpPr>
            <a:xfrm>
              <a:off x="3498273" y="4059382"/>
              <a:ext cx="2632364" cy="872836"/>
              <a:chOff x="5271655" y="4059382"/>
              <a:chExt cx="2632364" cy="872836"/>
            </a:xfrm>
          </p:grpSpPr>
          <p:sp>
            <p:nvSpPr>
              <p:cNvPr id="10" name="Flowchart: Decision 9"/>
              <p:cNvSpPr/>
              <p:nvPr/>
            </p:nvSpPr>
            <p:spPr>
              <a:xfrm>
                <a:off x="5271655" y="4059382"/>
                <a:ext cx="2632364" cy="872836"/>
              </a:xfrm>
              <a:prstGeom prst="flowChartDecision">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86400" y="4322618"/>
                <a:ext cx="2202873" cy="369332"/>
              </a:xfrm>
              <a:prstGeom prst="rect">
                <a:avLst/>
              </a:prstGeom>
              <a:noFill/>
            </p:spPr>
            <p:txBody>
              <a:bodyPr wrap="square" rtlCol="0">
                <a:spAutoFit/>
              </a:bodyPr>
              <a:lstStyle/>
              <a:p>
                <a:pPr algn="ctr"/>
                <a:r>
                  <a:rPr lang="en-US" dirty="0" smtClean="0"/>
                  <a:t>Within policies?</a:t>
                </a:r>
                <a:endParaRPr lang="en-US" dirty="0"/>
              </a:p>
            </p:txBody>
          </p:sp>
        </p:grpSp>
        <p:cxnSp>
          <p:nvCxnSpPr>
            <p:cNvPr id="13" name="Straight Arrow Connector 12"/>
            <p:cNvCxnSpPr>
              <a:stCxn id="10" idx="2"/>
              <a:endCxn id="8" idx="0"/>
            </p:cNvCxnSpPr>
            <p:nvPr/>
          </p:nvCxnSpPr>
          <p:spPr>
            <a:xfrm>
              <a:off x="4814455" y="4932218"/>
              <a:ext cx="0" cy="4294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10" idx="0"/>
            </p:cNvCxnSpPr>
            <p:nvPr/>
          </p:nvCxnSpPr>
          <p:spPr>
            <a:xfrm>
              <a:off x="4814455" y="3629891"/>
              <a:ext cx="0" cy="4294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a:endCxn id="6" idx="0"/>
            </p:cNvCxnSpPr>
            <p:nvPr/>
          </p:nvCxnSpPr>
          <p:spPr>
            <a:xfrm>
              <a:off x="4814455" y="2382983"/>
              <a:ext cx="0" cy="4710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0" idx="3"/>
              <a:endCxn id="6" idx="3"/>
            </p:cNvCxnSpPr>
            <p:nvPr/>
          </p:nvCxnSpPr>
          <p:spPr>
            <a:xfrm flipH="1" flipV="1">
              <a:off x="6012873" y="3241964"/>
              <a:ext cx="117764" cy="1253836"/>
            </a:xfrm>
            <a:prstGeom prst="bentConnector3">
              <a:avLst>
                <a:gd name="adj1" fmla="val -19411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10545" y="4932218"/>
              <a:ext cx="734291" cy="307777"/>
            </a:xfrm>
            <a:prstGeom prst="rect">
              <a:avLst/>
            </a:prstGeom>
            <a:noFill/>
          </p:spPr>
          <p:txBody>
            <a:bodyPr wrap="square" rtlCol="0">
              <a:spAutoFit/>
            </a:bodyPr>
            <a:lstStyle/>
            <a:p>
              <a:pPr algn="ctr"/>
              <a:r>
                <a:rPr lang="en-US" sz="1400" b="1" dirty="0" smtClean="0"/>
                <a:t>yes</a:t>
              </a:r>
              <a:endParaRPr lang="en-US" sz="1400" b="1" dirty="0"/>
            </a:p>
          </p:txBody>
        </p:sp>
        <p:sp>
          <p:nvSpPr>
            <p:cNvPr id="32" name="TextBox 31"/>
            <p:cNvSpPr txBox="1"/>
            <p:nvPr/>
          </p:nvSpPr>
          <p:spPr>
            <a:xfrm>
              <a:off x="6255328" y="4218709"/>
              <a:ext cx="734291" cy="307777"/>
            </a:xfrm>
            <a:prstGeom prst="rect">
              <a:avLst/>
            </a:prstGeom>
            <a:noFill/>
          </p:spPr>
          <p:txBody>
            <a:bodyPr wrap="square" rtlCol="0">
              <a:spAutoFit/>
            </a:bodyPr>
            <a:lstStyle/>
            <a:p>
              <a:pPr algn="ctr"/>
              <a:r>
                <a:rPr lang="en-US" sz="1400" b="1" dirty="0" smtClean="0"/>
                <a:t>no</a:t>
              </a:r>
              <a:endParaRPr lang="en-US" sz="1400" b="1" dirty="0"/>
            </a:p>
          </p:txBody>
        </p:sp>
      </p:grpSp>
    </p:spTree>
    <p:extLst>
      <p:ext uri="{BB962C8B-B14F-4D97-AF65-F5344CB8AC3E}">
        <p14:creationId xmlns:p14="http://schemas.microsoft.com/office/powerpoint/2010/main" val="4046654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Definition</a:t>
            </a:r>
            <a:endParaRPr lang="en-US" dirty="0"/>
          </a:p>
        </p:txBody>
      </p:sp>
      <p:sp>
        <p:nvSpPr>
          <p:cNvPr id="3" name="Content Placeholder 2"/>
          <p:cNvSpPr>
            <a:spLocks noGrp="1"/>
          </p:cNvSpPr>
          <p:nvPr>
            <p:ph idx="1"/>
          </p:nvPr>
        </p:nvSpPr>
        <p:spPr/>
        <p:txBody>
          <a:bodyPr/>
          <a:lstStyle/>
          <a:p>
            <a:r>
              <a:rPr lang="en-US" dirty="0" smtClean="0"/>
              <a:t>Industry surveys indicate that the desire to move to cloud computing is widespread.  So what is cloud computing?</a:t>
            </a:r>
          </a:p>
          <a:p>
            <a:r>
              <a:rPr lang="en-US" dirty="0" smtClean="0"/>
              <a:t>National Institute of Standards and Technology (NIST) definition:</a:t>
            </a:r>
            <a:br>
              <a:rPr lang="en-US" dirty="0" smtClean="0"/>
            </a:br>
            <a:r>
              <a:rPr lang="en-US" dirty="0" smtClean="0"/>
              <a:t/>
            </a:r>
            <a:br>
              <a:rPr lang="en-US" dirty="0" smtClean="0"/>
            </a:br>
            <a:r>
              <a:rPr lang="en-US" i="1" dirty="0" smtClean="0"/>
              <a:t>“. . . a model for enabling ubiquitous, convenient, on-demand network access to a shared pool of configurable computing resources . . . that can be rapidly provisioned and released with minimal management effort or service provider interaction.”</a:t>
            </a:r>
            <a:endParaRPr lang="en-US" i="1"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6</a:t>
            </a:fld>
            <a:endParaRPr lang="en-US"/>
          </a:p>
        </p:txBody>
      </p:sp>
    </p:spTree>
    <p:extLst>
      <p:ext uri="{BB962C8B-B14F-4D97-AF65-F5344CB8AC3E}">
        <p14:creationId xmlns:p14="http://schemas.microsoft.com/office/powerpoint/2010/main" val="1852340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Five Essential Cloud Characteristics</a:t>
            </a:r>
            <a:endParaRPr lang="en-US" dirty="0"/>
          </a:p>
        </p:txBody>
      </p:sp>
      <p:sp>
        <p:nvSpPr>
          <p:cNvPr id="6" name="Content Placeholder 5"/>
          <p:cNvSpPr>
            <a:spLocks noGrp="1"/>
          </p:cNvSpPr>
          <p:nvPr>
            <p:ph idx="1"/>
          </p:nvPr>
        </p:nvSpPr>
        <p:spPr/>
        <p:txBody>
          <a:bodyPr/>
          <a:lstStyle/>
          <a:p>
            <a:r>
              <a:rPr lang="en-US" dirty="0" smtClean="0"/>
              <a:t>According to NIST:</a:t>
            </a:r>
          </a:p>
          <a:p>
            <a:pPr lvl="1"/>
            <a:r>
              <a:rPr lang="en-US" dirty="0" smtClean="0"/>
              <a:t>On-demand self-service</a:t>
            </a:r>
          </a:p>
          <a:p>
            <a:pPr lvl="1"/>
            <a:r>
              <a:rPr lang="en-US" dirty="0" smtClean="0"/>
              <a:t>Broad network access</a:t>
            </a:r>
          </a:p>
          <a:p>
            <a:pPr lvl="1"/>
            <a:r>
              <a:rPr lang="en-US" dirty="0" smtClean="0"/>
              <a:t>Resource pooling </a:t>
            </a:r>
          </a:p>
          <a:p>
            <a:pPr lvl="1"/>
            <a:r>
              <a:rPr lang="en-US" dirty="0" smtClean="0"/>
              <a:t>Rapid elasticity</a:t>
            </a:r>
          </a:p>
          <a:p>
            <a:pPr lvl="1"/>
            <a:r>
              <a:rPr lang="en-US" dirty="0" smtClean="0"/>
              <a:t>Measured service</a:t>
            </a:r>
            <a:endParaRPr lang="en-US" dirty="0"/>
          </a:p>
        </p:txBody>
      </p:sp>
      <p:sp>
        <p:nvSpPr>
          <p:cNvPr id="4" name="Slide Number Placeholder 3"/>
          <p:cNvSpPr>
            <a:spLocks noGrp="1"/>
          </p:cNvSpPr>
          <p:nvPr>
            <p:ph type="sldNum" sz="quarter" idx="12"/>
          </p:nvPr>
        </p:nvSpPr>
        <p:spPr/>
        <p:txBody>
          <a:bodyPr/>
          <a:lstStyle/>
          <a:p>
            <a:fld id="{53ED9535-E519-4EA1-8E78-59DB116E41AE}" type="slidenum">
              <a:rPr lang="en-US" smtClean="0"/>
              <a:pPr/>
              <a:t>7</a:t>
            </a:fld>
            <a:endParaRPr lang="en-US"/>
          </a:p>
        </p:txBody>
      </p:sp>
    </p:spTree>
    <p:extLst>
      <p:ext uri="{BB962C8B-B14F-4D97-AF65-F5344CB8AC3E}">
        <p14:creationId xmlns:p14="http://schemas.microsoft.com/office/powerpoint/2010/main" val="206290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On-Demand Self-Service</a:t>
            </a:r>
            <a:endParaRPr lang="en-US" dirty="0"/>
          </a:p>
        </p:txBody>
      </p:sp>
      <p:sp>
        <p:nvSpPr>
          <p:cNvPr id="3" name="Content Placeholder 2"/>
          <p:cNvSpPr>
            <a:spLocks noGrp="1"/>
          </p:cNvSpPr>
          <p:nvPr>
            <p:ph idx="1"/>
          </p:nvPr>
        </p:nvSpPr>
        <p:spPr>
          <a:xfrm>
            <a:off x="297700" y="2142069"/>
            <a:ext cx="3426402" cy="3082303"/>
          </a:xfrm>
        </p:spPr>
        <p:txBody>
          <a:bodyPr/>
          <a:lstStyle/>
          <a:p>
            <a:r>
              <a:rPr lang="en-US" dirty="0" smtClean="0"/>
              <a:t>A consumer can unilaterally provision computing capabilities as needed without requiring human interaction with the (IT service) provider.</a:t>
            </a:r>
          </a:p>
          <a:p>
            <a:pPr lvl="1"/>
            <a:r>
              <a:rPr lang="en-US" dirty="0" smtClean="0"/>
              <a:t>Typically using a browser</a:t>
            </a:r>
          </a:p>
          <a:p>
            <a:endParaRPr lang="en-US" dirty="0"/>
          </a:p>
          <a:p>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8</a:t>
            </a:fld>
            <a:endParaRPr lang="en-US"/>
          </a:p>
        </p:txBody>
      </p:sp>
      <p:grpSp>
        <p:nvGrpSpPr>
          <p:cNvPr id="16" name="Group 15"/>
          <p:cNvGrpSpPr/>
          <p:nvPr/>
        </p:nvGrpSpPr>
        <p:grpSpPr>
          <a:xfrm>
            <a:off x="3940004" y="2139876"/>
            <a:ext cx="4741481" cy="4011542"/>
            <a:chOff x="3940004" y="2139876"/>
            <a:chExt cx="4741481" cy="4011542"/>
          </a:xfrm>
        </p:grpSpPr>
        <p:sp>
          <p:nvSpPr>
            <p:cNvPr id="6" name="Flowchart: Process 5"/>
            <p:cNvSpPr/>
            <p:nvPr/>
          </p:nvSpPr>
          <p:spPr>
            <a:xfrm>
              <a:off x="4874427" y="2139876"/>
              <a:ext cx="3117272" cy="7481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requests server</a:t>
              </a:r>
              <a:endParaRPr lang="en-US" dirty="0"/>
            </a:p>
          </p:txBody>
        </p:sp>
        <p:pic>
          <p:nvPicPr>
            <p:cNvPr id="9" name="Picture 8"/>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940004" y="2624784"/>
              <a:ext cx="4741481" cy="3526634"/>
            </a:xfrm>
            <a:prstGeom prst="rect">
              <a:avLst/>
            </a:prstGeom>
          </p:spPr>
        </p:pic>
        <p:sp>
          <p:nvSpPr>
            <p:cNvPr id="8" name="Flowchart: Process 7"/>
            <p:cNvSpPr/>
            <p:nvPr/>
          </p:nvSpPr>
          <p:spPr>
            <a:xfrm>
              <a:off x="4874427" y="4133618"/>
              <a:ext cx="3117272" cy="7481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provisioned</a:t>
              </a:r>
              <a:endParaRPr lang="en-US" dirty="0"/>
            </a:p>
          </p:txBody>
        </p:sp>
        <p:cxnSp>
          <p:nvCxnSpPr>
            <p:cNvPr id="11" name="Straight Arrow Connector 10"/>
            <p:cNvCxnSpPr>
              <a:stCxn id="6" idx="2"/>
              <a:endCxn id="8" idx="0"/>
            </p:cNvCxnSpPr>
            <p:nvPr/>
          </p:nvCxnSpPr>
          <p:spPr>
            <a:xfrm>
              <a:off x="6433063" y="2888022"/>
              <a:ext cx="0" cy="12455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579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Network Access</a:t>
            </a:r>
            <a:endParaRPr lang="en-US" dirty="0"/>
          </a:p>
        </p:txBody>
      </p:sp>
      <p:sp>
        <p:nvSpPr>
          <p:cNvPr id="3" name="Content Placeholder 2"/>
          <p:cNvSpPr>
            <a:spLocks noGrp="1"/>
          </p:cNvSpPr>
          <p:nvPr>
            <p:ph idx="1"/>
          </p:nvPr>
        </p:nvSpPr>
        <p:spPr/>
        <p:txBody>
          <a:bodyPr/>
          <a:lstStyle/>
          <a:p>
            <a:r>
              <a:rPr lang="en-US" dirty="0" smtClean="0"/>
              <a:t>Cloud computing resources </a:t>
            </a:r>
            <a:r>
              <a:rPr lang="en-US" dirty="0"/>
              <a:t>a</a:t>
            </a:r>
            <a:r>
              <a:rPr lang="en-US" dirty="0" smtClean="0"/>
              <a:t>re available over the network and accessed through standard mechanisms that promote use by heterogeneous platforms.</a:t>
            </a:r>
          </a:p>
          <a:p>
            <a:pPr lvl="1"/>
            <a:r>
              <a:rPr lang="en-US" dirty="0" smtClean="0"/>
              <a:t>Often through a browser using XML, SOAP, HTML over HTTP</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9</a:t>
            </a:fld>
            <a:endParaRPr lang="en-US"/>
          </a:p>
        </p:txBody>
      </p:sp>
      <p:grpSp>
        <p:nvGrpSpPr>
          <p:cNvPr id="5" name="Group 4"/>
          <p:cNvGrpSpPr/>
          <p:nvPr/>
        </p:nvGrpSpPr>
        <p:grpSpPr>
          <a:xfrm>
            <a:off x="709721" y="3322236"/>
            <a:ext cx="7724662" cy="2703566"/>
            <a:chOff x="410463" y="2884971"/>
            <a:chExt cx="7724662" cy="2703566"/>
          </a:xfrm>
        </p:grpSpPr>
        <p:pic>
          <p:nvPicPr>
            <p:cNvPr id="1026" name="Picture 2" descr="C:\Users\Jason Eden\AppData\Local\Microsoft\Windows\Temporary Internet Files\Content.IE5\MY28M7X7\MC90043259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177" y="3121343"/>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ason Eden\AppData\Local\Microsoft\Windows\Temporary Internet Files\Content.IE5\1P0BD3HC\MC90043382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7749" y="3759733"/>
              <a:ext cx="1828572" cy="18285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6321" y="2884971"/>
              <a:ext cx="1828804" cy="182880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463" y="3759733"/>
              <a:ext cx="1828804" cy="1828804"/>
            </a:xfrm>
            <a:prstGeom prst="rect">
              <a:avLst/>
            </a:prstGeom>
          </p:spPr>
        </p:pic>
      </p:grpSp>
    </p:spTree>
    <p:extLst>
      <p:ext uri="{BB962C8B-B14F-4D97-AF65-F5344CB8AC3E}">
        <p14:creationId xmlns:p14="http://schemas.microsoft.com/office/powerpoint/2010/main" val="36602947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Cloud Computing Introduction&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25&quot;/&gt;&lt;property id=&quot;20307&quot; value=&quot;264&quot;/&gt;&lt;/object&gt;&lt;object type=&quot;3&quot; unique_id=&quot;10013&quot;&gt;&lt;property id=&quot;20148&quot; value=&quot;5&quot;/&gt;&lt;property id=&quot;20300&quot; value=&quot;Slide 26&quot;/&gt;&lt;property id=&quot;20307&quot; value=&quot;265&quot;/&gt;&lt;/object&gt;&lt;object type=&quot;3&quot; unique_id=&quot;10098&quot;&gt;&lt;property id=&quot;20148&quot; value=&quot;5&quot;/&gt;&lt;property id=&quot;20300&quot; value=&quot;Slide 6 - &amp;quot;Cloud Computing Definition&amp;quot;&quot;/&gt;&lt;property id=&quot;20307&quot; value=&quot;268&quot;/&gt;&lt;/object&gt;&lt;object type=&quot;3&quot; unique_id=&quot;10203&quot;&gt;&lt;property id=&quot;20148&quot; value=&quot;5&quot;/&gt;&lt;property id=&quot;20300&quot; value=&quot;Slide 4 - &amp;quot;Traditional IT Deployment Model&amp;quot;&quot;/&gt;&lt;property id=&quot;20307&quot; value=&quot;269&quot;/&gt;&lt;/object&gt;&lt;object type=&quot;3&quot; unique_id=&quot;10206&quot;&gt;&lt;property id=&quot;20148&quot; value=&quot;5&quot;/&gt;&lt;property id=&quot;20300&quot; value=&quot;Slide 7 - &amp;quot;Five Essential Cloud Characteristics&amp;quot;&quot;/&gt;&lt;property id=&quot;20307&quot; value=&quot;272&quot;/&gt;&lt;/object&gt;&lt;object type=&quot;3&quot; unique_id=&quot;10208&quot;&gt;&lt;property id=&quot;20148&quot; value=&quot;5&quot;/&gt;&lt;property id=&quot;20300&quot; value=&quot;Slide 9 - &amp;quot;Broad Network Access&amp;quot;&quot;/&gt;&lt;property id=&quot;20307&quot; value=&quot;274&quot;/&gt;&lt;/object&gt;&lt;object type=&quot;3&quot; unique_id=&quot;10285&quot;&gt;&lt;property id=&quot;20148&quot; value=&quot;5&quot;/&gt;&lt;property id=&quot;20300&quot; value=&quot;Slide 10 - &amp;quot;Resource Pooling&amp;quot;&quot;/&gt;&lt;property id=&quot;20307&quot; value=&quot;275&quot;/&gt;&lt;/object&gt;&lt;object type=&quot;3&quot; unique_id=&quot;10286&quot;&gt;&lt;property id=&quot;20148&quot; value=&quot;5&quot;/&gt;&lt;property id=&quot;20300&quot; value=&quot;Slide 11 - &amp;quot;Rapid Elasticity&amp;quot;&quot;/&gt;&lt;property id=&quot;20307&quot; value=&quot;276&quot;/&gt;&lt;/object&gt;&lt;object type=&quot;3&quot; unique_id=&quot;10350&quot;&gt;&lt;property id=&quot;20148&quot; value=&quot;5&quot;/&gt;&lt;property id=&quot;20300&quot; value=&quot;Slide 12 - &amp;quot;Measured Service&amp;quot;&quot;/&gt;&lt;property id=&quot;20307&quot; value=&quot;277&quot;/&gt;&lt;/object&gt;&lt;object type=&quot;3&quot; unique_id=&quot;11058&quot;&gt;&lt;property id=&quot;20148&quot; value=&quot;5&quot;/&gt;&lt;property id=&quot;20300&quot; value=&quot;Slide 13 - &amp;quot;Cloud Computing Models&amp;quot;&quot;/&gt;&lt;property id=&quot;20307&quot; value=&quot;284&quot;/&gt;&lt;/object&gt;&lt;object type=&quot;3&quot; unique_id=&quot;11146&quot;&gt;&lt;property id=&quot;20148&quot; value=&quot;5&quot;/&gt;&lt;property id=&quot;20300&quot; value=&quot;Slide 14 - &amp;quot;Software as a Service&amp;quot;&quot;/&gt;&lt;property id=&quot;20307&quot; value=&quot;285&quot;/&gt;&lt;/object&gt;&lt;object type=&quot;3&quot; unique_id=&quot;11237&quot;&gt;&lt;property id=&quot;20148&quot; value=&quot;5&quot;/&gt;&lt;property id=&quot;20300&quot; value=&quot;Slide 15 - &amp;quot;Platform as a Service&amp;quot;&quot;/&gt;&lt;property id=&quot;20307&quot; value=&quot;286&quot;/&gt;&lt;/object&gt;&lt;object type=&quot;3&quot; unique_id=&quot;11331&quot;&gt;&lt;property id=&quot;20148&quot; value=&quot;5&quot;/&gt;&lt;property id=&quot;20300&quot; value=&quot;Slide 16 - &amp;quot;Infrastructure as a Service&amp;quot;&quot;/&gt;&lt;property id=&quot;20307&quot; value=&quot;287&quot;/&gt;&lt;/object&gt;&lt;object type=&quot;3&quot; unique_id=&quot;11460&quot;&gt;&lt;property id=&quot;20148&quot; value=&quot;5&quot;/&gt;&lt;property id=&quot;20300&quot; value=&quot;Slide 17 - &amp;quot;Public Clouds&amp;quot;&quot;/&gt;&lt;property id=&quot;20307&quot; value=&quot;288&quot;/&gt;&lt;/object&gt;&lt;object type=&quot;3&quot; unique_id=&quot;11461&quot;&gt;&lt;property id=&quot;20148&quot; value=&quot;5&quot;/&gt;&lt;property id=&quot;20300&quot; value=&quot;Slide 18 - &amp;quot;Private Clouds&amp;quot;&quot;/&gt;&lt;property id=&quot;20307&quot; value=&quot;289&quot;/&gt;&lt;/object&gt;&lt;object type=&quot;3&quot; unique_id=&quot;11632&quot;&gt;&lt;property id=&quot;20148&quot; value=&quot;5&quot;/&gt;&lt;property id=&quot;20300&quot; value=&quot;Slide 19 - &amp;quot;Hybrid Clouds&amp;quot;&quot;/&gt;&lt;property id=&quot;20307&quot; value=&quot;290&quot;/&gt;&lt;/object&gt;&lt;object type=&quot;3&quot; unique_id=&quot;11878&quot;&gt;&lt;property id=&quot;20148&quot; value=&quot;5&quot;/&gt;&lt;property id=&quot;20300&quot; value=&quot;Slide 24 - &amp;quot;Summary&amp;quot;&quot;/&gt;&lt;property id=&quot;20307&quot; value=&quot;291&quot;/&gt;&lt;/object&gt;&lt;object type=&quot;3&quot; unique_id=&quot;11879&quot;&gt;&lt;property id=&quot;20148&quot; value=&quot;5&quot;/&gt;&lt;property id=&quot;20300&quot; value=&quot;Slide 5 - &amp;quot;Cloud Computing Deployment Model&amp;quot;&quot;/&gt;&lt;property id=&quot;20307&quot; value=&quot;292&quot;/&gt;&lt;/object&gt;&lt;object type=&quot;3&quot; unique_id=&quot;11880&quot;&gt;&lt;property id=&quot;20148&quot; value=&quot;5&quot;/&gt;&lt;property id=&quot;20300&quot; value=&quot;Slide 8 - &amp;quot;On-Demand Self-Service&amp;quot;&quot;/&gt;&lt;property id=&quot;20307&quot; value=&quot;297&quot;/&gt;&lt;/object&gt;&lt;object type=&quot;3&quot; unique_id=&quot;11881&quot;&gt;&lt;property id=&quot;20148&quot; value=&quot;5&quot;/&gt;&lt;property id=&quot;20300&quot; value=&quot;Slide 20 - &amp;quot;Virtual Machine&amp;quot;&quot;/&gt;&lt;property id=&quot;20307&quot; value=&quot;294&quot;/&gt;&lt;/object&gt;&lt;object type=&quot;3&quot; unique_id=&quot;11882&quot;&gt;&lt;property id=&quot;20148&quot; value=&quot;5&quot;/&gt;&lt;property id=&quot;20300&quot; value=&quot;Slide 21 - &amp;quot;Virtualization Benefits&amp;quot;&quot;/&gt;&lt;property id=&quot;20307&quot; value=&quot;295&quot;/&gt;&lt;/object&gt;&lt;object type=&quot;3&quot; unique_id=&quot;11883&quot;&gt;&lt;property id=&quot;20148&quot; value=&quot;5&quot;/&gt;&lt;property id=&quot;20300&quot; value=&quot;Slide 22 - &amp;quot;Virtualization and Cloud Computing&amp;quot;&quot;/&gt;&lt;property id=&quot;20307&quot; value=&quot;293&quot;/&gt;&lt;/object&gt;&lt;object type=&quot;3&quot; unique_id=&quot;11884&quot;&gt;&lt;property id=&quot;20148&quot; value=&quot;5&quot;/&gt;&lt;property id=&quot;20300&quot; value=&quot;Slide 23 - &amp;quot;Differences Between Virtualization and Cloud Computing&amp;quot;&quot;/&gt;&lt;property id=&quot;20307&quot; value=&quot;296&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4005</TotalTime>
  <Words>1850</Words>
  <Application>Microsoft Office PowerPoint</Application>
  <PresentationFormat>On-screen Show (4:3)</PresentationFormat>
  <Paragraphs>258</Paragraphs>
  <Slides>26</Slides>
  <Notes>17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euc-040_rev_d_corp_template_v10</vt:lpstr>
      <vt:lpstr>PowerPoint Presentation</vt:lpstr>
      <vt:lpstr>Cloud Computing Introduction</vt:lpstr>
      <vt:lpstr>Module Topics</vt:lpstr>
      <vt:lpstr>Traditional IT Deployment Model</vt:lpstr>
      <vt:lpstr>Cloud Computing Deployment Model</vt:lpstr>
      <vt:lpstr>Cloud Computing Definition</vt:lpstr>
      <vt:lpstr>Five Essential Cloud Characteristics</vt:lpstr>
      <vt:lpstr>On-Demand Self-Service</vt:lpstr>
      <vt:lpstr>Broad Network Access</vt:lpstr>
      <vt:lpstr>Resource Pooling</vt:lpstr>
      <vt:lpstr>Rapid Elasticity</vt:lpstr>
      <vt:lpstr>Measured Service</vt:lpstr>
      <vt:lpstr>Cloud Computing Models</vt:lpstr>
      <vt:lpstr>Software as a Service</vt:lpstr>
      <vt:lpstr>Platform as a Service</vt:lpstr>
      <vt:lpstr>Infrastructure as a Service</vt:lpstr>
      <vt:lpstr>Public Clouds</vt:lpstr>
      <vt:lpstr>Private Clouds</vt:lpstr>
      <vt:lpstr>Hybrid Clouds</vt:lpstr>
      <vt:lpstr>Virtual Machine</vt:lpstr>
      <vt:lpstr>Virtualization Benefits</vt:lpstr>
      <vt:lpstr>Virtualization and Cloud Computing</vt:lpstr>
      <vt:lpstr>Differences Between Virtualization and Cloud Computing</vt:lpstr>
      <vt:lpstr>Summary</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125</cp:revision>
  <dcterms:created xsi:type="dcterms:W3CDTF">2011-10-23T23:18:41Z</dcterms:created>
  <dcterms:modified xsi:type="dcterms:W3CDTF">2012-06-05T17:29:16Z</dcterms:modified>
</cp:coreProperties>
</file>