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6" r:id="rId2"/>
    <p:sldId id="256" r:id="rId3"/>
    <p:sldId id="257" r:id="rId4"/>
    <p:sldId id="268" r:id="rId5"/>
    <p:sldId id="269" r:id="rId6"/>
    <p:sldId id="270" r:id="rId7"/>
    <p:sldId id="273" r:id="rId8"/>
    <p:sldId id="274" r:id="rId9"/>
    <p:sldId id="366" r:id="rId10"/>
    <p:sldId id="344" r:id="rId11"/>
    <p:sldId id="367" r:id="rId12"/>
    <p:sldId id="358" r:id="rId13"/>
    <p:sldId id="359" r:id="rId14"/>
    <p:sldId id="357" r:id="rId15"/>
    <p:sldId id="360" r:id="rId16"/>
    <p:sldId id="348" r:id="rId17"/>
    <p:sldId id="369" r:id="rId18"/>
    <p:sldId id="368" r:id="rId19"/>
    <p:sldId id="364" r:id="rId20"/>
    <p:sldId id="365" r:id="rId21"/>
    <p:sldId id="361" r:id="rId22"/>
    <p:sldId id="370" r:id="rId23"/>
    <p:sldId id="351" r:id="rId24"/>
    <p:sldId id="352" r:id="rId25"/>
    <p:sldId id="371" r:id="rId26"/>
    <p:sldId id="353" r:id="rId27"/>
    <p:sldId id="354" r:id="rId28"/>
    <p:sldId id="355" r:id="rId29"/>
    <p:sldId id="356" r:id="rId30"/>
    <p:sldId id="336" r:id="rId31"/>
    <p:sldId id="372" r:id="rId32"/>
    <p:sldId id="264" r:id="rId33"/>
    <p:sldId id="265" r:id="rId34"/>
  </p:sldIdLst>
  <p:sldSz cx="9144000" cy="6858000" type="screen4x3"/>
  <p:notesSz cx="6858000" cy="9144000"/>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DB"/>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63" autoAdjust="0"/>
    <p:restoredTop sz="80431" autoAdjust="0"/>
  </p:normalViewPr>
  <p:slideViewPr>
    <p:cSldViewPr snapToGrid="0">
      <p:cViewPr varScale="1">
        <p:scale>
          <a:sx n="57" d="100"/>
          <a:sy n="57" d="100"/>
        </p:scale>
        <p:origin x="-624" y="-90"/>
      </p:cViewPr>
      <p:guideLst>
        <p:guide orient="horz" pos="382"/>
        <p:guide orient="horz" pos="930"/>
        <p:guide pos="2880"/>
        <p:guide pos="198"/>
        <p:guide pos="5568"/>
      </p:guideLst>
    </p:cSldViewPr>
  </p:slideViewPr>
  <p:notesTextViewPr>
    <p:cViewPr>
      <p:scale>
        <a:sx n="100" d="100"/>
        <a:sy n="100" d="100"/>
      </p:scale>
      <p:origin x="36" y="0"/>
    </p:cViewPr>
  </p:notesTextViewPr>
  <p:sorterViewPr>
    <p:cViewPr>
      <p:scale>
        <a:sx n="66" d="100"/>
        <a:sy n="66" d="100"/>
      </p:scale>
      <p:origin x="0" y="0"/>
    </p:cViewPr>
  </p:sorterViewPr>
  <p:notesViewPr>
    <p:cSldViewPr snapToGrid="0">
      <p:cViewPr varScale="1">
        <p:scale>
          <a:sx n="81" d="100"/>
          <a:sy n="81" d="100"/>
        </p:scale>
        <p:origin x="-20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94F598-37E8-4BCD-B357-36ACC940B45E}" type="datetimeFigureOut">
              <a:rPr lang="en-US" smtClean="0"/>
              <a:t>12/9/2012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81EBE7-D445-4A6F-9E68-B4E104E8670F}" type="slidenum">
              <a:rPr lang="en-US" smtClean="0"/>
              <a:t>‹#›</a:t>
            </a:fld>
            <a:endParaRPr lang="en-US"/>
          </a:p>
        </p:txBody>
      </p:sp>
    </p:spTree>
    <p:extLst>
      <p:ext uri="{BB962C8B-B14F-4D97-AF65-F5344CB8AC3E}">
        <p14:creationId xmlns:p14="http://schemas.microsoft.com/office/powerpoint/2010/main" val="2444384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a:t>
            </a:fld>
            <a:endParaRPr lang="en-US"/>
          </a:p>
        </p:txBody>
      </p:sp>
    </p:spTree>
    <p:extLst>
      <p:ext uri="{BB962C8B-B14F-4D97-AF65-F5344CB8AC3E}">
        <p14:creationId xmlns:p14="http://schemas.microsoft.com/office/powerpoint/2010/main" val="140916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Walrus, also written in Java, implements bucket-based storage, which is available outside and inside a cloud through S3-compatible SOAP and REST interfaces.</a:t>
            </a:r>
          </a:p>
          <a:p>
            <a:r>
              <a:rPr lang="en-US" dirty="0" smtClean="0">
                <a:latin typeface="Times New Roman" charset="0"/>
              </a:rPr>
              <a:t>There</a:t>
            </a:r>
            <a:r>
              <a:rPr lang="en-US" baseline="0" dirty="0" smtClean="0">
                <a:latin typeface="Times New Roman" charset="0"/>
              </a:rPr>
              <a:t> is only o</a:t>
            </a:r>
            <a:r>
              <a:rPr lang="en-US" dirty="0" smtClean="0">
                <a:latin typeface="Times New Roman" charset="0"/>
              </a:rPr>
              <a:t>ne active Walrus per cloud.</a:t>
            </a:r>
          </a:p>
          <a:p>
            <a:r>
              <a:rPr lang="en-US" dirty="0" smtClean="0">
                <a:latin typeface="Times New Roman" charset="0"/>
              </a:rPr>
              <a:t>The</a:t>
            </a:r>
            <a:r>
              <a:rPr lang="en-US" baseline="0" dirty="0" smtClean="0">
                <a:latin typeface="Times New Roman" charset="0"/>
              </a:rPr>
              <a:t> Walrus is implemented as s</a:t>
            </a:r>
            <a:r>
              <a:rPr lang="en-US" dirty="0" smtClean="0">
                <a:latin typeface="Times New Roman" charset="0"/>
              </a:rPr>
              <a:t>imple HTTP get/put storage. </a:t>
            </a:r>
            <a:r>
              <a:rPr lang="en-US" sz="1200" b="0" i="0" kern="1200" dirty="0" smtClean="0">
                <a:solidFill>
                  <a:schemeClr val="tx1"/>
                </a:solidFill>
                <a:effectLst/>
                <a:latin typeface="Arial" charset="0"/>
                <a:ea typeface="+mn-ea"/>
                <a:cs typeface="+mn-cs"/>
              </a:rPr>
              <a:t> Walrus could be</a:t>
            </a:r>
            <a:r>
              <a:rPr lang="en-US" sz="1200" b="0" i="0" kern="1200" baseline="0" dirty="0" smtClean="0">
                <a:solidFill>
                  <a:schemeClr val="tx1"/>
                </a:solidFill>
                <a:effectLst/>
                <a:latin typeface="Arial" charset="0"/>
                <a:ea typeface="+mn-ea"/>
                <a:cs typeface="+mn-cs"/>
              </a:rPr>
              <a:t> used, </a:t>
            </a:r>
            <a:r>
              <a:rPr lang="en-US" sz="1200" b="0" i="0" kern="1200" dirty="0" smtClean="0">
                <a:solidFill>
                  <a:schemeClr val="tx1"/>
                </a:solidFill>
                <a:effectLst/>
                <a:latin typeface="Arial" charset="0"/>
                <a:ea typeface="+mn-ea"/>
                <a:cs typeface="+mn-cs"/>
              </a:rPr>
              <a:t>for example, for enterprise backup, an image store for web applications, or storage for their applications runtime configurations.</a:t>
            </a:r>
            <a:r>
              <a:rPr lang="en-US" dirty="0" smtClean="0">
                <a:latin typeface="Times New Roman" charset="0"/>
              </a:rPr>
              <a:t> </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13</a:t>
            </a:fld>
            <a:endParaRPr lang="en-US"/>
          </a:p>
        </p:txBody>
      </p:sp>
    </p:spTree>
    <p:extLst>
      <p:ext uri="{BB962C8B-B14F-4D97-AF65-F5344CB8AC3E}">
        <p14:creationId xmlns:p14="http://schemas.microsoft.com/office/powerpoint/2010/main" val="221784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1AA60591-A4EC-4EE8-955C-5E08676B813D}" type="slidenum">
              <a:rPr lang="en-US" smtClean="0">
                <a:solidFill>
                  <a:srgbClr val="000000"/>
                </a:solidFill>
                <a:latin typeface="Times New Roman" charset="0"/>
              </a:rPr>
              <a:pPr eaLnBrk="1"/>
              <a:t>14</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A</a:t>
            </a:r>
            <a:r>
              <a:rPr lang="en-US" baseline="0" dirty="0" smtClean="0">
                <a:latin typeface="Times New Roman" charset="0"/>
              </a:rPr>
              <a:t> variety of storage types can be used to provide the storage space for Walrus buckets.  </a:t>
            </a:r>
            <a:r>
              <a:rPr lang="en-US" baseline="0" dirty="0" smtClean="0"/>
              <a:t>The storage space from this storage should be reachable by the Walrus through the directory /</a:t>
            </a:r>
            <a:r>
              <a:rPr lang="en-US" baseline="0" dirty="0" err="1" smtClean="0"/>
              <a:t>var</a:t>
            </a:r>
            <a:r>
              <a:rPr lang="en-US" baseline="0" dirty="0" smtClean="0"/>
              <a:t>/lib/eucalyptus/</a:t>
            </a:r>
            <a:r>
              <a:rPr lang="en-US" baseline="0" dirty="0" err="1" smtClean="0"/>
              <a:t>bukkits</a:t>
            </a:r>
            <a:r>
              <a:rPr lang="en-US" baseline="0" dirty="0" smtClean="0"/>
              <a:t>/.  Whatever storage type you choose, consider reliability, disaster recovery, bandwidth, and the ability to increase the capacity of the storage to accommodate future growth.</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If you have mounted your Walrus storage over NFS then please ensure that you use the NFS</a:t>
            </a:r>
            <a:r>
              <a:rPr lang="en-US" baseline="0" dirty="0" smtClean="0"/>
              <a:t> options</a:t>
            </a:r>
            <a:r>
              <a:rPr lang="en-US" dirty="0" smtClean="0"/>
              <a:t> "</a:t>
            </a:r>
            <a:r>
              <a:rPr lang="en-US" dirty="0" err="1" smtClean="0"/>
              <a:t>hard,nointr,sync</a:t>
            </a:r>
            <a:r>
              <a:rPr lang="en-US" dirty="0" smtClean="0"/>
              <a:t>“.</a:t>
            </a:r>
            <a:br>
              <a:rPr lang="en-US" dirty="0" smtClean="0"/>
            </a:br>
            <a:endParaRPr lang="en-US" dirty="0" smtClean="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baseline="0" dirty="0" smtClean="0"/>
          </a:p>
          <a:p>
            <a:endParaRPr lang="en-US" dirty="0"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Cluster Controller is written in C and deployed as a Web service inside Apache. Communicates with Storage Controller and Node Controller using SOAP with WS-Security.</a:t>
            </a:r>
          </a:p>
          <a:p>
            <a:r>
              <a:rPr lang="en-US" dirty="0" smtClean="0">
                <a:latin typeface="Times New Roman" charset="0"/>
              </a:rPr>
              <a:t>There</a:t>
            </a:r>
            <a:r>
              <a:rPr lang="en-US" baseline="0" dirty="0" smtClean="0">
                <a:latin typeface="Times New Roman" charset="0"/>
              </a:rPr>
              <a:t> is only o</a:t>
            </a:r>
            <a:r>
              <a:rPr lang="en-US" dirty="0" smtClean="0">
                <a:latin typeface="Times New Roman" charset="0"/>
              </a:rPr>
              <a:t>ne active Cluster Controller per cluster.  Eucalyptus 3 supports a maximum of eight</a:t>
            </a:r>
            <a:r>
              <a:rPr lang="en-US" baseline="0" dirty="0" smtClean="0">
                <a:latin typeface="Times New Roman" charset="0"/>
              </a:rPr>
              <a:t> clusters.</a:t>
            </a:r>
            <a:endParaRPr lang="en-US" dirty="0" smtClean="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In MANAGED and MANAGED-NOVLAN network modes (next module), the Cluster Controller acts like an</a:t>
            </a:r>
            <a:r>
              <a:rPr lang="en-US" baseline="0" dirty="0" smtClean="0">
                <a:latin typeface="Times New Roman" charset="0"/>
              </a:rPr>
              <a:t> IP router between the instances and the public network.</a:t>
            </a:r>
            <a:endParaRPr lang="en-US" dirty="0" smtClean="0">
              <a:latin typeface="Times New Roman" charset="0"/>
            </a:endParaRPr>
          </a:p>
          <a:p>
            <a:r>
              <a:rPr lang="en-US" smtClean="0">
                <a:latin typeface="Times New Roman" charset="0"/>
              </a:rPr>
              <a:t>The </a:t>
            </a:r>
            <a:r>
              <a:rPr lang="en-US" dirty="0" smtClean="0">
                <a:latin typeface="Times New Roman" charset="0"/>
              </a:rPr>
              <a:t>Cluster Controller does not use routing protocols, it uses static routes instead.   You</a:t>
            </a:r>
            <a:r>
              <a:rPr lang="en-US" baseline="0" dirty="0" smtClean="0">
                <a:latin typeface="Times New Roman" charset="0"/>
              </a:rPr>
              <a:t> can run </a:t>
            </a:r>
            <a:r>
              <a:rPr lang="en-US" dirty="0" smtClean="0">
                <a:latin typeface="Times New Roman" charset="0"/>
              </a:rPr>
              <a:t>route –n to view</a:t>
            </a:r>
            <a:r>
              <a:rPr lang="en-US" baseline="0" dirty="0" smtClean="0">
                <a:latin typeface="Times New Roman" charset="0"/>
              </a:rPr>
              <a:t> the route table.</a:t>
            </a:r>
            <a:endParaRPr lang="en-US" dirty="0" smtClean="0">
              <a:latin typeface="Times New Roman" charset="0"/>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15</a:t>
            </a:fld>
            <a:endParaRPr lang="en-US"/>
          </a:p>
        </p:txBody>
      </p:sp>
    </p:spTree>
    <p:extLst>
      <p:ext uri="{BB962C8B-B14F-4D97-AF65-F5344CB8AC3E}">
        <p14:creationId xmlns:p14="http://schemas.microsoft.com/office/powerpoint/2010/main" val="2440660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The Storage Controller is written in Java.  Communicates with Cluster Controller and Node Controller using SOAP with WS-Security.</a:t>
            </a:r>
          </a:p>
          <a:p>
            <a:r>
              <a:rPr lang="en-US" dirty="0" smtClean="0">
                <a:latin typeface="Times New Roman" charset="0"/>
              </a:rPr>
              <a:t>There is only one active Storage Controller per cluster.</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16</a:t>
            </a:fld>
            <a:endParaRPr lang="en-US"/>
          </a:p>
        </p:txBody>
      </p:sp>
    </p:spTree>
    <p:extLst>
      <p:ext uri="{BB962C8B-B14F-4D97-AF65-F5344CB8AC3E}">
        <p14:creationId xmlns:p14="http://schemas.microsoft.com/office/powerpoint/2010/main" val="1396576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1AA60591-A4EC-4EE8-955C-5E08676B813D}" type="slidenum">
              <a:rPr lang="en-US" smtClean="0">
                <a:solidFill>
                  <a:srgbClr val="000000"/>
                </a:solidFill>
                <a:latin typeface="Times New Roman" charset="0"/>
              </a:rPr>
              <a:pPr eaLnBrk="1"/>
              <a:t>17</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A</a:t>
            </a:r>
            <a:r>
              <a:rPr lang="en-US" baseline="0" dirty="0" smtClean="0">
                <a:latin typeface="Times New Roman" charset="0"/>
              </a:rPr>
              <a:t> variety of storage types could be used to provide the storage space for volumes.   You can divide these storage types into two broad categories.  </a:t>
            </a:r>
          </a:p>
          <a:p>
            <a:r>
              <a:rPr lang="en-US" baseline="0" dirty="0" smtClean="0">
                <a:latin typeface="Times New Roman" charset="0"/>
              </a:rPr>
              <a:t>First, there are Eucalyptus-supported SAN arrays.  At the time of writing, these include the </a:t>
            </a:r>
            <a:r>
              <a:rPr lang="en-US" dirty="0" smtClean="0"/>
              <a:t>Dell </a:t>
            </a:r>
            <a:r>
              <a:rPr lang="en-US" dirty="0" err="1" smtClean="0"/>
              <a:t>EqualLogic</a:t>
            </a:r>
            <a:r>
              <a:rPr lang="en-US" dirty="0" smtClean="0"/>
              <a:t> PS4000 series or PS6000 series arrays</a:t>
            </a:r>
            <a:r>
              <a:rPr lang="en-US" baseline="0" dirty="0" smtClean="0"/>
              <a:t> and the </a:t>
            </a:r>
            <a:r>
              <a:rPr lang="en-US" dirty="0" err="1" smtClean="0"/>
              <a:t>NetApp</a:t>
            </a:r>
            <a:r>
              <a:rPr lang="en-US" dirty="0" smtClean="0"/>
              <a:t> FAS2000 series or FAS6000 series arrays, as well as the EMC</a:t>
            </a:r>
            <a:r>
              <a:rPr lang="en-US" baseline="0" dirty="0" smtClean="0"/>
              <a:t> VNX series arrays</a:t>
            </a:r>
            <a:r>
              <a:rPr lang="en-US" dirty="0" smtClean="0"/>
              <a:t>.  These arrays directly provide</a:t>
            </a:r>
            <a:r>
              <a:rPr lang="en-US" baseline="0" dirty="0" smtClean="0"/>
              <a:t> volumes to the Node Controllers, but under the control of the Storage Controllers.</a:t>
            </a:r>
          </a:p>
          <a:p>
            <a:r>
              <a:rPr lang="en-US" baseline="0" dirty="0" smtClean="0"/>
              <a:t>Second, a large variety of other storage types can also be used, but these types do not directly provide volumes to the Node Controllers.  These types provide storage space to the Storage Controller which in turn provides volumes to the Node Controllers.   The storage space on these types of storage provides the backing store behind the directory /</a:t>
            </a:r>
            <a:r>
              <a:rPr lang="en-US" baseline="0" dirty="0" err="1" smtClean="0"/>
              <a:t>var</a:t>
            </a:r>
            <a:r>
              <a:rPr lang="en-US" baseline="0" dirty="0" smtClean="0"/>
              <a:t>/lib/eucalyptus/volumes/ on the Storage Controller.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 If you have mounted storage to</a:t>
            </a:r>
            <a:r>
              <a:rPr lang="en-US" baseline="0" dirty="0" smtClean="0"/>
              <a:t> </a:t>
            </a:r>
            <a:r>
              <a:rPr lang="en-US" dirty="0" smtClean="0"/>
              <a:t>your Storage Controller over NFS then please ensure that you use the NFS options</a:t>
            </a:r>
            <a:r>
              <a:rPr lang="en-US" baseline="0" dirty="0" smtClean="0"/>
              <a:t> </a:t>
            </a:r>
            <a:r>
              <a:rPr lang="en-US" dirty="0" smtClean="0"/>
              <a:t>"</a:t>
            </a:r>
            <a:r>
              <a:rPr lang="en-US" dirty="0" err="1" smtClean="0"/>
              <a:t>hard,nointr,sync</a:t>
            </a:r>
            <a:r>
              <a:rPr lang="en-US" dirty="0" smtClean="0"/>
              <a:t>“.</a:t>
            </a:r>
            <a:r>
              <a:rPr lang="en-US" baseline="0" dirty="0" smtClean="0"/>
              <a:t>  </a:t>
            </a:r>
            <a:r>
              <a:rPr lang="en-US" dirty="0" smtClean="0"/>
              <a:t>If not, then any Boot from EBS</a:t>
            </a:r>
            <a:r>
              <a:rPr lang="en-US" baseline="0" dirty="0" smtClean="0"/>
              <a:t> </a:t>
            </a:r>
            <a:r>
              <a:rPr lang="en-US" dirty="0" smtClean="0"/>
              <a:t>virtual machines might become unstable at any time, but especially during</a:t>
            </a:r>
            <a:r>
              <a:rPr lang="en-US" baseline="0" dirty="0" smtClean="0"/>
              <a:t> </a:t>
            </a:r>
            <a:r>
              <a:rPr lang="en-US" dirty="0" smtClean="0"/>
              <a:t>periods of heavy load.</a:t>
            </a:r>
          </a:p>
          <a:p>
            <a:endParaRPr lang="en-US" baseline="0" dirty="0" smtClean="0"/>
          </a:p>
          <a:p>
            <a:endParaRPr lang="en-US" dirty="0"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1AA60591-A4EC-4EE8-955C-5E08676B813D}" type="slidenum">
              <a:rPr lang="en-US" smtClean="0">
                <a:solidFill>
                  <a:srgbClr val="000000"/>
                </a:solidFill>
                <a:latin typeface="Times New Roman" charset="0"/>
              </a:rPr>
              <a:pPr eaLnBrk="1"/>
              <a:t>18</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Node Controllers always see and access volumes</a:t>
            </a:r>
            <a:r>
              <a:rPr lang="en-US" baseline="0" dirty="0" smtClean="0">
                <a:latin typeface="Times New Roman" charset="0"/>
              </a:rPr>
              <a:t> as </a:t>
            </a:r>
            <a:r>
              <a:rPr lang="en-US" baseline="0" dirty="0" err="1" smtClean="0">
                <a:latin typeface="Times New Roman" charset="0"/>
              </a:rPr>
              <a:t>iSCSI</a:t>
            </a:r>
            <a:r>
              <a:rPr lang="en-US" baseline="0" dirty="0" smtClean="0">
                <a:latin typeface="Times New Roman" charset="0"/>
              </a:rPr>
              <a:t> targets.   If a Eucalyptus-supported </a:t>
            </a:r>
            <a:r>
              <a:rPr lang="en-US" baseline="0" dirty="0" err="1" smtClean="0">
                <a:latin typeface="Times New Roman" charset="0"/>
              </a:rPr>
              <a:t>iSCSI</a:t>
            </a:r>
            <a:r>
              <a:rPr lang="en-US" baseline="0" dirty="0" smtClean="0">
                <a:latin typeface="Times New Roman" charset="0"/>
              </a:rPr>
              <a:t> array is used, the SAN array exports the </a:t>
            </a:r>
            <a:r>
              <a:rPr lang="en-US" baseline="0" dirty="0" err="1" smtClean="0">
                <a:latin typeface="Times New Roman" charset="0"/>
              </a:rPr>
              <a:t>iSCSI</a:t>
            </a:r>
            <a:r>
              <a:rPr lang="en-US" baseline="0" dirty="0" smtClean="0">
                <a:latin typeface="Times New Roman" charset="0"/>
              </a:rPr>
              <a:t> target directly to the Node Controller.   If any other type of storage is used the storage must appear local to the Storage Controller, and the Storage Controller’s </a:t>
            </a:r>
            <a:r>
              <a:rPr lang="en-US" baseline="0" dirty="0" err="1" smtClean="0">
                <a:latin typeface="Times New Roman" charset="0"/>
              </a:rPr>
              <a:t>tgtd</a:t>
            </a:r>
            <a:r>
              <a:rPr lang="en-US" baseline="0" dirty="0" smtClean="0">
                <a:latin typeface="Times New Roman" charset="0"/>
              </a:rPr>
              <a:t> </a:t>
            </a:r>
            <a:r>
              <a:rPr lang="en-US" baseline="0" dirty="0" err="1" smtClean="0">
                <a:latin typeface="Times New Roman" charset="0"/>
              </a:rPr>
              <a:t>iSCSI</a:t>
            </a:r>
            <a:r>
              <a:rPr lang="en-US" baseline="0" dirty="0" smtClean="0">
                <a:latin typeface="Times New Roman" charset="0"/>
              </a:rPr>
              <a:t> daemon exports the </a:t>
            </a:r>
            <a:r>
              <a:rPr lang="en-US" baseline="0" dirty="0" err="1" smtClean="0">
                <a:latin typeface="Times New Roman" charset="0"/>
              </a:rPr>
              <a:t>iSCSI</a:t>
            </a:r>
            <a:r>
              <a:rPr lang="en-US" baseline="0" dirty="0" smtClean="0">
                <a:latin typeface="Times New Roman" charset="0"/>
              </a:rPr>
              <a:t> target to the Node Controller.</a:t>
            </a:r>
            <a:endParaRPr lang="en-US" dirty="0" smtClean="0"/>
          </a:p>
          <a:p>
            <a:endParaRPr lang="en-US" dirty="0"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2913"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2913"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2913"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2913"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2913"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FA3757-C2EB-4F6E-9062-4948E155F261}" type="slidenum">
              <a:rPr lang="en-US" smtClean="0">
                <a:solidFill>
                  <a:srgbClr val="000000"/>
                </a:solidFill>
                <a:latin typeface="Times New Roman" charset="0"/>
              </a:rPr>
              <a:pPr eaLnBrk="1"/>
              <a:t>19</a:t>
            </a:fld>
            <a:endParaRPr lang="en-US" smtClean="0">
              <a:solidFill>
                <a:srgbClr val="000000"/>
              </a:solidFill>
              <a:latin typeface="Times New Roman" charset="0"/>
            </a:endParaRPr>
          </a:p>
        </p:txBody>
      </p:sp>
      <p:sp>
        <p:nvSpPr>
          <p:cNvPr id="3072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072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A Storage</a:t>
            </a:r>
            <a:r>
              <a:rPr lang="en-US" baseline="0" dirty="0" smtClean="0">
                <a:latin typeface="Times New Roman" charset="0"/>
              </a:rPr>
              <a:t> Controller</a:t>
            </a:r>
            <a:r>
              <a:rPr lang="en-US" dirty="0" smtClean="0">
                <a:latin typeface="Times New Roman" charset="0"/>
              </a:rPr>
              <a:t> using local storage</a:t>
            </a:r>
            <a:r>
              <a:rPr lang="en-US" baseline="0" dirty="0" smtClean="0">
                <a:latin typeface="Times New Roman" charset="0"/>
              </a:rPr>
              <a:t> is referred to as </a:t>
            </a:r>
            <a:r>
              <a:rPr lang="en-US" dirty="0" smtClean="0">
                <a:latin typeface="Times New Roman" charset="0"/>
              </a:rPr>
              <a:t>portable mode.</a:t>
            </a:r>
            <a:r>
              <a:rPr lang="en-US" baseline="0" dirty="0" smtClean="0">
                <a:latin typeface="Times New Roman" charset="0"/>
              </a:rPr>
              <a:t>  In this mode the Storage Controller</a:t>
            </a:r>
            <a:r>
              <a:rPr lang="en-US" dirty="0" smtClean="0">
                <a:latin typeface="Times New Roman" charset="0"/>
              </a:rPr>
              <a:t> is in the storage data path.</a:t>
            </a:r>
            <a:r>
              <a:rPr lang="en-US" baseline="0" dirty="0" smtClean="0">
                <a:latin typeface="Times New Roman" charset="0"/>
              </a:rPr>
              <a:t>  Depending upon the number of actively used volumes and the type of hardware on the Storage Controller, the Storage Controller could become a storage performance bottleneck.   Also, if the Storage Controller fails in a non-Eucalyptus HA environment, access to the volumes will fail along with the instances using those volumes.  </a:t>
            </a:r>
          </a:p>
          <a:p>
            <a:r>
              <a:rPr lang="en-US" dirty="0" smtClean="0">
                <a:latin typeface="Times New Roman" charset="0"/>
              </a:rPr>
              <a:t>With a Eucalyptus-supported SAN, the Storage</a:t>
            </a:r>
            <a:r>
              <a:rPr lang="en-US" baseline="0" dirty="0" smtClean="0">
                <a:latin typeface="Times New Roman" charset="0"/>
              </a:rPr>
              <a:t> Controller</a:t>
            </a:r>
            <a:r>
              <a:rPr lang="en-US" dirty="0" smtClean="0">
                <a:latin typeface="Times New Roman" charset="0"/>
              </a:rPr>
              <a:t> is not in the data path.  In this scenario</a:t>
            </a:r>
            <a:r>
              <a:rPr lang="en-US" baseline="0" dirty="0" smtClean="0">
                <a:latin typeface="Times New Roman" charset="0"/>
              </a:rPr>
              <a:t> it is less likely for the SAN to become a performance bottleneck.  Also, because the Storage Controller is not in the data path, a failed Storage Controller will not affect running instances.   Even the SAN array itself might be more reliable with the use of built-in RAID and redundant storage array controller hardware.</a:t>
            </a:r>
            <a:endParaRPr lang="en-US" dirty="0" smtClean="0">
              <a:latin typeface="Times New Roman" charset="0"/>
            </a:endParaRPr>
          </a:p>
          <a:p>
            <a:endParaRPr lang="en-US" dirty="0" smtClean="0">
              <a:latin typeface="Times New Roman" charset="0"/>
            </a:endParaRPr>
          </a:p>
          <a:p>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The</a:t>
            </a:r>
            <a:r>
              <a:rPr lang="en-US" baseline="0" dirty="0" smtClean="0">
                <a:latin typeface="Times New Roman" charset="0"/>
              </a:rPr>
              <a:t> N</a:t>
            </a:r>
            <a:r>
              <a:rPr lang="en-US" dirty="0" smtClean="0">
                <a:latin typeface="Times New Roman" charset="0"/>
              </a:rPr>
              <a:t>ode Controller software is written in C and deployed as a Web service inside Apache. It</a:t>
            </a:r>
            <a:r>
              <a:rPr lang="en-US" baseline="0" dirty="0" smtClean="0">
                <a:latin typeface="Times New Roman" charset="0"/>
              </a:rPr>
              <a:t> c</a:t>
            </a:r>
            <a:r>
              <a:rPr lang="en-US" dirty="0" smtClean="0">
                <a:latin typeface="Times New Roman" charset="0"/>
              </a:rPr>
              <a:t>ommunicates with the Cluster Controller and Storage Controller using SOAP with WS-Security.</a:t>
            </a:r>
          </a:p>
          <a:p>
            <a:r>
              <a:rPr lang="en-US" dirty="0" smtClean="0">
                <a:latin typeface="Times New Roman" charset="0"/>
              </a:rPr>
              <a:t>The</a:t>
            </a:r>
            <a:r>
              <a:rPr lang="en-US" baseline="0" dirty="0" smtClean="0">
                <a:latin typeface="Times New Roman" charset="0"/>
              </a:rPr>
              <a:t> C</a:t>
            </a:r>
            <a:r>
              <a:rPr lang="en-US" dirty="0" smtClean="0">
                <a:latin typeface="Times New Roman" charset="0"/>
              </a:rPr>
              <a:t>luster Controller uses the </a:t>
            </a:r>
            <a:r>
              <a:rPr lang="en-US" dirty="0" err="1" smtClean="0">
                <a:latin typeface="Times New Roman" charset="0"/>
              </a:rPr>
              <a:t>libvirt</a:t>
            </a:r>
            <a:r>
              <a:rPr lang="en-US" dirty="0" smtClean="0">
                <a:latin typeface="Times New Roman" charset="0"/>
              </a:rPr>
              <a:t> API on Node Controllers to control the </a:t>
            </a:r>
            <a:r>
              <a:rPr lang="en-US" dirty="0" smtClean="0">
                <a:latin typeface="Times New Roman" charset="0"/>
              </a:rPr>
              <a:t>KVM </a:t>
            </a:r>
            <a:r>
              <a:rPr lang="en-US" dirty="0" smtClean="0">
                <a:latin typeface="Times New Roman" charset="0"/>
              </a:rPr>
              <a:t>hypervisors.  </a:t>
            </a:r>
            <a:r>
              <a:rPr lang="en-US" dirty="0" err="1" smtClean="0">
                <a:latin typeface="Times New Roman" charset="0"/>
              </a:rPr>
              <a:t>Libvirt</a:t>
            </a:r>
            <a:r>
              <a:rPr lang="en-US" dirty="0" smtClean="0">
                <a:latin typeface="Times New Roman" charset="0"/>
              </a:rPr>
              <a:t> is implemented on Node Controllers via </a:t>
            </a:r>
            <a:r>
              <a:rPr lang="en-US" dirty="0" err="1" smtClean="0">
                <a:latin typeface="Times New Roman" charset="0"/>
              </a:rPr>
              <a:t>libvirtd</a:t>
            </a:r>
            <a:r>
              <a:rPr lang="en-US" dirty="0" smtClean="0">
                <a:latin typeface="Times New Roman" charset="0"/>
              </a:rPr>
              <a:t> daemon. </a:t>
            </a:r>
          </a:p>
          <a:p>
            <a:r>
              <a:rPr lang="en-US" dirty="0" smtClean="0">
                <a:latin typeface="Times New Roman" charset="0"/>
              </a:rPr>
              <a:t>While it is possible to manually create virtua</a:t>
            </a:r>
            <a:r>
              <a:rPr lang="en-US" baseline="0" dirty="0" smtClean="0">
                <a:latin typeface="Times New Roman" charset="0"/>
              </a:rPr>
              <a:t>l machine</a:t>
            </a:r>
            <a:r>
              <a:rPr lang="en-US" dirty="0" smtClean="0">
                <a:latin typeface="Times New Roman" charset="0"/>
              </a:rPr>
              <a:t>s on</a:t>
            </a:r>
            <a:r>
              <a:rPr lang="en-US" baseline="0" dirty="0" smtClean="0">
                <a:latin typeface="Times New Roman" charset="0"/>
              </a:rPr>
              <a:t> a N</a:t>
            </a:r>
            <a:r>
              <a:rPr lang="en-US" dirty="0" smtClean="0">
                <a:latin typeface="Times New Roman" charset="0"/>
              </a:rPr>
              <a:t>ode Controller,</a:t>
            </a:r>
            <a:r>
              <a:rPr lang="en-US" baseline="0" dirty="0" smtClean="0">
                <a:latin typeface="Times New Roman" charset="0"/>
              </a:rPr>
              <a:t> it should not be done on production servers</a:t>
            </a:r>
            <a:r>
              <a:rPr lang="en-US" dirty="0" smtClean="0">
                <a:latin typeface="Times New Roman" charset="0"/>
              </a:rPr>
              <a:t> except maybe for testing and troubleshooting.  Eucalyptus is not aware of the</a:t>
            </a:r>
            <a:r>
              <a:rPr lang="en-US" baseline="0" dirty="0" smtClean="0">
                <a:latin typeface="Times New Roman" charset="0"/>
              </a:rPr>
              <a:t> </a:t>
            </a:r>
            <a:r>
              <a:rPr lang="en-US" dirty="0" smtClean="0">
                <a:latin typeface="Times New Roman" charset="0"/>
              </a:rPr>
              <a:t>resources that manually created virtual</a:t>
            </a:r>
            <a:r>
              <a:rPr lang="en-US" baseline="0" dirty="0" smtClean="0">
                <a:latin typeface="Times New Roman" charset="0"/>
              </a:rPr>
              <a:t> machine</a:t>
            </a:r>
            <a:r>
              <a:rPr lang="en-US" dirty="0" smtClean="0">
                <a:latin typeface="Times New Roman" charset="0"/>
              </a:rPr>
              <a:t>s would</a:t>
            </a:r>
            <a:r>
              <a:rPr lang="en-US" baseline="0" dirty="0" smtClean="0">
                <a:latin typeface="Times New Roman" charset="0"/>
              </a:rPr>
              <a:t> </a:t>
            </a:r>
            <a:r>
              <a:rPr lang="en-US" dirty="0" smtClean="0">
                <a:latin typeface="Times New Roman" charset="0"/>
              </a:rPr>
              <a:t>consume.</a:t>
            </a:r>
            <a:br>
              <a:rPr lang="en-US" dirty="0" smtClean="0">
                <a:latin typeface="Times New Roman" charset="0"/>
              </a:rPr>
            </a:br>
            <a:r>
              <a:rPr lang="en-US" dirty="0" smtClean="0">
                <a:latin typeface="Times New Roman" charset="0"/>
              </a:rPr>
              <a:t>Instances are cached on the Node Controller to make reboot faster.  They are cached</a:t>
            </a:r>
            <a:r>
              <a:rPr lang="en-US" baseline="0" dirty="0" smtClean="0">
                <a:latin typeface="Times New Roman" charset="0"/>
              </a:rPr>
              <a:t> at</a:t>
            </a:r>
            <a:r>
              <a:rPr lang="en-US" dirty="0" smtClean="0">
                <a:latin typeface="Times New Roman" charset="0"/>
              </a:rPr>
              <a:t> /</a:t>
            </a:r>
            <a:r>
              <a:rPr lang="en-US" dirty="0" err="1" smtClean="0">
                <a:latin typeface="Times New Roman" charset="0"/>
              </a:rPr>
              <a:t>var</a:t>
            </a:r>
            <a:r>
              <a:rPr lang="en-US" dirty="0" smtClean="0">
                <a:latin typeface="Times New Roman" charset="0"/>
              </a:rPr>
              <a:t>/lib/eucalyptus/instances/cache/ in the directories </a:t>
            </a:r>
            <a:r>
              <a:rPr lang="en-US" dirty="0" err="1" smtClean="0">
                <a:latin typeface="Times New Roman" charset="0"/>
              </a:rPr>
              <a:t>eri-nnnnnnnn</a:t>
            </a:r>
            <a:r>
              <a:rPr lang="en-US" dirty="0" smtClean="0">
                <a:latin typeface="Times New Roman" charset="0"/>
              </a:rPr>
              <a:t>, </a:t>
            </a:r>
            <a:r>
              <a:rPr lang="en-US" dirty="0" err="1" smtClean="0">
                <a:latin typeface="Times New Roman" charset="0"/>
              </a:rPr>
              <a:t>eki-nnnnnnnn</a:t>
            </a:r>
            <a:r>
              <a:rPr lang="en-US" dirty="0" smtClean="0">
                <a:latin typeface="Times New Roman" charset="0"/>
              </a:rPr>
              <a:t>, and </a:t>
            </a:r>
            <a:r>
              <a:rPr lang="en-US" dirty="0" err="1" smtClean="0">
                <a:latin typeface="Times New Roman" charset="0"/>
              </a:rPr>
              <a:t>emi-nnnnnnnn</a:t>
            </a:r>
            <a:r>
              <a:rPr lang="en-US" dirty="0" smtClean="0">
                <a:latin typeface="Times New Roman" charset="0"/>
              </a:rPr>
              <a:t>.</a:t>
            </a:r>
          </a:p>
          <a:p>
            <a:r>
              <a:rPr lang="en-US" dirty="0" smtClean="0">
                <a:latin typeface="Times New Roman" charset="0"/>
              </a:rPr>
              <a:t>Images are cached on the Node Controller for make instance launch faster,</a:t>
            </a:r>
            <a:r>
              <a:rPr lang="en-US" baseline="0" dirty="0" smtClean="0">
                <a:latin typeface="Times New Roman" charset="0"/>
              </a:rPr>
              <a:t> assuming that the image has already been downloaded from the Walrus a prior instance.</a:t>
            </a:r>
            <a:r>
              <a:rPr lang="en-US" dirty="0" smtClean="0">
                <a:latin typeface="Times New Roman" charset="0"/>
              </a:rPr>
              <a:t>  Images are cached at /</a:t>
            </a:r>
            <a:r>
              <a:rPr lang="en-US" dirty="0" err="1" smtClean="0">
                <a:latin typeface="Times New Roman" charset="0"/>
              </a:rPr>
              <a:t>var</a:t>
            </a:r>
            <a:r>
              <a:rPr lang="en-US" dirty="0" smtClean="0">
                <a:latin typeface="Times New Roman" charset="0"/>
              </a:rPr>
              <a:t>/lib/eucalyptus/instances/work/&lt;</a:t>
            </a:r>
            <a:r>
              <a:rPr lang="en-US" dirty="0" err="1" smtClean="0">
                <a:latin typeface="Times New Roman" charset="0"/>
              </a:rPr>
              <a:t>letters_numbers</a:t>
            </a:r>
            <a:r>
              <a:rPr lang="en-US" dirty="0" smtClean="0">
                <a:latin typeface="Times New Roman" charset="0"/>
              </a:rPr>
              <a:t>&gt;/ in the directories</a:t>
            </a:r>
            <a:r>
              <a:rPr lang="en-US" baseline="0" dirty="0" smtClean="0">
                <a:latin typeface="Times New Roman" charset="0"/>
              </a:rPr>
              <a:t> </a:t>
            </a:r>
            <a:r>
              <a:rPr lang="en-US" dirty="0" err="1" smtClean="0">
                <a:latin typeface="Times New Roman" charset="0"/>
              </a:rPr>
              <a:t>i-nnnnnnnn</a:t>
            </a:r>
            <a:r>
              <a:rPr lang="en-US" dirty="0" smtClean="0">
                <a:latin typeface="Times New Roman" charset="0"/>
              </a:rPr>
              <a:t>.</a:t>
            </a:r>
          </a:p>
          <a:p>
            <a:r>
              <a:rPr lang="en-US" dirty="0" smtClean="0">
                <a:latin typeface="Times New Roman" charset="0"/>
              </a:rPr>
              <a:t>If a Node Controller dies, the instances will have to be restarted manually.  Some companies, like </a:t>
            </a:r>
            <a:r>
              <a:rPr lang="en-US" dirty="0" err="1" smtClean="0">
                <a:latin typeface="Times New Roman" charset="0"/>
              </a:rPr>
              <a:t>Enstratus</a:t>
            </a:r>
            <a:r>
              <a:rPr lang="en-US" dirty="0" smtClean="0">
                <a:latin typeface="Times New Roman" charset="0"/>
              </a:rPr>
              <a:t>, will restart the instances automatically for the users.  </a:t>
            </a:r>
          </a:p>
          <a:p>
            <a:r>
              <a:rPr lang="en-US" dirty="0" smtClean="0">
                <a:latin typeface="Times New Roman" charset="0"/>
              </a:rPr>
              <a:t>If the Node Controller is rebooted with running instances, instances will still have a “running” state but will not be accessible.  You will need to terminate them manually and restart them.  If you cannot get them to shutdown, then stop and start the Cloud</a:t>
            </a:r>
            <a:r>
              <a:rPr lang="en-US" baseline="0" dirty="0" smtClean="0">
                <a:latin typeface="Times New Roman" charset="0"/>
              </a:rPr>
              <a:t> Controller</a:t>
            </a:r>
            <a:r>
              <a:rPr lang="en-US" dirty="0" smtClean="0">
                <a:latin typeface="Times New Roman" charset="0"/>
              </a:rPr>
              <a:t> and Cluster</a:t>
            </a:r>
            <a:r>
              <a:rPr lang="en-US" baseline="0" dirty="0" smtClean="0">
                <a:latin typeface="Times New Roman" charset="0"/>
              </a:rPr>
              <a:t> Controller</a:t>
            </a:r>
            <a:r>
              <a:rPr lang="en-US" dirty="0" smtClean="0">
                <a:latin typeface="Times New Roman" charset="0"/>
              </a:rPr>
              <a:t>.  </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20</a:t>
            </a:fld>
            <a:endParaRPr lang="en-US"/>
          </a:p>
        </p:txBody>
      </p:sp>
    </p:spTree>
    <p:extLst>
      <p:ext uri="{BB962C8B-B14F-4D97-AF65-F5344CB8AC3E}">
        <p14:creationId xmlns:p14="http://schemas.microsoft.com/office/powerpoint/2010/main" val="188808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The VMware Broker is an optional</a:t>
            </a:r>
            <a:r>
              <a:rPr lang="en-US" baseline="0" dirty="0" smtClean="0">
                <a:latin typeface="Times New Roman" charset="0"/>
              </a:rPr>
              <a:t> component that supports clusters running VMware hypervisors.  The VMware Broker p</a:t>
            </a:r>
            <a:r>
              <a:rPr lang="en-US" dirty="0" smtClean="0">
                <a:latin typeface="Times New Roman" charset="0"/>
              </a:rPr>
              <a:t>hysically</a:t>
            </a:r>
            <a:r>
              <a:rPr lang="en-US" baseline="0" dirty="0" smtClean="0">
                <a:latin typeface="Times New Roman" charset="0"/>
              </a:rPr>
              <a:t> runs on the Cluster Controller host.</a:t>
            </a:r>
            <a:endParaRPr lang="en-US" dirty="0" smtClean="0">
              <a:latin typeface="Times New Roman" charset="0"/>
            </a:endParaRPr>
          </a:p>
          <a:p>
            <a:r>
              <a:rPr lang="en-US" dirty="0" smtClean="0">
                <a:latin typeface="Times New Roman" charset="0"/>
              </a:rPr>
              <a:t>The Cloud Controller uses VMware APIs running on VMware Broker (later) to manage VMware ESX and </a:t>
            </a:r>
            <a:r>
              <a:rPr lang="en-US" dirty="0" err="1" smtClean="0">
                <a:latin typeface="Times New Roman" charset="0"/>
              </a:rPr>
              <a:t>ESXi</a:t>
            </a:r>
            <a:r>
              <a:rPr lang="en-US" dirty="0" smtClean="0">
                <a:latin typeface="Times New Roman" charset="0"/>
              </a:rPr>
              <a:t>.</a:t>
            </a:r>
          </a:p>
          <a:p>
            <a:r>
              <a:rPr lang="en-US" dirty="0" smtClean="0">
                <a:latin typeface="Times New Roman" charset="0"/>
              </a:rPr>
              <a:t>The Cluster Controller uses the VMware VDDK package to work with VMware virtual disks. </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21</a:t>
            </a:fld>
            <a:endParaRPr lang="en-US"/>
          </a:p>
        </p:txBody>
      </p:sp>
    </p:spTree>
    <p:extLst>
      <p:ext uri="{BB962C8B-B14F-4D97-AF65-F5344CB8AC3E}">
        <p14:creationId xmlns:p14="http://schemas.microsoft.com/office/powerpoint/2010/main" val="26166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Cloud Controller will either pick a cluster based on current load, available resources, or user access controls, or will choose a cluster because the user has explicitly requested a specific cluster.</a:t>
            </a:r>
          </a:p>
          <a:p>
            <a:r>
              <a:rPr lang="en-US" baseline="0" dirty="0" smtClean="0"/>
              <a:t>Once an image has been downloaded from the Walrus to a Node Controller, it is cached on the Node Controller.   This eliminates to need to download it again in order to launch a subsequent instance.   This means that a subsequent instance should launch more quickly.</a:t>
            </a:r>
          </a:p>
        </p:txBody>
      </p:sp>
      <p:sp>
        <p:nvSpPr>
          <p:cNvPr id="4" name="Slide Number Placeholder 3"/>
          <p:cNvSpPr>
            <a:spLocks noGrp="1"/>
          </p:cNvSpPr>
          <p:nvPr>
            <p:ph type="sldNum" sz="quarter" idx="10"/>
          </p:nvPr>
        </p:nvSpPr>
        <p:spPr/>
        <p:txBody>
          <a:bodyPr/>
          <a:lstStyle/>
          <a:p>
            <a:fld id="{7367ADD8-B37A-43EB-B24F-2425B0232BE5}"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module specifically introduces the Eucalyptus cloud, including its main characteristics and components.  It also provides examples of various Eucalyptus architectures.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a:t>
            </a:fld>
            <a:endParaRPr lang="en-US"/>
          </a:p>
        </p:txBody>
      </p:sp>
    </p:spTree>
    <p:extLst>
      <p:ext uri="{BB962C8B-B14F-4D97-AF65-F5344CB8AC3E}">
        <p14:creationId xmlns:p14="http://schemas.microsoft.com/office/powerpoint/2010/main" val="267049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architectures is discussed in</a:t>
            </a:r>
            <a:r>
              <a:rPr lang="en-US" baseline="0" dirty="0" smtClean="0"/>
              <a:t> the following slides.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23</a:t>
            </a:fld>
            <a:endParaRPr lang="en-US"/>
          </a:p>
        </p:txBody>
      </p:sp>
    </p:spTree>
    <p:extLst>
      <p:ext uri="{BB962C8B-B14F-4D97-AF65-F5344CB8AC3E}">
        <p14:creationId xmlns:p14="http://schemas.microsoft.com/office/powerpoint/2010/main" val="2841287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common</a:t>
            </a:r>
            <a:r>
              <a:rPr lang="en-US" baseline="0" dirty="0" smtClean="0"/>
              <a:t> architecture used in pre-sale proof-of-concept deployments for testing and evaluation.  This architecture can be easily deployed on a single host using the Eucalyptus </a:t>
            </a:r>
            <a:r>
              <a:rPr lang="en-US" baseline="0" dirty="0" err="1" smtClean="0"/>
              <a:t>FastStart</a:t>
            </a:r>
            <a:r>
              <a:rPr lang="en-US" baseline="0" dirty="0" smtClean="0"/>
              <a:t> ISO.</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24</a:t>
            </a:fld>
            <a:endParaRPr lang="en-US"/>
          </a:p>
        </p:txBody>
      </p:sp>
    </p:spTree>
    <p:extLst>
      <p:ext uri="{BB962C8B-B14F-4D97-AF65-F5344CB8AC3E}">
        <p14:creationId xmlns:p14="http://schemas.microsoft.com/office/powerpoint/2010/main" val="671332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common</a:t>
            </a:r>
            <a:r>
              <a:rPr lang="en-US" baseline="0" dirty="0" smtClean="0"/>
              <a:t> architecture used in pre-sale proof-of-concept deployments for testing and evaluation.  This architecture can be easily deployed using the Eucalyptus </a:t>
            </a:r>
            <a:r>
              <a:rPr lang="en-US" baseline="0" dirty="0" err="1" smtClean="0"/>
              <a:t>Faststart</a:t>
            </a:r>
            <a:r>
              <a:rPr lang="en-US" baseline="0" dirty="0" smtClean="0"/>
              <a:t> ISO or standard package installation.</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25</a:t>
            </a:fld>
            <a:endParaRPr lang="en-US"/>
          </a:p>
        </p:txBody>
      </p:sp>
    </p:spTree>
    <p:extLst>
      <p:ext uri="{BB962C8B-B14F-4D97-AF65-F5344CB8AC3E}">
        <p14:creationId xmlns:p14="http://schemas.microsoft.com/office/powerpoint/2010/main" val="671332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similar to a proof-of-concept</a:t>
            </a:r>
            <a:r>
              <a:rPr lang="en-US" baseline="0" dirty="0" smtClean="0"/>
              <a:t> architecture except that is has more Node Controllers.  A greater number of Node Controllers supports a greater number of running instances.  Of course, you will also need the appropriate amount of disk space on the Walrus and Storage Controllers to support the increased number of running instances.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26</a:t>
            </a:fld>
            <a:endParaRPr lang="en-US"/>
          </a:p>
        </p:txBody>
      </p:sp>
    </p:spTree>
    <p:extLst>
      <p:ext uri="{BB962C8B-B14F-4D97-AF65-F5344CB8AC3E}">
        <p14:creationId xmlns:p14="http://schemas.microsoft.com/office/powerpoint/2010/main" val="1223550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Cloud Controller and the Cluster Controller services</a:t>
            </a:r>
            <a:r>
              <a:rPr lang="en-US" baseline="0" dirty="0" smtClean="0"/>
              <a:t> </a:t>
            </a:r>
            <a:r>
              <a:rPr lang="en-US" dirty="0" smtClean="0"/>
              <a:t>both</a:t>
            </a:r>
            <a:r>
              <a:rPr lang="en-US" baseline="0" dirty="0" smtClean="0"/>
              <a:t> consume network I/O and can benefit from separation.   Likewise, the Walrus and Storage Controller services both consume storage bandwidth and space and can benefit from separation.  As resource usage increases, all services might benefit from separation.   Information about when to separate components can be found in the Planning Your Installation section in the Eucalyptus Installation Guide at http://www.eucalyptus/com/docs.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Eucalyptus</a:t>
            </a:r>
            <a:r>
              <a:rPr lang="en-US" baseline="0" dirty="0" smtClean="0"/>
              <a:t> 3 supports a maximum of e</a:t>
            </a:r>
            <a:r>
              <a:rPr lang="en-US" dirty="0" smtClean="0"/>
              <a:t>ight clusters</a:t>
            </a:r>
            <a:r>
              <a:rPr lang="en-US" baseline="0" dirty="0" smtClean="0"/>
              <a:t>.  </a:t>
            </a:r>
            <a:r>
              <a:rPr lang="en-US" baseline="0" smtClean="0"/>
              <a:t>Each </a:t>
            </a:r>
            <a:r>
              <a:rPr lang="en-US" baseline="0" smtClean="0"/>
              <a:t>cloud can </a:t>
            </a:r>
            <a:r>
              <a:rPr lang="en-US" baseline="0" dirty="0" smtClean="0"/>
              <a:t>support a single type of hypervisor.  Each cluster can also support a different quality of service and meet different service level agreements.  The quality of service depends on the type of processors, memory, and network and storage hardware used in the cluster.</a:t>
            </a:r>
            <a:endParaRPr lang="en-US"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28</a:t>
            </a:fld>
            <a:endParaRPr lang="en-US"/>
          </a:p>
        </p:txBody>
      </p:sp>
    </p:spTree>
    <p:extLst>
      <p:ext uri="{BB962C8B-B14F-4D97-AF65-F5344CB8AC3E}">
        <p14:creationId xmlns:p14="http://schemas.microsoft.com/office/powerpoint/2010/main" val="1628942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Eucalyptus</a:t>
            </a:r>
            <a:r>
              <a:rPr lang="en-US" baseline="0" dirty="0" smtClean="0"/>
              <a:t> HA environment all cloud-level and most cluster-level components are replicated and redundant.  The N</a:t>
            </a:r>
            <a:r>
              <a:rPr lang="en-US" dirty="0" smtClean="0"/>
              <a:t>ode Controllers in the clusters are not redundant</a:t>
            </a:r>
            <a:r>
              <a:rPr lang="en-US" baseline="0" dirty="0" smtClean="0"/>
              <a:t>.</a:t>
            </a:r>
          </a:p>
          <a:p>
            <a:r>
              <a:rPr lang="en-US" baseline="0" dirty="0" smtClean="0"/>
              <a:t>To reduce or eliminate all potential single points of failure, consider redundancy in the network and storage components and paths too.</a:t>
            </a:r>
          </a:p>
          <a:p>
            <a:r>
              <a:rPr lang="en-US" baseline="0" dirty="0" smtClean="0"/>
              <a:t>Also consider redundancy in the power and cooling components.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29</a:t>
            </a:fld>
            <a:endParaRPr lang="en-US"/>
          </a:p>
        </p:txBody>
      </p:sp>
    </p:spTree>
    <p:extLst>
      <p:ext uri="{BB962C8B-B14F-4D97-AF65-F5344CB8AC3E}">
        <p14:creationId xmlns:p14="http://schemas.microsoft.com/office/powerpoint/2010/main" val="3217470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topics are discussed in the following slides.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a:t>
            </a:fld>
            <a:endParaRPr lang="en-US"/>
          </a:p>
        </p:txBody>
      </p:sp>
    </p:spTree>
    <p:extLst>
      <p:ext uri="{BB962C8B-B14F-4D97-AF65-F5344CB8AC3E}">
        <p14:creationId xmlns:p14="http://schemas.microsoft.com/office/powerpoint/2010/main" val="136791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Eucalyptus</a:t>
            </a:r>
            <a:r>
              <a:rPr lang="en-US" baseline="0" dirty="0" smtClean="0"/>
              <a:t> Contractor Agreement is a</a:t>
            </a:r>
            <a:r>
              <a:rPr lang="en-US" dirty="0" smtClean="0"/>
              <a:t> licensing agreement in which the contributor holds the copyright for the code and provides broad license to the project for the use of that code.</a:t>
            </a:r>
          </a:p>
          <a:p>
            <a:r>
              <a:rPr lang="en-US" dirty="0" smtClean="0"/>
              <a:t>See https://projects.eucalyptus.com/redmine/projects/docs/wiki/ContributorLicenseAgreement for more information.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Source code is available on </a:t>
            </a:r>
            <a:r>
              <a:rPr lang="en-US" dirty="0" err="1" smtClean="0"/>
              <a:t>GitHub</a:t>
            </a:r>
            <a:r>
              <a:rPr lang="en-US" baseline="0" dirty="0" smtClean="0"/>
              <a:t> </a:t>
            </a:r>
            <a:r>
              <a:rPr lang="en-US" baseline="0" dirty="0" smtClean="0">
                <a:solidFill>
                  <a:srgbClr val="000000"/>
                </a:solidFill>
              </a:rPr>
              <a:t>at https://github.com/eucalyptus/eucalyptus. </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olidFill>
                  <a:srgbClr val="000000"/>
                </a:solidFill>
              </a:rPr>
              <a:t>Bug reports are created and tracked using </a:t>
            </a:r>
            <a:r>
              <a:rPr lang="en-US" baseline="0" dirty="0" err="1" smtClean="0">
                <a:solidFill>
                  <a:srgbClr val="000000"/>
                </a:solidFill>
              </a:rPr>
              <a:t>Jira</a:t>
            </a:r>
            <a:r>
              <a:rPr lang="en-US" baseline="0" dirty="0" smtClean="0">
                <a:solidFill>
                  <a:srgbClr val="000000"/>
                </a:solidFill>
              </a:rPr>
              <a:t>.  </a:t>
            </a:r>
            <a:r>
              <a:rPr lang="en-US" baseline="0" dirty="0" err="1" smtClean="0">
                <a:solidFill>
                  <a:srgbClr val="000000"/>
                </a:solidFill>
              </a:rPr>
              <a:t>Jira</a:t>
            </a:r>
            <a:r>
              <a:rPr lang="en-US" baseline="0" dirty="0" smtClean="0">
                <a:solidFill>
                  <a:srgbClr val="000000"/>
                </a:solidFill>
              </a:rPr>
              <a:t> can be found at https://eucalyptus.atlassian.net/login.jsp.</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6</a:t>
            </a:fld>
            <a:endParaRPr lang="en-US"/>
          </a:p>
        </p:txBody>
      </p:sp>
    </p:spTree>
    <p:extLst>
      <p:ext uri="{BB962C8B-B14F-4D97-AF65-F5344CB8AC3E}">
        <p14:creationId xmlns:p14="http://schemas.microsoft.com/office/powerpoint/2010/main" val="19897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Eucalyptus does not offer all the Amazon services, just </a:t>
            </a:r>
            <a:r>
              <a:rPr lang="en-US" baseline="0" dirty="0" smtClean="0">
                <a:latin typeface="Times New Roman" charset="0"/>
              </a:rPr>
              <a:t>some of </a:t>
            </a:r>
            <a:r>
              <a:rPr lang="en-US" dirty="0" smtClean="0">
                <a:latin typeface="Times New Roman" charset="0"/>
              </a:rPr>
              <a:t>the most</a:t>
            </a:r>
            <a:r>
              <a:rPr lang="en-US" baseline="0" dirty="0" smtClean="0">
                <a:latin typeface="Times New Roman" charset="0"/>
              </a:rPr>
              <a:t> important and widely used </a:t>
            </a:r>
            <a:r>
              <a:rPr lang="en-US" dirty="0" smtClean="0">
                <a:latin typeface="Times New Roman" charset="0"/>
              </a:rPr>
              <a:t>ones. </a:t>
            </a:r>
          </a:p>
          <a:p>
            <a:r>
              <a:rPr lang="en-US" dirty="0" smtClean="0">
                <a:latin typeface="Times New Roman" charset="0"/>
              </a:rPr>
              <a:t>Eucalyptus conforms to both the syntax and the semantic definition of the Amazon API and tool suite.</a:t>
            </a:r>
          </a:p>
          <a:p>
            <a:r>
              <a:rPr lang="en-US" dirty="0" smtClean="0">
                <a:latin typeface="Times New Roman" charset="0"/>
              </a:rPr>
              <a:t>Eucalyptus is interface-compatible with the Amazon Web Services (AWS) cloud infrastructure, which means you can reuse your existing AWS-compatible tools and scripts to manage your own private cloud. We implement Amazon's API (application programming interface) on top of the Eucalyptus infrastructure, so any tool in the cloud ecosystem that communicates with Amazon AWS can communicate with a Eucalyptus-based private cloud. </a:t>
            </a:r>
          </a:p>
          <a:p>
            <a:r>
              <a:rPr lang="en-US" dirty="0" smtClean="0">
                <a:latin typeface="Times New Roman" charset="0"/>
              </a:rPr>
              <a:t>Eucalyptus has availability zones, but because it is a private cloud they are implemented differently. </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7</a:t>
            </a:fld>
            <a:endParaRPr lang="en-US"/>
          </a:p>
        </p:txBody>
      </p:sp>
    </p:spTree>
    <p:extLst>
      <p:ext uri="{BB962C8B-B14F-4D97-AF65-F5344CB8AC3E}">
        <p14:creationId xmlns:p14="http://schemas.microsoft.com/office/powerpoint/2010/main" val="3723017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Eucalyptus 3.2 supports VMware 4.0, 4.1, and 5.0.  </a:t>
            </a:r>
          </a:p>
          <a:p>
            <a:r>
              <a:rPr lang="en-US" dirty="0" smtClean="0"/>
              <a:t>Users do not </a:t>
            </a:r>
            <a:r>
              <a:rPr lang="en-US" baseline="0" dirty="0" smtClean="0"/>
              <a:t>need to know </a:t>
            </a:r>
            <a:r>
              <a:rPr lang="en-US" baseline="0" dirty="0" err="1" smtClean="0"/>
              <a:t>vCenter</a:t>
            </a:r>
            <a:r>
              <a:rPr lang="en-US" baseline="0" dirty="0" smtClean="0"/>
              <a:t> Server, </a:t>
            </a:r>
            <a:r>
              <a:rPr lang="en-US" baseline="0" dirty="0" err="1" smtClean="0"/>
              <a:t>vicfg</a:t>
            </a:r>
            <a:r>
              <a:rPr lang="en-US" baseline="0" dirty="0" smtClean="0"/>
              <a:t>-*, </a:t>
            </a:r>
            <a:r>
              <a:rPr lang="en-US" baseline="0" dirty="0" err="1" smtClean="0"/>
              <a:t>xm</a:t>
            </a:r>
            <a:r>
              <a:rPr lang="en-US" baseline="0" dirty="0" smtClean="0"/>
              <a:t>, </a:t>
            </a:r>
            <a:r>
              <a:rPr lang="en-US" baseline="0" dirty="0" err="1" smtClean="0"/>
              <a:t>virsh</a:t>
            </a:r>
            <a:r>
              <a:rPr lang="en-US" baseline="0" dirty="0" smtClean="0"/>
              <a:t>, </a:t>
            </a:r>
            <a:r>
              <a:rPr lang="en-US" baseline="0" dirty="0" err="1" smtClean="0"/>
              <a:t>virt</a:t>
            </a:r>
            <a:r>
              <a:rPr lang="en-US" baseline="0" dirty="0" smtClean="0"/>
              <a:t>-install, etc.</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8</a:t>
            </a:fld>
            <a:endParaRPr lang="en-US"/>
          </a:p>
        </p:txBody>
      </p:sp>
    </p:spTree>
    <p:extLst>
      <p:ext uri="{BB962C8B-B14F-4D97-AF65-F5344CB8AC3E}">
        <p14:creationId xmlns:p14="http://schemas.microsoft.com/office/powerpoint/2010/main" val="40748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There are cloud-level components, cluster-level components, and node-level components.</a:t>
            </a:r>
          </a:p>
          <a:p>
            <a:r>
              <a:rPr lang="en-US" dirty="0" smtClean="0">
                <a:latin typeface="Times New Roman" charset="0"/>
              </a:rPr>
              <a:t>All</a:t>
            </a:r>
            <a:r>
              <a:rPr lang="en-US" baseline="0" dirty="0" smtClean="0">
                <a:latin typeface="Times New Roman" charset="0"/>
              </a:rPr>
              <a:t> but the VMware Broker are required components. </a:t>
            </a:r>
          </a:p>
          <a:p>
            <a:r>
              <a:rPr lang="en-US" dirty="0" smtClean="0">
                <a:latin typeface="Times New Roman" charset="0"/>
              </a:rPr>
              <a:t>Eucalyptus architecture is very scalable because of its tree structure.  The top of the tree has only two components and services all users. </a:t>
            </a:r>
            <a:r>
              <a:rPr lang="en-US" baseline="0" dirty="0" smtClean="0">
                <a:latin typeface="Times New Roman" charset="0"/>
              </a:rPr>
              <a:t> While there are only two components, the transactions they service are small</a:t>
            </a:r>
            <a:r>
              <a:rPr lang="en-US" dirty="0" smtClean="0">
                <a:latin typeface="Times New Roman" charset="0"/>
              </a:rPr>
              <a:t>.  The bottom of the tree has many components but each component only supports a few users.</a:t>
            </a:r>
            <a:r>
              <a:rPr lang="en-US" baseline="0" dirty="0" smtClean="0">
                <a:latin typeface="Times New Roman" charset="0"/>
              </a:rPr>
              <a:t>  T</a:t>
            </a:r>
            <a:r>
              <a:rPr lang="en-US" dirty="0" smtClean="0">
                <a:latin typeface="Times New Roman" charset="0"/>
              </a:rPr>
              <a:t>he transactions at this level are larger.</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10</a:t>
            </a:fld>
            <a:endParaRPr lang="en-US"/>
          </a:p>
        </p:txBody>
      </p:sp>
    </p:spTree>
    <p:extLst>
      <p:ext uri="{BB962C8B-B14F-4D97-AF65-F5344CB8AC3E}">
        <p14:creationId xmlns:p14="http://schemas.microsoft.com/office/powerpoint/2010/main" val="3114414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cluster is Eucalyptus is somewhat analogous to an availability zone in AWS.  A cluster could be a single point of failure.  Configuring multiple clusters and deploying an application across them increases the availability of the application.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11</a:t>
            </a:fld>
            <a:endParaRPr lang="en-US"/>
          </a:p>
        </p:txBody>
      </p:sp>
    </p:spTree>
    <p:extLst>
      <p:ext uri="{BB962C8B-B14F-4D97-AF65-F5344CB8AC3E}">
        <p14:creationId xmlns:p14="http://schemas.microsoft.com/office/powerpoint/2010/main" val="2536490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The Cloud Controller is a Java program that offers EC2-compatible SOAP and Query interfaces, as well as a Web interface to the outside world. In addition to handling incoming requests, the Cloud Controller performs high-level resource scheduling and system accounting.</a:t>
            </a:r>
          </a:p>
          <a:p>
            <a:r>
              <a:rPr lang="en-US" dirty="0" smtClean="0">
                <a:latin typeface="Times New Roman" charset="0"/>
              </a:rPr>
              <a:t>There</a:t>
            </a:r>
            <a:r>
              <a:rPr lang="en-US" baseline="0" dirty="0" smtClean="0">
                <a:latin typeface="Times New Roman" charset="0"/>
              </a:rPr>
              <a:t> is only o</a:t>
            </a:r>
            <a:r>
              <a:rPr lang="en-US" dirty="0" smtClean="0">
                <a:latin typeface="Times New Roman" charset="0"/>
              </a:rPr>
              <a:t>ne active Cloud Controller per cloud.</a:t>
            </a:r>
          </a:p>
          <a:p>
            <a:r>
              <a:rPr lang="en-US" dirty="0" smtClean="0">
                <a:latin typeface="Times New Roman" charset="0"/>
              </a:rPr>
              <a:t>Admin interface accessed via https://&lt;CLC_public_IP&gt;:8443    (more later)</a:t>
            </a:r>
          </a:p>
          <a:p>
            <a:r>
              <a:rPr lang="en-US" dirty="0" smtClean="0">
                <a:latin typeface="Times New Roman" charset="0"/>
              </a:rPr>
              <a:t>Other services accessed via http://&lt;CLC_public_IP&gt;:8773     (more later)</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12</a:t>
            </a:fld>
            <a:endParaRPr lang="en-US"/>
          </a:p>
        </p:txBody>
      </p:sp>
    </p:spTree>
    <p:extLst>
      <p:ext uri="{BB962C8B-B14F-4D97-AF65-F5344CB8AC3E}">
        <p14:creationId xmlns:p14="http://schemas.microsoft.com/office/powerpoint/2010/main" val="420790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www.eucalyptus.com/news?tid=23" TargetMode="External"/><Relationship Id="rId13" Type="http://schemas.openxmlformats.org/officeDocument/2006/relationships/hyperlink" Target="http://www.eucalyptus.com/about/customers/case-studies" TargetMode="External"/><Relationship Id="rId18" Type="http://schemas.openxmlformats.org/officeDocument/2006/relationships/hyperlink" Target="http://www.eucalyptus.com/services/overview" TargetMode="External"/><Relationship Id="rId3" Type="http://schemas.openxmlformats.org/officeDocument/2006/relationships/hyperlink" Target="http://www.eucalyptus.com/blogs/marten" TargetMode="External"/><Relationship Id="rId7" Type="http://schemas.openxmlformats.org/officeDocument/2006/relationships/hyperlink" Target="http://www.eucalyptus.com/news?tid=22" TargetMode="External"/><Relationship Id="rId12" Type="http://schemas.openxmlformats.org/officeDocument/2006/relationships/hyperlink" Target="http://www.eucalyptus.com/about/customers" TargetMode="External"/><Relationship Id="rId17" Type="http://schemas.openxmlformats.org/officeDocument/2006/relationships/hyperlink" Target="http://www.eucalyptus.com/resources/whitepapers" TargetMode="External"/><Relationship Id="rId2" Type="http://schemas.openxmlformats.org/officeDocument/2006/relationships/hyperlink" Target="http://www.eucalyptus.com/about/team" TargetMode="External"/><Relationship Id="rId16" Type="http://schemas.openxmlformats.org/officeDocument/2006/relationships/hyperlink" Target="http://www.eucalyptus.com/video" TargetMode="External"/><Relationship Id="rId1" Type="http://schemas.openxmlformats.org/officeDocument/2006/relationships/slideLayout" Target="../slideLayouts/slideLayout4.xml"/><Relationship Id="rId6" Type="http://schemas.openxmlformats.org/officeDocument/2006/relationships/hyperlink" Target="http://www.eucalyptus.com/news?tid=6" TargetMode="External"/><Relationship Id="rId11" Type="http://schemas.openxmlformats.org/officeDocument/2006/relationships/hyperlink" Target="http://planet.eucalyptus.com/" TargetMode="External"/><Relationship Id="rId5" Type="http://schemas.openxmlformats.org/officeDocument/2006/relationships/hyperlink" Target="http://www.eucalyptus.com/news?tid=17" TargetMode="External"/><Relationship Id="rId15" Type="http://schemas.openxmlformats.org/officeDocument/2006/relationships/hyperlink" Target="http://www.eucalyptus.com/resources/overview" TargetMode="External"/><Relationship Id="rId10" Type="http://schemas.openxmlformats.org/officeDocument/2006/relationships/hyperlink" Target="http://open.eucalyptus.com/" TargetMode="External"/><Relationship Id="rId4" Type="http://schemas.openxmlformats.org/officeDocument/2006/relationships/hyperlink" Target="http://twitter.com/" TargetMode="External"/><Relationship Id="rId9" Type="http://schemas.openxmlformats.org/officeDocument/2006/relationships/hyperlink" Target="http://www.eucalyptus.com/partners" TargetMode="External"/><Relationship Id="rId14" Type="http://schemas.openxmlformats.org/officeDocument/2006/relationships/hyperlink" Target="http://www.eucalyptus.com/products/ee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ucalyptu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www.eucalyptus.com/eucalyptus-cloud/security" TargetMode="External"/><Relationship Id="rId4" Type="http://schemas.openxmlformats.org/officeDocument/2006/relationships/hyperlink" Target="http://www.eucalyptus.com/participate/bug-track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Architecture</a:t>
            </a:r>
            <a:endParaRPr lang="en-US" dirty="0"/>
          </a:p>
        </p:txBody>
      </p:sp>
      <p:sp>
        <p:nvSpPr>
          <p:cNvPr id="3" name="Content Placeholder 2"/>
          <p:cNvSpPr>
            <a:spLocks noGrp="1"/>
          </p:cNvSpPr>
          <p:nvPr>
            <p:ph idx="1"/>
          </p:nvPr>
        </p:nvSpPr>
        <p:spPr>
          <a:xfrm>
            <a:off x="306769" y="1339203"/>
            <a:ext cx="8398924" cy="1698720"/>
          </a:xfrm>
        </p:spPr>
        <p:txBody>
          <a:bodyPr/>
          <a:lstStyle/>
          <a:p>
            <a:r>
              <a:rPr lang="en-US" dirty="0" smtClean="0"/>
              <a:t>Modular, distributed, and highly scalable</a:t>
            </a:r>
          </a:p>
          <a:p>
            <a:r>
              <a:rPr lang="en-US" dirty="0" smtClean="0"/>
              <a:t>Six distinct components that can be deployed in </a:t>
            </a:r>
            <a:br>
              <a:rPr lang="en-US" dirty="0" smtClean="0"/>
            </a:br>
            <a:r>
              <a:rPr lang="en-US" dirty="0" smtClean="0"/>
              <a:t>various architectures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10</a:t>
            </a:fld>
            <a:endParaRPr lang="en-US"/>
          </a:p>
        </p:txBody>
      </p:sp>
      <p:grpSp>
        <p:nvGrpSpPr>
          <p:cNvPr id="85" name="Group 84"/>
          <p:cNvGrpSpPr/>
          <p:nvPr/>
        </p:nvGrpSpPr>
        <p:grpSpPr>
          <a:xfrm>
            <a:off x="981894" y="3064626"/>
            <a:ext cx="7718616" cy="3053038"/>
            <a:chOff x="1425383" y="3205848"/>
            <a:chExt cx="7718616" cy="3053038"/>
          </a:xfrm>
        </p:grpSpPr>
        <p:sp>
          <p:nvSpPr>
            <p:cNvPr id="6" name="Rounded Rectangle 5"/>
            <p:cNvSpPr/>
            <p:nvPr/>
          </p:nvSpPr>
          <p:spPr>
            <a:xfrm>
              <a:off x="1485839" y="3205848"/>
              <a:ext cx="4791153" cy="305303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556464" y="3338975"/>
              <a:ext cx="1050426" cy="657872"/>
              <a:chOff x="955964" y="4133692"/>
              <a:chExt cx="1050426" cy="657872"/>
            </a:xfrm>
          </p:grpSpPr>
          <p:sp>
            <p:nvSpPr>
              <p:cNvPr id="56" name="Rounded Rectangle 55"/>
              <p:cNvSpPr/>
              <p:nvPr/>
            </p:nvSpPr>
            <p:spPr>
              <a:xfrm>
                <a:off x="1073098" y="4133692"/>
                <a:ext cx="816158" cy="65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55964" y="4145233"/>
                <a:ext cx="1050426" cy="646331"/>
              </a:xfrm>
              <a:prstGeom prst="rect">
                <a:avLst/>
              </a:prstGeom>
              <a:noFill/>
            </p:spPr>
            <p:txBody>
              <a:bodyPr wrap="square" rtlCol="0">
                <a:spAutoFit/>
              </a:bodyPr>
              <a:lstStyle/>
              <a:p>
                <a:pPr algn="ctr"/>
                <a:r>
                  <a:rPr lang="en-US" sz="1200" b="1" dirty="0" smtClean="0">
                    <a:solidFill>
                      <a:schemeClr val="bg1"/>
                    </a:solidFill>
                  </a:rPr>
                  <a:t>Cloud Controller (CLC)</a:t>
                </a:r>
                <a:endParaRPr lang="en-US" sz="1200" b="1" dirty="0">
                  <a:solidFill>
                    <a:schemeClr val="bg1"/>
                  </a:solidFill>
                </a:endParaRPr>
              </a:p>
            </p:txBody>
          </p:sp>
        </p:grpSp>
        <p:grpSp>
          <p:nvGrpSpPr>
            <p:cNvPr id="9" name="Group 8"/>
            <p:cNvGrpSpPr/>
            <p:nvPr/>
          </p:nvGrpSpPr>
          <p:grpSpPr>
            <a:xfrm>
              <a:off x="5088165" y="4290926"/>
              <a:ext cx="1050426" cy="657461"/>
              <a:chOff x="955964" y="4133692"/>
              <a:chExt cx="1050426" cy="657461"/>
            </a:xfrm>
          </p:grpSpPr>
          <p:sp>
            <p:nvSpPr>
              <p:cNvPr id="54" name="Rounded Rectangle 53"/>
              <p:cNvSpPr/>
              <p:nvPr/>
            </p:nvSpPr>
            <p:spPr>
              <a:xfrm>
                <a:off x="1073098" y="4133692"/>
                <a:ext cx="816158" cy="657461"/>
              </a:xfrm>
              <a:prstGeom prst="round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55964" y="4231589"/>
                <a:ext cx="1050426" cy="461665"/>
              </a:xfrm>
              <a:prstGeom prst="rect">
                <a:avLst/>
              </a:prstGeom>
              <a:noFill/>
            </p:spPr>
            <p:txBody>
              <a:bodyPr wrap="square" rtlCol="0">
                <a:spAutoFit/>
              </a:bodyPr>
              <a:lstStyle/>
              <a:p>
                <a:pPr algn="ctr"/>
                <a:r>
                  <a:rPr lang="en-US" sz="1200" b="1" dirty="0" smtClean="0">
                    <a:solidFill>
                      <a:schemeClr val="bg1"/>
                    </a:solidFill>
                  </a:rPr>
                  <a:t>VMware Broker</a:t>
                </a:r>
                <a:endParaRPr lang="en-US" sz="1200" b="1" dirty="0">
                  <a:solidFill>
                    <a:schemeClr val="bg1"/>
                  </a:solidFill>
                </a:endParaRPr>
              </a:p>
            </p:txBody>
          </p:sp>
        </p:grpSp>
        <p:grpSp>
          <p:nvGrpSpPr>
            <p:cNvPr id="10" name="Group 9"/>
            <p:cNvGrpSpPr/>
            <p:nvPr/>
          </p:nvGrpSpPr>
          <p:grpSpPr>
            <a:xfrm>
              <a:off x="3955659" y="4285650"/>
              <a:ext cx="1050426" cy="657872"/>
              <a:chOff x="955964" y="4133692"/>
              <a:chExt cx="1050426" cy="657872"/>
            </a:xfrm>
          </p:grpSpPr>
          <p:sp>
            <p:nvSpPr>
              <p:cNvPr id="52" name="Rounded Rectangle 51"/>
              <p:cNvSpPr/>
              <p:nvPr/>
            </p:nvSpPr>
            <p:spPr>
              <a:xfrm>
                <a:off x="1073098" y="4133692"/>
                <a:ext cx="816158" cy="65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955964" y="4145233"/>
                <a:ext cx="1050426" cy="646331"/>
              </a:xfrm>
              <a:prstGeom prst="rect">
                <a:avLst/>
              </a:prstGeom>
              <a:noFill/>
            </p:spPr>
            <p:txBody>
              <a:bodyPr wrap="square" rtlCol="0">
                <a:spAutoFit/>
              </a:bodyPr>
              <a:lstStyle/>
              <a:p>
                <a:pPr algn="ctr"/>
                <a:r>
                  <a:rPr lang="en-US" sz="1200" b="1" dirty="0" smtClean="0">
                    <a:solidFill>
                      <a:schemeClr val="bg1"/>
                    </a:solidFill>
                  </a:rPr>
                  <a:t>Storage Controller (SC)</a:t>
                </a:r>
                <a:endParaRPr lang="en-US" sz="1200" b="1" dirty="0">
                  <a:solidFill>
                    <a:schemeClr val="bg1"/>
                  </a:solidFill>
                </a:endParaRPr>
              </a:p>
            </p:txBody>
          </p:sp>
        </p:grpSp>
        <p:grpSp>
          <p:nvGrpSpPr>
            <p:cNvPr id="11" name="Group 10"/>
            <p:cNvGrpSpPr/>
            <p:nvPr/>
          </p:nvGrpSpPr>
          <p:grpSpPr>
            <a:xfrm>
              <a:off x="2832461" y="4290515"/>
              <a:ext cx="1050426" cy="657872"/>
              <a:chOff x="955964" y="4133692"/>
              <a:chExt cx="1050426" cy="657872"/>
            </a:xfrm>
          </p:grpSpPr>
          <p:sp>
            <p:nvSpPr>
              <p:cNvPr id="50" name="Rounded Rectangle 49"/>
              <p:cNvSpPr/>
              <p:nvPr/>
            </p:nvSpPr>
            <p:spPr>
              <a:xfrm>
                <a:off x="1073098" y="4133692"/>
                <a:ext cx="816158" cy="65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55964" y="4145233"/>
                <a:ext cx="1050426" cy="646331"/>
              </a:xfrm>
              <a:prstGeom prst="rect">
                <a:avLst/>
              </a:prstGeom>
              <a:noFill/>
            </p:spPr>
            <p:txBody>
              <a:bodyPr wrap="square" rtlCol="0">
                <a:spAutoFit/>
              </a:bodyPr>
              <a:lstStyle/>
              <a:p>
                <a:pPr algn="ctr"/>
                <a:r>
                  <a:rPr lang="en-US" sz="1200" b="1" dirty="0" smtClean="0">
                    <a:solidFill>
                      <a:schemeClr val="bg1"/>
                    </a:solidFill>
                  </a:rPr>
                  <a:t>Cluster Controller (CC)</a:t>
                </a:r>
                <a:endParaRPr lang="en-US" sz="1200" b="1" dirty="0">
                  <a:solidFill>
                    <a:schemeClr val="bg1"/>
                  </a:solidFill>
                </a:endParaRPr>
              </a:p>
            </p:txBody>
          </p:sp>
        </p:grpSp>
        <p:grpSp>
          <p:nvGrpSpPr>
            <p:cNvPr id="12" name="Group 11"/>
            <p:cNvGrpSpPr/>
            <p:nvPr/>
          </p:nvGrpSpPr>
          <p:grpSpPr>
            <a:xfrm>
              <a:off x="4695055" y="3338974"/>
              <a:ext cx="1050426" cy="657461"/>
              <a:chOff x="955964" y="4133692"/>
              <a:chExt cx="1050426" cy="657461"/>
            </a:xfrm>
          </p:grpSpPr>
          <p:sp>
            <p:nvSpPr>
              <p:cNvPr id="48" name="Rounded Rectangle 47"/>
              <p:cNvSpPr/>
              <p:nvPr/>
            </p:nvSpPr>
            <p:spPr>
              <a:xfrm>
                <a:off x="1073098" y="4133692"/>
                <a:ext cx="816158" cy="65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55964" y="4323922"/>
                <a:ext cx="1050426"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62" name="Group 61"/>
            <p:cNvGrpSpPr/>
            <p:nvPr/>
          </p:nvGrpSpPr>
          <p:grpSpPr>
            <a:xfrm>
              <a:off x="2855723" y="5237554"/>
              <a:ext cx="974857" cy="878436"/>
              <a:chOff x="2855723" y="5237554"/>
              <a:chExt cx="974857" cy="878436"/>
            </a:xfrm>
          </p:grpSpPr>
          <p:grpSp>
            <p:nvGrpSpPr>
              <p:cNvPr id="39" name="Group 38"/>
              <p:cNvGrpSpPr/>
              <p:nvPr/>
            </p:nvGrpSpPr>
            <p:grpSpPr>
              <a:xfrm>
                <a:off x="2855723" y="5237554"/>
                <a:ext cx="974857" cy="475684"/>
                <a:chOff x="3837920" y="5947787"/>
                <a:chExt cx="974857" cy="475684"/>
              </a:xfrm>
            </p:grpSpPr>
            <p:sp>
              <p:nvSpPr>
                <p:cNvPr id="46" name="Rounded Rectangle 45"/>
                <p:cNvSpPr/>
                <p:nvPr/>
              </p:nvSpPr>
              <p:spPr>
                <a:xfrm>
                  <a:off x="3917270" y="5947787"/>
                  <a:ext cx="816158" cy="4756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837920" y="5961806"/>
                  <a:ext cx="974857" cy="461665"/>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7" name="Group 6"/>
              <p:cNvGrpSpPr/>
              <p:nvPr/>
            </p:nvGrpSpPr>
            <p:grpSpPr>
              <a:xfrm>
                <a:off x="2920834" y="5813709"/>
                <a:ext cx="844919" cy="302281"/>
                <a:chOff x="2962397" y="5273602"/>
                <a:chExt cx="844919" cy="302281"/>
              </a:xfrm>
            </p:grpSpPr>
            <p:grpSp>
              <p:nvGrpSpPr>
                <p:cNvPr id="40" name="Group 39"/>
                <p:cNvGrpSpPr/>
                <p:nvPr/>
              </p:nvGrpSpPr>
              <p:grpSpPr>
                <a:xfrm>
                  <a:off x="2962397" y="5273602"/>
                  <a:ext cx="415637" cy="302281"/>
                  <a:chOff x="4578402" y="5531742"/>
                  <a:chExt cx="415637" cy="302281"/>
                </a:xfrm>
              </p:grpSpPr>
              <p:sp>
                <p:nvSpPr>
                  <p:cNvPr id="44" name="Rounded Rectangle 43"/>
                  <p:cNvSpPr/>
                  <p:nvPr/>
                </p:nvSpPr>
                <p:spPr>
                  <a:xfrm>
                    <a:off x="4599920" y="5531742"/>
                    <a:ext cx="372602" cy="302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578402" y="5544382"/>
                    <a:ext cx="415637"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41" name="Group 40"/>
                <p:cNvGrpSpPr/>
                <p:nvPr/>
              </p:nvGrpSpPr>
              <p:grpSpPr>
                <a:xfrm>
                  <a:off x="3391679" y="5273602"/>
                  <a:ext cx="415637" cy="302281"/>
                  <a:chOff x="4578402" y="5531742"/>
                  <a:chExt cx="415637" cy="302281"/>
                </a:xfrm>
              </p:grpSpPr>
              <p:sp>
                <p:nvSpPr>
                  <p:cNvPr id="42" name="Rounded Rectangle 41"/>
                  <p:cNvSpPr/>
                  <p:nvPr/>
                </p:nvSpPr>
                <p:spPr>
                  <a:xfrm>
                    <a:off x="4599920" y="5531742"/>
                    <a:ext cx="372602" cy="302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578402" y="5544382"/>
                    <a:ext cx="415637" cy="276999"/>
                  </a:xfrm>
                  <a:prstGeom prst="rect">
                    <a:avLst/>
                  </a:prstGeom>
                  <a:noFill/>
                </p:spPr>
                <p:txBody>
                  <a:bodyPr wrap="square" rtlCol="0">
                    <a:spAutoFit/>
                  </a:bodyPr>
                  <a:lstStyle/>
                  <a:p>
                    <a:pPr algn="ctr"/>
                    <a:r>
                      <a:rPr lang="en-US" sz="1200" b="1" dirty="0" smtClean="0"/>
                      <a:t>VM</a:t>
                    </a:r>
                    <a:endParaRPr lang="en-US" sz="1200" b="1" dirty="0"/>
                  </a:p>
                </p:txBody>
              </p:sp>
            </p:grpSp>
          </p:grpSp>
        </p:grpSp>
        <p:cxnSp>
          <p:nvCxnSpPr>
            <p:cNvPr id="16" name="Straight Connector 15"/>
            <p:cNvCxnSpPr/>
            <p:nvPr/>
          </p:nvCxnSpPr>
          <p:spPr>
            <a:xfrm flipV="1">
              <a:off x="1621062" y="4147406"/>
              <a:ext cx="4478941" cy="151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643415" y="5102110"/>
              <a:ext cx="4478941" cy="151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98894" y="3489015"/>
              <a:ext cx="891729" cy="369332"/>
            </a:xfrm>
            <a:prstGeom prst="rect">
              <a:avLst/>
            </a:prstGeom>
            <a:noFill/>
          </p:spPr>
          <p:txBody>
            <a:bodyPr wrap="square" rtlCol="0">
              <a:spAutoFit/>
            </a:bodyPr>
            <a:lstStyle/>
            <a:p>
              <a:r>
                <a:rPr lang="en-US" b="1" dirty="0" smtClean="0"/>
                <a:t>Cloud</a:t>
              </a:r>
              <a:endParaRPr lang="en-US" b="1" dirty="0"/>
            </a:p>
          </p:txBody>
        </p:sp>
        <p:sp>
          <p:nvSpPr>
            <p:cNvPr id="19" name="TextBox 18"/>
            <p:cNvSpPr txBox="1"/>
            <p:nvPr/>
          </p:nvSpPr>
          <p:spPr>
            <a:xfrm>
              <a:off x="1425383" y="4348222"/>
              <a:ext cx="1638752" cy="553998"/>
            </a:xfrm>
            <a:prstGeom prst="rect">
              <a:avLst/>
            </a:prstGeom>
            <a:noFill/>
          </p:spPr>
          <p:txBody>
            <a:bodyPr wrap="square" rtlCol="0">
              <a:spAutoFit/>
            </a:bodyPr>
            <a:lstStyle/>
            <a:p>
              <a:pPr algn="ctr"/>
              <a:r>
                <a:rPr lang="en-US" b="1" dirty="0" smtClean="0"/>
                <a:t>Cluster</a:t>
              </a:r>
            </a:p>
            <a:p>
              <a:pPr algn="ctr"/>
              <a:r>
                <a:rPr lang="en-US" sz="1200" b="1" dirty="0" smtClean="0"/>
                <a:t>(Availability Zone)</a:t>
              </a:r>
              <a:endParaRPr lang="en-US" sz="1200" b="1" dirty="0"/>
            </a:p>
          </p:txBody>
        </p:sp>
        <p:sp>
          <p:nvSpPr>
            <p:cNvPr id="20" name="TextBox 19"/>
            <p:cNvSpPr txBox="1"/>
            <p:nvPr/>
          </p:nvSpPr>
          <p:spPr>
            <a:xfrm>
              <a:off x="1798894" y="5426718"/>
              <a:ext cx="891729" cy="369332"/>
            </a:xfrm>
            <a:prstGeom prst="rect">
              <a:avLst/>
            </a:prstGeom>
            <a:noFill/>
          </p:spPr>
          <p:txBody>
            <a:bodyPr wrap="square" rtlCol="0">
              <a:spAutoFit/>
            </a:bodyPr>
            <a:lstStyle/>
            <a:p>
              <a:r>
                <a:rPr lang="en-US" b="1" dirty="0" smtClean="0"/>
                <a:t>Nodes</a:t>
              </a:r>
              <a:endParaRPr lang="en-US" b="1" dirty="0"/>
            </a:p>
          </p:txBody>
        </p:sp>
        <p:sp>
          <p:nvSpPr>
            <p:cNvPr id="58" name="TextBox 1"/>
            <p:cNvSpPr txBox="1">
              <a:spLocks noChangeArrowheads="1"/>
            </p:cNvSpPr>
            <p:nvPr/>
          </p:nvSpPr>
          <p:spPr bwMode="auto">
            <a:xfrm>
              <a:off x="6356324" y="3334536"/>
              <a:ext cx="25382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dirty="0"/>
                <a:t>Two components </a:t>
              </a:r>
              <a:endParaRPr lang="en-US" sz="1400" dirty="0" smtClean="0"/>
            </a:p>
            <a:p>
              <a:pPr eaLnBrk="1"/>
              <a:r>
                <a:rPr lang="en-US" sz="1400" dirty="0" smtClean="0"/>
                <a:t>Many users per component       </a:t>
              </a:r>
            </a:p>
            <a:p>
              <a:pPr eaLnBrk="1"/>
              <a:r>
                <a:rPr lang="en-US" sz="1400" dirty="0" smtClean="0"/>
                <a:t>Small </a:t>
              </a:r>
              <a:r>
                <a:rPr lang="en-US" sz="1400" dirty="0"/>
                <a:t>transactions</a:t>
              </a:r>
            </a:p>
          </p:txBody>
        </p:sp>
        <p:sp>
          <p:nvSpPr>
            <p:cNvPr id="59" name="TextBox 20"/>
            <p:cNvSpPr txBox="1">
              <a:spLocks noChangeArrowheads="1"/>
            </p:cNvSpPr>
            <p:nvPr/>
          </p:nvSpPr>
          <p:spPr bwMode="auto">
            <a:xfrm>
              <a:off x="6356324" y="5363516"/>
              <a:ext cx="27876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dirty="0"/>
                <a:t>Many components </a:t>
              </a:r>
              <a:endParaRPr lang="en-US" sz="1400" dirty="0" smtClean="0"/>
            </a:p>
            <a:p>
              <a:pPr eaLnBrk="1"/>
              <a:r>
                <a:rPr lang="en-US" sz="1400" dirty="0" smtClean="0"/>
                <a:t>Few users  per component      </a:t>
              </a:r>
              <a:r>
                <a:rPr lang="en-US" sz="1400" dirty="0"/>
                <a:t>Larger transactions</a:t>
              </a:r>
            </a:p>
          </p:txBody>
        </p:sp>
        <p:sp>
          <p:nvSpPr>
            <p:cNvPr id="60" name="Down Arrow 59"/>
            <p:cNvSpPr/>
            <p:nvPr/>
          </p:nvSpPr>
          <p:spPr bwMode="auto">
            <a:xfrm>
              <a:off x="6916889" y="4147405"/>
              <a:ext cx="609600" cy="121611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a:lstStyle/>
            <a:p>
              <a:pPr defTabSz="457200">
                <a:buFont typeface="Times New Roman" pitchFamily="16" charset="0"/>
                <a:buNone/>
                <a:defRPr/>
              </a:pPr>
              <a:endParaRPr lang="en-US"/>
            </a:p>
          </p:txBody>
        </p:sp>
        <p:sp>
          <p:nvSpPr>
            <p:cNvPr id="61" name="TextBox 3"/>
            <p:cNvSpPr txBox="1">
              <a:spLocks noChangeArrowheads="1"/>
            </p:cNvSpPr>
            <p:nvPr/>
          </p:nvSpPr>
          <p:spPr bwMode="auto">
            <a:xfrm rot="16200000">
              <a:off x="6659708" y="4510748"/>
              <a:ext cx="11458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b="1" dirty="0"/>
                <a:t>Scalability</a:t>
              </a:r>
            </a:p>
          </p:txBody>
        </p:sp>
        <p:grpSp>
          <p:nvGrpSpPr>
            <p:cNvPr id="63" name="Group 62"/>
            <p:cNvGrpSpPr/>
            <p:nvPr/>
          </p:nvGrpSpPr>
          <p:grpSpPr>
            <a:xfrm>
              <a:off x="3993443" y="5239228"/>
              <a:ext cx="974857" cy="878436"/>
              <a:chOff x="2855723" y="5237554"/>
              <a:chExt cx="974857" cy="878436"/>
            </a:xfrm>
          </p:grpSpPr>
          <p:grpSp>
            <p:nvGrpSpPr>
              <p:cNvPr id="64" name="Group 63"/>
              <p:cNvGrpSpPr/>
              <p:nvPr/>
            </p:nvGrpSpPr>
            <p:grpSpPr>
              <a:xfrm>
                <a:off x="2855723" y="5237554"/>
                <a:ext cx="974857" cy="475684"/>
                <a:chOff x="3837920" y="5947787"/>
                <a:chExt cx="974857" cy="475684"/>
              </a:xfrm>
            </p:grpSpPr>
            <p:sp>
              <p:nvSpPr>
                <p:cNvPr id="72" name="Rounded Rectangle 71"/>
                <p:cNvSpPr/>
                <p:nvPr/>
              </p:nvSpPr>
              <p:spPr>
                <a:xfrm>
                  <a:off x="3917270" y="5947787"/>
                  <a:ext cx="816158" cy="4756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837920" y="5961806"/>
                  <a:ext cx="974857" cy="461665"/>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65" name="Group 64"/>
              <p:cNvGrpSpPr/>
              <p:nvPr/>
            </p:nvGrpSpPr>
            <p:grpSpPr>
              <a:xfrm>
                <a:off x="2920834" y="5813709"/>
                <a:ext cx="844919" cy="302281"/>
                <a:chOff x="2962397" y="5273602"/>
                <a:chExt cx="844919" cy="302281"/>
              </a:xfrm>
            </p:grpSpPr>
            <p:grpSp>
              <p:nvGrpSpPr>
                <p:cNvPr id="66" name="Group 65"/>
                <p:cNvGrpSpPr/>
                <p:nvPr/>
              </p:nvGrpSpPr>
              <p:grpSpPr>
                <a:xfrm>
                  <a:off x="2962397" y="5273602"/>
                  <a:ext cx="415637" cy="302281"/>
                  <a:chOff x="4578402" y="5531742"/>
                  <a:chExt cx="415637" cy="302281"/>
                </a:xfrm>
              </p:grpSpPr>
              <p:sp>
                <p:nvSpPr>
                  <p:cNvPr id="70" name="Rounded Rectangle 69"/>
                  <p:cNvSpPr/>
                  <p:nvPr/>
                </p:nvSpPr>
                <p:spPr>
                  <a:xfrm>
                    <a:off x="4599920" y="5531742"/>
                    <a:ext cx="372602" cy="302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578402" y="5544382"/>
                    <a:ext cx="415637"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67" name="Group 66"/>
                <p:cNvGrpSpPr/>
                <p:nvPr/>
              </p:nvGrpSpPr>
              <p:grpSpPr>
                <a:xfrm>
                  <a:off x="3391679" y="5273602"/>
                  <a:ext cx="415637" cy="302281"/>
                  <a:chOff x="4578402" y="5531742"/>
                  <a:chExt cx="415637" cy="302281"/>
                </a:xfrm>
              </p:grpSpPr>
              <p:sp>
                <p:nvSpPr>
                  <p:cNvPr id="68" name="Rounded Rectangle 67"/>
                  <p:cNvSpPr/>
                  <p:nvPr/>
                </p:nvSpPr>
                <p:spPr>
                  <a:xfrm>
                    <a:off x="4599920" y="5531742"/>
                    <a:ext cx="372602" cy="302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578402" y="5544382"/>
                    <a:ext cx="415637"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nvGrpSpPr>
            <p:cNvPr id="74" name="Group 73"/>
            <p:cNvGrpSpPr/>
            <p:nvPr/>
          </p:nvGrpSpPr>
          <p:grpSpPr>
            <a:xfrm>
              <a:off x="5125949" y="5237554"/>
              <a:ext cx="974857" cy="878436"/>
              <a:chOff x="2855723" y="5237554"/>
              <a:chExt cx="974857" cy="878436"/>
            </a:xfrm>
          </p:grpSpPr>
          <p:grpSp>
            <p:nvGrpSpPr>
              <p:cNvPr id="75" name="Group 74"/>
              <p:cNvGrpSpPr/>
              <p:nvPr/>
            </p:nvGrpSpPr>
            <p:grpSpPr>
              <a:xfrm>
                <a:off x="2855723" y="5237554"/>
                <a:ext cx="974857" cy="475684"/>
                <a:chOff x="3837920" y="5947787"/>
                <a:chExt cx="974857" cy="475684"/>
              </a:xfrm>
            </p:grpSpPr>
            <p:sp>
              <p:nvSpPr>
                <p:cNvPr id="83" name="Rounded Rectangle 82"/>
                <p:cNvSpPr/>
                <p:nvPr/>
              </p:nvSpPr>
              <p:spPr>
                <a:xfrm>
                  <a:off x="3917270" y="5947787"/>
                  <a:ext cx="816158" cy="4756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837920" y="5961806"/>
                  <a:ext cx="974857" cy="461665"/>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76" name="Group 75"/>
              <p:cNvGrpSpPr/>
              <p:nvPr/>
            </p:nvGrpSpPr>
            <p:grpSpPr>
              <a:xfrm>
                <a:off x="2920834" y="5813709"/>
                <a:ext cx="844919" cy="302281"/>
                <a:chOff x="2962397" y="5273602"/>
                <a:chExt cx="844919" cy="302281"/>
              </a:xfrm>
            </p:grpSpPr>
            <p:grpSp>
              <p:nvGrpSpPr>
                <p:cNvPr id="77" name="Group 76"/>
                <p:cNvGrpSpPr/>
                <p:nvPr/>
              </p:nvGrpSpPr>
              <p:grpSpPr>
                <a:xfrm>
                  <a:off x="2962397" y="5273602"/>
                  <a:ext cx="415637" cy="302281"/>
                  <a:chOff x="4578402" y="5531742"/>
                  <a:chExt cx="415637" cy="302281"/>
                </a:xfrm>
              </p:grpSpPr>
              <p:sp>
                <p:nvSpPr>
                  <p:cNvPr id="81" name="Rounded Rectangle 80"/>
                  <p:cNvSpPr/>
                  <p:nvPr/>
                </p:nvSpPr>
                <p:spPr>
                  <a:xfrm>
                    <a:off x="4599920" y="5531742"/>
                    <a:ext cx="372602" cy="302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578402" y="5544382"/>
                    <a:ext cx="415637"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78" name="Group 77"/>
                <p:cNvGrpSpPr/>
                <p:nvPr/>
              </p:nvGrpSpPr>
              <p:grpSpPr>
                <a:xfrm>
                  <a:off x="3391679" y="5273602"/>
                  <a:ext cx="415637" cy="302281"/>
                  <a:chOff x="4578402" y="5531742"/>
                  <a:chExt cx="415637" cy="302281"/>
                </a:xfrm>
              </p:grpSpPr>
              <p:sp>
                <p:nvSpPr>
                  <p:cNvPr id="79" name="Rounded Rectangle 78"/>
                  <p:cNvSpPr/>
                  <p:nvPr/>
                </p:nvSpPr>
                <p:spPr>
                  <a:xfrm>
                    <a:off x="4599920" y="5531742"/>
                    <a:ext cx="372602" cy="302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4578402" y="5544382"/>
                    <a:ext cx="415637"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spTree>
    <p:extLst>
      <p:ext uri="{BB962C8B-B14F-4D97-AF65-F5344CB8AC3E}">
        <p14:creationId xmlns:p14="http://schemas.microsoft.com/office/powerpoint/2010/main" val="998952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sp>
        <p:nvSpPr>
          <p:cNvPr id="3" name="Content Placeholder 2"/>
          <p:cNvSpPr>
            <a:spLocks noGrp="1"/>
          </p:cNvSpPr>
          <p:nvPr>
            <p:ph idx="1"/>
          </p:nvPr>
        </p:nvSpPr>
        <p:spPr>
          <a:xfrm>
            <a:off x="278505" y="1626633"/>
            <a:ext cx="7123967" cy="4412706"/>
          </a:xfrm>
        </p:spPr>
        <p:txBody>
          <a:bodyPr/>
          <a:lstStyle/>
          <a:p>
            <a:r>
              <a:rPr lang="en-US" dirty="0" smtClean="0"/>
              <a:t>Eucalyptus implementation of                                                Amazon availability zones, </a:t>
            </a:r>
          </a:p>
          <a:p>
            <a:r>
              <a:rPr lang="en-US" dirty="0" smtClean="0"/>
              <a:t>Also referred to as a                                      partition</a:t>
            </a:r>
          </a:p>
          <a:p>
            <a:r>
              <a:rPr lang="en-US" dirty="0" smtClean="0"/>
              <a:t>Each cluster:</a:t>
            </a:r>
          </a:p>
          <a:p>
            <a:pPr lvl="1"/>
            <a:r>
              <a:rPr lang="en-US" dirty="0" smtClean="0"/>
              <a:t>Is a single broadcast domain</a:t>
            </a:r>
          </a:p>
          <a:p>
            <a:pPr lvl="1"/>
            <a:r>
              <a:rPr lang="en-US" dirty="0" smtClean="0"/>
              <a:t>Offers a fixed amount of compute resources </a:t>
            </a:r>
          </a:p>
          <a:p>
            <a:pPr lvl="2"/>
            <a:r>
              <a:rPr lang="en-US" dirty="0" smtClean="0"/>
              <a:t>Aggregation of Node Controller  compute resources</a:t>
            </a:r>
          </a:p>
          <a:p>
            <a:pPr lvl="2"/>
            <a:r>
              <a:rPr lang="en-US" dirty="0" smtClean="0"/>
              <a:t>Controlled via quotas and user  access controls</a:t>
            </a:r>
          </a:p>
          <a:p>
            <a:pPr lvl="1"/>
            <a:r>
              <a:rPr lang="en-US" dirty="0" smtClean="0"/>
              <a:t>Supports </a:t>
            </a:r>
            <a:r>
              <a:rPr lang="en-US" dirty="0" smtClean="0"/>
              <a:t>a single service level agreement</a:t>
            </a:r>
          </a:p>
          <a:p>
            <a:r>
              <a:rPr lang="en-US" dirty="0" smtClean="0"/>
              <a:t>Eight cluster maximum</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11</a:t>
            </a:fld>
            <a:endParaRPr lang="en-US"/>
          </a:p>
        </p:txBody>
      </p:sp>
      <p:grpSp>
        <p:nvGrpSpPr>
          <p:cNvPr id="22" name="Group 21"/>
          <p:cNvGrpSpPr/>
          <p:nvPr/>
        </p:nvGrpSpPr>
        <p:grpSpPr>
          <a:xfrm>
            <a:off x="4673600" y="1720133"/>
            <a:ext cx="4198282" cy="1926926"/>
            <a:chOff x="4673600" y="1262398"/>
            <a:chExt cx="4198282" cy="1926926"/>
          </a:xfrm>
        </p:grpSpPr>
        <p:grpSp>
          <p:nvGrpSpPr>
            <p:cNvPr id="19" name="Group 18"/>
            <p:cNvGrpSpPr/>
            <p:nvPr/>
          </p:nvGrpSpPr>
          <p:grpSpPr>
            <a:xfrm>
              <a:off x="4673600" y="1262398"/>
              <a:ext cx="4198282" cy="1557594"/>
              <a:chOff x="4673600" y="1262398"/>
              <a:chExt cx="4198282" cy="1557594"/>
            </a:xfrm>
          </p:grpSpPr>
          <p:sp>
            <p:nvSpPr>
              <p:cNvPr id="5" name="Oval 4"/>
              <p:cNvSpPr/>
              <p:nvPr/>
            </p:nvSpPr>
            <p:spPr>
              <a:xfrm>
                <a:off x="5844650" y="1262398"/>
                <a:ext cx="1825649" cy="659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CLC / Walrus</a:t>
                </a:r>
                <a:endParaRPr lang="en-US" b="1" dirty="0"/>
              </a:p>
            </p:txBody>
          </p:sp>
          <p:sp>
            <p:nvSpPr>
              <p:cNvPr id="6" name="Oval 5"/>
              <p:cNvSpPr/>
              <p:nvPr/>
            </p:nvSpPr>
            <p:spPr>
              <a:xfrm>
                <a:off x="4673600" y="2160778"/>
                <a:ext cx="1825649" cy="659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CC / SC  NCs</a:t>
                </a:r>
                <a:endParaRPr lang="en-US" b="1" dirty="0"/>
              </a:p>
            </p:txBody>
          </p:sp>
          <p:sp>
            <p:nvSpPr>
              <p:cNvPr id="7" name="Oval 6"/>
              <p:cNvSpPr/>
              <p:nvPr/>
            </p:nvSpPr>
            <p:spPr>
              <a:xfrm>
                <a:off x="7046233" y="2160778"/>
                <a:ext cx="1825649" cy="659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CC / SC  NCs</a:t>
                </a:r>
                <a:endParaRPr lang="en-US" b="1" dirty="0"/>
              </a:p>
            </p:txBody>
          </p:sp>
          <p:cxnSp>
            <p:nvCxnSpPr>
              <p:cNvPr id="9" name="Straight Connector 8"/>
              <p:cNvCxnSpPr>
                <a:stCxn id="5" idx="4"/>
                <a:endCxn id="6" idx="7"/>
              </p:cNvCxnSpPr>
              <p:nvPr/>
            </p:nvCxnSpPr>
            <p:spPr>
              <a:xfrm flipH="1">
                <a:off x="6231889" y="1921612"/>
                <a:ext cx="525586" cy="335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1"/>
                <a:endCxn id="5" idx="4"/>
              </p:cNvCxnSpPr>
              <p:nvPr/>
            </p:nvCxnSpPr>
            <p:spPr>
              <a:xfrm flipH="1" flipV="1">
                <a:off x="6757475" y="1921612"/>
                <a:ext cx="556118" cy="335706"/>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032426" y="2819992"/>
              <a:ext cx="1107996" cy="369332"/>
            </a:xfrm>
            <a:prstGeom prst="rect">
              <a:avLst/>
            </a:prstGeom>
            <a:noFill/>
          </p:spPr>
          <p:txBody>
            <a:bodyPr wrap="none" rtlCol="0">
              <a:spAutoFit/>
            </a:bodyPr>
            <a:lstStyle/>
            <a:p>
              <a:r>
                <a:rPr lang="en-US" b="1" dirty="0" err="1" smtClean="0">
                  <a:solidFill>
                    <a:schemeClr val="accent1"/>
                  </a:solidFill>
                </a:rPr>
                <a:t>clusterA</a:t>
              </a:r>
              <a:endParaRPr lang="en-US" b="1" dirty="0">
                <a:solidFill>
                  <a:schemeClr val="accent1"/>
                </a:solidFill>
              </a:endParaRPr>
            </a:p>
          </p:txBody>
        </p:sp>
        <p:sp>
          <p:nvSpPr>
            <p:cNvPr id="21" name="TextBox 20"/>
            <p:cNvSpPr txBox="1"/>
            <p:nvPr/>
          </p:nvSpPr>
          <p:spPr>
            <a:xfrm>
              <a:off x="7405059" y="2819992"/>
              <a:ext cx="1107996" cy="369332"/>
            </a:xfrm>
            <a:prstGeom prst="rect">
              <a:avLst/>
            </a:prstGeom>
            <a:noFill/>
          </p:spPr>
          <p:txBody>
            <a:bodyPr wrap="none" rtlCol="0">
              <a:spAutoFit/>
            </a:bodyPr>
            <a:lstStyle/>
            <a:p>
              <a:r>
                <a:rPr lang="en-US" b="1" dirty="0" err="1" smtClean="0">
                  <a:solidFill>
                    <a:schemeClr val="accent1"/>
                  </a:solidFill>
                </a:rPr>
                <a:t>clusterB</a:t>
              </a:r>
              <a:endParaRPr lang="en-US" b="1" dirty="0">
                <a:solidFill>
                  <a:schemeClr val="accent1"/>
                </a:solidFill>
              </a:endParaRPr>
            </a:p>
          </p:txBody>
        </p:sp>
      </p:grpSp>
    </p:spTree>
    <p:extLst>
      <p:ext uri="{BB962C8B-B14F-4D97-AF65-F5344CB8AC3E}">
        <p14:creationId xmlns:p14="http://schemas.microsoft.com/office/powerpoint/2010/main" val="582149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Controller</a:t>
            </a:r>
            <a:endParaRPr lang="en-US" dirty="0"/>
          </a:p>
        </p:txBody>
      </p:sp>
      <p:sp>
        <p:nvSpPr>
          <p:cNvPr id="3" name="Content Placeholder 2"/>
          <p:cNvSpPr>
            <a:spLocks noGrp="1"/>
          </p:cNvSpPr>
          <p:nvPr>
            <p:ph idx="1"/>
          </p:nvPr>
        </p:nvSpPr>
        <p:spPr>
          <a:xfrm>
            <a:off x="0" y="1807621"/>
            <a:ext cx="6789278" cy="4316088"/>
          </a:xfrm>
        </p:spPr>
        <p:txBody>
          <a:bodyPr/>
          <a:lstStyle/>
          <a:p>
            <a:r>
              <a:rPr lang="en-US" dirty="0" smtClean="0"/>
              <a:t>Java-based AWS EC2-compatible                                                interface to a Eucalyptus cloud</a:t>
            </a:r>
          </a:p>
          <a:p>
            <a:r>
              <a:rPr lang="en-US" dirty="0" smtClean="0"/>
              <a:t>Cloud entry point for users and                             administrators</a:t>
            </a:r>
          </a:p>
          <a:p>
            <a:r>
              <a:rPr lang="en-US" dirty="0" smtClean="0"/>
              <a:t>Manages authentication (IAM),            provisioning, scheduling, accounting,       reporting, and quota management</a:t>
            </a:r>
          </a:p>
          <a:p>
            <a:r>
              <a:rPr lang="en-US" dirty="0" smtClean="0"/>
              <a:t>Only one Cloud Controller can be                           active per cloud</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12</a:t>
            </a:fld>
            <a:endParaRPr lang="en-US"/>
          </a:p>
        </p:txBody>
      </p:sp>
      <p:grpSp>
        <p:nvGrpSpPr>
          <p:cNvPr id="8" name="Group 7"/>
          <p:cNvGrpSpPr/>
          <p:nvPr/>
        </p:nvGrpSpPr>
        <p:grpSpPr>
          <a:xfrm>
            <a:off x="6178874" y="1450434"/>
            <a:ext cx="2362954" cy="3289211"/>
            <a:chOff x="5893804" y="1450434"/>
            <a:chExt cx="2362954" cy="3289211"/>
          </a:xfrm>
        </p:grpSpPr>
        <p:grpSp>
          <p:nvGrpSpPr>
            <p:cNvPr id="10" name="Group 9"/>
            <p:cNvGrpSpPr/>
            <p:nvPr/>
          </p:nvGrpSpPr>
          <p:grpSpPr>
            <a:xfrm>
              <a:off x="5893804" y="3245823"/>
              <a:ext cx="2362954" cy="1493822"/>
              <a:chOff x="5812325" y="2227152"/>
              <a:chExt cx="2362954" cy="1493822"/>
            </a:xfrm>
          </p:grpSpPr>
          <p:sp>
            <p:nvSpPr>
              <p:cNvPr id="6" name="Rounded Rectangle 5"/>
              <p:cNvSpPr/>
              <p:nvPr/>
            </p:nvSpPr>
            <p:spPr>
              <a:xfrm>
                <a:off x="5812325" y="2227152"/>
                <a:ext cx="2362954" cy="149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73948" y="2227152"/>
                <a:ext cx="1539089" cy="369332"/>
              </a:xfrm>
              <a:prstGeom prst="rect">
                <a:avLst/>
              </a:prstGeom>
              <a:noFill/>
            </p:spPr>
            <p:txBody>
              <a:bodyPr wrap="square" rtlCol="0">
                <a:spAutoFit/>
              </a:bodyPr>
              <a:lstStyle/>
              <a:p>
                <a:pPr algn="ctr"/>
                <a:r>
                  <a:rPr lang="en-US" b="1" dirty="0" smtClean="0">
                    <a:solidFill>
                      <a:schemeClr val="bg1"/>
                    </a:solidFill>
                  </a:rPr>
                  <a:t>CLC</a:t>
                </a:r>
                <a:endParaRPr lang="en-US" b="1" dirty="0">
                  <a:solidFill>
                    <a:schemeClr val="bg1"/>
                  </a:solidFill>
                </a:endParaRPr>
              </a:p>
            </p:txBody>
          </p:sp>
          <p:sp>
            <p:nvSpPr>
              <p:cNvPr id="9" name="TextBox 8"/>
              <p:cNvSpPr txBox="1"/>
              <p:nvPr/>
            </p:nvSpPr>
            <p:spPr>
              <a:xfrm>
                <a:off x="6190203" y="2766867"/>
                <a:ext cx="1706579" cy="954107"/>
              </a:xfrm>
              <a:prstGeom prst="rect">
                <a:avLst/>
              </a:prstGeom>
              <a:noFill/>
            </p:spPr>
            <p:txBody>
              <a:bodyPr wrap="square" rtlCol="0">
                <a:spAutoFit/>
              </a:bodyPr>
              <a:lstStyle/>
              <a:p>
                <a:pPr algn="ctr"/>
                <a:r>
                  <a:rPr lang="en-US" sz="1400" dirty="0" smtClean="0">
                    <a:solidFill>
                      <a:schemeClr val="bg1"/>
                    </a:solidFill>
                  </a:rPr>
                  <a:t>-authentication</a:t>
                </a:r>
              </a:p>
              <a:p>
                <a:pPr algn="ctr"/>
                <a:r>
                  <a:rPr lang="en-US" sz="1400" dirty="0" smtClean="0">
                    <a:solidFill>
                      <a:schemeClr val="bg1"/>
                    </a:solidFill>
                  </a:rPr>
                  <a:t>-provisioning</a:t>
                </a:r>
              </a:p>
              <a:p>
                <a:pPr algn="ctr"/>
                <a:r>
                  <a:rPr lang="en-US" sz="1400" dirty="0" smtClean="0">
                    <a:solidFill>
                      <a:schemeClr val="bg1"/>
                    </a:solidFill>
                  </a:rPr>
                  <a:t>-accounting</a:t>
                </a:r>
              </a:p>
              <a:p>
                <a:pPr algn="ctr"/>
                <a:r>
                  <a:rPr lang="en-US" sz="1400" dirty="0" smtClean="0">
                    <a:solidFill>
                      <a:schemeClr val="bg1"/>
                    </a:solidFill>
                  </a:rPr>
                  <a:t>-reporting</a:t>
                </a:r>
                <a:endParaRPr lang="en-US" sz="1400" dirty="0">
                  <a:solidFill>
                    <a:schemeClr val="bg1"/>
                  </a:solidFill>
                </a:endParaRPr>
              </a:p>
            </p:txBody>
          </p:sp>
        </p:gr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3200" y="1450434"/>
              <a:ext cx="724161"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Down Arrow 15"/>
            <p:cNvSpPr/>
            <p:nvPr/>
          </p:nvSpPr>
          <p:spPr>
            <a:xfrm>
              <a:off x="6790212" y="2249283"/>
              <a:ext cx="570139" cy="61563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397978" y="2932854"/>
              <a:ext cx="1453988" cy="307777"/>
            </a:xfrm>
            <a:prstGeom prst="rect">
              <a:avLst/>
            </a:prstGeom>
            <a:noFill/>
          </p:spPr>
          <p:txBody>
            <a:bodyPr wrap="none" rtlCol="0">
              <a:spAutoFit/>
            </a:bodyPr>
            <a:lstStyle/>
            <a:p>
              <a:r>
                <a:rPr lang="en-US" sz="1400" b="1" dirty="0" smtClean="0">
                  <a:solidFill>
                    <a:schemeClr val="accent1">
                      <a:lumMod val="90000"/>
                      <a:lumOff val="10000"/>
                    </a:schemeClr>
                  </a:solidFill>
                </a:rPr>
                <a:t>EC2 / IAM APIs</a:t>
              </a:r>
              <a:endParaRPr lang="en-US" sz="1400" b="1" dirty="0">
                <a:solidFill>
                  <a:schemeClr val="accent1">
                    <a:lumMod val="90000"/>
                    <a:lumOff val="10000"/>
                  </a:schemeClr>
                </a:solidFill>
              </a:endParaRPr>
            </a:p>
          </p:txBody>
        </p:sp>
      </p:grpSp>
    </p:spTree>
    <p:extLst>
      <p:ext uri="{BB962C8B-B14F-4D97-AF65-F5344CB8AC3E}">
        <p14:creationId xmlns:p14="http://schemas.microsoft.com/office/powerpoint/2010/main" val="643709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Walrus</a:t>
            </a:r>
            <a:endParaRPr lang="en-US" dirty="0"/>
          </a:p>
        </p:txBody>
      </p:sp>
      <p:sp>
        <p:nvSpPr>
          <p:cNvPr id="3" name="Content Placeholder 2"/>
          <p:cNvSpPr>
            <a:spLocks noGrp="1"/>
          </p:cNvSpPr>
          <p:nvPr>
            <p:ph idx="1"/>
          </p:nvPr>
        </p:nvSpPr>
        <p:spPr>
          <a:xfrm>
            <a:off x="232844" y="1549106"/>
            <a:ext cx="8317145" cy="4653389"/>
          </a:xfrm>
        </p:spPr>
        <p:txBody>
          <a:bodyPr/>
          <a:lstStyle/>
          <a:p>
            <a:r>
              <a:rPr lang="en-US" dirty="0" smtClean="0"/>
              <a:t>Java-based equivalent to                                                Amazon Simple Storage                                                           Service (S3)</a:t>
            </a:r>
          </a:p>
          <a:p>
            <a:r>
              <a:rPr lang="en-US" dirty="0" smtClean="0"/>
              <a:t>Persistent object storage shared                                                                  across a cloud infrastructure</a:t>
            </a:r>
          </a:p>
          <a:p>
            <a:r>
              <a:rPr lang="en-US" dirty="0" smtClean="0"/>
              <a:t>Stores images and volume                                          snapshots</a:t>
            </a:r>
          </a:p>
          <a:p>
            <a:pPr lvl="1"/>
            <a:r>
              <a:rPr lang="en-US" dirty="0" smtClean="0"/>
              <a:t>Can contain other data, </a:t>
            </a:r>
          </a:p>
          <a:p>
            <a:pPr lvl="2"/>
            <a:r>
              <a:rPr lang="en-US" dirty="0"/>
              <a:t>N</a:t>
            </a:r>
            <a:r>
              <a:rPr lang="en-US" dirty="0" smtClean="0"/>
              <a:t>o data type restrictions</a:t>
            </a:r>
          </a:p>
          <a:p>
            <a:r>
              <a:rPr lang="en-US" dirty="0" smtClean="0"/>
              <a:t>Can be used as HTTP put/get storage-as-a-service solution</a:t>
            </a:r>
          </a:p>
          <a:p>
            <a:pPr lvl="1"/>
            <a:r>
              <a:rPr lang="en-US" dirty="0" smtClean="0"/>
              <a:t>Requires Cloud Controller and Walrus be installed</a:t>
            </a:r>
          </a:p>
          <a:p>
            <a:r>
              <a:rPr lang="en-US" dirty="0" smtClean="0"/>
              <a:t>Only one Walrus can be active per cloud</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13</a:t>
            </a:fld>
            <a:endParaRPr lang="en-US" dirty="0"/>
          </a:p>
        </p:txBody>
      </p:sp>
      <p:grpSp>
        <p:nvGrpSpPr>
          <p:cNvPr id="9" name="Group 8"/>
          <p:cNvGrpSpPr/>
          <p:nvPr/>
        </p:nvGrpSpPr>
        <p:grpSpPr>
          <a:xfrm>
            <a:off x="5805662" y="1535113"/>
            <a:ext cx="2362954" cy="2891362"/>
            <a:chOff x="5805662" y="1535113"/>
            <a:chExt cx="2362954" cy="2891362"/>
          </a:xfrm>
        </p:grpSpPr>
        <p:grpSp>
          <p:nvGrpSpPr>
            <p:cNvPr id="23" name="Group 22"/>
            <p:cNvGrpSpPr/>
            <p:nvPr/>
          </p:nvGrpSpPr>
          <p:grpSpPr>
            <a:xfrm>
              <a:off x="5805662" y="1687291"/>
              <a:ext cx="2362954" cy="2739184"/>
              <a:chOff x="5599562" y="1507756"/>
              <a:chExt cx="2362954" cy="2739184"/>
            </a:xfrm>
          </p:grpSpPr>
          <p:grpSp>
            <p:nvGrpSpPr>
              <p:cNvPr id="14" name="Group 13"/>
              <p:cNvGrpSpPr/>
              <p:nvPr/>
            </p:nvGrpSpPr>
            <p:grpSpPr>
              <a:xfrm>
                <a:off x="5599562" y="2947828"/>
                <a:ext cx="2362954" cy="1299112"/>
                <a:chOff x="5812325" y="2227152"/>
                <a:chExt cx="2362954" cy="1299112"/>
              </a:xfrm>
            </p:grpSpPr>
            <p:sp>
              <p:nvSpPr>
                <p:cNvPr id="17" name="Rounded Rectangle 16"/>
                <p:cNvSpPr/>
                <p:nvPr/>
              </p:nvSpPr>
              <p:spPr>
                <a:xfrm>
                  <a:off x="5812325" y="2227152"/>
                  <a:ext cx="2362954" cy="1298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216489" y="2227152"/>
                  <a:ext cx="1539089" cy="369332"/>
                </a:xfrm>
                <a:prstGeom prst="rect">
                  <a:avLst/>
                </a:prstGeom>
                <a:noFill/>
              </p:spPr>
              <p:txBody>
                <a:bodyPr wrap="square" rtlCol="0">
                  <a:spAutoFit/>
                </a:bodyPr>
                <a:lstStyle/>
                <a:p>
                  <a:pPr algn="ctr"/>
                  <a:r>
                    <a:rPr lang="en-US" b="1" dirty="0" smtClean="0">
                      <a:solidFill>
                        <a:schemeClr val="bg1"/>
                      </a:solidFill>
                    </a:rPr>
                    <a:t>Walrus</a:t>
                  </a:r>
                  <a:endParaRPr lang="en-US" b="1" dirty="0">
                    <a:solidFill>
                      <a:schemeClr val="bg1"/>
                    </a:solidFill>
                  </a:endParaRPr>
                </a:p>
              </p:txBody>
            </p:sp>
            <p:sp>
              <p:nvSpPr>
                <p:cNvPr id="19" name="TextBox 18"/>
                <p:cNvSpPr txBox="1"/>
                <p:nvPr/>
              </p:nvSpPr>
              <p:spPr>
                <a:xfrm>
                  <a:off x="6016035" y="2787600"/>
                  <a:ext cx="1955548" cy="738664"/>
                </a:xfrm>
                <a:prstGeom prst="rect">
                  <a:avLst/>
                </a:prstGeom>
                <a:noFill/>
              </p:spPr>
              <p:txBody>
                <a:bodyPr wrap="square" rtlCol="0">
                  <a:spAutoFit/>
                </a:bodyPr>
                <a:lstStyle/>
                <a:p>
                  <a:pPr algn="ctr"/>
                  <a:r>
                    <a:rPr lang="en-US" sz="1400" dirty="0" smtClean="0">
                      <a:solidFill>
                        <a:schemeClr val="bg1"/>
                      </a:solidFill>
                    </a:rPr>
                    <a:t>-images</a:t>
                  </a:r>
                </a:p>
                <a:p>
                  <a:pPr algn="ctr"/>
                  <a:r>
                    <a:rPr lang="en-US" sz="1400" dirty="0" smtClean="0">
                      <a:solidFill>
                        <a:schemeClr val="bg1"/>
                      </a:solidFill>
                    </a:rPr>
                    <a:t>-snapshots</a:t>
                  </a:r>
                </a:p>
                <a:p>
                  <a:pPr algn="ctr"/>
                  <a:r>
                    <a:rPr lang="en-US" sz="1400" dirty="0" smtClean="0">
                      <a:solidFill>
                        <a:schemeClr val="bg1"/>
                      </a:solidFill>
                    </a:rPr>
                    <a:t>-other storage objects</a:t>
                  </a:r>
                  <a:endParaRPr lang="en-US" sz="1400" dirty="0">
                    <a:solidFill>
                      <a:schemeClr val="bg1"/>
                    </a:solidFill>
                  </a:endParaRPr>
                </a:p>
              </p:txBody>
            </p:sp>
          </p:grpSp>
          <p:sp>
            <p:nvSpPr>
              <p:cNvPr id="16" name="Down Arrow 15"/>
              <p:cNvSpPr/>
              <p:nvPr/>
            </p:nvSpPr>
            <p:spPr>
              <a:xfrm>
                <a:off x="6543445" y="2136619"/>
                <a:ext cx="475186" cy="48735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5816852" y="2623971"/>
                <a:ext cx="1928388" cy="307777"/>
              </a:xfrm>
              <a:prstGeom prst="rect">
                <a:avLst/>
              </a:prstGeom>
              <a:noFill/>
            </p:spPr>
            <p:txBody>
              <a:bodyPr wrap="square" rtlCol="0">
                <a:spAutoFit/>
              </a:bodyPr>
              <a:lstStyle/>
              <a:p>
                <a:pPr algn="ctr"/>
                <a:r>
                  <a:rPr lang="en-US" sz="1400" b="1" dirty="0" smtClean="0">
                    <a:solidFill>
                      <a:schemeClr val="accent1">
                        <a:lumMod val="90000"/>
                        <a:lumOff val="10000"/>
                      </a:schemeClr>
                    </a:solidFill>
                  </a:rPr>
                  <a:t>S3 API</a:t>
                </a:r>
                <a:endParaRPr lang="en-US" sz="1400" b="1" dirty="0">
                  <a:solidFill>
                    <a:schemeClr val="accent1">
                      <a:lumMod val="90000"/>
                      <a:lumOff val="10000"/>
                    </a:schemeClr>
                  </a:solidFill>
                </a:endParaRPr>
              </a:p>
            </p:txBody>
          </p:sp>
          <p:grpSp>
            <p:nvGrpSpPr>
              <p:cNvPr id="21" name="Group 20"/>
              <p:cNvGrpSpPr/>
              <p:nvPr/>
            </p:nvGrpSpPr>
            <p:grpSpPr>
              <a:xfrm>
                <a:off x="6812668" y="1507756"/>
                <a:ext cx="552261" cy="526091"/>
                <a:chOff x="7116024" y="1465671"/>
                <a:chExt cx="552261" cy="526091"/>
              </a:xfrm>
            </p:grpSpPr>
            <p:sp>
              <p:nvSpPr>
                <p:cNvPr id="8" name="Rounded Rectangle 7"/>
                <p:cNvSpPr/>
                <p:nvPr/>
              </p:nvSpPr>
              <p:spPr>
                <a:xfrm>
                  <a:off x="7116024" y="1465671"/>
                  <a:ext cx="552261" cy="5260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126696" y="1544050"/>
                  <a:ext cx="530915" cy="369332"/>
                </a:xfrm>
                <a:prstGeom prst="rect">
                  <a:avLst/>
                </a:prstGeom>
                <a:noFill/>
              </p:spPr>
              <p:txBody>
                <a:bodyPr wrap="none" rtlCol="0">
                  <a:spAutoFit/>
                </a:bodyPr>
                <a:lstStyle/>
                <a:p>
                  <a:r>
                    <a:rPr lang="en-US" b="1" dirty="0" smtClean="0"/>
                    <a:t>VM</a:t>
                  </a:r>
                  <a:endParaRPr lang="en-US" b="1" dirty="0"/>
                </a:p>
              </p:txBody>
            </p:sp>
          </p:grpSp>
        </p:grpSp>
        <p:grpSp>
          <p:nvGrpSpPr>
            <p:cNvPr id="13" name="Group 12"/>
            <p:cNvGrpSpPr/>
            <p:nvPr/>
          </p:nvGrpSpPr>
          <p:grpSpPr>
            <a:xfrm>
              <a:off x="6140349" y="1535113"/>
              <a:ext cx="830446" cy="830446"/>
              <a:chOff x="7525703" y="5579642"/>
              <a:chExt cx="830446" cy="830446"/>
            </a:xfrm>
          </p:grpSpPr>
          <p:grpSp>
            <p:nvGrpSpPr>
              <p:cNvPr id="10" name="Group 9"/>
              <p:cNvGrpSpPr/>
              <p:nvPr/>
            </p:nvGrpSpPr>
            <p:grpSpPr>
              <a:xfrm>
                <a:off x="7525703" y="5579642"/>
                <a:ext cx="830446" cy="830446"/>
                <a:chOff x="7525703" y="5579642"/>
                <a:chExt cx="830446" cy="830446"/>
              </a:xfrm>
            </p:grpSpPr>
            <p:sp>
              <p:nvSpPr>
                <p:cNvPr id="28" name="Rounded Rectangle 27"/>
                <p:cNvSpPr/>
                <p:nvPr/>
              </p:nvSpPr>
              <p:spPr>
                <a:xfrm rot="8100000">
                  <a:off x="7881877" y="5579642"/>
                  <a:ext cx="118098" cy="83044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638018" y="5690065"/>
                  <a:ext cx="605816" cy="60960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7881877" y="5579642"/>
                  <a:ext cx="118098" cy="83044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rot="5400000">
                  <a:off x="7881877" y="5579642"/>
                  <a:ext cx="118098" cy="83044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rot="13500000">
                  <a:off x="7881877" y="5579642"/>
                  <a:ext cx="118098" cy="83044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59131" y="5914089"/>
                  <a:ext cx="163590" cy="161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7571029" y="5773379"/>
                <a:ext cx="755335" cy="400110"/>
              </a:xfrm>
              <a:prstGeom prst="rect">
                <a:avLst/>
              </a:prstGeom>
              <a:noFill/>
            </p:spPr>
            <p:txBody>
              <a:bodyPr wrap="none" rtlCol="0">
                <a:spAutoFit/>
              </a:bodyPr>
              <a:lstStyle/>
              <a:p>
                <a:r>
                  <a:rPr lang="en-US" sz="2000" b="1" dirty="0" err="1" smtClean="0"/>
                  <a:t>prog</a:t>
                </a:r>
                <a:endParaRPr lang="en-US" sz="2000" b="1" dirty="0"/>
              </a:p>
            </p:txBody>
          </p:sp>
        </p:grpSp>
      </p:grpSp>
    </p:spTree>
    <p:extLst>
      <p:ext uri="{BB962C8B-B14F-4D97-AF65-F5344CB8AC3E}">
        <p14:creationId xmlns:p14="http://schemas.microsoft.com/office/powerpoint/2010/main" val="147543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smtClean="0"/>
              <a:t>Walrus Storage Types</a:t>
            </a:r>
          </a:p>
        </p:txBody>
      </p:sp>
      <p:sp>
        <p:nvSpPr>
          <p:cNvPr id="17411" name="Content Placeholder 3"/>
          <p:cNvSpPr>
            <a:spLocks noGrp="1"/>
          </p:cNvSpPr>
          <p:nvPr>
            <p:ph idx="1"/>
          </p:nvPr>
        </p:nvSpPr>
        <p:spPr>
          <a:xfrm>
            <a:off x="424023" y="1434213"/>
            <a:ext cx="7721600" cy="4840942"/>
          </a:xfrm>
        </p:spPr>
        <p:txBody>
          <a:bodyPr/>
          <a:lstStyle/>
          <a:p>
            <a:r>
              <a:rPr lang="en-US" dirty="0" smtClean="0"/>
              <a:t>Storage objects stored                                                    in “buckets”</a:t>
            </a:r>
          </a:p>
          <a:p>
            <a:pPr lvl="1"/>
            <a:r>
              <a:rPr lang="en-US" dirty="0" smtClean="0"/>
              <a:t>Similar to a folder or                                                           directory</a:t>
            </a:r>
          </a:p>
          <a:p>
            <a:pPr lvl="1"/>
            <a:r>
              <a:rPr lang="en-US" dirty="0" smtClean="0"/>
              <a:t>Buckets cannot contain                                                    buckets</a:t>
            </a:r>
          </a:p>
          <a:p>
            <a:r>
              <a:rPr lang="en-US" dirty="0" smtClean="0"/>
              <a:t>Bucket space may be                                                                   backed by a variety                                                                    of storage types.</a:t>
            </a:r>
          </a:p>
          <a:p>
            <a:pPr lvl="1"/>
            <a:r>
              <a:rPr lang="en-US" dirty="0" smtClean="0"/>
              <a:t>Walrus host’s local disks</a:t>
            </a:r>
          </a:p>
          <a:p>
            <a:pPr lvl="1"/>
            <a:r>
              <a:rPr lang="en-US" dirty="0" smtClean="0"/>
              <a:t>SAN arrays</a:t>
            </a:r>
          </a:p>
          <a:p>
            <a:pPr lvl="1"/>
            <a:r>
              <a:rPr lang="en-US" dirty="0" smtClean="0"/>
              <a:t>NFS arrays</a:t>
            </a:r>
          </a:p>
          <a:p>
            <a:r>
              <a:rPr lang="en-US" dirty="0" smtClean="0"/>
              <a:t>Bucket location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/lib/eucalyptus/</a:t>
            </a:r>
            <a:r>
              <a:rPr lang="en-US" dirty="0" err="1" smtClean="0">
                <a:latin typeface="Courier New" pitchFamily="49" charset="0"/>
                <a:cs typeface="Courier New" pitchFamily="49" charset="0"/>
              </a:rPr>
              <a:t>bukkits</a:t>
            </a:r>
            <a:r>
              <a:rPr lang="en-US" dirty="0" smtClean="0">
                <a:latin typeface="Courier New" pitchFamily="49" charset="0"/>
                <a:cs typeface="Courier New" pitchFamily="49" charset="0"/>
              </a:rPr>
              <a:t>/</a:t>
            </a:r>
            <a:endParaRPr lang="en-US" dirty="0" smtClean="0"/>
          </a:p>
          <a:p>
            <a:endParaRPr lang="en-US" dirty="0" smtClean="0"/>
          </a:p>
        </p:txBody>
      </p:sp>
      <p:grpSp>
        <p:nvGrpSpPr>
          <p:cNvPr id="17416" name="Group 17415"/>
          <p:cNvGrpSpPr/>
          <p:nvPr/>
        </p:nvGrpSpPr>
        <p:grpSpPr>
          <a:xfrm>
            <a:off x="4941462" y="1580761"/>
            <a:ext cx="3793403" cy="2656262"/>
            <a:chOff x="4941462" y="1580761"/>
            <a:chExt cx="3793403" cy="2656262"/>
          </a:xfrm>
        </p:grpSpPr>
        <p:grpSp>
          <p:nvGrpSpPr>
            <p:cNvPr id="31" name="Group 30"/>
            <p:cNvGrpSpPr/>
            <p:nvPr/>
          </p:nvGrpSpPr>
          <p:grpSpPr>
            <a:xfrm>
              <a:off x="5326985" y="1745212"/>
              <a:ext cx="3081528" cy="991338"/>
              <a:chOff x="1574220" y="5292376"/>
              <a:chExt cx="3081528" cy="991338"/>
            </a:xfrm>
          </p:grpSpPr>
          <p:sp>
            <p:nvSpPr>
              <p:cNvPr id="19" name="Rectangle 18"/>
              <p:cNvSpPr/>
              <p:nvPr/>
            </p:nvSpPr>
            <p:spPr>
              <a:xfrm>
                <a:off x="1594866" y="5292376"/>
                <a:ext cx="3017520" cy="99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74220" y="5874379"/>
                <a:ext cx="3081528" cy="369332"/>
              </a:xfrm>
              <a:prstGeom prst="rect">
                <a:avLst/>
              </a:prstGeom>
              <a:noFill/>
              <a:ln w="28575">
                <a:noFill/>
              </a:ln>
            </p:spPr>
            <p:txBody>
              <a:bodyPr wrap="square" rtlCol="0">
                <a:spAutoFit/>
              </a:bodyPr>
              <a:lstStyle/>
              <a:p>
                <a:r>
                  <a:rPr lang="en-US" dirty="0" smtClean="0">
                    <a:solidFill>
                      <a:schemeClr val="bg1"/>
                    </a:solidFill>
                  </a:rPr>
                  <a:t>/</a:t>
                </a:r>
                <a:r>
                  <a:rPr lang="en-US" dirty="0" err="1" smtClean="0">
                    <a:solidFill>
                      <a:schemeClr val="bg1"/>
                    </a:solidFill>
                  </a:rPr>
                  <a:t>var</a:t>
                </a:r>
                <a:r>
                  <a:rPr lang="en-US" dirty="0" smtClean="0">
                    <a:solidFill>
                      <a:schemeClr val="bg1"/>
                    </a:solidFill>
                  </a:rPr>
                  <a:t>/lib/eucalyptus/</a:t>
                </a:r>
                <a:r>
                  <a:rPr lang="en-US" dirty="0" err="1" smtClean="0">
                    <a:solidFill>
                      <a:schemeClr val="bg1"/>
                    </a:solidFill>
                  </a:rPr>
                  <a:t>bukkits</a:t>
                </a:r>
                <a:r>
                  <a:rPr lang="en-US" dirty="0" smtClean="0">
                    <a:solidFill>
                      <a:schemeClr val="bg1"/>
                    </a:solidFill>
                  </a:rPr>
                  <a:t>/</a:t>
                </a:r>
                <a:endParaRPr lang="en-US" dirty="0">
                  <a:solidFill>
                    <a:schemeClr val="bg1"/>
                  </a:solidFill>
                </a:endParaRPr>
              </a:p>
            </p:txBody>
          </p:sp>
          <p:sp>
            <p:nvSpPr>
              <p:cNvPr id="23" name="TextBox 22"/>
              <p:cNvSpPr txBox="1"/>
              <p:nvPr/>
            </p:nvSpPr>
            <p:spPr>
              <a:xfrm>
                <a:off x="1837110" y="5297650"/>
                <a:ext cx="2555748" cy="400110"/>
              </a:xfrm>
              <a:prstGeom prst="rect">
                <a:avLst/>
              </a:prstGeom>
              <a:noFill/>
            </p:spPr>
            <p:txBody>
              <a:bodyPr wrap="square" rtlCol="0">
                <a:spAutoFit/>
              </a:bodyPr>
              <a:lstStyle/>
              <a:p>
                <a:pPr algn="ctr"/>
                <a:r>
                  <a:rPr lang="en-US" sz="2000" b="1" dirty="0" smtClean="0">
                    <a:solidFill>
                      <a:schemeClr val="bg1"/>
                    </a:solidFill>
                  </a:rPr>
                  <a:t>Walrus</a:t>
                </a:r>
                <a:endParaRPr lang="en-US" sz="2000" b="1" dirty="0">
                  <a:solidFill>
                    <a:schemeClr val="bg1"/>
                  </a:solidFill>
                </a:endParaRPr>
              </a:p>
            </p:txBody>
          </p:sp>
        </p:grpSp>
        <p:sp>
          <p:nvSpPr>
            <p:cNvPr id="5" name="Rounded Rectangle 4"/>
            <p:cNvSpPr/>
            <p:nvPr/>
          </p:nvSpPr>
          <p:spPr>
            <a:xfrm>
              <a:off x="4941462" y="1580761"/>
              <a:ext cx="3793403" cy="2656262"/>
            </a:xfrm>
            <a:prstGeom prst="roundRect">
              <a:avLst/>
            </a:prstGeom>
            <a:noFill/>
            <a:ln w="28575">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186777" y="3493496"/>
              <a:ext cx="960120" cy="621792"/>
              <a:chOff x="1380744" y="3913632"/>
              <a:chExt cx="960120" cy="621792"/>
            </a:xfrm>
          </p:grpSpPr>
          <p:sp>
            <p:nvSpPr>
              <p:cNvPr id="4" name="Can 3"/>
              <p:cNvSpPr/>
              <p:nvPr/>
            </p:nvSpPr>
            <p:spPr>
              <a:xfrm>
                <a:off x="1380744" y="3913632"/>
                <a:ext cx="960120" cy="621792"/>
              </a:xfrm>
              <a:prstGeom prst="ca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47038" y="4090154"/>
                <a:ext cx="827532" cy="369332"/>
              </a:xfrm>
              <a:prstGeom prst="rect">
                <a:avLst/>
              </a:prstGeom>
              <a:noFill/>
            </p:spPr>
            <p:txBody>
              <a:bodyPr wrap="square" rtlCol="0">
                <a:spAutoFit/>
              </a:bodyPr>
              <a:lstStyle/>
              <a:p>
                <a:pPr algn="ctr"/>
                <a:r>
                  <a:rPr lang="en-US" b="1" dirty="0" smtClean="0">
                    <a:solidFill>
                      <a:schemeClr val="bg1"/>
                    </a:solidFill>
                  </a:rPr>
                  <a:t>local</a:t>
                </a:r>
                <a:endParaRPr lang="en-US" b="1" dirty="0">
                  <a:solidFill>
                    <a:schemeClr val="bg1"/>
                  </a:solidFill>
                </a:endParaRPr>
              </a:p>
            </p:txBody>
          </p:sp>
        </p:grpSp>
        <p:grpSp>
          <p:nvGrpSpPr>
            <p:cNvPr id="25" name="Group 24"/>
            <p:cNvGrpSpPr/>
            <p:nvPr/>
          </p:nvGrpSpPr>
          <p:grpSpPr>
            <a:xfrm>
              <a:off x="6387689" y="3493496"/>
              <a:ext cx="960120" cy="621792"/>
              <a:chOff x="1380744" y="3913632"/>
              <a:chExt cx="960120" cy="621792"/>
            </a:xfrm>
          </p:grpSpPr>
          <p:sp>
            <p:nvSpPr>
              <p:cNvPr id="26" name="Can 25"/>
              <p:cNvSpPr/>
              <p:nvPr/>
            </p:nvSpPr>
            <p:spPr>
              <a:xfrm>
                <a:off x="1380744" y="3913632"/>
                <a:ext cx="960120" cy="621792"/>
              </a:xfrm>
              <a:prstGeom prst="can">
                <a:avLst/>
              </a:prstGeom>
              <a:solidFill>
                <a:srgbClr val="92D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47038" y="4090154"/>
                <a:ext cx="827532" cy="369332"/>
              </a:xfrm>
              <a:prstGeom prst="rect">
                <a:avLst/>
              </a:prstGeom>
              <a:noFill/>
            </p:spPr>
            <p:txBody>
              <a:bodyPr wrap="square" rtlCol="0">
                <a:spAutoFit/>
              </a:bodyPr>
              <a:lstStyle/>
              <a:p>
                <a:pPr algn="ctr"/>
                <a:r>
                  <a:rPr lang="en-US" b="1" dirty="0" smtClean="0">
                    <a:solidFill>
                      <a:schemeClr val="bg1"/>
                    </a:solidFill>
                  </a:rPr>
                  <a:t>NFS</a:t>
                </a:r>
                <a:endParaRPr lang="en-US" b="1" dirty="0">
                  <a:solidFill>
                    <a:schemeClr val="bg1"/>
                  </a:solidFill>
                </a:endParaRPr>
              </a:p>
            </p:txBody>
          </p:sp>
        </p:grpSp>
        <p:grpSp>
          <p:nvGrpSpPr>
            <p:cNvPr id="28" name="Group 27"/>
            <p:cNvGrpSpPr/>
            <p:nvPr/>
          </p:nvGrpSpPr>
          <p:grpSpPr>
            <a:xfrm>
              <a:off x="7588601" y="3493496"/>
              <a:ext cx="960120" cy="621792"/>
              <a:chOff x="1380744" y="3913632"/>
              <a:chExt cx="960120" cy="621792"/>
            </a:xfrm>
          </p:grpSpPr>
          <p:sp>
            <p:nvSpPr>
              <p:cNvPr id="29" name="Can 28"/>
              <p:cNvSpPr/>
              <p:nvPr/>
            </p:nvSpPr>
            <p:spPr>
              <a:xfrm>
                <a:off x="1380744" y="3913632"/>
                <a:ext cx="960120" cy="621792"/>
              </a:xfrm>
              <a:prstGeom prst="can">
                <a:avLst/>
              </a:prstGeom>
              <a:solidFill>
                <a:schemeClr val="accent3">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447038" y="4090154"/>
                <a:ext cx="827532" cy="369332"/>
              </a:xfrm>
              <a:prstGeom prst="rect">
                <a:avLst/>
              </a:prstGeom>
              <a:noFill/>
            </p:spPr>
            <p:txBody>
              <a:bodyPr wrap="square" rtlCol="0">
                <a:spAutoFit/>
              </a:bodyPr>
              <a:lstStyle/>
              <a:p>
                <a:pPr algn="ctr"/>
                <a:r>
                  <a:rPr lang="en-US" b="1" dirty="0">
                    <a:solidFill>
                      <a:schemeClr val="bg1"/>
                    </a:solidFill>
                  </a:rPr>
                  <a:t>SAN</a:t>
                </a:r>
              </a:p>
            </p:txBody>
          </p:sp>
        </p:grpSp>
        <p:cxnSp>
          <p:nvCxnSpPr>
            <p:cNvPr id="12" name="Elbow Connector 11"/>
            <p:cNvCxnSpPr>
              <a:stCxn id="4" idx="1"/>
              <a:endCxn id="29" idx="1"/>
            </p:cNvCxnSpPr>
            <p:nvPr/>
          </p:nvCxnSpPr>
          <p:spPr>
            <a:xfrm rot="5400000" flipH="1" flipV="1">
              <a:off x="6867749" y="2292584"/>
              <a:ext cx="12700" cy="2401824"/>
            </a:xfrm>
            <a:prstGeom prst="bentConnector3">
              <a:avLst>
                <a:gd name="adj1" fmla="val 2323331"/>
              </a:avLst>
            </a:prstGeom>
            <a:ln w="381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6" idx="1"/>
            </p:cNvCxnSpPr>
            <p:nvPr/>
          </p:nvCxnSpPr>
          <p:spPr>
            <a:xfrm flipV="1">
              <a:off x="6867749" y="3188970"/>
              <a:ext cx="0" cy="304526"/>
            </a:xfrm>
            <a:prstGeom prst="line">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650160" y="2651760"/>
              <a:ext cx="0" cy="53721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14</a:t>
            </a:fld>
            <a:endParaRPr lang="en-US" dirty="0"/>
          </a:p>
        </p:txBody>
      </p:sp>
    </p:spTree>
    <p:extLst>
      <p:ext uri="{BB962C8B-B14F-4D97-AF65-F5344CB8AC3E}">
        <p14:creationId xmlns:p14="http://schemas.microsoft.com/office/powerpoint/2010/main" val="4136967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Controller</a:t>
            </a:r>
            <a:endParaRPr lang="en-US" dirty="0"/>
          </a:p>
        </p:txBody>
      </p:sp>
      <p:sp>
        <p:nvSpPr>
          <p:cNvPr id="3" name="Content Placeholder 2"/>
          <p:cNvSpPr>
            <a:spLocks noGrp="1"/>
          </p:cNvSpPr>
          <p:nvPr>
            <p:ph idx="1"/>
          </p:nvPr>
        </p:nvSpPr>
        <p:spPr>
          <a:xfrm>
            <a:off x="175178" y="1395571"/>
            <a:ext cx="7991048" cy="4840942"/>
          </a:xfrm>
        </p:spPr>
        <p:txBody>
          <a:bodyPr/>
          <a:lstStyle/>
          <a:p>
            <a:r>
              <a:rPr lang="en-US" dirty="0" smtClean="0"/>
              <a:t>Deployed as a Web service                                                    running in Apache</a:t>
            </a:r>
          </a:p>
          <a:p>
            <a:r>
              <a:rPr lang="en-US" dirty="0" smtClean="0"/>
              <a:t>Front end for a cluster </a:t>
            </a:r>
          </a:p>
          <a:p>
            <a:r>
              <a:rPr lang="en-US" dirty="0" smtClean="0"/>
              <a:t>Manages the compute nodes                                                     (Node Controllers) in a cluster</a:t>
            </a:r>
          </a:p>
          <a:p>
            <a:r>
              <a:rPr lang="en-US" dirty="0" smtClean="0"/>
              <a:t>Manages instance execution</a:t>
            </a:r>
          </a:p>
          <a:p>
            <a:r>
              <a:rPr lang="en-US" dirty="0" smtClean="0"/>
              <a:t>Each cluster can have only one                                   active Cluster </a:t>
            </a:r>
            <a:r>
              <a:rPr lang="en-US" dirty="0"/>
              <a:t>C</a:t>
            </a:r>
            <a:r>
              <a:rPr lang="en-US" dirty="0" smtClean="0"/>
              <a:t>ontroller</a:t>
            </a:r>
          </a:p>
          <a:p>
            <a:r>
              <a:rPr lang="en-US" dirty="0" smtClean="0"/>
              <a:t>Depending on the network mode:</a:t>
            </a:r>
          </a:p>
          <a:p>
            <a:pPr lvl="1"/>
            <a:r>
              <a:rPr lang="en-US" dirty="0" smtClean="0"/>
              <a:t>Maps instance (virtual machine) public-to-private IP addresses</a:t>
            </a:r>
          </a:p>
          <a:p>
            <a:pPr lvl="1"/>
            <a:r>
              <a:rPr lang="en-US" dirty="0" smtClean="0"/>
              <a:t>Acts as an IP router for instance network traffic</a:t>
            </a:r>
          </a:p>
          <a:p>
            <a:pPr lvl="1"/>
            <a:r>
              <a:rPr lang="en-US" dirty="0" smtClean="0"/>
              <a:t>Implements the firewall for instances</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15</a:t>
            </a:fld>
            <a:endParaRPr lang="en-US"/>
          </a:p>
        </p:txBody>
      </p:sp>
      <p:grpSp>
        <p:nvGrpSpPr>
          <p:cNvPr id="8" name="Group 7"/>
          <p:cNvGrpSpPr/>
          <p:nvPr/>
        </p:nvGrpSpPr>
        <p:grpSpPr>
          <a:xfrm>
            <a:off x="5363290" y="1548494"/>
            <a:ext cx="2836886" cy="3521179"/>
            <a:chOff x="5701981" y="1406853"/>
            <a:chExt cx="2836886" cy="3521179"/>
          </a:xfrm>
        </p:grpSpPr>
        <p:grpSp>
          <p:nvGrpSpPr>
            <p:cNvPr id="14" name="Group 13"/>
            <p:cNvGrpSpPr/>
            <p:nvPr/>
          </p:nvGrpSpPr>
          <p:grpSpPr>
            <a:xfrm>
              <a:off x="5837222" y="2268523"/>
              <a:ext cx="2362954" cy="1742589"/>
              <a:chOff x="5812325" y="2227151"/>
              <a:chExt cx="2362954" cy="1742589"/>
            </a:xfrm>
          </p:grpSpPr>
          <p:sp>
            <p:nvSpPr>
              <p:cNvPr id="17" name="Rounded Rectangle 16"/>
              <p:cNvSpPr/>
              <p:nvPr/>
            </p:nvSpPr>
            <p:spPr>
              <a:xfrm>
                <a:off x="5812325" y="2227151"/>
                <a:ext cx="2362954" cy="17425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224257" y="2268303"/>
                <a:ext cx="1539089" cy="369332"/>
              </a:xfrm>
              <a:prstGeom prst="rect">
                <a:avLst/>
              </a:prstGeom>
              <a:noFill/>
            </p:spPr>
            <p:txBody>
              <a:bodyPr wrap="square" rtlCol="0">
                <a:spAutoFit/>
              </a:bodyPr>
              <a:lstStyle/>
              <a:p>
                <a:pPr algn="ctr"/>
                <a:r>
                  <a:rPr lang="en-US" b="1" dirty="0" smtClean="0">
                    <a:solidFill>
                      <a:schemeClr val="bg1"/>
                    </a:solidFill>
                  </a:rPr>
                  <a:t>CC</a:t>
                </a:r>
                <a:endParaRPr lang="en-US" b="1" dirty="0">
                  <a:solidFill>
                    <a:schemeClr val="bg1"/>
                  </a:solidFill>
                </a:endParaRPr>
              </a:p>
            </p:txBody>
          </p:sp>
          <p:sp>
            <p:nvSpPr>
              <p:cNvPr id="19" name="TextBox 18"/>
              <p:cNvSpPr txBox="1"/>
              <p:nvPr/>
            </p:nvSpPr>
            <p:spPr>
              <a:xfrm>
                <a:off x="5812325" y="2875391"/>
                <a:ext cx="2295054" cy="954107"/>
              </a:xfrm>
              <a:prstGeom prst="rect">
                <a:avLst/>
              </a:prstGeom>
              <a:noFill/>
            </p:spPr>
            <p:txBody>
              <a:bodyPr wrap="square" rtlCol="0">
                <a:spAutoFit/>
              </a:bodyPr>
              <a:lstStyle/>
              <a:p>
                <a:r>
                  <a:rPr lang="en-US" sz="1400" dirty="0" smtClean="0">
                    <a:solidFill>
                      <a:schemeClr val="bg1"/>
                    </a:solidFill>
                  </a:rPr>
                  <a:t>Manages:</a:t>
                </a:r>
              </a:p>
              <a:p>
                <a:pPr lvl="1"/>
                <a:r>
                  <a:rPr lang="en-US" sz="1400" dirty="0" smtClean="0">
                    <a:solidFill>
                      <a:schemeClr val="bg1"/>
                    </a:solidFill>
                  </a:rPr>
                  <a:t>-Node </a:t>
                </a:r>
                <a:r>
                  <a:rPr lang="en-US" sz="1400" dirty="0">
                    <a:solidFill>
                      <a:schemeClr val="bg1"/>
                    </a:solidFill>
                  </a:rPr>
                  <a:t>C</a:t>
                </a:r>
                <a:r>
                  <a:rPr lang="en-US" sz="1400" dirty="0" smtClean="0">
                    <a:solidFill>
                      <a:schemeClr val="bg1"/>
                    </a:solidFill>
                  </a:rPr>
                  <a:t>ontrollers</a:t>
                </a:r>
              </a:p>
              <a:p>
                <a:pPr lvl="1"/>
                <a:r>
                  <a:rPr lang="en-US" sz="1400" dirty="0" smtClean="0">
                    <a:solidFill>
                      <a:schemeClr val="bg1"/>
                    </a:solidFill>
                  </a:rPr>
                  <a:t>-instance execution</a:t>
                </a:r>
              </a:p>
              <a:p>
                <a:pPr lvl="1"/>
                <a:r>
                  <a:rPr lang="en-US" sz="1400" dirty="0" smtClean="0">
                    <a:solidFill>
                      <a:schemeClr val="bg1"/>
                    </a:solidFill>
                  </a:rPr>
                  <a:t>-instance networking</a:t>
                </a:r>
              </a:p>
            </p:txBody>
          </p:sp>
        </p:grpSp>
        <p:grpSp>
          <p:nvGrpSpPr>
            <p:cNvPr id="6" name="Group 5"/>
            <p:cNvGrpSpPr/>
            <p:nvPr/>
          </p:nvGrpSpPr>
          <p:grpSpPr>
            <a:xfrm>
              <a:off x="7589101" y="4270571"/>
              <a:ext cx="949766" cy="657461"/>
              <a:chOff x="6543816" y="4281485"/>
              <a:chExt cx="949766" cy="657461"/>
            </a:xfrm>
          </p:grpSpPr>
          <p:sp>
            <p:nvSpPr>
              <p:cNvPr id="9" name="Rounded Rectangle 8"/>
              <p:cNvSpPr/>
              <p:nvPr/>
            </p:nvSpPr>
            <p:spPr>
              <a:xfrm>
                <a:off x="6610620" y="4281485"/>
                <a:ext cx="816158" cy="65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43816" y="4281485"/>
                <a:ext cx="949766" cy="646331"/>
              </a:xfrm>
              <a:prstGeom prst="rect">
                <a:avLst/>
              </a:prstGeom>
            </p:spPr>
            <p:txBody>
              <a:bodyPr wrap="square">
                <a:spAutoFit/>
              </a:bodyPr>
              <a:lstStyle/>
              <a:p>
                <a:pPr algn="ctr"/>
                <a:r>
                  <a:rPr lang="en-US" sz="1200" b="1" dirty="0" smtClean="0">
                    <a:solidFill>
                      <a:schemeClr val="bg1"/>
                    </a:solidFill>
                  </a:rPr>
                  <a:t>Node Controller (NC)</a:t>
                </a:r>
                <a:endParaRPr lang="en-US" sz="1200" b="1" dirty="0">
                  <a:solidFill>
                    <a:schemeClr val="bg1"/>
                  </a:solidFill>
                </a:endParaRPr>
              </a:p>
            </p:txBody>
          </p:sp>
        </p:grpSp>
        <p:grpSp>
          <p:nvGrpSpPr>
            <p:cNvPr id="13" name="Group 12"/>
            <p:cNvGrpSpPr/>
            <p:nvPr/>
          </p:nvGrpSpPr>
          <p:grpSpPr>
            <a:xfrm>
              <a:off x="5701981" y="1406853"/>
              <a:ext cx="949766" cy="657461"/>
              <a:chOff x="6543816" y="4281485"/>
              <a:chExt cx="949766" cy="657461"/>
            </a:xfrm>
          </p:grpSpPr>
          <p:sp>
            <p:nvSpPr>
              <p:cNvPr id="15" name="Rounded Rectangle 14"/>
              <p:cNvSpPr/>
              <p:nvPr/>
            </p:nvSpPr>
            <p:spPr>
              <a:xfrm>
                <a:off x="6610620" y="4281485"/>
                <a:ext cx="816158" cy="65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43816" y="4281485"/>
                <a:ext cx="949766" cy="646331"/>
              </a:xfrm>
              <a:prstGeom prst="rect">
                <a:avLst/>
              </a:prstGeom>
            </p:spPr>
            <p:txBody>
              <a:bodyPr wrap="square">
                <a:spAutoFit/>
              </a:bodyPr>
              <a:lstStyle/>
              <a:p>
                <a:pPr algn="ctr"/>
                <a:r>
                  <a:rPr lang="en-US" sz="1200" b="1" dirty="0">
                    <a:solidFill>
                      <a:schemeClr val="bg1"/>
                    </a:solidFill>
                  </a:rPr>
                  <a:t>Cloud Controller (CLC)</a:t>
                </a:r>
              </a:p>
            </p:txBody>
          </p:sp>
        </p:grpSp>
        <p:sp>
          <p:nvSpPr>
            <p:cNvPr id="7" name="Bent-Up Arrow 6"/>
            <p:cNvSpPr/>
            <p:nvPr/>
          </p:nvSpPr>
          <p:spPr>
            <a:xfrm flipV="1">
              <a:off x="6709558" y="1626615"/>
              <a:ext cx="523668" cy="491282"/>
            </a:xfrm>
            <a:prstGeom prst="bentUpArrow">
              <a:avLst>
                <a:gd name="adj1" fmla="val 39743"/>
                <a:gd name="adj2" fmla="val 35596"/>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Bent-Up Arrow 19"/>
            <p:cNvSpPr/>
            <p:nvPr/>
          </p:nvSpPr>
          <p:spPr>
            <a:xfrm rot="16200000" flipH="1" flipV="1">
              <a:off x="6952881" y="4213256"/>
              <a:ext cx="555017" cy="491282"/>
            </a:xfrm>
            <a:prstGeom prst="bentUpArrow">
              <a:avLst>
                <a:gd name="adj1" fmla="val 39743"/>
                <a:gd name="adj2" fmla="val 35596"/>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2510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733" y="1435414"/>
            <a:ext cx="7989346" cy="4964589"/>
          </a:xfrm>
        </p:spPr>
        <p:txBody>
          <a:bodyPr/>
          <a:lstStyle/>
          <a:p>
            <a:r>
              <a:rPr lang="en-US" dirty="0" smtClean="0"/>
              <a:t>Java-based equivalent to                                          Amazon Elastic Block                                                                                                  Store (EBS)</a:t>
            </a:r>
          </a:p>
          <a:p>
            <a:r>
              <a:rPr lang="en-US" dirty="0" smtClean="0"/>
              <a:t>Manages Eucalyptus Block                                       Storage (EBS) volumes and                                  snapshots</a:t>
            </a:r>
          </a:p>
          <a:p>
            <a:r>
              <a:rPr lang="en-US" dirty="0" smtClean="0"/>
              <a:t>Makes volumes available to                                         instances</a:t>
            </a:r>
          </a:p>
          <a:p>
            <a:r>
              <a:rPr lang="en-US" dirty="0" smtClean="0"/>
              <a:t>Creates volume snapshots</a:t>
            </a:r>
          </a:p>
          <a:p>
            <a:pPr lvl="1"/>
            <a:r>
              <a:rPr lang="en-US" dirty="0" smtClean="0"/>
              <a:t>Snapshots uploaded to the Walrus</a:t>
            </a:r>
          </a:p>
          <a:p>
            <a:r>
              <a:rPr lang="en-US" dirty="0" smtClean="0"/>
              <a:t>Eucalyptus </a:t>
            </a:r>
            <a:r>
              <a:rPr lang="en-US" dirty="0" err="1" smtClean="0"/>
              <a:t>IaaS</a:t>
            </a:r>
            <a:r>
              <a:rPr lang="en-US" dirty="0" smtClean="0"/>
              <a:t> Subscription also includes SAN support.</a:t>
            </a:r>
          </a:p>
          <a:p>
            <a:r>
              <a:rPr lang="en-US" dirty="0" smtClean="0"/>
              <a:t>Each cluster can have only one active Storage Controller.</a:t>
            </a:r>
          </a:p>
          <a:p>
            <a:endParaRPr lang="en-US" dirty="0"/>
          </a:p>
        </p:txBody>
      </p:sp>
      <p:sp>
        <p:nvSpPr>
          <p:cNvPr id="2" name="Title 1"/>
          <p:cNvSpPr>
            <a:spLocks noGrp="1"/>
          </p:cNvSpPr>
          <p:nvPr>
            <p:ph type="title"/>
          </p:nvPr>
        </p:nvSpPr>
        <p:spPr/>
        <p:txBody>
          <a:bodyPr/>
          <a:lstStyle/>
          <a:p>
            <a:r>
              <a:rPr lang="en-US" smtClean="0"/>
              <a:t>Storage Controller</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16</a:t>
            </a:fld>
            <a:endParaRPr lang="en-US"/>
          </a:p>
        </p:txBody>
      </p:sp>
      <p:grpSp>
        <p:nvGrpSpPr>
          <p:cNvPr id="20" name="Group 19"/>
          <p:cNvGrpSpPr/>
          <p:nvPr/>
        </p:nvGrpSpPr>
        <p:grpSpPr>
          <a:xfrm>
            <a:off x="4675718" y="1367022"/>
            <a:ext cx="3763354" cy="3418338"/>
            <a:chOff x="4675718" y="1367022"/>
            <a:chExt cx="3763354" cy="3418338"/>
          </a:xfrm>
        </p:grpSpPr>
        <p:sp>
          <p:nvSpPr>
            <p:cNvPr id="21" name="Rectangle 20"/>
            <p:cNvSpPr/>
            <p:nvPr/>
          </p:nvSpPr>
          <p:spPr>
            <a:xfrm>
              <a:off x="4675718" y="1367022"/>
              <a:ext cx="3763354" cy="34183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4745763" y="1492106"/>
              <a:ext cx="2163338" cy="1707283"/>
              <a:chOff x="6060845" y="2388363"/>
              <a:chExt cx="1786245" cy="1332611"/>
            </a:xfrm>
          </p:grpSpPr>
          <p:sp>
            <p:nvSpPr>
              <p:cNvPr id="17" name="Rounded Rectangle 16"/>
              <p:cNvSpPr/>
              <p:nvPr/>
            </p:nvSpPr>
            <p:spPr>
              <a:xfrm>
                <a:off x="6140510" y="2389335"/>
                <a:ext cx="1379761" cy="1172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060845" y="2388363"/>
                <a:ext cx="1539089" cy="369332"/>
              </a:xfrm>
              <a:prstGeom prst="rect">
                <a:avLst/>
              </a:prstGeom>
              <a:noFill/>
            </p:spPr>
            <p:txBody>
              <a:bodyPr wrap="square" rtlCol="0">
                <a:spAutoFit/>
              </a:bodyPr>
              <a:lstStyle/>
              <a:p>
                <a:pPr algn="ctr"/>
                <a:r>
                  <a:rPr lang="en-US" b="1" dirty="0" smtClean="0">
                    <a:solidFill>
                      <a:schemeClr val="bg1"/>
                    </a:solidFill>
                  </a:rPr>
                  <a:t>SC</a:t>
                </a:r>
                <a:endParaRPr lang="en-US" b="1" dirty="0">
                  <a:solidFill>
                    <a:schemeClr val="bg1"/>
                  </a:solidFill>
                </a:endParaRPr>
              </a:p>
            </p:txBody>
          </p:sp>
          <p:sp>
            <p:nvSpPr>
              <p:cNvPr id="19" name="TextBox 18"/>
              <p:cNvSpPr txBox="1"/>
              <p:nvPr/>
            </p:nvSpPr>
            <p:spPr>
              <a:xfrm>
                <a:off x="6140511" y="2766867"/>
                <a:ext cx="1706579" cy="954107"/>
              </a:xfrm>
              <a:prstGeom prst="rect">
                <a:avLst/>
              </a:prstGeom>
              <a:noFill/>
            </p:spPr>
            <p:txBody>
              <a:bodyPr wrap="square" rtlCol="0">
                <a:spAutoFit/>
              </a:bodyPr>
              <a:lstStyle/>
              <a:p>
                <a:r>
                  <a:rPr lang="en-US" sz="1400" dirty="0" smtClean="0">
                    <a:solidFill>
                      <a:schemeClr val="bg1"/>
                    </a:solidFill>
                  </a:rPr>
                  <a:t>Manages:</a:t>
                </a:r>
              </a:p>
              <a:p>
                <a:pPr lvl="1"/>
                <a:r>
                  <a:rPr lang="en-US" sz="1400" dirty="0" smtClean="0">
                    <a:solidFill>
                      <a:schemeClr val="bg1"/>
                    </a:solidFill>
                  </a:rPr>
                  <a:t>-volumes</a:t>
                </a:r>
              </a:p>
              <a:p>
                <a:pPr lvl="1"/>
                <a:r>
                  <a:rPr lang="en-US" sz="1400" dirty="0" smtClean="0">
                    <a:solidFill>
                      <a:schemeClr val="bg1"/>
                    </a:solidFill>
                  </a:rPr>
                  <a:t>-snapshots</a:t>
                </a:r>
              </a:p>
              <a:p>
                <a:pPr lvl="1"/>
                <a:r>
                  <a:rPr lang="en-US" sz="1400" dirty="0" smtClean="0">
                    <a:solidFill>
                      <a:schemeClr val="bg1"/>
                    </a:solidFill>
                  </a:rPr>
                  <a:t>-</a:t>
                </a:r>
                <a:r>
                  <a:rPr lang="en-US" sz="1400" dirty="0" err="1" smtClean="0">
                    <a:solidFill>
                      <a:schemeClr val="bg1"/>
                    </a:solidFill>
                  </a:rPr>
                  <a:t>iSCSI</a:t>
                </a:r>
                <a:r>
                  <a:rPr lang="en-US" sz="1400" dirty="0" smtClean="0">
                    <a:solidFill>
                      <a:schemeClr val="bg1"/>
                    </a:solidFill>
                  </a:rPr>
                  <a:t> SANs</a:t>
                </a:r>
                <a:endParaRPr lang="en-US" sz="1400" dirty="0">
                  <a:solidFill>
                    <a:schemeClr val="bg1"/>
                  </a:solidFill>
                </a:endParaRPr>
              </a:p>
            </p:txBody>
          </p:sp>
        </p:grpSp>
        <p:sp>
          <p:nvSpPr>
            <p:cNvPr id="9" name="Down Arrow 8"/>
            <p:cNvSpPr/>
            <p:nvPr/>
          </p:nvSpPr>
          <p:spPr>
            <a:xfrm>
              <a:off x="5440173" y="3141197"/>
              <a:ext cx="475186" cy="48735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6" name="Group 5"/>
            <p:cNvGrpSpPr/>
            <p:nvPr/>
          </p:nvGrpSpPr>
          <p:grpSpPr>
            <a:xfrm>
              <a:off x="5112174" y="3779317"/>
              <a:ext cx="1113827" cy="594360"/>
              <a:chOff x="5716930" y="4254491"/>
              <a:chExt cx="1113827" cy="594360"/>
            </a:xfrm>
          </p:grpSpPr>
          <p:sp>
            <p:nvSpPr>
              <p:cNvPr id="10" name="Can 9"/>
              <p:cNvSpPr/>
              <p:nvPr/>
            </p:nvSpPr>
            <p:spPr>
              <a:xfrm>
                <a:off x="5765533" y="4254491"/>
                <a:ext cx="1033978" cy="594360"/>
              </a:xfrm>
              <a:prstGeom prst="can">
                <a:avLst/>
              </a:prstGeom>
              <a:solidFill>
                <a:schemeClr val="accent1">
                  <a:lumMod val="50000"/>
                  <a:lumOff val="5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716930" y="4393754"/>
                <a:ext cx="1113827" cy="369332"/>
              </a:xfrm>
              <a:prstGeom prst="rect">
                <a:avLst/>
              </a:prstGeom>
              <a:noFill/>
            </p:spPr>
            <p:txBody>
              <a:bodyPr wrap="square" rtlCol="0">
                <a:spAutoFit/>
              </a:bodyPr>
              <a:lstStyle/>
              <a:p>
                <a:pPr algn="ctr"/>
                <a:r>
                  <a:rPr lang="en-US" b="1" dirty="0" smtClean="0">
                    <a:solidFill>
                      <a:schemeClr val="bg1"/>
                    </a:solidFill>
                  </a:rPr>
                  <a:t>volume</a:t>
                </a:r>
                <a:endParaRPr lang="en-US" b="1" dirty="0">
                  <a:solidFill>
                    <a:schemeClr val="bg1"/>
                  </a:solidFill>
                </a:endParaRPr>
              </a:p>
            </p:txBody>
          </p:sp>
        </p:grpSp>
        <p:grpSp>
          <p:nvGrpSpPr>
            <p:cNvPr id="15" name="Group 14"/>
            <p:cNvGrpSpPr/>
            <p:nvPr/>
          </p:nvGrpSpPr>
          <p:grpSpPr>
            <a:xfrm>
              <a:off x="6269610" y="3726690"/>
              <a:ext cx="2072825" cy="699614"/>
              <a:chOff x="6284254" y="3865082"/>
              <a:chExt cx="2072825" cy="699614"/>
            </a:xfrm>
          </p:grpSpPr>
          <p:sp>
            <p:nvSpPr>
              <p:cNvPr id="13" name="Down Arrow 12"/>
              <p:cNvSpPr/>
              <p:nvPr/>
            </p:nvSpPr>
            <p:spPr>
              <a:xfrm rot="16200000">
                <a:off x="6476312" y="3811988"/>
                <a:ext cx="475186" cy="85930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7221615" y="3865082"/>
                <a:ext cx="1135464" cy="6996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p:cNvSpPr txBox="1"/>
              <p:nvPr/>
            </p:nvSpPr>
            <p:spPr>
              <a:xfrm>
                <a:off x="7221615" y="4030223"/>
                <a:ext cx="1120820" cy="369332"/>
              </a:xfrm>
              <a:prstGeom prst="rect">
                <a:avLst/>
              </a:prstGeom>
              <a:noFill/>
            </p:spPr>
            <p:txBody>
              <a:bodyPr wrap="none" rtlCol="0">
                <a:spAutoFit/>
              </a:bodyPr>
              <a:lstStyle/>
              <a:p>
                <a:r>
                  <a:rPr lang="en-US" b="1" dirty="0" smtClean="0">
                    <a:solidFill>
                      <a:schemeClr val="bg1"/>
                    </a:solidFill>
                  </a:rPr>
                  <a:t>instance</a:t>
                </a:r>
                <a:endParaRPr lang="en-US" b="1" dirty="0">
                  <a:solidFill>
                    <a:schemeClr val="bg1"/>
                  </a:solidFill>
                </a:endParaRPr>
              </a:p>
            </p:txBody>
          </p:sp>
          <p:sp>
            <p:nvSpPr>
              <p:cNvPr id="11" name="TextBox 10"/>
              <p:cNvSpPr txBox="1"/>
              <p:nvPr/>
            </p:nvSpPr>
            <p:spPr>
              <a:xfrm>
                <a:off x="6358679" y="4081000"/>
                <a:ext cx="710451" cy="307777"/>
              </a:xfrm>
              <a:prstGeom prst="rect">
                <a:avLst/>
              </a:prstGeom>
              <a:noFill/>
            </p:spPr>
            <p:txBody>
              <a:bodyPr wrap="none" rtlCol="0">
                <a:spAutoFit/>
              </a:bodyPr>
              <a:lstStyle/>
              <a:p>
                <a:r>
                  <a:rPr lang="en-US" sz="1400" b="1" dirty="0" smtClean="0">
                    <a:solidFill>
                      <a:schemeClr val="accent5">
                        <a:lumMod val="75000"/>
                      </a:schemeClr>
                    </a:solidFill>
                  </a:rPr>
                  <a:t>attach</a:t>
                </a:r>
                <a:endParaRPr lang="en-US" sz="1400" b="1" dirty="0">
                  <a:solidFill>
                    <a:schemeClr val="accent5">
                      <a:lumMod val="75000"/>
                    </a:schemeClr>
                  </a:solidFill>
                </a:endParaRPr>
              </a:p>
            </p:txBody>
          </p:sp>
        </p:grpSp>
        <p:sp>
          <p:nvSpPr>
            <p:cNvPr id="12" name="TextBox 11"/>
            <p:cNvSpPr txBox="1"/>
            <p:nvPr/>
          </p:nvSpPr>
          <p:spPr>
            <a:xfrm>
              <a:off x="5169283" y="4373677"/>
              <a:ext cx="1039066" cy="307777"/>
            </a:xfrm>
            <a:prstGeom prst="rect">
              <a:avLst/>
            </a:prstGeom>
            <a:noFill/>
          </p:spPr>
          <p:txBody>
            <a:bodyPr wrap="none" rtlCol="0">
              <a:spAutoFit/>
            </a:bodyPr>
            <a:lstStyle/>
            <a:p>
              <a:pPr algn="ctr"/>
              <a:r>
                <a:rPr lang="en-US" sz="1400" b="1" dirty="0" smtClean="0">
                  <a:solidFill>
                    <a:schemeClr val="accent1">
                      <a:lumMod val="90000"/>
                      <a:lumOff val="10000"/>
                    </a:schemeClr>
                  </a:solidFill>
                </a:rPr>
                <a:t>persistent</a:t>
              </a:r>
              <a:endParaRPr lang="en-US" sz="1400" b="1" dirty="0">
                <a:solidFill>
                  <a:schemeClr val="accent1">
                    <a:lumMod val="90000"/>
                    <a:lumOff val="10000"/>
                  </a:schemeClr>
                </a:solidFill>
              </a:endParaRPr>
            </a:p>
          </p:txBody>
        </p:sp>
      </p:grpSp>
    </p:spTree>
    <p:extLst>
      <p:ext uri="{BB962C8B-B14F-4D97-AF65-F5344CB8AC3E}">
        <p14:creationId xmlns:p14="http://schemas.microsoft.com/office/powerpoint/2010/main" val="3923565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smtClean="0"/>
              <a:t>Storage Types</a:t>
            </a:r>
          </a:p>
        </p:txBody>
      </p:sp>
      <p:sp>
        <p:nvSpPr>
          <p:cNvPr id="17411" name="Content Placeholder 3"/>
          <p:cNvSpPr>
            <a:spLocks noGrp="1"/>
          </p:cNvSpPr>
          <p:nvPr>
            <p:ph idx="1"/>
          </p:nvPr>
        </p:nvSpPr>
        <p:spPr>
          <a:xfrm>
            <a:off x="412034" y="2151159"/>
            <a:ext cx="3713918" cy="3472212"/>
          </a:xfrm>
        </p:spPr>
        <p:txBody>
          <a:bodyPr/>
          <a:lstStyle/>
          <a:p>
            <a:r>
              <a:rPr lang="en-US" dirty="0"/>
              <a:t>V</a:t>
            </a:r>
            <a:r>
              <a:rPr lang="en-US" dirty="0" smtClean="0"/>
              <a:t>olumes may be provided by a variety of storage types.</a:t>
            </a:r>
          </a:p>
          <a:p>
            <a:r>
              <a:rPr lang="en-US" dirty="0"/>
              <a:t>T</a:t>
            </a:r>
            <a:r>
              <a:rPr lang="en-US" dirty="0" smtClean="0"/>
              <a:t>wo categories:</a:t>
            </a:r>
          </a:p>
          <a:p>
            <a:pPr lvl="1"/>
            <a:r>
              <a:rPr lang="en-US" dirty="0" smtClean="0"/>
              <a:t>Eucalyptus-supported </a:t>
            </a:r>
            <a:r>
              <a:rPr lang="en-US" dirty="0" err="1" smtClean="0"/>
              <a:t>iSCSI</a:t>
            </a:r>
            <a:r>
              <a:rPr lang="en-US" dirty="0" smtClean="0"/>
              <a:t> SAN arrays </a:t>
            </a:r>
            <a:endParaRPr lang="en-US" dirty="0"/>
          </a:p>
          <a:p>
            <a:pPr lvl="1"/>
            <a:r>
              <a:rPr lang="en-US" dirty="0" smtClean="0"/>
              <a:t>All others</a:t>
            </a:r>
          </a:p>
          <a:p>
            <a:pPr lvl="2"/>
            <a:r>
              <a:rPr lang="en-US" dirty="0" smtClean="0"/>
              <a:t>NFS is not recommended for production environments</a:t>
            </a:r>
          </a:p>
        </p:txBody>
      </p:sp>
      <p:sp>
        <p:nvSpPr>
          <p:cNvPr id="3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17</a:t>
            </a:fld>
            <a:endParaRPr lang="en-US" dirty="0"/>
          </a:p>
        </p:txBody>
      </p:sp>
      <p:grpSp>
        <p:nvGrpSpPr>
          <p:cNvPr id="33" name="Group 32"/>
          <p:cNvGrpSpPr/>
          <p:nvPr/>
        </p:nvGrpSpPr>
        <p:grpSpPr>
          <a:xfrm>
            <a:off x="4336474" y="1236736"/>
            <a:ext cx="4332515" cy="5080280"/>
            <a:chOff x="4561114" y="1349100"/>
            <a:chExt cx="4332515" cy="5080280"/>
          </a:xfrm>
        </p:grpSpPr>
        <p:sp>
          <p:nvSpPr>
            <p:cNvPr id="50" name="Rectangle 49"/>
            <p:cNvSpPr/>
            <p:nvPr/>
          </p:nvSpPr>
          <p:spPr>
            <a:xfrm>
              <a:off x="4561114" y="4651668"/>
              <a:ext cx="4332515" cy="177771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61114" y="1393371"/>
              <a:ext cx="4332515" cy="32641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732934" y="1810767"/>
              <a:ext cx="3904860" cy="4156948"/>
              <a:chOff x="4732934" y="1861549"/>
              <a:chExt cx="3904860" cy="4156948"/>
            </a:xfrm>
          </p:grpSpPr>
          <p:grpSp>
            <p:nvGrpSpPr>
              <p:cNvPr id="18" name="Group 17"/>
              <p:cNvGrpSpPr/>
              <p:nvPr/>
            </p:nvGrpSpPr>
            <p:grpSpPr>
              <a:xfrm>
                <a:off x="4732934" y="1861549"/>
                <a:ext cx="960120" cy="621792"/>
                <a:chOff x="1380744" y="3913632"/>
                <a:chExt cx="960120" cy="621792"/>
              </a:xfrm>
            </p:grpSpPr>
            <p:sp>
              <p:nvSpPr>
                <p:cNvPr id="4" name="Can 3"/>
                <p:cNvSpPr/>
                <p:nvPr/>
              </p:nvSpPr>
              <p:spPr>
                <a:xfrm>
                  <a:off x="1380744" y="3913632"/>
                  <a:ext cx="960120" cy="621792"/>
                </a:xfrm>
                <a:prstGeom prst="ca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47038" y="4090154"/>
                  <a:ext cx="827532" cy="369332"/>
                </a:xfrm>
                <a:prstGeom prst="rect">
                  <a:avLst/>
                </a:prstGeom>
                <a:noFill/>
              </p:spPr>
              <p:txBody>
                <a:bodyPr wrap="square" rtlCol="0">
                  <a:spAutoFit/>
                </a:bodyPr>
                <a:lstStyle/>
                <a:p>
                  <a:pPr algn="ctr"/>
                  <a:r>
                    <a:rPr lang="en-US" b="1" dirty="0" smtClean="0">
                      <a:solidFill>
                        <a:schemeClr val="bg1"/>
                      </a:solidFill>
                    </a:rPr>
                    <a:t>local</a:t>
                  </a:r>
                  <a:endParaRPr lang="en-US" b="1" dirty="0">
                    <a:solidFill>
                      <a:schemeClr val="bg1"/>
                    </a:solidFill>
                  </a:endParaRPr>
                </a:p>
              </p:txBody>
            </p:sp>
          </p:grpSp>
          <p:grpSp>
            <p:nvGrpSpPr>
              <p:cNvPr id="25" name="Group 24"/>
              <p:cNvGrpSpPr/>
              <p:nvPr/>
            </p:nvGrpSpPr>
            <p:grpSpPr>
              <a:xfrm>
                <a:off x="5933846" y="1861549"/>
                <a:ext cx="960120" cy="621792"/>
                <a:chOff x="1380744" y="3913632"/>
                <a:chExt cx="960120" cy="621792"/>
              </a:xfrm>
            </p:grpSpPr>
            <p:sp>
              <p:nvSpPr>
                <p:cNvPr id="26" name="Can 25"/>
                <p:cNvSpPr/>
                <p:nvPr/>
              </p:nvSpPr>
              <p:spPr>
                <a:xfrm>
                  <a:off x="1380744" y="3913632"/>
                  <a:ext cx="960120" cy="621792"/>
                </a:xfrm>
                <a:prstGeom prst="can">
                  <a:avLst/>
                </a:prstGeom>
                <a:solidFill>
                  <a:srgbClr val="92D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47038" y="4090154"/>
                  <a:ext cx="827532" cy="369332"/>
                </a:xfrm>
                <a:prstGeom prst="rect">
                  <a:avLst/>
                </a:prstGeom>
                <a:noFill/>
              </p:spPr>
              <p:txBody>
                <a:bodyPr wrap="square" rtlCol="0">
                  <a:spAutoFit/>
                </a:bodyPr>
                <a:lstStyle/>
                <a:p>
                  <a:pPr algn="ctr"/>
                  <a:r>
                    <a:rPr lang="en-US" b="1" dirty="0" smtClean="0">
                      <a:solidFill>
                        <a:schemeClr val="bg1"/>
                      </a:solidFill>
                    </a:rPr>
                    <a:t>NFS</a:t>
                  </a:r>
                  <a:endParaRPr lang="en-US" b="1" dirty="0">
                    <a:solidFill>
                      <a:schemeClr val="bg1"/>
                    </a:solidFill>
                  </a:endParaRPr>
                </a:p>
              </p:txBody>
            </p:sp>
          </p:grpSp>
          <p:grpSp>
            <p:nvGrpSpPr>
              <p:cNvPr id="28" name="Group 27"/>
              <p:cNvGrpSpPr/>
              <p:nvPr/>
            </p:nvGrpSpPr>
            <p:grpSpPr>
              <a:xfrm>
                <a:off x="7134758" y="1861549"/>
                <a:ext cx="960120" cy="621792"/>
                <a:chOff x="1380744" y="3913632"/>
                <a:chExt cx="960120" cy="621792"/>
              </a:xfrm>
            </p:grpSpPr>
            <p:sp>
              <p:nvSpPr>
                <p:cNvPr id="29" name="Can 28"/>
                <p:cNvSpPr/>
                <p:nvPr/>
              </p:nvSpPr>
              <p:spPr>
                <a:xfrm>
                  <a:off x="1380744" y="3913632"/>
                  <a:ext cx="960120" cy="621792"/>
                </a:xfrm>
                <a:prstGeom prst="can">
                  <a:avLst/>
                </a:prstGeom>
                <a:solidFill>
                  <a:schemeClr val="accent3">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447038" y="4090154"/>
                  <a:ext cx="827532" cy="369332"/>
                </a:xfrm>
                <a:prstGeom prst="rect">
                  <a:avLst/>
                </a:prstGeom>
                <a:noFill/>
              </p:spPr>
              <p:txBody>
                <a:bodyPr wrap="square" rtlCol="0">
                  <a:spAutoFit/>
                </a:bodyPr>
                <a:lstStyle/>
                <a:p>
                  <a:pPr algn="ctr"/>
                  <a:r>
                    <a:rPr lang="en-US" b="1" dirty="0">
                      <a:solidFill>
                        <a:schemeClr val="bg1"/>
                      </a:solidFill>
                    </a:rPr>
                    <a:t>SAN</a:t>
                  </a:r>
                </a:p>
              </p:txBody>
            </p:sp>
          </p:grpSp>
          <p:grpSp>
            <p:nvGrpSpPr>
              <p:cNvPr id="31" name="Group 30"/>
              <p:cNvGrpSpPr/>
              <p:nvPr/>
            </p:nvGrpSpPr>
            <p:grpSpPr>
              <a:xfrm>
                <a:off x="4873142" y="2897946"/>
                <a:ext cx="3081528" cy="991338"/>
                <a:chOff x="1559052" y="5292376"/>
                <a:chExt cx="3081528" cy="991338"/>
              </a:xfrm>
            </p:grpSpPr>
            <p:sp>
              <p:nvSpPr>
                <p:cNvPr id="19" name="Rectangle 18"/>
                <p:cNvSpPr/>
                <p:nvPr/>
              </p:nvSpPr>
              <p:spPr>
                <a:xfrm>
                  <a:off x="1594866" y="5292376"/>
                  <a:ext cx="3017520" cy="99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59052" y="5418713"/>
                  <a:ext cx="3081528" cy="369332"/>
                </a:xfrm>
                <a:prstGeom prst="rect">
                  <a:avLst/>
                </a:prstGeom>
                <a:noFill/>
                <a:ln w="28575">
                  <a:noFill/>
                </a:ln>
              </p:spPr>
              <p:txBody>
                <a:bodyPr wrap="square" rtlCol="0">
                  <a:spAutoFit/>
                </a:bodyPr>
                <a:lstStyle/>
                <a:p>
                  <a:r>
                    <a:rPr lang="en-US" dirty="0" smtClean="0">
                      <a:solidFill>
                        <a:schemeClr val="bg1"/>
                      </a:solidFill>
                    </a:rPr>
                    <a:t>/</a:t>
                  </a:r>
                  <a:r>
                    <a:rPr lang="en-US" dirty="0" err="1" smtClean="0">
                      <a:solidFill>
                        <a:schemeClr val="bg1"/>
                      </a:solidFill>
                    </a:rPr>
                    <a:t>var</a:t>
                  </a:r>
                  <a:r>
                    <a:rPr lang="en-US" dirty="0" smtClean="0">
                      <a:solidFill>
                        <a:schemeClr val="bg1"/>
                      </a:solidFill>
                    </a:rPr>
                    <a:t>/lib/eucalyptus/volumes/</a:t>
                  </a:r>
                  <a:endParaRPr lang="en-US" dirty="0">
                    <a:solidFill>
                      <a:schemeClr val="bg1"/>
                    </a:solidFill>
                  </a:endParaRPr>
                </a:p>
              </p:txBody>
            </p:sp>
            <p:sp>
              <p:nvSpPr>
                <p:cNvPr id="23" name="TextBox 22"/>
                <p:cNvSpPr txBox="1"/>
                <p:nvPr/>
              </p:nvSpPr>
              <p:spPr>
                <a:xfrm>
                  <a:off x="1821942" y="5883604"/>
                  <a:ext cx="2555748" cy="400110"/>
                </a:xfrm>
                <a:prstGeom prst="rect">
                  <a:avLst/>
                </a:prstGeom>
                <a:noFill/>
              </p:spPr>
              <p:txBody>
                <a:bodyPr wrap="square" rtlCol="0">
                  <a:spAutoFit/>
                </a:bodyPr>
                <a:lstStyle/>
                <a:p>
                  <a:r>
                    <a:rPr lang="en-US" sz="2000" b="1" dirty="0" smtClean="0">
                      <a:solidFill>
                        <a:schemeClr val="bg1"/>
                      </a:solidFill>
                    </a:rPr>
                    <a:t>Storage Controller</a:t>
                  </a:r>
                  <a:endParaRPr lang="en-US" sz="2000" b="1" dirty="0">
                    <a:solidFill>
                      <a:schemeClr val="bg1"/>
                    </a:solidFill>
                  </a:endParaRPr>
                </a:p>
              </p:txBody>
            </p:sp>
          </p:grpSp>
          <p:grpSp>
            <p:nvGrpSpPr>
              <p:cNvPr id="11" name="Group 10"/>
              <p:cNvGrpSpPr/>
              <p:nvPr/>
            </p:nvGrpSpPr>
            <p:grpSpPr>
              <a:xfrm>
                <a:off x="5626760" y="3991418"/>
                <a:ext cx="2502721" cy="2027079"/>
                <a:chOff x="5854216" y="3991418"/>
                <a:chExt cx="2502721" cy="2027079"/>
              </a:xfrm>
            </p:grpSpPr>
            <p:grpSp>
              <p:nvGrpSpPr>
                <p:cNvPr id="10" name="Group 9"/>
                <p:cNvGrpSpPr/>
                <p:nvPr/>
              </p:nvGrpSpPr>
              <p:grpSpPr>
                <a:xfrm>
                  <a:off x="5854217" y="4367005"/>
                  <a:ext cx="1188720" cy="594360"/>
                  <a:chOff x="5854217" y="4367005"/>
                  <a:chExt cx="1188720" cy="594360"/>
                </a:xfrm>
              </p:grpSpPr>
              <p:sp>
                <p:nvSpPr>
                  <p:cNvPr id="17409" name="Can 17408"/>
                  <p:cNvSpPr/>
                  <p:nvPr/>
                </p:nvSpPr>
                <p:spPr>
                  <a:xfrm>
                    <a:off x="5933846" y="4367005"/>
                    <a:ext cx="1034067" cy="594360"/>
                  </a:xfrm>
                  <a:prstGeom prst="can">
                    <a:avLst/>
                  </a:prstGeom>
                  <a:solidFill>
                    <a:schemeClr val="accent1">
                      <a:lumMod val="50000"/>
                      <a:lumOff val="5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2" name="TextBox 17411"/>
                  <p:cNvSpPr txBox="1"/>
                  <p:nvPr/>
                </p:nvSpPr>
                <p:spPr>
                  <a:xfrm>
                    <a:off x="5854217" y="4539050"/>
                    <a:ext cx="1188720" cy="338554"/>
                  </a:xfrm>
                  <a:prstGeom prst="rect">
                    <a:avLst/>
                  </a:prstGeom>
                  <a:noFill/>
                </p:spPr>
                <p:txBody>
                  <a:bodyPr wrap="square" rtlCol="0">
                    <a:spAutoFit/>
                  </a:bodyPr>
                  <a:lstStyle/>
                  <a:p>
                    <a:pPr algn="ctr"/>
                    <a:r>
                      <a:rPr lang="en-US" sz="1600" b="1" dirty="0" smtClean="0">
                        <a:solidFill>
                          <a:schemeClr val="bg1"/>
                        </a:solidFill>
                      </a:rPr>
                      <a:t>volumes</a:t>
                    </a:r>
                    <a:endParaRPr lang="en-US" sz="1600" b="1" dirty="0">
                      <a:solidFill>
                        <a:schemeClr val="bg1"/>
                      </a:solidFill>
                    </a:endParaRPr>
                  </a:p>
                </p:txBody>
              </p:sp>
            </p:grpSp>
            <p:sp>
              <p:nvSpPr>
                <p:cNvPr id="41" name="Right Arrow 40"/>
                <p:cNvSpPr/>
                <p:nvPr/>
              </p:nvSpPr>
              <p:spPr>
                <a:xfrm rot="5400000">
                  <a:off x="6305693" y="3964105"/>
                  <a:ext cx="314706" cy="369332"/>
                </a:xfrm>
                <a:prstGeom prst="rightArrow">
                  <a:avLst>
                    <a:gd name="adj1" fmla="val 67174"/>
                    <a:gd name="adj2" fmla="val 41602"/>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9" name="Group 8"/>
                <p:cNvGrpSpPr/>
                <p:nvPr/>
              </p:nvGrpSpPr>
              <p:grpSpPr>
                <a:xfrm>
                  <a:off x="5854216" y="5372166"/>
                  <a:ext cx="2502721" cy="646331"/>
                  <a:chOff x="5854216" y="5372166"/>
                  <a:chExt cx="2502721" cy="646331"/>
                </a:xfrm>
              </p:grpSpPr>
              <p:sp>
                <p:nvSpPr>
                  <p:cNvPr id="44" name="Can 43"/>
                  <p:cNvSpPr/>
                  <p:nvPr/>
                </p:nvSpPr>
                <p:spPr>
                  <a:xfrm>
                    <a:off x="5854216" y="5396705"/>
                    <a:ext cx="1280541" cy="621792"/>
                  </a:xfrm>
                  <a:prstGeom prst="can">
                    <a:avLst/>
                  </a:prstGeom>
                  <a:solidFill>
                    <a:schemeClr val="accent3">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074087" y="5600051"/>
                    <a:ext cx="827532" cy="369332"/>
                  </a:xfrm>
                  <a:prstGeom prst="rect">
                    <a:avLst/>
                  </a:prstGeom>
                  <a:noFill/>
                </p:spPr>
                <p:txBody>
                  <a:bodyPr wrap="square" rtlCol="0">
                    <a:spAutoFit/>
                  </a:bodyPr>
                  <a:lstStyle/>
                  <a:p>
                    <a:pPr algn="ctr"/>
                    <a:r>
                      <a:rPr lang="en-US" b="1" dirty="0">
                        <a:solidFill>
                          <a:schemeClr val="bg1"/>
                        </a:solidFill>
                      </a:rPr>
                      <a:t>SAN</a:t>
                    </a:r>
                  </a:p>
                </p:txBody>
              </p:sp>
              <p:sp>
                <p:nvSpPr>
                  <p:cNvPr id="46" name="TextBox 45"/>
                  <p:cNvSpPr txBox="1"/>
                  <p:nvPr/>
                </p:nvSpPr>
                <p:spPr>
                  <a:xfrm>
                    <a:off x="7017662" y="5372166"/>
                    <a:ext cx="1339275" cy="646331"/>
                  </a:xfrm>
                  <a:prstGeom prst="rect">
                    <a:avLst/>
                  </a:prstGeom>
                  <a:noFill/>
                </p:spPr>
                <p:txBody>
                  <a:bodyPr wrap="square" rtlCol="0">
                    <a:spAutoFit/>
                  </a:bodyPr>
                  <a:lstStyle/>
                  <a:p>
                    <a:pPr algn="ctr"/>
                    <a:r>
                      <a:rPr lang="en-US" sz="1200" b="1" dirty="0" smtClean="0">
                        <a:solidFill>
                          <a:schemeClr val="accent3">
                            <a:lumMod val="75000"/>
                          </a:schemeClr>
                        </a:solidFill>
                      </a:rPr>
                      <a:t>(Eucalyptus supported  </a:t>
                    </a:r>
                    <a:r>
                      <a:rPr lang="en-US" sz="1200" b="1" dirty="0" err="1" smtClean="0">
                        <a:solidFill>
                          <a:schemeClr val="accent3">
                            <a:lumMod val="75000"/>
                          </a:schemeClr>
                        </a:solidFill>
                      </a:rPr>
                      <a:t>iSCSI</a:t>
                    </a:r>
                    <a:r>
                      <a:rPr lang="en-US" sz="1200" b="1" dirty="0" smtClean="0">
                        <a:solidFill>
                          <a:schemeClr val="accent3">
                            <a:lumMod val="75000"/>
                          </a:schemeClr>
                        </a:solidFill>
                      </a:rPr>
                      <a:t> SAN)</a:t>
                    </a:r>
                    <a:endParaRPr lang="en-US" sz="1200" b="1" dirty="0">
                      <a:solidFill>
                        <a:schemeClr val="accent3">
                          <a:lumMod val="75000"/>
                        </a:schemeClr>
                      </a:solidFill>
                    </a:endParaRPr>
                  </a:p>
                </p:txBody>
              </p:sp>
            </p:grpSp>
            <p:sp>
              <p:nvSpPr>
                <p:cNvPr id="32" name="Right Arrow 31"/>
                <p:cNvSpPr/>
                <p:nvPr/>
              </p:nvSpPr>
              <p:spPr>
                <a:xfrm rot="16200000">
                  <a:off x="6305693" y="4989252"/>
                  <a:ext cx="314706" cy="369332"/>
                </a:xfrm>
                <a:prstGeom prst="rightArrow">
                  <a:avLst>
                    <a:gd name="adj1" fmla="val 64311"/>
                    <a:gd name="adj2" fmla="val 43282"/>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12" name="Elbow Connector 11"/>
              <p:cNvCxnSpPr>
                <a:stCxn id="4" idx="3"/>
                <a:endCxn id="29" idx="3"/>
              </p:cNvCxnSpPr>
              <p:nvPr/>
            </p:nvCxnSpPr>
            <p:spPr>
              <a:xfrm rot="16200000" flipH="1">
                <a:off x="6413906" y="1282429"/>
                <a:ext cx="12700" cy="2401824"/>
              </a:xfrm>
              <a:prstGeom prst="bentConnector3">
                <a:avLst>
                  <a:gd name="adj1" fmla="val 1800000"/>
                </a:avLst>
              </a:prstGeom>
              <a:ln w="381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6" idx="3"/>
              </p:cNvCxnSpPr>
              <p:nvPr/>
            </p:nvCxnSpPr>
            <p:spPr>
              <a:xfrm>
                <a:off x="6413906" y="2483341"/>
                <a:ext cx="0" cy="232427"/>
              </a:xfrm>
              <a:prstGeom prst="line">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201052" y="2715768"/>
                <a:ext cx="0" cy="30851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7614818" y="4367005"/>
                <a:ext cx="1022976" cy="614149"/>
                <a:chOff x="7672066" y="4357110"/>
                <a:chExt cx="1022976" cy="614149"/>
              </a:xfrm>
            </p:grpSpPr>
            <p:sp>
              <p:nvSpPr>
                <p:cNvPr id="37" name="Rectangle 36"/>
                <p:cNvSpPr/>
                <p:nvPr/>
              </p:nvSpPr>
              <p:spPr>
                <a:xfrm>
                  <a:off x="7678417" y="4357110"/>
                  <a:ext cx="1016625" cy="6141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TextBox 37"/>
                <p:cNvSpPr txBox="1"/>
                <p:nvPr/>
              </p:nvSpPr>
              <p:spPr>
                <a:xfrm>
                  <a:off x="7672066" y="4494907"/>
                  <a:ext cx="1016625" cy="338554"/>
                </a:xfrm>
                <a:prstGeom prst="rect">
                  <a:avLst/>
                </a:prstGeom>
                <a:noFill/>
              </p:spPr>
              <p:txBody>
                <a:bodyPr wrap="none" rtlCol="0">
                  <a:spAutoFit/>
                </a:bodyPr>
                <a:lstStyle/>
                <a:p>
                  <a:r>
                    <a:rPr lang="en-US" sz="1600" b="1" dirty="0" smtClean="0">
                      <a:solidFill>
                        <a:schemeClr val="bg1"/>
                      </a:solidFill>
                    </a:rPr>
                    <a:t>instance</a:t>
                  </a:r>
                  <a:endParaRPr lang="en-US" sz="1600" b="1" dirty="0">
                    <a:solidFill>
                      <a:schemeClr val="bg1"/>
                    </a:solidFill>
                  </a:endParaRPr>
                </a:p>
              </p:txBody>
            </p:sp>
          </p:grpSp>
          <p:grpSp>
            <p:nvGrpSpPr>
              <p:cNvPr id="7" name="Group 6"/>
              <p:cNvGrpSpPr/>
              <p:nvPr/>
            </p:nvGrpSpPr>
            <p:grpSpPr>
              <a:xfrm>
                <a:off x="6815481" y="4453935"/>
                <a:ext cx="710454" cy="475186"/>
                <a:chOff x="1242393" y="5923681"/>
                <a:chExt cx="710454" cy="475186"/>
              </a:xfrm>
            </p:grpSpPr>
            <p:sp>
              <p:nvSpPr>
                <p:cNvPr id="36" name="Down Arrow 35"/>
                <p:cNvSpPr/>
                <p:nvPr/>
              </p:nvSpPr>
              <p:spPr>
                <a:xfrm rot="16200000">
                  <a:off x="1360029" y="5806049"/>
                  <a:ext cx="475186" cy="7104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TextBox 38"/>
                <p:cNvSpPr txBox="1"/>
                <p:nvPr/>
              </p:nvSpPr>
              <p:spPr>
                <a:xfrm>
                  <a:off x="1242393" y="6000635"/>
                  <a:ext cx="710451" cy="307777"/>
                </a:xfrm>
                <a:prstGeom prst="rect">
                  <a:avLst/>
                </a:prstGeom>
                <a:noFill/>
              </p:spPr>
              <p:txBody>
                <a:bodyPr wrap="none" rtlCol="0">
                  <a:spAutoFit/>
                </a:bodyPr>
                <a:lstStyle/>
                <a:p>
                  <a:r>
                    <a:rPr lang="en-US" sz="1400" b="1" dirty="0" smtClean="0">
                      <a:solidFill>
                        <a:schemeClr val="accent5">
                          <a:lumMod val="75000"/>
                        </a:schemeClr>
                      </a:solidFill>
                    </a:rPr>
                    <a:t>attach</a:t>
                  </a:r>
                  <a:endParaRPr lang="en-US" sz="1400" b="1" dirty="0">
                    <a:solidFill>
                      <a:schemeClr val="accent5">
                        <a:lumMod val="75000"/>
                      </a:schemeClr>
                    </a:solidFill>
                  </a:endParaRPr>
                </a:p>
              </p:txBody>
            </p:sp>
          </p:grpSp>
          <p:sp>
            <p:nvSpPr>
              <p:cNvPr id="13" name="Bent-Up Arrow 12"/>
              <p:cNvSpPr/>
              <p:nvPr/>
            </p:nvSpPr>
            <p:spPr>
              <a:xfrm rot="5400000">
                <a:off x="4339320" y="4650338"/>
                <a:ext cx="1890123" cy="572283"/>
              </a:xfrm>
              <a:prstGeom prst="bentUpArrow">
                <a:avLst>
                  <a:gd name="adj1" fmla="val 43101"/>
                  <a:gd name="adj2" fmla="val 29154"/>
                  <a:gd name="adj3" fmla="val 269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p:cNvSpPr txBox="1"/>
              <p:nvPr/>
            </p:nvSpPr>
            <p:spPr>
              <a:xfrm rot="5400000">
                <a:off x="4734230" y="4746055"/>
                <a:ext cx="790601" cy="307777"/>
              </a:xfrm>
              <a:prstGeom prst="rect">
                <a:avLst/>
              </a:prstGeom>
              <a:noFill/>
            </p:spPr>
            <p:txBody>
              <a:bodyPr wrap="none" rtlCol="0">
                <a:spAutoFit/>
              </a:bodyPr>
              <a:lstStyle/>
              <a:p>
                <a:r>
                  <a:rPr lang="en-US" sz="1400" b="1" dirty="0" smtClean="0">
                    <a:solidFill>
                      <a:schemeClr val="accent2">
                        <a:lumMod val="50000"/>
                      </a:schemeClr>
                    </a:solidFill>
                  </a:rPr>
                  <a:t>control</a:t>
                </a:r>
                <a:endParaRPr lang="en-US" sz="1400" b="1" dirty="0">
                  <a:solidFill>
                    <a:schemeClr val="accent2">
                      <a:lumMod val="50000"/>
                    </a:schemeClr>
                  </a:solidFill>
                </a:endParaRPr>
              </a:p>
            </p:txBody>
          </p:sp>
        </p:grpSp>
        <p:sp>
          <p:nvSpPr>
            <p:cNvPr id="24" name="TextBox 23"/>
            <p:cNvSpPr txBox="1"/>
            <p:nvPr/>
          </p:nvSpPr>
          <p:spPr>
            <a:xfrm>
              <a:off x="5693054" y="1349100"/>
              <a:ext cx="2013693" cy="461665"/>
            </a:xfrm>
            <a:prstGeom prst="rect">
              <a:avLst/>
            </a:prstGeom>
            <a:noFill/>
          </p:spPr>
          <p:txBody>
            <a:bodyPr wrap="none" rtlCol="0">
              <a:spAutoFit/>
            </a:bodyPr>
            <a:lstStyle/>
            <a:p>
              <a:r>
                <a:rPr lang="en-US" sz="2400" b="1" dirty="0">
                  <a:solidFill>
                    <a:schemeClr val="bg1"/>
                  </a:solidFill>
                </a:rPr>
                <a:t>o</a:t>
              </a:r>
              <a:r>
                <a:rPr lang="en-US" sz="2400" b="1" dirty="0" smtClean="0">
                  <a:solidFill>
                    <a:schemeClr val="bg1"/>
                  </a:solidFill>
                </a:rPr>
                <a:t>pen source</a:t>
              </a:r>
              <a:endParaRPr lang="en-US" sz="2400" b="1" dirty="0">
                <a:solidFill>
                  <a:schemeClr val="bg1"/>
                </a:solidFill>
              </a:endParaRPr>
            </a:p>
          </p:txBody>
        </p:sp>
        <p:sp>
          <p:nvSpPr>
            <p:cNvPr id="52" name="TextBox 51"/>
            <p:cNvSpPr txBox="1"/>
            <p:nvPr/>
          </p:nvSpPr>
          <p:spPr>
            <a:xfrm>
              <a:off x="5712509" y="5967715"/>
              <a:ext cx="2029723" cy="461665"/>
            </a:xfrm>
            <a:prstGeom prst="rect">
              <a:avLst/>
            </a:prstGeom>
            <a:noFill/>
          </p:spPr>
          <p:txBody>
            <a:bodyPr wrap="none" rtlCol="0">
              <a:spAutoFit/>
            </a:bodyPr>
            <a:lstStyle/>
            <a:p>
              <a:r>
                <a:rPr lang="en-US" sz="2400" b="1" dirty="0" smtClean="0">
                  <a:solidFill>
                    <a:schemeClr val="bg1"/>
                  </a:solidFill>
                </a:rPr>
                <a:t>subscription</a:t>
              </a:r>
              <a:endParaRPr lang="en-US" sz="2400" b="1" dirty="0">
                <a:solidFill>
                  <a:schemeClr val="bg1"/>
                </a:solidFill>
              </a:endParaRPr>
            </a:p>
          </p:txBody>
        </p:sp>
      </p:grpSp>
    </p:spTree>
    <p:extLst>
      <p:ext uri="{BB962C8B-B14F-4D97-AF65-F5344CB8AC3E}">
        <p14:creationId xmlns:p14="http://schemas.microsoft.com/office/powerpoint/2010/main" val="2342470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err="1" smtClean="0"/>
              <a:t>iSCSI</a:t>
            </a:r>
            <a:r>
              <a:rPr lang="en-US" dirty="0" smtClean="0"/>
              <a:t> Targets</a:t>
            </a:r>
          </a:p>
        </p:txBody>
      </p:sp>
      <p:sp>
        <p:nvSpPr>
          <p:cNvPr id="17411" name="Content Placeholder 3"/>
          <p:cNvSpPr>
            <a:spLocks noGrp="1"/>
          </p:cNvSpPr>
          <p:nvPr>
            <p:ph idx="1"/>
          </p:nvPr>
        </p:nvSpPr>
        <p:spPr>
          <a:xfrm>
            <a:off x="314325" y="1425389"/>
            <a:ext cx="8524875" cy="1381819"/>
          </a:xfrm>
        </p:spPr>
        <p:txBody>
          <a:bodyPr/>
          <a:lstStyle/>
          <a:p>
            <a:r>
              <a:rPr lang="en-US" dirty="0" smtClean="0"/>
              <a:t>Volumes presented as </a:t>
            </a:r>
            <a:r>
              <a:rPr lang="en-US" dirty="0" err="1" smtClean="0"/>
              <a:t>iSCSI</a:t>
            </a:r>
            <a:r>
              <a:rPr lang="en-US" dirty="0" smtClean="0"/>
              <a:t> targets to Node </a:t>
            </a:r>
            <a:r>
              <a:rPr lang="en-US" dirty="0"/>
              <a:t>C</a:t>
            </a:r>
            <a:r>
              <a:rPr lang="en-US" dirty="0" smtClean="0"/>
              <a:t>ontrollers</a:t>
            </a:r>
          </a:p>
          <a:p>
            <a:pPr lvl="1"/>
            <a:r>
              <a:rPr lang="en-US" dirty="0" smtClean="0"/>
              <a:t>From Eucalyptus-supported </a:t>
            </a:r>
            <a:r>
              <a:rPr lang="en-US" dirty="0" err="1" smtClean="0"/>
              <a:t>iSCSI</a:t>
            </a:r>
            <a:r>
              <a:rPr lang="en-US" dirty="0" smtClean="0"/>
              <a:t> storage array controller</a:t>
            </a:r>
          </a:p>
          <a:p>
            <a:pPr lvl="1"/>
            <a:r>
              <a:rPr lang="en-US" dirty="0" smtClean="0"/>
              <a:t>From </a:t>
            </a:r>
            <a:r>
              <a:rPr lang="en-US" dirty="0" err="1" smtClean="0">
                <a:latin typeface="Courier New" pitchFamily="49" charset="0"/>
                <a:cs typeface="Courier New" pitchFamily="49" charset="0"/>
              </a:rPr>
              <a:t>tgtd</a:t>
            </a:r>
            <a:r>
              <a:rPr lang="en-US" dirty="0" smtClean="0"/>
              <a:t> daemon on the Storage Controller</a:t>
            </a:r>
          </a:p>
        </p:txBody>
      </p:sp>
      <p:sp>
        <p:nvSpPr>
          <p:cNvPr id="6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18</a:t>
            </a:fld>
            <a:endParaRPr lang="en-US" dirty="0"/>
          </a:p>
        </p:txBody>
      </p:sp>
      <p:grpSp>
        <p:nvGrpSpPr>
          <p:cNvPr id="18" name="Group 17"/>
          <p:cNvGrpSpPr/>
          <p:nvPr/>
        </p:nvGrpSpPr>
        <p:grpSpPr>
          <a:xfrm>
            <a:off x="1580121" y="2993305"/>
            <a:ext cx="6037581" cy="1219466"/>
            <a:chOff x="1580121" y="2993305"/>
            <a:chExt cx="6037581" cy="1219466"/>
          </a:xfrm>
        </p:grpSpPr>
        <p:sp>
          <p:nvSpPr>
            <p:cNvPr id="44" name="Rounded Rectangle 43"/>
            <p:cNvSpPr/>
            <p:nvPr/>
          </p:nvSpPr>
          <p:spPr>
            <a:xfrm>
              <a:off x="1580121" y="2993305"/>
              <a:ext cx="6037581" cy="121946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bwMode="auto">
            <a:xfrm>
              <a:off x="5795317" y="3164764"/>
              <a:ext cx="1563426" cy="871210"/>
            </a:xfrm>
            <a:prstGeom prst="roundRect">
              <a:avLst/>
            </a:prstGeom>
            <a:solidFill>
              <a:srgbClr val="03405F"/>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13" name="TextBox 2"/>
            <p:cNvSpPr txBox="1">
              <a:spLocks noChangeArrowheads="1"/>
            </p:cNvSpPr>
            <p:nvPr/>
          </p:nvSpPr>
          <p:spPr bwMode="auto">
            <a:xfrm>
              <a:off x="5795317" y="3338759"/>
              <a:ext cx="10852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400" b="1" dirty="0">
                  <a:solidFill>
                    <a:srgbClr val="FFFFFF"/>
                  </a:solidFill>
                </a:rPr>
                <a:t>N</a:t>
              </a:r>
              <a:r>
                <a:rPr lang="en-US" sz="1400" b="1" dirty="0" smtClean="0">
                  <a:solidFill>
                    <a:srgbClr val="FFFFFF"/>
                  </a:solidFill>
                </a:rPr>
                <a:t>ode </a:t>
              </a:r>
              <a:r>
                <a:rPr lang="en-US" sz="1400" b="1" dirty="0">
                  <a:solidFill>
                    <a:srgbClr val="FFFFFF"/>
                  </a:solidFill>
                </a:rPr>
                <a:t>C</a:t>
              </a:r>
              <a:r>
                <a:rPr lang="en-US" sz="1400" b="1" dirty="0" smtClean="0">
                  <a:solidFill>
                    <a:srgbClr val="FFFFFF"/>
                  </a:solidFill>
                </a:rPr>
                <a:t>ontroller</a:t>
              </a:r>
              <a:endParaRPr lang="en-US" sz="1400" b="1" dirty="0">
                <a:solidFill>
                  <a:srgbClr val="FFFFFF"/>
                </a:solidFill>
              </a:endParaRPr>
            </a:p>
          </p:txBody>
        </p:sp>
        <p:sp>
          <p:nvSpPr>
            <p:cNvPr id="16" name="Rounded Rectangle 15"/>
            <p:cNvSpPr/>
            <p:nvPr/>
          </p:nvSpPr>
          <p:spPr bwMode="auto">
            <a:xfrm>
              <a:off x="1834123" y="3126011"/>
              <a:ext cx="1841688" cy="871210"/>
            </a:xfrm>
            <a:prstGeom prst="roundRect">
              <a:avLst/>
            </a:prstGeom>
            <a:solidFill>
              <a:srgbClr val="0070C0"/>
            </a:solidFill>
            <a:ln w="38100" cap="flat" cmpd="sng" algn="ctr">
              <a:solidFill>
                <a:schemeClr val="accent1">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17" name="TextBox 2"/>
            <p:cNvSpPr txBox="1">
              <a:spLocks noChangeArrowheads="1"/>
            </p:cNvSpPr>
            <p:nvPr/>
          </p:nvSpPr>
          <p:spPr bwMode="auto">
            <a:xfrm>
              <a:off x="1760061" y="3192284"/>
              <a:ext cx="127101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400" b="1" dirty="0" smtClean="0">
                  <a:solidFill>
                    <a:srgbClr val="FFFFFF"/>
                  </a:solidFill>
                </a:rPr>
                <a:t>supported </a:t>
              </a:r>
              <a:r>
                <a:rPr lang="en-US" sz="1400" b="1" dirty="0" err="1" smtClean="0">
                  <a:solidFill>
                    <a:srgbClr val="FFFFFF"/>
                  </a:solidFill>
                </a:rPr>
                <a:t>iSCSI</a:t>
              </a:r>
              <a:r>
                <a:rPr lang="en-US" sz="1400" b="1" dirty="0" smtClean="0">
                  <a:solidFill>
                    <a:srgbClr val="FFFFFF"/>
                  </a:solidFill>
                </a:rPr>
                <a:t> SAN array</a:t>
              </a:r>
              <a:endParaRPr lang="en-US" sz="1400" b="1" dirty="0">
                <a:solidFill>
                  <a:srgbClr val="FFFFFF"/>
                </a:solidFill>
              </a:endParaRPr>
            </a:p>
          </p:txBody>
        </p:sp>
        <p:grpSp>
          <p:nvGrpSpPr>
            <p:cNvPr id="42" name="Group 41"/>
            <p:cNvGrpSpPr/>
            <p:nvPr/>
          </p:nvGrpSpPr>
          <p:grpSpPr>
            <a:xfrm>
              <a:off x="3237989" y="3182512"/>
              <a:ext cx="2492205" cy="337936"/>
              <a:chOff x="3039915" y="3700762"/>
              <a:chExt cx="2492205" cy="337936"/>
            </a:xfrm>
          </p:grpSpPr>
          <p:cxnSp>
            <p:nvCxnSpPr>
              <p:cNvPr id="20" name="Straight Arrow Connector 19"/>
              <p:cNvCxnSpPr/>
              <p:nvPr/>
            </p:nvCxnSpPr>
            <p:spPr>
              <a:xfrm>
                <a:off x="4633433" y="3911690"/>
                <a:ext cx="89868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67905" y="3737100"/>
                <a:ext cx="1065528" cy="276999"/>
              </a:xfrm>
              <a:prstGeom prst="rect">
                <a:avLst/>
              </a:prstGeom>
              <a:noFill/>
            </p:spPr>
            <p:txBody>
              <a:bodyPr wrap="square" rtlCol="0">
                <a:spAutoFit/>
              </a:bodyPr>
              <a:lstStyle/>
              <a:p>
                <a:pPr algn="ctr"/>
                <a:r>
                  <a:rPr lang="en-US" sz="1200" b="1" dirty="0" err="1" smtClean="0">
                    <a:solidFill>
                      <a:schemeClr val="accent1">
                        <a:lumMod val="90000"/>
                        <a:lumOff val="10000"/>
                      </a:schemeClr>
                    </a:solidFill>
                  </a:rPr>
                  <a:t>iSCSI</a:t>
                </a:r>
                <a:r>
                  <a:rPr lang="en-US" sz="1200" b="1" dirty="0" smtClean="0">
                    <a:solidFill>
                      <a:schemeClr val="accent1">
                        <a:lumMod val="90000"/>
                        <a:lumOff val="10000"/>
                      </a:schemeClr>
                    </a:solidFill>
                  </a:rPr>
                  <a:t> target</a:t>
                </a:r>
                <a:endParaRPr lang="en-US" sz="1200" b="1" dirty="0">
                  <a:solidFill>
                    <a:schemeClr val="accent1">
                      <a:lumMod val="90000"/>
                      <a:lumOff val="10000"/>
                    </a:schemeClr>
                  </a:solidFill>
                </a:endParaRPr>
              </a:p>
            </p:txBody>
          </p:sp>
          <p:grpSp>
            <p:nvGrpSpPr>
              <p:cNvPr id="40" name="Group 39"/>
              <p:cNvGrpSpPr/>
              <p:nvPr/>
            </p:nvGrpSpPr>
            <p:grpSpPr>
              <a:xfrm>
                <a:off x="3039915" y="3700762"/>
                <a:ext cx="348227" cy="337936"/>
                <a:chOff x="3039915" y="3700762"/>
                <a:chExt cx="348227" cy="337936"/>
              </a:xfrm>
            </p:grpSpPr>
            <p:sp>
              <p:nvSpPr>
                <p:cNvPr id="37" name="Can 36"/>
                <p:cNvSpPr/>
                <p:nvPr/>
              </p:nvSpPr>
              <p:spPr>
                <a:xfrm>
                  <a:off x="3043734" y="3700762"/>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039915" y="3730921"/>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grpSp>
          <p:nvGrpSpPr>
            <p:cNvPr id="45" name="Group 44"/>
            <p:cNvGrpSpPr/>
            <p:nvPr/>
          </p:nvGrpSpPr>
          <p:grpSpPr>
            <a:xfrm>
              <a:off x="3231909" y="3564805"/>
              <a:ext cx="2498285" cy="342382"/>
              <a:chOff x="3033835" y="3692999"/>
              <a:chExt cx="2498285" cy="342382"/>
            </a:xfrm>
          </p:grpSpPr>
          <p:cxnSp>
            <p:nvCxnSpPr>
              <p:cNvPr id="46" name="Straight Arrow Connector 45"/>
              <p:cNvCxnSpPr/>
              <p:nvPr/>
            </p:nvCxnSpPr>
            <p:spPr>
              <a:xfrm>
                <a:off x="4633433" y="3911690"/>
                <a:ext cx="89868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567905" y="3758382"/>
                <a:ext cx="1065528" cy="276999"/>
              </a:xfrm>
              <a:prstGeom prst="rect">
                <a:avLst/>
              </a:prstGeom>
              <a:noFill/>
            </p:spPr>
            <p:txBody>
              <a:bodyPr wrap="square" rtlCol="0">
                <a:spAutoFit/>
              </a:bodyPr>
              <a:lstStyle/>
              <a:p>
                <a:pPr algn="ctr"/>
                <a:r>
                  <a:rPr lang="en-US" sz="1200" b="1" dirty="0" err="1" smtClean="0">
                    <a:solidFill>
                      <a:schemeClr val="accent1">
                        <a:lumMod val="90000"/>
                        <a:lumOff val="10000"/>
                      </a:schemeClr>
                    </a:solidFill>
                  </a:rPr>
                  <a:t>iSCSI</a:t>
                </a:r>
                <a:r>
                  <a:rPr lang="en-US" sz="1200" b="1" dirty="0" smtClean="0">
                    <a:solidFill>
                      <a:schemeClr val="accent1">
                        <a:lumMod val="90000"/>
                        <a:lumOff val="10000"/>
                      </a:schemeClr>
                    </a:solidFill>
                  </a:rPr>
                  <a:t> target</a:t>
                </a:r>
                <a:endParaRPr lang="en-US" sz="1200" b="1" dirty="0">
                  <a:solidFill>
                    <a:schemeClr val="accent1">
                      <a:lumMod val="90000"/>
                      <a:lumOff val="10000"/>
                    </a:schemeClr>
                  </a:solidFill>
                </a:endParaRPr>
              </a:p>
            </p:txBody>
          </p:sp>
          <p:grpSp>
            <p:nvGrpSpPr>
              <p:cNvPr id="48" name="Group 47"/>
              <p:cNvGrpSpPr/>
              <p:nvPr/>
            </p:nvGrpSpPr>
            <p:grpSpPr>
              <a:xfrm>
                <a:off x="3033835" y="3692999"/>
                <a:ext cx="354307" cy="342382"/>
                <a:chOff x="3033835" y="3692999"/>
                <a:chExt cx="354307" cy="342382"/>
              </a:xfrm>
            </p:grpSpPr>
            <p:sp>
              <p:nvSpPr>
                <p:cNvPr id="49" name="Can 48"/>
                <p:cNvSpPr/>
                <p:nvPr/>
              </p:nvSpPr>
              <p:spPr>
                <a:xfrm>
                  <a:off x="3033835" y="3692999"/>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9814" y="3727604"/>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grpSp>
          <p:nvGrpSpPr>
            <p:cNvPr id="15" name="Group 14"/>
            <p:cNvGrpSpPr/>
            <p:nvPr/>
          </p:nvGrpSpPr>
          <p:grpSpPr>
            <a:xfrm>
              <a:off x="6808500" y="3240005"/>
              <a:ext cx="453970" cy="720727"/>
              <a:chOff x="6856261" y="3254915"/>
              <a:chExt cx="453970" cy="720727"/>
            </a:xfrm>
          </p:grpSpPr>
          <p:grpSp>
            <p:nvGrpSpPr>
              <p:cNvPr id="14" name="Group 13"/>
              <p:cNvGrpSpPr/>
              <p:nvPr/>
            </p:nvGrpSpPr>
            <p:grpSpPr>
              <a:xfrm>
                <a:off x="6856261" y="3254915"/>
                <a:ext cx="453970" cy="345454"/>
                <a:chOff x="6847052" y="3254915"/>
                <a:chExt cx="453970" cy="345454"/>
              </a:xfrm>
            </p:grpSpPr>
            <p:sp>
              <p:nvSpPr>
                <p:cNvPr id="3" name="Rectangle 2"/>
                <p:cNvSpPr/>
                <p:nvPr/>
              </p:nvSpPr>
              <p:spPr>
                <a:xfrm>
                  <a:off x="6880574" y="3254915"/>
                  <a:ext cx="386927" cy="345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47052" y="3273753"/>
                  <a:ext cx="453970" cy="307777"/>
                </a:xfrm>
                <a:prstGeom prst="rect">
                  <a:avLst/>
                </a:prstGeom>
                <a:noFill/>
              </p:spPr>
              <p:txBody>
                <a:bodyPr wrap="none" rtlCol="0">
                  <a:spAutoFit/>
                </a:bodyPr>
                <a:lstStyle/>
                <a:p>
                  <a:r>
                    <a:rPr lang="en-US" sz="1400" b="1" dirty="0" smtClean="0"/>
                    <a:t>VM</a:t>
                  </a:r>
                  <a:endParaRPr lang="en-US" sz="1400" b="1" dirty="0"/>
                </a:p>
              </p:txBody>
            </p:sp>
          </p:grpSp>
          <p:grpSp>
            <p:nvGrpSpPr>
              <p:cNvPr id="52" name="Group 51"/>
              <p:cNvGrpSpPr/>
              <p:nvPr/>
            </p:nvGrpSpPr>
            <p:grpSpPr>
              <a:xfrm>
                <a:off x="6856261" y="3630188"/>
                <a:ext cx="453970" cy="345454"/>
                <a:chOff x="6847052" y="3254915"/>
                <a:chExt cx="453970" cy="345454"/>
              </a:xfrm>
            </p:grpSpPr>
            <p:sp>
              <p:nvSpPr>
                <p:cNvPr id="53" name="Rectangle 52"/>
                <p:cNvSpPr/>
                <p:nvPr/>
              </p:nvSpPr>
              <p:spPr>
                <a:xfrm>
                  <a:off x="6880574" y="3254915"/>
                  <a:ext cx="386927" cy="345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847052" y="3273753"/>
                  <a:ext cx="453970" cy="307777"/>
                </a:xfrm>
                <a:prstGeom prst="rect">
                  <a:avLst/>
                </a:prstGeom>
                <a:noFill/>
              </p:spPr>
              <p:txBody>
                <a:bodyPr wrap="none" rtlCol="0">
                  <a:spAutoFit/>
                </a:bodyPr>
                <a:lstStyle/>
                <a:p>
                  <a:r>
                    <a:rPr lang="en-US" sz="1400" b="1" dirty="0" smtClean="0"/>
                    <a:t>VM</a:t>
                  </a:r>
                  <a:endParaRPr lang="en-US" sz="1400" b="1" dirty="0"/>
                </a:p>
              </p:txBody>
            </p:sp>
          </p:grpSp>
        </p:grpSp>
      </p:grpSp>
      <p:grpSp>
        <p:nvGrpSpPr>
          <p:cNvPr id="19" name="Group 18"/>
          <p:cNvGrpSpPr/>
          <p:nvPr/>
        </p:nvGrpSpPr>
        <p:grpSpPr>
          <a:xfrm>
            <a:off x="331530" y="4433872"/>
            <a:ext cx="8475013" cy="1442554"/>
            <a:chOff x="331530" y="4433872"/>
            <a:chExt cx="8475013" cy="1442554"/>
          </a:xfrm>
        </p:grpSpPr>
        <p:sp>
          <p:nvSpPr>
            <p:cNvPr id="66" name="Rounded Rectangle 65"/>
            <p:cNvSpPr/>
            <p:nvPr/>
          </p:nvSpPr>
          <p:spPr>
            <a:xfrm>
              <a:off x="331530" y="4433872"/>
              <a:ext cx="8475013" cy="144255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4287462" y="4729003"/>
              <a:ext cx="1085257" cy="871210"/>
              <a:chOff x="1312254" y="4812266"/>
              <a:chExt cx="1085257" cy="871210"/>
            </a:xfrm>
          </p:grpSpPr>
          <p:sp>
            <p:nvSpPr>
              <p:cNvPr id="5" name="Rounded Rectangle 4"/>
              <p:cNvSpPr/>
              <p:nvPr/>
            </p:nvSpPr>
            <p:spPr bwMode="auto">
              <a:xfrm>
                <a:off x="1312254" y="4812266"/>
                <a:ext cx="1085257" cy="871210"/>
              </a:xfrm>
              <a:prstGeom prst="roundRect">
                <a:avLst/>
              </a:prstGeom>
              <a:solidFill>
                <a:srgbClr val="03405F"/>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6" name="TextBox 2"/>
              <p:cNvSpPr txBox="1">
                <a:spLocks noChangeArrowheads="1"/>
              </p:cNvSpPr>
              <p:nvPr/>
            </p:nvSpPr>
            <p:spPr bwMode="auto">
              <a:xfrm>
                <a:off x="1312254" y="4878539"/>
                <a:ext cx="108525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400" b="1" dirty="0">
                    <a:solidFill>
                      <a:srgbClr val="FFFFFF"/>
                    </a:solidFill>
                  </a:rPr>
                  <a:t>S</a:t>
                </a:r>
                <a:r>
                  <a:rPr lang="en-US" sz="1400" b="1" dirty="0" smtClean="0">
                    <a:solidFill>
                      <a:srgbClr val="FFFFFF"/>
                    </a:solidFill>
                  </a:rPr>
                  <a:t>torage </a:t>
                </a:r>
                <a:r>
                  <a:rPr lang="en-US" sz="1400" b="1" dirty="0">
                    <a:solidFill>
                      <a:srgbClr val="FFFFFF"/>
                    </a:solidFill>
                  </a:rPr>
                  <a:t>C</a:t>
                </a:r>
                <a:r>
                  <a:rPr lang="en-US" sz="1400" b="1" dirty="0" smtClean="0">
                    <a:solidFill>
                      <a:srgbClr val="FFFFFF"/>
                    </a:solidFill>
                  </a:rPr>
                  <a:t>ontroller</a:t>
                </a:r>
              </a:p>
              <a:p>
                <a:pPr algn="ctr" eaLnBrk="1"/>
                <a:r>
                  <a:rPr lang="en-US" sz="1400" b="1" dirty="0" smtClean="0">
                    <a:solidFill>
                      <a:srgbClr val="FFFFFF"/>
                    </a:solidFill>
                  </a:rPr>
                  <a:t>(</a:t>
                </a:r>
                <a:r>
                  <a:rPr lang="en-US" sz="1400" b="1" dirty="0" err="1" smtClean="0">
                    <a:solidFill>
                      <a:srgbClr val="FFFFFF"/>
                    </a:solidFill>
                  </a:rPr>
                  <a:t>tgtd</a:t>
                </a:r>
                <a:r>
                  <a:rPr lang="en-US" sz="1400" b="1" dirty="0" smtClean="0">
                    <a:solidFill>
                      <a:srgbClr val="FFFFFF"/>
                    </a:solidFill>
                  </a:rPr>
                  <a:t>)</a:t>
                </a:r>
                <a:endParaRPr lang="en-US" sz="1400" b="1" dirty="0">
                  <a:solidFill>
                    <a:srgbClr val="FFFFFF"/>
                  </a:solidFill>
                </a:endParaRPr>
              </a:p>
            </p:txBody>
          </p:sp>
        </p:grpSp>
        <p:sp>
          <p:nvSpPr>
            <p:cNvPr id="9" name="Rounded Rectangle 8"/>
            <p:cNvSpPr/>
            <p:nvPr/>
          </p:nvSpPr>
          <p:spPr bwMode="auto">
            <a:xfrm>
              <a:off x="7075075" y="4733492"/>
              <a:ext cx="1502868" cy="871210"/>
            </a:xfrm>
            <a:prstGeom prst="roundRect">
              <a:avLst/>
            </a:prstGeom>
            <a:solidFill>
              <a:srgbClr val="03405F"/>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10" name="TextBox 2"/>
            <p:cNvSpPr txBox="1">
              <a:spLocks noChangeArrowheads="1"/>
            </p:cNvSpPr>
            <p:nvPr/>
          </p:nvSpPr>
          <p:spPr bwMode="auto">
            <a:xfrm>
              <a:off x="7075075" y="4907487"/>
              <a:ext cx="10852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400" b="1" dirty="0">
                  <a:solidFill>
                    <a:srgbClr val="FFFFFF"/>
                  </a:solidFill>
                </a:rPr>
                <a:t>N</a:t>
              </a:r>
              <a:r>
                <a:rPr lang="en-US" sz="1400" b="1" dirty="0" smtClean="0">
                  <a:solidFill>
                    <a:srgbClr val="FFFFFF"/>
                  </a:solidFill>
                </a:rPr>
                <a:t>ode </a:t>
              </a:r>
              <a:r>
                <a:rPr lang="en-US" sz="1400" b="1" dirty="0">
                  <a:solidFill>
                    <a:srgbClr val="FFFFFF"/>
                  </a:solidFill>
                </a:rPr>
                <a:t>C</a:t>
              </a:r>
              <a:r>
                <a:rPr lang="en-US" sz="1400" b="1" dirty="0" smtClean="0">
                  <a:solidFill>
                    <a:srgbClr val="FFFFFF"/>
                  </a:solidFill>
                </a:rPr>
                <a:t>ontroller</a:t>
              </a:r>
              <a:endParaRPr lang="en-US" sz="1400" b="1" dirty="0">
                <a:solidFill>
                  <a:srgbClr val="FFFFFF"/>
                </a:solidFill>
              </a:endParaRPr>
            </a:p>
          </p:txBody>
        </p:sp>
        <p:cxnSp>
          <p:nvCxnSpPr>
            <p:cNvPr id="30" name="Straight Arrow Connector 29"/>
            <p:cNvCxnSpPr/>
            <p:nvPr/>
          </p:nvCxnSpPr>
          <p:spPr>
            <a:xfrm>
              <a:off x="3561997" y="5152488"/>
              <a:ext cx="66556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02098" y="4850568"/>
              <a:ext cx="1836829" cy="523220"/>
            </a:xfrm>
            <a:prstGeom prst="rect">
              <a:avLst/>
            </a:prstGeom>
            <a:noFill/>
          </p:spPr>
          <p:txBody>
            <a:bodyPr wrap="square" rtlCol="0">
              <a:spAutoFit/>
            </a:bodyPr>
            <a:lstStyle/>
            <a:p>
              <a:pPr algn="ctr"/>
              <a:r>
                <a:rPr lang="en-US" sz="1400" b="1" dirty="0" smtClean="0">
                  <a:solidFill>
                    <a:schemeClr val="accent1">
                      <a:lumMod val="90000"/>
                      <a:lumOff val="10000"/>
                    </a:schemeClr>
                  </a:solidFill>
                </a:rPr>
                <a:t>unsupported-SAN, NFS, local disk</a:t>
              </a:r>
              <a:endParaRPr lang="en-US" sz="1400" b="1" dirty="0">
                <a:solidFill>
                  <a:schemeClr val="accent1">
                    <a:lumMod val="90000"/>
                    <a:lumOff val="10000"/>
                  </a:schemeClr>
                </a:solidFill>
              </a:endParaRPr>
            </a:p>
          </p:txBody>
        </p:sp>
        <p:cxnSp>
          <p:nvCxnSpPr>
            <p:cNvPr id="60" name="Straight Arrow Connector 59"/>
            <p:cNvCxnSpPr/>
            <p:nvPr/>
          </p:nvCxnSpPr>
          <p:spPr>
            <a:xfrm>
              <a:off x="6473241" y="4979441"/>
              <a:ext cx="50442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407713" y="4826133"/>
              <a:ext cx="1065528" cy="276999"/>
            </a:xfrm>
            <a:prstGeom prst="rect">
              <a:avLst/>
            </a:prstGeom>
            <a:noFill/>
          </p:spPr>
          <p:txBody>
            <a:bodyPr wrap="square" rtlCol="0">
              <a:spAutoFit/>
            </a:bodyPr>
            <a:lstStyle/>
            <a:p>
              <a:pPr algn="ctr"/>
              <a:r>
                <a:rPr lang="en-US" sz="1200" b="1" dirty="0" err="1" smtClean="0">
                  <a:solidFill>
                    <a:schemeClr val="accent1">
                      <a:lumMod val="90000"/>
                      <a:lumOff val="10000"/>
                    </a:schemeClr>
                  </a:solidFill>
                </a:rPr>
                <a:t>iSCSI</a:t>
              </a:r>
              <a:r>
                <a:rPr lang="en-US" sz="1200" b="1" dirty="0" smtClean="0">
                  <a:solidFill>
                    <a:schemeClr val="accent1">
                      <a:lumMod val="90000"/>
                      <a:lumOff val="10000"/>
                    </a:schemeClr>
                  </a:solidFill>
                </a:rPr>
                <a:t> target</a:t>
              </a:r>
              <a:endParaRPr lang="en-US" sz="1200" b="1" dirty="0">
                <a:solidFill>
                  <a:schemeClr val="accent1">
                    <a:lumMod val="90000"/>
                    <a:lumOff val="10000"/>
                  </a:schemeClr>
                </a:solidFill>
              </a:endParaRPr>
            </a:p>
          </p:txBody>
        </p:sp>
        <p:cxnSp>
          <p:nvCxnSpPr>
            <p:cNvPr id="55" name="Straight Arrow Connector 54"/>
            <p:cNvCxnSpPr/>
            <p:nvPr/>
          </p:nvCxnSpPr>
          <p:spPr>
            <a:xfrm>
              <a:off x="6473241" y="5369497"/>
              <a:ext cx="50442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407713" y="5216189"/>
              <a:ext cx="1065528" cy="276999"/>
            </a:xfrm>
            <a:prstGeom prst="rect">
              <a:avLst/>
            </a:prstGeom>
            <a:noFill/>
          </p:spPr>
          <p:txBody>
            <a:bodyPr wrap="square" rtlCol="0">
              <a:spAutoFit/>
            </a:bodyPr>
            <a:lstStyle/>
            <a:p>
              <a:pPr algn="ctr"/>
              <a:r>
                <a:rPr lang="en-US" sz="1200" b="1" dirty="0" err="1" smtClean="0">
                  <a:solidFill>
                    <a:schemeClr val="accent1">
                      <a:lumMod val="90000"/>
                      <a:lumOff val="10000"/>
                    </a:schemeClr>
                  </a:solidFill>
                </a:rPr>
                <a:t>iSCSI</a:t>
              </a:r>
              <a:r>
                <a:rPr lang="en-US" sz="1200" b="1" dirty="0" smtClean="0">
                  <a:solidFill>
                    <a:schemeClr val="accent1">
                      <a:lumMod val="90000"/>
                      <a:lumOff val="10000"/>
                    </a:schemeClr>
                  </a:solidFill>
                </a:rPr>
                <a:t> target</a:t>
              </a:r>
              <a:endParaRPr lang="en-US" sz="1200" b="1" dirty="0">
                <a:solidFill>
                  <a:schemeClr val="accent1">
                    <a:lumMod val="90000"/>
                    <a:lumOff val="10000"/>
                  </a:schemeClr>
                </a:solidFill>
              </a:endParaRPr>
            </a:p>
          </p:txBody>
        </p:sp>
        <p:grpSp>
          <p:nvGrpSpPr>
            <p:cNvPr id="22" name="Group 21"/>
            <p:cNvGrpSpPr/>
            <p:nvPr/>
          </p:nvGrpSpPr>
          <p:grpSpPr>
            <a:xfrm>
              <a:off x="2238927" y="4664518"/>
              <a:ext cx="1271014" cy="1009157"/>
              <a:chOff x="1494390" y="4798975"/>
              <a:chExt cx="1271014" cy="1009157"/>
            </a:xfrm>
          </p:grpSpPr>
          <p:sp>
            <p:nvSpPr>
              <p:cNvPr id="51" name="Can 50"/>
              <p:cNvSpPr/>
              <p:nvPr/>
            </p:nvSpPr>
            <p:spPr>
              <a:xfrm>
                <a:off x="1494390" y="4798975"/>
                <a:ext cx="1271014" cy="1009157"/>
              </a:xfrm>
              <a:prstGeom prst="can">
                <a:avLst>
                  <a:gd name="adj" fmla="val 16610"/>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 name="Group 3"/>
              <p:cNvGrpSpPr/>
              <p:nvPr/>
            </p:nvGrpSpPr>
            <p:grpSpPr>
              <a:xfrm>
                <a:off x="1951613" y="5032120"/>
                <a:ext cx="344408" cy="739281"/>
                <a:chOff x="1951613" y="5032120"/>
                <a:chExt cx="344408" cy="739281"/>
              </a:xfrm>
            </p:grpSpPr>
            <p:grpSp>
              <p:nvGrpSpPr>
                <p:cNvPr id="62" name="Group 61"/>
                <p:cNvGrpSpPr/>
                <p:nvPr/>
              </p:nvGrpSpPr>
              <p:grpSpPr>
                <a:xfrm>
                  <a:off x="1951613" y="5032120"/>
                  <a:ext cx="344408" cy="349225"/>
                  <a:chOff x="3582558" y="3728563"/>
                  <a:chExt cx="344408" cy="349225"/>
                </a:xfrm>
              </p:grpSpPr>
              <p:sp>
                <p:nvSpPr>
                  <p:cNvPr id="63" name="Can 62"/>
                  <p:cNvSpPr/>
                  <p:nvPr/>
                </p:nvSpPr>
                <p:spPr>
                  <a:xfrm>
                    <a:off x="3582558" y="3728563"/>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582558" y="3770011"/>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nvGrpSpPr>
                <p:cNvPr id="57" name="Group 56"/>
                <p:cNvGrpSpPr/>
                <p:nvPr/>
              </p:nvGrpSpPr>
              <p:grpSpPr>
                <a:xfrm>
                  <a:off x="1951613" y="5422176"/>
                  <a:ext cx="344408" cy="349225"/>
                  <a:chOff x="3582558" y="3728563"/>
                  <a:chExt cx="344408" cy="349225"/>
                </a:xfrm>
              </p:grpSpPr>
              <p:sp>
                <p:nvSpPr>
                  <p:cNvPr id="58" name="Can 57"/>
                  <p:cNvSpPr/>
                  <p:nvPr/>
                </p:nvSpPr>
                <p:spPr>
                  <a:xfrm>
                    <a:off x="3582558" y="3728563"/>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582558" y="3770011"/>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grpSp>
        <p:grpSp>
          <p:nvGrpSpPr>
            <p:cNvPr id="73" name="Group 72"/>
            <p:cNvGrpSpPr/>
            <p:nvPr/>
          </p:nvGrpSpPr>
          <p:grpSpPr>
            <a:xfrm>
              <a:off x="8051211" y="4804244"/>
              <a:ext cx="453970" cy="720727"/>
              <a:chOff x="6856261" y="3254915"/>
              <a:chExt cx="453970" cy="720727"/>
            </a:xfrm>
          </p:grpSpPr>
          <p:grpSp>
            <p:nvGrpSpPr>
              <p:cNvPr id="74" name="Group 73"/>
              <p:cNvGrpSpPr/>
              <p:nvPr/>
            </p:nvGrpSpPr>
            <p:grpSpPr>
              <a:xfrm>
                <a:off x="6856261" y="3254915"/>
                <a:ext cx="453970" cy="345454"/>
                <a:chOff x="6847052" y="3254915"/>
                <a:chExt cx="453970" cy="345454"/>
              </a:xfrm>
            </p:grpSpPr>
            <p:sp>
              <p:nvSpPr>
                <p:cNvPr id="78" name="Rectangle 77"/>
                <p:cNvSpPr/>
                <p:nvPr/>
              </p:nvSpPr>
              <p:spPr>
                <a:xfrm>
                  <a:off x="6880574" y="3254915"/>
                  <a:ext cx="386927" cy="345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847052" y="3273753"/>
                  <a:ext cx="453970" cy="307777"/>
                </a:xfrm>
                <a:prstGeom prst="rect">
                  <a:avLst/>
                </a:prstGeom>
                <a:noFill/>
              </p:spPr>
              <p:txBody>
                <a:bodyPr wrap="none" rtlCol="0">
                  <a:spAutoFit/>
                </a:bodyPr>
                <a:lstStyle/>
                <a:p>
                  <a:r>
                    <a:rPr lang="en-US" sz="1400" b="1" dirty="0" smtClean="0"/>
                    <a:t>VM</a:t>
                  </a:r>
                  <a:endParaRPr lang="en-US" sz="1400" b="1" dirty="0"/>
                </a:p>
              </p:txBody>
            </p:sp>
          </p:grpSp>
          <p:grpSp>
            <p:nvGrpSpPr>
              <p:cNvPr id="75" name="Group 74"/>
              <p:cNvGrpSpPr/>
              <p:nvPr/>
            </p:nvGrpSpPr>
            <p:grpSpPr>
              <a:xfrm>
                <a:off x="6856261" y="3630188"/>
                <a:ext cx="453970" cy="345454"/>
                <a:chOff x="6847052" y="3254915"/>
                <a:chExt cx="453970" cy="345454"/>
              </a:xfrm>
            </p:grpSpPr>
            <p:sp>
              <p:nvSpPr>
                <p:cNvPr id="76" name="Rectangle 75"/>
                <p:cNvSpPr/>
                <p:nvPr/>
              </p:nvSpPr>
              <p:spPr>
                <a:xfrm>
                  <a:off x="6880574" y="3254915"/>
                  <a:ext cx="386927" cy="345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847052" y="3273753"/>
                  <a:ext cx="453970" cy="307777"/>
                </a:xfrm>
                <a:prstGeom prst="rect">
                  <a:avLst/>
                </a:prstGeom>
                <a:noFill/>
              </p:spPr>
              <p:txBody>
                <a:bodyPr wrap="none" rtlCol="0">
                  <a:spAutoFit/>
                </a:bodyPr>
                <a:lstStyle/>
                <a:p>
                  <a:r>
                    <a:rPr lang="en-US" sz="1400" b="1" dirty="0" smtClean="0"/>
                    <a:t>VM</a:t>
                  </a:r>
                  <a:endParaRPr lang="en-US" sz="1400" b="1" dirty="0"/>
                </a:p>
              </p:txBody>
            </p:sp>
          </p:grpSp>
        </p:grpSp>
      </p:grpSp>
    </p:spTree>
    <p:extLst>
      <p:ext uri="{BB962C8B-B14F-4D97-AF65-F5344CB8AC3E}">
        <p14:creationId xmlns:p14="http://schemas.microsoft.com/office/powerpoint/2010/main" val="11426493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dirty="0" smtClean="0"/>
              <a:t>Storage Reliability and Performance</a:t>
            </a:r>
          </a:p>
        </p:txBody>
      </p:sp>
      <p:sp>
        <p:nvSpPr>
          <p:cNvPr id="18437" name="TextBox 43"/>
          <p:cNvSpPr txBox="1">
            <a:spLocks noChangeArrowheads="1"/>
          </p:cNvSpPr>
          <p:nvPr/>
        </p:nvSpPr>
        <p:spPr bwMode="auto">
          <a:xfrm>
            <a:off x="297711" y="3778715"/>
            <a:ext cx="2362200" cy="175432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err="1">
                <a:solidFill>
                  <a:srgbClr val="0070C0"/>
                </a:solidFill>
              </a:rPr>
              <a:t>iSCSI</a:t>
            </a:r>
            <a:r>
              <a:rPr lang="en-US" b="1" dirty="0">
                <a:solidFill>
                  <a:srgbClr val="0070C0"/>
                </a:solidFill>
              </a:rPr>
              <a:t> SAN storage </a:t>
            </a:r>
            <a:r>
              <a:rPr lang="en-US" b="1" dirty="0" smtClean="0">
                <a:solidFill>
                  <a:srgbClr val="0070C0"/>
                </a:solidFill>
              </a:rPr>
              <a:t>enhances reliability and performance by eliminating </a:t>
            </a:r>
            <a:r>
              <a:rPr lang="en-US" b="1" dirty="0">
                <a:solidFill>
                  <a:srgbClr val="0070C0"/>
                </a:solidFill>
              </a:rPr>
              <a:t>storage controller from data </a:t>
            </a:r>
            <a:r>
              <a:rPr lang="en-US" b="1" dirty="0" smtClean="0">
                <a:solidFill>
                  <a:srgbClr val="0070C0"/>
                </a:solidFill>
              </a:rPr>
              <a:t>path</a:t>
            </a:r>
            <a:endParaRPr lang="en-US" b="1" dirty="0">
              <a:solidFill>
                <a:srgbClr val="0070C0"/>
              </a:solidFill>
            </a:endParaRPr>
          </a:p>
        </p:txBody>
      </p:sp>
      <p:grpSp>
        <p:nvGrpSpPr>
          <p:cNvPr id="12" name="Group 11"/>
          <p:cNvGrpSpPr/>
          <p:nvPr/>
        </p:nvGrpSpPr>
        <p:grpSpPr>
          <a:xfrm>
            <a:off x="2882968" y="3392424"/>
            <a:ext cx="5788152" cy="2752344"/>
            <a:chOff x="2882968" y="3392424"/>
            <a:chExt cx="5788152" cy="2752344"/>
          </a:xfrm>
        </p:grpSpPr>
        <p:sp>
          <p:nvSpPr>
            <p:cNvPr id="8" name="Rounded Rectangle 7"/>
            <p:cNvSpPr/>
            <p:nvPr/>
          </p:nvSpPr>
          <p:spPr>
            <a:xfrm>
              <a:off x="2882968" y="3392424"/>
              <a:ext cx="5788152" cy="275234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36" name="Group 42"/>
            <p:cNvGrpSpPr>
              <a:grpSpLocks/>
            </p:cNvGrpSpPr>
            <p:nvPr/>
          </p:nvGrpSpPr>
          <p:grpSpPr bwMode="auto">
            <a:xfrm>
              <a:off x="3079822" y="3508773"/>
              <a:ext cx="5392738" cy="2471738"/>
              <a:chOff x="1730811" y="3320143"/>
              <a:chExt cx="5393890" cy="2471057"/>
            </a:xfrm>
          </p:grpSpPr>
          <p:grpSp>
            <p:nvGrpSpPr>
              <p:cNvPr id="18438" name="Group 9"/>
              <p:cNvGrpSpPr>
                <a:grpSpLocks/>
              </p:cNvGrpSpPr>
              <p:nvPr/>
            </p:nvGrpSpPr>
            <p:grpSpPr bwMode="auto">
              <a:xfrm>
                <a:off x="3721961" y="3320143"/>
                <a:ext cx="1560846" cy="1218864"/>
                <a:chOff x="1067446" y="1828800"/>
                <a:chExt cx="1675054" cy="1371222"/>
              </a:xfrm>
            </p:grpSpPr>
            <p:sp>
              <p:nvSpPr>
                <p:cNvPr id="11" name="Rounded Rectangle 10"/>
                <p:cNvSpPr/>
                <p:nvPr/>
              </p:nvSpPr>
              <p:spPr bwMode="auto">
                <a:xfrm>
                  <a:off x="1067446" y="1828800"/>
                  <a:ext cx="1675054" cy="1371222"/>
                </a:xfrm>
                <a:prstGeom prst="roundRect">
                  <a:avLst/>
                </a:prstGeom>
                <a:solidFill>
                  <a:srgbClr val="03405F"/>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18450" name="TextBox 11"/>
                <p:cNvSpPr txBox="1">
                  <a:spLocks noChangeArrowheads="1"/>
                </p:cNvSpPr>
                <p:nvPr/>
              </p:nvSpPr>
              <p:spPr bwMode="auto">
                <a:xfrm>
                  <a:off x="1181100" y="2133600"/>
                  <a:ext cx="1447800" cy="72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a:solidFill>
                        <a:srgbClr val="FFFFFF"/>
                      </a:solidFill>
                    </a:rPr>
                    <a:t>S</a:t>
                  </a:r>
                  <a:r>
                    <a:rPr lang="en-US" b="1" dirty="0" smtClean="0">
                      <a:solidFill>
                        <a:srgbClr val="FFFFFF"/>
                      </a:solidFill>
                    </a:rPr>
                    <a:t>torage </a:t>
                  </a:r>
                  <a:r>
                    <a:rPr lang="en-US" b="1" dirty="0">
                      <a:solidFill>
                        <a:srgbClr val="FFFFFF"/>
                      </a:solidFill>
                    </a:rPr>
                    <a:t>C</a:t>
                  </a:r>
                  <a:r>
                    <a:rPr lang="en-US" b="1" dirty="0" smtClean="0">
                      <a:solidFill>
                        <a:srgbClr val="FFFFFF"/>
                      </a:solidFill>
                    </a:rPr>
                    <a:t>ontroller</a:t>
                  </a:r>
                  <a:endParaRPr lang="en-US" b="1" dirty="0">
                    <a:solidFill>
                      <a:srgbClr val="FFFFFF"/>
                    </a:solidFill>
                  </a:endParaRPr>
                </a:p>
              </p:txBody>
            </p:sp>
          </p:grpSp>
          <p:grpSp>
            <p:nvGrpSpPr>
              <p:cNvPr id="18439" name="Group 15"/>
              <p:cNvGrpSpPr>
                <a:grpSpLocks/>
              </p:cNvGrpSpPr>
              <p:nvPr/>
            </p:nvGrpSpPr>
            <p:grpSpPr bwMode="auto">
              <a:xfrm>
                <a:off x="5562266" y="4572336"/>
                <a:ext cx="1562435" cy="1218864"/>
                <a:chOff x="1066441" y="1829178"/>
                <a:chExt cx="1676759" cy="1371222"/>
              </a:xfrm>
            </p:grpSpPr>
            <p:sp>
              <p:nvSpPr>
                <p:cNvPr id="17" name="Rounded Rectangle 16"/>
                <p:cNvSpPr/>
                <p:nvPr/>
              </p:nvSpPr>
              <p:spPr bwMode="auto">
                <a:xfrm>
                  <a:off x="1066441" y="1829178"/>
                  <a:ext cx="1676759" cy="1371222"/>
                </a:xfrm>
                <a:prstGeom prst="roundRect">
                  <a:avLst/>
                </a:prstGeom>
                <a:solidFill>
                  <a:srgbClr val="03405F"/>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18448" name="TextBox 17"/>
                <p:cNvSpPr txBox="1">
                  <a:spLocks noChangeArrowheads="1"/>
                </p:cNvSpPr>
                <p:nvPr/>
              </p:nvSpPr>
              <p:spPr bwMode="auto">
                <a:xfrm>
                  <a:off x="1181100" y="2133600"/>
                  <a:ext cx="1447800" cy="72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a:solidFill>
                        <a:srgbClr val="FFFFFF"/>
                      </a:solidFill>
                    </a:rPr>
                    <a:t>N</a:t>
                  </a:r>
                  <a:r>
                    <a:rPr lang="en-US" b="1" dirty="0" smtClean="0">
                      <a:solidFill>
                        <a:srgbClr val="FFFFFF"/>
                      </a:solidFill>
                    </a:rPr>
                    <a:t>ode </a:t>
                  </a:r>
                  <a:r>
                    <a:rPr lang="en-US" b="1" dirty="0">
                      <a:solidFill>
                        <a:srgbClr val="FFFFFF"/>
                      </a:solidFill>
                    </a:rPr>
                    <a:t>C</a:t>
                  </a:r>
                  <a:r>
                    <a:rPr lang="en-US" b="1" dirty="0" smtClean="0">
                      <a:solidFill>
                        <a:srgbClr val="FFFFFF"/>
                      </a:solidFill>
                    </a:rPr>
                    <a:t>ontroller</a:t>
                  </a:r>
                  <a:endParaRPr lang="en-US" b="1" dirty="0">
                    <a:solidFill>
                      <a:srgbClr val="FFFFFF"/>
                    </a:solidFill>
                  </a:endParaRPr>
                </a:p>
              </p:txBody>
            </p:sp>
          </p:grpSp>
          <p:grpSp>
            <p:nvGrpSpPr>
              <p:cNvPr id="18440" name="Group 18"/>
              <p:cNvGrpSpPr>
                <a:grpSpLocks/>
              </p:cNvGrpSpPr>
              <p:nvPr/>
            </p:nvGrpSpPr>
            <p:grpSpPr bwMode="auto">
              <a:xfrm>
                <a:off x="1730811" y="4572336"/>
                <a:ext cx="1562435" cy="1218864"/>
                <a:chOff x="1066800" y="1829178"/>
                <a:chExt cx="1676759" cy="1371222"/>
              </a:xfrm>
            </p:grpSpPr>
            <p:sp>
              <p:nvSpPr>
                <p:cNvPr id="20" name="Rounded Rectangle 19"/>
                <p:cNvSpPr/>
                <p:nvPr/>
              </p:nvSpPr>
              <p:spPr bwMode="auto">
                <a:xfrm>
                  <a:off x="1066800" y="1829178"/>
                  <a:ext cx="1676759" cy="1371222"/>
                </a:xfrm>
                <a:prstGeom prst="roundRect">
                  <a:avLst/>
                </a:prstGeom>
                <a:solidFill>
                  <a:schemeClr val="accent1">
                    <a:lumMod val="75000"/>
                    <a:lumOff val="25000"/>
                  </a:schemeClr>
                </a:solidFill>
                <a:ln w="38100" cap="flat" cmpd="sng" algn="ctr">
                  <a:solidFill>
                    <a:schemeClr val="accent1">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18446" name="TextBox 20"/>
                <p:cNvSpPr txBox="1">
                  <a:spLocks noChangeArrowheads="1"/>
                </p:cNvSpPr>
                <p:nvPr/>
              </p:nvSpPr>
              <p:spPr bwMode="auto">
                <a:xfrm>
                  <a:off x="1180579" y="1904948"/>
                  <a:ext cx="1447800" cy="72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smtClean="0">
                      <a:solidFill>
                        <a:srgbClr val="FFFFFF"/>
                      </a:solidFill>
                    </a:rPr>
                    <a:t>storage array</a:t>
                  </a:r>
                  <a:endParaRPr lang="en-US" b="1" dirty="0">
                    <a:solidFill>
                      <a:srgbClr val="FFFFFF"/>
                    </a:solidFill>
                  </a:endParaRPr>
                </a:p>
              </p:txBody>
            </p:sp>
          </p:grpSp>
          <p:cxnSp>
            <p:nvCxnSpPr>
              <p:cNvPr id="18441" name="Straight Connector 28"/>
              <p:cNvCxnSpPr>
                <a:cxnSpLocks noChangeShapeType="1"/>
                <a:stCxn id="20" idx="0"/>
                <a:endCxn id="11" idx="1"/>
              </p:cNvCxnSpPr>
              <p:nvPr/>
            </p:nvCxnSpPr>
            <p:spPr bwMode="auto">
              <a:xfrm flipV="1">
                <a:off x="2511861" y="3929743"/>
                <a:ext cx="1209498" cy="642257"/>
              </a:xfrm>
              <a:prstGeom prst="line">
                <a:avLst/>
              </a:prstGeom>
              <a:noFill/>
              <a:ln w="38100"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2" name="Straight Connector 29"/>
              <p:cNvCxnSpPr>
                <a:cxnSpLocks noChangeShapeType="1"/>
                <a:stCxn id="11" idx="3"/>
                <a:endCxn id="17" idx="0"/>
              </p:cNvCxnSpPr>
              <p:nvPr/>
            </p:nvCxnSpPr>
            <p:spPr bwMode="auto">
              <a:xfrm>
                <a:off x="5283459" y="3929743"/>
                <a:ext cx="1060191" cy="642257"/>
              </a:xfrm>
              <a:prstGeom prst="line">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3" name="Straight Connector 31"/>
              <p:cNvCxnSpPr>
                <a:cxnSpLocks noChangeShapeType="1"/>
                <a:stCxn id="20" idx="3"/>
                <a:endCxn id="17" idx="1"/>
              </p:cNvCxnSpPr>
              <p:nvPr/>
            </p:nvCxnSpPr>
            <p:spPr bwMode="auto">
              <a:xfrm>
                <a:off x="3292911" y="5181600"/>
                <a:ext cx="2269689" cy="0"/>
              </a:xfrm>
              <a:prstGeom prst="line">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4" name="TextBox 37"/>
              <p:cNvSpPr txBox="1">
                <a:spLocks noChangeArrowheads="1"/>
              </p:cNvSpPr>
              <p:nvPr/>
            </p:nvSpPr>
            <p:spPr bwMode="auto">
              <a:xfrm>
                <a:off x="3231873" y="4787781"/>
                <a:ext cx="2444992" cy="36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dirty="0" smtClean="0">
                    <a:solidFill>
                      <a:srgbClr val="000000"/>
                    </a:solidFill>
                  </a:rPr>
                  <a:t>r/w data path</a:t>
                </a:r>
                <a:endParaRPr lang="en-US" dirty="0">
                  <a:solidFill>
                    <a:srgbClr val="000000"/>
                  </a:solidFill>
                </a:endParaRPr>
              </a:p>
            </p:txBody>
          </p:sp>
        </p:grpSp>
        <p:grpSp>
          <p:nvGrpSpPr>
            <p:cNvPr id="3" name="Group 2"/>
            <p:cNvGrpSpPr/>
            <p:nvPr/>
          </p:nvGrpSpPr>
          <p:grpSpPr>
            <a:xfrm>
              <a:off x="4067961" y="5499224"/>
              <a:ext cx="344408" cy="341594"/>
              <a:chOff x="3514960" y="3110325"/>
              <a:chExt cx="344408" cy="341594"/>
            </a:xfrm>
          </p:grpSpPr>
          <p:sp>
            <p:nvSpPr>
              <p:cNvPr id="32" name="Can 31"/>
              <p:cNvSpPr/>
              <p:nvPr/>
            </p:nvSpPr>
            <p:spPr>
              <a:xfrm>
                <a:off x="3514960" y="3110325"/>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521040" y="3144142"/>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nvGrpSpPr>
            <p:cNvPr id="34" name="Group 33"/>
            <p:cNvGrpSpPr/>
            <p:nvPr/>
          </p:nvGrpSpPr>
          <p:grpSpPr>
            <a:xfrm>
              <a:off x="3676777" y="5499224"/>
              <a:ext cx="344408" cy="341594"/>
              <a:chOff x="3514960" y="3110325"/>
              <a:chExt cx="344408" cy="341594"/>
            </a:xfrm>
          </p:grpSpPr>
          <p:sp>
            <p:nvSpPr>
              <p:cNvPr id="35" name="Can 34"/>
              <p:cNvSpPr/>
              <p:nvPr/>
            </p:nvSpPr>
            <p:spPr>
              <a:xfrm>
                <a:off x="3514960" y="3110325"/>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521040" y="3144142"/>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nvGrpSpPr>
            <p:cNvPr id="37" name="Group 36"/>
            <p:cNvGrpSpPr/>
            <p:nvPr/>
          </p:nvGrpSpPr>
          <p:grpSpPr>
            <a:xfrm>
              <a:off x="3285593" y="5499224"/>
              <a:ext cx="344408" cy="341594"/>
              <a:chOff x="3514960" y="3110325"/>
              <a:chExt cx="344408" cy="341594"/>
            </a:xfrm>
          </p:grpSpPr>
          <p:sp>
            <p:nvSpPr>
              <p:cNvPr id="38" name="Can 37"/>
              <p:cNvSpPr/>
              <p:nvPr/>
            </p:nvSpPr>
            <p:spPr>
              <a:xfrm>
                <a:off x="3514960" y="3110325"/>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521040" y="3144142"/>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grpSp>
        <p:nvGrpSpPr>
          <p:cNvPr id="7" name="Group 6"/>
          <p:cNvGrpSpPr/>
          <p:nvPr/>
        </p:nvGrpSpPr>
        <p:grpSpPr>
          <a:xfrm>
            <a:off x="912181" y="1522452"/>
            <a:ext cx="7397496" cy="1581912"/>
            <a:chOff x="356616" y="1188720"/>
            <a:chExt cx="7397496" cy="1581912"/>
          </a:xfrm>
        </p:grpSpPr>
        <p:sp>
          <p:nvSpPr>
            <p:cNvPr id="6" name="Rounded Rectangle 5"/>
            <p:cNvSpPr/>
            <p:nvPr/>
          </p:nvSpPr>
          <p:spPr>
            <a:xfrm>
              <a:off x="356616" y="1188720"/>
              <a:ext cx="7397496" cy="158191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51" name="Group 3"/>
            <p:cNvGrpSpPr>
              <a:grpSpLocks/>
            </p:cNvGrpSpPr>
            <p:nvPr/>
          </p:nvGrpSpPr>
          <p:grpSpPr bwMode="auto">
            <a:xfrm>
              <a:off x="2104346" y="1377950"/>
              <a:ext cx="1562100" cy="1219200"/>
              <a:chOff x="1066725" y="1828800"/>
              <a:chExt cx="1676253" cy="1372222"/>
            </a:xfrm>
          </p:grpSpPr>
          <p:sp>
            <p:nvSpPr>
              <p:cNvPr id="2" name="Rounded Rectangle 1"/>
              <p:cNvSpPr/>
              <p:nvPr/>
            </p:nvSpPr>
            <p:spPr bwMode="auto">
              <a:xfrm>
                <a:off x="1066725" y="1828800"/>
                <a:ext cx="1676253" cy="1372222"/>
              </a:xfrm>
              <a:prstGeom prst="roundRect">
                <a:avLst/>
              </a:prstGeom>
              <a:solidFill>
                <a:srgbClr val="03405F"/>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18462" name="TextBox 2"/>
              <p:cNvSpPr txBox="1">
                <a:spLocks noChangeArrowheads="1"/>
              </p:cNvSpPr>
              <p:nvPr/>
            </p:nvSpPr>
            <p:spPr bwMode="auto">
              <a:xfrm>
                <a:off x="1181100" y="1977716"/>
                <a:ext cx="1447800" cy="103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a:solidFill>
                      <a:srgbClr val="FFFFFF"/>
                    </a:solidFill>
                  </a:rPr>
                  <a:t>S</a:t>
                </a:r>
                <a:r>
                  <a:rPr lang="en-US" b="1" dirty="0" smtClean="0">
                    <a:solidFill>
                      <a:srgbClr val="FFFFFF"/>
                    </a:solidFill>
                  </a:rPr>
                  <a:t>torage </a:t>
                </a:r>
                <a:r>
                  <a:rPr lang="en-US" b="1" dirty="0">
                    <a:solidFill>
                      <a:srgbClr val="FFFFFF"/>
                    </a:solidFill>
                  </a:rPr>
                  <a:t>C</a:t>
                </a:r>
                <a:r>
                  <a:rPr lang="en-US" b="1" dirty="0" smtClean="0">
                    <a:solidFill>
                      <a:srgbClr val="FFFFFF"/>
                    </a:solidFill>
                  </a:rPr>
                  <a:t>ontroller (</a:t>
                </a:r>
                <a:r>
                  <a:rPr lang="en-US" b="1" dirty="0" err="1" smtClean="0">
                    <a:solidFill>
                      <a:srgbClr val="FFFFFF"/>
                    </a:solidFill>
                  </a:rPr>
                  <a:t>tgtd</a:t>
                </a:r>
                <a:r>
                  <a:rPr lang="en-US" b="1" dirty="0" smtClean="0">
                    <a:solidFill>
                      <a:srgbClr val="FFFFFF"/>
                    </a:solidFill>
                  </a:rPr>
                  <a:t>)</a:t>
                </a:r>
                <a:endParaRPr lang="en-US" b="1" dirty="0">
                  <a:solidFill>
                    <a:srgbClr val="FFFFFF"/>
                  </a:solidFill>
                </a:endParaRPr>
              </a:p>
            </p:txBody>
          </p:sp>
        </p:grpSp>
        <p:grpSp>
          <p:nvGrpSpPr>
            <p:cNvPr id="18452" name="Group 12"/>
            <p:cNvGrpSpPr>
              <a:grpSpLocks/>
            </p:cNvGrpSpPr>
            <p:nvPr/>
          </p:nvGrpSpPr>
          <p:grpSpPr bwMode="auto">
            <a:xfrm>
              <a:off x="5959476" y="1377950"/>
              <a:ext cx="1562100" cy="1219200"/>
              <a:chOff x="1066947" y="1828800"/>
              <a:chExt cx="1676253" cy="1372222"/>
            </a:xfrm>
          </p:grpSpPr>
          <p:sp>
            <p:nvSpPr>
              <p:cNvPr id="14" name="Rounded Rectangle 13"/>
              <p:cNvSpPr/>
              <p:nvPr/>
            </p:nvSpPr>
            <p:spPr bwMode="auto">
              <a:xfrm>
                <a:off x="1066947" y="1828800"/>
                <a:ext cx="1676253" cy="1372222"/>
              </a:xfrm>
              <a:prstGeom prst="roundRect">
                <a:avLst/>
              </a:prstGeom>
              <a:solidFill>
                <a:srgbClr val="03405F"/>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solidFill>
                    <a:srgbClr val="000000"/>
                  </a:solidFill>
                </a:endParaRPr>
              </a:p>
            </p:txBody>
          </p:sp>
          <p:sp>
            <p:nvSpPr>
              <p:cNvPr id="18460" name="TextBox 14"/>
              <p:cNvSpPr txBox="1">
                <a:spLocks noChangeArrowheads="1"/>
              </p:cNvSpPr>
              <p:nvPr/>
            </p:nvSpPr>
            <p:spPr bwMode="auto">
              <a:xfrm>
                <a:off x="1181100" y="2133599"/>
                <a:ext cx="1447800" cy="72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smtClean="0">
                    <a:solidFill>
                      <a:srgbClr val="FFFFFF"/>
                    </a:solidFill>
                  </a:rPr>
                  <a:t>Node Controller</a:t>
                </a:r>
                <a:endParaRPr lang="en-US" b="1" dirty="0">
                  <a:solidFill>
                    <a:srgbClr val="FFFFFF"/>
                  </a:solidFill>
                </a:endParaRPr>
              </a:p>
            </p:txBody>
          </p:sp>
        </p:grpSp>
        <p:cxnSp>
          <p:nvCxnSpPr>
            <p:cNvPr id="18455" name="Straight Connector 24"/>
            <p:cNvCxnSpPr>
              <a:cxnSpLocks noChangeShapeType="1"/>
              <a:endCxn id="2" idx="1"/>
            </p:cNvCxnSpPr>
            <p:nvPr/>
          </p:nvCxnSpPr>
          <p:spPr bwMode="auto">
            <a:xfrm>
              <a:off x="1668463" y="1987550"/>
              <a:ext cx="435883" cy="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6" name="Straight Connector 27"/>
            <p:cNvCxnSpPr>
              <a:cxnSpLocks noChangeShapeType="1"/>
              <a:stCxn id="2" idx="3"/>
              <a:endCxn id="14" idx="1"/>
            </p:cNvCxnSpPr>
            <p:nvPr/>
          </p:nvCxnSpPr>
          <p:spPr bwMode="auto">
            <a:xfrm>
              <a:off x="3666446" y="1987550"/>
              <a:ext cx="2293030" cy="0"/>
            </a:xfrm>
            <a:prstGeom prst="line">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58" name="TextBox 26"/>
            <p:cNvSpPr txBox="1">
              <a:spLocks noChangeArrowheads="1"/>
            </p:cNvSpPr>
            <p:nvPr/>
          </p:nvSpPr>
          <p:spPr bwMode="auto">
            <a:xfrm>
              <a:off x="3620648" y="1607260"/>
              <a:ext cx="244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dirty="0" smtClean="0">
                  <a:solidFill>
                    <a:srgbClr val="000000"/>
                  </a:solidFill>
                </a:rPr>
                <a:t>r/w data path</a:t>
              </a:r>
              <a:endParaRPr lang="en-US" dirty="0">
                <a:solidFill>
                  <a:srgbClr val="000000"/>
                </a:solidFill>
              </a:endParaRPr>
            </a:p>
          </p:txBody>
        </p:sp>
        <p:grpSp>
          <p:nvGrpSpPr>
            <p:cNvPr id="5" name="Group 4"/>
            <p:cNvGrpSpPr/>
            <p:nvPr/>
          </p:nvGrpSpPr>
          <p:grpSpPr>
            <a:xfrm>
              <a:off x="560783" y="1522452"/>
              <a:ext cx="1098610" cy="836997"/>
              <a:chOff x="487363" y="2439603"/>
              <a:chExt cx="1098610" cy="836997"/>
            </a:xfrm>
          </p:grpSpPr>
          <p:sp>
            <p:nvSpPr>
              <p:cNvPr id="18453" name="Can 4"/>
              <p:cNvSpPr>
                <a:spLocks noChangeArrowheads="1"/>
              </p:cNvSpPr>
              <p:nvPr/>
            </p:nvSpPr>
            <p:spPr bwMode="auto">
              <a:xfrm>
                <a:off x="487363" y="2439603"/>
                <a:ext cx="1098610" cy="836997"/>
              </a:xfrm>
              <a:prstGeom prst="can">
                <a:avLst>
                  <a:gd name="adj" fmla="val 25000"/>
                </a:avLst>
              </a:prstGeom>
              <a:solidFill>
                <a:schemeClr val="accent2">
                  <a:lumMod val="60000"/>
                  <a:lumOff val="40000"/>
                </a:schemeClr>
              </a:solidFill>
              <a:ln w="9525" algn="ctr">
                <a:solidFill>
                  <a:schemeClr val="accent2">
                    <a:lumMod val="50000"/>
                  </a:schemeClr>
                </a:solidFill>
                <a:round/>
                <a:headEnd/>
                <a:tailEnd/>
              </a:ln>
            </p:spPr>
            <p:txBody>
              <a:bodyPr/>
              <a:lstStyle/>
              <a:p>
                <a:pPr defTabSz="457200"/>
                <a:endParaRPr lang="en-US">
                  <a:solidFill>
                    <a:srgbClr val="000000"/>
                  </a:solidFill>
                </a:endParaRPr>
              </a:p>
            </p:txBody>
          </p:sp>
          <p:grpSp>
            <p:nvGrpSpPr>
              <p:cNvPr id="41" name="Group 40"/>
              <p:cNvGrpSpPr/>
              <p:nvPr/>
            </p:nvGrpSpPr>
            <p:grpSpPr>
              <a:xfrm>
                <a:off x="1110088" y="2768731"/>
                <a:ext cx="344408" cy="341594"/>
                <a:chOff x="3514960" y="3110325"/>
                <a:chExt cx="344408" cy="341594"/>
              </a:xfrm>
            </p:grpSpPr>
            <p:sp>
              <p:nvSpPr>
                <p:cNvPr id="42" name="Can 41"/>
                <p:cNvSpPr/>
                <p:nvPr/>
              </p:nvSpPr>
              <p:spPr>
                <a:xfrm>
                  <a:off x="3514960" y="3110325"/>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521040" y="3144142"/>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nvGrpSpPr>
              <p:cNvPr id="44" name="Group 43"/>
              <p:cNvGrpSpPr/>
              <p:nvPr/>
            </p:nvGrpSpPr>
            <p:grpSpPr>
              <a:xfrm>
                <a:off x="622408" y="2768731"/>
                <a:ext cx="344408" cy="341594"/>
                <a:chOff x="3514960" y="3110325"/>
                <a:chExt cx="344408" cy="341594"/>
              </a:xfrm>
            </p:grpSpPr>
            <p:sp>
              <p:nvSpPr>
                <p:cNvPr id="45" name="Can 44"/>
                <p:cNvSpPr/>
                <p:nvPr/>
              </p:nvSpPr>
              <p:spPr>
                <a:xfrm>
                  <a:off x="3514960" y="3110325"/>
                  <a:ext cx="344408" cy="312494"/>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521040" y="3144142"/>
                  <a:ext cx="338328" cy="307777"/>
                </a:xfrm>
                <a:prstGeom prst="rect">
                  <a:avLst/>
                </a:prstGeom>
                <a:noFill/>
              </p:spPr>
              <p:txBody>
                <a:bodyPr wrap="square" rtlCol="0">
                  <a:spAutoFit/>
                </a:bodyPr>
                <a:lstStyle/>
                <a:p>
                  <a:pPr algn="ctr"/>
                  <a:r>
                    <a:rPr lang="en-US" sz="1400" b="1" dirty="0">
                      <a:solidFill>
                        <a:schemeClr val="accent1">
                          <a:lumMod val="90000"/>
                          <a:lumOff val="10000"/>
                        </a:schemeClr>
                      </a:solidFill>
                    </a:rPr>
                    <a:t>V</a:t>
                  </a:r>
                </a:p>
              </p:txBody>
            </p:sp>
          </p:grpSp>
        </p:grpSp>
      </p:grpSp>
      <p:sp>
        <p:nvSpPr>
          <p:cNvPr id="48"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19</a:t>
            </a:fld>
            <a:endParaRPr lang="en-US" dirty="0"/>
          </a:p>
        </p:txBody>
      </p:sp>
    </p:spTree>
    <p:extLst>
      <p:ext uri="{BB962C8B-B14F-4D97-AF65-F5344CB8AC3E}">
        <p14:creationId xmlns:p14="http://schemas.microsoft.com/office/powerpoint/2010/main" val="5419593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Eucalyptus Introduction</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Controller</a:t>
            </a:r>
            <a:endParaRPr lang="en-US" dirty="0"/>
          </a:p>
        </p:txBody>
      </p:sp>
      <p:sp>
        <p:nvSpPr>
          <p:cNvPr id="3" name="Content Placeholder 2"/>
          <p:cNvSpPr>
            <a:spLocks noGrp="1"/>
          </p:cNvSpPr>
          <p:nvPr>
            <p:ph idx="1"/>
          </p:nvPr>
        </p:nvSpPr>
        <p:spPr>
          <a:xfrm>
            <a:off x="425895" y="1647228"/>
            <a:ext cx="6850174" cy="4689324"/>
          </a:xfrm>
        </p:spPr>
        <p:txBody>
          <a:bodyPr/>
          <a:lstStyle/>
          <a:p>
            <a:r>
              <a:rPr lang="en-US" dirty="0" smtClean="0"/>
              <a:t>Web service running in Apache</a:t>
            </a:r>
          </a:p>
          <a:p>
            <a:r>
              <a:rPr lang="en-US" dirty="0" smtClean="0"/>
              <a:t>Runs </a:t>
            </a:r>
            <a:r>
              <a:rPr lang="en-US" dirty="0" smtClean="0"/>
              <a:t>KVM </a:t>
            </a:r>
            <a:endParaRPr lang="en-US" dirty="0"/>
          </a:p>
          <a:p>
            <a:r>
              <a:rPr lang="en-US" dirty="0" smtClean="0"/>
              <a:t>Hosts virtual machine instances</a:t>
            </a:r>
          </a:p>
          <a:p>
            <a:r>
              <a:rPr lang="en-US" dirty="0" smtClean="0"/>
              <a:t>Manage virtual network endpoints</a:t>
            </a:r>
          </a:p>
          <a:p>
            <a:r>
              <a:rPr lang="en-US" dirty="0" smtClean="0"/>
              <a:t>No software limit to number of                                           Node </a:t>
            </a:r>
            <a:r>
              <a:rPr lang="en-US" dirty="0"/>
              <a:t>C</a:t>
            </a:r>
            <a:r>
              <a:rPr lang="en-US" dirty="0" smtClean="0"/>
              <a:t>ontrollers per cluster</a:t>
            </a:r>
          </a:p>
          <a:p>
            <a:pPr lvl="1"/>
            <a:r>
              <a:rPr lang="en-US" dirty="0" smtClean="0"/>
              <a:t>Performance limits exist</a:t>
            </a:r>
          </a:p>
          <a:p>
            <a:r>
              <a:rPr lang="en-US" dirty="0" smtClean="0"/>
              <a:t>Downloads and caches images from Walrus</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/lib/eucalyptus/instances/cache/</a:t>
            </a:r>
            <a:endParaRPr lang="en-US" dirty="0" smtClean="0"/>
          </a:p>
          <a:p>
            <a:r>
              <a:rPr lang="en-US" dirty="0" smtClean="0"/>
              <a:t>Creates and caches instances</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/lib/eucalyptus/instances/work/</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20</a:t>
            </a:fld>
            <a:endParaRPr lang="en-US"/>
          </a:p>
        </p:txBody>
      </p:sp>
      <p:grpSp>
        <p:nvGrpSpPr>
          <p:cNvPr id="8" name="Group 7"/>
          <p:cNvGrpSpPr/>
          <p:nvPr/>
        </p:nvGrpSpPr>
        <p:grpSpPr>
          <a:xfrm>
            <a:off x="6081008" y="1914969"/>
            <a:ext cx="2376294" cy="1957395"/>
            <a:chOff x="6081008" y="1914969"/>
            <a:chExt cx="2376294" cy="1957395"/>
          </a:xfrm>
        </p:grpSpPr>
        <p:grpSp>
          <p:nvGrpSpPr>
            <p:cNvPr id="7" name="Group 6"/>
            <p:cNvGrpSpPr/>
            <p:nvPr/>
          </p:nvGrpSpPr>
          <p:grpSpPr>
            <a:xfrm>
              <a:off x="6081008" y="1914969"/>
              <a:ext cx="2362954" cy="1957395"/>
              <a:chOff x="5963312" y="1575300"/>
              <a:chExt cx="2362954" cy="1957395"/>
            </a:xfrm>
          </p:grpSpPr>
          <p:grpSp>
            <p:nvGrpSpPr>
              <p:cNvPr id="27" name="Group 26"/>
              <p:cNvGrpSpPr/>
              <p:nvPr/>
            </p:nvGrpSpPr>
            <p:grpSpPr>
              <a:xfrm>
                <a:off x="5963312" y="2234452"/>
                <a:ext cx="2362954" cy="1298243"/>
                <a:chOff x="5812325" y="2227152"/>
                <a:chExt cx="2362954" cy="1298243"/>
              </a:xfrm>
            </p:grpSpPr>
            <p:sp>
              <p:nvSpPr>
                <p:cNvPr id="35" name="Rounded Rectangle 34"/>
                <p:cNvSpPr/>
                <p:nvPr/>
              </p:nvSpPr>
              <p:spPr>
                <a:xfrm>
                  <a:off x="5812325" y="2227152"/>
                  <a:ext cx="2362954" cy="1298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224257" y="2227152"/>
                  <a:ext cx="1539089"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37" name="TextBox 36"/>
                <p:cNvSpPr txBox="1"/>
                <p:nvPr/>
              </p:nvSpPr>
              <p:spPr>
                <a:xfrm>
                  <a:off x="5975291" y="2654933"/>
                  <a:ext cx="2064190" cy="307777"/>
                </a:xfrm>
                <a:prstGeom prst="rect">
                  <a:avLst/>
                </a:prstGeom>
                <a:noFill/>
              </p:spPr>
              <p:txBody>
                <a:bodyPr wrap="square" rtlCol="0">
                  <a:spAutoFit/>
                </a:bodyPr>
                <a:lstStyle/>
                <a:p>
                  <a:pPr algn="ctr"/>
                  <a:r>
                    <a:rPr lang="en-US" sz="1400" dirty="0">
                      <a:solidFill>
                        <a:schemeClr val="bg1"/>
                      </a:solidFill>
                    </a:rPr>
                    <a:t>h</a:t>
                  </a:r>
                  <a:r>
                    <a:rPr lang="en-US" sz="1400" dirty="0" smtClean="0">
                      <a:solidFill>
                        <a:schemeClr val="bg1"/>
                      </a:solidFill>
                    </a:rPr>
                    <a:t>ypervisor</a:t>
                  </a:r>
                </a:p>
              </p:txBody>
            </p:sp>
          </p:grpSp>
          <p:sp>
            <p:nvSpPr>
              <p:cNvPr id="28" name="Bent-Up Arrow 27"/>
              <p:cNvSpPr/>
              <p:nvPr/>
            </p:nvSpPr>
            <p:spPr>
              <a:xfrm flipV="1">
                <a:off x="6818865" y="1756367"/>
                <a:ext cx="443620" cy="407407"/>
              </a:xfrm>
              <a:prstGeom prst="bentUpArrow">
                <a:avLst>
                  <a:gd name="adj1" fmla="val 36111"/>
                  <a:gd name="adj2" fmla="val 33889"/>
                  <a:gd name="adj3" fmla="val 2944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ounded Rectangle 28"/>
              <p:cNvSpPr/>
              <p:nvPr/>
            </p:nvSpPr>
            <p:spPr>
              <a:xfrm>
                <a:off x="6112694" y="1575300"/>
                <a:ext cx="624689" cy="516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CC</a:t>
                </a:r>
                <a:endParaRPr lang="en-US" b="1" dirty="0"/>
              </a:p>
            </p:txBody>
          </p:sp>
          <p:grpSp>
            <p:nvGrpSpPr>
              <p:cNvPr id="6" name="Group 5"/>
              <p:cNvGrpSpPr/>
              <p:nvPr/>
            </p:nvGrpSpPr>
            <p:grpSpPr>
              <a:xfrm>
                <a:off x="6310823" y="2973677"/>
                <a:ext cx="1734414" cy="490395"/>
                <a:chOff x="6167096" y="2973677"/>
                <a:chExt cx="1734414" cy="490395"/>
              </a:xfrm>
            </p:grpSpPr>
            <p:sp>
              <p:nvSpPr>
                <p:cNvPr id="30" name="Rounded Rectangle 29"/>
                <p:cNvSpPr/>
                <p:nvPr/>
              </p:nvSpPr>
              <p:spPr>
                <a:xfrm>
                  <a:off x="6167096" y="2973677"/>
                  <a:ext cx="548495" cy="4903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60"/>
                      </a:solidFill>
                    </a:rPr>
                    <a:t>VM</a:t>
                  </a:r>
                  <a:endParaRPr lang="en-US" sz="1400" b="1" dirty="0">
                    <a:solidFill>
                      <a:srgbClr val="002060"/>
                    </a:solidFill>
                  </a:endParaRPr>
                </a:p>
              </p:txBody>
            </p:sp>
            <p:sp>
              <p:nvSpPr>
                <p:cNvPr id="38" name="Rounded Rectangle 37"/>
                <p:cNvSpPr/>
                <p:nvPr/>
              </p:nvSpPr>
              <p:spPr>
                <a:xfrm>
                  <a:off x="7353015" y="2973677"/>
                  <a:ext cx="548495" cy="4903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60"/>
                      </a:solidFill>
                    </a:rPr>
                    <a:t>VM</a:t>
                  </a:r>
                  <a:endParaRPr lang="en-US" sz="1400" b="1" dirty="0">
                    <a:solidFill>
                      <a:srgbClr val="002060"/>
                    </a:solidFill>
                  </a:endParaRPr>
                </a:p>
              </p:txBody>
            </p:sp>
            <p:sp>
              <p:nvSpPr>
                <p:cNvPr id="39" name="Rounded Rectangle 38"/>
                <p:cNvSpPr/>
                <p:nvPr/>
              </p:nvSpPr>
              <p:spPr>
                <a:xfrm>
                  <a:off x="6760056" y="2973677"/>
                  <a:ext cx="548495" cy="4903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60"/>
                      </a:solidFill>
                    </a:rPr>
                    <a:t>VM</a:t>
                  </a:r>
                  <a:endParaRPr lang="en-US" sz="1400" b="1" dirty="0">
                    <a:solidFill>
                      <a:srgbClr val="002060"/>
                    </a:solidFill>
                  </a:endParaRPr>
                </a:p>
              </p:txBody>
            </p:sp>
          </p:grpSp>
        </p:grpSp>
        <p:sp>
          <p:nvSpPr>
            <p:cNvPr id="5" name="TextBox 4"/>
            <p:cNvSpPr txBox="1"/>
            <p:nvPr/>
          </p:nvSpPr>
          <p:spPr>
            <a:xfrm>
              <a:off x="7320068" y="2092461"/>
              <a:ext cx="1137234" cy="338554"/>
            </a:xfrm>
            <a:prstGeom prst="rect">
              <a:avLst/>
            </a:prstGeom>
            <a:noFill/>
          </p:spPr>
          <p:txBody>
            <a:bodyPr wrap="none" rtlCol="0">
              <a:spAutoFit/>
            </a:bodyPr>
            <a:lstStyle/>
            <a:p>
              <a:r>
                <a:rPr lang="en-US" sz="1600" b="1" dirty="0" err="1">
                  <a:solidFill>
                    <a:srgbClr val="002060"/>
                  </a:solidFill>
                </a:rPr>
                <a:t>l</a:t>
              </a:r>
              <a:r>
                <a:rPr lang="en-US" sz="1600" b="1" dirty="0" err="1" smtClean="0">
                  <a:solidFill>
                    <a:srgbClr val="002060"/>
                  </a:solidFill>
                </a:rPr>
                <a:t>ibvirt</a:t>
              </a:r>
              <a:r>
                <a:rPr lang="en-US" sz="1600" b="1" dirty="0" smtClean="0">
                  <a:solidFill>
                    <a:srgbClr val="002060"/>
                  </a:solidFill>
                </a:rPr>
                <a:t> API</a:t>
              </a:r>
              <a:endParaRPr lang="en-US" sz="1600" b="1" dirty="0">
                <a:solidFill>
                  <a:srgbClr val="002060"/>
                </a:solidFill>
              </a:endParaRPr>
            </a:p>
          </p:txBody>
        </p:sp>
      </p:grpSp>
    </p:spTree>
    <p:extLst>
      <p:ext uri="{BB962C8B-B14F-4D97-AF65-F5344CB8AC3E}">
        <p14:creationId xmlns:p14="http://schemas.microsoft.com/office/powerpoint/2010/main" val="3472557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Broker</a:t>
            </a:r>
            <a:endParaRPr lang="en-US" dirty="0"/>
          </a:p>
        </p:txBody>
      </p:sp>
      <p:sp>
        <p:nvSpPr>
          <p:cNvPr id="3" name="Content Placeholder 2"/>
          <p:cNvSpPr>
            <a:spLocks noGrp="1"/>
          </p:cNvSpPr>
          <p:nvPr>
            <p:ph idx="1"/>
          </p:nvPr>
        </p:nvSpPr>
        <p:spPr>
          <a:xfrm>
            <a:off x="412478" y="1524888"/>
            <a:ext cx="5210325" cy="4840942"/>
          </a:xfrm>
        </p:spPr>
        <p:txBody>
          <a:bodyPr/>
          <a:lstStyle/>
          <a:p>
            <a:r>
              <a:rPr lang="en-US" dirty="0" smtClean="0"/>
              <a:t>Eucalyptus </a:t>
            </a:r>
            <a:r>
              <a:rPr lang="en-US" dirty="0" err="1" smtClean="0"/>
              <a:t>IaaS</a:t>
            </a:r>
            <a:r>
              <a:rPr lang="en-US" dirty="0" smtClean="0"/>
              <a:t> Subscription only</a:t>
            </a:r>
          </a:p>
          <a:p>
            <a:r>
              <a:rPr lang="en-US" dirty="0" smtClean="0"/>
              <a:t>Runs on the Cluster Controller</a:t>
            </a:r>
          </a:p>
          <a:p>
            <a:r>
              <a:rPr lang="en-US" dirty="0" smtClean="0"/>
              <a:t>An AWS-compatible interface                                                       to a VMware environment</a:t>
            </a:r>
          </a:p>
          <a:p>
            <a:r>
              <a:rPr lang="en-US" dirty="0" smtClean="0"/>
              <a:t>Mediates interactions between                                          Cluster </a:t>
            </a:r>
            <a:r>
              <a:rPr lang="en-US" dirty="0"/>
              <a:t>C</a:t>
            </a:r>
            <a:r>
              <a:rPr lang="en-US" dirty="0" smtClean="0"/>
              <a:t>ontroller and VMware </a:t>
            </a:r>
          </a:p>
          <a:p>
            <a:pPr lvl="1"/>
            <a:r>
              <a:rPr lang="en-US" dirty="0" smtClean="0"/>
              <a:t>Can connect to </a:t>
            </a:r>
            <a:r>
              <a:rPr lang="en-US" dirty="0" err="1" smtClean="0"/>
              <a:t>vCenter</a:t>
            </a:r>
            <a:r>
              <a:rPr lang="en-US" dirty="0" smtClean="0"/>
              <a:t> Server host to manage ESX/</a:t>
            </a:r>
            <a:r>
              <a:rPr lang="en-US" dirty="0" err="1" smtClean="0"/>
              <a:t>ESXi</a:t>
            </a:r>
            <a:r>
              <a:rPr lang="en-US" dirty="0" smtClean="0"/>
              <a:t> hosts</a:t>
            </a:r>
          </a:p>
          <a:p>
            <a:pPr lvl="1"/>
            <a:r>
              <a:rPr lang="en-US" dirty="0" smtClean="0"/>
              <a:t>Can connect directly to ESX/</a:t>
            </a:r>
            <a:r>
              <a:rPr lang="en-US" dirty="0" err="1" smtClean="0"/>
              <a:t>ESXi</a:t>
            </a:r>
            <a:r>
              <a:rPr lang="en-US" dirty="0" smtClean="0"/>
              <a:t> hosts</a:t>
            </a:r>
          </a:p>
          <a:p>
            <a:r>
              <a:rPr lang="en-US" dirty="0" smtClean="0"/>
              <a:t>Only one active in each cluster</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21</a:t>
            </a:fld>
            <a:endParaRPr lang="en-US"/>
          </a:p>
        </p:txBody>
      </p:sp>
      <p:grpSp>
        <p:nvGrpSpPr>
          <p:cNvPr id="6" name="Group 5"/>
          <p:cNvGrpSpPr/>
          <p:nvPr/>
        </p:nvGrpSpPr>
        <p:grpSpPr>
          <a:xfrm>
            <a:off x="5226713" y="1811868"/>
            <a:ext cx="3575780" cy="4089483"/>
            <a:chOff x="5226713" y="1811868"/>
            <a:chExt cx="3575780" cy="4089483"/>
          </a:xfrm>
        </p:grpSpPr>
        <p:sp>
          <p:nvSpPr>
            <p:cNvPr id="14" name="Rounded Rectangle 13"/>
            <p:cNvSpPr/>
            <p:nvPr/>
          </p:nvSpPr>
          <p:spPr>
            <a:xfrm>
              <a:off x="5301222" y="1811868"/>
              <a:ext cx="3210716" cy="1720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226713" y="2190680"/>
              <a:ext cx="792180" cy="400110"/>
            </a:xfrm>
            <a:prstGeom prst="rect">
              <a:avLst/>
            </a:prstGeom>
            <a:noFill/>
          </p:spPr>
          <p:txBody>
            <a:bodyPr wrap="square" rtlCol="0">
              <a:spAutoFit/>
            </a:bodyPr>
            <a:lstStyle/>
            <a:p>
              <a:pPr algn="ctr"/>
              <a:r>
                <a:rPr lang="en-US" sz="2000" b="1" dirty="0" smtClean="0">
                  <a:solidFill>
                    <a:schemeClr val="bg1"/>
                  </a:solidFill>
                </a:rPr>
                <a:t>CC</a:t>
              </a:r>
              <a:endParaRPr lang="en-US" sz="2000" b="1" dirty="0">
                <a:solidFill>
                  <a:schemeClr val="bg1"/>
                </a:solidFill>
              </a:endParaRPr>
            </a:p>
          </p:txBody>
        </p:sp>
        <p:sp>
          <p:nvSpPr>
            <p:cNvPr id="16" name="TextBox 15"/>
            <p:cNvSpPr txBox="1"/>
            <p:nvPr/>
          </p:nvSpPr>
          <p:spPr>
            <a:xfrm>
              <a:off x="6314210" y="2740061"/>
              <a:ext cx="2064190" cy="738664"/>
            </a:xfrm>
            <a:prstGeom prst="rect">
              <a:avLst/>
            </a:prstGeom>
            <a:noFill/>
          </p:spPr>
          <p:txBody>
            <a:bodyPr wrap="square" rtlCol="0">
              <a:spAutoFit/>
            </a:bodyPr>
            <a:lstStyle/>
            <a:p>
              <a:pPr algn="ctr"/>
              <a:r>
                <a:rPr lang="en-US" sz="1400" dirty="0" smtClean="0">
                  <a:solidFill>
                    <a:schemeClr val="bg1"/>
                  </a:solidFill>
                </a:rPr>
                <a:t>communication between CC and VMware components</a:t>
              </a:r>
            </a:p>
          </p:txBody>
        </p:sp>
        <p:sp>
          <p:nvSpPr>
            <p:cNvPr id="8" name="Rounded Rectangle 7"/>
            <p:cNvSpPr/>
            <p:nvPr/>
          </p:nvSpPr>
          <p:spPr>
            <a:xfrm>
              <a:off x="6951726" y="2132712"/>
              <a:ext cx="624689" cy="51604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VB</a:t>
              </a:r>
              <a:endParaRPr lang="en-US" b="1" dirty="0"/>
            </a:p>
          </p:txBody>
        </p:sp>
        <p:sp>
          <p:nvSpPr>
            <p:cNvPr id="18" name="Rounded Rectangle 17"/>
            <p:cNvSpPr/>
            <p:nvPr/>
          </p:nvSpPr>
          <p:spPr>
            <a:xfrm>
              <a:off x="6814495" y="4063496"/>
              <a:ext cx="1040986" cy="67146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t>vCenter</a:t>
              </a:r>
              <a:r>
                <a:rPr lang="en-US" sz="1400" b="1" dirty="0" smtClean="0"/>
                <a:t> Server </a:t>
              </a:r>
              <a:endParaRPr lang="en-US" sz="1400" b="1" dirty="0"/>
            </a:p>
          </p:txBody>
        </p:sp>
        <p:sp>
          <p:nvSpPr>
            <p:cNvPr id="20" name="Rounded Rectangle 19"/>
            <p:cNvSpPr/>
            <p:nvPr/>
          </p:nvSpPr>
          <p:spPr>
            <a:xfrm>
              <a:off x="6814495" y="5229884"/>
              <a:ext cx="1063621" cy="6714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ESX / </a:t>
              </a:r>
              <a:r>
                <a:rPr lang="en-US" sz="1400" b="1" dirty="0" err="1" smtClean="0"/>
                <a:t>ESXi</a:t>
              </a:r>
              <a:endParaRPr lang="en-US" sz="1400" b="1" dirty="0"/>
            </a:p>
          </p:txBody>
        </p:sp>
        <p:sp>
          <p:nvSpPr>
            <p:cNvPr id="21" name="Down Arrow 20"/>
            <p:cNvSpPr/>
            <p:nvPr/>
          </p:nvSpPr>
          <p:spPr>
            <a:xfrm>
              <a:off x="7124496" y="3637582"/>
              <a:ext cx="443620" cy="34252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Down Arrow 22"/>
            <p:cNvSpPr/>
            <p:nvPr/>
          </p:nvSpPr>
          <p:spPr>
            <a:xfrm>
              <a:off x="7124495" y="4814578"/>
              <a:ext cx="443620" cy="34252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TextBox 23"/>
            <p:cNvSpPr txBox="1"/>
            <p:nvPr/>
          </p:nvSpPr>
          <p:spPr>
            <a:xfrm>
              <a:off x="7805104" y="4245341"/>
              <a:ext cx="997389" cy="307777"/>
            </a:xfrm>
            <a:prstGeom prst="rect">
              <a:avLst/>
            </a:prstGeom>
            <a:noFill/>
          </p:spPr>
          <p:txBody>
            <a:bodyPr wrap="none" rtlCol="0">
              <a:spAutoFit/>
            </a:bodyPr>
            <a:lstStyle/>
            <a:p>
              <a:r>
                <a:rPr lang="en-US" sz="1400" b="1" dirty="0" smtClean="0"/>
                <a:t>(optional)</a:t>
              </a:r>
              <a:endParaRPr lang="en-US" sz="1400" b="1" dirty="0"/>
            </a:p>
          </p:txBody>
        </p:sp>
        <p:sp>
          <p:nvSpPr>
            <p:cNvPr id="5" name="TextBox 4"/>
            <p:cNvSpPr txBox="1"/>
            <p:nvPr/>
          </p:nvSpPr>
          <p:spPr>
            <a:xfrm>
              <a:off x="7568116" y="3637582"/>
              <a:ext cx="1234377" cy="307777"/>
            </a:xfrm>
            <a:prstGeom prst="rect">
              <a:avLst/>
            </a:prstGeom>
            <a:noFill/>
          </p:spPr>
          <p:txBody>
            <a:bodyPr wrap="none" rtlCol="0">
              <a:spAutoFit/>
            </a:bodyPr>
            <a:lstStyle/>
            <a:p>
              <a:r>
                <a:rPr lang="en-US" sz="1400" b="1" dirty="0" err="1" smtClean="0">
                  <a:solidFill>
                    <a:srgbClr val="002060"/>
                  </a:solidFill>
                </a:rPr>
                <a:t>vSphere</a:t>
              </a:r>
              <a:r>
                <a:rPr lang="en-US" sz="1400" b="1" dirty="0" smtClean="0">
                  <a:solidFill>
                    <a:srgbClr val="002060"/>
                  </a:solidFill>
                </a:rPr>
                <a:t> API</a:t>
              </a:r>
              <a:endParaRPr lang="en-US" sz="1400" b="1" dirty="0">
                <a:solidFill>
                  <a:srgbClr val="002060"/>
                </a:solidFill>
              </a:endParaRPr>
            </a:p>
          </p:txBody>
        </p:sp>
        <p:sp>
          <p:nvSpPr>
            <p:cNvPr id="19" name="TextBox 18"/>
            <p:cNvSpPr txBox="1"/>
            <p:nvPr/>
          </p:nvSpPr>
          <p:spPr>
            <a:xfrm>
              <a:off x="5804990" y="1853445"/>
              <a:ext cx="1014765" cy="307777"/>
            </a:xfrm>
            <a:prstGeom prst="rect">
              <a:avLst/>
            </a:prstGeom>
            <a:noFill/>
          </p:spPr>
          <p:txBody>
            <a:bodyPr wrap="none" rtlCol="0">
              <a:spAutoFit/>
            </a:bodyPr>
            <a:lstStyle/>
            <a:p>
              <a:r>
                <a:rPr lang="en-US" sz="1400" b="1" dirty="0" err="1">
                  <a:solidFill>
                    <a:schemeClr val="bg1"/>
                  </a:solidFill>
                </a:rPr>
                <a:t>l</a:t>
              </a:r>
              <a:r>
                <a:rPr lang="en-US" sz="1400" b="1" dirty="0" err="1" smtClean="0">
                  <a:solidFill>
                    <a:schemeClr val="bg1"/>
                  </a:solidFill>
                </a:rPr>
                <a:t>ibvirt</a:t>
              </a:r>
              <a:r>
                <a:rPr lang="en-US" sz="1400" b="1" dirty="0" smtClean="0">
                  <a:solidFill>
                    <a:schemeClr val="bg1"/>
                  </a:solidFill>
                </a:rPr>
                <a:t> API</a:t>
              </a:r>
              <a:endParaRPr lang="en-US" sz="1400" b="1" dirty="0">
                <a:solidFill>
                  <a:schemeClr val="bg1"/>
                </a:solidFill>
              </a:endParaRPr>
            </a:p>
          </p:txBody>
        </p:sp>
        <p:sp>
          <p:nvSpPr>
            <p:cNvPr id="22" name="Down Arrow 21"/>
            <p:cNvSpPr/>
            <p:nvPr/>
          </p:nvSpPr>
          <p:spPr>
            <a:xfrm rot="16200000">
              <a:off x="6185200" y="1921201"/>
              <a:ext cx="443620" cy="96068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7844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Cloud Operation – Example</a:t>
            </a:r>
            <a:endParaRPr lang="en-US" dirty="0"/>
          </a:p>
        </p:txBody>
      </p:sp>
      <p:sp>
        <p:nvSpPr>
          <p:cNvPr id="6151" name="Rectangle 7"/>
          <p:cNvSpPr>
            <a:spLocks noGrp="1" noChangeArrowheads="1"/>
          </p:cNvSpPr>
          <p:nvPr>
            <p:ph type="body" idx="1"/>
          </p:nvPr>
        </p:nvSpPr>
        <p:spPr>
          <a:xfrm>
            <a:off x="390693" y="4665337"/>
            <a:ext cx="3221571" cy="873648"/>
          </a:xfrm>
        </p:spPr>
        <p:txBody>
          <a:bodyPr/>
          <a:lstStyle/>
          <a:p>
            <a:r>
              <a:rPr lang="en-US" dirty="0" smtClean="0"/>
              <a:t>Launching an instance in the cloud.</a:t>
            </a:r>
          </a:p>
          <a:p>
            <a:pPr lvl="2"/>
            <a:endParaRPr lang="en-US" dirty="0" smtClean="0"/>
          </a:p>
          <a:p>
            <a:pPr lvl="2"/>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22</a:t>
            </a:fld>
            <a:endParaRPr lang="en-US"/>
          </a:p>
        </p:txBody>
      </p:sp>
      <p:grpSp>
        <p:nvGrpSpPr>
          <p:cNvPr id="33" name="Group 32"/>
          <p:cNvGrpSpPr/>
          <p:nvPr/>
        </p:nvGrpSpPr>
        <p:grpSpPr>
          <a:xfrm>
            <a:off x="689295" y="1512575"/>
            <a:ext cx="8297738" cy="4595360"/>
            <a:chOff x="508991" y="1835741"/>
            <a:chExt cx="8297738" cy="4595360"/>
          </a:xfrm>
        </p:grpSpPr>
        <p:grpSp>
          <p:nvGrpSpPr>
            <p:cNvPr id="8" name="Group 7"/>
            <p:cNvGrpSpPr/>
            <p:nvPr/>
          </p:nvGrpSpPr>
          <p:grpSpPr>
            <a:xfrm>
              <a:off x="5565539" y="4525278"/>
              <a:ext cx="1352281" cy="888642"/>
              <a:chOff x="540913" y="2627290"/>
              <a:chExt cx="1352281" cy="888642"/>
            </a:xfrm>
          </p:grpSpPr>
          <p:sp>
            <p:nvSpPr>
              <p:cNvPr id="5" name="Rounded Rectangle 4"/>
              <p:cNvSpPr/>
              <p:nvPr/>
            </p:nvSpPr>
            <p:spPr>
              <a:xfrm>
                <a:off x="540913" y="2627290"/>
                <a:ext cx="1352281" cy="88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1746" y="2779223"/>
                <a:ext cx="1210614" cy="584775"/>
              </a:xfrm>
              <a:prstGeom prst="rect">
                <a:avLst/>
              </a:prstGeom>
              <a:noFill/>
            </p:spPr>
            <p:txBody>
              <a:bodyPr wrap="square" rtlCol="0">
                <a:spAutoFit/>
              </a:bodyPr>
              <a:lstStyle/>
              <a:p>
                <a:pPr algn="ctr"/>
                <a:r>
                  <a:rPr lang="en-US" sz="1600" b="1" dirty="0" smtClean="0">
                    <a:solidFill>
                      <a:schemeClr val="bg1"/>
                    </a:solidFill>
                  </a:rPr>
                  <a:t>Node Controller</a:t>
                </a:r>
                <a:endParaRPr lang="en-US" sz="1600" b="1" dirty="0">
                  <a:solidFill>
                    <a:schemeClr val="bg1"/>
                  </a:solidFill>
                </a:endParaRPr>
              </a:p>
            </p:txBody>
          </p:sp>
        </p:grpSp>
        <p:grpSp>
          <p:nvGrpSpPr>
            <p:cNvPr id="11" name="Group 10"/>
            <p:cNvGrpSpPr/>
            <p:nvPr/>
          </p:nvGrpSpPr>
          <p:grpSpPr>
            <a:xfrm>
              <a:off x="2382313" y="1835741"/>
              <a:ext cx="1352281" cy="888642"/>
              <a:chOff x="540913" y="2627290"/>
              <a:chExt cx="1352281" cy="888642"/>
            </a:xfrm>
          </p:grpSpPr>
          <p:sp>
            <p:nvSpPr>
              <p:cNvPr id="12" name="Rounded Rectangle 11"/>
              <p:cNvSpPr/>
              <p:nvPr/>
            </p:nvSpPr>
            <p:spPr>
              <a:xfrm>
                <a:off x="540913" y="2627290"/>
                <a:ext cx="1352281" cy="88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1746" y="2779223"/>
                <a:ext cx="1210614" cy="584775"/>
              </a:xfrm>
              <a:prstGeom prst="rect">
                <a:avLst/>
              </a:prstGeom>
              <a:noFill/>
            </p:spPr>
            <p:txBody>
              <a:bodyPr wrap="square" rtlCol="0">
                <a:spAutoFit/>
              </a:bodyPr>
              <a:lstStyle/>
              <a:p>
                <a:pPr algn="ctr"/>
                <a:r>
                  <a:rPr lang="en-US" sz="1600" b="1" dirty="0" smtClean="0">
                    <a:solidFill>
                      <a:schemeClr val="bg1"/>
                    </a:solidFill>
                  </a:rPr>
                  <a:t>Cloud Controller</a:t>
                </a:r>
                <a:endParaRPr lang="en-US" sz="1600" b="1" dirty="0">
                  <a:solidFill>
                    <a:schemeClr val="bg1"/>
                  </a:solidFill>
                </a:endParaRPr>
              </a:p>
            </p:txBody>
          </p:sp>
        </p:grpSp>
        <p:grpSp>
          <p:nvGrpSpPr>
            <p:cNvPr id="14" name="Group 13"/>
            <p:cNvGrpSpPr/>
            <p:nvPr/>
          </p:nvGrpSpPr>
          <p:grpSpPr>
            <a:xfrm>
              <a:off x="3981440" y="3180510"/>
              <a:ext cx="1352281" cy="888642"/>
              <a:chOff x="540913" y="2627290"/>
              <a:chExt cx="1352281" cy="888642"/>
            </a:xfrm>
          </p:grpSpPr>
          <p:sp>
            <p:nvSpPr>
              <p:cNvPr id="15" name="Rounded Rectangle 14"/>
              <p:cNvSpPr/>
              <p:nvPr/>
            </p:nvSpPr>
            <p:spPr>
              <a:xfrm>
                <a:off x="540913" y="2627290"/>
                <a:ext cx="1352281" cy="88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11746" y="2779223"/>
                <a:ext cx="1210614" cy="584775"/>
              </a:xfrm>
              <a:prstGeom prst="rect">
                <a:avLst/>
              </a:prstGeom>
              <a:noFill/>
            </p:spPr>
            <p:txBody>
              <a:bodyPr wrap="square" rtlCol="0">
                <a:spAutoFit/>
              </a:bodyPr>
              <a:lstStyle/>
              <a:p>
                <a:pPr algn="ctr"/>
                <a:r>
                  <a:rPr lang="en-US" sz="1600" b="1" dirty="0" smtClean="0">
                    <a:solidFill>
                      <a:schemeClr val="bg1"/>
                    </a:solidFill>
                  </a:rPr>
                  <a:t>Cluster Controller</a:t>
                </a:r>
                <a:endParaRPr lang="en-US" sz="1600" b="1" dirty="0">
                  <a:solidFill>
                    <a:schemeClr val="bg1"/>
                  </a:solidFill>
                </a:endParaRPr>
              </a:p>
            </p:txBody>
          </p:sp>
        </p:grpSp>
        <p:grpSp>
          <p:nvGrpSpPr>
            <p:cNvPr id="17" name="Group 16"/>
            <p:cNvGrpSpPr/>
            <p:nvPr/>
          </p:nvGrpSpPr>
          <p:grpSpPr>
            <a:xfrm>
              <a:off x="6791173" y="1835741"/>
              <a:ext cx="1352281" cy="888642"/>
              <a:chOff x="540913" y="2627290"/>
              <a:chExt cx="1352281" cy="888642"/>
            </a:xfrm>
          </p:grpSpPr>
          <p:sp>
            <p:nvSpPr>
              <p:cNvPr id="18" name="Rounded Rectangle 17"/>
              <p:cNvSpPr/>
              <p:nvPr/>
            </p:nvSpPr>
            <p:spPr>
              <a:xfrm>
                <a:off x="540913" y="2627290"/>
                <a:ext cx="1352281" cy="88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11746" y="2902334"/>
                <a:ext cx="1210614" cy="338554"/>
              </a:xfrm>
              <a:prstGeom prst="rect">
                <a:avLst/>
              </a:prstGeom>
              <a:noFill/>
            </p:spPr>
            <p:txBody>
              <a:bodyPr wrap="square" rtlCol="0">
                <a:spAutoFit/>
              </a:bodyPr>
              <a:lstStyle/>
              <a:p>
                <a:pPr algn="ctr"/>
                <a:r>
                  <a:rPr lang="en-US" sz="1600" b="1" dirty="0" smtClean="0">
                    <a:solidFill>
                      <a:schemeClr val="bg1"/>
                    </a:solidFill>
                  </a:rPr>
                  <a:t>Walrus</a:t>
                </a:r>
                <a:endParaRPr lang="en-US" sz="1600" b="1" dirty="0">
                  <a:solidFill>
                    <a:schemeClr val="bg1"/>
                  </a:solidFill>
                </a:endParaRPr>
              </a:p>
            </p:txBody>
          </p:sp>
        </p:grpSp>
        <p:cxnSp>
          <p:nvCxnSpPr>
            <p:cNvPr id="10" name="Elbow Connector 9"/>
            <p:cNvCxnSpPr>
              <a:stCxn id="12" idx="2"/>
              <a:endCxn id="15" idx="1"/>
            </p:cNvCxnSpPr>
            <p:nvPr/>
          </p:nvCxnSpPr>
          <p:spPr>
            <a:xfrm rot="16200000" flipH="1">
              <a:off x="3069723" y="2713114"/>
              <a:ext cx="900448" cy="922986"/>
            </a:xfrm>
            <a:prstGeom prst="bentConnector2">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a:endCxn id="5" idx="1"/>
            </p:cNvCxnSpPr>
            <p:nvPr/>
          </p:nvCxnSpPr>
          <p:spPr>
            <a:xfrm rot="16200000" flipH="1">
              <a:off x="4661337" y="4065396"/>
              <a:ext cx="900447" cy="907958"/>
            </a:xfrm>
            <a:prstGeom prst="bentConnector2">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5" idx="3"/>
            </p:cNvCxnSpPr>
            <p:nvPr/>
          </p:nvCxnSpPr>
          <p:spPr>
            <a:xfrm rot="5400000">
              <a:off x="6069959" y="3572244"/>
              <a:ext cx="2245216" cy="549494"/>
            </a:xfrm>
            <a:prstGeom prst="bentConnector2">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3027" y="1998844"/>
              <a:ext cx="570139" cy="56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Straight Arrow Connector 26"/>
            <p:cNvCxnSpPr>
              <a:stCxn id="28" idx="3"/>
              <a:endCxn id="12" idx="1"/>
            </p:cNvCxnSpPr>
            <p:nvPr/>
          </p:nvCxnSpPr>
          <p:spPr>
            <a:xfrm>
              <a:off x="1963166" y="2280061"/>
              <a:ext cx="419147" cy="1"/>
            </a:xfrm>
            <a:prstGeom prst="straightConnector1">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8991" y="1987674"/>
              <a:ext cx="1006700" cy="646331"/>
            </a:xfrm>
            <a:prstGeom prst="rect">
              <a:avLst/>
            </a:prstGeom>
            <a:noFill/>
          </p:spPr>
          <p:txBody>
            <a:bodyPr wrap="square" rtlCol="0">
              <a:spAutoFit/>
            </a:bodyPr>
            <a:lstStyle/>
            <a:p>
              <a:r>
                <a:rPr lang="en-US" sz="1200" b="1" dirty="0">
                  <a:solidFill>
                    <a:schemeClr val="accent5">
                      <a:lumMod val="60000"/>
                      <a:lumOff val="40000"/>
                    </a:schemeClr>
                  </a:solidFill>
                </a:rPr>
                <a:t>u</a:t>
              </a:r>
              <a:r>
                <a:rPr lang="en-US" sz="1200" b="1" dirty="0" smtClean="0">
                  <a:solidFill>
                    <a:schemeClr val="accent5">
                      <a:lumMod val="60000"/>
                      <a:lumOff val="40000"/>
                    </a:schemeClr>
                  </a:solidFill>
                </a:rPr>
                <a:t>ser requests instance</a:t>
              </a:r>
              <a:endParaRPr lang="en-US" sz="1200" b="1" dirty="0">
                <a:solidFill>
                  <a:schemeClr val="accent5">
                    <a:lumMod val="60000"/>
                    <a:lumOff val="40000"/>
                  </a:schemeClr>
                </a:solidFill>
              </a:endParaRPr>
            </a:p>
          </p:txBody>
        </p:sp>
        <p:sp>
          <p:nvSpPr>
            <p:cNvPr id="38" name="TextBox 37"/>
            <p:cNvSpPr txBox="1"/>
            <p:nvPr/>
          </p:nvSpPr>
          <p:spPr>
            <a:xfrm>
              <a:off x="7569268" y="2836061"/>
              <a:ext cx="1237461" cy="461665"/>
            </a:xfrm>
            <a:prstGeom prst="rect">
              <a:avLst/>
            </a:prstGeom>
            <a:noFill/>
          </p:spPr>
          <p:txBody>
            <a:bodyPr wrap="square" rtlCol="0">
              <a:spAutoFit/>
            </a:bodyPr>
            <a:lstStyle/>
            <a:p>
              <a:r>
                <a:rPr lang="en-US" sz="1200" b="1" dirty="0">
                  <a:solidFill>
                    <a:schemeClr val="accent5">
                      <a:lumMod val="60000"/>
                      <a:lumOff val="40000"/>
                    </a:schemeClr>
                  </a:solidFill>
                </a:rPr>
                <a:t>d</a:t>
              </a:r>
              <a:r>
                <a:rPr lang="en-US" sz="1200" b="1" dirty="0" smtClean="0">
                  <a:solidFill>
                    <a:schemeClr val="accent5">
                      <a:lumMod val="60000"/>
                      <a:lumOff val="40000"/>
                    </a:schemeClr>
                  </a:solidFill>
                </a:rPr>
                <a:t>ownloads images to NC</a:t>
              </a:r>
              <a:endParaRPr lang="en-US" sz="1200" b="1" dirty="0">
                <a:solidFill>
                  <a:schemeClr val="accent5">
                    <a:lumMod val="60000"/>
                    <a:lumOff val="40000"/>
                  </a:schemeClr>
                </a:solidFill>
              </a:endParaRPr>
            </a:p>
          </p:txBody>
        </p:sp>
        <p:sp>
          <p:nvSpPr>
            <p:cNvPr id="40" name="TextBox 39"/>
            <p:cNvSpPr txBox="1"/>
            <p:nvPr/>
          </p:nvSpPr>
          <p:spPr>
            <a:xfrm>
              <a:off x="1821175" y="2724383"/>
              <a:ext cx="1263941" cy="1200329"/>
            </a:xfrm>
            <a:prstGeom prst="rect">
              <a:avLst/>
            </a:prstGeom>
            <a:noFill/>
          </p:spPr>
          <p:txBody>
            <a:bodyPr wrap="square" rtlCol="0">
              <a:spAutoFit/>
            </a:bodyPr>
            <a:lstStyle/>
            <a:p>
              <a:r>
                <a:rPr lang="en-US" sz="1200" b="1" dirty="0" smtClean="0">
                  <a:solidFill>
                    <a:schemeClr val="accent5">
                      <a:lumMod val="60000"/>
                      <a:lumOff val="40000"/>
                    </a:schemeClr>
                  </a:solidFill>
                </a:rPr>
                <a:t>verifies credentials,</a:t>
              </a:r>
            </a:p>
            <a:p>
              <a:r>
                <a:rPr lang="en-US" sz="1200" b="1" dirty="0" smtClean="0">
                  <a:solidFill>
                    <a:schemeClr val="accent5">
                      <a:lumMod val="60000"/>
                      <a:lumOff val="40000"/>
                    </a:schemeClr>
                  </a:solidFill>
                </a:rPr>
                <a:t>authorization, available resources, sends to CC</a:t>
              </a:r>
              <a:endParaRPr lang="en-US" sz="1200" b="1" dirty="0">
                <a:solidFill>
                  <a:schemeClr val="accent5">
                    <a:lumMod val="60000"/>
                    <a:lumOff val="40000"/>
                  </a:schemeClr>
                </a:solidFill>
              </a:endParaRPr>
            </a:p>
          </p:txBody>
        </p:sp>
        <p:sp>
          <p:nvSpPr>
            <p:cNvPr id="41" name="TextBox 40"/>
            <p:cNvSpPr txBox="1"/>
            <p:nvPr/>
          </p:nvSpPr>
          <p:spPr>
            <a:xfrm>
              <a:off x="3734594" y="4157506"/>
              <a:ext cx="894052" cy="830997"/>
            </a:xfrm>
            <a:prstGeom prst="rect">
              <a:avLst/>
            </a:prstGeom>
            <a:noFill/>
          </p:spPr>
          <p:txBody>
            <a:bodyPr wrap="square" rtlCol="0">
              <a:spAutoFit/>
            </a:bodyPr>
            <a:lstStyle/>
            <a:p>
              <a:r>
                <a:rPr lang="en-US" sz="1200" b="1" dirty="0">
                  <a:solidFill>
                    <a:schemeClr val="accent5">
                      <a:lumMod val="60000"/>
                      <a:lumOff val="40000"/>
                    </a:schemeClr>
                  </a:solidFill>
                </a:rPr>
                <a:t>s</a:t>
              </a:r>
              <a:r>
                <a:rPr lang="en-US" sz="1200" b="1" dirty="0" smtClean="0">
                  <a:solidFill>
                    <a:schemeClr val="accent5">
                      <a:lumMod val="60000"/>
                      <a:lumOff val="40000"/>
                    </a:schemeClr>
                  </a:solidFill>
                </a:rPr>
                <a:t>ets up network, sends to NC</a:t>
              </a:r>
              <a:endParaRPr lang="en-US" sz="1200" b="1" dirty="0">
                <a:solidFill>
                  <a:schemeClr val="accent5">
                    <a:lumMod val="60000"/>
                    <a:lumOff val="40000"/>
                  </a:schemeClr>
                </a:solidFill>
              </a:endParaRPr>
            </a:p>
          </p:txBody>
        </p:sp>
        <p:sp>
          <p:nvSpPr>
            <p:cNvPr id="42" name="TextBox 41"/>
            <p:cNvSpPr txBox="1"/>
            <p:nvPr/>
          </p:nvSpPr>
          <p:spPr>
            <a:xfrm>
              <a:off x="4773490" y="5415438"/>
              <a:ext cx="1468189" cy="1015663"/>
            </a:xfrm>
            <a:prstGeom prst="rect">
              <a:avLst/>
            </a:prstGeom>
            <a:noFill/>
          </p:spPr>
          <p:txBody>
            <a:bodyPr wrap="square" rtlCol="0">
              <a:spAutoFit/>
            </a:bodyPr>
            <a:lstStyle/>
            <a:p>
              <a:r>
                <a:rPr lang="en-US" sz="1200" b="1" dirty="0">
                  <a:solidFill>
                    <a:schemeClr val="accent5">
                      <a:lumMod val="60000"/>
                      <a:lumOff val="40000"/>
                    </a:schemeClr>
                  </a:solidFill>
                </a:rPr>
                <a:t>contacts Walrus for </a:t>
              </a:r>
              <a:r>
                <a:rPr lang="en-US" sz="1200" b="1" dirty="0" smtClean="0">
                  <a:solidFill>
                    <a:schemeClr val="accent5">
                      <a:lumMod val="60000"/>
                      <a:lumOff val="40000"/>
                    </a:schemeClr>
                  </a:solidFill>
                </a:rPr>
                <a:t>images,</a:t>
              </a:r>
              <a:endParaRPr lang="en-US" sz="1200" b="1" dirty="0">
                <a:solidFill>
                  <a:schemeClr val="accent5">
                    <a:lumMod val="60000"/>
                    <a:lumOff val="40000"/>
                  </a:schemeClr>
                </a:solidFill>
              </a:endParaRPr>
            </a:p>
            <a:p>
              <a:r>
                <a:rPr lang="en-US" sz="1200" b="1" dirty="0">
                  <a:solidFill>
                    <a:schemeClr val="accent5">
                      <a:lumMod val="60000"/>
                      <a:lumOff val="40000"/>
                    </a:schemeClr>
                  </a:solidFill>
                </a:rPr>
                <a:t>s</a:t>
              </a:r>
              <a:r>
                <a:rPr lang="en-US" sz="1200" b="1" dirty="0" smtClean="0">
                  <a:solidFill>
                    <a:schemeClr val="accent5">
                      <a:lumMod val="60000"/>
                      <a:lumOff val="40000"/>
                    </a:schemeClr>
                  </a:solidFill>
                </a:rPr>
                <a:t>ends images to hypervisor to launch instance</a:t>
              </a:r>
              <a:endParaRPr lang="en-US" sz="1200" b="1" dirty="0">
                <a:solidFill>
                  <a:schemeClr val="accent5">
                    <a:lumMod val="60000"/>
                    <a:lumOff val="40000"/>
                  </a:schemeClr>
                </a:solidFill>
              </a:endParaRPr>
            </a:p>
          </p:txBody>
        </p:sp>
      </p:grpSp>
      <p:cxnSp>
        <p:nvCxnSpPr>
          <p:cNvPr id="39" name="Elbow Connector 38"/>
          <p:cNvCxnSpPr>
            <a:stCxn id="5" idx="2"/>
          </p:cNvCxnSpPr>
          <p:nvPr/>
        </p:nvCxnSpPr>
        <p:spPr>
          <a:xfrm rot="16200000" flipH="1">
            <a:off x="6425442" y="5087295"/>
            <a:ext cx="774790" cy="781707"/>
          </a:xfrm>
          <a:prstGeom prst="bentConnector2">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7201077" y="5620346"/>
            <a:ext cx="548495" cy="4903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60"/>
                </a:solidFill>
              </a:rPr>
              <a:t>VM</a:t>
            </a:r>
            <a:endParaRPr lang="en-US" sz="1400" b="1" dirty="0">
              <a:solidFill>
                <a:srgbClr val="002060"/>
              </a:solidFill>
            </a:endParaRPr>
          </a:p>
        </p:txBody>
      </p:sp>
    </p:spTree>
    <p:extLst>
      <p:ext uri="{BB962C8B-B14F-4D97-AF65-F5344CB8AC3E}">
        <p14:creationId xmlns:p14="http://schemas.microsoft.com/office/powerpoint/2010/main" val="36626817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Architecture Examples</a:t>
            </a:r>
            <a:endParaRPr lang="en-US" dirty="0"/>
          </a:p>
        </p:txBody>
      </p:sp>
      <p:sp>
        <p:nvSpPr>
          <p:cNvPr id="3" name="Content Placeholder 2"/>
          <p:cNvSpPr>
            <a:spLocks noGrp="1"/>
          </p:cNvSpPr>
          <p:nvPr>
            <p:ph idx="1"/>
          </p:nvPr>
        </p:nvSpPr>
        <p:spPr>
          <a:xfrm>
            <a:off x="323561" y="2118115"/>
            <a:ext cx="8524875" cy="2777157"/>
          </a:xfrm>
        </p:spPr>
        <p:txBody>
          <a:bodyPr/>
          <a:lstStyle/>
          <a:p>
            <a:r>
              <a:rPr lang="en-US" dirty="0" smtClean="0"/>
              <a:t>Proof-of-Concept (POC)</a:t>
            </a:r>
          </a:p>
          <a:p>
            <a:r>
              <a:rPr lang="en-US" dirty="0" smtClean="0"/>
              <a:t>Single-cluster</a:t>
            </a:r>
          </a:p>
          <a:p>
            <a:r>
              <a:rPr lang="en-US" dirty="0" smtClean="0"/>
              <a:t>Multi-cluster</a:t>
            </a:r>
          </a:p>
          <a:p>
            <a:r>
              <a:rPr lang="en-US" dirty="0" smtClean="0"/>
              <a:t>Eucalyptus HA</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23</a:t>
            </a:fld>
            <a:endParaRPr lang="en-US"/>
          </a:p>
        </p:txBody>
      </p:sp>
    </p:spTree>
    <p:extLst>
      <p:ext uri="{BB962C8B-B14F-4D97-AF65-F5344CB8AC3E}">
        <p14:creationId xmlns:p14="http://schemas.microsoft.com/office/powerpoint/2010/main" val="2785304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Proof-of-Concept Architecture (1)</a:t>
            </a:r>
            <a:endParaRPr lang="en-US" dirty="0"/>
          </a:p>
        </p:txBody>
      </p:sp>
      <p:sp>
        <p:nvSpPr>
          <p:cNvPr id="3" name="Content Placeholder 2"/>
          <p:cNvSpPr>
            <a:spLocks noGrp="1"/>
          </p:cNvSpPr>
          <p:nvPr>
            <p:ph idx="1"/>
          </p:nvPr>
        </p:nvSpPr>
        <p:spPr>
          <a:xfrm>
            <a:off x="671954" y="1395579"/>
            <a:ext cx="4749791" cy="4840942"/>
          </a:xfrm>
        </p:spPr>
        <p:txBody>
          <a:bodyPr/>
          <a:lstStyle/>
          <a:p>
            <a:r>
              <a:rPr lang="en-US" dirty="0" smtClean="0"/>
              <a:t>Single host</a:t>
            </a:r>
          </a:p>
          <a:p>
            <a:pPr lvl="1"/>
            <a:r>
              <a:rPr lang="en-US" dirty="0" smtClean="0"/>
              <a:t>Runs CLC, Walrus, CC, SC,     and one NC</a:t>
            </a:r>
          </a:p>
          <a:p>
            <a:pPr lvl="1"/>
            <a:r>
              <a:rPr lang="en-US" dirty="0" smtClean="0"/>
              <a:t>Called “cloud-in-a-box”</a:t>
            </a:r>
          </a:p>
          <a:p>
            <a:r>
              <a:rPr lang="en-US" dirty="0" smtClean="0"/>
              <a:t>Used for functional testing</a:t>
            </a:r>
          </a:p>
          <a:p>
            <a:pPr lvl="1"/>
            <a:r>
              <a:rPr lang="en-US" dirty="0" smtClean="0"/>
              <a:t>Not stress/capacity testing</a:t>
            </a:r>
          </a:p>
          <a:p>
            <a:r>
              <a:rPr lang="en-US" dirty="0" smtClean="0"/>
              <a:t>Walrus </a:t>
            </a:r>
            <a:r>
              <a:rPr lang="en-US" dirty="0" smtClean="0"/>
              <a:t>and Storage </a:t>
            </a:r>
            <a:r>
              <a:rPr lang="en-US" dirty="0"/>
              <a:t>C</a:t>
            </a:r>
            <a:r>
              <a:rPr lang="en-US" dirty="0" smtClean="0"/>
              <a:t>ontroller use internal disk(s) of host</a:t>
            </a:r>
          </a:p>
          <a:p>
            <a:r>
              <a:rPr lang="en-US" dirty="0" smtClean="0"/>
              <a:t>Node Controller also uses internal disk(s)</a:t>
            </a:r>
          </a:p>
          <a:p>
            <a:r>
              <a:rPr lang="en-US" dirty="0" smtClean="0"/>
              <a:t>Easy to install using </a:t>
            </a:r>
            <a:r>
              <a:rPr lang="en-US" dirty="0" err="1" smtClean="0"/>
              <a:t>FastStart</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24</a:t>
            </a:fld>
            <a:endParaRPr lang="en-US"/>
          </a:p>
        </p:txBody>
      </p:sp>
      <p:grpSp>
        <p:nvGrpSpPr>
          <p:cNvPr id="11" name="Group 10"/>
          <p:cNvGrpSpPr/>
          <p:nvPr/>
        </p:nvGrpSpPr>
        <p:grpSpPr>
          <a:xfrm>
            <a:off x="5985825" y="3158207"/>
            <a:ext cx="1984355" cy="1166339"/>
            <a:chOff x="5985825" y="3158207"/>
            <a:chExt cx="1984355" cy="1166339"/>
          </a:xfrm>
        </p:grpSpPr>
        <p:grpSp>
          <p:nvGrpSpPr>
            <p:cNvPr id="9" name="Group 8"/>
            <p:cNvGrpSpPr/>
            <p:nvPr/>
          </p:nvGrpSpPr>
          <p:grpSpPr>
            <a:xfrm>
              <a:off x="5999892" y="3158207"/>
              <a:ext cx="1919484" cy="793307"/>
              <a:chOff x="5985826" y="3158207"/>
              <a:chExt cx="1919484" cy="793307"/>
            </a:xfrm>
          </p:grpSpPr>
          <p:sp>
            <p:nvSpPr>
              <p:cNvPr id="50" name="Rounded Rectangle 49"/>
              <p:cNvSpPr/>
              <p:nvPr/>
            </p:nvSpPr>
            <p:spPr>
              <a:xfrm>
                <a:off x="5985826" y="3158207"/>
                <a:ext cx="1919484" cy="793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210016" y="3324027"/>
                <a:ext cx="1408126" cy="461665"/>
              </a:xfrm>
              <a:prstGeom prst="rect">
                <a:avLst/>
              </a:prstGeom>
              <a:noFill/>
            </p:spPr>
            <p:txBody>
              <a:bodyPr wrap="square" rtlCol="0">
                <a:spAutoFit/>
              </a:bodyPr>
              <a:lstStyle/>
              <a:p>
                <a:pPr algn="ctr"/>
                <a:r>
                  <a:rPr lang="en-US" sz="1200" b="1" dirty="0" smtClean="0">
                    <a:solidFill>
                      <a:schemeClr val="bg1"/>
                    </a:solidFill>
                  </a:rPr>
                  <a:t>CLC, Walrus, CC, SC, NC</a:t>
                </a:r>
                <a:endParaRPr lang="en-US" sz="1200" b="1" dirty="0">
                  <a:solidFill>
                    <a:schemeClr val="bg1"/>
                  </a:solidFill>
                </a:endParaRPr>
              </a:p>
            </p:txBody>
          </p:sp>
        </p:grpSp>
        <p:grpSp>
          <p:nvGrpSpPr>
            <p:cNvPr id="8" name="Group 7"/>
            <p:cNvGrpSpPr/>
            <p:nvPr/>
          </p:nvGrpSpPr>
          <p:grpSpPr>
            <a:xfrm>
              <a:off x="5985825" y="3999594"/>
              <a:ext cx="1984355" cy="324952"/>
              <a:chOff x="5985826" y="4009446"/>
              <a:chExt cx="1984355" cy="324952"/>
            </a:xfrm>
          </p:grpSpPr>
          <p:grpSp>
            <p:nvGrpSpPr>
              <p:cNvPr id="26" name="Group 25"/>
              <p:cNvGrpSpPr/>
              <p:nvPr/>
            </p:nvGrpSpPr>
            <p:grpSpPr>
              <a:xfrm>
                <a:off x="5985826" y="4009446"/>
                <a:ext cx="468536" cy="324952"/>
                <a:chOff x="952185" y="5116106"/>
                <a:chExt cx="468536" cy="324952"/>
              </a:xfrm>
            </p:grpSpPr>
            <p:sp>
              <p:nvSpPr>
                <p:cNvPr id="33" name="Rounded Rectangle 3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7" name="Group 26"/>
              <p:cNvGrpSpPr/>
              <p:nvPr/>
            </p:nvGrpSpPr>
            <p:grpSpPr>
              <a:xfrm>
                <a:off x="6491099" y="4009446"/>
                <a:ext cx="468536" cy="324952"/>
                <a:chOff x="952185" y="5116106"/>
                <a:chExt cx="468536" cy="324952"/>
              </a:xfrm>
            </p:grpSpPr>
            <p:sp>
              <p:nvSpPr>
                <p:cNvPr id="31" name="Rounded Rectangle 3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8" name="Group 27"/>
              <p:cNvGrpSpPr/>
              <p:nvPr/>
            </p:nvGrpSpPr>
            <p:grpSpPr>
              <a:xfrm>
                <a:off x="6996372" y="4009446"/>
                <a:ext cx="468536" cy="324952"/>
                <a:chOff x="952185" y="5116106"/>
                <a:chExt cx="468536" cy="324952"/>
              </a:xfrm>
            </p:grpSpPr>
            <p:sp>
              <p:nvSpPr>
                <p:cNvPr id="29" name="Rounded Rectangle 2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7" name="Group 36"/>
              <p:cNvGrpSpPr/>
              <p:nvPr/>
            </p:nvGrpSpPr>
            <p:grpSpPr>
              <a:xfrm>
                <a:off x="7501645" y="4009446"/>
                <a:ext cx="468536" cy="324952"/>
                <a:chOff x="952185" y="5116106"/>
                <a:chExt cx="468536" cy="324952"/>
              </a:xfrm>
            </p:grpSpPr>
            <p:sp>
              <p:nvSpPr>
                <p:cNvPr id="38" name="Rounded Rectangle 3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spTree>
    <p:extLst>
      <p:ext uri="{BB962C8B-B14F-4D97-AF65-F5344CB8AC3E}">
        <p14:creationId xmlns:p14="http://schemas.microsoft.com/office/powerpoint/2010/main" val="4274219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Proof-of-Concept Architecture (2)</a:t>
            </a:r>
            <a:endParaRPr lang="en-US" dirty="0"/>
          </a:p>
        </p:txBody>
      </p:sp>
      <p:sp>
        <p:nvSpPr>
          <p:cNvPr id="3" name="Content Placeholder 2"/>
          <p:cNvSpPr>
            <a:spLocks noGrp="1"/>
          </p:cNvSpPr>
          <p:nvPr>
            <p:ph idx="1"/>
          </p:nvPr>
        </p:nvSpPr>
        <p:spPr>
          <a:xfrm>
            <a:off x="671954" y="1395579"/>
            <a:ext cx="4749791" cy="4840942"/>
          </a:xfrm>
        </p:spPr>
        <p:txBody>
          <a:bodyPr/>
          <a:lstStyle/>
          <a:p>
            <a:r>
              <a:rPr lang="en-US" dirty="0"/>
              <a:t>T</a:t>
            </a:r>
            <a:r>
              <a:rPr lang="en-US" dirty="0" smtClean="0"/>
              <a:t>wo hosts</a:t>
            </a:r>
          </a:p>
          <a:p>
            <a:pPr lvl="1"/>
            <a:r>
              <a:rPr lang="en-US" dirty="0"/>
              <a:t>A</a:t>
            </a:r>
            <a:r>
              <a:rPr lang="en-US" dirty="0" smtClean="0"/>
              <a:t> front-end host running CLC, Walrus, CC, and SC</a:t>
            </a:r>
          </a:p>
          <a:p>
            <a:pPr lvl="1"/>
            <a:r>
              <a:rPr lang="en-US" dirty="0"/>
              <a:t>O</a:t>
            </a:r>
            <a:r>
              <a:rPr lang="en-US" dirty="0" smtClean="0"/>
              <a:t>ne Node </a:t>
            </a:r>
            <a:r>
              <a:rPr lang="en-US" dirty="0"/>
              <a:t>C</a:t>
            </a:r>
            <a:r>
              <a:rPr lang="en-US" dirty="0" smtClean="0"/>
              <a:t>ontroller host</a:t>
            </a:r>
          </a:p>
          <a:p>
            <a:r>
              <a:rPr lang="en-US" dirty="0" smtClean="0"/>
              <a:t>Functional testing, light stress/capacity testing</a:t>
            </a:r>
          </a:p>
          <a:p>
            <a:r>
              <a:rPr lang="en-US" dirty="0" smtClean="0"/>
              <a:t>Walrus and Storage </a:t>
            </a:r>
            <a:r>
              <a:rPr lang="en-US" dirty="0"/>
              <a:t>C</a:t>
            </a:r>
            <a:r>
              <a:rPr lang="en-US" dirty="0" smtClean="0"/>
              <a:t>ontroller use internal disk(s) of front-end host</a:t>
            </a:r>
          </a:p>
          <a:p>
            <a:r>
              <a:rPr lang="en-US" dirty="0" smtClean="0"/>
              <a:t>Node Controller uses internal disk(s)</a:t>
            </a:r>
          </a:p>
          <a:p>
            <a:r>
              <a:rPr lang="en-US" dirty="0" smtClean="0"/>
              <a:t>Easy to install using </a:t>
            </a:r>
            <a:r>
              <a:rPr lang="en-US" dirty="0" err="1" smtClean="0"/>
              <a:t>FastStart</a:t>
            </a:r>
            <a:r>
              <a:rPr lang="en-US" dirty="0" smtClean="0"/>
              <a:t> or standard package installation</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25</a:t>
            </a:fld>
            <a:endParaRPr lang="en-US"/>
          </a:p>
        </p:txBody>
      </p:sp>
      <p:grpSp>
        <p:nvGrpSpPr>
          <p:cNvPr id="7" name="Group 6"/>
          <p:cNvGrpSpPr/>
          <p:nvPr/>
        </p:nvGrpSpPr>
        <p:grpSpPr>
          <a:xfrm>
            <a:off x="5985826" y="3158207"/>
            <a:ext cx="2253254" cy="1224145"/>
            <a:chOff x="5985826" y="3158207"/>
            <a:chExt cx="2253254" cy="1224145"/>
          </a:xfrm>
        </p:grpSpPr>
        <p:cxnSp>
          <p:nvCxnSpPr>
            <p:cNvPr id="52" name="Straight Connector 51"/>
            <p:cNvCxnSpPr/>
            <p:nvPr/>
          </p:nvCxnSpPr>
          <p:spPr>
            <a:xfrm flipH="1">
              <a:off x="6378794" y="3585088"/>
              <a:ext cx="2" cy="2659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5" idx="1"/>
            </p:cNvCxnSpPr>
            <p:nvPr/>
          </p:nvCxnSpPr>
          <p:spPr>
            <a:xfrm flipH="1">
              <a:off x="6378794" y="3845964"/>
              <a:ext cx="402409" cy="506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985826" y="3158207"/>
              <a:ext cx="1919484" cy="468535"/>
              <a:chOff x="1118440" y="3914539"/>
              <a:chExt cx="1919484" cy="468535"/>
            </a:xfrm>
          </p:grpSpPr>
          <p:sp>
            <p:nvSpPr>
              <p:cNvPr id="50" name="Rounded Rectangle 49"/>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CLC, Walrus, CC, SC</a:t>
                </a:r>
                <a:endParaRPr lang="en-US" sz="1200" b="1" dirty="0">
                  <a:solidFill>
                    <a:schemeClr val="bg1"/>
                  </a:solidFill>
                </a:endParaRPr>
              </a:p>
            </p:txBody>
          </p:sp>
        </p:grpSp>
        <p:grpSp>
          <p:nvGrpSpPr>
            <p:cNvPr id="24" name="Group 23"/>
            <p:cNvGrpSpPr/>
            <p:nvPr/>
          </p:nvGrpSpPr>
          <p:grpSpPr>
            <a:xfrm>
              <a:off x="6770497" y="3706160"/>
              <a:ext cx="1468583" cy="676192"/>
              <a:chOff x="6697862" y="4948764"/>
              <a:chExt cx="1468583" cy="676192"/>
            </a:xfrm>
          </p:grpSpPr>
          <p:grpSp>
            <p:nvGrpSpPr>
              <p:cNvPr id="25" name="Group 24"/>
              <p:cNvGrpSpPr/>
              <p:nvPr/>
            </p:nvGrpSpPr>
            <p:grpSpPr>
              <a:xfrm>
                <a:off x="6708568" y="4948764"/>
                <a:ext cx="1447170" cy="276999"/>
                <a:chOff x="1556747" y="4995194"/>
                <a:chExt cx="1481177" cy="276999"/>
              </a:xfrm>
            </p:grpSpPr>
            <p:sp>
              <p:nvSpPr>
                <p:cNvPr id="35" name="Rounded Rectangle 34"/>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6" name="Group 25"/>
              <p:cNvGrpSpPr/>
              <p:nvPr/>
            </p:nvGrpSpPr>
            <p:grpSpPr>
              <a:xfrm>
                <a:off x="6697862" y="5300004"/>
                <a:ext cx="468536" cy="324952"/>
                <a:chOff x="952185" y="5116106"/>
                <a:chExt cx="468536" cy="324952"/>
              </a:xfrm>
            </p:grpSpPr>
            <p:sp>
              <p:nvSpPr>
                <p:cNvPr id="33" name="Rounded Rectangle 3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7" name="Group 26"/>
              <p:cNvGrpSpPr/>
              <p:nvPr/>
            </p:nvGrpSpPr>
            <p:grpSpPr>
              <a:xfrm>
                <a:off x="7197885" y="5300004"/>
                <a:ext cx="468536" cy="324952"/>
                <a:chOff x="952185" y="5116106"/>
                <a:chExt cx="468536" cy="324952"/>
              </a:xfrm>
            </p:grpSpPr>
            <p:sp>
              <p:nvSpPr>
                <p:cNvPr id="31" name="Rounded Rectangle 3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8" name="Group 27"/>
              <p:cNvGrpSpPr/>
              <p:nvPr/>
            </p:nvGrpSpPr>
            <p:grpSpPr>
              <a:xfrm>
                <a:off x="7697909" y="5300004"/>
                <a:ext cx="468536" cy="324952"/>
                <a:chOff x="952185" y="5116106"/>
                <a:chExt cx="468536" cy="324952"/>
              </a:xfrm>
            </p:grpSpPr>
            <p:sp>
              <p:nvSpPr>
                <p:cNvPr id="29" name="Rounded Rectangle 2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spTree>
    <p:extLst>
      <p:ext uri="{BB962C8B-B14F-4D97-AF65-F5344CB8AC3E}">
        <p14:creationId xmlns:p14="http://schemas.microsoft.com/office/powerpoint/2010/main" val="553509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Single-Cluster Architecture (1)</a:t>
            </a:r>
            <a:endParaRPr lang="en-US" dirty="0"/>
          </a:p>
        </p:txBody>
      </p:sp>
      <p:sp>
        <p:nvSpPr>
          <p:cNvPr id="3" name="Content Placeholder 2"/>
          <p:cNvSpPr>
            <a:spLocks noGrp="1"/>
          </p:cNvSpPr>
          <p:nvPr>
            <p:ph idx="1"/>
          </p:nvPr>
        </p:nvSpPr>
        <p:spPr>
          <a:xfrm>
            <a:off x="295852" y="2285652"/>
            <a:ext cx="5451685" cy="3109403"/>
          </a:xfrm>
        </p:spPr>
        <p:txBody>
          <a:bodyPr/>
          <a:lstStyle/>
          <a:p>
            <a:r>
              <a:rPr lang="en-US" dirty="0" smtClean="0"/>
              <a:t>Similar to a POC deployment except for more Node </a:t>
            </a:r>
            <a:r>
              <a:rPr lang="en-US" dirty="0"/>
              <a:t>C</a:t>
            </a:r>
            <a:r>
              <a:rPr lang="en-US" dirty="0" smtClean="0"/>
              <a:t>ontrollers.</a:t>
            </a:r>
          </a:p>
          <a:p>
            <a:pPr lvl="1"/>
            <a:r>
              <a:rPr lang="en-US" dirty="0" smtClean="0"/>
              <a:t>Could be POC deployment that has grown to a more extensive                                       production deployment</a:t>
            </a:r>
          </a:p>
          <a:p>
            <a:r>
              <a:rPr lang="en-US" dirty="0" smtClean="0"/>
              <a:t>Small-to-medium </a:t>
            </a:r>
            <a:r>
              <a:rPr lang="en-US" dirty="0" smtClean="0"/>
              <a:t>deployments</a:t>
            </a:r>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26</a:t>
            </a:fld>
            <a:endParaRPr lang="en-US"/>
          </a:p>
        </p:txBody>
      </p:sp>
      <p:grpSp>
        <p:nvGrpSpPr>
          <p:cNvPr id="86" name="Group 85"/>
          <p:cNvGrpSpPr/>
          <p:nvPr/>
        </p:nvGrpSpPr>
        <p:grpSpPr>
          <a:xfrm>
            <a:off x="5886113" y="2353611"/>
            <a:ext cx="2318193" cy="2837891"/>
            <a:chOff x="5886113" y="2353611"/>
            <a:chExt cx="2318193" cy="2837891"/>
          </a:xfrm>
        </p:grpSpPr>
        <p:cxnSp>
          <p:nvCxnSpPr>
            <p:cNvPr id="50" name="Straight Connector 49"/>
            <p:cNvCxnSpPr/>
            <p:nvPr/>
          </p:nvCxnSpPr>
          <p:spPr>
            <a:xfrm flipH="1">
              <a:off x="6256410" y="2780492"/>
              <a:ext cx="22672" cy="18733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1"/>
            </p:cNvCxnSpPr>
            <p:nvPr/>
          </p:nvCxnSpPr>
          <p:spPr>
            <a:xfrm flipH="1" flipV="1">
              <a:off x="6268376" y="4653809"/>
              <a:ext cx="478053" cy="13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9" idx="1"/>
            </p:cNvCxnSpPr>
            <p:nvPr/>
          </p:nvCxnSpPr>
          <p:spPr>
            <a:xfrm flipH="1">
              <a:off x="6267745" y="3838888"/>
              <a:ext cx="471302" cy="14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2" idx="1"/>
            </p:cNvCxnSpPr>
            <p:nvPr/>
          </p:nvCxnSpPr>
          <p:spPr>
            <a:xfrm flipH="1" flipV="1">
              <a:off x="6279081" y="3040749"/>
              <a:ext cx="446886" cy="130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886113" y="2353611"/>
              <a:ext cx="1919484" cy="468535"/>
              <a:chOff x="1118440" y="3914539"/>
              <a:chExt cx="1919484" cy="468535"/>
            </a:xfrm>
          </p:grpSpPr>
          <p:sp>
            <p:nvSpPr>
              <p:cNvPr id="6" name="Rounded Rectangle 5"/>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CLC, Walrus, CC, SC</a:t>
                </a:r>
                <a:endParaRPr lang="en-US" sz="1200" b="1" dirty="0">
                  <a:solidFill>
                    <a:schemeClr val="bg1"/>
                  </a:solidFill>
                </a:endParaRPr>
              </a:p>
            </p:txBody>
          </p:sp>
        </p:grpSp>
        <p:grpSp>
          <p:nvGrpSpPr>
            <p:cNvPr id="5" name="Group 4"/>
            <p:cNvGrpSpPr/>
            <p:nvPr/>
          </p:nvGrpSpPr>
          <p:grpSpPr>
            <a:xfrm>
              <a:off x="6735723" y="4515310"/>
              <a:ext cx="1468583" cy="676192"/>
              <a:chOff x="6697862" y="4948764"/>
              <a:chExt cx="1468583" cy="676192"/>
            </a:xfrm>
          </p:grpSpPr>
          <p:grpSp>
            <p:nvGrpSpPr>
              <p:cNvPr id="37" name="Group 36"/>
              <p:cNvGrpSpPr/>
              <p:nvPr/>
            </p:nvGrpSpPr>
            <p:grpSpPr>
              <a:xfrm>
                <a:off x="6708568" y="4948764"/>
                <a:ext cx="1447170" cy="276999"/>
                <a:chOff x="1556747" y="4995194"/>
                <a:chExt cx="1481177" cy="276999"/>
              </a:xfrm>
            </p:grpSpPr>
            <p:sp>
              <p:nvSpPr>
                <p:cNvPr id="47" name="Rounded Rectangle 46"/>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8" name="Group 37"/>
              <p:cNvGrpSpPr/>
              <p:nvPr/>
            </p:nvGrpSpPr>
            <p:grpSpPr>
              <a:xfrm>
                <a:off x="6697862" y="5300004"/>
                <a:ext cx="468536" cy="324952"/>
                <a:chOff x="952185" y="5116106"/>
                <a:chExt cx="468536" cy="324952"/>
              </a:xfrm>
            </p:grpSpPr>
            <p:sp>
              <p:nvSpPr>
                <p:cNvPr id="45" name="Rounded Rectangle 4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9" name="Group 38"/>
              <p:cNvGrpSpPr/>
              <p:nvPr/>
            </p:nvGrpSpPr>
            <p:grpSpPr>
              <a:xfrm>
                <a:off x="7197885" y="5300004"/>
                <a:ext cx="468536" cy="324952"/>
                <a:chOff x="952185" y="5116106"/>
                <a:chExt cx="468536" cy="324952"/>
              </a:xfrm>
            </p:grpSpPr>
            <p:sp>
              <p:nvSpPr>
                <p:cNvPr id="43" name="Rounded Rectangle 4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40" name="Group 39"/>
              <p:cNvGrpSpPr/>
              <p:nvPr/>
            </p:nvGrpSpPr>
            <p:grpSpPr>
              <a:xfrm>
                <a:off x="7697909" y="5300004"/>
                <a:ext cx="468536" cy="324952"/>
                <a:chOff x="952185" y="5116106"/>
                <a:chExt cx="468536" cy="324952"/>
              </a:xfrm>
            </p:grpSpPr>
            <p:sp>
              <p:nvSpPr>
                <p:cNvPr id="41" name="Rounded Rectangle 4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58" name="Group 57"/>
            <p:cNvGrpSpPr/>
            <p:nvPr/>
          </p:nvGrpSpPr>
          <p:grpSpPr>
            <a:xfrm>
              <a:off x="6728341" y="3699084"/>
              <a:ext cx="1468583" cy="676192"/>
              <a:chOff x="6697862" y="4948764"/>
              <a:chExt cx="1468583" cy="676192"/>
            </a:xfrm>
          </p:grpSpPr>
          <p:grpSp>
            <p:nvGrpSpPr>
              <p:cNvPr id="59" name="Group 58"/>
              <p:cNvGrpSpPr/>
              <p:nvPr/>
            </p:nvGrpSpPr>
            <p:grpSpPr>
              <a:xfrm>
                <a:off x="6708568" y="4948764"/>
                <a:ext cx="1447170" cy="276999"/>
                <a:chOff x="1556747" y="4995194"/>
                <a:chExt cx="1481177" cy="276999"/>
              </a:xfrm>
            </p:grpSpPr>
            <p:sp>
              <p:nvSpPr>
                <p:cNvPr id="69" name="Rounded Rectangle 68"/>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60" name="Group 59"/>
              <p:cNvGrpSpPr/>
              <p:nvPr/>
            </p:nvGrpSpPr>
            <p:grpSpPr>
              <a:xfrm>
                <a:off x="6697862" y="5300004"/>
                <a:ext cx="468536" cy="324952"/>
                <a:chOff x="952185" y="5116106"/>
                <a:chExt cx="468536" cy="324952"/>
              </a:xfrm>
            </p:grpSpPr>
            <p:sp>
              <p:nvSpPr>
                <p:cNvPr id="67" name="Rounded Rectangle 6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61" name="Group 60"/>
              <p:cNvGrpSpPr/>
              <p:nvPr/>
            </p:nvGrpSpPr>
            <p:grpSpPr>
              <a:xfrm>
                <a:off x="7197885" y="5300004"/>
                <a:ext cx="468536" cy="324952"/>
                <a:chOff x="952185" y="5116106"/>
                <a:chExt cx="468536" cy="324952"/>
              </a:xfrm>
            </p:grpSpPr>
            <p:sp>
              <p:nvSpPr>
                <p:cNvPr id="65" name="Rounded Rectangle 6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62" name="Group 61"/>
              <p:cNvGrpSpPr/>
              <p:nvPr/>
            </p:nvGrpSpPr>
            <p:grpSpPr>
              <a:xfrm>
                <a:off x="7697909" y="5300004"/>
                <a:ext cx="468536" cy="324952"/>
                <a:chOff x="952185" y="5116106"/>
                <a:chExt cx="468536" cy="324952"/>
              </a:xfrm>
            </p:grpSpPr>
            <p:sp>
              <p:nvSpPr>
                <p:cNvPr id="63" name="Rounded Rectangle 6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71" name="Group 70"/>
            <p:cNvGrpSpPr/>
            <p:nvPr/>
          </p:nvGrpSpPr>
          <p:grpSpPr>
            <a:xfrm>
              <a:off x="6715261" y="2902250"/>
              <a:ext cx="1468583" cy="676192"/>
              <a:chOff x="6697862" y="4948764"/>
              <a:chExt cx="1468583" cy="676192"/>
            </a:xfrm>
          </p:grpSpPr>
          <p:grpSp>
            <p:nvGrpSpPr>
              <p:cNvPr id="72" name="Group 71"/>
              <p:cNvGrpSpPr/>
              <p:nvPr/>
            </p:nvGrpSpPr>
            <p:grpSpPr>
              <a:xfrm>
                <a:off x="6708568" y="4948764"/>
                <a:ext cx="1447170" cy="276999"/>
                <a:chOff x="1556747" y="4995194"/>
                <a:chExt cx="1481177" cy="276999"/>
              </a:xfrm>
            </p:grpSpPr>
            <p:sp>
              <p:nvSpPr>
                <p:cNvPr id="82" name="Rounded Rectangle 81"/>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73" name="Group 72"/>
              <p:cNvGrpSpPr/>
              <p:nvPr/>
            </p:nvGrpSpPr>
            <p:grpSpPr>
              <a:xfrm>
                <a:off x="6697862" y="5300004"/>
                <a:ext cx="468536" cy="324952"/>
                <a:chOff x="952185" y="5116106"/>
                <a:chExt cx="468536" cy="324952"/>
              </a:xfrm>
            </p:grpSpPr>
            <p:sp>
              <p:nvSpPr>
                <p:cNvPr id="80" name="Rounded Rectangle 7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74" name="Group 73"/>
              <p:cNvGrpSpPr/>
              <p:nvPr/>
            </p:nvGrpSpPr>
            <p:grpSpPr>
              <a:xfrm>
                <a:off x="7197885" y="5300004"/>
                <a:ext cx="468536" cy="324952"/>
                <a:chOff x="952185" y="5116106"/>
                <a:chExt cx="468536" cy="324952"/>
              </a:xfrm>
            </p:grpSpPr>
            <p:sp>
              <p:nvSpPr>
                <p:cNvPr id="78" name="Rounded Rectangle 7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75" name="Group 74"/>
              <p:cNvGrpSpPr/>
              <p:nvPr/>
            </p:nvGrpSpPr>
            <p:grpSpPr>
              <a:xfrm>
                <a:off x="7697909" y="5300004"/>
                <a:ext cx="468536" cy="324952"/>
                <a:chOff x="952185" y="5116106"/>
                <a:chExt cx="468536" cy="324952"/>
              </a:xfrm>
            </p:grpSpPr>
            <p:sp>
              <p:nvSpPr>
                <p:cNvPr id="76" name="Rounded Rectangle 7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spTree>
    <p:extLst>
      <p:ext uri="{BB962C8B-B14F-4D97-AF65-F5344CB8AC3E}">
        <p14:creationId xmlns:p14="http://schemas.microsoft.com/office/powerpoint/2010/main" val="4004688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Single-Cluster Architecture (2)</a:t>
            </a:r>
            <a:endParaRPr lang="en-US" dirty="0"/>
          </a:p>
        </p:txBody>
      </p:sp>
      <p:sp>
        <p:nvSpPr>
          <p:cNvPr id="3" name="Content Placeholder 2"/>
          <p:cNvSpPr>
            <a:spLocks noGrp="1"/>
          </p:cNvSpPr>
          <p:nvPr>
            <p:ph idx="1"/>
          </p:nvPr>
        </p:nvSpPr>
        <p:spPr/>
        <p:txBody>
          <a:bodyPr/>
          <a:lstStyle/>
          <a:p>
            <a:r>
              <a:rPr lang="en-US" dirty="0" smtClean="0"/>
              <a:t>As number of </a:t>
            </a:r>
            <a:r>
              <a:rPr lang="en-US" dirty="0"/>
              <a:t>N</a:t>
            </a:r>
            <a:r>
              <a:rPr lang="en-US" dirty="0" smtClean="0"/>
              <a:t>ode </a:t>
            </a:r>
            <a:r>
              <a:rPr lang="en-US" dirty="0"/>
              <a:t>C</a:t>
            </a:r>
            <a:r>
              <a:rPr lang="en-US" dirty="0" smtClean="0"/>
              <a:t>ontrollers increases, resource demands may require separation of front-end components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27</a:t>
            </a:fld>
            <a:endParaRPr lang="en-US"/>
          </a:p>
        </p:txBody>
      </p:sp>
      <p:sp>
        <p:nvSpPr>
          <p:cNvPr id="7" name="TextBox 6"/>
          <p:cNvSpPr txBox="1"/>
          <p:nvPr/>
        </p:nvSpPr>
        <p:spPr>
          <a:xfrm>
            <a:off x="3312945" y="3566815"/>
            <a:ext cx="770946" cy="523220"/>
          </a:xfrm>
          <a:prstGeom prst="rect">
            <a:avLst/>
          </a:prstGeom>
          <a:noFill/>
        </p:spPr>
        <p:txBody>
          <a:bodyPr wrap="square" rtlCol="0">
            <a:spAutoFit/>
          </a:bodyPr>
          <a:lstStyle/>
          <a:p>
            <a:r>
              <a:rPr lang="en-US" sz="2800" b="1" dirty="0" smtClean="0"/>
              <a:t>OR</a:t>
            </a:r>
            <a:endParaRPr lang="en-US" sz="2800" b="1" dirty="0"/>
          </a:p>
        </p:txBody>
      </p:sp>
      <p:grpSp>
        <p:nvGrpSpPr>
          <p:cNvPr id="5" name="Group 4"/>
          <p:cNvGrpSpPr/>
          <p:nvPr/>
        </p:nvGrpSpPr>
        <p:grpSpPr>
          <a:xfrm>
            <a:off x="830460" y="2722772"/>
            <a:ext cx="2300974" cy="3513042"/>
            <a:chOff x="830460" y="2722772"/>
            <a:chExt cx="2300974" cy="3513042"/>
          </a:xfrm>
        </p:grpSpPr>
        <p:cxnSp>
          <p:nvCxnSpPr>
            <p:cNvPr id="60" name="Straight Connector 59"/>
            <p:cNvCxnSpPr/>
            <p:nvPr/>
          </p:nvCxnSpPr>
          <p:spPr>
            <a:xfrm>
              <a:off x="1797757" y="2957039"/>
              <a:ext cx="0" cy="5123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212092" y="3881425"/>
              <a:ext cx="11337" cy="183360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212092" y="5715028"/>
              <a:ext cx="47610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212092" y="4920567"/>
              <a:ext cx="476107" cy="34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41" idx="1"/>
            </p:cNvCxnSpPr>
            <p:nvPr/>
          </p:nvCxnSpPr>
          <p:spPr>
            <a:xfrm flipH="1" flipV="1">
              <a:off x="1223428" y="4168763"/>
              <a:ext cx="445937" cy="130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30460" y="3454544"/>
              <a:ext cx="1919484" cy="468535"/>
              <a:chOff x="1118440" y="3914539"/>
              <a:chExt cx="1919484" cy="468535"/>
            </a:xfrm>
          </p:grpSpPr>
          <p:sp>
            <p:nvSpPr>
              <p:cNvPr id="50" name="Rounded Rectangle 49"/>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CC, SC</a:t>
                </a:r>
                <a:endParaRPr lang="en-US" sz="1200" b="1" dirty="0">
                  <a:solidFill>
                    <a:schemeClr val="bg1"/>
                  </a:solidFill>
                </a:endParaRPr>
              </a:p>
            </p:txBody>
          </p:sp>
        </p:grpSp>
        <p:grpSp>
          <p:nvGrpSpPr>
            <p:cNvPr id="56" name="Group 55"/>
            <p:cNvGrpSpPr/>
            <p:nvPr/>
          </p:nvGrpSpPr>
          <p:grpSpPr>
            <a:xfrm>
              <a:off x="830460" y="2722772"/>
              <a:ext cx="1919484" cy="468535"/>
              <a:chOff x="1118440" y="3914539"/>
              <a:chExt cx="1919484" cy="468535"/>
            </a:xfrm>
          </p:grpSpPr>
          <p:sp>
            <p:nvSpPr>
              <p:cNvPr id="57" name="Rounded Rectangle 56"/>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CLC, Walrus</a:t>
                </a:r>
                <a:endParaRPr lang="en-US" sz="1200" b="1" dirty="0">
                  <a:solidFill>
                    <a:schemeClr val="bg1"/>
                  </a:solidFill>
                </a:endParaRPr>
              </a:p>
            </p:txBody>
          </p:sp>
        </p:grpSp>
        <p:grpSp>
          <p:nvGrpSpPr>
            <p:cNvPr id="219" name="Group 218"/>
            <p:cNvGrpSpPr/>
            <p:nvPr/>
          </p:nvGrpSpPr>
          <p:grpSpPr>
            <a:xfrm>
              <a:off x="1654484" y="4030264"/>
              <a:ext cx="1476950" cy="2205550"/>
              <a:chOff x="1654484" y="4030264"/>
              <a:chExt cx="1476950" cy="2205550"/>
            </a:xfrm>
          </p:grpSpPr>
          <p:grpSp>
            <p:nvGrpSpPr>
              <p:cNvPr id="124" name="Group 123"/>
              <p:cNvGrpSpPr/>
              <p:nvPr/>
            </p:nvGrpSpPr>
            <p:grpSpPr>
              <a:xfrm>
                <a:off x="1658659" y="4030264"/>
                <a:ext cx="1468583" cy="676192"/>
                <a:chOff x="6697862" y="4948764"/>
                <a:chExt cx="1468583" cy="676192"/>
              </a:xfrm>
            </p:grpSpPr>
            <p:grpSp>
              <p:nvGrpSpPr>
                <p:cNvPr id="125" name="Group 124"/>
                <p:cNvGrpSpPr/>
                <p:nvPr/>
              </p:nvGrpSpPr>
              <p:grpSpPr>
                <a:xfrm>
                  <a:off x="6708568" y="4948764"/>
                  <a:ext cx="1447170" cy="276999"/>
                  <a:chOff x="1556747" y="4995194"/>
                  <a:chExt cx="1481177" cy="276999"/>
                </a:xfrm>
              </p:grpSpPr>
              <p:sp>
                <p:nvSpPr>
                  <p:cNvPr id="141" name="Rounded Rectangle 140"/>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26" name="Group 125"/>
                <p:cNvGrpSpPr/>
                <p:nvPr/>
              </p:nvGrpSpPr>
              <p:grpSpPr>
                <a:xfrm>
                  <a:off x="6697862" y="5300004"/>
                  <a:ext cx="468536" cy="324952"/>
                  <a:chOff x="952185" y="5116106"/>
                  <a:chExt cx="468536" cy="324952"/>
                </a:xfrm>
              </p:grpSpPr>
              <p:sp>
                <p:nvSpPr>
                  <p:cNvPr id="139" name="Rounded Rectangle 13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32" name="Group 131"/>
                <p:cNvGrpSpPr/>
                <p:nvPr/>
              </p:nvGrpSpPr>
              <p:grpSpPr>
                <a:xfrm>
                  <a:off x="7197885" y="5300004"/>
                  <a:ext cx="468536" cy="324952"/>
                  <a:chOff x="952185" y="5116106"/>
                  <a:chExt cx="468536" cy="324952"/>
                </a:xfrm>
              </p:grpSpPr>
              <p:sp>
                <p:nvSpPr>
                  <p:cNvPr id="137" name="Rounded Rectangle 13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34" name="Group 133"/>
                <p:cNvGrpSpPr/>
                <p:nvPr/>
              </p:nvGrpSpPr>
              <p:grpSpPr>
                <a:xfrm>
                  <a:off x="7697909" y="5300004"/>
                  <a:ext cx="468536" cy="324952"/>
                  <a:chOff x="952185" y="5116106"/>
                  <a:chExt cx="468536" cy="324952"/>
                </a:xfrm>
              </p:grpSpPr>
              <p:sp>
                <p:nvSpPr>
                  <p:cNvPr id="135" name="Rounded Rectangle 13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43" name="Group 142"/>
              <p:cNvGrpSpPr/>
              <p:nvPr/>
            </p:nvGrpSpPr>
            <p:grpSpPr>
              <a:xfrm>
                <a:off x="1662851" y="4782068"/>
                <a:ext cx="1468583" cy="676192"/>
                <a:chOff x="6697862" y="4948764"/>
                <a:chExt cx="1468583" cy="676192"/>
              </a:xfrm>
            </p:grpSpPr>
            <p:grpSp>
              <p:nvGrpSpPr>
                <p:cNvPr id="144" name="Group 143"/>
                <p:cNvGrpSpPr/>
                <p:nvPr/>
              </p:nvGrpSpPr>
              <p:grpSpPr>
                <a:xfrm>
                  <a:off x="6708568" y="4948764"/>
                  <a:ext cx="1447170" cy="276999"/>
                  <a:chOff x="1556747" y="4995194"/>
                  <a:chExt cx="1481177" cy="276999"/>
                </a:xfrm>
              </p:grpSpPr>
              <p:sp>
                <p:nvSpPr>
                  <p:cNvPr id="154" name="Rounded Rectangle 153"/>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45" name="Group 144"/>
                <p:cNvGrpSpPr/>
                <p:nvPr/>
              </p:nvGrpSpPr>
              <p:grpSpPr>
                <a:xfrm>
                  <a:off x="6697862" y="5300004"/>
                  <a:ext cx="468536" cy="324952"/>
                  <a:chOff x="952185" y="5116106"/>
                  <a:chExt cx="468536" cy="324952"/>
                </a:xfrm>
              </p:grpSpPr>
              <p:sp>
                <p:nvSpPr>
                  <p:cNvPr id="152" name="Rounded Rectangle 15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46" name="Group 145"/>
                <p:cNvGrpSpPr/>
                <p:nvPr/>
              </p:nvGrpSpPr>
              <p:grpSpPr>
                <a:xfrm>
                  <a:off x="7197885" y="5300004"/>
                  <a:ext cx="468536" cy="324952"/>
                  <a:chOff x="952185" y="5116106"/>
                  <a:chExt cx="468536" cy="324952"/>
                </a:xfrm>
              </p:grpSpPr>
              <p:sp>
                <p:nvSpPr>
                  <p:cNvPr id="150" name="Rounded Rectangle 14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47" name="Group 146"/>
                <p:cNvGrpSpPr/>
                <p:nvPr/>
              </p:nvGrpSpPr>
              <p:grpSpPr>
                <a:xfrm>
                  <a:off x="7697909" y="5300004"/>
                  <a:ext cx="468536" cy="324952"/>
                  <a:chOff x="952185" y="5116106"/>
                  <a:chExt cx="468536" cy="324952"/>
                </a:xfrm>
              </p:grpSpPr>
              <p:sp>
                <p:nvSpPr>
                  <p:cNvPr id="148" name="Rounded Rectangle 14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56" name="Group 155"/>
              <p:cNvGrpSpPr/>
              <p:nvPr/>
            </p:nvGrpSpPr>
            <p:grpSpPr>
              <a:xfrm>
                <a:off x="1654484" y="5559622"/>
                <a:ext cx="1468583" cy="676192"/>
                <a:chOff x="6697862" y="4948764"/>
                <a:chExt cx="1468583" cy="676192"/>
              </a:xfrm>
            </p:grpSpPr>
            <p:grpSp>
              <p:nvGrpSpPr>
                <p:cNvPr id="157" name="Group 156"/>
                <p:cNvGrpSpPr/>
                <p:nvPr/>
              </p:nvGrpSpPr>
              <p:grpSpPr>
                <a:xfrm>
                  <a:off x="6708568" y="4948764"/>
                  <a:ext cx="1447170" cy="276999"/>
                  <a:chOff x="1556747" y="4995194"/>
                  <a:chExt cx="1481177" cy="276999"/>
                </a:xfrm>
              </p:grpSpPr>
              <p:sp>
                <p:nvSpPr>
                  <p:cNvPr id="167" name="Rounded Rectangle 166"/>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58" name="Group 157"/>
                <p:cNvGrpSpPr/>
                <p:nvPr/>
              </p:nvGrpSpPr>
              <p:grpSpPr>
                <a:xfrm>
                  <a:off x="6697862" y="5300004"/>
                  <a:ext cx="468536" cy="324952"/>
                  <a:chOff x="952185" y="5116106"/>
                  <a:chExt cx="468536" cy="324952"/>
                </a:xfrm>
              </p:grpSpPr>
              <p:sp>
                <p:nvSpPr>
                  <p:cNvPr id="165" name="Rounded Rectangle 16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59" name="Group 158"/>
                <p:cNvGrpSpPr/>
                <p:nvPr/>
              </p:nvGrpSpPr>
              <p:grpSpPr>
                <a:xfrm>
                  <a:off x="7197885" y="5300004"/>
                  <a:ext cx="468536" cy="324952"/>
                  <a:chOff x="952185" y="5116106"/>
                  <a:chExt cx="468536" cy="324952"/>
                </a:xfrm>
              </p:grpSpPr>
              <p:sp>
                <p:nvSpPr>
                  <p:cNvPr id="163" name="Rounded Rectangle 16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60" name="Group 159"/>
                <p:cNvGrpSpPr/>
                <p:nvPr/>
              </p:nvGrpSpPr>
              <p:grpSpPr>
                <a:xfrm>
                  <a:off x="7697909" y="5300004"/>
                  <a:ext cx="468536" cy="324952"/>
                  <a:chOff x="952185" y="5116106"/>
                  <a:chExt cx="468536" cy="324952"/>
                </a:xfrm>
              </p:grpSpPr>
              <p:sp>
                <p:nvSpPr>
                  <p:cNvPr id="161" name="Rounded Rectangle 16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grpSp>
        <p:nvGrpSpPr>
          <p:cNvPr id="6" name="Group 5"/>
          <p:cNvGrpSpPr/>
          <p:nvPr/>
        </p:nvGrpSpPr>
        <p:grpSpPr>
          <a:xfrm>
            <a:off x="4436424" y="2722278"/>
            <a:ext cx="4179313" cy="3517401"/>
            <a:chOff x="4436424" y="2722278"/>
            <a:chExt cx="4179313" cy="3517401"/>
          </a:xfrm>
        </p:grpSpPr>
        <p:cxnSp>
          <p:nvCxnSpPr>
            <p:cNvPr id="128" name="Straight Connector 127"/>
            <p:cNvCxnSpPr/>
            <p:nvPr/>
          </p:nvCxnSpPr>
          <p:spPr>
            <a:xfrm flipH="1">
              <a:off x="7654150" y="3905262"/>
              <a:ext cx="1422" cy="18165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258140" y="5721803"/>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258141" y="4914538"/>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259563" y="4173933"/>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321900" y="3152316"/>
              <a:ext cx="921957" cy="39750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655995" y="3136662"/>
              <a:ext cx="0" cy="4661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321901" y="2956544"/>
              <a:ext cx="92195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403721" y="2956547"/>
              <a:ext cx="0" cy="5123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5396166" y="3871897"/>
              <a:ext cx="18891" cy="18313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34" idx="1"/>
            </p:cNvCxnSpPr>
            <p:nvPr/>
          </p:nvCxnSpPr>
          <p:spPr>
            <a:xfrm flipH="1" flipV="1">
              <a:off x="5405611" y="5698121"/>
              <a:ext cx="394700" cy="51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246" idx="1"/>
            </p:cNvCxnSpPr>
            <p:nvPr/>
          </p:nvCxnSpPr>
          <p:spPr>
            <a:xfrm flipH="1" flipV="1">
              <a:off x="5396166" y="4920567"/>
              <a:ext cx="412512" cy="51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58" idx="1"/>
            </p:cNvCxnSpPr>
            <p:nvPr/>
          </p:nvCxnSpPr>
          <p:spPr>
            <a:xfrm flipH="1">
              <a:off x="5426577" y="4173933"/>
              <a:ext cx="377909" cy="28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436424" y="3454052"/>
              <a:ext cx="1919484" cy="468535"/>
              <a:chOff x="1118440" y="3914539"/>
              <a:chExt cx="1919484" cy="468535"/>
            </a:xfrm>
          </p:grpSpPr>
          <p:sp>
            <p:nvSpPr>
              <p:cNvPr id="108" name="Rounded Rectangle 107"/>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69" name="Group 68"/>
            <p:cNvGrpSpPr/>
            <p:nvPr/>
          </p:nvGrpSpPr>
          <p:grpSpPr>
            <a:xfrm>
              <a:off x="4436424" y="2722280"/>
              <a:ext cx="1919484" cy="468535"/>
              <a:chOff x="1118440" y="3914539"/>
              <a:chExt cx="1919484" cy="468535"/>
            </a:xfrm>
          </p:grpSpPr>
          <p:sp>
            <p:nvSpPr>
              <p:cNvPr id="70" name="Rounded Rectangle 69"/>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nvGrpSpPr>
            <p:cNvPr id="114" name="Group 113"/>
            <p:cNvGrpSpPr/>
            <p:nvPr/>
          </p:nvGrpSpPr>
          <p:grpSpPr>
            <a:xfrm>
              <a:off x="6696253" y="3461193"/>
              <a:ext cx="1919484" cy="468535"/>
              <a:chOff x="1118440" y="3914539"/>
              <a:chExt cx="1919484" cy="468535"/>
            </a:xfrm>
          </p:grpSpPr>
          <p:sp>
            <p:nvSpPr>
              <p:cNvPr id="115" name="Rounded Rectangle 114"/>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grpSp>
          <p:nvGrpSpPr>
            <p:cNvPr id="117" name="Group 116"/>
            <p:cNvGrpSpPr/>
            <p:nvPr/>
          </p:nvGrpSpPr>
          <p:grpSpPr>
            <a:xfrm>
              <a:off x="6696253" y="2722278"/>
              <a:ext cx="1919484" cy="468535"/>
              <a:chOff x="1118440" y="3914539"/>
              <a:chExt cx="1919484" cy="468535"/>
            </a:xfrm>
          </p:grpSpPr>
          <p:sp>
            <p:nvSpPr>
              <p:cNvPr id="118" name="Rounded Rectangle 117"/>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220" name="Group 219"/>
            <p:cNvGrpSpPr/>
            <p:nvPr/>
          </p:nvGrpSpPr>
          <p:grpSpPr>
            <a:xfrm>
              <a:off x="5789605" y="4034129"/>
              <a:ext cx="1476950" cy="2205550"/>
              <a:chOff x="1654484" y="4030264"/>
              <a:chExt cx="1476950" cy="2205550"/>
            </a:xfrm>
          </p:grpSpPr>
          <p:grpSp>
            <p:nvGrpSpPr>
              <p:cNvPr id="221" name="Group 220"/>
              <p:cNvGrpSpPr/>
              <p:nvPr/>
            </p:nvGrpSpPr>
            <p:grpSpPr>
              <a:xfrm>
                <a:off x="1658659" y="4030264"/>
                <a:ext cx="1468583" cy="676192"/>
                <a:chOff x="6697862" y="4948764"/>
                <a:chExt cx="1468583" cy="676192"/>
              </a:xfrm>
            </p:grpSpPr>
            <p:grpSp>
              <p:nvGrpSpPr>
                <p:cNvPr id="248" name="Group 247"/>
                <p:cNvGrpSpPr/>
                <p:nvPr/>
              </p:nvGrpSpPr>
              <p:grpSpPr>
                <a:xfrm>
                  <a:off x="6708568" y="4948764"/>
                  <a:ext cx="1447170" cy="276999"/>
                  <a:chOff x="1556747" y="4995194"/>
                  <a:chExt cx="1481177" cy="276999"/>
                </a:xfrm>
              </p:grpSpPr>
              <p:sp>
                <p:nvSpPr>
                  <p:cNvPr id="258" name="Rounded Rectangle 25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49" name="Group 248"/>
                <p:cNvGrpSpPr/>
                <p:nvPr/>
              </p:nvGrpSpPr>
              <p:grpSpPr>
                <a:xfrm>
                  <a:off x="6697862" y="5300004"/>
                  <a:ext cx="468536" cy="324952"/>
                  <a:chOff x="952185" y="5116106"/>
                  <a:chExt cx="468536" cy="324952"/>
                </a:xfrm>
              </p:grpSpPr>
              <p:sp>
                <p:nvSpPr>
                  <p:cNvPr id="256" name="Rounded Rectangle 25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50" name="Group 249"/>
                <p:cNvGrpSpPr/>
                <p:nvPr/>
              </p:nvGrpSpPr>
              <p:grpSpPr>
                <a:xfrm>
                  <a:off x="7197885" y="5300004"/>
                  <a:ext cx="468536" cy="324952"/>
                  <a:chOff x="952185" y="5116106"/>
                  <a:chExt cx="468536" cy="324952"/>
                </a:xfrm>
              </p:grpSpPr>
              <p:sp>
                <p:nvSpPr>
                  <p:cNvPr id="254" name="Rounded Rectangle 25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TextBox 25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51" name="Group 250"/>
                <p:cNvGrpSpPr/>
                <p:nvPr/>
              </p:nvGrpSpPr>
              <p:grpSpPr>
                <a:xfrm>
                  <a:off x="7697909" y="5300004"/>
                  <a:ext cx="468536" cy="324952"/>
                  <a:chOff x="952185" y="5116106"/>
                  <a:chExt cx="468536" cy="324952"/>
                </a:xfrm>
              </p:grpSpPr>
              <p:sp>
                <p:nvSpPr>
                  <p:cNvPr id="252" name="Rounded Rectangle 25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222" name="Group 221"/>
              <p:cNvGrpSpPr/>
              <p:nvPr/>
            </p:nvGrpSpPr>
            <p:grpSpPr>
              <a:xfrm>
                <a:off x="1662851" y="4782068"/>
                <a:ext cx="1468583" cy="676192"/>
                <a:chOff x="6697862" y="4948764"/>
                <a:chExt cx="1468583" cy="676192"/>
              </a:xfrm>
            </p:grpSpPr>
            <p:grpSp>
              <p:nvGrpSpPr>
                <p:cNvPr id="236" name="Group 235"/>
                <p:cNvGrpSpPr/>
                <p:nvPr/>
              </p:nvGrpSpPr>
              <p:grpSpPr>
                <a:xfrm>
                  <a:off x="6708568" y="4948764"/>
                  <a:ext cx="1447170" cy="276999"/>
                  <a:chOff x="1556747" y="4995194"/>
                  <a:chExt cx="1481177" cy="276999"/>
                </a:xfrm>
              </p:grpSpPr>
              <p:sp>
                <p:nvSpPr>
                  <p:cNvPr id="246" name="Rounded Rectangle 245"/>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TextBox 246"/>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37" name="Group 236"/>
                <p:cNvGrpSpPr/>
                <p:nvPr/>
              </p:nvGrpSpPr>
              <p:grpSpPr>
                <a:xfrm>
                  <a:off x="6697862" y="5300004"/>
                  <a:ext cx="468536" cy="324952"/>
                  <a:chOff x="952185" y="5116106"/>
                  <a:chExt cx="468536" cy="324952"/>
                </a:xfrm>
              </p:grpSpPr>
              <p:sp>
                <p:nvSpPr>
                  <p:cNvPr id="244" name="Rounded Rectangle 24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38" name="Group 237"/>
                <p:cNvGrpSpPr/>
                <p:nvPr/>
              </p:nvGrpSpPr>
              <p:grpSpPr>
                <a:xfrm>
                  <a:off x="7197885" y="5300004"/>
                  <a:ext cx="468536" cy="324952"/>
                  <a:chOff x="952185" y="5116106"/>
                  <a:chExt cx="468536" cy="324952"/>
                </a:xfrm>
              </p:grpSpPr>
              <p:sp>
                <p:nvSpPr>
                  <p:cNvPr id="242" name="Rounded Rectangle 24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extBox 24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39" name="Group 238"/>
                <p:cNvGrpSpPr/>
                <p:nvPr/>
              </p:nvGrpSpPr>
              <p:grpSpPr>
                <a:xfrm>
                  <a:off x="7697909" y="5300004"/>
                  <a:ext cx="468536" cy="324952"/>
                  <a:chOff x="952185" y="5116106"/>
                  <a:chExt cx="468536" cy="324952"/>
                </a:xfrm>
              </p:grpSpPr>
              <p:sp>
                <p:nvSpPr>
                  <p:cNvPr id="240" name="Rounded Rectangle 23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extBox 24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223" name="Group 222"/>
              <p:cNvGrpSpPr/>
              <p:nvPr/>
            </p:nvGrpSpPr>
            <p:grpSpPr>
              <a:xfrm>
                <a:off x="1654484" y="5559622"/>
                <a:ext cx="1468583" cy="676192"/>
                <a:chOff x="6697862" y="4948764"/>
                <a:chExt cx="1468583" cy="676192"/>
              </a:xfrm>
            </p:grpSpPr>
            <p:grpSp>
              <p:nvGrpSpPr>
                <p:cNvPr id="224" name="Group 223"/>
                <p:cNvGrpSpPr/>
                <p:nvPr/>
              </p:nvGrpSpPr>
              <p:grpSpPr>
                <a:xfrm>
                  <a:off x="6708568" y="4948764"/>
                  <a:ext cx="1447170" cy="276999"/>
                  <a:chOff x="1556747" y="4995194"/>
                  <a:chExt cx="1481177" cy="276999"/>
                </a:xfrm>
              </p:grpSpPr>
              <p:sp>
                <p:nvSpPr>
                  <p:cNvPr id="234" name="Rounded Rectangle 233"/>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25" name="Group 224"/>
                <p:cNvGrpSpPr/>
                <p:nvPr/>
              </p:nvGrpSpPr>
              <p:grpSpPr>
                <a:xfrm>
                  <a:off x="6697862" y="5300004"/>
                  <a:ext cx="468536" cy="324952"/>
                  <a:chOff x="952185" y="5116106"/>
                  <a:chExt cx="468536" cy="324952"/>
                </a:xfrm>
              </p:grpSpPr>
              <p:sp>
                <p:nvSpPr>
                  <p:cNvPr id="232" name="Rounded Rectangle 23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26" name="Group 225"/>
                <p:cNvGrpSpPr/>
                <p:nvPr/>
              </p:nvGrpSpPr>
              <p:grpSpPr>
                <a:xfrm>
                  <a:off x="7197885" y="5300004"/>
                  <a:ext cx="468536" cy="324952"/>
                  <a:chOff x="952185" y="5116106"/>
                  <a:chExt cx="468536" cy="324952"/>
                </a:xfrm>
              </p:grpSpPr>
              <p:sp>
                <p:nvSpPr>
                  <p:cNvPr id="230" name="Rounded Rectangle 22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23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27" name="Group 226"/>
                <p:cNvGrpSpPr/>
                <p:nvPr/>
              </p:nvGrpSpPr>
              <p:grpSpPr>
                <a:xfrm>
                  <a:off x="7697909" y="5300004"/>
                  <a:ext cx="468536" cy="324952"/>
                  <a:chOff x="952185" y="5116106"/>
                  <a:chExt cx="468536" cy="324952"/>
                </a:xfrm>
              </p:grpSpPr>
              <p:sp>
                <p:nvSpPr>
                  <p:cNvPr id="228" name="Rounded Rectangle 22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Box 22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spTree>
    <p:extLst>
      <p:ext uri="{BB962C8B-B14F-4D97-AF65-F5344CB8AC3E}">
        <p14:creationId xmlns:p14="http://schemas.microsoft.com/office/powerpoint/2010/main" val="1386047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657" y="528048"/>
            <a:ext cx="8524875" cy="1096864"/>
          </a:xfrm>
        </p:spPr>
        <p:txBody>
          <a:bodyPr/>
          <a:lstStyle/>
          <a:p>
            <a:r>
              <a:rPr lang="en-US" dirty="0" smtClean="0"/>
              <a:t>Multi-Cluster Architecture</a:t>
            </a:r>
            <a:endParaRPr lang="en-US" dirty="0"/>
          </a:p>
        </p:txBody>
      </p:sp>
      <p:sp>
        <p:nvSpPr>
          <p:cNvPr id="3" name="Content Placeholder 2"/>
          <p:cNvSpPr>
            <a:spLocks noGrp="1"/>
          </p:cNvSpPr>
          <p:nvPr>
            <p:ph idx="1"/>
          </p:nvPr>
        </p:nvSpPr>
        <p:spPr>
          <a:xfrm>
            <a:off x="262776" y="1086731"/>
            <a:ext cx="8524875" cy="1491877"/>
          </a:xfrm>
        </p:spPr>
        <p:txBody>
          <a:bodyPr/>
          <a:lstStyle/>
          <a:p>
            <a:r>
              <a:rPr lang="en-US" sz="2000" dirty="0" smtClean="0"/>
              <a:t>Medium-to-large and complex </a:t>
            </a:r>
            <a:r>
              <a:rPr lang="en-US" sz="2000" dirty="0" smtClean="0"/>
              <a:t>deployments</a:t>
            </a:r>
            <a:endParaRPr lang="en-US" sz="2000" dirty="0" smtClean="0"/>
          </a:p>
          <a:p>
            <a:r>
              <a:rPr lang="en-US" sz="2000" dirty="0" smtClean="0"/>
              <a:t>Organize users and resources according to SLAs, </a:t>
            </a:r>
            <a:r>
              <a:rPr lang="en-US" sz="2000" dirty="0" err="1" smtClean="0"/>
              <a:t>QoS</a:t>
            </a:r>
            <a:r>
              <a:rPr lang="en-US" sz="2000" dirty="0" smtClean="0"/>
              <a:t>, and organizational and compliance policies</a:t>
            </a:r>
          </a:p>
          <a:p>
            <a:r>
              <a:rPr lang="en-US" sz="2000" dirty="0" smtClean="0"/>
              <a:t>Eight cluster maximum</a:t>
            </a:r>
            <a:endParaRPr lang="en-US" sz="2000"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28</a:t>
            </a:fld>
            <a:endParaRPr lang="en-US"/>
          </a:p>
        </p:txBody>
      </p:sp>
      <p:grpSp>
        <p:nvGrpSpPr>
          <p:cNvPr id="6" name="Group 5"/>
          <p:cNvGrpSpPr/>
          <p:nvPr/>
        </p:nvGrpSpPr>
        <p:grpSpPr>
          <a:xfrm>
            <a:off x="224773" y="2638900"/>
            <a:ext cx="8664672" cy="3685274"/>
            <a:chOff x="297657" y="2723019"/>
            <a:chExt cx="8664672" cy="3685274"/>
          </a:xfrm>
        </p:grpSpPr>
        <p:grpSp>
          <p:nvGrpSpPr>
            <p:cNvPr id="171" name="Group 170"/>
            <p:cNvGrpSpPr/>
            <p:nvPr/>
          </p:nvGrpSpPr>
          <p:grpSpPr>
            <a:xfrm>
              <a:off x="2543304" y="2723019"/>
              <a:ext cx="4179313" cy="468537"/>
              <a:chOff x="1198413" y="2969370"/>
              <a:chExt cx="4179313" cy="468537"/>
            </a:xfrm>
          </p:grpSpPr>
          <p:grpSp>
            <p:nvGrpSpPr>
              <p:cNvPr id="116" name="Group 115"/>
              <p:cNvGrpSpPr/>
              <p:nvPr/>
            </p:nvGrpSpPr>
            <p:grpSpPr>
              <a:xfrm>
                <a:off x="1198413" y="2969372"/>
                <a:ext cx="1919484" cy="468535"/>
                <a:chOff x="1118440" y="3914539"/>
                <a:chExt cx="1919484" cy="468535"/>
              </a:xfrm>
            </p:grpSpPr>
            <p:sp>
              <p:nvSpPr>
                <p:cNvPr id="123" name="Rounded Rectangle 122"/>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nvGrpSpPr>
              <p:cNvPr id="118" name="Group 117"/>
              <p:cNvGrpSpPr/>
              <p:nvPr/>
            </p:nvGrpSpPr>
            <p:grpSpPr>
              <a:xfrm>
                <a:off x="3458242" y="2969370"/>
                <a:ext cx="1919484" cy="468535"/>
                <a:chOff x="1118440" y="3914539"/>
                <a:chExt cx="1919484" cy="468535"/>
              </a:xfrm>
            </p:grpSpPr>
            <p:sp>
              <p:nvSpPr>
                <p:cNvPr id="119" name="Rounded Rectangle 118"/>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cxnSp>
          <p:nvCxnSpPr>
            <p:cNvPr id="336" name="Straight Connector 335"/>
            <p:cNvCxnSpPr>
              <a:stCxn id="123" idx="3"/>
              <a:endCxn id="119" idx="1"/>
            </p:cNvCxnSpPr>
            <p:nvPr/>
          </p:nvCxnSpPr>
          <p:spPr>
            <a:xfrm flipV="1">
              <a:off x="4462788" y="2957287"/>
              <a:ext cx="340345" cy="2"/>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7657" y="3486404"/>
              <a:ext cx="4298156" cy="2914395"/>
              <a:chOff x="297657" y="3486404"/>
              <a:chExt cx="4298156" cy="2914395"/>
            </a:xfrm>
          </p:grpSpPr>
          <p:sp>
            <p:nvSpPr>
              <p:cNvPr id="340" name="Rectangle 339"/>
              <p:cNvSpPr/>
              <p:nvPr/>
            </p:nvSpPr>
            <p:spPr>
              <a:xfrm>
                <a:off x="297657" y="3486404"/>
                <a:ext cx="4298156" cy="29143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a:endCxn id="296" idx="2"/>
              </p:cNvCxnSpPr>
              <p:nvPr/>
            </p:nvCxnSpPr>
            <p:spPr>
              <a:xfrm>
                <a:off x="3565049" y="4003197"/>
                <a:ext cx="16981" cy="1831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231378" y="5767989"/>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231377" y="4992360"/>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265385" y="4257705"/>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727533" y="3978868"/>
                <a:ext cx="11337" cy="18045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728164" y="5783426"/>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738869" y="4999128"/>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754566" y="4250793"/>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345901" y="3551987"/>
                <a:ext cx="1919484" cy="468535"/>
                <a:chOff x="1118440" y="3914539"/>
                <a:chExt cx="1919484" cy="468535"/>
              </a:xfrm>
            </p:grpSpPr>
            <p:sp>
              <p:nvSpPr>
                <p:cNvPr id="161" name="Rounded Rectangle 160"/>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117" name="Group 116"/>
              <p:cNvGrpSpPr/>
              <p:nvPr/>
            </p:nvGrpSpPr>
            <p:grpSpPr>
              <a:xfrm>
                <a:off x="2605730" y="3559128"/>
                <a:ext cx="1919484" cy="468535"/>
                <a:chOff x="1118440" y="3914539"/>
                <a:chExt cx="1919484" cy="468535"/>
              </a:xfrm>
            </p:grpSpPr>
            <p:sp>
              <p:nvSpPr>
                <p:cNvPr id="121" name="Rounded Rectangle 120"/>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sp>
            <p:nvSpPr>
              <p:cNvPr id="296" name="Rectangle 295"/>
              <p:cNvSpPr/>
              <p:nvPr/>
            </p:nvSpPr>
            <p:spPr>
              <a:xfrm>
                <a:off x="3204179" y="4132600"/>
                <a:ext cx="755702" cy="17023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TextBox 296"/>
              <p:cNvSpPr txBox="1"/>
              <p:nvPr/>
            </p:nvSpPr>
            <p:spPr>
              <a:xfrm>
                <a:off x="3219295" y="5173816"/>
                <a:ext cx="725469" cy="307777"/>
              </a:xfrm>
              <a:prstGeom prst="rect">
                <a:avLst/>
              </a:prstGeom>
              <a:noFill/>
            </p:spPr>
            <p:txBody>
              <a:bodyPr wrap="square" rtlCol="0">
                <a:spAutoFit/>
              </a:bodyPr>
              <a:lstStyle/>
              <a:p>
                <a:pPr algn="ctr"/>
                <a:r>
                  <a:rPr lang="en-US" sz="1400" b="1" dirty="0" smtClean="0"/>
                  <a:t>SAN</a:t>
                </a:r>
                <a:endParaRPr lang="en-US" sz="1400" b="1" dirty="0"/>
              </a:p>
            </p:txBody>
          </p:sp>
          <p:grpSp>
            <p:nvGrpSpPr>
              <p:cNvPr id="172" name="Group 171"/>
              <p:cNvGrpSpPr/>
              <p:nvPr/>
            </p:nvGrpSpPr>
            <p:grpSpPr>
              <a:xfrm>
                <a:off x="1061730" y="4098827"/>
                <a:ext cx="1476950" cy="2205550"/>
                <a:chOff x="1654484" y="4030264"/>
                <a:chExt cx="1476950" cy="2205550"/>
              </a:xfrm>
            </p:grpSpPr>
            <p:grpSp>
              <p:nvGrpSpPr>
                <p:cNvPr id="173" name="Group 172"/>
                <p:cNvGrpSpPr/>
                <p:nvPr/>
              </p:nvGrpSpPr>
              <p:grpSpPr>
                <a:xfrm>
                  <a:off x="1658659" y="4030264"/>
                  <a:ext cx="1468583" cy="676192"/>
                  <a:chOff x="6697862" y="4948764"/>
                  <a:chExt cx="1468583" cy="676192"/>
                </a:xfrm>
              </p:grpSpPr>
              <p:grpSp>
                <p:nvGrpSpPr>
                  <p:cNvPr id="200" name="Group 199"/>
                  <p:cNvGrpSpPr/>
                  <p:nvPr/>
                </p:nvGrpSpPr>
                <p:grpSpPr>
                  <a:xfrm>
                    <a:off x="6708568" y="4948764"/>
                    <a:ext cx="1447170" cy="276999"/>
                    <a:chOff x="1556747" y="4995194"/>
                    <a:chExt cx="1481177" cy="276999"/>
                  </a:xfrm>
                </p:grpSpPr>
                <p:sp>
                  <p:nvSpPr>
                    <p:cNvPr id="210" name="Rounded Rectangle 209"/>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01" name="Group 200"/>
                  <p:cNvGrpSpPr/>
                  <p:nvPr/>
                </p:nvGrpSpPr>
                <p:grpSpPr>
                  <a:xfrm>
                    <a:off x="6697862" y="5300004"/>
                    <a:ext cx="468536" cy="324952"/>
                    <a:chOff x="952185" y="5116106"/>
                    <a:chExt cx="468536" cy="324952"/>
                  </a:xfrm>
                </p:grpSpPr>
                <p:sp>
                  <p:nvSpPr>
                    <p:cNvPr id="208" name="Rounded Rectangle 20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02" name="Group 201"/>
                  <p:cNvGrpSpPr/>
                  <p:nvPr/>
                </p:nvGrpSpPr>
                <p:grpSpPr>
                  <a:xfrm>
                    <a:off x="7197885" y="5300004"/>
                    <a:ext cx="468536" cy="324952"/>
                    <a:chOff x="952185" y="5116106"/>
                    <a:chExt cx="468536" cy="324952"/>
                  </a:xfrm>
                </p:grpSpPr>
                <p:sp>
                  <p:nvSpPr>
                    <p:cNvPr id="206" name="Rounded Rectangle 20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03" name="Group 202"/>
                  <p:cNvGrpSpPr/>
                  <p:nvPr/>
                </p:nvGrpSpPr>
                <p:grpSpPr>
                  <a:xfrm>
                    <a:off x="7697909" y="5300004"/>
                    <a:ext cx="468536" cy="324952"/>
                    <a:chOff x="952185" y="5116106"/>
                    <a:chExt cx="468536" cy="324952"/>
                  </a:xfrm>
                </p:grpSpPr>
                <p:sp>
                  <p:nvSpPr>
                    <p:cNvPr id="204" name="Rounded Rectangle 20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74" name="Group 173"/>
                <p:cNvGrpSpPr/>
                <p:nvPr/>
              </p:nvGrpSpPr>
              <p:grpSpPr>
                <a:xfrm>
                  <a:off x="1662851" y="4782068"/>
                  <a:ext cx="1468583" cy="676192"/>
                  <a:chOff x="6697862" y="4948764"/>
                  <a:chExt cx="1468583" cy="676192"/>
                </a:xfrm>
              </p:grpSpPr>
              <p:grpSp>
                <p:nvGrpSpPr>
                  <p:cNvPr id="188" name="Group 187"/>
                  <p:cNvGrpSpPr/>
                  <p:nvPr/>
                </p:nvGrpSpPr>
                <p:grpSpPr>
                  <a:xfrm>
                    <a:off x="6708568" y="4948764"/>
                    <a:ext cx="1447170" cy="276999"/>
                    <a:chOff x="1556747" y="4995194"/>
                    <a:chExt cx="1481177" cy="276999"/>
                  </a:xfrm>
                </p:grpSpPr>
                <p:sp>
                  <p:nvSpPr>
                    <p:cNvPr id="198" name="Rounded Rectangle 19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89" name="Group 188"/>
                  <p:cNvGrpSpPr/>
                  <p:nvPr/>
                </p:nvGrpSpPr>
                <p:grpSpPr>
                  <a:xfrm>
                    <a:off x="6697862" y="5300004"/>
                    <a:ext cx="468536" cy="324952"/>
                    <a:chOff x="952185" y="5116106"/>
                    <a:chExt cx="468536" cy="324952"/>
                  </a:xfrm>
                </p:grpSpPr>
                <p:sp>
                  <p:nvSpPr>
                    <p:cNvPr id="196" name="Rounded Rectangle 19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90" name="Group 189"/>
                  <p:cNvGrpSpPr/>
                  <p:nvPr/>
                </p:nvGrpSpPr>
                <p:grpSpPr>
                  <a:xfrm>
                    <a:off x="7197885" y="5300004"/>
                    <a:ext cx="468536" cy="324952"/>
                    <a:chOff x="952185" y="5116106"/>
                    <a:chExt cx="468536" cy="324952"/>
                  </a:xfrm>
                </p:grpSpPr>
                <p:sp>
                  <p:nvSpPr>
                    <p:cNvPr id="194" name="Rounded Rectangle 19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91" name="Group 190"/>
                  <p:cNvGrpSpPr/>
                  <p:nvPr/>
                </p:nvGrpSpPr>
                <p:grpSpPr>
                  <a:xfrm>
                    <a:off x="7697909" y="5300004"/>
                    <a:ext cx="468536" cy="324952"/>
                    <a:chOff x="952185" y="5116106"/>
                    <a:chExt cx="468536" cy="324952"/>
                  </a:xfrm>
                </p:grpSpPr>
                <p:sp>
                  <p:nvSpPr>
                    <p:cNvPr id="192" name="Rounded Rectangle 19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75" name="Group 174"/>
                <p:cNvGrpSpPr/>
                <p:nvPr/>
              </p:nvGrpSpPr>
              <p:grpSpPr>
                <a:xfrm>
                  <a:off x="1654484" y="5559622"/>
                  <a:ext cx="1468583" cy="676192"/>
                  <a:chOff x="6697862" y="4948764"/>
                  <a:chExt cx="1468583" cy="676192"/>
                </a:xfrm>
              </p:grpSpPr>
              <p:grpSp>
                <p:nvGrpSpPr>
                  <p:cNvPr id="176" name="Group 175"/>
                  <p:cNvGrpSpPr/>
                  <p:nvPr/>
                </p:nvGrpSpPr>
                <p:grpSpPr>
                  <a:xfrm>
                    <a:off x="6708568" y="4948764"/>
                    <a:ext cx="1447170" cy="276999"/>
                    <a:chOff x="1556747" y="4995194"/>
                    <a:chExt cx="1481177" cy="276999"/>
                  </a:xfrm>
                </p:grpSpPr>
                <p:sp>
                  <p:nvSpPr>
                    <p:cNvPr id="186" name="Rounded Rectangle 185"/>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77" name="Group 176"/>
                  <p:cNvGrpSpPr/>
                  <p:nvPr/>
                </p:nvGrpSpPr>
                <p:grpSpPr>
                  <a:xfrm>
                    <a:off x="6697862" y="5300004"/>
                    <a:ext cx="468536" cy="324952"/>
                    <a:chOff x="952185" y="5116106"/>
                    <a:chExt cx="468536" cy="324952"/>
                  </a:xfrm>
                </p:grpSpPr>
                <p:sp>
                  <p:nvSpPr>
                    <p:cNvPr id="184" name="Rounded Rectangle 18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78" name="Group 177"/>
                  <p:cNvGrpSpPr/>
                  <p:nvPr/>
                </p:nvGrpSpPr>
                <p:grpSpPr>
                  <a:xfrm>
                    <a:off x="7197885" y="5300004"/>
                    <a:ext cx="468536" cy="324952"/>
                    <a:chOff x="952185" y="5116106"/>
                    <a:chExt cx="468536" cy="324952"/>
                  </a:xfrm>
                </p:grpSpPr>
                <p:sp>
                  <p:nvSpPr>
                    <p:cNvPr id="182" name="Rounded Rectangle 18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79" name="Group 178"/>
                  <p:cNvGrpSpPr/>
                  <p:nvPr/>
                </p:nvGrpSpPr>
                <p:grpSpPr>
                  <a:xfrm>
                    <a:off x="7697909" y="5300004"/>
                    <a:ext cx="468536" cy="324952"/>
                    <a:chOff x="952185" y="5116106"/>
                    <a:chExt cx="468536" cy="324952"/>
                  </a:xfrm>
                </p:grpSpPr>
                <p:sp>
                  <p:nvSpPr>
                    <p:cNvPr id="180" name="Rounded Rectangle 17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grpSp>
          <p:nvGrpSpPr>
            <p:cNvPr id="131" name="Group 130"/>
            <p:cNvGrpSpPr/>
            <p:nvPr/>
          </p:nvGrpSpPr>
          <p:grpSpPr>
            <a:xfrm>
              <a:off x="4664173" y="3493898"/>
              <a:ext cx="4298156" cy="2914395"/>
              <a:chOff x="297657" y="3486404"/>
              <a:chExt cx="4298156" cy="2914395"/>
            </a:xfrm>
          </p:grpSpPr>
          <p:sp>
            <p:nvSpPr>
              <p:cNvPr id="132" name="Rectangle 131"/>
              <p:cNvSpPr/>
              <p:nvPr/>
            </p:nvSpPr>
            <p:spPr>
              <a:xfrm>
                <a:off x="297657" y="3486404"/>
                <a:ext cx="4298156" cy="29143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endCxn id="143" idx="2"/>
              </p:cNvCxnSpPr>
              <p:nvPr/>
            </p:nvCxnSpPr>
            <p:spPr>
              <a:xfrm>
                <a:off x="3565049" y="4003197"/>
                <a:ext cx="16981" cy="1831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231378" y="5767989"/>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231377" y="4992360"/>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265385" y="4257705"/>
                <a:ext cx="1396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727533" y="3978868"/>
                <a:ext cx="11337" cy="18045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728164" y="5783426"/>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738869" y="4999128"/>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754566" y="4250793"/>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345901" y="3551987"/>
                <a:ext cx="1919484" cy="468535"/>
                <a:chOff x="1118440" y="3914539"/>
                <a:chExt cx="1919484" cy="468535"/>
              </a:xfrm>
            </p:grpSpPr>
            <p:sp>
              <p:nvSpPr>
                <p:cNvPr id="268" name="Rounded Rectangle 267"/>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extBox 268"/>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142" name="Group 141"/>
              <p:cNvGrpSpPr/>
              <p:nvPr/>
            </p:nvGrpSpPr>
            <p:grpSpPr>
              <a:xfrm>
                <a:off x="2605730" y="3559128"/>
                <a:ext cx="1919484" cy="468535"/>
                <a:chOff x="1118440" y="3914539"/>
                <a:chExt cx="1919484" cy="468535"/>
              </a:xfrm>
            </p:grpSpPr>
            <p:sp>
              <p:nvSpPr>
                <p:cNvPr id="266" name="Rounded Rectangle 265"/>
                <p:cNvSpPr/>
                <p:nvPr/>
              </p:nvSpPr>
              <p:spPr>
                <a:xfrm>
                  <a:off x="1118440" y="3914539"/>
                  <a:ext cx="191948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p:cNvSpPr txBox="1"/>
                <p:nvPr/>
              </p:nvSpPr>
              <p:spPr>
                <a:xfrm>
                  <a:off x="1152447" y="4010306"/>
                  <a:ext cx="1851470"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sp>
            <p:nvSpPr>
              <p:cNvPr id="143" name="Rectangle 142"/>
              <p:cNvSpPr/>
              <p:nvPr/>
            </p:nvSpPr>
            <p:spPr>
              <a:xfrm>
                <a:off x="3204179" y="4132600"/>
                <a:ext cx="755702" cy="17023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3219295" y="5173816"/>
                <a:ext cx="725469" cy="307777"/>
              </a:xfrm>
              <a:prstGeom prst="rect">
                <a:avLst/>
              </a:prstGeom>
              <a:noFill/>
            </p:spPr>
            <p:txBody>
              <a:bodyPr wrap="square" rtlCol="0">
                <a:spAutoFit/>
              </a:bodyPr>
              <a:lstStyle/>
              <a:p>
                <a:pPr algn="ctr"/>
                <a:r>
                  <a:rPr lang="en-US" sz="1400" b="1" dirty="0" smtClean="0"/>
                  <a:t>SAN</a:t>
                </a:r>
                <a:endParaRPr lang="en-US" sz="1400" b="1" dirty="0"/>
              </a:p>
            </p:txBody>
          </p:sp>
          <p:grpSp>
            <p:nvGrpSpPr>
              <p:cNvPr id="145" name="Group 144"/>
              <p:cNvGrpSpPr/>
              <p:nvPr/>
            </p:nvGrpSpPr>
            <p:grpSpPr>
              <a:xfrm>
                <a:off x="1061730" y="4098827"/>
                <a:ext cx="1476950" cy="2205550"/>
                <a:chOff x="1654484" y="4030264"/>
                <a:chExt cx="1476950" cy="2205550"/>
              </a:xfrm>
            </p:grpSpPr>
            <p:grpSp>
              <p:nvGrpSpPr>
                <p:cNvPr id="146" name="Group 145"/>
                <p:cNvGrpSpPr/>
                <p:nvPr/>
              </p:nvGrpSpPr>
              <p:grpSpPr>
                <a:xfrm>
                  <a:off x="1658659" y="4030264"/>
                  <a:ext cx="1468583" cy="676192"/>
                  <a:chOff x="6697862" y="4948764"/>
                  <a:chExt cx="1468583" cy="676192"/>
                </a:xfrm>
              </p:grpSpPr>
              <p:grpSp>
                <p:nvGrpSpPr>
                  <p:cNvPr id="254" name="Group 253"/>
                  <p:cNvGrpSpPr/>
                  <p:nvPr/>
                </p:nvGrpSpPr>
                <p:grpSpPr>
                  <a:xfrm>
                    <a:off x="6708568" y="4948764"/>
                    <a:ext cx="1447170" cy="276999"/>
                    <a:chOff x="1556747" y="4995194"/>
                    <a:chExt cx="1481177" cy="276999"/>
                  </a:xfrm>
                </p:grpSpPr>
                <p:sp>
                  <p:nvSpPr>
                    <p:cNvPr id="264" name="Rounded Rectangle 263"/>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TextBox 264"/>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55" name="Group 254"/>
                  <p:cNvGrpSpPr/>
                  <p:nvPr/>
                </p:nvGrpSpPr>
                <p:grpSpPr>
                  <a:xfrm>
                    <a:off x="6697862" y="5300004"/>
                    <a:ext cx="468536" cy="324952"/>
                    <a:chOff x="952185" y="5116106"/>
                    <a:chExt cx="468536" cy="324952"/>
                  </a:xfrm>
                </p:grpSpPr>
                <p:sp>
                  <p:nvSpPr>
                    <p:cNvPr id="262" name="Rounded Rectangle 26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TextBox 26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56" name="Group 255"/>
                  <p:cNvGrpSpPr/>
                  <p:nvPr/>
                </p:nvGrpSpPr>
                <p:grpSpPr>
                  <a:xfrm>
                    <a:off x="7197885" y="5300004"/>
                    <a:ext cx="468536" cy="324952"/>
                    <a:chOff x="952185" y="5116106"/>
                    <a:chExt cx="468536" cy="324952"/>
                  </a:xfrm>
                </p:grpSpPr>
                <p:sp>
                  <p:nvSpPr>
                    <p:cNvPr id="260" name="Rounded Rectangle 25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extBox 26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57" name="Group 256"/>
                  <p:cNvGrpSpPr/>
                  <p:nvPr/>
                </p:nvGrpSpPr>
                <p:grpSpPr>
                  <a:xfrm>
                    <a:off x="7697909" y="5300004"/>
                    <a:ext cx="468536" cy="324952"/>
                    <a:chOff x="952185" y="5116106"/>
                    <a:chExt cx="468536" cy="324952"/>
                  </a:xfrm>
                </p:grpSpPr>
                <p:sp>
                  <p:nvSpPr>
                    <p:cNvPr id="258" name="Rounded Rectangle 25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47" name="Group 146"/>
                <p:cNvGrpSpPr/>
                <p:nvPr/>
              </p:nvGrpSpPr>
              <p:grpSpPr>
                <a:xfrm>
                  <a:off x="1662851" y="4782068"/>
                  <a:ext cx="1468583" cy="676192"/>
                  <a:chOff x="6697862" y="4948764"/>
                  <a:chExt cx="1468583" cy="676192"/>
                </a:xfrm>
              </p:grpSpPr>
              <p:grpSp>
                <p:nvGrpSpPr>
                  <p:cNvPr id="212" name="Group 211"/>
                  <p:cNvGrpSpPr/>
                  <p:nvPr/>
                </p:nvGrpSpPr>
                <p:grpSpPr>
                  <a:xfrm>
                    <a:off x="6708568" y="4948764"/>
                    <a:ext cx="1447170" cy="276999"/>
                    <a:chOff x="1556747" y="4995194"/>
                    <a:chExt cx="1481177" cy="276999"/>
                  </a:xfrm>
                </p:grpSpPr>
                <p:sp>
                  <p:nvSpPr>
                    <p:cNvPr id="252" name="Rounded Rectangle 251"/>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13" name="Group 212"/>
                  <p:cNvGrpSpPr/>
                  <p:nvPr/>
                </p:nvGrpSpPr>
                <p:grpSpPr>
                  <a:xfrm>
                    <a:off x="6697862" y="5300004"/>
                    <a:ext cx="468536" cy="324952"/>
                    <a:chOff x="952185" y="5116106"/>
                    <a:chExt cx="468536" cy="324952"/>
                  </a:xfrm>
                </p:grpSpPr>
                <p:sp>
                  <p:nvSpPr>
                    <p:cNvPr id="250" name="Rounded Rectangle 24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TextBox 25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40" name="Group 239"/>
                  <p:cNvGrpSpPr/>
                  <p:nvPr/>
                </p:nvGrpSpPr>
                <p:grpSpPr>
                  <a:xfrm>
                    <a:off x="7197885" y="5300004"/>
                    <a:ext cx="468536" cy="324952"/>
                    <a:chOff x="952185" y="5116106"/>
                    <a:chExt cx="468536" cy="324952"/>
                  </a:xfrm>
                </p:grpSpPr>
                <p:sp>
                  <p:nvSpPr>
                    <p:cNvPr id="245" name="Rounded Rectangle 24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41" name="Group 240"/>
                  <p:cNvGrpSpPr/>
                  <p:nvPr/>
                </p:nvGrpSpPr>
                <p:grpSpPr>
                  <a:xfrm>
                    <a:off x="7697909" y="5300004"/>
                    <a:ext cx="468536" cy="324952"/>
                    <a:chOff x="952185" y="5116106"/>
                    <a:chExt cx="468536" cy="324952"/>
                  </a:xfrm>
                </p:grpSpPr>
                <p:sp>
                  <p:nvSpPr>
                    <p:cNvPr id="243" name="Rounded Rectangle 24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48" name="Group 147"/>
                <p:cNvGrpSpPr/>
                <p:nvPr/>
              </p:nvGrpSpPr>
              <p:grpSpPr>
                <a:xfrm>
                  <a:off x="1654484" y="5559622"/>
                  <a:ext cx="1468583" cy="676192"/>
                  <a:chOff x="6697862" y="4948764"/>
                  <a:chExt cx="1468583" cy="676192"/>
                </a:xfrm>
              </p:grpSpPr>
              <p:grpSp>
                <p:nvGrpSpPr>
                  <p:cNvPr id="149" name="Group 148"/>
                  <p:cNvGrpSpPr/>
                  <p:nvPr/>
                </p:nvGrpSpPr>
                <p:grpSpPr>
                  <a:xfrm>
                    <a:off x="6708568" y="4948764"/>
                    <a:ext cx="1447170" cy="276999"/>
                    <a:chOff x="1556747" y="4995194"/>
                    <a:chExt cx="1481177" cy="276999"/>
                  </a:xfrm>
                </p:grpSpPr>
                <p:sp>
                  <p:nvSpPr>
                    <p:cNvPr id="159" name="Rounded Rectangle 158"/>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50" name="Group 149"/>
                  <p:cNvGrpSpPr/>
                  <p:nvPr/>
                </p:nvGrpSpPr>
                <p:grpSpPr>
                  <a:xfrm>
                    <a:off x="6697862" y="5300004"/>
                    <a:ext cx="468536" cy="324952"/>
                    <a:chOff x="952185" y="5116106"/>
                    <a:chExt cx="468536" cy="324952"/>
                  </a:xfrm>
                </p:grpSpPr>
                <p:sp>
                  <p:nvSpPr>
                    <p:cNvPr id="157" name="Rounded Rectangle 15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51" name="Group 150"/>
                  <p:cNvGrpSpPr/>
                  <p:nvPr/>
                </p:nvGrpSpPr>
                <p:grpSpPr>
                  <a:xfrm>
                    <a:off x="7197885" y="5300004"/>
                    <a:ext cx="468536" cy="324952"/>
                    <a:chOff x="952185" y="5116106"/>
                    <a:chExt cx="468536" cy="324952"/>
                  </a:xfrm>
                </p:grpSpPr>
                <p:sp>
                  <p:nvSpPr>
                    <p:cNvPr id="155" name="Rounded Rectangle 15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52" name="Group 151"/>
                  <p:cNvGrpSpPr/>
                  <p:nvPr/>
                </p:nvGrpSpPr>
                <p:grpSpPr>
                  <a:xfrm>
                    <a:off x="7697909" y="5300004"/>
                    <a:ext cx="468536" cy="324952"/>
                    <a:chOff x="952185" y="5116106"/>
                    <a:chExt cx="468536" cy="324952"/>
                  </a:xfrm>
                </p:grpSpPr>
                <p:sp>
                  <p:nvSpPr>
                    <p:cNvPr id="153" name="Rounded Rectangle 15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cxnSp>
          <p:nvCxnSpPr>
            <p:cNvPr id="322" name="Straight Connector 321"/>
            <p:cNvCxnSpPr>
              <a:stCxn id="123" idx="2"/>
              <a:endCxn id="285" idx="0"/>
            </p:cNvCxnSpPr>
            <p:nvPr/>
          </p:nvCxnSpPr>
          <p:spPr>
            <a:xfrm>
              <a:off x="3503046" y="3191556"/>
              <a:ext cx="2243985" cy="3765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247" idx="0"/>
              <a:endCxn id="123" idx="2"/>
            </p:cNvCxnSpPr>
            <p:nvPr/>
          </p:nvCxnSpPr>
          <p:spPr>
            <a:xfrm flipH="1" flipV="1">
              <a:off x="3503046" y="3191556"/>
              <a:ext cx="4503814" cy="3836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119" idx="2"/>
              <a:endCxn id="247" idx="0"/>
            </p:cNvCxnSpPr>
            <p:nvPr/>
          </p:nvCxnSpPr>
          <p:spPr>
            <a:xfrm>
              <a:off x="5762875" y="3191554"/>
              <a:ext cx="2243985" cy="3836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119" idx="2"/>
              <a:endCxn id="121" idx="0"/>
            </p:cNvCxnSpPr>
            <p:nvPr/>
          </p:nvCxnSpPr>
          <p:spPr>
            <a:xfrm flipH="1">
              <a:off x="3565472" y="3191554"/>
              <a:ext cx="2197403" cy="3675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161" idx="0"/>
              <a:endCxn id="123" idx="2"/>
            </p:cNvCxnSpPr>
            <p:nvPr/>
          </p:nvCxnSpPr>
          <p:spPr>
            <a:xfrm flipV="1">
              <a:off x="1305643" y="3191556"/>
              <a:ext cx="2197403" cy="3604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123" idx="2"/>
              <a:endCxn id="121" idx="0"/>
            </p:cNvCxnSpPr>
            <p:nvPr/>
          </p:nvCxnSpPr>
          <p:spPr>
            <a:xfrm>
              <a:off x="3503046" y="3191556"/>
              <a:ext cx="62426" cy="367572"/>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6581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 Architecture</a:t>
            </a:r>
            <a:endParaRPr lang="en-US" dirty="0"/>
          </a:p>
        </p:txBody>
      </p:sp>
      <p:sp>
        <p:nvSpPr>
          <p:cNvPr id="3" name="Content Placeholder 2"/>
          <p:cNvSpPr>
            <a:spLocks noGrp="1"/>
          </p:cNvSpPr>
          <p:nvPr>
            <p:ph idx="1"/>
          </p:nvPr>
        </p:nvSpPr>
        <p:spPr>
          <a:xfrm>
            <a:off x="228769" y="1428303"/>
            <a:ext cx="8524875" cy="766258"/>
          </a:xfrm>
        </p:spPr>
        <p:txBody>
          <a:bodyPr/>
          <a:lstStyle/>
          <a:p>
            <a:r>
              <a:rPr lang="en-US" sz="2000" dirty="0" smtClean="0"/>
              <a:t>Eucalyptus HA provides </a:t>
            </a:r>
            <a:r>
              <a:rPr lang="en-US" sz="2000" dirty="0"/>
              <a:t>automatic, transparent failover of cloud components.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29</a:t>
            </a:fld>
            <a:endParaRPr lang="en-US"/>
          </a:p>
        </p:txBody>
      </p:sp>
      <p:grpSp>
        <p:nvGrpSpPr>
          <p:cNvPr id="196" name="Group 195"/>
          <p:cNvGrpSpPr/>
          <p:nvPr/>
        </p:nvGrpSpPr>
        <p:grpSpPr>
          <a:xfrm>
            <a:off x="1292297" y="2037578"/>
            <a:ext cx="6854147" cy="4223228"/>
            <a:chOff x="1292297" y="2037578"/>
            <a:chExt cx="6854147" cy="4223228"/>
          </a:xfrm>
        </p:grpSpPr>
        <p:sp>
          <p:nvSpPr>
            <p:cNvPr id="197" name="Rectangle 196"/>
            <p:cNvSpPr/>
            <p:nvPr/>
          </p:nvSpPr>
          <p:spPr>
            <a:xfrm>
              <a:off x="5563928" y="3739278"/>
              <a:ext cx="2213338" cy="252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Connector 197"/>
            <p:cNvCxnSpPr/>
            <p:nvPr/>
          </p:nvCxnSpPr>
          <p:spPr>
            <a:xfrm>
              <a:off x="4479952" y="3579068"/>
              <a:ext cx="0" cy="7575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4963880" y="3579068"/>
              <a:ext cx="0" cy="7575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0" name="Rectangle 199"/>
            <p:cNvSpPr/>
            <p:nvPr/>
          </p:nvSpPr>
          <p:spPr>
            <a:xfrm>
              <a:off x="1711016" y="3700189"/>
              <a:ext cx="2213338" cy="252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flipH="1">
              <a:off x="1921313" y="3578962"/>
              <a:ext cx="11336" cy="19483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1909979" y="5526035"/>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1921313" y="4761729"/>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1928377" y="3997982"/>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5" name="Straight Connector 204"/>
            <p:cNvCxnSpPr>
              <a:endCxn id="209" idx="0"/>
            </p:cNvCxnSpPr>
            <p:nvPr/>
          </p:nvCxnSpPr>
          <p:spPr>
            <a:xfrm>
              <a:off x="4720238" y="2736735"/>
              <a:ext cx="3433" cy="10607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V="1">
              <a:off x="3657146" y="5528645"/>
              <a:ext cx="822806"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70533" y="4763035"/>
              <a:ext cx="829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651594" y="4035283"/>
              <a:ext cx="848768" cy="15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345820" y="3797440"/>
              <a:ext cx="755702" cy="19637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4360937" y="4633412"/>
              <a:ext cx="725469" cy="307777"/>
            </a:xfrm>
            <a:prstGeom prst="rect">
              <a:avLst/>
            </a:prstGeom>
            <a:noFill/>
          </p:spPr>
          <p:txBody>
            <a:bodyPr wrap="square" rtlCol="0">
              <a:spAutoFit/>
            </a:bodyPr>
            <a:lstStyle/>
            <a:p>
              <a:pPr algn="ctr"/>
              <a:r>
                <a:rPr lang="en-US" sz="1400" b="1" dirty="0" smtClean="0"/>
                <a:t>SAN</a:t>
              </a:r>
              <a:endParaRPr lang="en-US" sz="1400" b="1" dirty="0"/>
            </a:p>
          </p:txBody>
        </p:sp>
        <p:cxnSp>
          <p:nvCxnSpPr>
            <p:cNvPr id="211" name="Straight Connector 210"/>
            <p:cNvCxnSpPr/>
            <p:nvPr/>
          </p:nvCxnSpPr>
          <p:spPr>
            <a:xfrm>
              <a:off x="1932649" y="3578962"/>
              <a:ext cx="2567713" cy="1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595533" y="3578962"/>
              <a:ext cx="12354" cy="2006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7214079" y="5585162"/>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209073" y="4792390"/>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7199059" y="4047325"/>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5101522" y="4036802"/>
              <a:ext cx="65279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5101522" y="4789460"/>
              <a:ext cx="652112" cy="13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5101522" y="5564855"/>
              <a:ext cx="6758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58" idx="2"/>
            </p:cNvCxnSpPr>
            <p:nvPr/>
          </p:nvCxnSpPr>
          <p:spPr>
            <a:xfrm>
              <a:off x="1646879" y="3395484"/>
              <a:ext cx="0" cy="1835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4943470" y="3579068"/>
              <a:ext cx="2652063"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1" name="Group 220"/>
            <p:cNvGrpSpPr/>
            <p:nvPr/>
          </p:nvGrpSpPr>
          <p:grpSpPr>
            <a:xfrm>
              <a:off x="5758320" y="3896998"/>
              <a:ext cx="1476950" cy="2205550"/>
              <a:chOff x="1654484" y="4030264"/>
              <a:chExt cx="1476950" cy="2205550"/>
            </a:xfrm>
          </p:grpSpPr>
          <p:grpSp>
            <p:nvGrpSpPr>
              <p:cNvPr id="365" name="Group 364"/>
              <p:cNvGrpSpPr/>
              <p:nvPr/>
            </p:nvGrpSpPr>
            <p:grpSpPr>
              <a:xfrm>
                <a:off x="1658659" y="4030264"/>
                <a:ext cx="1468583" cy="676192"/>
                <a:chOff x="6697862" y="4948764"/>
                <a:chExt cx="1468583" cy="676192"/>
              </a:xfrm>
            </p:grpSpPr>
            <p:grpSp>
              <p:nvGrpSpPr>
                <p:cNvPr id="493" name="Group 492"/>
                <p:cNvGrpSpPr/>
                <p:nvPr/>
              </p:nvGrpSpPr>
              <p:grpSpPr>
                <a:xfrm>
                  <a:off x="6708568" y="4948764"/>
                  <a:ext cx="1447170" cy="276999"/>
                  <a:chOff x="1556747" y="4995194"/>
                  <a:chExt cx="1481177" cy="276999"/>
                </a:xfrm>
              </p:grpSpPr>
              <p:sp>
                <p:nvSpPr>
                  <p:cNvPr id="503" name="Rounded Rectangle 502"/>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TextBox 503"/>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494" name="Group 493"/>
                <p:cNvGrpSpPr/>
                <p:nvPr/>
              </p:nvGrpSpPr>
              <p:grpSpPr>
                <a:xfrm>
                  <a:off x="6697862" y="5300004"/>
                  <a:ext cx="468536" cy="324952"/>
                  <a:chOff x="952185" y="5116106"/>
                  <a:chExt cx="468536" cy="324952"/>
                </a:xfrm>
              </p:grpSpPr>
              <p:sp>
                <p:nvSpPr>
                  <p:cNvPr id="501" name="Rounded Rectangle 50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TextBox 50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495" name="Group 494"/>
                <p:cNvGrpSpPr/>
                <p:nvPr/>
              </p:nvGrpSpPr>
              <p:grpSpPr>
                <a:xfrm>
                  <a:off x="7197885" y="5300004"/>
                  <a:ext cx="468536" cy="324952"/>
                  <a:chOff x="952185" y="5116106"/>
                  <a:chExt cx="468536" cy="324952"/>
                </a:xfrm>
              </p:grpSpPr>
              <p:sp>
                <p:nvSpPr>
                  <p:cNvPr id="499" name="Rounded Rectangle 49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TextBox 49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496" name="Group 495"/>
                <p:cNvGrpSpPr/>
                <p:nvPr/>
              </p:nvGrpSpPr>
              <p:grpSpPr>
                <a:xfrm>
                  <a:off x="7697909" y="5300004"/>
                  <a:ext cx="468536" cy="324952"/>
                  <a:chOff x="952185" y="5116106"/>
                  <a:chExt cx="468536" cy="324952"/>
                </a:xfrm>
              </p:grpSpPr>
              <p:sp>
                <p:nvSpPr>
                  <p:cNvPr id="497" name="Rounded Rectangle 49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TextBox 49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366" name="Group 365"/>
              <p:cNvGrpSpPr/>
              <p:nvPr/>
            </p:nvGrpSpPr>
            <p:grpSpPr>
              <a:xfrm>
                <a:off x="1662851" y="4782068"/>
                <a:ext cx="1468583" cy="676192"/>
                <a:chOff x="6697862" y="4948764"/>
                <a:chExt cx="1468583" cy="676192"/>
              </a:xfrm>
            </p:grpSpPr>
            <p:grpSp>
              <p:nvGrpSpPr>
                <p:cNvPr id="390" name="Group 389"/>
                <p:cNvGrpSpPr/>
                <p:nvPr/>
              </p:nvGrpSpPr>
              <p:grpSpPr>
                <a:xfrm>
                  <a:off x="6708568" y="4948764"/>
                  <a:ext cx="1447170" cy="276999"/>
                  <a:chOff x="1556747" y="4995194"/>
                  <a:chExt cx="1481177" cy="276999"/>
                </a:xfrm>
              </p:grpSpPr>
              <p:sp>
                <p:nvSpPr>
                  <p:cNvPr id="418" name="Rounded Rectangle 41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91" name="Group 390"/>
                <p:cNvGrpSpPr/>
                <p:nvPr/>
              </p:nvGrpSpPr>
              <p:grpSpPr>
                <a:xfrm>
                  <a:off x="6697862" y="5300004"/>
                  <a:ext cx="468536" cy="324952"/>
                  <a:chOff x="952185" y="5116106"/>
                  <a:chExt cx="468536" cy="324952"/>
                </a:xfrm>
              </p:grpSpPr>
              <p:sp>
                <p:nvSpPr>
                  <p:cNvPr id="400" name="Rounded Rectangle 39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TextBox 41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92" name="Group 391"/>
                <p:cNvGrpSpPr/>
                <p:nvPr/>
              </p:nvGrpSpPr>
              <p:grpSpPr>
                <a:xfrm>
                  <a:off x="7197885" y="5300004"/>
                  <a:ext cx="468536" cy="324952"/>
                  <a:chOff x="952185" y="5116106"/>
                  <a:chExt cx="468536" cy="324952"/>
                </a:xfrm>
              </p:grpSpPr>
              <p:sp>
                <p:nvSpPr>
                  <p:cNvPr id="398" name="Rounded Rectangle 39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TextBox 39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93" name="Group 392"/>
                <p:cNvGrpSpPr/>
                <p:nvPr/>
              </p:nvGrpSpPr>
              <p:grpSpPr>
                <a:xfrm>
                  <a:off x="7697909" y="5300004"/>
                  <a:ext cx="468536" cy="324952"/>
                  <a:chOff x="952185" y="5116106"/>
                  <a:chExt cx="468536" cy="324952"/>
                </a:xfrm>
              </p:grpSpPr>
              <p:sp>
                <p:nvSpPr>
                  <p:cNvPr id="394" name="Rounded Rectangle 39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TextBox 39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367" name="Group 366"/>
              <p:cNvGrpSpPr/>
              <p:nvPr/>
            </p:nvGrpSpPr>
            <p:grpSpPr>
              <a:xfrm>
                <a:off x="1654484" y="5559622"/>
                <a:ext cx="1468583" cy="676192"/>
                <a:chOff x="6697862" y="4948764"/>
                <a:chExt cx="1468583" cy="676192"/>
              </a:xfrm>
            </p:grpSpPr>
            <p:grpSp>
              <p:nvGrpSpPr>
                <p:cNvPr id="368" name="Group 367"/>
                <p:cNvGrpSpPr/>
                <p:nvPr/>
              </p:nvGrpSpPr>
              <p:grpSpPr>
                <a:xfrm>
                  <a:off x="6708568" y="4948764"/>
                  <a:ext cx="1447170" cy="276999"/>
                  <a:chOff x="1556747" y="4995194"/>
                  <a:chExt cx="1481177" cy="276999"/>
                </a:xfrm>
              </p:grpSpPr>
              <p:sp>
                <p:nvSpPr>
                  <p:cNvPr id="388" name="Rounded Rectangle 38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TextBox 38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69" name="Group 368"/>
                <p:cNvGrpSpPr/>
                <p:nvPr/>
              </p:nvGrpSpPr>
              <p:grpSpPr>
                <a:xfrm>
                  <a:off x="6697862" y="5300004"/>
                  <a:ext cx="468536" cy="324952"/>
                  <a:chOff x="952185" y="5116106"/>
                  <a:chExt cx="468536" cy="324952"/>
                </a:xfrm>
              </p:grpSpPr>
              <p:sp>
                <p:nvSpPr>
                  <p:cNvPr id="386" name="Rounded Rectangle 38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TextBox 38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70" name="Group 369"/>
                <p:cNvGrpSpPr/>
                <p:nvPr/>
              </p:nvGrpSpPr>
              <p:grpSpPr>
                <a:xfrm>
                  <a:off x="7197885" y="5300004"/>
                  <a:ext cx="468536" cy="324952"/>
                  <a:chOff x="952185" y="5116106"/>
                  <a:chExt cx="468536" cy="324952"/>
                </a:xfrm>
              </p:grpSpPr>
              <p:sp>
                <p:nvSpPr>
                  <p:cNvPr id="384" name="Rounded Rectangle 38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TextBox 38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78" name="Group 377"/>
                <p:cNvGrpSpPr/>
                <p:nvPr/>
              </p:nvGrpSpPr>
              <p:grpSpPr>
                <a:xfrm>
                  <a:off x="7697909" y="5300004"/>
                  <a:ext cx="468536" cy="324952"/>
                  <a:chOff x="952185" y="5116106"/>
                  <a:chExt cx="468536" cy="324952"/>
                </a:xfrm>
              </p:grpSpPr>
              <p:sp>
                <p:nvSpPr>
                  <p:cNvPr id="382" name="Rounded Rectangle 38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nvGrpSpPr>
            <p:cNvPr id="222" name="Group 221"/>
            <p:cNvGrpSpPr/>
            <p:nvPr/>
          </p:nvGrpSpPr>
          <p:grpSpPr>
            <a:xfrm>
              <a:off x="2188563" y="3858178"/>
              <a:ext cx="1476950" cy="2205550"/>
              <a:chOff x="1654484" y="4030264"/>
              <a:chExt cx="1476950" cy="2205550"/>
            </a:xfrm>
          </p:grpSpPr>
          <p:grpSp>
            <p:nvGrpSpPr>
              <p:cNvPr id="286" name="Group 285"/>
              <p:cNvGrpSpPr/>
              <p:nvPr/>
            </p:nvGrpSpPr>
            <p:grpSpPr>
              <a:xfrm>
                <a:off x="1658659" y="4030264"/>
                <a:ext cx="1468583" cy="676192"/>
                <a:chOff x="6697862" y="4948764"/>
                <a:chExt cx="1468583" cy="676192"/>
              </a:xfrm>
            </p:grpSpPr>
            <p:grpSp>
              <p:nvGrpSpPr>
                <p:cNvPr id="320" name="Group 319"/>
                <p:cNvGrpSpPr/>
                <p:nvPr/>
              </p:nvGrpSpPr>
              <p:grpSpPr>
                <a:xfrm>
                  <a:off x="6708568" y="4948764"/>
                  <a:ext cx="1447170" cy="276999"/>
                  <a:chOff x="1556747" y="4995194"/>
                  <a:chExt cx="1481177" cy="276999"/>
                </a:xfrm>
              </p:grpSpPr>
              <p:sp>
                <p:nvSpPr>
                  <p:cNvPr id="363" name="Rounded Rectangle 362"/>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TextBox 363"/>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21" name="Group 320"/>
                <p:cNvGrpSpPr/>
                <p:nvPr/>
              </p:nvGrpSpPr>
              <p:grpSpPr>
                <a:xfrm>
                  <a:off x="6697862" y="5300004"/>
                  <a:ext cx="468536" cy="324952"/>
                  <a:chOff x="952185" y="5116106"/>
                  <a:chExt cx="468536" cy="324952"/>
                </a:xfrm>
              </p:grpSpPr>
              <p:sp>
                <p:nvSpPr>
                  <p:cNvPr id="361" name="Rounded Rectangle 36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TextBox 36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22" name="Group 321"/>
                <p:cNvGrpSpPr/>
                <p:nvPr/>
              </p:nvGrpSpPr>
              <p:grpSpPr>
                <a:xfrm>
                  <a:off x="7197885" y="5300004"/>
                  <a:ext cx="468536" cy="324952"/>
                  <a:chOff x="952185" y="5116106"/>
                  <a:chExt cx="468536" cy="324952"/>
                </a:xfrm>
              </p:grpSpPr>
              <p:sp>
                <p:nvSpPr>
                  <p:cNvPr id="341" name="Rounded Rectangle 34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TextBox 34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23" name="Group 322"/>
                <p:cNvGrpSpPr/>
                <p:nvPr/>
              </p:nvGrpSpPr>
              <p:grpSpPr>
                <a:xfrm>
                  <a:off x="7697909" y="5300004"/>
                  <a:ext cx="468536" cy="324952"/>
                  <a:chOff x="952185" y="5116106"/>
                  <a:chExt cx="468536" cy="324952"/>
                </a:xfrm>
              </p:grpSpPr>
              <p:sp>
                <p:nvSpPr>
                  <p:cNvPr id="336" name="Rounded Rectangle 33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TextBox 33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287" name="Group 286"/>
              <p:cNvGrpSpPr/>
              <p:nvPr/>
            </p:nvGrpSpPr>
            <p:grpSpPr>
              <a:xfrm>
                <a:off x="1662851" y="4782068"/>
                <a:ext cx="1468583" cy="676192"/>
                <a:chOff x="6697862" y="4948764"/>
                <a:chExt cx="1468583" cy="676192"/>
              </a:xfrm>
            </p:grpSpPr>
            <p:grpSp>
              <p:nvGrpSpPr>
                <p:cNvPr id="303" name="Group 302"/>
                <p:cNvGrpSpPr/>
                <p:nvPr/>
              </p:nvGrpSpPr>
              <p:grpSpPr>
                <a:xfrm>
                  <a:off x="6708568" y="4948764"/>
                  <a:ext cx="1447170" cy="276999"/>
                  <a:chOff x="1556747" y="4995194"/>
                  <a:chExt cx="1481177" cy="276999"/>
                </a:xfrm>
              </p:grpSpPr>
              <p:sp>
                <p:nvSpPr>
                  <p:cNvPr id="318" name="Rounded Rectangle 31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TextBox 31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04" name="Group 303"/>
                <p:cNvGrpSpPr/>
                <p:nvPr/>
              </p:nvGrpSpPr>
              <p:grpSpPr>
                <a:xfrm>
                  <a:off x="6697862" y="5300004"/>
                  <a:ext cx="468536" cy="324952"/>
                  <a:chOff x="952185" y="5116106"/>
                  <a:chExt cx="468536" cy="324952"/>
                </a:xfrm>
              </p:grpSpPr>
              <p:sp>
                <p:nvSpPr>
                  <p:cNvPr id="315" name="Rounded Rectangle 31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06" name="Group 305"/>
                <p:cNvGrpSpPr/>
                <p:nvPr/>
              </p:nvGrpSpPr>
              <p:grpSpPr>
                <a:xfrm>
                  <a:off x="7197885" y="5300004"/>
                  <a:ext cx="468536" cy="324952"/>
                  <a:chOff x="952185" y="5116106"/>
                  <a:chExt cx="468536" cy="324952"/>
                </a:xfrm>
              </p:grpSpPr>
              <p:sp>
                <p:nvSpPr>
                  <p:cNvPr id="313" name="Rounded Rectangle 31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08" name="Group 307"/>
                <p:cNvGrpSpPr/>
                <p:nvPr/>
              </p:nvGrpSpPr>
              <p:grpSpPr>
                <a:xfrm>
                  <a:off x="7697909" y="5300004"/>
                  <a:ext cx="468536" cy="324952"/>
                  <a:chOff x="952185" y="5116106"/>
                  <a:chExt cx="468536" cy="324952"/>
                </a:xfrm>
              </p:grpSpPr>
              <p:sp>
                <p:nvSpPr>
                  <p:cNvPr id="309" name="Rounded Rectangle 30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288" name="Group 287"/>
              <p:cNvGrpSpPr/>
              <p:nvPr/>
            </p:nvGrpSpPr>
            <p:grpSpPr>
              <a:xfrm>
                <a:off x="1654484" y="5559622"/>
                <a:ext cx="1468583" cy="676192"/>
                <a:chOff x="6697862" y="4948764"/>
                <a:chExt cx="1468583" cy="676192"/>
              </a:xfrm>
            </p:grpSpPr>
            <p:grpSp>
              <p:nvGrpSpPr>
                <p:cNvPr id="289" name="Group 288"/>
                <p:cNvGrpSpPr/>
                <p:nvPr/>
              </p:nvGrpSpPr>
              <p:grpSpPr>
                <a:xfrm>
                  <a:off x="6708568" y="4948764"/>
                  <a:ext cx="1447170" cy="276999"/>
                  <a:chOff x="1556747" y="4995194"/>
                  <a:chExt cx="1481177" cy="276999"/>
                </a:xfrm>
              </p:grpSpPr>
              <p:sp>
                <p:nvSpPr>
                  <p:cNvPr id="299" name="Rounded Rectangle 298"/>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90" name="Group 289"/>
                <p:cNvGrpSpPr/>
                <p:nvPr/>
              </p:nvGrpSpPr>
              <p:grpSpPr>
                <a:xfrm>
                  <a:off x="6697862" y="5300004"/>
                  <a:ext cx="468536" cy="324952"/>
                  <a:chOff x="952185" y="5116106"/>
                  <a:chExt cx="468536" cy="324952"/>
                </a:xfrm>
              </p:grpSpPr>
              <p:sp>
                <p:nvSpPr>
                  <p:cNvPr id="297" name="Rounded Rectangle 29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extBox 29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91" name="Group 290"/>
                <p:cNvGrpSpPr/>
                <p:nvPr/>
              </p:nvGrpSpPr>
              <p:grpSpPr>
                <a:xfrm>
                  <a:off x="7197885" y="5300004"/>
                  <a:ext cx="468536" cy="324952"/>
                  <a:chOff x="952185" y="5116106"/>
                  <a:chExt cx="468536" cy="324952"/>
                </a:xfrm>
              </p:grpSpPr>
              <p:sp>
                <p:nvSpPr>
                  <p:cNvPr id="295" name="Rounded Rectangle 29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92" name="Group 291"/>
                <p:cNvGrpSpPr/>
                <p:nvPr/>
              </p:nvGrpSpPr>
              <p:grpSpPr>
                <a:xfrm>
                  <a:off x="7697909" y="5300004"/>
                  <a:ext cx="468536" cy="324952"/>
                  <a:chOff x="952185" y="5116106"/>
                  <a:chExt cx="468536" cy="324952"/>
                </a:xfrm>
              </p:grpSpPr>
              <p:sp>
                <p:nvSpPr>
                  <p:cNvPr id="293" name="Rounded Rectangle 29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cxnSp>
          <p:nvCxnSpPr>
            <p:cNvPr id="223" name="Straight Connector 222"/>
            <p:cNvCxnSpPr/>
            <p:nvPr/>
          </p:nvCxnSpPr>
          <p:spPr>
            <a:xfrm>
              <a:off x="1646879" y="3573890"/>
              <a:ext cx="2853483" cy="51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52" idx="2"/>
            </p:cNvCxnSpPr>
            <p:nvPr/>
          </p:nvCxnSpPr>
          <p:spPr>
            <a:xfrm>
              <a:off x="3364719" y="3387269"/>
              <a:ext cx="0" cy="1917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646879" y="2733077"/>
              <a:ext cx="6146972" cy="36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7789873" y="2736735"/>
              <a:ext cx="0" cy="1881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64" idx="2"/>
            </p:cNvCxnSpPr>
            <p:nvPr/>
          </p:nvCxnSpPr>
          <p:spPr>
            <a:xfrm>
              <a:off x="7791862" y="3393407"/>
              <a:ext cx="1989" cy="1910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72" idx="2"/>
            </p:cNvCxnSpPr>
            <p:nvPr/>
          </p:nvCxnSpPr>
          <p:spPr>
            <a:xfrm>
              <a:off x="5295783" y="3395484"/>
              <a:ext cx="0" cy="1889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4943470" y="3579068"/>
              <a:ext cx="2850381"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30" name="Group 229"/>
            <p:cNvGrpSpPr/>
            <p:nvPr/>
          </p:nvGrpSpPr>
          <p:grpSpPr>
            <a:xfrm>
              <a:off x="4943470" y="2064532"/>
              <a:ext cx="709164" cy="468535"/>
              <a:chOff x="4931545" y="2284704"/>
              <a:chExt cx="709164" cy="468535"/>
            </a:xfrm>
          </p:grpSpPr>
          <p:sp>
            <p:nvSpPr>
              <p:cNvPr id="284" name="Rounded Rectangle 283"/>
              <p:cNvSpPr/>
              <p:nvPr/>
            </p:nvSpPr>
            <p:spPr>
              <a:xfrm>
                <a:off x="4931545" y="2284704"/>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p:cNvSpPr txBox="1"/>
              <p:nvPr/>
            </p:nvSpPr>
            <p:spPr>
              <a:xfrm>
                <a:off x="4931545" y="2369321"/>
                <a:ext cx="70916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231" name="Group 230"/>
            <p:cNvGrpSpPr/>
            <p:nvPr/>
          </p:nvGrpSpPr>
          <p:grpSpPr>
            <a:xfrm>
              <a:off x="5719440" y="2064532"/>
              <a:ext cx="709164" cy="468535"/>
              <a:chOff x="4931545" y="2284704"/>
              <a:chExt cx="709164" cy="468535"/>
            </a:xfrm>
          </p:grpSpPr>
          <p:sp>
            <p:nvSpPr>
              <p:cNvPr id="281" name="Rounded Rectangle 280"/>
              <p:cNvSpPr/>
              <p:nvPr/>
            </p:nvSpPr>
            <p:spPr>
              <a:xfrm>
                <a:off x="4931545" y="2284704"/>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extBox 282"/>
              <p:cNvSpPr txBox="1"/>
              <p:nvPr/>
            </p:nvSpPr>
            <p:spPr>
              <a:xfrm>
                <a:off x="4931545" y="2369321"/>
                <a:ext cx="70916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232" name="Group 231"/>
            <p:cNvGrpSpPr/>
            <p:nvPr/>
          </p:nvGrpSpPr>
          <p:grpSpPr>
            <a:xfrm>
              <a:off x="3010136" y="2037578"/>
              <a:ext cx="1487403" cy="474673"/>
              <a:chOff x="5401474" y="2273189"/>
              <a:chExt cx="1487403" cy="474673"/>
            </a:xfrm>
          </p:grpSpPr>
          <p:grpSp>
            <p:nvGrpSpPr>
              <p:cNvPr id="275" name="Group 274"/>
              <p:cNvGrpSpPr/>
              <p:nvPr/>
            </p:nvGrpSpPr>
            <p:grpSpPr>
              <a:xfrm>
                <a:off x="5401474" y="2273189"/>
                <a:ext cx="709164" cy="468535"/>
                <a:chOff x="5401474" y="2273189"/>
                <a:chExt cx="709164" cy="468535"/>
              </a:xfrm>
            </p:grpSpPr>
            <p:sp>
              <p:nvSpPr>
                <p:cNvPr id="279" name="Rounded Rectangle 278"/>
                <p:cNvSpPr/>
                <p:nvPr/>
              </p:nvSpPr>
              <p:spPr>
                <a:xfrm>
                  <a:off x="5401474" y="2273189"/>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p:cNvSpPr txBox="1"/>
                <p:nvPr/>
              </p:nvSpPr>
              <p:spPr>
                <a:xfrm>
                  <a:off x="5401474" y="2368956"/>
                  <a:ext cx="70916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nvGrpSpPr>
              <p:cNvPr id="276" name="Group 275"/>
              <p:cNvGrpSpPr/>
              <p:nvPr/>
            </p:nvGrpSpPr>
            <p:grpSpPr>
              <a:xfrm>
                <a:off x="6179713" y="2279327"/>
                <a:ext cx="709164" cy="468535"/>
                <a:chOff x="5401474" y="2273189"/>
                <a:chExt cx="709164" cy="468535"/>
              </a:xfrm>
            </p:grpSpPr>
            <p:sp>
              <p:nvSpPr>
                <p:cNvPr id="277" name="Rounded Rectangle 276"/>
                <p:cNvSpPr/>
                <p:nvPr/>
              </p:nvSpPr>
              <p:spPr>
                <a:xfrm>
                  <a:off x="5401474" y="2273189"/>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p:cNvSpPr txBox="1"/>
                <p:nvPr/>
              </p:nvSpPr>
              <p:spPr>
                <a:xfrm>
                  <a:off x="5401474" y="2368956"/>
                  <a:ext cx="70916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grpSp>
          <p:nvGrpSpPr>
            <p:cNvPr id="233" name="Group 232"/>
            <p:cNvGrpSpPr/>
            <p:nvPr/>
          </p:nvGrpSpPr>
          <p:grpSpPr>
            <a:xfrm>
              <a:off x="4941201" y="2918734"/>
              <a:ext cx="3205243" cy="482888"/>
              <a:chOff x="4941201" y="3006392"/>
              <a:chExt cx="3205243" cy="482888"/>
            </a:xfrm>
          </p:grpSpPr>
          <p:grpSp>
            <p:nvGrpSpPr>
              <p:cNvPr id="260" name="Group 259"/>
              <p:cNvGrpSpPr/>
              <p:nvPr/>
            </p:nvGrpSpPr>
            <p:grpSpPr>
              <a:xfrm>
                <a:off x="4941201" y="3014607"/>
                <a:ext cx="1487403" cy="474673"/>
                <a:chOff x="5306096" y="2275632"/>
                <a:chExt cx="1487403" cy="474673"/>
              </a:xfrm>
            </p:grpSpPr>
            <p:grpSp>
              <p:nvGrpSpPr>
                <p:cNvPr id="268" name="Group 267"/>
                <p:cNvGrpSpPr/>
                <p:nvPr/>
              </p:nvGrpSpPr>
              <p:grpSpPr>
                <a:xfrm>
                  <a:off x="5306096" y="2275632"/>
                  <a:ext cx="709164" cy="468535"/>
                  <a:chOff x="5306096" y="2275632"/>
                  <a:chExt cx="709164" cy="468535"/>
                </a:xfrm>
              </p:grpSpPr>
              <p:sp>
                <p:nvSpPr>
                  <p:cNvPr id="272" name="Rounded Rectangle 271"/>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269" name="Group 268"/>
                <p:cNvGrpSpPr/>
                <p:nvPr/>
              </p:nvGrpSpPr>
              <p:grpSpPr>
                <a:xfrm>
                  <a:off x="6084335" y="2281770"/>
                  <a:ext cx="709164" cy="468535"/>
                  <a:chOff x="5306096" y="2275632"/>
                  <a:chExt cx="709164" cy="468535"/>
                </a:xfrm>
              </p:grpSpPr>
              <p:sp>
                <p:nvSpPr>
                  <p:cNvPr id="270" name="Rounded Rectangle 269"/>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TextBox 270"/>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grpSp>
            <p:nvGrpSpPr>
              <p:cNvPr id="261" name="Group 260"/>
              <p:cNvGrpSpPr/>
              <p:nvPr/>
            </p:nvGrpSpPr>
            <p:grpSpPr>
              <a:xfrm>
                <a:off x="6659041" y="3006392"/>
                <a:ext cx="1487403" cy="474673"/>
                <a:chOff x="5306096" y="2275632"/>
                <a:chExt cx="1487403" cy="474673"/>
              </a:xfrm>
            </p:grpSpPr>
            <p:grpSp>
              <p:nvGrpSpPr>
                <p:cNvPr id="262" name="Group 261"/>
                <p:cNvGrpSpPr/>
                <p:nvPr/>
              </p:nvGrpSpPr>
              <p:grpSpPr>
                <a:xfrm>
                  <a:off x="5306096" y="2275632"/>
                  <a:ext cx="709164" cy="468535"/>
                  <a:chOff x="5306096" y="2275632"/>
                  <a:chExt cx="709164" cy="468535"/>
                </a:xfrm>
              </p:grpSpPr>
              <p:sp>
                <p:nvSpPr>
                  <p:cNvPr id="266" name="Rounded Rectangle 265"/>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grpSp>
              <p:nvGrpSpPr>
                <p:cNvPr id="263" name="Group 262"/>
                <p:cNvGrpSpPr/>
                <p:nvPr/>
              </p:nvGrpSpPr>
              <p:grpSpPr>
                <a:xfrm>
                  <a:off x="6084335" y="2281770"/>
                  <a:ext cx="709164" cy="468535"/>
                  <a:chOff x="5306096" y="2275632"/>
                  <a:chExt cx="709164" cy="468535"/>
                </a:xfrm>
              </p:grpSpPr>
              <p:sp>
                <p:nvSpPr>
                  <p:cNvPr id="264" name="Rounded Rectangle 263"/>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TextBox 264"/>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grpSp>
          <p:nvGrpSpPr>
            <p:cNvPr id="234" name="Group 233"/>
            <p:cNvGrpSpPr/>
            <p:nvPr/>
          </p:nvGrpSpPr>
          <p:grpSpPr>
            <a:xfrm>
              <a:off x="1292297" y="2918734"/>
              <a:ext cx="3205243" cy="482888"/>
              <a:chOff x="4941201" y="3006392"/>
              <a:chExt cx="3205243" cy="482888"/>
            </a:xfrm>
          </p:grpSpPr>
          <p:grpSp>
            <p:nvGrpSpPr>
              <p:cNvPr id="246" name="Group 245"/>
              <p:cNvGrpSpPr/>
              <p:nvPr/>
            </p:nvGrpSpPr>
            <p:grpSpPr>
              <a:xfrm>
                <a:off x="4941201" y="3014607"/>
                <a:ext cx="1487403" cy="474673"/>
                <a:chOff x="5306096" y="2275632"/>
                <a:chExt cx="1487403" cy="474673"/>
              </a:xfrm>
            </p:grpSpPr>
            <p:grpSp>
              <p:nvGrpSpPr>
                <p:cNvPr id="254" name="Group 253"/>
                <p:cNvGrpSpPr/>
                <p:nvPr/>
              </p:nvGrpSpPr>
              <p:grpSpPr>
                <a:xfrm>
                  <a:off x="5306096" y="2275632"/>
                  <a:ext cx="709164" cy="468535"/>
                  <a:chOff x="5306096" y="2275632"/>
                  <a:chExt cx="709164" cy="468535"/>
                </a:xfrm>
              </p:grpSpPr>
              <p:sp>
                <p:nvSpPr>
                  <p:cNvPr id="258" name="Rounded Rectangle 257"/>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255" name="Group 254"/>
                <p:cNvGrpSpPr/>
                <p:nvPr/>
              </p:nvGrpSpPr>
              <p:grpSpPr>
                <a:xfrm>
                  <a:off x="6084335" y="2281770"/>
                  <a:ext cx="709164" cy="468535"/>
                  <a:chOff x="5306096" y="2275632"/>
                  <a:chExt cx="709164" cy="468535"/>
                </a:xfrm>
              </p:grpSpPr>
              <p:sp>
                <p:nvSpPr>
                  <p:cNvPr id="256" name="Rounded Rectangle 255"/>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grpSp>
            <p:nvGrpSpPr>
              <p:cNvPr id="247" name="Group 246"/>
              <p:cNvGrpSpPr/>
              <p:nvPr/>
            </p:nvGrpSpPr>
            <p:grpSpPr>
              <a:xfrm>
                <a:off x="6659041" y="3006392"/>
                <a:ext cx="1487403" cy="474673"/>
                <a:chOff x="5306096" y="2275632"/>
                <a:chExt cx="1487403" cy="474673"/>
              </a:xfrm>
            </p:grpSpPr>
            <p:grpSp>
              <p:nvGrpSpPr>
                <p:cNvPr id="248" name="Group 247"/>
                <p:cNvGrpSpPr/>
                <p:nvPr/>
              </p:nvGrpSpPr>
              <p:grpSpPr>
                <a:xfrm>
                  <a:off x="5306096" y="2275632"/>
                  <a:ext cx="709164" cy="468535"/>
                  <a:chOff x="5306096" y="2275632"/>
                  <a:chExt cx="709164" cy="468535"/>
                </a:xfrm>
              </p:grpSpPr>
              <p:sp>
                <p:nvSpPr>
                  <p:cNvPr id="252" name="Rounded Rectangle 251"/>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grpSp>
              <p:nvGrpSpPr>
                <p:cNvPr id="249" name="Group 248"/>
                <p:cNvGrpSpPr/>
                <p:nvPr/>
              </p:nvGrpSpPr>
              <p:grpSpPr>
                <a:xfrm>
                  <a:off x="6084335" y="2281770"/>
                  <a:ext cx="709164" cy="468535"/>
                  <a:chOff x="5306096" y="2275632"/>
                  <a:chExt cx="709164" cy="468535"/>
                </a:xfrm>
              </p:grpSpPr>
              <p:sp>
                <p:nvSpPr>
                  <p:cNvPr id="250" name="Rounded Rectangle 249"/>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TextBox 250"/>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cxnSp>
          <p:nvCxnSpPr>
            <p:cNvPr id="235" name="Straight Connector 234"/>
            <p:cNvCxnSpPr>
              <a:endCxn id="258" idx="0"/>
            </p:cNvCxnSpPr>
            <p:nvPr/>
          </p:nvCxnSpPr>
          <p:spPr>
            <a:xfrm>
              <a:off x="1646879" y="2736735"/>
              <a:ext cx="0" cy="1902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50" idx="2"/>
            </p:cNvCxnSpPr>
            <p:nvPr/>
          </p:nvCxnSpPr>
          <p:spPr>
            <a:xfrm>
              <a:off x="4142958" y="3393407"/>
              <a:ext cx="0" cy="1856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2"/>
              <a:endCxn id="252" idx="0"/>
            </p:cNvCxnSpPr>
            <p:nvPr/>
          </p:nvCxnSpPr>
          <p:spPr>
            <a:xfrm>
              <a:off x="3364718" y="2506113"/>
              <a:ext cx="1" cy="4126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77" idx="2"/>
              <a:endCxn id="250" idx="0"/>
            </p:cNvCxnSpPr>
            <p:nvPr/>
          </p:nvCxnSpPr>
          <p:spPr>
            <a:xfrm>
              <a:off x="4142957" y="2512251"/>
              <a:ext cx="1" cy="4126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4" idx="2"/>
              <a:endCxn id="272" idx="0"/>
            </p:cNvCxnSpPr>
            <p:nvPr/>
          </p:nvCxnSpPr>
          <p:spPr>
            <a:xfrm flipH="1">
              <a:off x="5295783" y="2533067"/>
              <a:ext cx="2269" cy="3938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2"/>
              <a:endCxn id="270" idx="0"/>
            </p:cNvCxnSpPr>
            <p:nvPr/>
          </p:nvCxnSpPr>
          <p:spPr>
            <a:xfrm>
              <a:off x="6074022" y="2533067"/>
              <a:ext cx="0" cy="40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56" idx="2"/>
            </p:cNvCxnSpPr>
            <p:nvPr/>
          </p:nvCxnSpPr>
          <p:spPr>
            <a:xfrm flipH="1">
              <a:off x="2422831" y="3401622"/>
              <a:ext cx="2287" cy="1773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2" name="Straight Connector 241"/>
            <p:cNvCxnSpPr>
              <a:endCxn id="256" idx="0"/>
            </p:cNvCxnSpPr>
            <p:nvPr/>
          </p:nvCxnSpPr>
          <p:spPr>
            <a:xfrm flipH="1">
              <a:off x="2425118" y="2736735"/>
              <a:ext cx="1888" cy="1963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70" idx="2"/>
            </p:cNvCxnSpPr>
            <p:nvPr/>
          </p:nvCxnSpPr>
          <p:spPr>
            <a:xfrm>
              <a:off x="6074022" y="3401622"/>
              <a:ext cx="0" cy="1773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266" idx="2"/>
            </p:cNvCxnSpPr>
            <p:nvPr/>
          </p:nvCxnSpPr>
          <p:spPr>
            <a:xfrm>
              <a:off x="7013623" y="3387269"/>
              <a:ext cx="0" cy="1971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66" idx="0"/>
            </p:cNvCxnSpPr>
            <p:nvPr/>
          </p:nvCxnSpPr>
          <p:spPr>
            <a:xfrm flipV="1">
              <a:off x="7013623" y="2730008"/>
              <a:ext cx="0" cy="18872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9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Module Agenda</a:t>
            </a:r>
            <a:endParaRPr lang="en-US" dirty="0"/>
          </a:p>
        </p:txBody>
      </p:sp>
      <p:sp>
        <p:nvSpPr>
          <p:cNvPr id="6151" name="Rectangle 7"/>
          <p:cNvSpPr>
            <a:spLocks noGrp="1" noChangeArrowheads="1"/>
          </p:cNvSpPr>
          <p:nvPr>
            <p:ph type="body" idx="1"/>
          </p:nvPr>
        </p:nvSpPr>
        <p:spPr/>
        <p:txBody>
          <a:bodyPr/>
          <a:lstStyle/>
          <a:p>
            <a:r>
              <a:rPr lang="en-US" dirty="0" smtClean="0"/>
              <a:t>Eucalyptus origin</a:t>
            </a:r>
          </a:p>
          <a:p>
            <a:r>
              <a:rPr lang="en-US" dirty="0" smtClean="0"/>
              <a:t>Eucalyptus cloud characteristics</a:t>
            </a:r>
          </a:p>
          <a:p>
            <a:r>
              <a:rPr lang="en-US" dirty="0" smtClean="0"/>
              <a:t>Eucalyptus software components</a:t>
            </a:r>
          </a:p>
          <a:p>
            <a:r>
              <a:rPr lang="en-US" dirty="0" smtClean="0"/>
              <a:t>Eucalyptus architecture examples</a:t>
            </a:r>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Information Resources</a:t>
            </a:r>
            <a:endParaRPr lang="en-US" dirty="0"/>
          </a:p>
        </p:txBody>
      </p:sp>
      <p:sp>
        <p:nvSpPr>
          <p:cNvPr id="3" name="Content Placeholder 2"/>
          <p:cNvSpPr>
            <a:spLocks noGrp="1"/>
          </p:cNvSpPr>
          <p:nvPr>
            <p:ph idx="1"/>
          </p:nvPr>
        </p:nvSpPr>
        <p:spPr>
          <a:xfrm>
            <a:off x="314325" y="1288910"/>
            <a:ext cx="8524875" cy="4840942"/>
          </a:xfrm>
        </p:spPr>
        <p:txBody>
          <a:bodyPr/>
          <a:lstStyle/>
          <a:p>
            <a:r>
              <a:rPr lang="en-US" sz="1400" b="1" dirty="0"/>
              <a:t>People &amp; news</a:t>
            </a:r>
            <a:r>
              <a:rPr lang="en-US" sz="1400" dirty="0"/>
              <a:t/>
            </a:r>
            <a:br>
              <a:rPr lang="en-US" sz="1400" dirty="0"/>
            </a:br>
            <a:r>
              <a:rPr lang="en-US" sz="1400" dirty="0"/>
              <a:t>Team </a:t>
            </a:r>
            <a:r>
              <a:rPr lang="en-US" sz="1400" dirty="0">
                <a:hlinkClick r:id="rId2"/>
              </a:rPr>
              <a:t>http://www.eucalyptus.com/about/team</a:t>
            </a:r>
            <a:r>
              <a:rPr lang="en-US" sz="1400" dirty="0"/>
              <a:t/>
            </a:r>
            <a:br>
              <a:rPr lang="en-US" sz="1400" dirty="0"/>
            </a:br>
            <a:r>
              <a:rPr lang="en-US" sz="1400" dirty="0"/>
              <a:t>CEO’s blog </a:t>
            </a:r>
            <a:r>
              <a:rPr lang="en-US" sz="1400" dirty="0">
                <a:hlinkClick r:id="rId3"/>
              </a:rPr>
              <a:t>http://www.eucalyptus.com/blogs/marten</a:t>
            </a:r>
            <a:r>
              <a:rPr lang="en-US" sz="1400" dirty="0"/>
              <a:t/>
            </a:r>
            <a:br>
              <a:rPr lang="en-US" sz="1400" dirty="0"/>
            </a:br>
            <a:r>
              <a:rPr lang="en-US" sz="1400" dirty="0"/>
              <a:t>CEO’s tweets </a:t>
            </a:r>
            <a:r>
              <a:rPr lang="en-US" sz="1400" dirty="0">
                <a:hlinkClick r:id="rId4"/>
              </a:rPr>
              <a:t>http://twitter.com/#!/martenmickos</a:t>
            </a:r>
            <a:r>
              <a:rPr lang="en-US" sz="1400" dirty="0"/>
              <a:t/>
            </a:r>
            <a:br>
              <a:rPr lang="en-US" sz="1400" dirty="0"/>
            </a:br>
            <a:r>
              <a:rPr lang="en-US" sz="1400" dirty="0"/>
              <a:t>Press releases </a:t>
            </a:r>
            <a:r>
              <a:rPr lang="en-US" sz="1400" dirty="0">
                <a:hlinkClick r:id="rId5"/>
              </a:rPr>
              <a:t>http://www.eucalyptus.com/news?tid=17</a:t>
            </a:r>
            <a:r>
              <a:rPr lang="en-US" sz="1400" dirty="0"/>
              <a:t/>
            </a:r>
            <a:br>
              <a:rPr lang="en-US" sz="1400" dirty="0"/>
            </a:br>
            <a:r>
              <a:rPr lang="en-US" sz="1400" dirty="0"/>
              <a:t>Media coverage </a:t>
            </a:r>
            <a:r>
              <a:rPr lang="en-US" sz="1400" dirty="0">
                <a:hlinkClick r:id="rId6"/>
              </a:rPr>
              <a:t>http://www.eucalyptus.com/news?tid=6</a:t>
            </a:r>
            <a:r>
              <a:rPr lang="en-US" sz="1400" dirty="0"/>
              <a:t/>
            </a:r>
            <a:br>
              <a:rPr lang="en-US" sz="1400" dirty="0"/>
            </a:br>
            <a:r>
              <a:rPr lang="en-US" sz="1400" dirty="0"/>
              <a:t>Guest blogs </a:t>
            </a:r>
            <a:r>
              <a:rPr lang="en-US" sz="1400" dirty="0">
                <a:hlinkClick r:id="rId7"/>
              </a:rPr>
              <a:t>http://www.eucalyptus.com/news?tid=22</a:t>
            </a:r>
            <a:r>
              <a:rPr lang="en-US" sz="1400" dirty="0"/>
              <a:t/>
            </a:r>
            <a:br>
              <a:rPr lang="en-US" sz="1400" dirty="0"/>
            </a:br>
            <a:r>
              <a:rPr lang="en-US" sz="1400" dirty="0"/>
              <a:t>Interviews </a:t>
            </a:r>
            <a:r>
              <a:rPr lang="en-US" sz="1400" dirty="0">
                <a:hlinkClick r:id="rId8"/>
              </a:rPr>
              <a:t>http://www.eucalyptus.com/news?tid=23</a:t>
            </a:r>
            <a:r>
              <a:rPr lang="en-US" sz="1400" dirty="0"/>
              <a:t/>
            </a:r>
            <a:br>
              <a:rPr lang="en-US" sz="1400" dirty="0"/>
            </a:br>
            <a:r>
              <a:rPr lang="en-US" sz="1400" dirty="0"/>
              <a:t/>
            </a:r>
            <a:br>
              <a:rPr lang="en-US" sz="1400" dirty="0"/>
            </a:br>
            <a:r>
              <a:rPr lang="en-US" sz="1400" b="1" dirty="0"/>
              <a:t>Ecosystem</a:t>
            </a:r>
            <a:r>
              <a:rPr lang="en-US" sz="1400" dirty="0"/>
              <a:t/>
            </a:r>
            <a:br>
              <a:rPr lang="en-US" sz="1400" dirty="0"/>
            </a:br>
            <a:r>
              <a:rPr lang="en-US" sz="1400" dirty="0"/>
              <a:t>Partner list </a:t>
            </a:r>
            <a:r>
              <a:rPr lang="en-US" sz="1400" dirty="0">
                <a:hlinkClick r:id="rId9"/>
              </a:rPr>
              <a:t>http://www.eucalyptus.com/partners</a:t>
            </a:r>
            <a:r>
              <a:rPr lang="en-US" sz="1400" dirty="0"/>
              <a:t/>
            </a:r>
            <a:br>
              <a:rPr lang="en-US" sz="1400" dirty="0"/>
            </a:br>
            <a:r>
              <a:rPr lang="en-US" sz="1400" dirty="0"/>
              <a:t>Open source community </a:t>
            </a:r>
            <a:r>
              <a:rPr lang="en-US" sz="1400" dirty="0">
                <a:hlinkClick r:id="rId10"/>
              </a:rPr>
              <a:t>http://open.eucalyptus.com/</a:t>
            </a:r>
            <a:r>
              <a:rPr lang="en-US" sz="1400" dirty="0"/>
              <a:t/>
            </a:r>
            <a:br>
              <a:rPr lang="en-US" sz="1400" dirty="0"/>
            </a:br>
            <a:r>
              <a:rPr lang="en-US" sz="1400" dirty="0"/>
              <a:t>Planet Eucalyptus </a:t>
            </a:r>
            <a:r>
              <a:rPr lang="en-US" sz="1400" dirty="0">
                <a:hlinkClick r:id="rId11"/>
              </a:rPr>
              <a:t>http://planet.eucalyptus.com/</a:t>
            </a:r>
            <a:r>
              <a:rPr lang="en-US" sz="1400" dirty="0"/>
              <a:t/>
            </a:r>
            <a:br>
              <a:rPr lang="en-US" sz="1400" dirty="0"/>
            </a:br>
            <a:r>
              <a:rPr lang="en-US" sz="1400" dirty="0"/>
              <a:t/>
            </a:r>
            <a:br>
              <a:rPr lang="en-US" sz="1400" dirty="0"/>
            </a:br>
            <a:r>
              <a:rPr lang="en-US" sz="1400" b="1" dirty="0"/>
              <a:t>Business</a:t>
            </a:r>
            <a:r>
              <a:rPr lang="en-US" sz="1400" dirty="0"/>
              <a:t/>
            </a:r>
            <a:br>
              <a:rPr lang="en-US" sz="1400" dirty="0"/>
            </a:br>
            <a:r>
              <a:rPr lang="en-US" sz="1400" dirty="0"/>
              <a:t>Customers </a:t>
            </a:r>
            <a:r>
              <a:rPr lang="en-US" sz="1400" dirty="0">
                <a:hlinkClick r:id="rId12"/>
              </a:rPr>
              <a:t>http://www.eucalyptus.com/about/customers</a:t>
            </a:r>
            <a:r>
              <a:rPr lang="en-US" sz="1400" dirty="0"/>
              <a:t/>
            </a:r>
            <a:br>
              <a:rPr lang="en-US" sz="1400" dirty="0"/>
            </a:br>
            <a:r>
              <a:rPr lang="en-US" sz="1400" dirty="0"/>
              <a:t>Case studies </a:t>
            </a:r>
            <a:r>
              <a:rPr lang="en-US" sz="1400" dirty="0">
                <a:hlinkClick r:id="rId13"/>
              </a:rPr>
              <a:t>http://www.eucalyptus.com/about/customers/case-studies</a:t>
            </a:r>
            <a:r>
              <a:rPr lang="en-US" sz="1400" dirty="0"/>
              <a:t/>
            </a:r>
            <a:br>
              <a:rPr lang="en-US" sz="1400" dirty="0"/>
            </a:br>
            <a:r>
              <a:rPr lang="en-US" sz="1400" dirty="0"/>
              <a:t/>
            </a:r>
            <a:br>
              <a:rPr lang="en-US" sz="1400" dirty="0"/>
            </a:br>
            <a:r>
              <a:rPr lang="en-US" sz="1400" b="1" dirty="0"/>
              <a:t>Technology and services</a:t>
            </a:r>
            <a:r>
              <a:rPr lang="en-US" sz="1400" dirty="0"/>
              <a:t/>
            </a:r>
            <a:br>
              <a:rPr lang="en-US" sz="1400" dirty="0"/>
            </a:br>
            <a:r>
              <a:rPr lang="en-US" sz="1400" dirty="0"/>
              <a:t>Product description </a:t>
            </a:r>
            <a:r>
              <a:rPr lang="en-US" sz="1400" dirty="0">
                <a:hlinkClick r:id="rId14"/>
              </a:rPr>
              <a:t>http://www.eucalyptus.com/products/eee</a:t>
            </a:r>
            <a:r>
              <a:rPr lang="en-US" sz="1400" dirty="0"/>
              <a:t/>
            </a:r>
            <a:br>
              <a:rPr lang="en-US" sz="1400" dirty="0"/>
            </a:br>
            <a:r>
              <a:rPr lang="en-US" sz="1400" dirty="0"/>
              <a:t>Information resources </a:t>
            </a:r>
            <a:r>
              <a:rPr lang="en-US" sz="1400" dirty="0">
                <a:hlinkClick r:id="rId15"/>
              </a:rPr>
              <a:t>http://www.eucalyptus.com/resources/overview</a:t>
            </a:r>
            <a:r>
              <a:rPr lang="en-US" sz="1400" dirty="0"/>
              <a:t/>
            </a:r>
            <a:br>
              <a:rPr lang="en-US" sz="1400" dirty="0"/>
            </a:br>
            <a:r>
              <a:rPr lang="en-US" sz="1400" dirty="0"/>
              <a:t>Brief videos </a:t>
            </a:r>
            <a:r>
              <a:rPr lang="en-US" sz="1400" dirty="0">
                <a:hlinkClick r:id="rId16"/>
              </a:rPr>
              <a:t>http://www.eucalyptus.com/video</a:t>
            </a:r>
            <a:r>
              <a:rPr lang="en-US" sz="1400" dirty="0"/>
              <a:t/>
            </a:r>
            <a:br>
              <a:rPr lang="en-US" sz="1400" dirty="0"/>
            </a:br>
            <a:r>
              <a:rPr lang="en-US" sz="1400" dirty="0"/>
              <a:t>White papers </a:t>
            </a:r>
            <a:r>
              <a:rPr lang="en-US" sz="1400" dirty="0">
                <a:hlinkClick r:id="rId17"/>
              </a:rPr>
              <a:t>http://www.eucalyptus.com/resources/whitepapers</a:t>
            </a:r>
            <a:r>
              <a:rPr lang="en-US" sz="1400" dirty="0"/>
              <a:t/>
            </a:r>
            <a:br>
              <a:rPr lang="en-US" sz="1400" dirty="0"/>
            </a:br>
            <a:r>
              <a:rPr lang="en-US" sz="1400" dirty="0"/>
              <a:t>Services </a:t>
            </a:r>
            <a:r>
              <a:rPr lang="en-US" sz="1400" dirty="0">
                <a:hlinkClick r:id="rId18"/>
              </a:rPr>
              <a:t>http://www.eucalyptus.com/services/overview</a:t>
            </a:r>
            <a:endParaRPr lang="en-US" sz="1400"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30</a:t>
            </a:fld>
            <a:endParaRPr lang="en-US"/>
          </a:p>
        </p:txBody>
      </p:sp>
    </p:spTree>
    <p:extLst>
      <p:ext uri="{BB962C8B-B14F-4D97-AF65-F5344CB8AC3E}">
        <p14:creationId xmlns:p14="http://schemas.microsoft.com/office/powerpoint/2010/main" val="37549174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Eucalyptus is: </a:t>
            </a:r>
          </a:p>
          <a:p>
            <a:pPr lvl="1"/>
            <a:r>
              <a:rPr lang="en-US" dirty="0"/>
              <a:t>O</a:t>
            </a:r>
            <a:r>
              <a:rPr lang="en-US" dirty="0" smtClean="0"/>
              <a:t>pen source</a:t>
            </a:r>
          </a:p>
          <a:p>
            <a:pPr lvl="1"/>
            <a:r>
              <a:rPr lang="en-US" dirty="0" smtClean="0"/>
              <a:t>Modular, distributed, and highly scalable</a:t>
            </a:r>
          </a:p>
          <a:p>
            <a:pPr lvl="1"/>
            <a:r>
              <a:rPr lang="en-US" dirty="0" smtClean="0"/>
              <a:t>AWS compatible </a:t>
            </a:r>
          </a:p>
          <a:p>
            <a:pPr lvl="1"/>
            <a:r>
              <a:rPr lang="en-US" dirty="0" smtClean="0"/>
              <a:t>Hypervisor agnostic</a:t>
            </a:r>
          </a:p>
          <a:p>
            <a:r>
              <a:rPr lang="en-US" dirty="0" smtClean="0"/>
              <a:t>Eucalyptus can be deployed in single or </a:t>
            </a:r>
            <a:r>
              <a:rPr lang="en-US" smtClean="0"/>
              <a:t>multi-cluster architectures.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31</a:t>
            </a:fld>
            <a:endParaRPr lang="en-US"/>
          </a:p>
        </p:txBody>
      </p:sp>
    </p:spTree>
    <p:extLst>
      <p:ext uri="{BB962C8B-B14F-4D97-AF65-F5344CB8AC3E}">
        <p14:creationId xmlns:p14="http://schemas.microsoft.com/office/powerpoint/2010/main" val="1213555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Origin</a:t>
            </a:r>
            <a:endParaRPr lang="en-US" dirty="0"/>
          </a:p>
        </p:txBody>
      </p:sp>
      <p:sp>
        <p:nvSpPr>
          <p:cNvPr id="3" name="Content Placeholder 2"/>
          <p:cNvSpPr>
            <a:spLocks noGrp="1"/>
          </p:cNvSpPr>
          <p:nvPr>
            <p:ph idx="1"/>
          </p:nvPr>
        </p:nvSpPr>
        <p:spPr/>
        <p:txBody>
          <a:bodyPr/>
          <a:lstStyle/>
          <a:p>
            <a:r>
              <a:rPr lang="en-US" dirty="0" smtClean="0"/>
              <a:t>Born as a university project of the computer </a:t>
            </a:r>
            <a:r>
              <a:rPr lang="en-US" dirty="0"/>
              <a:t>s</a:t>
            </a:r>
            <a:r>
              <a:rPr lang="en-US" dirty="0" smtClean="0"/>
              <a:t>cience </a:t>
            </a:r>
            <a:r>
              <a:rPr lang="en-US" dirty="0"/>
              <a:t>d</a:t>
            </a:r>
            <a:r>
              <a:rPr lang="en-US" dirty="0" smtClean="0"/>
              <a:t>epartment at the University of California, Santa Barbara 2007</a:t>
            </a:r>
            <a:endParaRPr lang="en-US" dirty="0"/>
          </a:p>
          <a:p>
            <a:r>
              <a:rPr lang="en-US" b="1" dirty="0" smtClean="0">
                <a:solidFill>
                  <a:srgbClr val="0070C0"/>
                </a:solidFill>
              </a:rPr>
              <a:t>E</a:t>
            </a:r>
            <a:r>
              <a:rPr lang="en-US" dirty="0" smtClean="0"/>
              <a:t>lastic </a:t>
            </a:r>
            <a:r>
              <a:rPr lang="en-US" b="1" dirty="0">
                <a:solidFill>
                  <a:srgbClr val="0070C0"/>
                </a:solidFill>
              </a:rPr>
              <a:t>u</a:t>
            </a:r>
            <a:r>
              <a:rPr lang="en-US" dirty="0" smtClean="0"/>
              <a:t>tility </a:t>
            </a:r>
            <a:r>
              <a:rPr lang="en-US" b="1" dirty="0">
                <a:solidFill>
                  <a:srgbClr val="0070C0"/>
                </a:solidFill>
              </a:rPr>
              <a:t>c</a:t>
            </a:r>
            <a:r>
              <a:rPr lang="en-US" dirty="0" smtClean="0"/>
              <a:t>omputing </a:t>
            </a:r>
            <a:r>
              <a:rPr lang="en-US" b="1" dirty="0">
                <a:solidFill>
                  <a:srgbClr val="0070C0"/>
                </a:solidFill>
              </a:rPr>
              <a:t>a</a:t>
            </a:r>
            <a:r>
              <a:rPr lang="en-US" dirty="0" smtClean="0"/>
              <a:t>rchitecture for </a:t>
            </a:r>
            <a:r>
              <a:rPr lang="en-US" b="1" dirty="0">
                <a:solidFill>
                  <a:srgbClr val="0070C0"/>
                </a:solidFill>
              </a:rPr>
              <a:t>l</a:t>
            </a:r>
            <a:r>
              <a:rPr lang="en-US" dirty="0" smtClean="0"/>
              <a:t>inking </a:t>
            </a:r>
            <a:r>
              <a:rPr lang="en-US" b="1" dirty="0">
                <a:solidFill>
                  <a:srgbClr val="0070C0"/>
                </a:solidFill>
              </a:rPr>
              <a:t>y</a:t>
            </a:r>
            <a:r>
              <a:rPr lang="en-US" dirty="0" smtClean="0"/>
              <a:t>our </a:t>
            </a:r>
            <a:r>
              <a:rPr lang="en-US" b="1" dirty="0">
                <a:solidFill>
                  <a:srgbClr val="0070C0"/>
                </a:solidFill>
              </a:rPr>
              <a:t>p</a:t>
            </a:r>
            <a:r>
              <a:rPr lang="en-US" dirty="0" smtClean="0"/>
              <a:t>rograms </a:t>
            </a:r>
            <a:r>
              <a:rPr lang="en-US" b="1" dirty="0">
                <a:solidFill>
                  <a:srgbClr val="0070C0"/>
                </a:solidFill>
              </a:rPr>
              <a:t>t</a:t>
            </a:r>
            <a:r>
              <a:rPr lang="en-US" dirty="0" smtClean="0"/>
              <a:t>o </a:t>
            </a:r>
            <a:r>
              <a:rPr lang="en-US" b="1" dirty="0">
                <a:solidFill>
                  <a:srgbClr val="0070C0"/>
                </a:solidFill>
              </a:rPr>
              <a:t>u</a:t>
            </a:r>
            <a:r>
              <a:rPr lang="en-US" dirty="0" smtClean="0"/>
              <a:t>seful </a:t>
            </a:r>
            <a:r>
              <a:rPr lang="en-US" b="1" dirty="0">
                <a:solidFill>
                  <a:srgbClr val="0070C0"/>
                </a:solidFill>
              </a:rPr>
              <a:t>s</a:t>
            </a:r>
            <a:r>
              <a:rPr lang="en-US" dirty="0" smtClean="0"/>
              <a:t>ystems</a:t>
            </a:r>
            <a:endParaRPr lang="en-US" b="1" dirty="0"/>
          </a:p>
          <a:p>
            <a:r>
              <a:rPr lang="en-US" dirty="0" smtClean="0"/>
              <a:t>Incorporated in 2009</a:t>
            </a:r>
          </a:p>
          <a:p>
            <a:r>
              <a:rPr lang="en-US" dirty="0"/>
              <a:t>Eucalyptus provides its users with a specific set of </a:t>
            </a:r>
            <a:r>
              <a:rPr lang="en-US" dirty="0" smtClean="0"/>
              <a:t>benefits:</a:t>
            </a:r>
          </a:p>
          <a:p>
            <a:pPr lvl="1"/>
            <a:r>
              <a:rPr lang="en-US" dirty="0" smtClean="0"/>
              <a:t>AWS compatible</a:t>
            </a:r>
          </a:p>
          <a:p>
            <a:pPr lvl="1"/>
            <a:r>
              <a:rPr lang="en-US" dirty="0" smtClean="0"/>
              <a:t>Enterprise-ready</a:t>
            </a:r>
          </a:p>
          <a:p>
            <a:pPr lvl="1"/>
            <a:r>
              <a:rPr lang="en-US" dirty="0"/>
              <a:t>O</a:t>
            </a:r>
            <a:r>
              <a:rPr lang="en-US" dirty="0" smtClean="0"/>
              <a:t>pen source</a:t>
            </a:r>
          </a:p>
          <a:p>
            <a:pPr lvl="1"/>
            <a:r>
              <a:rPr lang="en-US" dirty="0" smtClean="0"/>
              <a:t>Agile</a:t>
            </a:r>
          </a:p>
          <a:p>
            <a:pPr lvl="1"/>
            <a:r>
              <a:rPr lang="en-US" dirty="0"/>
              <a:t>R</a:t>
            </a:r>
            <a:r>
              <a:rPr lang="en-US" dirty="0" smtClean="0"/>
              <a:t>obust </a:t>
            </a:r>
            <a:r>
              <a:rPr lang="en-US" dirty="0"/>
              <a:t>and </a:t>
            </a:r>
            <a:r>
              <a:rPr lang="en-US" dirty="0" smtClean="0"/>
              <a:t>dependable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4</a:t>
            </a:fld>
            <a:endParaRPr lang="en-US"/>
          </a:p>
        </p:txBody>
      </p:sp>
    </p:spTree>
    <p:extLst>
      <p:ext uri="{BB962C8B-B14F-4D97-AF65-F5344CB8AC3E}">
        <p14:creationId xmlns:p14="http://schemas.microsoft.com/office/powerpoint/2010/main" val="1479850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Cloud Characteristics</a:t>
            </a:r>
            <a:endParaRPr lang="en-US" dirty="0"/>
          </a:p>
        </p:txBody>
      </p:sp>
      <p:sp>
        <p:nvSpPr>
          <p:cNvPr id="3" name="Content Placeholder 2"/>
          <p:cNvSpPr>
            <a:spLocks noGrp="1"/>
          </p:cNvSpPr>
          <p:nvPr>
            <p:ph idx="1"/>
          </p:nvPr>
        </p:nvSpPr>
        <p:spPr/>
        <p:txBody>
          <a:bodyPr/>
          <a:lstStyle/>
          <a:p>
            <a:r>
              <a:rPr lang="en-US" dirty="0" smtClean="0"/>
              <a:t>Open source</a:t>
            </a:r>
          </a:p>
          <a:p>
            <a:r>
              <a:rPr lang="en-US" dirty="0" smtClean="0"/>
              <a:t>Amazon Web Services (AWS) compatible</a:t>
            </a:r>
          </a:p>
          <a:p>
            <a:r>
              <a:rPr lang="en-US" dirty="0" smtClean="0"/>
              <a:t>Hypervisor agnostic</a:t>
            </a:r>
          </a:p>
          <a:p>
            <a:r>
              <a:rPr lang="en-US" dirty="0" smtClean="0"/>
              <a:t>Modular, distributed, and scalable architecture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5</a:t>
            </a:fld>
            <a:endParaRPr lang="en-US"/>
          </a:p>
        </p:txBody>
      </p:sp>
    </p:spTree>
    <p:extLst>
      <p:ext uri="{BB962C8B-B14F-4D97-AF65-F5344CB8AC3E}">
        <p14:creationId xmlns:p14="http://schemas.microsoft.com/office/powerpoint/2010/main" val="849399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a:t>
            </a:r>
            <a:endParaRPr lang="en-US" dirty="0"/>
          </a:p>
        </p:txBody>
      </p:sp>
      <p:sp>
        <p:nvSpPr>
          <p:cNvPr id="3" name="Content Placeholder 2"/>
          <p:cNvSpPr>
            <a:spLocks noGrp="1"/>
          </p:cNvSpPr>
          <p:nvPr>
            <p:ph idx="1"/>
          </p:nvPr>
        </p:nvSpPr>
        <p:spPr/>
        <p:txBody>
          <a:bodyPr/>
          <a:lstStyle/>
          <a:p>
            <a:r>
              <a:rPr lang="en-US" dirty="0" smtClean="0"/>
              <a:t>Eucalyptus is open source</a:t>
            </a:r>
          </a:p>
          <a:p>
            <a:pPr lvl="1"/>
            <a:r>
              <a:rPr lang="en-US" dirty="0" smtClean="0"/>
              <a:t>Free as in speech</a:t>
            </a:r>
          </a:p>
          <a:p>
            <a:pPr lvl="1"/>
            <a:r>
              <a:rPr lang="en-US" dirty="0" smtClean="0"/>
              <a:t>Free to download, modify, contribute, and deploy</a:t>
            </a:r>
          </a:p>
          <a:p>
            <a:pPr lvl="1"/>
            <a:r>
              <a:rPr lang="en-US" dirty="0" smtClean="0"/>
              <a:t>Source code available</a:t>
            </a:r>
          </a:p>
          <a:p>
            <a:pPr lvl="2"/>
            <a:r>
              <a:rPr lang="en-US" dirty="0" smtClean="0">
                <a:solidFill>
                  <a:srgbClr val="000000"/>
                </a:solidFill>
                <a:hlinkClick r:id="rId3"/>
              </a:rPr>
              <a:t>https</a:t>
            </a:r>
            <a:r>
              <a:rPr lang="en-US" dirty="0">
                <a:solidFill>
                  <a:srgbClr val="000000"/>
                </a:solidFill>
                <a:hlinkClick r:id="rId3"/>
              </a:rPr>
              <a:t>://</a:t>
            </a:r>
            <a:r>
              <a:rPr lang="en-US" dirty="0" smtClean="0">
                <a:solidFill>
                  <a:srgbClr val="000000"/>
                </a:solidFill>
                <a:hlinkClick r:id="rId3"/>
              </a:rPr>
              <a:t>github.com/eucalyptus</a:t>
            </a:r>
            <a:r>
              <a:rPr lang="en-US" dirty="0" smtClean="0">
                <a:solidFill>
                  <a:srgbClr val="000000"/>
                </a:solidFill>
              </a:rPr>
              <a:t> </a:t>
            </a:r>
            <a:endParaRPr lang="en-US" dirty="0" smtClean="0"/>
          </a:p>
          <a:p>
            <a:r>
              <a:rPr lang="en-US" dirty="0" smtClean="0"/>
              <a:t>Open development process</a:t>
            </a:r>
          </a:p>
          <a:p>
            <a:pPr lvl="1"/>
            <a:r>
              <a:rPr lang="en-US" dirty="0" smtClean="0"/>
              <a:t>Bug reports</a:t>
            </a:r>
          </a:p>
          <a:p>
            <a:pPr lvl="2"/>
            <a:r>
              <a:rPr lang="en-US" dirty="0">
                <a:hlinkClick r:id="rId4"/>
              </a:rPr>
              <a:t>http://</a:t>
            </a:r>
            <a:r>
              <a:rPr lang="en-US" dirty="0" smtClean="0">
                <a:hlinkClick r:id="rId4"/>
              </a:rPr>
              <a:t>www.eucalyptus.com/participate/bug-tracking</a:t>
            </a:r>
            <a:r>
              <a:rPr lang="en-US" dirty="0" smtClean="0"/>
              <a:t> </a:t>
            </a:r>
          </a:p>
          <a:p>
            <a:pPr lvl="1"/>
            <a:r>
              <a:rPr lang="en-US" dirty="0"/>
              <a:t>Security advisories </a:t>
            </a:r>
            <a:endParaRPr lang="en-US" dirty="0" smtClean="0"/>
          </a:p>
          <a:p>
            <a:pPr lvl="2"/>
            <a:r>
              <a:rPr lang="en-US" dirty="0" smtClean="0">
                <a:hlinkClick r:id="rId5"/>
              </a:rPr>
              <a:t>http</a:t>
            </a:r>
            <a:r>
              <a:rPr lang="en-US" dirty="0">
                <a:hlinkClick r:id="rId5"/>
              </a:rPr>
              <a:t>://</a:t>
            </a:r>
            <a:r>
              <a:rPr lang="en-US" dirty="0" smtClean="0">
                <a:hlinkClick r:id="rId5"/>
              </a:rPr>
              <a:t>www.eucalyptus.com/eucalyptus-cloud/security</a:t>
            </a:r>
            <a:r>
              <a:rPr lang="en-US" dirty="0" smtClean="0"/>
              <a:t> </a:t>
            </a:r>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a:p>
        </p:txBody>
      </p:sp>
    </p:spTree>
    <p:extLst>
      <p:ext uri="{BB962C8B-B14F-4D97-AF65-F5344CB8AC3E}">
        <p14:creationId xmlns:p14="http://schemas.microsoft.com/office/powerpoint/2010/main" val="3926781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Compatible</a:t>
            </a:r>
            <a:endParaRPr lang="en-US" dirty="0"/>
          </a:p>
        </p:txBody>
      </p:sp>
      <p:sp>
        <p:nvSpPr>
          <p:cNvPr id="3" name="Content Placeholder 2"/>
          <p:cNvSpPr>
            <a:spLocks noGrp="1"/>
          </p:cNvSpPr>
          <p:nvPr>
            <p:ph idx="1"/>
          </p:nvPr>
        </p:nvSpPr>
        <p:spPr/>
        <p:txBody>
          <a:bodyPr/>
          <a:lstStyle/>
          <a:p>
            <a:r>
              <a:rPr lang="en-US" dirty="0" smtClean="0"/>
              <a:t>Eucalyptus is highly-compatible with AWS.</a:t>
            </a:r>
          </a:p>
          <a:p>
            <a:pPr lvl="1"/>
            <a:r>
              <a:rPr lang="en-US" dirty="0" smtClean="0"/>
              <a:t>AWS is the most widely-used public cloud in the world.</a:t>
            </a:r>
          </a:p>
          <a:p>
            <a:pPr lvl="1"/>
            <a:r>
              <a:rPr lang="en-US" dirty="0" smtClean="0"/>
              <a:t>It is the de facto industry standard API.</a:t>
            </a:r>
          </a:p>
          <a:p>
            <a:pPr lvl="1"/>
            <a:r>
              <a:rPr lang="en-US" dirty="0" smtClean="0"/>
              <a:t>Large collection of tools and virtual machine images</a:t>
            </a:r>
          </a:p>
          <a:p>
            <a:r>
              <a:rPr lang="en-US" dirty="0" smtClean="0"/>
              <a:t>Eucalyptus supports the following AWS APIs.</a:t>
            </a:r>
            <a:endParaRPr lang="en-US" dirty="0"/>
          </a:p>
          <a:p>
            <a:pPr lvl="1"/>
            <a:r>
              <a:rPr lang="en-US" dirty="0" smtClean="0"/>
              <a:t>Elastic Compute Cloud (EC2) API</a:t>
            </a:r>
          </a:p>
          <a:p>
            <a:pPr lvl="1"/>
            <a:r>
              <a:rPr lang="en-US" dirty="0" smtClean="0"/>
              <a:t>Simple Storage Service (S3) API</a:t>
            </a:r>
          </a:p>
          <a:p>
            <a:pPr lvl="1"/>
            <a:r>
              <a:rPr lang="en-US" dirty="0" smtClean="0"/>
              <a:t>Identity and Access Management (IAM) API</a:t>
            </a:r>
          </a:p>
          <a:p>
            <a:r>
              <a:rPr lang="en-US" dirty="0" smtClean="0"/>
              <a:t>Eucalyptus supports the following AWS constructs.</a:t>
            </a:r>
          </a:p>
          <a:p>
            <a:pPr lvl="1"/>
            <a:r>
              <a:rPr lang="en-US" dirty="0" smtClean="0"/>
              <a:t>Elastic Block Store (EBS) </a:t>
            </a:r>
          </a:p>
          <a:p>
            <a:pPr lvl="1"/>
            <a:r>
              <a:rPr lang="en-US" dirty="0" smtClean="0"/>
              <a:t>Amazon </a:t>
            </a:r>
            <a:r>
              <a:rPr lang="en-US" dirty="0"/>
              <a:t>Machine </a:t>
            </a:r>
            <a:r>
              <a:rPr lang="en-US" dirty="0" smtClean="0"/>
              <a:t>Images (called Eucalyptus Machine Images)</a:t>
            </a:r>
          </a:p>
          <a:p>
            <a:pPr lvl="1"/>
            <a:r>
              <a:rPr lang="en-US" dirty="0" smtClean="0"/>
              <a:t>Availability Zones (clusters in Eucalyptus)</a:t>
            </a:r>
          </a:p>
          <a:p>
            <a:pPr lvl="1"/>
            <a:r>
              <a:rPr lang="en-US" dirty="0" smtClean="0"/>
              <a:t>Elastic IP addresses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7</a:t>
            </a:fld>
            <a:endParaRPr lang="en-US"/>
          </a:p>
        </p:txBody>
      </p:sp>
    </p:spTree>
    <p:extLst>
      <p:ext uri="{BB962C8B-B14F-4D97-AF65-F5344CB8AC3E}">
        <p14:creationId xmlns:p14="http://schemas.microsoft.com/office/powerpoint/2010/main" val="813323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 Agnostic</a:t>
            </a:r>
            <a:endParaRPr lang="en-US" dirty="0"/>
          </a:p>
        </p:txBody>
      </p:sp>
      <p:sp>
        <p:nvSpPr>
          <p:cNvPr id="3" name="Content Placeholder 2"/>
          <p:cNvSpPr>
            <a:spLocks noGrp="1"/>
          </p:cNvSpPr>
          <p:nvPr>
            <p:ph idx="1"/>
          </p:nvPr>
        </p:nvSpPr>
        <p:spPr/>
        <p:txBody>
          <a:bodyPr/>
          <a:lstStyle/>
          <a:p>
            <a:r>
              <a:rPr lang="en-US" dirty="0" smtClean="0"/>
              <a:t>KVM </a:t>
            </a:r>
            <a:r>
              <a:rPr lang="en-US" dirty="0"/>
              <a:t>and VMware</a:t>
            </a:r>
          </a:p>
          <a:p>
            <a:pPr lvl="2"/>
            <a:r>
              <a:rPr lang="en-US" dirty="0" smtClean="0"/>
              <a:t>KVM recommended with supported operating systems</a:t>
            </a:r>
          </a:p>
          <a:p>
            <a:pPr lvl="2"/>
            <a:r>
              <a:rPr lang="en-US" dirty="0" smtClean="0"/>
              <a:t>VMware only available in Eucalyptus </a:t>
            </a:r>
            <a:r>
              <a:rPr lang="en-US" dirty="0" err="1" smtClean="0"/>
              <a:t>IaaS</a:t>
            </a:r>
            <a:r>
              <a:rPr lang="en-US" dirty="0" smtClean="0"/>
              <a:t> Subscription</a:t>
            </a:r>
          </a:p>
          <a:p>
            <a:pPr lvl="2"/>
            <a:r>
              <a:rPr lang="en-US" dirty="0" err="1" smtClean="0"/>
              <a:t>Xen</a:t>
            </a:r>
            <a:r>
              <a:rPr lang="en-US" dirty="0" smtClean="0"/>
              <a:t> will work but is not fully quality tested</a:t>
            </a:r>
          </a:p>
          <a:p>
            <a:r>
              <a:rPr lang="en-US" dirty="0" smtClean="0"/>
              <a:t>Choose </a:t>
            </a:r>
            <a:r>
              <a:rPr lang="en-US" dirty="0"/>
              <a:t>the hypervisor </a:t>
            </a:r>
            <a:r>
              <a:rPr lang="en-US" dirty="0" smtClean="0"/>
              <a:t>to fit your needs</a:t>
            </a:r>
            <a:endParaRPr lang="en-US" dirty="0"/>
          </a:p>
          <a:p>
            <a:pPr lvl="1"/>
            <a:r>
              <a:rPr lang="en-US" dirty="0"/>
              <a:t>Cost</a:t>
            </a:r>
          </a:p>
          <a:p>
            <a:pPr lvl="1"/>
            <a:r>
              <a:rPr lang="en-US" dirty="0"/>
              <a:t>Features</a:t>
            </a:r>
          </a:p>
          <a:p>
            <a:pPr lvl="1"/>
            <a:r>
              <a:rPr lang="en-US" dirty="0"/>
              <a:t>Performance</a:t>
            </a:r>
          </a:p>
          <a:p>
            <a:pPr lvl="1"/>
            <a:r>
              <a:rPr lang="en-US" dirty="0"/>
              <a:t>Operating system support</a:t>
            </a:r>
          </a:p>
          <a:p>
            <a:r>
              <a:rPr lang="en-US" dirty="0" smtClean="0"/>
              <a:t>Only a single hypervisor </a:t>
            </a:r>
            <a:r>
              <a:rPr lang="en-US" dirty="0"/>
              <a:t>in the </a:t>
            </a:r>
            <a:r>
              <a:rPr lang="en-US" dirty="0" smtClean="0"/>
              <a:t>same cloud</a:t>
            </a:r>
            <a:endParaRPr lang="en-US" dirty="0"/>
          </a:p>
          <a:p>
            <a:pPr lvl="1"/>
            <a:r>
              <a:rPr lang="en-US" dirty="0"/>
              <a:t>No need for multiple management interfaces</a:t>
            </a:r>
          </a:p>
          <a:p>
            <a:pPr lvl="2"/>
            <a:r>
              <a:rPr lang="en-US" dirty="0" smtClean="0"/>
              <a:t>Hypervisor a</a:t>
            </a:r>
            <a:r>
              <a:rPr lang="en-US" dirty="0" smtClean="0"/>
              <a:t>bstracted </a:t>
            </a:r>
            <a:r>
              <a:rPr lang="en-US" dirty="0"/>
              <a:t>from the user</a:t>
            </a:r>
          </a:p>
          <a:p>
            <a:endParaRPr lang="en-US" dirty="0" smtClean="0"/>
          </a:p>
          <a:p>
            <a:pPr lvl="1"/>
            <a:endParaRPr lang="en-US"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8</a:t>
            </a:fld>
            <a:endParaRPr lang="en-US"/>
          </a:p>
        </p:txBody>
      </p:sp>
    </p:spTree>
    <p:extLst>
      <p:ext uri="{BB962C8B-B14F-4D97-AF65-F5344CB8AC3E}">
        <p14:creationId xmlns:p14="http://schemas.microsoft.com/office/powerpoint/2010/main" val="4106098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40601" y="1462532"/>
            <a:ext cx="7772400" cy="1362075"/>
          </a:xfrm>
        </p:spPr>
        <p:txBody>
          <a:bodyPr/>
          <a:lstStyle/>
          <a:p>
            <a:r>
              <a:rPr lang="en-US" dirty="0" smtClean="0"/>
              <a:t>Eucalyptus Components and Architecture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ucalyptus Introduction&amp;quot;&quot;/&gt;&lt;property id=&quot;20307&quot; value=&quot;256&quot;/&gt;&lt;/object&gt;&lt;object type=&quot;3&quot; unique_id=&quot;10006&quot;&gt;&lt;property id=&quot;20148&quot; value=&quot;5&quot;/&gt;&lt;property id=&quot;20300&quot; value=&quot;Slide 3 - &amp;quot;Module Agenda&amp;quot;&quot;/&gt;&lt;property id=&quot;20307&quot; value=&quot;257&quot;/&gt;&lt;/object&gt;&lt;object type=&quot;3&quot; unique_id=&quot;10012&quot;&gt;&lt;property id=&quot;20148&quot; value=&quot;5&quot;/&gt;&lt;property id=&quot;20300&quot; value=&quot;Slide 32&quot;/&gt;&lt;property id=&quot;20307&quot; value=&quot;264&quot;/&gt;&lt;/object&gt;&lt;object type=&quot;3&quot; unique_id=&quot;10013&quot;&gt;&lt;property id=&quot;20148&quot; value=&quot;5&quot;/&gt;&lt;property id=&quot;20300&quot; value=&quot;Slide 33&quot;/&gt;&lt;property id=&quot;20307&quot; value=&quot;265&quot;/&gt;&lt;/object&gt;&lt;object type=&quot;3&quot; unique_id=&quot;12473&quot;&gt;&lt;property id=&quot;20148&quot; value=&quot;5&quot;/&gt;&lt;property id=&quot;20300&quot; value=&quot;Slide 4 - &amp;quot;Eucalyptus Origin&amp;quot;&quot;/&gt;&lt;property id=&quot;20307&quot; value=&quot;268&quot;/&gt;&lt;/object&gt;&lt;object type=&quot;3&quot; unique_id=&quot;12543&quot;&gt;&lt;property id=&quot;20148&quot; value=&quot;5&quot;/&gt;&lt;property id=&quot;20300&quot; value=&quot;Slide 5 - &amp;quot;Eucalyptus Cloud Characteristics&amp;quot;&quot;/&gt;&lt;property id=&quot;20307&quot; value=&quot;269&quot;/&gt;&lt;/object&gt;&lt;object type=&quot;3&quot; unique_id=&quot;12544&quot;&gt;&lt;property id=&quot;20148&quot; value=&quot;5&quot;/&gt;&lt;property id=&quot;20300&quot; value=&quot;Slide 6 - &amp;quot;Open Source&amp;quot;&quot;/&gt;&lt;property id=&quot;20307&quot; value=&quot;270&quot;/&gt;&lt;/object&gt;&lt;object type=&quot;3&quot; unique_id=&quot;12616&quot;&gt;&lt;property id=&quot;20148&quot; value=&quot;5&quot;/&gt;&lt;property id=&quot;20300&quot; value=&quot;Slide 7 - &amp;quot;AWS Compatible&amp;quot;&quot;/&gt;&lt;property id=&quot;20307&quot; value=&quot;273&quot;/&gt;&lt;/object&gt;&lt;object type=&quot;3&quot; unique_id=&quot;12656&quot;&gt;&lt;property id=&quot;20148&quot; value=&quot;5&quot;/&gt;&lt;property id=&quot;20300&quot; value=&quot;Slide 8 - &amp;quot;Hypervisor Agnostic&amp;quot;&quot;/&gt;&lt;property id=&quot;20307&quot; value=&quot;274&quot;/&gt;&lt;/object&gt;&lt;object type=&quot;3&quot; unique_id=&quot;19244&quot;&gt;&lt;property id=&quot;20148&quot; value=&quot;5&quot;/&gt;&lt;property id=&quot;20300&quot; value=&quot;Slide 30 - &amp;quot;Other Information Resources&amp;quot;&quot;/&gt;&lt;property id=&quot;20307&quot; value=&quot;336&quot;/&gt;&lt;/object&gt;&lt;object type=&quot;3&quot; unique_id=&quot;19865&quot;&gt;&lt;property id=&quot;20148&quot; value=&quot;5&quot;/&gt;&lt;property id=&quot;20300&quot; value=&quot;Slide 10 - &amp;quot;Eucalyptus Architecture&amp;quot;&quot;/&gt;&lt;property id=&quot;20307&quot; value=&quot;344&quot;/&gt;&lt;/object&gt;&lt;object type=&quot;3&quot; unique_id=&quot;19869&quot;&gt;&lt;property id=&quot;20148&quot; value=&quot;5&quot;/&gt;&lt;property id=&quot;20300&quot; value=&quot;Slide 16 - &amp;quot;Storage Controller&amp;quot;&quot;/&gt;&lt;property id=&quot;20307&quot; value=&quot;348&quot;/&gt;&lt;/object&gt;&lt;object type=&quot;3&quot; unique_id=&quot;19872&quot;&gt;&lt;property id=&quot;20148&quot; value=&quot;5&quot;/&gt;&lt;property id=&quot;20300&quot; value=&quot;Slide 23 - &amp;quot;Eucalyptus Architecture Examples&amp;quot;&quot;/&gt;&lt;property id=&quot;20307&quot; value=&quot;351&quot;/&gt;&lt;/object&gt;&lt;object type=&quot;3&quot; unique_id=&quot;19873&quot;&gt;&lt;property id=&quot;20148&quot; value=&quot;5&quot;/&gt;&lt;property id=&quot;20300&quot; value=&quot;Slide 24 - &amp;quot;Proof-of-Concept Architecture (1)&amp;quot;&quot;/&gt;&lt;property id=&quot;20307&quot; value=&quot;352&quot;/&gt;&lt;/object&gt;&lt;object type=&quot;3&quot; unique_id=&quot;19874&quot;&gt;&lt;property id=&quot;20148&quot; value=&quot;5&quot;/&gt;&lt;property id=&quot;20300&quot; value=&quot;Slide 26 - &amp;quot;Single-Cluster Architecture (1)&amp;quot;&quot;/&gt;&lt;property id=&quot;20307&quot; value=&quot;353&quot;/&gt;&lt;/object&gt;&lt;object type=&quot;3&quot; unique_id=&quot;19875&quot;&gt;&lt;property id=&quot;20148&quot; value=&quot;5&quot;/&gt;&lt;property id=&quot;20300&quot; value=&quot;Slide 27 - &amp;quot;Single-Cluster Architecture (2)&amp;quot;&quot;/&gt;&lt;property id=&quot;20307&quot; value=&quot;354&quot;/&gt;&lt;/object&gt;&lt;object type=&quot;3&quot; unique_id=&quot;19876&quot;&gt;&lt;property id=&quot;20148&quot; value=&quot;5&quot;/&gt;&lt;property id=&quot;20300&quot; value=&quot;Slide 28 - &amp;quot;Multi-Cluster Architecture&amp;quot;&quot;/&gt;&lt;property id=&quot;20307&quot; value=&quot;355&quot;/&gt;&lt;/object&gt;&lt;object type=&quot;3&quot; unique_id=&quot;19877&quot;&gt;&lt;property id=&quot;20148&quot; value=&quot;5&quot;/&gt;&lt;property id=&quot;20300&quot; value=&quot;Slide 29 - &amp;quot;High Availability Architecture&amp;quot;&quot;/&gt;&lt;property id=&quot;20307&quot; value=&quot;356&quot;/&gt;&lt;/object&gt;&lt;object type=&quot;3&quot; unique_id=&quot;19878&quot;&gt;&lt;property id=&quot;20148&quot; value=&quot;5&quot;/&gt;&lt;property id=&quot;20300&quot; value=&quot;Slide 14 - &amp;quot;Walrus Storage Types&amp;quot;&quot;/&gt;&lt;property id=&quot;20307&quot; value=&quot;357&quot;/&gt;&lt;/object&gt;&lt;object type=&quot;3&quot; unique_id=&quot;20022&quot;&gt;&lt;property id=&quot;20148&quot; value=&quot;5&quot;/&gt;&lt;property id=&quot;20300&quot; value=&quot;Slide 12 - &amp;quot;Cloud Controller&amp;quot;&quot;/&gt;&lt;property id=&quot;20307&quot; value=&quot;358&quot;/&gt;&lt;/object&gt;&lt;object type=&quot;3&quot; unique_id=&quot;20023&quot;&gt;&lt;property id=&quot;20148&quot; value=&quot;5&quot;/&gt;&lt;property id=&quot;20300&quot; value=&quot;Slide 13 - &amp;quot;Walrus&amp;quot;&quot;/&gt;&lt;property id=&quot;20307&quot; value=&quot;359&quot;/&gt;&lt;/object&gt;&lt;object type=&quot;3&quot; unique_id=&quot;20166&quot;&gt;&lt;property id=&quot;20148&quot; value=&quot;5&quot;/&gt;&lt;property id=&quot;20300&quot; value=&quot;Slide 15 - &amp;quot;Cluster Controller&amp;quot;&quot;/&gt;&lt;property id=&quot;20307&quot; value=&quot;360&quot;/&gt;&lt;/object&gt;&lt;object type=&quot;3&quot; unique_id=&quot;20338&quot;&gt;&lt;property id=&quot;20148&quot; value=&quot;5&quot;/&gt;&lt;property id=&quot;20300&quot; value=&quot;Slide 19 - &amp;quot;Storage Reliability and Performance&amp;quot;&quot;/&gt;&lt;property id=&quot;20307&quot; value=&quot;364&quot;/&gt;&lt;/object&gt;&lt;object type=&quot;3&quot; unique_id=&quot;20339&quot;&gt;&lt;property id=&quot;20148&quot; value=&quot;5&quot;/&gt;&lt;property id=&quot;20300&quot; value=&quot;Slide 21 - &amp;quot;VMware Broker&amp;quot;&quot;/&gt;&lt;property id=&quot;20307&quot; value=&quot;361&quot;/&gt;&lt;/object&gt;&lt;object type=&quot;3&quot; unique_id=&quot;20994&quot;&gt;&lt;property id=&quot;20148&quot; value=&quot;5&quot;/&gt;&lt;property id=&quot;20300&quot; value=&quot;Slide 20 - &amp;quot;Node Controller&amp;quot;&quot;/&gt;&lt;property id=&quot;20307&quot; value=&quot;365&quot;/&gt;&lt;/object&gt;&lt;object type=&quot;3&quot; unique_id=&quot;20995&quot;&gt;&lt;property id=&quot;20148&quot; value=&quot;5&quot;/&gt;&lt;property id=&quot;20300&quot; value=&quot;Slide 9 - &amp;quot;Eucalyptus Components and Architecture&amp;quot;&quot;/&gt;&lt;property id=&quot;20307&quot; value=&quot;366&quot;/&gt;&lt;/object&gt;&lt;object type=&quot;3&quot; unique_id=&quot;21643&quot;&gt;&lt;property id=&quot;20148&quot; value=&quot;5&quot;/&gt;&lt;property id=&quot;20300&quot; value=&quot;Slide 11 - &amp;quot;Clusters&amp;quot;&quot;/&gt;&lt;property id=&quot;20307&quot; value=&quot;367&quot;/&gt;&lt;/object&gt;&lt;object type=&quot;3&quot; unique_id=&quot;21741&quot;&gt;&lt;property id=&quot;20148&quot; value=&quot;5&quot;/&gt;&lt;property id=&quot;20300&quot; value=&quot;Slide 18 - &amp;quot;iSCSI Targets&amp;quot;&quot;/&gt;&lt;property id=&quot;20307&quot; value=&quot;368&quot;/&gt;&lt;/object&gt;&lt;object type=&quot;3&quot; unique_id=&quot;32414&quot;&gt;&lt;property id=&quot;20148&quot; value=&quot;5&quot;/&gt;&lt;property id=&quot;20300&quot; value=&quot;Slide 17 - &amp;quot;Storage Types&amp;quot;&quot;/&gt;&lt;property id=&quot;20307&quot; value=&quot;369&quot;/&gt;&lt;/object&gt;&lt;object type=&quot;3&quot; unique_id=&quot;32703&quot;&gt;&lt;property id=&quot;20148&quot; value=&quot;5&quot;/&gt;&lt;property id=&quot;20300&quot; value=&quot;Slide 22 - &amp;quot;Cloud Operation – Example&amp;quot;&quot;/&gt;&lt;property id=&quot;20307&quot; value=&quot;370&quot;/&gt;&lt;/object&gt;&lt;object type=&quot;3&quot; unique_id=&quot;32902&quot;&gt;&lt;property id=&quot;20148&quot; value=&quot;5&quot;/&gt;&lt;property id=&quot;20300&quot; value=&quot;Slide 25 - &amp;quot;Proof-of-Concept Architecture (2)&amp;quot;&quot;/&gt;&lt;property id=&quot;20307&quot; value=&quot;371&quot;/&gt;&lt;/object&gt;&lt;object type=&quot;3&quot; unique_id=&quot;33209&quot;&gt;&lt;property id=&quot;20148&quot; value=&quot;5&quot;/&gt;&lt;property id=&quot;20300&quot; value=&quot;Slide 31 - &amp;quot;Summary&amp;quot;&quot;/&gt;&lt;property id=&quot;20307&quot; value=&quot;372&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5340</TotalTime>
  <Words>3253</Words>
  <Application>Microsoft Office PowerPoint</Application>
  <PresentationFormat>On-screen Show (4:3)</PresentationFormat>
  <Paragraphs>565</Paragraphs>
  <Slides>33</Slides>
  <Notes>26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euc-040_rev_d_corp_template_v10</vt:lpstr>
      <vt:lpstr>PowerPoint Presentation</vt:lpstr>
      <vt:lpstr>Eucalyptus Introduction</vt:lpstr>
      <vt:lpstr>Module Agenda</vt:lpstr>
      <vt:lpstr>Eucalyptus Origin</vt:lpstr>
      <vt:lpstr>Eucalyptus Cloud Characteristics</vt:lpstr>
      <vt:lpstr>Open Source</vt:lpstr>
      <vt:lpstr>AWS Compatible</vt:lpstr>
      <vt:lpstr>Hypervisor Agnostic</vt:lpstr>
      <vt:lpstr>Eucalyptus Components and Architecture</vt:lpstr>
      <vt:lpstr>Eucalyptus Architecture</vt:lpstr>
      <vt:lpstr>Clusters</vt:lpstr>
      <vt:lpstr>Cloud Controller</vt:lpstr>
      <vt:lpstr>Walrus</vt:lpstr>
      <vt:lpstr>Walrus Storage Types</vt:lpstr>
      <vt:lpstr>Cluster Controller</vt:lpstr>
      <vt:lpstr>Storage Controller</vt:lpstr>
      <vt:lpstr>Storage Types</vt:lpstr>
      <vt:lpstr>iSCSI Targets</vt:lpstr>
      <vt:lpstr>Storage Reliability and Performance</vt:lpstr>
      <vt:lpstr>Node Controller</vt:lpstr>
      <vt:lpstr>VMware Broker</vt:lpstr>
      <vt:lpstr>Cloud Operation – Example</vt:lpstr>
      <vt:lpstr>Eucalyptus Architecture Examples</vt:lpstr>
      <vt:lpstr>Proof-of-Concept Architecture (1)</vt:lpstr>
      <vt:lpstr>Proof-of-Concept Architecture (2)</vt:lpstr>
      <vt:lpstr>Single-Cluster Architecture (1)</vt:lpstr>
      <vt:lpstr>Single-Cluster Architecture (2)</vt:lpstr>
      <vt:lpstr>Multi-Cluster Architecture</vt:lpstr>
      <vt:lpstr>High Availability Architecture</vt:lpstr>
      <vt:lpstr>Other Information Resources</vt:lpstr>
      <vt:lpstr>Summary</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411</cp:revision>
  <dcterms:created xsi:type="dcterms:W3CDTF">2011-10-23T23:18:41Z</dcterms:created>
  <dcterms:modified xsi:type="dcterms:W3CDTF">2012-12-09T21:40:34Z</dcterms:modified>
</cp:coreProperties>
</file>