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6" r:id="rId2"/>
    <p:sldId id="256" r:id="rId3"/>
    <p:sldId id="257" r:id="rId4"/>
    <p:sldId id="308" r:id="rId5"/>
    <p:sldId id="318" r:id="rId6"/>
    <p:sldId id="317" r:id="rId7"/>
    <p:sldId id="309" r:id="rId8"/>
    <p:sldId id="310" r:id="rId9"/>
    <p:sldId id="311" r:id="rId10"/>
    <p:sldId id="313" r:id="rId11"/>
    <p:sldId id="312" r:id="rId12"/>
    <p:sldId id="316" r:id="rId13"/>
    <p:sldId id="314" r:id="rId14"/>
    <p:sldId id="315" r:id="rId15"/>
    <p:sldId id="307" r:id="rId16"/>
    <p:sldId id="299" r:id="rId17"/>
    <p:sldId id="264" r:id="rId18"/>
    <p:sldId id="265" r:id="rId19"/>
  </p:sldIdLst>
  <p:sldSz cx="9144000" cy="6858000" type="screen4x3"/>
  <p:notesSz cx="7315200" cy="96012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802"/>
    <a:srgbClr val="03405F"/>
    <a:srgbClr val="0099DB"/>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13" autoAdjust="0"/>
    <p:restoredTop sz="81101" autoAdjust="0"/>
  </p:normalViewPr>
  <p:slideViewPr>
    <p:cSldViewPr snapToGrid="0">
      <p:cViewPr varScale="1">
        <p:scale>
          <a:sx n="79" d="100"/>
          <a:sy n="79" d="100"/>
        </p:scale>
        <p:origin x="-408" y="-90"/>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B012D256-A2C8-4761-B0C0-A6AFC0AD590E}" type="slidenum">
              <a:rPr lang="en-US" smtClean="0">
                <a:solidFill>
                  <a:srgbClr val="000000"/>
                </a:solidFill>
                <a:latin typeface="Times New Roman" charset="0"/>
              </a:rPr>
              <a:pPr eaLnBrk="1"/>
              <a:t>4</a:t>
            </a:fld>
            <a:endParaRPr lang="en-US" smtClean="0">
              <a:solidFill>
                <a:srgbClr val="000000"/>
              </a:solidFill>
              <a:latin typeface="Times New Roman" charset="0"/>
            </a:endParaRPr>
          </a:p>
        </p:txBody>
      </p:sp>
      <p:sp>
        <p:nvSpPr>
          <p:cNvPr id="25603"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5604"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Metadata</a:t>
            </a:r>
            <a:r>
              <a:rPr lang="en-US" baseline="0" dirty="0" smtClean="0">
                <a:latin typeface="Calibri" charset="0"/>
                <a:cs typeface="Calibri" charset="0"/>
              </a:rPr>
              <a:t> services are designed to provide small amounts of information to instances after they are launched.  The information provided can be standard pieces of information about the instance as defined by Eucalyptus or small pieces of information supplied by the user launching the instance.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4A5A9778-BC7F-413A-9BD4-4B2C07646EA7}" type="slidenum">
              <a:rPr lang="en-US" smtClean="0">
                <a:solidFill>
                  <a:srgbClr val="000000"/>
                </a:solidFill>
                <a:latin typeface="Times New Roman" charset="0"/>
              </a:rPr>
              <a:pPr eaLnBrk="1"/>
              <a:t>14</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This is the start-up script that the instance</a:t>
            </a:r>
            <a:r>
              <a:rPr lang="en-US" baseline="0" dirty="0" smtClean="0">
                <a:latin typeface="Calibri" charset="0"/>
                <a:cs typeface="Calibri" charset="0"/>
              </a:rPr>
              <a:t> will run at boot.  This start-up script should be part of the Eucalyptus Machine Image that is used to launch the instance.</a:t>
            </a:r>
          </a:p>
          <a:p>
            <a:pPr marL="0" lvl="1">
              <a:spcAft>
                <a:spcPts val="600"/>
              </a:spcAft>
            </a:pPr>
            <a:r>
              <a:rPr lang="en-US" baseline="0" dirty="0" smtClean="0">
                <a:latin typeface="Calibri" charset="0"/>
                <a:cs typeface="Calibri" charset="0"/>
              </a:rPr>
              <a:t>The first entry retrieves the instance’s instance ID number.  This ID number will be used later in the script as an argument to the </a:t>
            </a:r>
            <a:r>
              <a:rPr lang="en-US" baseline="0" dirty="0" err="1" smtClean="0">
                <a:latin typeface="Calibri" charset="0"/>
                <a:cs typeface="Calibri" charset="0"/>
              </a:rPr>
              <a:t>euca</a:t>
            </a:r>
            <a:r>
              <a:rPr lang="en-US" baseline="0" dirty="0" smtClean="0">
                <a:latin typeface="Calibri" charset="0"/>
                <a:cs typeface="Calibri" charset="0"/>
              </a:rPr>
              <a:t>-attach-volume command.</a:t>
            </a:r>
          </a:p>
          <a:p>
            <a:pPr marL="0" lvl="1">
              <a:spcAft>
                <a:spcPts val="600"/>
              </a:spcAft>
            </a:pPr>
            <a:r>
              <a:rPr lang="en-US" baseline="0" dirty="0" smtClean="0">
                <a:latin typeface="Calibri" charset="0"/>
                <a:cs typeface="Calibri" charset="0"/>
              </a:rPr>
              <a:t>The second entry retrieves the user-supplied data and stores it in the file .</a:t>
            </a:r>
            <a:r>
              <a:rPr lang="en-US" baseline="0" dirty="0" err="1" smtClean="0">
                <a:latin typeface="Calibri" charset="0"/>
                <a:cs typeface="Calibri" charset="0"/>
              </a:rPr>
              <a:t>env_variables</a:t>
            </a:r>
            <a:r>
              <a:rPr lang="en-US" baseline="0" dirty="0" smtClean="0">
                <a:latin typeface="Calibri" charset="0"/>
                <a:cs typeface="Calibri" charset="0"/>
              </a:rPr>
              <a:t>.   The user-supplied data is a series of export commands that set environmental variables.</a:t>
            </a:r>
          </a:p>
          <a:p>
            <a:pPr marL="0" lvl="1">
              <a:spcAft>
                <a:spcPts val="600"/>
              </a:spcAft>
            </a:pPr>
            <a:r>
              <a:rPr lang="en-US" baseline="0" dirty="0" smtClean="0">
                <a:latin typeface="Calibri" charset="0"/>
                <a:cs typeface="Calibri" charset="0"/>
              </a:rPr>
              <a:t>The third entry sources the file created in the previous entry.  Sourcing the file sets the environmental variables the user supplied during launch.</a:t>
            </a:r>
          </a:p>
          <a:p>
            <a:pPr marL="0" lvl="1">
              <a:spcAft>
                <a:spcPts val="600"/>
              </a:spcAft>
            </a:pPr>
            <a:r>
              <a:rPr lang="en-US" baseline="0" dirty="0" smtClean="0">
                <a:latin typeface="Calibri" charset="0"/>
                <a:cs typeface="Calibri" charset="0"/>
              </a:rPr>
              <a:t>The fourth entry runs a euca2ools command that attaches the pre-created volume to the instance.  Euca2ools uses the authentication environmental variables to authenticate to the Cloud Controller.  It also uses the INSTANCE_ID and EC2_VOL_ID environmental variables to complete the command arguments.</a:t>
            </a:r>
          </a:p>
          <a:p>
            <a:pPr marL="0" lvl="1">
              <a:spcAft>
                <a:spcPts val="600"/>
              </a:spcAft>
            </a:pPr>
            <a:r>
              <a:rPr lang="en-US" baseline="0" dirty="0" smtClean="0">
                <a:latin typeface="Calibri" charset="0"/>
                <a:cs typeface="Calibri" charset="0"/>
              </a:rPr>
              <a:t>The fifth entry causes the script to delay 5 seconds so that euca2ools has enough time to completely attach the volume to the instance.</a:t>
            </a:r>
          </a:p>
          <a:p>
            <a:pPr marL="0" lvl="1">
              <a:spcAft>
                <a:spcPts val="600"/>
              </a:spcAft>
            </a:pPr>
            <a:r>
              <a:rPr lang="en-US" baseline="0" dirty="0" smtClean="0">
                <a:latin typeface="Calibri" charset="0"/>
                <a:cs typeface="Calibri" charset="0"/>
              </a:rPr>
              <a:t>The sixth entry uses </a:t>
            </a:r>
            <a:r>
              <a:rPr lang="en-US" baseline="0" dirty="0" err="1" smtClean="0">
                <a:latin typeface="Calibri" charset="0"/>
                <a:cs typeface="Calibri" charset="0"/>
              </a:rPr>
              <a:t>fdisk</a:t>
            </a:r>
            <a:r>
              <a:rPr lang="en-US" baseline="0" dirty="0" smtClean="0">
                <a:latin typeface="Calibri" charset="0"/>
                <a:cs typeface="Calibri" charset="0"/>
              </a:rPr>
              <a:t> to partition the attached volume.  The </a:t>
            </a:r>
            <a:r>
              <a:rPr lang="en-US" baseline="0" dirty="0" err="1" smtClean="0">
                <a:latin typeface="Calibri" charset="0"/>
                <a:cs typeface="Calibri" charset="0"/>
              </a:rPr>
              <a:t>partition_script</a:t>
            </a:r>
            <a:r>
              <a:rPr lang="en-US" baseline="0" dirty="0" smtClean="0">
                <a:latin typeface="Calibri" charset="0"/>
                <a:cs typeface="Calibri" charset="0"/>
              </a:rPr>
              <a:t> file contains entries that automatically feed </a:t>
            </a:r>
            <a:r>
              <a:rPr lang="en-US" baseline="0" dirty="0" err="1" smtClean="0">
                <a:latin typeface="Calibri" charset="0"/>
                <a:cs typeface="Calibri" charset="0"/>
              </a:rPr>
              <a:t>fdisk</a:t>
            </a:r>
            <a:r>
              <a:rPr lang="en-US" baseline="0" dirty="0" smtClean="0">
                <a:latin typeface="Calibri" charset="0"/>
                <a:cs typeface="Calibri" charset="0"/>
              </a:rPr>
              <a:t> the necessary values to create a single partition on the volume.</a:t>
            </a:r>
            <a:endParaRPr lang="en-US" dirty="0" smtClean="0">
              <a:latin typeface="Calibri" charset="0"/>
              <a:cs typeface="Calibri" charset="0"/>
            </a:endParaRPr>
          </a:p>
          <a:p>
            <a:pPr marL="0" lvl="1">
              <a:spcAft>
                <a:spcPts val="600"/>
              </a:spcAft>
            </a:pPr>
            <a:r>
              <a:rPr lang="en-US" dirty="0" smtClean="0">
                <a:latin typeface="Calibri" charset="0"/>
                <a:cs typeface="Calibri" charset="0"/>
              </a:rPr>
              <a:t>The </a:t>
            </a:r>
            <a:r>
              <a:rPr lang="en-US" dirty="0" err="1" smtClean="0">
                <a:latin typeface="Calibri" charset="0"/>
                <a:cs typeface="Calibri" charset="0"/>
              </a:rPr>
              <a:t>partition_script</a:t>
            </a:r>
            <a:r>
              <a:rPr lang="en-US" baseline="0" dirty="0" smtClean="0">
                <a:latin typeface="Calibri" charset="0"/>
                <a:cs typeface="Calibri" charset="0"/>
              </a:rPr>
              <a:t> would contains six lines:</a:t>
            </a:r>
          </a:p>
          <a:p>
            <a:pPr marL="0" lvl="1">
              <a:spcAft>
                <a:spcPts val="600"/>
              </a:spcAft>
            </a:pPr>
            <a:r>
              <a:rPr lang="en-US" baseline="0" dirty="0" smtClean="0">
                <a:latin typeface="Calibri" charset="0"/>
                <a:cs typeface="Calibri" charset="0"/>
              </a:rPr>
              <a:t>n – creates a new partition</a:t>
            </a:r>
          </a:p>
          <a:p>
            <a:pPr marL="0" lvl="1">
              <a:spcAft>
                <a:spcPts val="600"/>
              </a:spcAft>
            </a:pPr>
            <a:r>
              <a:rPr lang="en-US" baseline="0" dirty="0" smtClean="0">
                <a:latin typeface="Calibri" charset="0"/>
                <a:cs typeface="Calibri" charset="0"/>
              </a:rPr>
              <a:t>p – creates a primary partition</a:t>
            </a:r>
          </a:p>
          <a:p>
            <a:pPr marL="0" lvl="1">
              <a:spcAft>
                <a:spcPts val="600"/>
              </a:spcAft>
            </a:pPr>
            <a:r>
              <a:rPr lang="en-US" baseline="0" dirty="0" smtClean="0">
                <a:latin typeface="Calibri" charset="0"/>
                <a:cs typeface="Calibri" charset="0"/>
              </a:rPr>
              <a:t>1 – creates partition number 1</a:t>
            </a:r>
          </a:p>
          <a:p>
            <a:pPr marL="0" lvl="1">
              <a:spcAft>
                <a:spcPts val="600"/>
              </a:spcAft>
            </a:pPr>
            <a:r>
              <a:rPr lang="en-US" baseline="0" dirty="0" smtClean="0">
                <a:latin typeface="Calibri" charset="0"/>
                <a:cs typeface="Calibri" charset="0"/>
              </a:rPr>
              <a:t>(press the Enter key for a blank line) – the blank line chooses the default of the first cylinder</a:t>
            </a:r>
          </a:p>
          <a:p>
            <a:pPr marL="0" lvl="1">
              <a:spcAft>
                <a:spcPts val="600"/>
              </a:spcAft>
            </a:pPr>
            <a:r>
              <a:rPr lang="en-US" baseline="0" dirty="0" smtClean="0">
                <a:latin typeface="Calibri" charset="0"/>
                <a:cs typeface="Calibri" charset="0"/>
              </a:rPr>
              <a:t>(press the Enter key for a blank line) – the blank line chooses the default of the last cylinder</a:t>
            </a:r>
          </a:p>
          <a:p>
            <a:pPr marL="0" lvl="1">
              <a:spcAft>
                <a:spcPts val="600"/>
              </a:spcAft>
            </a:pPr>
            <a:r>
              <a:rPr lang="en-US" baseline="0" dirty="0" smtClean="0">
                <a:latin typeface="Calibri" charset="0"/>
                <a:cs typeface="Calibri" charset="0"/>
              </a:rPr>
              <a:t>w – writes the partition table to the disk and exits </a:t>
            </a:r>
            <a:r>
              <a:rPr lang="en-US" baseline="0" dirty="0" err="1" smtClean="0">
                <a:latin typeface="Calibri" charset="0"/>
                <a:cs typeface="Calibri" charset="0"/>
              </a:rPr>
              <a:t>fdisk</a:t>
            </a:r>
            <a:endParaRPr lang="en-US" baseline="0" dirty="0" smtClean="0">
              <a:latin typeface="Calibri" charset="0"/>
              <a:cs typeface="Calibri" charset="0"/>
            </a:endParaRPr>
          </a:p>
          <a:p>
            <a:pPr marL="0" lvl="1">
              <a:spcAft>
                <a:spcPts val="600"/>
              </a:spcAft>
            </a:pPr>
            <a:r>
              <a:rPr lang="en-US" baseline="0" dirty="0" smtClean="0">
                <a:latin typeface="Calibri" charset="0"/>
                <a:cs typeface="Calibri" charset="0"/>
              </a:rPr>
              <a:t>The final three lines of the script create a file system on the partition, make a directory to use as a mount point, and then mounts the file system to the mount point.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16</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Quick overview of who we are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illustrates how an instance can be customized</a:t>
            </a:r>
            <a:r>
              <a:rPr lang="en-US" baseline="0" dirty="0" smtClean="0"/>
              <a:t> at start-up so that it has a different configuration than the image from which it was launched.  The actual configuration of the instance is a combination of the information in the boot image along with Eucalyptus-defined and user-supplied information.</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63423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37A359AE-F5A2-4338-9082-92E4B938FC9A}" type="slidenum">
              <a:rPr lang="en-US" smtClean="0">
                <a:solidFill>
                  <a:srgbClr val="000000"/>
                </a:solidFill>
                <a:latin typeface="Times New Roman" charset="0"/>
              </a:rPr>
              <a:pPr eaLnBrk="1"/>
              <a:t>7</a:t>
            </a:fld>
            <a:endParaRPr lang="en-US" smtClean="0">
              <a:solidFill>
                <a:srgbClr val="000000"/>
              </a:solidFill>
              <a:latin typeface="Times New Roman" charset="0"/>
            </a:endParaRPr>
          </a:p>
        </p:txBody>
      </p:sp>
      <p:sp>
        <p:nvSpPr>
          <p:cNvPr id="26627"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6628"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Eucalyptus recommends that you configure a DNS entry for the Cloud Controller that maps to the appropriate IP address based on your network mode and network address scheme. This way you can configure your instances to access the metadata service using a DNS name.</a:t>
            </a:r>
          </a:p>
          <a:p>
            <a:pPr marL="0" lvl="1">
              <a:spcAft>
                <a:spcPts val="600"/>
              </a:spcAft>
            </a:pPr>
            <a:r>
              <a:rPr lang="en-US" dirty="0" smtClean="0">
                <a:latin typeface="Calibri" charset="0"/>
                <a:cs typeface="Calibri" charset="0"/>
              </a:rPr>
              <a:t>Eucalyptus</a:t>
            </a:r>
            <a:r>
              <a:rPr lang="en-US" baseline="0" dirty="0" smtClean="0">
                <a:latin typeface="Calibri" charset="0"/>
                <a:cs typeface="Calibri" charset="0"/>
              </a:rPr>
              <a:t> has used an IP address in the Automatic Private IP Address range for metadata access in MANAGED and MANAGED-NOVLAN modes.  Instances using this IP address are mapped to the Cloud Controller and port 8773 by entries in the Cluster Controller’s NAT table in </a:t>
            </a:r>
            <a:r>
              <a:rPr lang="en-US" baseline="0" dirty="0" err="1" smtClean="0">
                <a:latin typeface="Calibri" charset="0"/>
                <a:cs typeface="Calibri" charset="0"/>
              </a:rPr>
              <a:t>iptables</a:t>
            </a:r>
            <a:r>
              <a:rPr lang="en-US" baseline="0" dirty="0" smtClean="0">
                <a:latin typeface="Calibri" charset="0"/>
                <a:cs typeface="Calibri" charset="0"/>
              </a:rPr>
              <a:t>.</a:t>
            </a:r>
          </a:p>
          <a:p>
            <a:pPr marL="0" lvl="1">
              <a:spcAft>
                <a:spcPts val="600"/>
              </a:spcAft>
            </a:pPr>
            <a:r>
              <a:rPr lang="en-US" baseline="0" dirty="0" smtClean="0">
                <a:latin typeface="Calibri" charset="0"/>
                <a:cs typeface="Calibri" charset="0"/>
              </a:rPr>
              <a:t>In SYSTEM and STATIC modes, the instance must specify both the IP address and port number in order to reach the Cloud Controller metadata service.  However if DNS is used, DNS Address records can only map to an IP address.  Therefore, the http:// entry used by the instance must explicitly include the port number 8773 after the DNS address of the Cloud Controller. </a:t>
            </a:r>
          </a:p>
          <a:p>
            <a:pPr marL="0" lvl="1">
              <a:spcAft>
                <a:spcPts val="600"/>
              </a:spcAft>
            </a:pPr>
            <a:r>
              <a:rPr lang="en-US" baseline="0" dirty="0" smtClean="0">
                <a:latin typeface="Calibri" charset="0"/>
                <a:cs typeface="Calibri" charset="0"/>
              </a:rPr>
              <a:t>No matter which network mode Eucalyptus is configured in, access to the metadata service information is always beneath the base directory of /latest.</a:t>
            </a:r>
            <a:endParaRPr lang="en-US" dirty="0" smtClean="0">
              <a:latin typeface="Calibri"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05438254-FFD9-44D5-B11D-5B10C07DB442}" type="slidenum">
              <a:rPr lang="en-US" smtClean="0">
                <a:solidFill>
                  <a:srgbClr val="000000"/>
                </a:solidFill>
                <a:latin typeface="Times New Roman" charset="0"/>
              </a:rPr>
              <a:pPr eaLnBrk="1"/>
              <a:t>8</a:t>
            </a:fld>
            <a:endParaRPr lang="en-US" smtClean="0">
              <a:solidFill>
                <a:srgbClr val="000000"/>
              </a:solidFill>
              <a:latin typeface="Times New Roman" charset="0"/>
            </a:endParaRPr>
          </a:p>
        </p:txBody>
      </p:sp>
      <p:sp>
        <p:nvSpPr>
          <p:cNvPr id="27651"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7652"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You can use the curl command shown</a:t>
            </a:r>
            <a:r>
              <a:rPr lang="en-US" baseline="0" dirty="0" smtClean="0">
                <a:latin typeface="Calibri" charset="0"/>
                <a:cs typeface="Calibri" charset="0"/>
              </a:rPr>
              <a:t> here to get a list of all the Eucalyptus-defined metadata keys that are available for your particular Eucalyptus software release.  When you run this command you will notice that some of the key names are appended with a forward slash character.  This denotes that there are additional key names nested below.  </a:t>
            </a:r>
            <a:endParaRPr lang="en-US" dirty="0" smtClean="0">
              <a:latin typeface="Calibri"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53867629-13B1-4545-9874-DC1016485363}"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286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86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You</a:t>
            </a:r>
            <a:r>
              <a:rPr lang="en-US" baseline="0" dirty="0" smtClean="0">
                <a:latin typeface="Calibri" charset="0"/>
                <a:cs typeface="Calibri" charset="0"/>
              </a:rPr>
              <a:t> can use the command shown above t</a:t>
            </a:r>
            <a:r>
              <a:rPr lang="en-US" dirty="0" smtClean="0">
                <a:latin typeface="Calibri" charset="0"/>
                <a:cs typeface="Calibri" charset="0"/>
              </a:rPr>
              <a:t>o fetch the actual value associated</a:t>
            </a:r>
            <a:r>
              <a:rPr lang="en-US" baseline="0" dirty="0" smtClean="0">
                <a:latin typeface="Calibri" charset="0"/>
                <a:cs typeface="Calibri" charset="0"/>
              </a:rPr>
              <a:t> with a metadata key name.  In the case where there are nested key names below a key name, the names of the nested key names will be returned instead.  Unless you know the last key name in a series of nested key names, you could use an iterative set of curl commands to walk down the list of key names in order to get their values.</a:t>
            </a:r>
            <a:endParaRPr lang="en-US" dirty="0" smtClean="0">
              <a:latin typeface="Calibri"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53867629-13B1-4545-9874-DC1016485363}" type="slidenum">
              <a:rPr lang="en-US" smtClean="0">
                <a:solidFill>
                  <a:srgbClr val="000000"/>
                </a:solidFill>
                <a:latin typeface="Times New Roman" charset="0"/>
              </a:rPr>
              <a:pPr eaLnBrk="1"/>
              <a:t>10</a:t>
            </a:fld>
            <a:endParaRPr lang="en-US" smtClean="0">
              <a:solidFill>
                <a:srgbClr val="000000"/>
              </a:solidFill>
              <a:latin typeface="Times New Roman" charset="0"/>
            </a:endParaRPr>
          </a:p>
        </p:txBody>
      </p:sp>
      <p:sp>
        <p:nvSpPr>
          <p:cNvPr id="286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86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The example above</a:t>
            </a:r>
            <a:r>
              <a:rPr lang="en-US" baseline="0" dirty="0" smtClean="0">
                <a:latin typeface="Calibri" charset="0"/>
                <a:cs typeface="Calibri" charset="0"/>
              </a:rPr>
              <a:t> shows how to use a curl command in a startup script to download the user’s public key into the instance’s Secure Shell (SSH) </a:t>
            </a:r>
            <a:r>
              <a:rPr lang="en-US" baseline="0" dirty="0" err="1" smtClean="0">
                <a:latin typeface="Calibri" charset="0"/>
                <a:cs typeface="Calibri" charset="0"/>
              </a:rPr>
              <a:t>authorized_keys</a:t>
            </a:r>
            <a:r>
              <a:rPr lang="en-US" baseline="0" dirty="0" smtClean="0">
                <a:latin typeface="Calibri" charset="0"/>
                <a:cs typeface="Calibri" charset="0"/>
              </a:rPr>
              <a:t> file.  Populating the </a:t>
            </a:r>
            <a:r>
              <a:rPr lang="en-US" baseline="0" dirty="0" err="1" smtClean="0">
                <a:latin typeface="Calibri" charset="0"/>
                <a:cs typeface="Calibri" charset="0"/>
              </a:rPr>
              <a:t>authorized_keys</a:t>
            </a:r>
            <a:r>
              <a:rPr lang="en-US" baseline="0" dirty="0" smtClean="0">
                <a:latin typeface="Calibri" charset="0"/>
                <a:cs typeface="Calibri" charset="0"/>
              </a:rPr>
              <a:t> file allows the user to use their private key to authenticate to the instance during an SSH log in without knowing or supplying root’s password.  </a:t>
            </a:r>
          </a:p>
          <a:p>
            <a:pPr marL="0" lvl="1">
              <a:spcAft>
                <a:spcPts val="600"/>
              </a:spcAft>
            </a:pPr>
            <a:r>
              <a:rPr lang="en-US" baseline="0" dirty="0" smtClean="0">
                <a:latin typeface="Calibri" charset="0"/>
                <a:cs typeface="Calibri" charset="0"/>
              </a:rPr>
              <a:t>The curl command shown in this slide is actually a single entry in the </a:t>
            </a:r>
            <a:r>
              <a:rPr lang="en-US" baseline="0" dirty="0" err="1" smtClean="0">
                <a:latin typeface="Calibri" charset="0"/>
                <a:cs typeface="Calibri" charset="0"/>
              </a:rPr>
              <a:t>rc.local</a:t>
            </a:r>
            <a:r>
              <a:rPr lang="en-US" baseline="0" dirty="0" smtClean="0">
                <a:latin typeface="Calibri" charset="0"/>
                <a:cs typeface="Calibri" charset="0"/>
              </a:rPr>
              <a:t> file.  The fact that it is shown as four lines in the illustration above is just a result of the illustration’s limited width.</a:t>
            </a:r>
            <a:endParaRPr lang="en-US" dirty="0" smtClean="0">
              <a:latin typeface="Calibri"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4A5A9778-BC7F-413A-9BD4-4B2C07646EA7}" type="slidenum">
              <a:rPr lang="en-US" smtClean="0">
                <a:solidFill>
                  <a:srgbClr val="000000"/>
                </a:solidFill>
                <a:latin typeface="Times New Roman" charset="0"/>
              </a:rPr>
              <a:pPr eaLnBrk="1"/>
              <a:t>11</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A</a:t>
            </a:r>
            <a:r>
              <a:rPr lang="en-US" baseline="0" dirty="0" smtClean="0">
                <a:latin typeface="Calibri" charset="0"/>
                <a:cs typeface="Calibri" charset="0"/>
              </a:rPr>
              <a:t> user can supply a small amount of data to the instance when they launch it.  The data can be provided directly from command-line arguments, or indirectly from a file specified on the command line.  The data can also be provided from the Eucalyptus User Console for from a file specified by the Eucalyptus User Console.  The following slide has examples for both methods.  The Cloud Controller will store the information in whatever format it was received and provide it back to the instance in the same format.  This means that the start-up scripts running on the instance must be able to parse the information in the form it is received. </a:t>
            </a:r>
            <a:endParaRPr lang="en-US" dirty="0" smtClean="0">
              <a:latin typeface="Calibri"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4A5A9778-BC7F-413A-9BD4-4B2C07646EA7}" type="slidenum">
              <a:rPr lang="en-US" smtClean="0">
                <a:solidFill>
                  <a:srgbClr val="000000"/>
                </a:solidFill>
                <a:latin typeface="Times New Roman" charset="0"/>
              </a:rPr>
              <a:pPr eaLnBrk="1"/>
              <a:t>12</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err="1" smtClean="0">
                <a:latin typeface="Calibri" charset="0"/>
                <a:cs typeface="Calibri" charset="0"/>
              </a:rPr>
              <a:t>Userdata</a:t>
            </a:r>
            <a:r>
              <a:rPr lang="en-US" dirty="0" smtClean="0">
                <a:latin typeface="Calibri" charset="0"/>
                <a:cs typeface="Calibri" charset="0"/>
              </a:rPr>
              <a:t> can be provided using</a:t>
            </a:r>
            <a:r>
              <a:rPr lang="en-US" baseline="0" dirty="0" smtClean="0">
                <a:latin typeface="Calibri" charset="0"/>
                <a:cs typeface="Calibri" charset="0"/>
              </a:rPr>
              <a:t> both euca2ools and the </a:t>
            </a:r>
            <a:r>
              <a:rPr lang="en-US" baseline="0" smtClean="0">
                <a:latin typeface="Calibri" charset="0"/>
                <a:cs typeface="Calibri" charset="0"/>
              </a:rPr>
              <a:t>Eucalyptus User Console</a:t>
            </a:r>
            <a:r>
              <a:rPr lang="en-US" baseline="0" dirty="0" smtClean="0">
                <a:latin typeface="Calibri" charset="0"/>
                <a:cs typeface="Calibri" charset="0"/>
              </a:rPr>
              <a:t>.   The primary different is that only euca2ools allows the user to supply the data indirectly using a file.</a:t>
            </a:r>
            <a:endParaRPr lang="en-US" dirty="0" smtClean="0">
              <a:latin typeface="Calibri"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4A5A9778-BC7F-413A-9BD4-4B2C07646EA7}" type="slidenum">
              <a:rPr lang="en-US" smtClean="0">
                <a:solidFill>
                  <a:srgbClr val="000000"/>
                </a:solidFill>
                <a:latin typeface="Times New Roman" charset="0"/>
              </a:rPr>
              <a:pPr eaLnBrk="1"/>
              <a:t>13</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lvl="1">
              <a:spcAft>
                <a:spcPts val="600"/>
              </a:spcAft>
            </a:pPr>
            <a:r>
              <a:rPr lang="en-US" dirty="0" smtClean="0">
                <a:latin typeface="Calibri" charset="0"/>
                <a:cs typeface="Calibri" charset="0"/>
              </a:rPr>
              <a:t>This example will use a combination of Eucalyptus-defined data and user-supplied</a:t>
            </a:r>
            <a:r>
              <a:rPr lang="en-US" baseline="0" dirty="0" smtClean="0">
                <a:latin typeface="Calibri" charset="0"/>
                <a:cs typeface="Calibri" charset="0"/>
              </a:rPr>
              <a:t> data to have the start-up script on an instance automatically attach a volume at boot.  The start-up script will also partition the volume, create a file system on the partition, and mount the file system to a directory named /</a:t>
            </a:r>
            <a:r>
              <a:rPr lang="en-US" baseline="0" dirty="0" err="1" smtClean="0">
                <a:latin typeface="Calibri" charset="0"/>
                <a:cs typeface="Calibri" charset="0"/>
              </a:rPr>
              <a:t>ebs</a:t>
            </a:r>
            <a:r>
              <a:rPr lang="en-US" baseline="0" dirty="0" smtClean="0">
                <a:latin typeface="Calibri" charset="0"/>
                <a:cs typeface="Calibri" charset="0"/>
              </a:rPr>
              <a:t>.  The start-up script assumes that the volume is created ahead of time and that the user will supply the volume ID as user-supplied data when they launch the instance.  The start-up script also assumes that euca2ools in installed in the instance.</a:t>
            </a:r>
          </a:p>
          <a:p>
            <a:pPr marL="0" lvl="1">
              <a:spcAft>
                <a:spcPts val="600"/>
              </a:spcAft>
            </a:pPr>
            <a:r>
              <a:rPr lang="en-US" baseline="0" dirty="0" smtClean="0">
                <a:latin typeface="Calibri" charset="0"/>
                <a:cs typeface="Calibri" charset="0"/>
              </a:rPr>
              <a:t>Because the start-up script runs a euca2ools command to attach the volume, the instance must be able to authenticate to Cloud Controller.  For this reason the user must also supply the standard EC2 authentication information to the instance so that it can authenticate to the cloud controller.  The necessary authentication information is available in the user’s </a:t>
            </a:r>
            <a:r>
              <a:rPr lang="en-US" baseline="0" dirty="0" err="1" smtClean="0">
                <a:latin typeface="Calibri" charset="0"/>
                <a:cs typeface="Calibri" charset="0"/>
              </a:rPr>
              <a:t>eucarc</a:t>
            </a:r>
            <a:r>
              <a:rPr lang="en-US" baseline="0" dirty="0" smtClean="0">
                <a:latin typeface="Calibri" charset="0"/>
                <a:cs typeface="Calibri" charset="0"/>
              </a:rPr>
              <a:t> file.</a:t>
            </a:r>
          </a:p>
          <a:p>
            <a:pPr marL="0" lvl="1">
              <a:spcAft>
                <a:spcPts val="600"/>
              </a:spcAft>
            </a:pPr>
            <a:r>
              <a:rPr lang="en-US" baseline="0" dirty="0" smtClean="0">
                <a:latin typeface="Calibri" charset="0"/>
                <a:cs typeface="Calibri" charset="0"/>
              </a:rPr>
              <a:t>Notice that all the user-supplied data is in the form of commands that set environment variables.   These commands will be written to a file on the instance and then the file will be read in order to set the environment variables.   The environment variables will be automatically referenced by the euca2ools command when run from the script.</a:t>
            </a:r>
          </a:p>
          <a:p>
            <a:pPr marL="0" lvl="1">
              <a:spcAft>
                <a:spcPts val="600"/>
              </a:spcAft>
            </a:pPr>
            <a:endParaRPr lang="en-US" baseline="0" dirty="0" smtClean="0">
              <a:latin typeface="Calibri"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dirty="0" smtClean="0"/>
              <a:t>Metadata Example</a:t>
            </a:r>
          </a:p>
        </p:txBody>
      </p:sp>
      <p:sp>
        <p:nvSpPr>
          <p:cNvPr id="17411" name="Content Placeholder 3"/>
          <p:cNvSpPr>
            <a:spLocks noGrp="1"/>
          </p:cNvSpPr>
          <p:nvPr>
            <p:ph idx="1"/>
          </p:nvPr>
        </p:nvSpPr>
        <p:spPr/>
        <p:txBody>
          <a:bodyPr/>
          <a:lstStyle/>
          <a:p>
            <a:r>
              <a:rPr lang="en-US" dirty="0" smtClean="0"/>
              <a:t>Insert an SSH public key into an instance.</a:t>
            </a:r>
          </a:p>
          <a:p>
            <a:pPr lvl="1"/>
            <a:r>
              <a:rPr lang="en-US" dirty="0" smtClean="0">
                <a:cs typeface="Courier New" pitchFamily="49" charset="0"/>
              </a:rPr>
              <a:t>Allows root log in with only an SSH private key (no root password)</a:t>
            </a:r>
          </a:p>
          <a:p>
            <a:pPr lvl="1"/>
            <a:r>
              <a:rPr lang="en-US" dirty="0" smtClean="0">
                <a:cs typeface="Courier New" pitchFamily="49" charset="0"/>
              </a:rPr>
              <a:t>Assumes SSH is configured to allow password-less log in</a:t>
            </a:r>
            <a:endParaRPr lang="en-US" dirty="0" smtClean="0"/>
          </a:p>
          <a:p>
            <a:r>
              <a:rPr lang="en-US" dirty="0" smtClean="0"/>
              <a:t>Add the following to the EMI’s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rc.local</a:t>
            </a:r>
            <a:r>
              <a:rPr lang="en-US" dirty="0">
                <a:cs typeface="Courier New" pitchFamily="49" charset="0"/>
              </a:rPr>
              <a:t> </a:t>
            </a:r>
            <a:r>
              <a:rPr lang="en-US" dirty="0" smtClean="0"/>
              <a:t>file.</a:t>
            </a:r>
          </a:p>
          <a:p>
            <a:endParaRPr lang="en-US" dirty="0"/>
          </a:p>
          <a:p>
            <a:endParaRPr lang="en-US" dirty="0" smtClean="0"/>
          </a:p>
          <a:p>
            <a:endParaRPr lang="en-US" dirty="0"/>
          </a:p>
          <a:p>
            <a:endParaRPr lang="en-US" dirty="0" smtClean="0"/>
          </a:p>
          <a:p>
            <a:endParaRPr lang="en-US" dirty="0" smtClean="0"/>
          </a:p>
        </p:txBody>
      </p:sp>
      <p:sp>
        <p:nvSpPr>
          <p:cNvPr id="5"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10</a:t>
            </a:fld>
            <a:endParaRPr lang="en-US" sz="1000" dirty="0"/>
          </a:p>
        </p:txBody>
      </p:sp>
      <p:sp>
        <p:nvSpPr>
          <p:cNvPr id="2" name="TextBox 1"/>
          <p:cNvSpPr txBox="1"/>
          <p:nvPr/>
        </p:nvSpPr>
        <p:spPr>
          <a:xfrm>
            <a:off x="940278" y="3437950"/>
            <a:ext cx="7427344" cy="2062103"/>
          </a:xfrm>
          <a:prstGeom prst="rect">
            <a:avLst/>
          </a:prstGeom>
          <a:noFill/>
        </p:spPr>
        <p:txBody>
          <a:bodyPr wrap="square" rtlCol="0">
            <a:spAutoFit/>
          </a:bodyPr>
          <a:lstStyle/>
          <a:p>
            <a:pPr lvl="1"/>
            <a:r>
              <a:rPr lang="en-US" sz="1600" dirty="0" err="1" smtClean="0">
                <a:latin typeface="Courier New" pitchFamily="49" charset="0"/>
                <a:cs typeface="Courier New" pitchFamily="49" charset="0"/>
              </a:rPr>
              <a:t>mkdir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–p /root/.</a:t>
            </a:r>
            <a:r>
              <a:rPr lang="en-US" sz="1600" dirty="0" err="1" smtClean="0">
                <a:latin typeface="Courier New" pitchFamily="49" charset="0"/>
                <a:cs typeface="Courier New" pitchFamily="49" charset="0"/>
              </a:rPr>
              <a:t>ssh</a:t>
            </a:r>
            <a:endParaRPr lang="en-US" sz="1600" dirty="0" smtClean="0">
              <a:latin typeface="Courier New" pitchFamily="49" charset="0"/>
              <a:cs typeface="Courier New" pitchFamily="49" charset="0"/>
            </a:endParaRPr>
          </a:p>
          <a:p>
            <a:pPr lvl="1"/>
            <a:r>
              <a:rPr lang="en-US" sz="1600" dirty="0">
                <a:latin typeface="Courier New" pitchFamily="49" charset="0"/>
                <a:cs typeface="Courier New" pitchFamily="49" charset="0"/>
              </a:rPr>
              <a:t>#</a:t>
            </a:r>
          </a:p>
          <a:p>
            <a:pPr lvl="1"/>
            <a:r>
              <a:rPr lang="en-US" sz="1600" dirty="0" smtClean="0">
                <a:latin typeface="Courier New" pitchFamily="49" charset="0"/>
                <a:cs typeface="Courier New" pitchFamily="49" charset="0"/>
              </a:rPr>
              <a:t>touch </a:t>
            </a:r>
            <a:r>
              <a:rPr lang="en-US" sz="1600" dirty="0">
                <a:latin typeface="Courier New" pitchFamily="49" charset="0"/>
                <a:cs typeface="Courier New" pitchFamily="49" charset="0"/>
              </a:rPr>
              <a:t>/root/.</a:t>
            </a:r>
            <a:r>
              <a:rPr lang="en-US" sz="1600" dirty="0" err="1" smtClean="0">
                <a:latin typeface="Courier New" pitchFamily="49" charset="0"/>
                <a:cs typeface="Courier New" pitchFamily="49" charset="0"/>
              </a:rPr>
              <a:t>ssh</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authorized_keys</a:t>
            </a:r>
            <a:endParaRPr lang="en-US" sz="1600" dirty="0" smtClean="0">
              <a:latin typeface="Courier New" pitchFamily="49" charset="0"/>
              <a:cs typeface="Courier New" pitchFamily="49" charset="0"/>
            </a:endParaRPr>
          </a:p>
          <a:p>
            <a:pPr lvl="1"/>
            <a:r>
              <a:rPr lang="en-US" sz="1600" dirty="0">
                <a:latin typeface="Courier New" pitchFamily="49" charset="0"/>
                <a:cs typeface="Courier New" pitchFamily="49" charset="0"/>
              </a:rPr>
              <a:t>#</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curl –retry 2  -retry-delay 5 –m 45 –s http://169.254.169.254/latest/meta-data/public-keys/0/openssh-key | </a:t>
            </a:r>
            <a:r>
              <a:rPr lang="en-US" sz="1600" dirty="0" err="1" smtClean="0">
                <a:latin typeface="Courier New" pitchFamily="49" charset="0"/>
                <a:cs typeface="Courier New" pitchFamily="49" charset="0"/>
              </a:rPr>
              <a:t>grep</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ssh-rsa</a:t>
            </a:r>
            <a:r>
              <a:rPr lang="en-US" sz="1600" dirty="0" smtClean="0">
                <a:latin typeface="Courier New" pitchFamily="49" charset="0"/>
                <a:cs typeface="Courier New" pitchFamily="49" charset="0"/>
              </a:rPr>
              <a:t>’ &gt;&gt; /root/.</a:t>
            </a:r>
            <a:r>
              <a:rPr lang="en-US" sz="1600" dirty="0" err="1" smtClean="0">
                <a:latin typeface="Courier New" pitchFamily="49" charset="0"/>
                <a:cs typeface="Courier New" pitchFamily="49" charset="0"/>
              </a:rPr>
              <a:t>ssh</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authorized_keys</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6302132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dirty="0" err="1" smtClean="0"/>
              <a:t>Userdata</a:t>
            </a:r>
            <a:endParaRPr lang="en-US" dirty="0" smtClean="0"/>
          </a:p>
        </p:txBody>
      </p:sp>
      <p:sp>
        <p:nvSpPr>
          <p:cNvPr id="20483" name="Content Placeholder 3"/>
          <p:cNvSpPr>
            <a:spLocks noGrp="1"/>
          </p:cNvSpPr>
          <p:nvPr>
            <p:ph idx="1"/>
          </p:nvPr>
        </p:nvSpPr>
        <p:spPr/>
        <p:txBody>
          <a:bodyPr/>
          <a:lstStyle/>
          <a:p>
            <a:r>
              <a:rPr lang="en-US" dirty="0" smtClean="0"/>
              <a:t>Instances can be launched with specific user-supplied data.</a:t>
            </a:r>
          </a:p>
          <a:p>
            <a:pPr lvl="1"/>
            <a:r>
              <a:rPr lang="en-US" dirty="0" smtClean="0"/>
              <a:t>Supplied from euca2ools command-line arguments or text file</a:t>
            </a:r>
          </a:p>
          <a:p>
            <a:pPr lvl="1"/>
            <a:r>
              <a:rPr lang="en-US" dirty="0" smtClean="0"/>
              <a:t>Supplied in Eucalyptus User Console text box or external file</a:t>
            </a:r>
          </a:p>
          <a:p>
            <a:r>
              <a:rPr lang="en-US" dirty="0" smtClean="0"/>
              <a:t>Instance boot scripts must be able to parse the user-supplied data.</a:t>
            </a:r>
          </a:p>
        </p:txBody>
      </p:sp>
      <p:sp>
        <p:nvSpPr>
          <p:cNvPr id="30"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11</a:t>
            </a:fld>
            <a:endParaRPr lang="en-US" sz="1000" dirty="0"/>
          </a:p>
        </p:txBody>
      </p:sp>
      <p:grpSp>
        <p:nvGrpSpPr>
          <p:cNvPr id="2" name="Group 1"/>
          <p:cNvGrpSpPr/>
          <p:nvPr/>
        </p:nvGrpSpPr>
        <p:grpSpPr>
          <a:xfrm>
            <a:off x="491292" y="3487338"/>
            <a:ext cx="8199942" cy="2427316"/>
            <a:chOff x="561673" y="3339673"/>
            <a:chExt cx="8199942" cy="2427316"/>
          </a:xfrm>
        </p:grpSpPr>
        <p:grpSp>
          <p:nvGrpSpPr>
            <p:cNvPr id="26" name="Group 25"/>
            <p:cNvGrpSpPr/>
            <p:nvPr/>
          </p:nvGrpSpPr>
          <p:grpSpPr>
            <a:xfrm>
              <a:off x="747346" y="3697516"/>
              <a:ext cx="7710853" cy="1613140"/>
              <a:chOff x="747346" y="3828596"/>
              <a:chExt cx="7710853" cy="1613140"/>
            </a:xfrm>
          </p:grpSpPr>
          <p:grpSp>
            <p:nvGrpSpPr>
              <p:cNvPr id="11" name="Group 10"/>
              <p:cNvGrpSpPr/>
              <p:nvPr/>
            </p:nvGrpSpPr>
            <p:grpSpPr>
              <a:xfrm>
                <a:off x="3233745" y="3828596"/>
                <a:ext cx="1854679" cy="1613140"/>
                <a:chOff x="5865963" y="3907766"/>
                <a:chExt cx="1854679" cy="1613140"/>
              </a:xfrm>
            </p:grpSpPr>
            <p:grpSp>
              <p:nvGrpSpPr>
                <p:cNvPr id="20" name="Group 19"/>
                <p:cNvGrpSpPr/>
                <p:nvPr/>
              </p:nvGrpSpPr>
              <p:grpSpPr>
                <a:xfrm>
                  <a:off x="5865963" y="3907766"/>
                  <a:ext cx="1854679" cy="1613140"/>
                  <a:chOff x="5865963" y="3907766"/>
                  <a:chExt cx="1854679" cy="1613140"/>
                </a:xfrm>
              </p:grpSpPr>
              <p:sp>
                <p:nvSpPr>
                  <p:cNvPr id="22" name="Rounded Rectangle 21"/>
                  <p:cNvSpPr/>
                  <p:nvPr/>
                </p:nvSpPr>
                <p:spPr>
                  <a:xfrm>
                    <a:off x="5865963" y="3907766"/>
                    <a:ext cx="1854679" cy="1613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120442" y="3907766"/>
                    <a:ext cx="1345720" cy="646331"/>
                  </a:xfrm>
                  <a:prstGeom prst="rect">
                    <a:avLst/>
                  </a:prstGeom>
                  <a:noFill/>
                </p:spPr>
                <p:txBody>
                  <a:bodyPr wrap="square" rtlCol="0">
                    <a:spAutoFit/>
                  </a:bodyPr>
                  <a:lstStyle/>
                  <a:p>
                    <a:pPr algn="ctr"/>
                    <a:r>
                      <a:rPr lang="en-US" b="1" dirty="0">
                        <a:solidFill>
                          <a:schemeClr val="bg1"/>
                        </a:solidFill>
                      </a:rPr>
                      <a:t>C</a:t>
                    </a:r>
                    <a:r>
                      <a:rPr lang="en-US" b="1" dirty="0" smtClean="0">
                        <a:solidFill>
                          <a:schemeClr val="bg1"/>
                        </a:solidFill>
                      </a:rPr>
                      <a:t>loud </a:t>
                    </a:r>
                    <a:r>
                      <a:rPr lang="en-US" b="1" dirty="0">
                        <a:solidFill>
                          <a:schemeClr val="bg1"/>
                        </a:solidFill>
                      </a:rPr>
                      <a:t>C</a:t>
                    </a:r>
                    <a:r>
                      <a:rPr lang="en-US" b="1" dirty="0" smtClean="0">
                        <a:solidFill>
                          <a:schemeClr val="bg1"/>
                        </a:solidFill>
                      </a:rPr>
                      <a:t>ontroller</a:t>
                    </a:r>
                    <a:endParaRPr lang="en-US" b="1" dirty="0">
                      <a:solidFill>
                        <a:schemeClr val="bg1"/>
                      </a:solidFill>
                    </a:endParaRPr>
                  </a:p>
                </p:txBody>
              </p:sp>
            </p:grpSp>
            <p:sp>
              <p:nvSpPr>
                <p:cNvPr id="21" name="TextBox 20"/>
                <p:cNvSpPr txBox="1"/>
                <p:nvPr/>
              </p:nvSpPr>
              <p:spPr>
                <a:xfrm>
                  <a:off x="6012611" y="4918235"/>
                  <a:ext cx="1561382" cy="584775"/>
                </a:xfrm>
                <a:prstGeom prst="rect">
                  <a:avLst/>
                </a:prstGeom>
                <a:noFill/>
              </p:spPr>
              <p:txBody>
                <a:bodyPr wrap="square" rtlCol="0">
                  <a:spAutoFit/>
                </a:bodyPr>
                <a:lstStyle/>
                <a:p>
                  <a:pPr algn="ctr"/>
                  <a:r>
                    <a:rPr lang="en-US" sz="1600" b="1" dirty="0" smtClean="0">
                      <a:solidFill>
                        <a:srgbClr val="FFFF00"/>
                      </a:solidFill>
                    </a:rPr>
                    <a:t>user-data values</a:t>
                  </a:r>
                  <a:endParaRPr lang="en-US" sz="1600" b="1" dirty="0">
                    <a:solidFill>
                      <a:srgbClr val="FFFF00"/>
                    </a:solidFill>
                  </a:endParaRPr>
                </a:p>
              </p:txBody>
            </p:sp>
          </p:grpSp>
          <p:grpSp>
            <p:nvGrpSpPr>
              <p:cNvPr id="25" name="Group 24"/>
              <p:cNvGrpSpPr/>
              <p:nvPr/>
            </p:nvGrpSpPr>
            <p:grpSpPr>
              <a:xfrm>
                <a:off x="5173694" y="4199431"/>
                <a:ext cx="1777042" cy="974344"/>
                <a:chOff x="5903455" y="4305705"/>
                <a:chExt cx="1777042" cy="974344"/>
              </a:xfrm>
            </p:grpSpPr>
            <p:cxnSp>
              <p:nvCxnSpPr>
                <p:cNvPr id="13" name="Straight Arrow Connector 12"/>
                <p:cNvCxnSpPr/>
                <p:nvPr/>
              </p:nvCxnSpPr>
              <p:spPr>
                <a:xfrm>
                  <a:off x="5972467" y="4941495"/>
                  <a:ext cx="1708030" cy="0"/>
                </a:xfrm>
                <a:prstGeom prst="straightConnector1">
                  <a:avLst/>
                </a:prstGeom>
                <a:ln w="571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903455" y="4645394"/>
                  <a:ext cx="1708030" cy="0"/>
                </a:xfrm>
                <a:prstGeom prst="straightConnector1">
                  <a:avLst/>
                </a:prstGeom>
                <a:ln w="571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4969" y="4305705"/>
                  <a:ext cx="923026" cy="338554"/>
                </a:xfrm>
                <a:prstGeom prst="rect">
                  <a:avLst/>
                </a:prstGeom>
              </p:spPr>
              <p:txBody>
                <a:bodyPr wrap="square" rtlCol="0">
                  <a:spAutoFit/>
                </a:bodyPr>
                <a:lstStyle/>
                <a:p>
                  <a:pPr algn="ctr"/>
                  <a:r>
                    <a:rPr lang="en-US" sz="1600" b="1" dirty="0" smtClean="0"/>
                    <a:t>request</a:t>
                  </a:r>
                  <a:endParaRPr lang="en-US" sz="1600" b="1" dirty="0"/>
                </a:p>
              </p:txBody>
            </p:sp>
            <p:sp>
              <p:nvSpPr>
                <p:cNvPr id="16" name="TextBox 15"/>
                <p:cNvSpPr txBox="1"/>
                <p:nvPr/>
              </p:nvSpPr>
              <p:spPr>
                <a:xfrm>
                  <a:off x="6364969" y="4941495"/>
                  <a:ext cx="923026" cy="338554"/>
                </a:xfrm>
                <a:prstGeom prst="rect">
                  <a:avLst/>
                </a:prstGeom>
                <a:noFill/>
              </p:spPr>
              <p:txBody>
                <a:bodyPr wrap="square" rtlCol="0">
                  <a:spAutoFit/>
                </a:bodyPr>
                <a:lstStyle/>
                <a:p>
                  <a:pPr algn="ctr"/>
                  <a:r>
                    <a:rPr lang="en-US" sz="1600" b="1" dirty="0" smtClean="0"/>
                    <a:t>return</a:t>
                  </a:r>
                  <a:endParaRPr lang="en-US" sz="1600" b="1" dirty="0"/>
                </a:p>
              </p:txBody>
            </p:sp>
          </p:grpSp>
          <p:grpSp>
            <p:nvGrpSpPr>
              <p:cNvPr id="12" name="Group 11"/>
              <p:cNvGrpSpPr/>
              <p:nvPr/>
            </p:nvGrpSpPr>
            <p:grpSpPr>
              <a:xfrm>
                <a:off x="7086599" y="4089188"/>
                <a:ext cx="1371600" cy="1190446"/>
                <a:chOff x="1242204" y="4390845"/>
                <a:chExt cx="1371600" cy="1190446"/>
              </a:xfrm>
            </p:grpSpPr>
            <p:sp>
              <p:nvSpPr>
                <p:cNvPr id="18" name="Rectangle 17"/>
                <p:cNvSpPr/>
                <p:nvPr/>
              </p:nvSpPr>
              <p:spPr>
                <a:xfrm>
                  <a:off x="1242204" y="4390845"/>
                  <a:ext cx="1371600" cy="11904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p:cNvSpPr txBox="1"/>
                <p:nvPr/>
              </p:nvSpPr>
              <p:spPr>
                <a:xfrm>
                  <a:off x="1337094" y="4444208"/>
                  <a:ext cx="1181819" cy="369332"/>
                </a:xfrm>
                <a:prstGeom prst="rect">
                  <a:avLst/>
                </a:prstGeom>
                <a:noFill/>
              </p:spPr>
              <p:txBody>
                <a:bodyPr wrap="square" rtlCol="0">
                  <a:spAutoFit/>
                </a:bodyPr>
                <a:lstStyle/>
                <a:p>
                  <a:pPr algn="ctr"/>
                  <a:r>
                    <a:rPr lang="en-US" b="1" dirty="0" smtClean="0">
                      <a:solidFill>
                        <a:schemeClr val="bg1"/>
                      </a:solidFill>
                    </a:rPr>
                    <a:t>instance</a:t>
                  </a:r>
                  <a:endParaRPr lang="en-US" b="1" dirty="0">
                    <a:solidFill>
                      <a:schemeClr val="bg1"/>
                    </a:solidFill>
                  </a:endParaRPr>
                </a:p>
              </p:txBody>
            </p:sp>
          </p:grpSp>
          <p:grpSp>
            <p:nvGrpSpPr>
              <p:cNvPr id="24" name="Group 23"/>
              <p:cNvGrpSpPr/>
              <p:nvPr/>
            </p:nvGrpSpPr>
            <p:grpSpPr>
              <a:xfrm>
                <a:off x="747346" y="4065779"/>
                <a:ext cx="1661747" cy="1138774"/>
                <a:chOff x="624254" y="3541702"/>
                <a:chExt cx="1661747" cy="1138774"/>
              </a:xfrm>
            </p:grpSpPr>
            <p:sp>
              <p:nvSpPr>
                <p:cNvPr id="7" name="Rectangle 6"/>
                <p:cNvSpPr/>
                <p:nvPr/>
              </p:nvSpPr>
              <p:spPr>
                <a:xfrm>
                  <a:off x="747346" y="3541702"/>
                  <a:ext cx="1415562" cy="1138774"/>
                </a:xfrm>
                <a:prstGeom prst="rect">
                  <a:avLst/>
                </a:prstGeom>
                <a:solidFill>
                  <a:srgbClr val="7030A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4254" y="3572480"/>
                  <a:ext cx="1661747" cy="1077218"/>
                </a:xfrm>
                <a:prstGeom prst="rect">
                  <a:avLst/>
                </a:prstGeom>
                <a:noFill/>
              </p:spPr>
              <p:txBody>
                <a:bodyPr wrap="square" rtlCol="0">
                  <a:spAutoFit/>
                </a:bodyPr>
                <a:lstStyle/>
                <a:p>
                  <a:pPr algn="ctr"/>
                  <a:r>
                    <a:rPr lang="en-US" sz="1600" b="1" dirty="0">
                      <a:solidFill>
                        <a:srgbClr val="FFFF00"/>
                      </a:solidFill>
                    </a:rPr>
                    <a:t>u</a:t>
                  </a:r>
                  <a:r>
                    <a:rPr lang="en-US" sz="1600" b="1" dirty="0" smtClean="0">
                      <a:solidFill>
                        <a:srgbClr val="FFFF00"/>
                      </a:solidFill>
                    </a:rPr>
                    <a:t>ser-data values supplied at launch</a:t>
                  </a:r>
                  <a:endParaRPr lang="en-US" sz="1600" b="1" dirty="0">
                    <a:solidFill>
                      <a:srgbClr val="FFFF00"/>
                    </a:solidFill>
                  </a:endParaRPr>
                </a:p>
              </p:txBody>
            </p:sp>
          </p:grpSp>
          <p:cxnSp>
            <p:nvCxnSpPr>
              <p:cNvPr id="29" name="Straight Arrow Connector 28"/>
              <p:cNvCxnSpPr/>
              <p:nvPr/>
            </p:nvCxnSpPr>
            <p:spPr>
              <a:xfrm>
                <a:off x="2409093" y="4647015"/>
                <a:ext cx="645985" cy="0"/>
              </a:xfrm>
              <a:prstGeom prst="straightConnector1">
                <a:avLst/>
              </a:prstGeom>
              <a:ln w="57150">
                <a:solidFill>
                  <a:schemeClr val="bg2"/>
                </a:solidFill>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991707" y="4581030"/>
              <a:ext cx="1561382" cy="584775"/>
            </a:xfrm>
            <a:prstGeom prst="rect">
              <a:avLst/>
            </a:prstGeom>
            <a:noFill/>
          </p:spPr>
          <p:txBody>
            <a:bodyPr wrap="square" rtlCol="0">
              <a:spAutoFit/>
            </a:bodyPr>
            <a:lstStyle/>
            <a:p>
              <a:pPr algn="ctr"/>
              <a:r>
                <a:rPr lang="en-US" sz="1600" b="1" dirty="0" smtClean="0">
                  <a:solidFill>
                    <a:srgbClr val="FFFF00"/>
                  </a:solidFill>
                </a:rPr>
                <a:t>user-data values</a:t>
              </a:r>
              <a:endParaRPr lang="en-US" sz="1600" b="1" dirty="0">
                <a:solidFill>
                  <a:srgbClr val="FFFF00"/>
                </a:solidFill>
              </a:endParaRPr>
            </a:p>
          </p:txBody>
        </p:sp>
        <p:sp>
          <p:nvSpPr>
            <p:cNvPr id="28" name="Rounded Rectangle 27"/>
            <p:cNvSpPr/>
            <p:nvPr/>
          </p:nvSpPr>
          <p:spPr>
            <a:xfrm>
              <a:off x="561673" y="3339673"/>
              <a:ext cx="8199942" cy="2427316"/>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90181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dirty="0" smtClean="0"/>
              <a:t>Creating </a:t>
            </a:r>
            <a:r>
              <a:rPr lang="en-US" dirty="0" err="1" smtClean="0"/>
              <a:t>Userdata</a:t>
            </a:r>
            <a:endParaRPr lang="en-US" dirty="0" smtClean="0"/>
          </a:p>
        </p:txBody>
      </p:sp>
      <p:sp>
        <p:nvSpPr>
          <p:cNvPr id="20483" name="Content Placeholder 3"/>
          <p:cNvSpPr>
            <a:spLocks noGrp="1"/>
          </p:cNvSpPr>
          <p:nvPr>
            <p:ph idx="1"/>
          </p:nvPr>
        </p:nvSpPr>
        <p:spPr/>
        <p:txBody>
          <a:bodyPr/>
          <a:lstStyle/>
          <a:p>
            <a:r>
              <a:rPr lang="en-US" dirty="0" smtClean="0"/>
              <a:t>From euca2ools</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-run-instances –k &lt;</a:t>
            </a:r>
            <a:r>
              <a:rPr lang="en-US" dirty="0" err="1" smtClean="0">
                <a:latin typeface="Courier New" pitchFamily="49" charset="0"/>
                <a:cs typeface="Courier New" pitchFamily="49" charset="0"/>
              </a:rPr>
              <a:t>keyname</a:t>
            </a:r>
            <a:r>
              <a:rPr lang="en-US" dirty="0" smtClean="0">
                <a:latin typeface="Courier New" pitchFamily="49" charset="0"/>
                <a:cs typeface="Courier New" pitchFamily="49" charset="0"/>
              </a:rPr>
              <a:t>&gt; --user-data             &lt;</a:t>
            </a:r>
            <a:r>
              <a:rPr lang="en-US" dirty="0" err="1" smtClean="0">
                <a:latin typeface="Courier New" pitchFamily="49" charset="0"/>
                <a:cs typeface="Courier New" pitchFamily="49" charset="0"/>
              </a:rPr>
              <a:t>user_supplied_text</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emi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-run-instances </a:t>
            </a:r>
            <a:r>
              <a:rPr lang="en-US" dirty="0">
                <a:latin typeface="Courier New" pitchFamily="49" charset="0"/>
                <a:cs typeface="Courier New" pitchFamily="49" charset="0"/>
              </a:rPr>
              <a:t>–k &lt;</a:t>
            </a:r>
            <a:r>
              <a:rPr lang="en-US" dirty="0" err="1">
                <a:latin typeface="Courier New" pitchFamily="49" charset="0"/>
                <a:cs typeface="Courier New" pitchFamily="49" charset="0"/>
              </a:rPr>
              <a:t>keyname</a:t>
            </a:r>
            <a:r>
              <a:rPr lang="en-US" dirty="0">
                <a:latin typeface="Courier New" pitchFamily="49" charset="0"/>
                <a:cs typeface="Courier New" pitchFamily="49" charset="0"/>
              </a:rPr>
              <a:t>&gt; --</a:t>
            </a:r>
            <a:r>
              <a:rPr lang="en-US" dirty="0" smtClean="0">
                <a:latin typeface="Courier New" pitchFamily="49" charset="0"/>
                <a:cs typeface="Courier New" pitchFamily="49" charset="0"/>
              </a:rPr>
              <a:t>user-data-file             &lt;</a:t>
            </a:r>
            <a:r>
              <a:rPr lang="en-US" dirty="0" err="1" smtClean="0">
                <a:latin typeface="Courier New" pitchFamily="49" charset="0"/>
                <a:cs typeface="Courier New" pitchFamily="49" charset="0"/>
              </a:rPr>
              <a:t>file_name</a:t>
            </a:r>
            <a:r>
              <a:rPr lang="en-US" dirty="0" smtClean="0">
                <a:latin typeface="Courier New" pitchFamily="49" charset="0"/>
                <a:cs typeface="Courier New" pitchFamily="49" charset="0"/>
              </a:rPr>
              <a:t>&gt; </a:t>
            </a:r>
            <a:r>
              <a:rPr lang="en-US" dirty="0" err="1">
                <a:latin typeface="Courier New" pitchFamily="49" charset="0"/>
                <a:cs typeface="Courier New" pitchFamily="49" charset="0"/>
              </a:rPr>
              <a:t>emi</a:t>
            </a:r>
            <a:r>
              <a:rPr lang="en-US" dirty="0">
                <a:latin typeface="Courier New" pitchFamily="49" charset="0"/>
                <a:cs typeface="Courier New" pitchFamily="49" charset="0"/>
              </a:rPr>
              <a:t>-</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endParaRPr lang="en-US" dirty="0" smtClean="0">
              <a:solidFill>
                <a:srgbClr val="FF0000"/>
              </a:solidFill>
              <a:cs typeface="Courier New" pitchFamily="49" charset="0"/>
            </a:endParaRPr>
          </a:p>
          <a:p>
            <a:r>
              <a:rPr lang="en-US" dirty="0" smtClean="0">
                <a:cs typeface="Courier New" pitchFamily="49" charset="0"/>
              </a:rPr>
              <a:t>From the Eucalyptus User Console – </a:t>
            </a:r>
            <a:r>
              <a:rPr lang="en-US" b="1" dirty="0" smtClean="0">
                <a:cs typeface="Courier New" pitchFamily="49" charset="0"/>
              </a:rPr>
              <a:t>Launch new instance</a:t>
            </a:r>
          </a:p>
        </p:txBody>
      </p:sp>
      <p:sp>
        <p:nvSpPr>
          <p:cNvPr id="5"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12</a:t>
            </a:fld>
            <a:endParaRPr lang="en-US" sz="1000" dirty="0"/>
          </a:p>
        </p:txBody>
      </p:sp>
      <p:grpSp>
        <p:nvGrpSpPr>
          <p:cNvPr id="3" name="Group 2"/>
          <p:cNvGrpSpPr/>
          <p:nvPr/>
        </p:nvGrpSpPr>
        <p:grpSpPr>
          <a:xfrm>
            <a:off x="1090613" y="4226893"/>
            <a:ext cx="6962775" cy="1704975"/>
            <a:chOff x="1090613" y="4226893"/>
            <a:chExt cx="6962775" cy="170497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4226893"/>
              <a:ext cx="69627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ular Callout 1"/>
            <p:cNvSpPr/>
            <p:nvPr/>
          </p:nvSpPr>
          <p:spPr>
            <a:xfrm>
              <a:off x="4227756" y="4303057"/>
              <a:ext cx="1452282" cy="408791"/>
            </a:xfrm>
            <a:prstGeom prst="wedgeRoundRectCallout">
              <a:avLst>
                <a:gd name="adj1" fmla="val -53426"/>
                <a:gd name="adj2" fmla="val 16513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tx1"/>
                  </a:solidFill>
                </a:rPr>
                <a:t>enter text</a:t>
              </a:r>
              <a:endParaRPr lang="en-US" b="1" dirty="0">
                <a:solidFill>
                  <a:schemeClr val="tx1"/>
                </a:solidFill>
              </a:endParaRPr>
            </a:p>
          </p:txBody>
        </p:sp>
        <p:sp>
          <p:nvSpPr>
            <p:cNvPr id="7" name="Rounded Rectangular Callout 6"/>
            <p:cNvSpPr/>
            <p:nvPr/>
          </p:nvSpPr>
          <p:spPr>
            <a:xfrm>
              <a:off x="5680038" y="4724397"/>
              <a:ext cx="1635162" cy="546850"/>
            </a:xfrm>
            <a:prstGeom prst="wedgeRoundRectCallout">
              <a:avLst>
                <a:gd name="adj1" fmla="val -46847"/>
                <a:gd name="adj2" fmla="val 11791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s</a:t>
              </a:r>
              <a:r>
                <a:rPr lang="en-US" b="1" dirty="0" smtClean="0">
                  <a:solidFill>
                    <a:schemeClr val="tx1"/>
                  </a:solidFill>
                </a:rPr>
                <a:t>pecify file with the text</a:t>
              </a:r>
              <a:endParaRPr lang="en-US" b="1" dirty="0">
                <a:solidFill>
                  <a:schemeClr val="tx1"/>
                </a:solidFill>
              </a:endParaRPr>
            </a:p>
          </p:txBody>
        </p:sp>
      </p:grpSp>
    </p:spTree>
    <p:extLst>
      <p:ext uri="{BB962C8B-B14F-4D97-AF65-F5344CB8AC3E}">
        <p14:creationId xmlns:p14="http://schemas.microsoft.com/office/powerpoint/2010/main" val="868272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dirty="0" err="1" smtClean="0"/>
              <a:t>Userdata</a:t>
            </a:r>
            <a:r>
              <a:rPr lang="en-US" dirty="0" smtClean="0"/>
              <a:t> Example (1)</a:t>
            </a:r>
          </a:p>
        </p:txBody>
      </p:sp>
      <p:sp>
        <p:nvSpPr>
          <p:cNvPr id="20483" name="Content Placeholder 3"/>
          <p:cNvSpPr>
            <a:spLocks noGrp="1"/>
          </p:cNvSpPr>
          <p:nvPr>
            <p:ph idx="1"/>
          </p:nvPr>
        </p:nvSpPr>
        <p:spPr>
          <a:xfrm>
            <a:off x="314325" y="1425388"/>
            <a:ext cx="8524875" cy="4061012"/>
          </a:xfrm>
        </p:spPr>
        <p:txBody>
          <a:bodyPr/>
          <a:lstStyle/>
          <a:p>
            <a:r>
              <a:rPr lang="en-US" dirty="0" smtClean="0"/>
              <a:t>Instance automatically mounts a volume at boot</a:t>
            </a:r>
          </a:p>
          <a:p>
            <a:pPr lvl="1"/>
            <a:r>
              <a:rPr lang="en-US" dirty="0" smtClean="0"/>
              <a:t>Using both Eucalyptus-defined and user-supplied data</a:t>
            </a:r>
          </a:p>
          <a:p>
            <a:r>
              <a:rPr lang="en-US" dirty="0" smtClean="0"/>
              <a:t>Assumptions:</a:t>
            </a:r>
          </a:p>
          <a:p>
            <a:pPr lvl="1"/>
            <a:r>
              <a:rPr lang="en-US" dirty="0" smtClean="0"/>
              <a:t>Assumes that the EMI has euca2ools installed</a:t>
            </a:r>
          </a:p>
          <a:p>
            <a:pPr lvl="1"/>
            <a:r>
              <a:rPr lang="en-US" dirty="0" smtClean="0"/>
              <a:t>Volume manually created ahead of time.</a:t>
            </a:r>
          </a:p>
          <a:p>
            <a:pPr lvl="2"/>
            <a:r>
              <a:rPr lang="en-US" dirty="0" smtClean="0"/>
              <a:t>Why? Volume ID will be supplied as </a:t>
            </a:r>
            <a:r>
              <a:rPr lang="en-US" dirty="0" err="1" smtClean="0"/>
              <a:t>userdata</a:t>
            </a:r>
            <a:r>
              <a:rPr lang="en-US" dirty="0" smtClean="0"/>
              <a:t>.</a:t>
            </a:r>
          </a:p>
          <a:p>
            <a:r>
              <a:rPr lang="en-US" dirty="0" smtClean="0"/>
              <a:t>Launch an instance with the following </a:t>
            </a:r>
            <a:r>
              <a:rPr lang="en-US" dirty="0" err="1" smtClean="0"/>
              <a:t>userdata</a:t>
            </a:r>
            <a:r>
              <a:rPr lang="en-US" dirty="0"/>
              <a:t>:</a:t>
            </a:r>
            <a:endParaRPr lang="en-US" dirty="0" smtClean="0"/>
          </a:p>
          <a:p>
            <a:pPr lvl="1"/>
            <a:endParaRPr lang="en-US" dirty="0" smtClean="0"/>
          </a:p>
        </p:txBody>
      </p:sp>
      <p:sp>
        <p:nvSpPr>
          <p:cNvPr id="6"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13</a:t>
            </a:fld>
            <a:endParaRPr lang="en-US" sz="1000" dirty="0"/>
          </a:p>
        </p:txBody>
      </p:sp>
      <p:sp>
        <p:nvSpPr>
          <p:cNvPr id="5" name="TextBox 4"/>
          <p:cNvSpPr txBox="1"/>
          <p:nvPr/>
        </p:nvSpPr>
        <p:spPr>
          <a:xfrm>
            <a:off x="1679327" y="4179107"/>
            <a:ext cx="5046785" cy="1200329"/>
          </a:xfrm>
          <a:prstGeom prst="rect">
            <a:avLst/>
          </a:prstGeom>
          <a:noFill/>
        </p:spPr>
        <p:txBody>
          <a:bodyPr wrap="square" rtlCol="0">
            <a:spAutoFit/>
          </a:bodyPr>
          <a:lstStyle/>
          <a:p>
            <a:pPr lvl="1"/>
            <a:r>
              <a:rPr lang="en-US" dirty="0">
                <a:latin typeface="Courier New" pitchFamily="49" charset="0"/>
                <a:cs typeface="Courier New" pitchFamily="49" charset="0"/>
              </a:rPr>
              <a:t>export EC2_URL=&lt;</a:t>
            </a:r>
            <a:r>
              <a:rPr lang="en-US" dirty="0" err="1" smtClean="0">
                <a:latin typeface="Courier New" pitchFamily="49" charset="0"/>
                <a:cs typeface="Courier New" pitchFamily="49" charset="0"/>
              </a:rPr>
              <a:t>url</a:t>
            </a:r>
            <a:r>
              <a:rPr lang="en-US" dirty="0" smtClean="0">
                <a:solidFill>
                  <a:srgbClr val="0070C0"/>
                </a:solidFill>
                <a:latin typeface="Courier New" pitchFamily="49" charset="0"/>
                <a:cs typeface="Courier New" pitchFamily="49" charset="0"/>
              </a:rPr>
              <a:t>*</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export EC2_ACCESS_KEY=&lt;</a:t>
            </a:r>
            <a:r>
              <a:rPr lang="en-US" dirty="0" smtClean="0">
                <a:latin typeface="Courier New" pitchFamily="49" charset="0"/>
                <a:cs typeface="Courier New" pitchFamily="49" charset="0"/>
              </a:rPr>
              <a:t>key</a:t>
            </a:r>
            <a:r>
              <a:rPr lang="en-US" dirty="0" smtClean="0">
                <a:solidFill>
                  <a:srgbClr val="0070C0"/>
                </a:solidFill>
                <a:latin typeface="Courier New" pitchFamily="49" charset="0"/>
                <a:cs typeface="Courier New" pitchFamily="49" charset="0"/>
              </a:rPr>
              <a:t>*</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export EC2_SECRET_KEY=&lt;</a:t>
            </a:r>
            <a:r>
              <a:rPr lang="en-US" dirty="0" smtClean="0">
                <a:latin typeface="Courier New" pitchFamily="49" charset="0"/>
                <a:cs typeface="Courier New" pitchFamily="49" charset="0"/>
              </a:rPr>
              <a:t>key</a:t>
            </a:r>
            <a:r>
              <a:rPr lang="en-US" dirty="0" smtClean="0">
                <a:solidFill>
                  <a:srgbClr val="0070C0"/>
                </a:solidFill>
                <a:latin typeface="Courier New" pitchFamily="49" charset="0"/>
                <a:cs typeface="Courier New" pitchFamily="49" charset="0"/>
              </a:rPr>
              <a:t>*</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export </a:t>
            </a:r>
            <a:r>
              <a:rPr lang="en-US" dirty="0" smtClean="0">
                <a:latin typeface="Courier New" pitchFamily="49" charset="0"/>
                <a:cs typeface="Courier New" pitchFamily="49" charset="0"/>
              </a:rPr>
              <a:t>EC2_VOL_ID=</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
        <p:nvSpPr>
          <p:cNvPr id="2" name="TextBox 1"/>
          <p:cNvSpPr txBox="1"/>
          <p:nvPr/>
        </p:nvSpPr>
        <p:spPr>
          <a:xfrm>
            <a:off x="3233654" y="5467570"/>
            <a:ext cx="5028996" cy="830997"/>
          </a:xfrm>
          <a:prstGeom prst="rect">
            <a:avLst/>
          </a:prstGeom>
          <a:noFill/>
        </p:spPr>
        <p:txBody>
          <a:bodyPr wrap="square" rtlCol="0">
            <a:spAutoFit/>
          </a:bodyPr>
          <a:lstStyle/>
          <a:p>
            <a:pPr marL="0" lvl="1"/>
            <a:r>
              <a:rPr lang="en-US" sz="1600" dirty="0" smtClean="0">
                <a:solidFill>
                  <a:srgbClr val="0070C0"/>
                </a:solidFill>
              </a:rPr>
              <a:t>* The </a:t>
            </a:r>
            <a:r>
              <a:rPr lang="en-US" sz="1600" dirty="0">
                <a:solidFill>
                  <a:srgbClr val="0070C0"/>
                </a:solidFill>
              </a:rPr>
              <a:t>actual EC2 URL and KEY values can be copy/pasted from </a:t>
            </a:r>
            <a:r>
              <a:rPr lang="en-US" sz="1600" dirty="0" err="1">
                <a:solidFill>
                  <a:srgbClr val="0070C0"/>
                </a:solidFill>
                <a:latin typeface="Courier New" pitchFamily="49" charset="0"/>
                <a:cs typeface="Courier New" pitchFamily="49" charset="0"/>
              </a:rPr>
              <a:t>eucarc</a:t>
            </a:r>
            <a:r>
              <a:rPr lang="en-US" sz="1600" dirty="0">
                <a:solidFill>
                  <a:srgbClr val="0070C0"/>
                </a:solidFill>
                <a:cs typeface="Courier New" pitchFamily="49" charset="0"/>
              </a:rPr>
              <a:t> or </a:t>
            </a:r>
            <a:r>
              <a:rPr lang="en-US" sz="1600" dirty="0">
                <a:solidFill>
                  <a:schemeClr val="accent1">
                    <a:lumMod val="75000"/>
                    <a:lumOff val="25000"/>
                  </a:schemeClr>
                </a:solidFill>
                <a:latin typeface="+mn-lt"/>
                <a:cs typeface="Courier New" pitchFamily="49" charset="0"/>
              </a:rPr>
              <a:t>the </a:t>
            </a:r>
            <a:r>
              <a:rPr lang="en-US" sz="1600" dirty="0">
                <a:solidFill>
                  <a:schemeClr val="accent1">
                    <a:lumMod val="75000"/>
                    <a:lumOff val="25000"/>
                  </a:schemeClr>
                </a:solidFill>
                <a:latin typeface="+mn-lt"/>
              </a:rPr>
              <a:t>Administrator </a:t>
            </a:r>
            <a:r>
              <a:rPr lang="en-US" sz="1600" dirty="0" smtClean="0">
                <a:solidFill>
                  <a:schemeClr val="accent1">
                    <a:lumMod val="75000"/>
                    <a:lumOff val="25000"/>
                  </a:schemeClr>
                </a:solidFill>
                <a:latin typeface="+mn-lt"/>
              </a:rPr>
              <a:t>Console</a:t>
            </a:r>
            <a:r>
              <a:rPr lang="en-US" sz="1600" dirty="0" smtClean="0">
                <a:solidFill>
                  <a:schemeClr val="accent1">
                    <a:lumMod val="75000"/>
                    <a:lumOff val="25000"/>
                  </a:schemeClr>
                </a:solidFill>
                <a:latin typeface="+mn-lt"/>
                <a:cs typeface="Courier New" pitchFamily="49" charset="0"/>
              </a:rPr>
              <a:t>.</a:t>
            </a:r>
            <a:endParaRPr lang="en-US" sz="1600" dirty="0">
              <a:solidFill>
                <a:schemeClr val="accent1">
                  <a:lumMod val="75000"/>
                  <a:lumOff val="25000"/>
                </a:schemeClr>
              </a:solidFill>
              <a:latin typeface="+mn-lt"/>
            </a:endParaRPr>
          </a:p>
        </p:txBody>
      </p:sp>
    </p:spTree>
    <p:extLst>
      <p:ext uri="{BB962C8B-B14F-4D97-AF65-F5344CB8AC3E}">
        <p14:creationId xmlns:p14="http://schemas.microsoft.com/office/powerpoint/2010/main" val="13403373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dirty="0" err="1" smtClean="0"/>
              <a:t>Userdata</a:t>
            </a:r>
            <a:r>
              <a:rPr lang="en-US" dirty="0" smtClean="0"/>
              <a:t> Example (2)</a:t>
            </a:r>
          </a:p>
        </p:txBody>
      </p:sp>
      <p:sp>
        <p:nvSpPr>
          <p:cNvPr id="20483" name="Content Placeholder 3"/>
          <p:cNvSpPr>
            <a:spLocks noGrp="1"/>
          </p:cNvSpPr>
          <p:nvPr>
            <p:ph idx="1"/>
          </p:nvPr>
        </p:nvSpPr>
        <p:spPr>
          <a:xfrm>
            <a:off x="38063" y="1436405"/>
            <a:ext cx="8524875" cy="480530"/>
          </a:xfrm>
        </p:spPr>
        <p:txBody>
          <a:bodyPr/>
          <a:lstStyle/>
          <a:p>
            <a:r>
              <a:rPr lang="en-US" dirty="0" smtClean="0"/>
              <a:t>Add the following to the EMI’s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rc.local</a:t>
            </a:r>
            <a:r>
              <a:rPr lang="en-US" dirty="0" smtClean="0"/>
              <a:t> file.</a:t>
            </a:r>
          </a:p>
          <a:p>
            <a:pPr marL="457200" lvl="1" indent="0">
              <a:buNone/>
            </a:pPr>
            <a:endParaRPr lang="en-US" dirty="0" smtClean="0">
              <a:cs typeface="Courier New" pitchFamily="49" charset="0"/>
            </a:endParaRPr>
          </a:p>
        </p:txBody>
      </p:sp>
      <p:sp>
        <p:nvSpPr>
          <p:cNvPr id="5" name="Slide Number Placeholder 3"/>
          <p:cNvSpPr>
            <a:spLocks noGrp="1"/>
          </p:cNvSpPr>
          <p:nvPr>
            <p:ph type="sldNum" sz="quarter" idx="12"/>
          </p:nvPr>
        </p:nvSpPr>
        <p:spPr>
          <a:prstGeom prst="rect">
            <a:avLst/>
          </a:prstGeom>
        </p:spPr>
        <p:txBody>
          <a:bodyPr/>
          <a:lstStyle/>
          <a:p>
            <a:r>
              <a:rPr lang="en-US" sz="1000" dirty="0" smtClean="0"/>
              <a:t>14</a:t>
            </a:r>
          </a:p>
        </p:txBody>
      </p:sp>
      <p:sp>
        <p:nvSpPr>
          <p:cNvPr id="2" name="TextBox 1"/>
          <p:cNvSpPr txBox="1"/>
          <p:nvPr/>
        </p:nvSpPr>
        <p:spPr>
          <a:xfrm>
            <a:off x="837282" y="2031023"/>
            <a:ext cx="7532995" cy="4185761"/>
          </a:xfrm>
          <a:prstGeom prst="rect">
            <a:avLst/>
          </a:prstGeom>
          <a:noFill/>
        </p:spPr>
        <p:txBody>
          <a:bodyPr wrap="square" rtlCol="0">
            <a:spAutoFit/>
          </a:bodyPr>
          <a:lstStyle/>
          <a:p>
            <a:r>
              <a:rPr lang="en-US" sz="1400" dirty="0">
                <a:latin typeface="Courier New" pitchFamily="49" charset="0"/>
                <a:cs typeface="Courier New" pitchFamily="49" charset="0"/>
              </a:rPr>
              <a:t>INSTANCE_ID=$(curl --retry </a:t>
            </a:r>
            <a:r>
              <a:rPr lang="en-US" sz="1400" dirty="0" smtClean="0">
                <a:latin typeface="Courier New" pitchFamily="49" charset="0"/>
                <a:cs typeface="Courier New" pitchFamily="49" charset="0"/>
              </a:rPr>
              <a:t>2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retry-delay 5 </a:t>
            </a:r>
            <a:r>
              <a:rPr lang="en-US" sz="1400" dirty="0">
                <a:latin typeface="Courier New" pitchFamily="49" charset="0"/>
                <a:cs typeface="Courier New" pitchFamily="49" charset="0"/>
              </a:rPr>
              <a:t>-m 45 -s http:</a:t>
            </a:r>
          </a:p>
          <a:p>
            <a:r>
              <a:rPr lang="en-US" sz="1400" dirty="0">
                <a:latin typeface="Courier New" pitchFamily="49" charset="0"/>
                <a:cs typeface="Courier New" pitchFamily="49" charset="0"/>
              </a:rPr>
              <a:t>//169.254.169.254/latest/meta-data/instance-id</a:t>
            </a:r>
            <a:r>
              <a:rPr lang="en-US" sz="1400" dirty="0" smtClean="0">
                <a:latin typeface="Courier New" pitchFamily="49" charset="0"/>
                <a:cs typeface="Courier New" pitchFamily="49" charset="0"/>
              </a:rPr>
              <a:t>)</a:t>
            </a:r>
          </a:p>
          <a:p>
            <a:r>
              <a:rPr lang="en-US" sz="1400" dirty="0">
                <a:latin typeface="Courier New" pitchFamily="49" charset="0"/>
                <a:cs typeface="Courier New" pitchFamily="49" charset="0"/>
              </a:rPr>
              <a:t>#</a:t>
            </a:r>
          </a:p>
          <a:p>
            <a:r>
              <a:rPr lang="en-US" sz="1400" dirty="0" smtClean="0">
                <a:latin typeface="Courier New" pitchFamily="49" charset="0"/>
                <a:cs typeface="Courier New" pitchFamily="49" charset="0"/>
              </a:rPr>
              <a:t>curl --retry 2 --retry-delay 5 -m 45 -s http://169.254.169.254/latest/user-data/ &gt;&gt; /root/.</a:t>
            </a:r>
            <a:r>
              <a:rPr lang="en-US" sz="1400" dirty="0" err="1" smtClean="0">
                <a:latin typeface="Courier New" pitchFamily="49" charset="0"/>
                <a:cs typeface="Courier New" pitchFamily="49" charset="0"/>
              </a:rPr>
              <a:t>env_variables</a:t>
            </a:r>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source /root/.</a:t>
            </a:r>
            <a:r>
              <a:rPr lang="en-US" sz="1400" dirty="0" err="1" smtClean="0">
                <a:latin typeface="Courier New" pitchFamily="49" charset="0"/>
                <a:cs typeface="Courier New" pitchFamily="49" charset="0"/>
              </a:rPr>
              <a:t>env_variables</a:t>
            </a:r>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a:t>
            </a:r>
            <a:endParaRPr lang="en-US" sz="1400" dirty="0" smtClean="0">
              <a:latin typeface="Courier New" pitchFamily="49" charset="0"/>
              <a:cs typeface="Courier New" pitchFamily="49" charset="0"/>
            </a:endParaRPr>
          </a:p>
          <a:p>
            <a:r>
              <a:rPr lang="en-US" sz="1400" dirty="0" err="1" smtClean="0">
                <a:latin typeface="Courier New" pitchFamily="49" charset="0"/>
                <a:cs typeface="Courier New" pitchFamily="49" charset="0"/>
              </a:rPr>
              <a:t>euca</a:t>
            </a:r>
            <a:r>
              <a:rPr lang="en-US" sz="1400" dirty="0" smtClean="0">
                <a:latin typeface="Courier New" pitchFamily="49" charset="0"/>
                <a:cs typeface="Courier New" pitchFamily="49" charset="0"/>
              </a:rPr>
              <a:t>-attach-volume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$INSTANCE_ID -d /</a:t>
            </a:r>
            <a:r>
              <a:rPr lang="en-US" sz="1400" dirty="0" err="1" smtClean="0">
                <a:latin typeface="Courier New" pitchFamily="49" charset="0"/>
                <a:cs typeface="Courier New" pitchFamily="49" charset="0"/>
              </a:rPr>
              <a:t>dev</a:t>
            </a:r>
            <a:r>
              <a:rPr lang="en-US" sz="1400" dirty="0" smtClean="0">
                <a:latin typeface="Courier New" pitchFamily="49" charset="0"/>
                <a:cs typeface="Courier New" pitchFamily="49" charset="0"/>
              </a:rPr>
              <a:t>/</a:t>
            </a:r>
            <a:r>
              <a:rPr lang="en-US" sz="1400" dirty="0" err="1">
                <a:latin typeface="Courier New" pitchFamily="49" charset="0"/>
                <a:cs typeface="Courier New" pitchFamily="49" charset="0"/>
              </a:rPr>
              <a:t>v</a:t>
            </a:r>
            <a:r>
              <a:rPr lang="en-US" sz="1400" dirty="0" err="1" smtClean="0">
                <a:latin typeface="Courier New" pitchFamily="49" charset="0"/>
                <a:cs typeface="Courier New" pitchFamily="49" charset="0"/>
              </a:rPr>
              <a:t>dc</a:t>
            </a:r>
            <a:r>
              <a:rPr lang="en-US" sz="1400" dirty="0" smtClean="0">
                <a:latin typeface="Courier New" pitchFamily="49" charset="0"/>
                <a:cs typeface="Courier New" pitchFamily="49" charset="0"/>
              </a:rPr>
              <a:t> $EC2_VOL_ID</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sleep 5</a:t>
            </a:r>
          </a:p>
          <a:p>
            <a:r>
              <a:rPr lang="en-US" sz="1400" dirty="0" smtClean="0">
                <a:latin typeface="Courier New" pitchFamily="49" charset="0"/>
                <a:cs typeface="Courier New" pitchFamily="49" charset="0"/>
              </a:rPr>
              <a:t># </a:t>
            </a:r>
          </a:p>
          <a:p>
            <a:r>
              <a:rPr lang="en-US" sz="1400" dirty="0" err="1">
                <a:latin typeface="Courier New" pitchFamily="49" charset="0"/>
                <a:cs typeface="Courier New" pitchFamily="49" charset="0"/>
              </a:rPr>
              <a:t>f</a:t>
            </a:r>
            <a:r>
              <a:rPr lang="en-US" sz="1400" dirty="0" err="1" smtClean="0">
                <a:latin typeface="Courier New" pitchFamily="49" charset="0"/>
                <a:cs typeface="Courier New" pitchFamily="49" charset="0"/>
              </a:rPr>
              <a:t>disk</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dev</a:t>
            </a:r>
            <a:r>
              <a:rPr lang="en-US" sz="1400" dirty="0" smtClean="0">
                <a:latin typeface="Courier New" pitchFamily="49" charset="0"/>
                <a:cs typeface="Courier New" pitchFamily="49" charset="0"/>
              </a:rPr>
              <a:t>/</a:t>
            </a:r>
            <a:r>
              <a:rPr lang="en-US" sz="1400" dirty="0" err="1">
                <a:latin typeface="Courier New" pitchFamily="49" charset="0"/>
                <a:cs typeface="Courier New" pitchFamily="49" charset="0"/>
              </a:rPr>
              <a:t>v</a:t>
            </a:r>
            <a:r>
              <a:rPr lang="en-US" sz="1400" dirty="0" err="1" smtClean="0">
                <a:latin typeface="Courier New" pitchFamily="49" charset="0"/>
                <a:cs typeface="Courier New" pitchFamily="49" charset="0"/>
              </a:rPr>
              <a:t>dc</a:t>
            </a:r>
            <a:r>
              <a:rPr lang="en-US" sz="1400" dirty="0" smtClean="0">
                <a:latin typeface="Courier New" pitchFamily="49" charset="0"/>
                <a:cs typeface="Courier New" pitchFamily="49" charset="0"/>
              </a:rPr>
              <a:t> &lt; /</a:t>
            </a:r>
            <a:r>
              <a:rPr lang="en-US" sz="1400" dirty="0" err="1" smtClean="0">
                <a:latin typeface="Courier New" pitchFamily="49" charset="0"/>
                <a:cs typeface="Courier New" pitchFamily="49" charset="0"/>
              </a:rPr>
              <a:t>partition_script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a:t>
            </a:r>
          </a:p>
          <a:p>
            <a:r>
              <a:rPr lang="en-US" sz="1400" dirty="0">
                <a:latin typeface="Courier New" pitchFamily="49" charset="0"/>
                <a:cs typeface="Courier New" pitchFamily="49" charset="0"/>
              </a:rPr>
              <a:t>m</a:t>
            </a:r>
            <a:r>
              <a:rPr lang="en-US" sz="1400" dirty="0" smtClean="0">
                <a:latin typeface="Courier New" pitchFamily="49" charset="0"/>
                <a:cs typeface="Courier New" pitchFamily="49" charset="0"/>
              </a:rPr>
              <a:t>kfs.ext3 /</a:t>
            </a:r>
            <a:r>
              <a:rPr lang="en-US" sz="1400" dirty="0" err="1" smtClean="0">
                <a:latin typeface="Courier New" pitchFamily="49" charset="0"/>
                <a:cs typeface="Courier New" pitchFamily="49" charset="0"/>
              </a:rPr>
              <a:t>dev</a:t>
            </a:r>
            <a:r>
              <a:rPr lang="en-US" sz="1400" dirty="0" smtClean="0">
                <a:latin typeface="Courier New" pitchFamily="49" charset="0"/>
                <a:cs typeface="Courier New" pitchFamily="49" charset="0"/>
              </a:rPr>
              <a:t>/vdc1</a:t>
            </a:r>
          </a:p>
          <a:p>
            <a:r>
              <a:rPr lang="en-US" sz="1400" dirty="0">
                <a:latin typeface="Courier New" pitchFamily="49" charset="0"/>
                <a:cs typeface="Courier New" pitchFamily="49" charset="0"/>
              </a:rPr>
              <a:t>#</a:t>
            </a:r>
          </a:p>
          <a:p>
            <a:r>
              <a:rPr lang="en-US" sz="1400" dirty="0" err="1">
                <a:latin typeface="Courier New" pitchFamily="49" charset="0"/>
                <a:cs typeface="Courier New" pitchFamily="49" charset="0"/>
              </a:rPr>
              <a:t>mkdir</a:t>
            </a:r>
            <a:r>
              <a:rPr lang="en-US" sz="1400" dirty="0">
                <a:latin typeface="Courier New" pitchFamily="49" charset="0"/>
                <a:cs typeface="Courier New" pitchFamily="49" charset="0"/>
              </a:rPr>
              <a:t> -p /</a:t>
            </a:r>
            <a:r>
              <a:rPr lang="en-US" sz="1400" dirty="0" err="1">
                <a:latin typeface="Courier New" pitchFamily="49" charset="0"/>
                <a:cs typeface="Courier New" pitchFamily="49" charset="0"/>
              </a:rPr>
              <a:t>ebs</a:t>
            </a:r>
            <a:endParaRPr lang="en-US" sz="1400" dirty="0">
              <a:latin typeface="Courier New" pitchFamily="49" charset="0"/>
              <a:cs typeface="Courier New" pitchFamily="49" charset="0"/>
            </a:endParaRPr>
          </a:p>
          <a:p>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mount /</a:t>
            </a:r>
            <a:r>
              <a:rPr lang="en-US" sz="1400" dirty="0" err="1" smtClean="0">
                <a:latin typeface="Courier New" pitchFamily="49" charset="0"/>
                <a:cs typeface="Courier New" pitchFamily="49" charset="0"/>
              </a:rPr>
              <a:t>dev</a:t>
            </a:r>
            <a:r>
              <a:rPr lang="en-US" sz="1400" dirty="0" smtClean="0">
                <a:latin typeface="Courier New" pitchFamily="49" charset="0"/>
                <a:cs typeface="Courier New" pitchFamily="49" charset="0"/>
              </a:rPr>
              <a:t>/vdc1 </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ebs</a:t>
            </a:r>
            <a:endParaRPr lang="en-US" sz="1400" dirty="0">
              <a:latin typeface="Courier New" pitchFamily="49" charset="0"/>
              <a:cs typeface="Courier New" pitchFamily="49" charset="0"/>
            </a:endParaRPr>
          </a:p>
        </p:txBody>
      </p:sp>
      <p:grpSp>
        <p:nvGrpSpPr>
          <p:cNvPr id="8" name="Group 7"/>
          <p:cNvGrpSpPr/>
          <p:nvPr/>
        </p:nvGrpSpPr>
        <p:grpSpPr>
          <a:xfrm>
            <a:off x="4682170" y="4423539"/>
            <a:ext cx="3880768" cy="2028100"/>
            <a:chOff x="5023692" y="4417764"/>
            <a:chExt cx="3880768" cy="2028100"/>
          </a:xfrm>
        </p:grpSpPr>
        <p:sp>
          <p:nvSpPr>
            <p:cNvPr id="4" name="Left Arrow 3"/>
            <p:cNvSpPr/>
            <p:nvPr/>
          </p:nvSpPr>
          <p:spPr>
            <a:xfrm>
              <a:off x="5023692" y="4544457"/>
              <a:ext cx="462709" cy="429658"/>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5597528" y="4417764"/>
              <a:ext cx="3226983" cy="1894901"/>
            </a:xfrm>
            <a:prstGeom prst="rect">
              <a:avLst/>
            </a:prstGeom>
            <a:solidFill>
              <a:schemeClr val="bg1">
                <a:lumMod val="95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608365" y="4845426"/>
              <a:ext cx="3296095" cy="1600438"/>
            </a:xfrm>
            <a:prstGeom prst="rect">
              <a:avLst/>
            </a:prstGeom>
            <a:noFill/>
          </p:spPr>
          <p:txBody>
            <a:bodyPr wrap="none" rtlCol="0">
              <a:spAutoFit/>
            </a:bodyPr>
            <a:lstStyle/>
            <a:p>
              <a:r>
                <a:rPr lang="en-US" sz="1400" dirty="0" smtClean="0">
                  <a:solidFill>
                    <a:srgbClr val="0070C0"/>
                  </a:solidFill>
                </a:rPr>
                <a:t>n</a:t>
              </a:r>
              <a:r>
                <a:rPr lang="en-US" sz="1400" dirty="0">
                  <a:solidFill>
                    <a:srgbClr val="0070C0"/>
                  </a:solidFill>
                </a:rPr>
                <a:t>	</a:t>
              </a:r>
              <a:r>
                <a:rPr lang="en-US" sz="1400" dirty="0" smtClean="0">
                  <a:solidFill>
                    <a:srgbClr val="0070C0"/>
                  </a:solidFill>
                </a:rPr>
                <a:t>(new partition)</a:t>
              </a:r>
            </a:p>
            <a:p>
              <a:r>
                <a:rPr lang="en-US" sz="1400" dirty="0">
                  <a:solidFill>
                    <a:srgbClr val="0070C0"/>
                  </a:solidFill>
                </a:rPr>
                <a:t>p</a:t>
              </a:r>
              <a:r>
                <a:rPr lang="en-US" sz="1400" dirty="0" smtClean="0">
                  <a:solidFill>
                    <a:srgbClr val="0070C0"/>
                  </a:solidFill>
                </a:rPr>
                <a:t>      	(primary partition)</a:t>
              </a:r>
            </a:p>
            <a:p>
              <a:pPr marL="342900" indent="-342900">
                <a:buAutoNum type="arabicPlain"/>
              </a:pPr>
              <a:r>
                <a:rPr lang="en-US" sz="1400" dirty="0" smtClean="0">
                  <a:solidFill>
                    <a:srgbClr val="0070C0"/>
                  </a:solidFill>
                </a:rPr>
                <a:t> 	(partition 1)</a:t>
              </a:r>
            </a:p>
            <a:p>
              <a:r>
                <a:rPr lang="en-US" sz="1400" dirty="0" smtClean="0">
                  <a:solidFill>
                    <a:srgbClr val="0070C0"/>
                  </a:solidFill>
                </a:rPr>
                <a:t>1	(cylinder 1)</a:t>
              </a:r>
            </a:p>
            <a:p>
              <a:r>
                <a:rPr lang="en-US" sz="1400" dirty="0" smtClean="0">
                  <a:solidFill>
                    <a:srgbClr val="0070C0"/>
                  </a:solidFill>
                </a:rPr>
                <a:t>	(blank, for last cylinder)</a:t>
              </a:r>
            </a:p>
            <a:p>
              <a:r>
                <a:rPr lang="en-US" sz="1400" dirty="0">
                  <a:solidFill>
                    <a:srgbClr val="0070C0"/>
                  </a:solidFill>
                </a:rPr>
                <a:t>w</a:t>
              </a:r>
              <a:r>
                <a:rPr lang="en-US" sz="1400" dirty="0" smtClean="0">
                  <a:solidFill>
                    <a:srgbClr val="0070C0"/>
                  </a:solidFill>
                </a:rPr>
                <a:t>      	(write partition table to disk)</a:t>
              </a:r>
            </a:p>
            <a:p>
              <a:pPr marL="342900" indent="-342900">
                <a:buAutoNum type="arabicPlain"/>
              </a:pPr>
              <a:endParaRPr lang="en-US" sz="1400" dirty="0">
                <a:solidFill>
                  <a:srgbClr val="0070C0"/>
                </a:solidFill>
              </a:endParaRPr>
            </a:p>
          </p:txBody>
        </p:sp>
        <p:sp>
          <p:nvSpPr>
            <p:cNvPr id="7" name="TextBox 6"/>
            <p:cNvSpPr txBox="1"/>
            <p:nvPr/>
          </p:nvSpPr>
          <p:spPr>
            <a:xfrm>
              <a:off x="6336420" y="4423539"/>
              <a:ext cx="1749197" cy="369332"/>
            </a:xfrm>
            <a:prstGeom prst="rect">
              <a:avLst/>
            </a:prstGeom>
            <a:noFill/>
          </p:spPr>
          <p:txBody>
            <a:bodyPr wrap="none" rtlCol="0">
              <a:spAutoFit/>
            </a:bodyPr>
            <a:lstStyle/>
            <a:p>
              <a:r>
                <a:rPr lang="en-US" dirty="0" smtClean="0">
                  <a:solidFill>
                    <a:srgbClr val="0070C0"/>
                  </a:solidFill>
                </a:rPr>
                <a:t>/</a:t>
              </a:r>
              <a:r>
                <a:rPr lang="en-US" dirty="0" err="1" smtClean="0">
                  <a:solidFill>
                    <a:srgbClr val="0070C0"/>
                  </a:solidFill>
                </a:rPr>
                <a:t>partition_script</a:t>
              </a:r>
              <a:endParaRPr lang="en-US" dirty="0">
                <a:solidFill>
                  <a:srgbClr val="0070C0"/>
                </a:solidFill>
              </a:endParaRPr>
            </a:p>
          </p:txBody>
        </p:sp>
      </p:grpSp>
    </p:spTree>
    <p:extLst>
      <p:ext uri="{BB962C8B-B14F-4D97-AF65-F5344CB8AC3E}">
        <p14:creationId xmlns:p14="http://schemas.microsoft.com/office/powerpoint/2010/main" val="40663037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Eucalyptus metadata </a:t>
            </a:r>
            <a:r>
              <a:rPr lang="en-US" dirty="0" smtClean="0"/>
              <a:t>service </a:t>
            </a:r>
            <a:r>
              <a:rPr lang="en-US" dirty="0"/>
              <a:t>provide access to instance-specific information from inside a running instance. </a:t>
            </a:r>
          </a:p>
          <a:p>
            <a:r>
              <a:rPr lang="en-US" dirty="0"/>
              <a:t>Metadata </a:t>
            </a:r>
            <a:r>
              <a:rPr lang="en-US" dirty="0" smtClean="0"/>
              <a:t>service allows </a:t>
            </a:r>
            <a:r>
              <a:rPr lang="en-US" dirty="0"/>
              <a:t>a user to build generic instances that are customized by </a:t>
            </a:r>
            <a:r>
              <a:rPr lang="en-US" dirty="0" smtClean="0"/>
              <a:t>start-up scripts at </a:t>
            </a:r>
            <a:r>
              <a:rPr lang="en-US" dirty="0"/>
              <a:t>launch time</a:t>
            </a:r>
          </a:p>
          <a:p>
            <a:r>
              <a:rPr lang="en-US" dirty="0"/>
              <a:t>Two types of data are available:</a:t>
            </a:r>
          </a:p>
          <a:p>
            <a:pPr lvl="1"/>
            <a:r>
              <a:rPr lang="en-US" dirty="0" smtClean="0"/>
              <a:t>Eucalyptus-defined data</a:t>
            </a:r>
            <a:endParaRPr lang="en-US" dirty="0"/>
          </a:p>
          <a:p>
            <a:pPr lvl="1"/>
            <a:r>
              <a:rPr lang="en-US" dirty="0"/>
              <a:t>User-supplied data</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15</a:t>
            </a:fld>
            <a:endParaRPr lang="en-US"/>
          </a:p>
        </p:txBody>
      </p:sp>
    </p:spTree>
    <p:extLst>
      <p:ext uri="{BB962C8B-B14F-4D97-AF65-F5344CB8AC3E}">
        <p14:creationId xmlns:p14="http://schemas.microsoft.com/office/powerpoint/2010/main" val="660142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smtClean="0"/>
              <a:t>Hands-On:</a:t>
            </a:r>
          </a:p>
        </p:txBody>
      </p:sp>
      <p:sp>
        <p:nvSpPr>
          <p:cNvPr id="46083" name="Content Placeholder 3"/>
          <p:cNvSpPr>
            <a:spLocks noGrp="1"/>
          </p:cNvSpPr>
          <p:nvPr>
            <p:ph idx="1"/>
          </p:nvPr>
        </p:nvSpPr>
        <p:spPr/>
        <p:txBody>
          <a:bodyPr/>
          <a:lstStyle/>
          <a:p>
            <a:r>
              <a:rPr lang="en-US" dirty="0" smtClean="0"/>
              <a:t>(Optional) Working with Metadata Service</a:t>
            </a:r>
          </a:p>
          <a:p>
            <a:pPr lvl="1"/>
            <a:r>
              <a:rPr lang="en-US" dirty="0" smtClean="0"/>
              <a:t>View metadata keys and values</a:t>
            </a:r>
          </a:p>
          <a:p>
            <a:pPr lvl="1"/>
            <a:r>
              <a:rPr lang="en-US" dirty="0" smtClean="0"/>
              <a:t>Modify an EMI to use metadata services</a:t>
            </a:r>
          </a:p>
          <a:p>
            <a:pPr lvl="1"/>
            <a:r>
              <a:rPr lang="en-US" dirty="0" smtClean="0"/>
              <a:t>Launch an instance with </a:t>
            </a:r>
            <a:r>
              <a:rPr lang="en-US" dirty="0" err="1" smtClean="0"/>
              <a:t>userdata</a:t>
            </a:r>
            <a:endParaRPr lang="en-US" dirty="0" smtClean="0"/>
          </a:p>
        </p:txBody>
      </p:sp>
      <p:sp>
        <p:nvSpPr>
          <p:cNvPr id="4"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16</a:t>
            </a:fld>
            <a:endParaRPr lang="en-US" sz="1000" dirty="0"/>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01074" y="1204369"/>
            <a:ext cx="4523806" cy="1470025"/>
          </a:xfrm>
        </p:spPr>
        <p:txBody>
          <a:bodyPr/>
          <a:lstStyle/>
          <a:p>
            <a:r>
              <a:rPr lang="en-US" sz="3600" dirty="0" smtClean="0"/>
              <a:t>Eucalyptus Metadata Service</a:t>
            </a:r>
            <a:endParaRPr lang="en-US" sz="3600"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idx="1"/>
          </p:nvPr>
        </p:nvSpPr>
        <p:spPr/>
        <p:txBody>
          <a:bodyPr/>
          <a:lstStyle/>
          <a:p>
            <a:r>
              <a:rPr lang="en-US" dirty="0" smtClean="0"/>
              <a:t>Metadata service introduction</a:t>
            </a:r>
          </a:p>
          <a:p>
            <a:r>
              <a:rPr lang="en-US" dirty="0" smtClean="0"/>
              <a:t>Accessing </a:t>
            </a:r>
            <a:r>
              <a:rPr lang="en-US" dirty="0"/>
              <a:t>metadata </a:t>
            </a:r>
            <a:r>
              <a:rPr lang="en-US" dirty="0" smtClean="0"/>
              <a:t>service</a:t>
            </a:r>
            <a:endParaRPr lang="en-US" dirty="0"/>
          </a:p>
          <a:p>
            <a:r>
              <a:rPr lang="en-US" dirty="0"/>
              <a:t>Fetching </a:t>
            </a:r>
            <a:r>
              <a:rPr lang="en-US" dirty="0" smtClean="0"/>
              <a:t>metadata </a:t>
            </a:r>
            <a:r>
              <a:rPr lang="en-US" dirty="0"/>
              <a:t>keys and values</a:t>
            </a:r>
          </a:p>
          <a:p>
            <a:r>
              <a:rPr lang="en-US" dirty="0"/>
              <a:t>Creating and using </a:t>
            </a:r>
            <a:r>
              <a:rPr lang="en-US" dirty="0" err="1" smtClean="0"/>
              <a:t>userdata</a:t>
            </a:r>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dirty="0" smtClean="0"/>
              <a:t>Eucalyptus Metadata Service</a:t>
            </a:r>
          </a:p>
        </p:txBody>
      </p:sp>
      <p:sp>
        <p:nvSpPr>
          <p:cNvPr id="16387" name="Content Placeholder 3"/>
          <p:cNvSpPr>
            <a:spLocks noGrp="1"/>
          </p:cNvSpPr>
          <p:nvPr>
            <p:ph idx="1"/>
          </p:nvPr>
        </p:nvSpPr>
        <p:spPr/>
        <p:txBody>
          <a:bodyPr/>
          <a:lstStyle/>
          <a:p>
            <a:r>
              <a:rPr lang="en-US" dirty="0" smtClean="0"/>
              <a:t>Eucalyptus provides an AWS-compatible metadata service.</a:t>
            </a:r>
          </a:p>
          <a:p>
            <a:r>
              <a:rPr lang="en-US" dirty="0" smtClean="0"/>
              <a:t>It provides running instances access to instance-specific information from the Cloud </a:t>
            </a:r>
            <a:r>
              <a:rPr lang="en-US" dirty="0"/>
              <a:t>C</a:t>
            </a:r>
            <a:r>
              <a:rPr lang="en-US" dirty="0" smtClean="0"/>
              <a:t>ontroller database. </a:t>
            </a:r>
          </a:p>
          <a:p>
            <a:r>
              <a:rPr lang="en-US" dirty="0" smtClean="0"/>
              <a:t>Two types of data are available:</a:t>
            </a:r>
          </a:p>
          <a:p>
            <a:pPr lvl="1"/>
            <a:r>
              <a:rPr lang="en-US" dirty="0" smtClean="0"/>
              <a:t>Eucalyptus-defined data (metadata)</a:t>
            </a:r>
          </a:p>
          <a:p>
            <a:pPr lvl="1"/>
            <a:r>
              <a:rPr lang="en-US" dirty="0" smtClean="0"/>
              <a:t>User-supplied data (</a:t>
            </a:r>
            <a:r>
              <a:rPr lang="en-US" dirty="0" err="1" smtClean="0"/>
              <a:t>userdata</a:t>
            </a:r>
            <a:r>
              <a:rPr lang="en-US" dirty="0" smtClean="0"/>
              <a:t>)</a:t>
            </a:r>
          </a:p>
          <a:p>
            <a:r>
              <a:rPr lang="en-US" dirty="0" smtClean="0"/>
              <a:t>Stored as key/value pairs</a:t>
            </a:r>
          </a:p>
        </p:txBody>
      </p:sp>
      <p:sp>
        <p:nvSpPr>
          <p:cNvPr id="4"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4</a:t>
            </a:fld>
            <a:endParaRPr lang="en-US" sz="1000" dirty="0"/>
          </a:p>
        </p:txBody>
      </p:sp>
      <p:grpSp>
        <p:nvGrpSpPr>
          <p:cNvPr id="15" name="Group 14"/>
          <p:cNvGrpSpPr/>
          <p:nvPr/>
        </p:nvGrpSpPr>
        <p:grpSpPr>
          <a:xfrm>
            <a:off x="5547046" y="3582300"/>
            <a:ext cx="2809541" cy="2603350"/>
            <a:chOff x="4406735" y="3550025"/>
            <a:chExt cx="2809541" cy="2603350"/>
          </a:xfrm>
        </p:grpSpPr>
        <p:grpSp>
          <p:nvGrpSpPr>
            <p:cNvPr id="14" name="Group 13"/>
            <p:cNvGrpSpPr/>
            <p:nvPr/>
          </p:nvGrpSpPr>
          <p:grpSpPr>
            <a:xfrm>
              <a:off x="4406735" y="3550025"/>
              <a:ext cx="2809541" cy="2603350"/>
              <a:chOff x="5652090" y="3550025"/>
              <a:chExt cx="2809541" cy="2603350"/>
            </a:xfrm>
          </p:grpSpPr>
          <p:grpSp>
            <p:nvGrpSpPr>
              <p:cNvPr id="12" name="Group 11"/>
              <p:cNvGrpSpPr/>
              <p:nvPr/>
            </p:nvGrpSpPr>
            <p:grpSpPr>
              <a:xfrm>
                <a:off x="5652090" y="3550025"/>
                <a:ext cx="2809541" cy="2603350"/>
                <a:chOff x="5701551" y="3603812"/>
                <a:chExt cx="2809541" cy="2603350"/>
              </a:xfrm>
            </p:grpSpPr>
            <p:sp>
              <p:nvSpPr>
                <p:cNvPr id="9" name="Rectangle 8"/>
                <p:cNvSpPr/>
                <p:nvPr/>
              </p:nvSpPr>
              <p:spPr>
                <a:xfrm>
                  <a:off x="5701551" y="3603812"/>
                  <a:ext cx="2809541" cy="260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03482" y="3689873"/>
                  <a:ext cx="2005677" cy="369332"/>
                </a:xfrm>
                <a:prstGeom prst="rect">
                  <a:avLst/>
                </a:prstGeom>
                <a:noFill/>
              </p:spPr>
              <p:txBody>
                <a:bodyPr wrap="none" rtlCol="0">
                  <a:spAutoFit/>
                </a:bodyPr>
                <a:lstStyle/>
                <a:p>
                  <a:r>
                    <a:rPr lang="en-US" b="1" dirty="0" smtClean="0">
                      <a:solidFill>
                        <a:schemeClr val="bg1"/>
                      </a:solidFill>
                    </a:rPr>
                    <a:t>Cloud Controller</a:t>
                  </a:r>
                  <a:endParaRPr lang="en-US" b="1" dirty="0">
                    <a:solidFill>
                      <a:schemeClr val="bg1"/>
                    </a:solidFill>
                  </a:endParaRPr>
                </a:p>
              </p:txBody>
            </p:sp>
            <p:sp>
              <p:nvSpPr>
                <p:cNvPr id="11" name="Flowchart: Magnetic Disk 10"/>
                <p:cNvSpPr/>
                <p:nvPr/>
              </p:nvSpPr>
              <p:spPr>
                <a:xfrm>
                  <a:off x="6250193" y="4059205"/>
                  <a:ext cx="1858966" cy="2018866"/>
                </a:xfrm>
                <a:prstGeom prst="flowChartMagneticDisk">
                  <a:avLst/>
                </a:prstGeom>
                <a:solidFill>
                  <a:srgbClr val="92D050"/>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p:cNvSpPr txBox="1"/>
              <p:nvPr/>
            </p:nvSpPr>
            <p:spPr>
              <a:xfrm>
                <a:off x="6537745" y="4152452"/>
                <a:ext cx="1184940" cy="369332"/>
              </a:xfrm>
              <a:prstGeom prst="rect">
                <a:avLst/>
              </a:prstGeom>
              <a:noFill/>
            </p:spPr>
            <p:txBody>
              <a:bodyPr wrap="none" rtlCol="0">
                <a:spAutoFit/>
              </a:bodyPr>
              <a:lstStyle/>
              <a:p>
                <a:r>
                  <a:rPr lang="en-US" b="1" dirty="0">
                    <a:solidFill>
                      <a:schemeClr val="tx2">
                        <a:lumMod val="50000"/>
                      </a:schemeClr>
                    </a:solidFill>
                  </a:rPr>
                  <a:t>d</a:t>
                </a:r>
                <a:r>
                  <a:rPr lang="en-US" b="1" dirty="0" smtClean="0">
                    <a:solidFill>
                      <a:schemeClr val="tx2">
                        <a:lumMod val="50000"/>
                      </a:schemeClr>
                    </a:solidFill>
                  </a:rPr>
                  <a:t>atabase</a:t>
                </a:r>
                <a:endParaRPr lang="en-US" b="1" dirty="0">
                  <a:solidFill>
                    <a:schemeClr val="tx2">
                      <a:lumMod val="50000"/>
                    </a:schemeClr>
                  </a:solidFill>
                </a:endParaRPr>
              </a:p>
            </p:txBody>
          </p:sp>
        </p:gr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35" y="4851700"/>
              <a:ext cx="10096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230822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Service Benefits</a:t>
            </a:r>
            <a:endParaRPr lang="en-US" dirty="0"/>
          </a:p>
        </p:txBody>
      </p:sp>
      <p:sp>
        <p:nvSpPr>
          <p:cNvPr id="3" name="Content Placeholder 2"/>
          <p:cNvSpPr>
            <a:spLocks noGrp="1"/>
          </p:cNvSpPr>
          <p:nvPr>
            <p:ph idx="1"/>
          </p:nvPr>
        </p:nvSpPr>
        <p:spPr>
          <a:xfrm>
            <a:off x="314325" y="1425388"/>
            <a:ext cx="8524875" cy="805748"/>
          </a:xfrm>
        </p:spPr>
        <p:txBody>
          <a:bodyPr/>
          <a:lstStyle/>
          <a:p>
            <a:r>
              <a:rPr lang="en-US" dirty="0" smtClean="0"/>
              <a:t>Greater variety of instance configurations yet with fewer EMIs to manage.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grpSp>
        <p:nvGrpSpPr>
          <p:cNvPr id="51" name="Group 50"/>
          <p:cNvGrpSpPr/>
          <p:nvPr/>
        </p:nvGrpSpPr>
        <p:grpSpPr>
          <a:xfrm>
            <a:off x="555101" y="2331295"/>
            <a:ext cx="7961844" cy="3569730"/>
            <a:chOff x="555101" y="2331295"/>
            <a:chExt cx="7961844" cy="3569730"/>
          </a:xfrm>
        </p:grpSpPr>
        <p:grpSp>
          <p:nvGrpSpPr>
            <p:cNvPr id="30" name="Group 29"/>
            <p:cNvGrpSpPr/>
            <p:nvPr/>
          </p:nvGrpSpPr>
          <p:grpSpPr>
            <a:xfrm>
              <a:off x="555101" y="2331295"/>
              <a:ext cx="3515721" cy="3569730"/>
              <a:chOff x="646706" y="2331295"/>
              <a:chExt cx="3515721" cy="3569730"/>
            </a:xfrm>
          </p:grpSpPr>
          <p:grpSp>
            <p:nvGrpSpPr>
              <p:cNvPr id="35" name="Group 34"/>
              <p:cNvGrpSpPr/>
              <p:nvPr/>
            </p:nvGrpSpPr>
            <p:grpSpPr>
              <a:xfrm>
                <a:off x="995369" y="2791841"/>
                <a:ext cx="2844969" cy="565404"/>
                <a:chOff x="995369" y="2941320"/>
                <a:chExt cx="2844969" cy="565404"/>
              </a:xfrm>
            </p:grpSpPr>
            <p:grpSp>
              <p:nvGrpSpPr>
                <p:cNvPr id="7" name="Group 6"/>
                <p:cNvGrpSpPr/>
                <p:nvPr/>
              </p:nvGrpSpPr>
              <p:grpSpPr>
                <a:xfrm>
                  <a:off x="995369" y="2941320"/>
                  <a:ext cx="658368" cy="557784"/>
                  <a:chOff x="1389888" y="3063240"/>
                  <a:chExt cx="658368" cy="557784"/>
                </a:xfrm>
              </p:grpSpPr>
              <p:sp>
                <p:nvSpPr>
                  <p:cNvPr id="5" name="Vertical Scroll 4"/>
                  <p:cNvSpPr/>
                  <p:nvPr/>
                </p:nvSpPr>
                <p:spPr>
                  <a:xfrm>
                    <a:off x="1389888" y="3063240"/>
                    <a:ext cx="658368" cy="557784"/>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421554" y="3157466"/>
                    <a:ext cx="595035" cy="369332"/>
                  </a:xfrm>
                  <a:prstGeom prst="rect">
                    <a:avLst/>
                  </a:prstGeom>
                  <a:noFill/>
                </p:spPr>
                <p:txBody>
                  <a:bodyPr wrap="none" rtlCol="0">
                    <a:spAutoFit/>
                  </a:bodyPr>
                  <a:lstStyle/>
                  <a:p>
                    <a:r>
                      <a:rPr lang="en-US" b="1" dirty="0" smtClean="0"/>
                      <a:t>EMI</a:t>
                    </a:r>
                    <a:endParaRPr lang="en-US" b="1" dirty="0"/>
                  </a:p>
                </p:txBody>
              </p:sp>
            </p:grpSp>
            <p:grpSp>
              <p:nvGrpSpPr>
                <p:cNvPr id="8" name="Group 7"/>
                <p:cNvGrpSpPr/>
                <p:nvPr/>
              </p:nvGrpSpPr>
              <p:grpSpPr>
                <a:xfrm>
                  <a:off x="1724236" y="2941320"/>
                  <a:ext cx="658368" cy="557784"/>
                  <a:chOff x="1389888" y="3063240"/>
                  <a:chExt cx="658368" cy="557784"/>
                </a:xfrm>
              </p:grpSpPr>
              <p:sp>
                <p:nvSpPr>
                  <p:cNvPr id="9" name="Vertical Scroll 8"/>
                  <p:cNvSpPr/>
                  <p:nvPr/>
                </p:nvSpPr>
                <p:spPr>
                  <a:xfrm>
                    <a:off x="1389888" y="3063240"/>
                    <a:ext cx="658368" cy="557784"/>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1421554" y="3157466"/>
                    <a:ext cx="595035" cy="369332"/>
                  </a:xfrm>
                  <a:prstGeom prst="rect">
                    <a:avLst/>
                  </a:prstGeom>
                  <a:noFill/>
                </p:spPr>
                <p:txBody>
                  <a:bodyPr wrap="none" rtlCol="0">
                    <a:spAutoFit/>
                  </a:bodyPr>
                  <a:lstStyle/>
                  <a:p>
                    <a:r>
                      <a:rPr lang="en-US" b="1" dirty="0" smtClean="0"/>
                      <a:t>EMI</a:t>
                    </a:r>
                    <a:endParaRPr lang="en-US" b="1" dirty="0"/>
                  </a:p>
                </p:txBody>
              </p:sp>
            </p:grpSp>
            <p:grpSp>
              <p:nvGrpSpPr>
                <p:cNvPr id="11" name="Group 10"/>
                <p:cNvGrpSpPr/>
                <p:nvPr/>
              </p:nvGrpSpPr>
              <p:grpSpPr>
                <a:xfrm>
                  <a:off x="3181970" y="2948940"/>
                  <a:ext cx="658368" cy="557784"/>
                  <a:chOff x="1389888" y="3063240"/>
                  <a:chExt cx="658368" cy="557784"/>
                </a:xfrm>
              </p:grpSpPr>
              <p:sp>
                <p:nvSpPr>
                  <p:cNvPr id="12" name="Vertical Scroll 11"/>
                  <p:cNvSpPr/>
                  <p:nvPr/>
                </p:nvSpPr>
                <p:spPr>
                  <a:xfrm>
                    <a:off x="1389888" y="3063240"/>
                    <a:ext cx="658368" cy="557784"/>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p:cNvSpPr txBox="1"/>
                  <p:nvPr/>
                </p:nvSpPr>
                <p:spPr>
                  <a:xfrm>
                    <a:off x="1421554" y="3157466"/>
                    <a:ext cx="595035" cy="369332"/>
                  </a:xfrm>
                  <a:prstGeom prst="rect">
                    <a:avLst/>
                  </a:prstGeom>
                  <a:noFill/>
                </p:spPr>
                <p:txBody>
                  <a:bodyPr wrap="none" rtlCol="0">
                    <a:spAutoFit/>
                  </a:bodyPr>
                  <a:lstStyle/>
                  <a:p>
                    <a:r>
                      <a:rPr lang="en-US" b="1" dirty="0" smtClean="0"/>
                      <a:t>EMI</a:t>
                    </a:r>
                    <a:endParaRPr lang="en-US" b="1" dirty="0"/>
                  </a:p>
                </p:txBody>
              </p:sp>
            </p:grpSp>
            <p:grpSp>
              <p:nvGrpSpPr>
                <p:cNvPr id="14" name="Group 13"/>
                <p:cNvGrpSpPr/>
                <p:nvPr/>
              </p:nvGrpSpPr>
              <p:grpSpPr>
                <a:xfrm>
                  <a:off x="2453103" y="2944368"/>
                  <a:ext cx="658368" cy="557784"/>
                  <a:chOff x="1389888" y="3063240"/>
                  <a:chExt cx="658368" cy="557784"/>
                </a:xfrm>
              </p:grpSpPr>
              <p:sp>
                <p:nvSpPr>
                  <p:cNvPr id="15" name="Vertical Scroll 14"/>
                  <p:cNvSpPr/>
                  <p:nvPr/>
                </p:nvSpPr>
                <p:spPr>
                  <a:xfrm>
                    <a:off x="1389888" y="3063240"/>
                    <a:ext cx="658368" cy="557784"/>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p:cNvSpPr txBox="1"/>
                  <p:nvPr/>
                </p:nvSpPr>
                <p:spPr>
                  <a:xfrm>
                    <a:off x="1421554" y="3157466"/>
                    <a:ext cx="595035" cy="369332"/>
                  </a:xfrm>
                  <a:prstGeom prst="rect">
                    <a:avLst/>
                  </a:prstGeom>
                  <a:noFill/>
                </p:spPr>
                <p:txBody>
                  <a:bodyPr wrap="none" rtlCol="0">
                    <a:spAutoFit/>
                  </a:bodyPr>
                  <a:lstStyle/>
                  <a:p>
                    <a:r>
                      <a:rPr lang="en-US" b="1" dirty="0" smtClean="0"/>
                      <a:t>EMI</a:t>
                    </a:r>
                    <a:endParaRPr lang="en-US" b="1" dirty="0"/>
                  </a:p>
                </p:txBody>
              </p:sp>
            </p:grpSp>
          </p:grpSp>
          <p:grpSp>
            <p:nvGrpSpPr>
              <p:cNvPr id="31" name="Group 30"/>
              <p:cNvGrpSpPr/>
              <p:nvPr/>
            </p:nvGrpSpPr>
            <p:grpSpPr>
              <a:xfrm>
                <a:off x="646706" y="4875110"/>
                <a:ext cx="3515721" cy="603504"/>
                <a:chOff x="675667" y="5024589"/>
                <a:chExt cx="3515721" cy="603504"/>
              </a:xfrm>
            </p:grpSpPr>
            <p:grpSp>
              <p:nvGrpSpPr>
                <p:cNvPr id="20" name="Group 19"/>
                <p:cNvGrpSpPr/>
                <p:nvPr/>
              </p:nvGrpSpPr>
              <p:grpSpPr>
                <a:xfrm>
                  <a:off x="675667" y="5024589"/>
                  <a:ext cx="909223" cy="603504"/>
                  <a:chOff x="977877" y="4169664"/>
                  <a:chExt cx="909223" cy="603504"/>
                </a:xfrm>
              </p:grpSpPr>
              <p:sp>
                <p:nvSpPr>
                  <p:cNvPr id="18" name="Rectangle 17"/>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21" name="Group 20"/>
                <p:cNvGrpSpPr/>
                <p:nvPr/>
              </p:nvGrpSpPr>
              <p:grpSpPr>
                <a:xfrm>
                  <a:off x="1544500" y="5024589"/>
                  <a:ext cx="909223" cy="603504"/>
                  <a:chOff x="977877" y="4169664"/>
                  <a:chExt cx="909223" cy="603504"/>
                </a:xfrm>
              </p:grpSpPr>
              <p:sp>
                <p:nvSpPr>
                  <p:cNvPr id="22" name="Rectangle 21"/>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TextBox 22"/>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24" name="Group 23"/>
                <p:cNvGrpSpPr/>
                <p:nvPr/>
              </p:nvGrpSpPr>
              <p:grpSpPr>
                <a:xfrm>
                  <a:off x="2413333" y="5024589"/>
                  <a:ext cx="909223" cy="603504"/>
                  <a:chOff x="977877" y="4169664"/>
                  <a:chExt cx="909223" cy="603504"/>
                </a:xfrm>
              </p:grpSpPr>
              <p:sp>
                <p:nvSpPr>
                  <p:cNvPr id="25" name="Rectangle 24"/>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27" name="Group 26"/>
                <p:cNvGrpSpPr/>
                <p:nvPr/>
              </p:nvGrpSpPr>
              <p:grpSpPr>
                <a:xfrm>
                  <a:off x="3282165" y="5024589"/>
                  <a:ext cx="909223" cy="603504"/>
                  <a:chOff x="977877" y="4169664"/>
                  <a:chExt cx="909223" cy="603504"/>
                </a:xfrm>
              </p:grpSpPr>
              <p:sp>
                <p:nvSpPr>
                  <p:cNvPr id="28" name="Rectangle 27"/>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TextBox 28"/>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cxnSp>
            <p:nvCxnSpPr>
              <p:cNvPr id="50" name="Straight Connector 49"/>
              <p:cNvCxnSpPr>
                <a:stCxn id="5" idx="2"/>
                <a:endCxn id="18" idx="0"/>
              </p:cNvCxnSpPr>
              <p:nvPr/>
            </p:nvCxnSpPr>
            <p:spPr>
              <a:xfrm flipH="1">
                <a:off x="1101319" y="3349625"/>
                <a:ext cx="223234" cy="1525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9" idx="2"/>
                <a:endCxn id="22" idx="0"/>
              </p:cNvCxnSpPr>
              <p:nvPr/>
            </p:nvCxnSpPr>
            <p:spPr>
              <a:xfrm flipH="1">
                <a:off x="1970152" y="3349625"/>
                <a:ext cx="83268" cy="1525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 idx="2"/>
                <a:endCxn id="25" idx="0"/>
              </p:cNvCxnSpPr>
              <p:nvPr/>
            </p:nvCxnSpPr>
            <p:spPr>
              <a:xfrm>
                <a:off x="2782287" y="3352673"/>
                <a:ext cx="56698" cy="15224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28" idx="0"/>
              </p:cNvCxnSpPr>
              <p:nvPr/>
            </p:nvCxnSpPr>
            <p:spPr>
              <a:xfrm>
                <a:off x="3511154" y="3357245"/>
                <a:ext cx="196663" cy="151786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093786" y="2331295"/>
                <a:ext cx="2723823" cy="369332"/>
              </a:xfrm>
              <a:prstGeom prst="rect">
                <a:avLst/>
              </a:prstGeom>
              <a:noFill/>
            </p:spPr>
            <p:txBody>
              <a:bodyPr wrap="none" rtlCol="0">
                <a:spAutoFit/>
              </a:bodyPr>
              <a:lstStyle/>
              <a:p>
                <a:r>
                  <a:rPr lang="en-US" b="1" dirty="0">
                    <a:solidFill>
                      <a:srgbClr val="03405F"/>
                    </a:solidFill>
                  </a:rPr>
                  <a:t>m</a:t>
                </a:r>
                <a:r>
                  <a:rPr lang="en-US" b="1" dirty="0" smtClean="0">
                    <a:solidFill>
                      <a:srgbClr val="03405F"/>
                    </a:solidFill>
                  </a:rPr>
                  <a:t>any customized EMIs</a:t>
                </a:r>
                <a:endParaRPr lang="en-US" b="1" dirty="0">
                  <a:solidFill>
                    <a:srgbClr val="03405F"/>
                  </a:solidFill>
                </a:endParaRPr>
              </a:p>
            </p:txBody>
          </p:sp>
          <p:sp>
            <p:nvSpPr>
              <p:cNvPr id="72" name="TextBox 71"/>
              <p:cNvSpPr txBox="1"/>
              <p:nvPr/>
            </p:nvSpPr>
            <p:spPr>
              <a:xfrm>
                <a:off x="695864" y="5531693"/>
                <a:ext cx="3249608" cy="369332"/>
              </a:xfrm>
              <a:prstGeom prst="rect">
                <a:avLst/>
              </a:prstGeom>
              <a:noFill/>
            </p:spPr>
            <p:txBody>
              <a:bodyPr wrap="none" rtlCol="0">
                <a:spAutoFit/>
              </a:bodyPr>
              <a:lstStyle/>
              <a:p>
                <a:r>
                  <a:rPr lang="en-US" b="1" dirty="0">
                    <a:solidFill>
                      <a:srgbClr val="03405F"/>
                    </a:solidFill>
                  </a:rPr>
                  <a:t>m</a:t>
                </a:r>
                <a:r>
                  <a:rPr lang="en-US" b="1" dirty="0" smtClean="0">
                    <a:solidFill>
                      <a:srgbClr val="03405F"/>
                    </a:solidFill>
                  </a:rPr>
                  <a:t>any customized instances</a:t>
                </a:r>
                <a:endParaRPr lang="en-US" b="1" dirty="0">
                  <a:solidFill>
                    <a:srgbClr val="03405F"/>
                  </a:solidFill>
                </a:endParaRPr>
              </a:p>
            </p:txBody>
          </p:sp>
        </p:grpSp>
        <p:grpSp>
          <p:nvGrpSpPr>
            <p:cNvPr id="49" name="Group 48"/>
            <p:cNvGrpSpPr/>
            <p:nvPr/>
          </p:nvGrpSpPr>
          <p:grpSpPr>
            <a:xfrm>
              <a:off x="5001224" y="2362073"/>
              <a:ext cx="3515721" cy="3538952"/>
              <a:chOff x="4937266" y="2362073"/>
              <a:chExt cx="3515721" cy="3538952"/>
            </a:xfrm>
          </p:grpSpPr>
          <p:grpSp>
            <p:nvGrpSpPr>
              <p:cNvPr id="32" name="Group 31"/>
              <p:cNvGrpSpPr/>
              <p:nvPr/>
            </p:nvGrpSpPr>
            <p:grpSpPr>
              <a:xfrm>
                <a:off x="6365943" y="2805557"/>
                <a:ext cx="658368" cy="557784"/>
                <a:chOff x="1389888" y="3063240"/>
                <a:chExt cx="658368" cy="557784"/>
              </a:xfrm>
            </p:grpSpPr>
            <p:sp>
              <p:nvSpPr>
                <p:cNvPr id="33" name="Vertical Scroll 32"/>
                <p:cNvSpPr/>
                <p:nvPr/>
              </p:nvSpPr>
              <p:spPr>
                <a:xfrm>
                  <a:off x="1389888" y="3063240"/>
                  <a:ext cx="658368" cy="557784"/>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p:cNvSpPr txBox="1"/>
                <p:nvPr/>
              </p:nvSpPr>
              <p:spPr>
                <a:xfrm>
                  <a:off x="1421554" y="3157466"/>
                  <a:ext cx="595035" cy="369332"/>
                </a:xfrm>
                <a:prstGeom prst="rect">
                  <a:avLst/>
                </a:prstGeom>
                <a:noFill/>
              </p:spPr>
              <p:txBody>
                <a:bodyPr wrap="none" rtlCol="0">
                  <a:spAutoFit/>
                </a:bodyPr>
                <a:lstStyle/>
                <a:p>
                  <a:r>
                    <a:rPr lang="en-US" b="1" dirty="0" smtClean="0"/>
                    <a:t>EMI</a:t>
                  </a:r>
                  <a:endParaRPr lang="en-US" b="1" dirty="0"/>
                </a:p>
              </p:txBody>
            </p:sp>
          </p:grpSp>
          <p:grpSp>
            <p:nvGrpSpPr>
              <p:cNvPr id="36" name="Group 35"/>
              <p:cNvGrpSpPr/>
              <p:nvPr/>
            </p:nvGrpSpPr>
            <p:grpSpPr>
              <a:xfrm>
                <a:off x="4937266" y="4879646"/>
                <a:ext cx="3515721" cy="603504"/>
                <a:chOff x="675667" y="5024589"/>
                <a:chExt cx="3515721" cy="603504"/>
              </a:xfrm>
            </p:grpSpPr>
            <p:grpSp>
              <p:nvGrpSpPr>
                <p:cNvPr id="37" name="Group 36"/>
                <p:cNvGrpSpPr/>
                <p:nvPr/>
              </p:nvGrpSpPr>
              <p:grpSpPr>
                <a:xfrm>
                  <a:off x="675667" y="5024589"/>
                  <a:ext cx="909223" cy="603504"/>
                  <a:chOff x="977877" y="4169664"/>
                  <a:chExt cx="909223" cy="603504"/>
                </a:xfrm>
              </p:grpSpPr>
              <p:sp>
                <p:nvSpPr>
                  <p:cNvPr id="47" name="Rectangle 46"/>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TextBox 47"/>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38" name="Group 37"/>
                <p:cNvGrpSpPr/>
                <p:nvPr/>
              </p:nvGrpSpPr>
              <p:grpSpPr>
                <a:xfrm>
                  <a:off x="1544500" y="5024589"/>
                  <a:ext cx="909223" cy="603504"/>
                  <a:chOff x="977877" y="4169664"/>
                  <a:chExt cx="909223" cy="603504"/>
                </a:xfrm>
              </p:grpSpPr>
              <p:sp>
                <p:nvSpPr>
                  <p:cNvPr id="45" name="Rectangle 44"/>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TextBox 45"/>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39" name="Group 38"/>
                <p:cNvGrpSpPr/>
                <p:nvPr/>
              </p:nvGrpSpPr>
              <p:grpSpPr>
                <a:xfrm>
                  <a:off x="2413333" y="5024589"/>
                  <a:ext cx="909223" cy="603504"/>
                  <a:chOff x="977877" y="4169664"/>
                  <a:chExt cx="909223" cy="603504"/>
                </a:xfrm>
              </p:grpSpPr>
              <p:sp>
                <p:nvSpPr>
                  <p:cNvPr id="43" name="Rectangle 42"/>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TextBox 43"/>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40" name="Group 39"/>
                <p:cNvGrpSpPr/>
                <p:nvPr/>
              </p:nvGrpSpPr>
              <p:grpSpPr>
                <a:xfrm>
                  <a:off x="3282165" y="5024589"/>
                  <a:ext cx="909223" cy="603504"/>
                  <a:chOff x="977877" y="4169664"/>
                  <a:chExt cx="909223" cy="603504"/>
                </a:xfrm>
              </p:grpSpPr>
              <p:sp>
                <p:nvSpPr>
                  <p:cNvPr id="41" name="Rectangle 40"/>
                  <p:cNvSpPr/>
                  <p:nvPr/>
                </p:nvSpPr>
                <p:spPr>
                  <a:xfrm>
                    <a:off x="1027035" y="4169664"/>
                    <a:ext cx="810909" cy="60350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p:cNvSpPr txBox="1"/>
                  <p:nvPr/>
                </p:nvSpPr>
                <p:spPr>
                  <a:xfrm>
                    <a:off x="977877" y="4317527"/>
                    <a:ext cx="909223" cy="307777"/>
                  </a:xfrm>
                  <a:prstGeom prst="rect">
                    <a:avLst/>
                  </a:prstGeom>
                  <a:noFill/>
                </p:spPr>
                <p:txBody>
                  <a:bodyPr wrap="non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grpSp>
            <p:nvGrpSpPr>
              <p:cNvPr id="59" name="Group 58"/>
              <p:cNvGrpSpPr/>
              <p:nvPr/>
            </p:nvGrpSpPr>
            <p:grpSpPr>
              <a:xfrm>
                <a:off x="6071709" y="3833475"/>
                <a:ext cx="1246834" cy="557784"/>
                <a:chOff x="6071709" y="4005072"/>
                <a:chExt cx="1246834" cy="557784"/>
              </a:xfrm>
            </p:grpSpPr>
            <p:sp>
              <p:nvSpPr>
                <p:cNvPr id="57" name="Snip Single Corner Rectangle 56"/>
                <p:cNvSpPr/>
                <p:nvPr/>
              </p:nvSpPr>
              <p:spPr>
                <a:xfrm>
                  <a:off x="6260710" y="4005072"/>
                  <a:ext cx="868833" cy="557784"/>
                </a:xfrm>
                <a:prstGeom prst="snip1Rect">
                  <a:avLst/>
                </a:prstGeom>
                <a:solidFill>
                  <a:srgbClr val="92D050"/>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TextBox 57"/>
                <p:cNvSpPr txBox="1"/>
                <p:nvPr/>
              </p:nvSpPr>
              <p:spPr>
                <a:xfrm>
                  <a:off x="6071709" y="4022354"/>
                  <a:ext cx="1246834" cy="523220"/>
                </a:xfrm>
                <a:prstGeom prst="rect">
                  <a:avLst/>
                </a:prstGeom>
                <a:noFill/>
              </p:spPr>
              <p:txBody>
                <a:bodyPr wrap="square" rtlCol="0">
                  <a:spAutoFit/>
                </a:bodyPr>
                <a:lstStyle/>
                <a:p>
                  <a:pPr algn="ctr"/>
                  <a:r>
                    <a:rPr lang="en-US" sz="1400" b="1" dirty="0">
                      <a:solidFill>
                        <a:schemeClr val="accent6">
                          <a:lumMod val="50000"/>
                        </a:schemeClr>
                      </a:solidFill>
                    </a:rPr>
                    <a:t>m</a:t>
                  </a:r>
                  <a:r>
                    <a:rPr lang="en-US" sz="1400" b="1" dirty="0" smtClean="0">
                      <a:solidFill>
                        <a:schemeClr val="accent6">
                          <a:lumMod val="50000"/>
                        </a:schemeClr>
                      </a:solidFill>
                    </a:rPr>
                    <a:t>etadata service</a:t>
                  </a:r>
                  <a:endParaRPr lang="en-US" sz="1400" b="1" dirty="0">
                    <a:solidFill>
                      <a:schemeClr val="accent6">
                        <a:lumMod val="50000"/>
                      </a:schemeClr>
                    </a:solidFill>
                  </a:endParaRPr>
                </a:p>
              </p:txBody>
            </p:sp>
          </p:grpSp>
          <p:cxnSp>
            <p:nvCxnSpPr>
              <p:cNvPr id="61" name="Straight Connector 60"/>
              <p:cNvCxnSpPr>
                <a:stCxn id="33" idx="2"/>
                <a:endCxn id="58" idx="0"/>
              </p:cNvCxnSpPr>
              <p:nvPr/>
            </p:nvCxnSpPr>
            <p:spPr>
              <a:xfrm flipH="1">
                <a:off x="6695126" y="3363341"/>
                <a:ext cx="1" cy="4874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7" idx="0"/>
                <a:endCxn id="57" idx="1"/>
              </p:cNvCxnSpPr>
              <p:nvPr/>
            </p:nvCxnSpPr>
            <p:spPr>
              <a:xfrm flipV="1">
                <a:off x="5391879" y="4391259"/>
                <a:ext cx="1303248" cy="4883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5" idx="0"/>
                <a:endCxn id="57" idx="1"/>
              </p:cNvCxnSpPr>
              <p:nvPr/>
            </p:nvCxnSpPr>
            <p:spPr>
              <a:xfrm flipV="1">
                <a:off x="6260712" y="4391259"/>
                <a:ext cx="434415" cy="4883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3" idx="0"/>
                <a:endCxn id="57" idx="1"/>
              </p:cNvCxnSpPr>
              <p:nvPr/>
            </p:nvCxnSpPr>
            <p:spPr>
              <a:xfrm flipH="1" flipV="1">
                <a:off x="6695127" y="4391259"/>
                <a:ext cx="434418" cy="4883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1" idx="0"/>
                <a:endCxn id="57" idx="1"/>
              </p:cNvCxnSpPr>
              <p:nvPr/>
            </p:nvCxnSpPr>
            <p:spPr>
              <a:xfrm flipH="1" flipV="1">
                <a:off x="6695127" y="4391259"/>
                <a:ext cx="1303250" cy="48838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757367" y="2362073"/>
                <a:ext cx="1915909" cy="369332"/>
              </a:xfrm>
              <a:prstGeom prst="rect">
                <a:avLst/>
              </a:prstGeom>
              <a:noFill/>
            </p:spPr>
            <p:txBody>
              <a:bodyPr wrap="none" rtlCol="0">
                <a:spAutoFit/>
              </a:bodyPr>
              <a:lstStyle/>
              <a:p>
                <a:r>
                  <a:rPr lang="en-US" b="1" dirty="0">
                    <a:solidFill>
                      <a:srgbClr val="03405F"/>
                    </a:solidFill>
                  </a:rPr>
                  <a:t>s</a:t>
                </a:r>
                <a:r>
                  <a:rPr lang="en-US" b="1" dirty="0" smtClean="0">
                    <a:solidFill>
                      <a:srgbClr val="03405F"/>
                    </a:solidFill>
                  </a:rPr>
                  <a:t>ingle base EMI</a:t>
                </a:r>
                <a:endParaRPr lang="en-US" b="1" dirty="0">
                  <a:solidFill>
                    <a:srgbClr val="03405F"/>
                  </a:solidFill>
                </a:endParaRPr>
              </a:p>
            </p:txBody>
          </p:sp>
          <p:sp>
            <p:nvSpPr>
              <p:cNvPr id="73" name="TextBox 72"/>
              <p:cNvSpPr txBox="1"/>
              <p:nvPr/>
            </p:nvSpPr>
            <p:spPr>
              <a:xfrm>
                <a:off x="5050128" y="5531693"/>
                <a:ext cx="3249608" cy="369332"/>
              </a:xfrm>
              <a:prstGeom prst="rect">
                <a:avLst/>
              </a:prstGeom>
              <a:noFill/>
            </p:spPr>
            <p:txBody>
              <a:bodyPr wrap="none" rtlCol="0">
                <a:spAutoFit/>
              </a:bodyPr>
              <a:lstStyle/>
              <a:p>
                <a:r>
                  <a:rPr lang="en-US" b="1" dirty="0">
                    <a:solidFill>
                      <a:srgbClr val="03405F"/>
                    </a:solidFill>
                  </a:rPr>
                  <a:t>m</a:t>
                </a:r>
                <a:r>
                  <a:rPr lang="en-US" b="1" dirty="0" smtClean="0">
                    <a:solidFill>
                      <a:srgbClr val="03405F"/>
                    </a:solidFill>
                  </a:rPr>
                  <a:t>any customized instances</a:t>
                </a:r>
                <a:endParaRPr lang="en-US" b="1" dirty="0">
                  <a:solidFill>
                    <a:srgbClr val="03405F"/>
                  </a:solidFill>
                </a:endParaRPr>
              </a:p>
            </p:txBody>
          </p:sp>
        </p:grpSp>
        <p:sp>
          <p:nvSpPr>
            <p:cNvPr id="17" name="Right Arrow 16"/>
            <p:cNvSpPr/>
            <p:nvPr/>
          </p:nvSpPr>
          <p:spPr>
            <a:xfrm>
              <a:off x="4307596" y="2886067"/>
              <a:ext cx="561860" cy="213690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3658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Customized Instances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grpSp>
        <p:nvGrpSpPr>
          <p:cNvPr id="5" name="Group 4"/>
          <p:cNvGrpSpPr/>
          <p:nvPr/>
        </p:nvGrpSpPr>
        <p:grpSpPr>
          <a:xfrm>
            <a:off x="715224" y="1738265"/>
            <a:ext cx="7858408" cy="3938258"/>
            <a:chOff x="715224" y="1738265"/>
            <a:chExt cx="7858408" cy="3938258"/>
          </a:xfrm>
        </p:grpSpPr>
        <p:grpSp>
          <p:nvGrpSpPr>
            <p:cNvPr id="23" name="Group 22"/>
            <p:cNvGrpSpPr/>
            <p:nvPr/>
          </p:nvGrpSpPr>
          <p:grpSpPr>
            <a:xfrm>
              <a:off x="994410" y="2101842"/>
              <a:ext cx="7325858" cy="3086401"/>
              <a:chOff x="994410" y="2101842"/>
              <a:chExt cx="7325858" cy="3086401"/>
            </a:xfrm>
          </p:grpSpPr>
          <p:grpSp>
            <p:nvGrpSpPr>
              <p:cNvPr id="13" name="Group 12"/>
              <p:cNvGrpSpPr/>
              <p:nvPr/>
            </p:nvGrpSpPr>
            <p:grpSpPr>
              <a:xfrm>
                <a:off x="3917399" y="3816319"/>
                <a:ext cx="1371600" cy="1190446"/>
                <a:chOff x="7086599" y="3958108"/>
                <a:chExt cx="1371600" cy="1190446"/>
              </a:xfrm>
            </p:grpSpPr>
            <p:sp>
              <p:nvSpPr>
                <p:cNvPr id="10" name="Rectangle 9"/>
                <p:cNvSpPr/>
                <p:nvPr/>
              </p:nvSpPr>
              <p:spPr>
                <a:xfrm>
                  <a:off x="7086599" y="3958108"/>
                  <a:ext cx="1371600" cy="11904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p:cNvSpPr txBox="1"/>
                <p:nvPr/>
              </p:nvSpPr>
              <p:spPr>
                <a:xfrm>
                  <a:off x="7181489" y="4230164"/>
                  <a:ext cx="1181819" cy="646331"/>
                </a:xfrm>
                <a:prstGeom prst="rect">
                  <a:avLst/>
                </a:prstGeom>
                <a:noFill/>
              </p:spPr>
              <p:txBody>
                <a:bodyPr wrap="square" rtlCol="0">
                  <a:spAutoFit/>
                </a:bodyPr>
                <a:lstStyle/>
                <a:p>
                  <a:pPr algn="ctr"/>
                  <a:r>
                    <a:rPr lang="en-US" b="1" dirty="0" smtClean="0">
                      <a:solidFill>
                        <a:schemeClr val="bg1"/>
                      </a:solidFill>
                    </a:rPr>
                    <a:t>custom instance</a:t>
                  </a:r>
                  <a:endParaRPr lang="en-US" b="1" dirty="0">
                    <a:solidFill>
                      <a:schemeClr val="bg1"/>
                    </a:solidFill>
                  </a:endParaRPr>
                </a:p>
              </p:txBody>
            </p:sp>
          </p:grpSp>
          <p:sp>
            <p:nvSpPr>
              <p:cNvPr id="7" name="TextBox 6"/>
              <p:cNvSpPr txBox="1"/>
              <p:nvPr/>
            </p:nvSpPr>
            <p:spPr>
              <a:xfrm>
                <a:off x="6422888" y="4108122"/>
                <a:ext cx="1897380" cy="584775"/>
              </a:xfrm>
              <a:prstGeom prst="rect">
                <a:avLst/>
              </a:prstGeom>
              <a:solidFill>
                <a:srgbClr val="C00000"/>
              </a:solidFill>
              <a:ln w="28575">
                <a:noFill/>
              </a:ln>
            </p:spPr>
            <p:txBody>
              <a:bodyPr wrap="square" rtlCol="0">
                <a:spAutoFit/>
              </a:bodyPr>
              <a:lstStyle/>
              <a:p>
                <a:pPr algn="ctr"/>
                <a:r>
                  <a:rPr lang="en-US" sz="1600" b="1" dirty="0" smtClean="0">
                    <a:solidFill>
                      <a:schemeClr val="bg1"/>
                    </a:solidFill>
                  </a:rPr>
                  <a:t>Eucalyptus-defined data</a:t>
                </a:r>
                <a:endParaRPr lang="en-US" sz="1600" b="1" dirty="0">
                  <a:solidFill>
                    <a:schemeClr val="bg1"/>
                  </a:solidFill>
                </a:endParaRPr>
              </a:p>
            </p:txBody>
          </p:sp>
          <p:sp>
            <p:nvSpPr>
              <p:cNvPr id="9" name="TextBox 8"/>
              <p:cNvSpPr txBox="1"/>
              <p:nvPr/>
            </p:nvSpPr>
            <p:spPr>
              <a:xfrm>
                <a:off x="3715469" y="2101842"/>
                <a:ext cx="1775460" cy="584775"/>
              </a:xfrm>
              <a:prstGeom prst="rect">
                <a:avLst/>
              </a:prstGeom>
              <a:solidFill>
                <a:srgbClr val="7030A0"/>
              </a:solidFill>
              <a:ln w="28575">
                <a:noFill/>
              </a:ln>
            </p:spPr>
            <p:txBody>
              <a:bodyPr wrap="square" rtlCol="0">
                <a:spAutoFit/>
              </a:bodyPr>
              <a:lstStyle/>
              <a:p>
                <a:pPr algn="ctr"/>
                <a:r>
                  <a:rPr lang="en-US" sz="1600" b="1" dirty="0">
                    <a:solidFill>
                      <a:schemeClr val="bg1"/>
                    </a:solidFill>
                  </a:rPr>
                  <a:t>u</a:t>
                </a:r>
                <a:r>
                  <a:rPr lang="en-US" sz="1600" b="1" dirty="0" smtClean="0">
                    <a:solidFill>
                      <a:schemeClr val="bg1"/>
                    </a:solidFill>
                  </a:rPr>
                  <a:t>ser-supplied data</a:t>
                </a:r>
                <a:endParaRPr lang="en-US" sz="1600" b="1" dirty="0">
                  <a:solidFill>
                    <a:schemeClr val="bg1"/>
                  </a:solidFill>
                </a:endParaRPr>
              </a:p>
            </p:txBody>
          </p:sp>
          <p:sp>
            <p:nvSpPr>
              <p:cNvPr id="14" name="Right Arrow 13"/>
              <p:cNvSpPr/>
              <p:nvPr/>
            </p:nvSpPr>
            <p:spPr>
              <a:xfrm>
                <a:off x="2907749" y="3619824"/>
                <a:ext cx="807720" cy="1539240"/>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5450095" y="3649003"/>
                <a:ext cx="807720" cy="1539240"/>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5400000">
                <a:off x="4184099" y="2446343"/>
                <a:ext cx="807720" cy="1539240"/>
              </a:xfrm>
              <a:prstGeom prst="rightArrow">
                <a:avLst/>
              </a:prstGeom>
              <a:solidFill>
                <a:srgbClr val="FFC00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994410" y="4098538"/>
                <a:ext cx="1775460" cy="594360"/>
                <a:chOff x="6507480" y="4047058"/>
                <a:chExt cx="1775460" cy="594360"/>
              </a:xfrm>
            </p:grpSpPr>
            <p:sp>
              <p:nvSpPr>
                <p:cNvPr id="21" name="Rectangle 20"/>
                <p:cNvSpPr/>
                <p:nvPr/>
              </p:nvSpPr>
              <p:spPr>
                <a:xfrm>
                  <a:off x="6507480" y="4047058"/>
                  <a:ext cx="1775460" cy="594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16090" y="4056643"/>
                  <a:ext cx="1037844" cy="584775"/>
                </a:xfrm>
                <a:prstGeom prst="rect">
                  <a:avLst/>
                </a:prstGeom>
                <a:noFill/>
              </p:spPr>
              <p:txBody>
                <a:bodyPr wrap="square" rtlCol="0">
                  <a:spAutoFit/>
                </a:bodyPr>
                <a:lstStyle/>
                <a:p>
                  <a:pPr algn="ctr"/>
                  <a:r>
                    <a:rPr lang="en-US" sz="1600" b="1" dirty="0">
                      <a:solidFill>
                        <a:schemeClr val="bg1"/>
                      </a:solidFill>
                    </a:rPr>
                    <a:t>b</a:t>
                  </a:r>
                  <a:r>
                    <a:rPr lang="en-US" sz="1600" b="1" dirty="0" smtClean="0">
                      <a:solidFill>
                        <a:schemeClr val="bg1"/>
                      </a:solidFill>
                    </a:rPr>
                    <a:t>ase EMI</a:t>
                  </a:r>
                  <a:endParaRPr lang="en-US" sz="1600" b="1" dirty="0">
                    <a:solidFill>
                      <a:schemeClr val="bg1"/>
                    </a:solidFill>
                  </a:endParaRPr>
                </a:p>
              </p:txBody>
            </p:sp>
          </p:grpSp>
        </p:grpSp>
        <p:sp>
          <p:nvSpPr>
            <p:cNvPr id="3" name="Rounded Rectangle 2"/>
            <p:cNvSpPr/>
            <p:nvPr/>
          </p:nvSpPr>
          <p:spPr>
            <a:xfrm>
              <a:off x="715224" y="1738265"/>
              <a:ext cx="7858408" cy="3938258"/>
            </a:xfrm>
            <a:prstGeom prst="roundRect">
              <a:avLst/>
            </a:prstGeom>
            <a:noFill/>
            <a:ln w="38100">
              <a:solidFill>
                <a:srgbClr val="0099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7714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smtClean="0"/>
              <a:t>Metadata Service Access</a:t>
            </a:r>
          </a:p>
        </p:txBody>
      </p:sp>
      <p:sp>
        <p:nvSpPr>
          <p:cNvPr id="17411" name="Content Placeholder 3"/>
          <p:cNvSpPr>
            <a:spLocks noGrp="1"/>
          </p:cNvSpPr>
          <p:nvPr>
            <p:ph idx="1"/>
          </p:nvPr>
        </p:nvSpPr>
        <p:spPr/>
        <p:txBody>
          <a:bodyPr/>
          <a:lstStyle/>
          <a:p>
            <a:r>
              <a:rPr lang="en-US" dirty="0"/>
              <a:t>The metadata service is available in all Eucalyptus network modes. </a:t>
            </a:r>
            <a:endParaRPr lang="en-US" dirty="0" smtClean="0"/>
          </a:p>
          <a:p>
            <a:pPr lvl="1"/>
            <a:r>
              <a:rPr lang="en-US" dirty="0" smtClean="0"/>
              <a:t>However, access differs according to the network mode.</a:t>
            </a:r>
          </a:p>
          <a:p>
            <a:r>
              <a:rPr lang="en-US" dirty="0" smtClean="0"/>
              <a:t>A URL is used to access the metadata service.</a:t>
            </a:r>
          </a:p>
          <a:p>
            <a:r>
              <a:rPr lang="en-US" dirty="0" smtClean="0"/>
              <a:t>MANAGED or MANAGED-NOVLAN modes:</a:t>
            </a:r>
          </a:p>
          <a:p>
            <a:pPr lvl="1"/>
            <a:r>
              <a:rPr lang="en-US" dirty="0" smtClean="0"/>
              <a:t>http://169.254.169.254/latest/&lt;specific_meta-data_information_request&gt;</a:t>
            </a:r>
          </a:p>
          <a:p>
            <a:pPr lvl="2"/>
            <a:r>
              <a:rPr lang="en-US" dirty="0" smtClean="0"/>
              <a:t>Cluster Controller </a:t>
            </a:r>
            <a:r>
              <a:rPr lang="en-US" dirty="0" err="1" smtClean="0">
                <a:latin typeface="Courier New" pitchFamily="49" charset="0"/>
                <a:cs typeface="Courier New" pitchFamily="49" charset="0"/>
              </a:rPr>
              <a:t>iptables</a:t>
            </a:r>
            <a:r>
              <a:rPr lang="en-US" dirty="0" smtClean="0"/>
              <a:t> maps instances to actual Cloud Controller IP address</a:t>
            </a:r>
          </a:p>
          <a:p>
            <a:r>
              <a:rPr lang="en-US" dirty="0" smtClean="0"/>
              <a:t>SYSTEM or STATIC networking modes:</a:t>
            </a:r>
          </a:p>
          <a:p>
            <a:pPr lvl="1"/>
            <a:r>
              <a:rPr lang="en-US" dirty="0" smtClean="0"/>
              <a:t>http://&lt;CLC_IP_or_hostname&gt;:8773/latest/&lt;specific_meta-data_information_request&gt;</a:t>
            </a:r>
          </a:p>
        </p:txBody>
      </p:sp>
      <p:sp>
        <p:nvSpPr>
          <p:cNvPr id="4"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7</a:t>
            </a:fld>
            <a:endParaRPr lang="en-US" sz="1000" dirty="0"/>
          </a:p>
        </p:txBody>
      </p:sp>
    </p:spTree>
    <p:extLst>
      <p:ext uri="{BB962C8B-B14F-4D97-AF65-F5344CB8AC3E}">
        <p14:creationId xmlns:p14="http://schemas.microsoft.com/office/powerpoint/2010/main" val="5316438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dirty="0" smtClean="0"/>
              <a:t>Metadata Keys</a:t>
            </a:r>
          </a:p>
        </p:txBody>
      </p:sp>
      <p:sp>
        <p:nvSpPr>
          <p:cNvPr id="17411" name="Content Placeholder 3"/>
          <p:cNvSpPr>
            <a:spLocks noGrp="1"/>
          </p:cNvSpPr>
          <p:nvPr>
            <p:ph idx="1"/>
          </p:nvPr>
        </p:nvSpPr>
        <p:spPr/>
        <p:txBody>
          <a:bodyPr/>
          <a:lstStyle/>
          <a:p>
            <a:r>
              <a:rPr lang="en-US" dirty="0" smtClean="0"/>
              <a:t>From an instance, fetch the list of available instance-specific metadata keys.</a:t>
            </a:r>
          </a:p>
          <a:p>
            <a:pPr lvl="1"/>
            <a:r>
              <a:rPr lang="en-US" dirty="0" smtClean="0">
                <a:latin typeface="Courier New" pitchFamily="49" charset="0"/>
                <a:cs typeface="Courier New" pitchFamily="49" charset="0"/>
              </a:rPr>
              <a:t>curl -m 10 -s http://169.254.169.254/latest/meta-data &gt; metadatakey.txt</a:t>
            </a:r>
          </a:p>
          <a:p>
            <a:pPr lvl="1"/>
            <a:endParaRPr lang="en-US" dirty="0" smtClean="0"/>
          </a:p>
        </p:txBody>
      </p:sp>
      <p:sp>
        <p:nvSpPr>
          <p:cNvPr id="6"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8</a:t>
            </a:fld>
            <a:endParaRPr lang="en-US" sz="1000" dirty="0"/>
          </a:p>
        </p:txBody>
      </p:sp>
      <p:graphicFrame>
        <p:nvGraphicFramePr>
          <p:cNvPr id="5" name="Table 4"/>
          <p:cNvGraphicFramePr>
            <a:graphicFrameLocks noGrp="1"/>
          </p:cNvGraphicFramePr>
          <p:nvPr>
            <p:extLst>
              <p:ext uri="{D42A27DB-BD31-4B8C-83A1-F6EECF244321}">
                <p14:modId xmlns:p14="http://schemas.microsoft.com/office/powerpoint/2010/main" val="692855143"/>
              </p:ext>
            </p:extLst>
          </p:nvPr>
        </p:nvGraphicFramePr>
        <p:xfrm>
          <a:off x="914400" y="3200400"/>
          <a:ext cx="7602537" cy="2286000"/>
        </p:xfrm>
        <a:graphic>
          <a:graphicData uri="http://schemas.openxmlformats.org/drawingml/2006/table">
            <a:tbl>
              <a:tblPr>
                <a:tableStyleId>{284E427A-3D55-4303-BF80-6455036E1DE7}</a:tableStyleId>
              </a:tblPr>
              <a:tblGrid>
                <a:gridCol w="2534179"/>
                <a:gridCol w="2534179"/>
                <a:gridCol w="2534179"/>
              </a:tblGrid>
              <a:tr h="381000">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block-device-mapping</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security-groups</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err="1" smtClean="0"/>
                        <a:t>ami</a:t>
                      </a:r>
                      <a:r>
                        <a:rPr lang="en-US" b="0" dirty="0" smtClean="0"/>
                        <a:t>-manifest-path</a:t>
                      </a:r>
                      <a:endParaRPr lang="en-US" b="0" dirty="0" smtClean="0">
                        <a:latin typeface="Calibri" charset="0"/>
                        <a:cs typeface="Calibri" charset="0"/>
                      </a:endParaRPr>
                    </a:p>
                  </a:txBody>
                  <a:tcPr marL="91431" marR="91431"/>
                </a:tc>
              </a:tr>
              <a:tr h="381000">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reservation-id</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public-keys</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public-keys/0</a:t>
                      </a:r>
                      <a:endParaRPr lang="en-US" b="0" dirty="0" smtClean="0">
                        <a:latin typeface="Calibri" charset="0"/>
                        <a:cs typeface="Calibri" charset="0"/>
                      </a:endParaRPr>
                    </a:p>
                  </a:txBody>
                  <a:tcPr marL="91431" marR="91431"/>
                </a:tc>
              </a:tr>
              <a:tr h="381000">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kernel-id</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err="1" smtClean="0"/>
                        <a:t>ramdisk</a:t>
                      </a:r>
                      <a:r>
                        <a:rPr lang="en-US" b="0" dirty="0" smtClean="0"/>
                        <a:t>-id</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err="1" smtClean="0"/>
                        <a:t>ami</a:t>
                      </a:r>
                      <a:r>
                        <a:rPr lang="en-US" b="0" dirty="0" smtClean="0"/>
                        <a:t>-launch-index</a:t>
                      </a:r>
                      <a:endParaRPr lang="en-US" b="0" dirty="0" smtClean="0">
                        <a:latin typeface="Calibri" charset="0"/>
                        <a:cs typeface="Calibri" charset="0"/>
                      </a:endParaRPr>
                    </a:p>
                  </a:txBody>
                  <a:tcPr marL="91431" marR="91431"/>
                </a:tc>
              </a:tr>
              <a:tr h="381000">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local-ipv4</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instance-type</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local-hostname</a:t>
                      </a:r>
                      <a:endParaRPr lang="en-US" b="0" dirty="0" smtClean="0">
                        <a:latin typeface="Calibri" charset="0"/>
                        <a:cs typeface="Calibri" charset="0"/>
                      </a:endParaRPr>
                    </a:p>
                  </a:txBody>
                  <a:tcPr marL="91431" marR="91431"/>
                </a:tc>
              </a:tr>
              <a:tr h="381000">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public-ipv4</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hostname</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public-hostname</a:t>
                      </a:r>
                      <a:endParaRPr lang="en-US" b="0" dirty="0" smtClean="0">
                        <a:latin typeface="Calibri" charset="0"/>
                        <a:cs typeface="Calibri" charset="0"/>
                      </a:endParaRPr>
                    </a:p>
                  </a:txBody>
                  <a:tcPr marL="91431" marR="91431"/>
                </a:tc>
              </a:tr>
              <a:tr h="381000">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err="1" smtClean="0"/>
                        <a:t>ami</a:t>
                      </a:r>
                      <a:r>
                        <a:rPr lang="en-US" b="0" dirty="0" smtClean="0"/>
                        <a:t>-id</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r>
                        <a:rPr lang="en-US" b="0" dirty="0" smtClean="0"/>
                        <a:t>instance-id</a:t>
                      </a:r>
                      <a:endParaRPr lang="en-US" b="0" dirty="0" smtClean="0">
                        <a:latin typeface="Calibri" charset="0"/>
                        <a:cs typeface="Calibri" charset="0"/>
                      </a:endParaRPr>
                    </a:p>
                  </a:txBody>
                  <a:tcPr marL="91431" marR="91431"/>
                </a:tc>
                <a:tc>
                  <a:txBody>
                    <a:bodyPr/>
                    <a:lstStyle/>
                    <a:p>
                      <a:pPr marL="0" marR="0" lvl="1" indent="0" algn="l" defTabSz="914344" rtl="0" eaLnBrk="1" fontAlgn="auto" latinLnBrk="0" hangingPunct="1">
                        <a:lnSpc>
                          <a:spcPct val="100000"/>
                        </a:lnSpc>
                        <a:spcBef>
                          <a:spcPts val="0"/>
                        </a:spcBef>
                        <a:spcAft>
                          <a:spcPts val="0"/>
                        </a:spcAft>
                        <a:buClrTx/>
                        <a:buSzTx/>
                        <a:buFontTx/>
                        <a:buNone/>
                        <a:tabLst/>
                        <a:defRPr/>
                      </a:pPr>
                      <a:endParaRPr lang="en-US" b="0" dirty="0" smtClean="0">
                        <a:latin typeface="Calibri" charset="0"/>
                        <a:cs typeface="Calibri" charset="0"/>
                      </a:endParaRPr>
                    </a:p>
                  </a:txBody>
                  <a:tcPr marL="91431" marR="91431"/>
                </a:tc>
              </a:tr>
            </a:tbl>
          </a:graphicData>
        </a:graphic>
      </p:graphicFrame>
    </p:spTree>
    <p:extLst>
      <p:ext uri="{BB962C8B-B14F-4D97-AF65-F5344CB8AC3E}">
        <p14:creationId xmlns:p14="http://schemas.microsoft.com/office/powerpoint/2010/main" val="31967004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dirty="0" smtClean="0"/>
              <a:t>Fetch a Metadata Value</a:t>
            </a:r>
          </a:p>
        </p:txBody>
      </p:sp>
      <p:sp>
        <p:nvSpPr>
          <p:cNvPr id="17411" name="Content Placeholder 3"/>
          <p:cNvSpPr>
            <a:spLocks noGrp="1"/>
          </p:cNvSpPr>
          <p:nvPr>
            <p:ph idx="1"/>
          </p:nvPr>
        </p:nvSpPr>
        <p:spPr/>
        <p:txBody>
          <a:bodyPr/>
          <a:lstStyle/>
          <a:p>
            <a:r>
              <a:rPr lang="en-US" dirty="0" smtClean="0"/>
              <a:t>From an instance, fetch the value associated with a specific metadata key.</a:t>
            </a:r>
          </a:p>
          <a:p>
            <a:pPr lvl="1"/>
            <a:r>
              <a:rPr lang="en-US" dirty="0" smtClean="0">
                <a:latin typeface="Courier New" pitchFamily="49" charset="0"/>
                <a:cs typeface="Courier New" pitchFamily="49" charset="0"/>
              </a:rPr>
              <a:t>curl -m 10 -s http://169.254.169.254/latest/meta-data/security-groups &gt; security-groups.txt</a:t>
            </a:r>
          </a:p>
          <a:p>
            <a:pPr lvl="1"/>
            <a:endParaRPr lang="en-US" dirty="0" smtClean="0"/>
          </a:p>
        </p:txBody>
      </p:sp>
      <p:sp>
        <p:nvSpPr>
          <p:cNvPr id="21" name="Slide Number Placeholder 3"/>
          <p:cNvSpPr>
            <a:spLocks noGrp="1"/>
          </p:cNvSpPr>
          <p:nvPr>
            <p:ph type="sldNum" sz="quarter" idx="12"/>
          </p:nvPr>
        </p:nvSpPr>
        <p:spPr>
          <a:prstGeom prst="rect">
            <a:avLst/>
          </a:prstGeom>
        </p:spPr>
        <p:txBody>
          <a:bodyPr/>
          <a:lstStyle/>
          <a:p>
            <a:fld id="{C1994EF4-F06B-4E63-AC73-5375DF350574}" type="slidenum">
              <a:rPr lang="en-US" sz="1000" smtClean="0"/>
              <a:pPr/>
              <a:t>9</a:t>
            </a:fld>
            <a:endParaRPr lang="en-US" sz="1000" dirty="0"/>
          </a:p>
        </p:txBody>
      </p:sp>
      <p:grpSp>
        <p:nvGrpSpPr>
          <p:cNvPr id="3" name="Group 2"/>
          <p:cNvGrpSpPr/>
          <p:nvPr/>
        </p:nvGrpSpPr>
        <p:grpSpPr>
          <a:xfrm>
            <a:off x="964276" y="3230186"/>
            <a:ext cx="7198822" cy="2427316"/>
            <a:chOff x="964276" y="3108960"/>
            <a:chExt cx="7198822" cy="2427316"/>
          </a:xfrm>
        </p:grpSpPr>
        <p:grpSp>
          <p:nvGrpSpPr>
            <p:cNvPr id="20" name="Group 19"/>
            <p:cNvGrpSpPr/>
            <p:nvPr/>
          </p:nvGrpSpPr>
          <p:grpSpPr>
            <a:xfrm>
              <a:off x="1555300" y="3433375"/>
              <a:ext cx="6103826" cy="1713445"/>
              <a:chOff x="1555300" y="3433375"/>
              <a:chExt cx="6103826" cy="1713445"/>
            </a:xfrm>
          </p:grpSpPr>
          <p:grpSp>
            <p:nvGrpSpPr>
              <p:cNvPr id="8" name="Group 7"/>
              <p:cNvGrpSpPr/>
              <p:nvPr/>
            </p:nvGrpSpPr>
            <p:grpSpPr>
              <a:xfrm>
                <a:off x="5804447" y="3433375"/>
                <a:ext cx="1854679" cy="1613140"/>
                <a:chOff x="5865963" y="3907766"/>
                <a:chExt cx="1854679" cy="1613140"/>
              </a:xfrm>
            </p:grpSpPr>
            <p:grpSp>
              <p:nvGrpSpPr>
                <p:cNvPr id="6" name="Group 5"/>
                <p:cNvGrpSpPr/>
                <p:nvPr/>
              </p:nvGrpSpPr>
              <p:grpSpPr>
                <a:xfrm>
                  <a:off x="5865963" y="3907766"/>
                  <a:ext cx="1854679" cy="1613140"/>
                  <a:chOff x="5865963" y="3907766"/>
                  <a:chExt cx="1854679" cy="1613140"/>
                </a:xfrm>
              </p:grpSpPr>
              <p:sp>
                <p:nvSpPr>
                  <p:cNvPr id="4" name="Rounded Rectangle 3"/>
                  <p:cNvSpPr/>
                  <p:nvPr/>
                </p:nvSpPr>
                <p:spPr>
                  <a:xfrm>
                    <a:off x="5865963" y="3907766"/>
                    <a:ext cx="1854679" cy="1613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20442" y="3907766"/>
                    <a:ext cx="1345720" cy="646331"/>
                  </a:xfrm>
                  <a:prstGeom prst="rect">
                    <a:avLst/>
                  </a:prstGeom>
                  <a:noFill/>
                </p:spPr>
                <p:txBody>
                  <a:bodyPr wrap="square" rtlCol="0">
                    <a:spAutoFit/>
                  </a:bodyPr>
                  <a:lstStyle/>
                  <a:p>
                    <a:pPr algn="ctr"/>
                    <a:r>
                      <a:rPr lang="en-US" b="1" dirty="0">
                        <a:solidFill>
                          <a:schemeClr val="bg1"/>
                        </a:solidFill>
                      </a:rPr>
                      <a:t>C</a:t>
                    </a:r>
                    <a:r>
                      <a:rPr lang="en-US" b="1" dirty="0" smtClean="0">
                        <a:solidFill>
                          <a:schemeClr val="bg1"/>
                        </a:solidFill>
                      </a:rPr>
                      <a:t>loud </a:t>
                    </a:r>
                    <a:r>
                      <a:rPr lang="en-US" b="1" dirty="0">
                        <a:solidFill>
                          <a:schemeClr val="bg1"/>
                        </a:solidFill>
                      </a:rPr>
                      <a:t>C</a:t>
                    </a:r>
                    <a:r>
                      <a:rPr lang="en-US" b="1" dirty="0" smtClean="0">
                        <a:solidFill>
                          <a:schemeClr val="bg1"/>
                        </a:solidFill>
                      </a:rPr>
                      <a:t>ontroller</a:t>
                    </a:r>
                    <a:endParaRPr lang="en-US" b="1" dirty="0">
                      <a:solidFill>
                        <a:schemeClr val="bg1"/>
                      </a:solidFill>
                    </a:endParaRPr>
                  </a:p>
                </p:txBody>
              </p:sp>
            </p:grpSp>
            <p:sp>
              <p:nvSpPr>
                <p:cNvPr id="7" name="TextBox 6"/>
                <p:cNvSpPr txBox="1"/>
                <p:nvPr/>
              </p:nvSpPr>
              <p:spPr>
                <a:xfrm>
                  <a:off x="6012611" y="4918235"/>
                  <a:ext cx="1561382" cy="338554"/>
                </a:xfrm>
                <a:prstGeom prst="rect">
                  <a:avLst/>
                </a:prstGeom>
                <a:noFill/>
              </p:spPr>
              <p:txBody>
                <a:bodyPr wrap="square" rtlCol="0">
                  <a:spAutoFit/>
                </a:bodyPr>
                <a:lstStyle/>
                <a:p>
                  <a:pPr algn="ctr"/>
                  <a:r>
                    <a:rPr lang="en-US" sz="1600" b="1" dirty="0">
                      <a:solidFill>
                        <a:srgbClr val="FFFF00"/>
                      </a:solidFill>
                    </a:rPr>
                    <a:t>k</a:t>
                  </a:r>
                  <a:r>
                    <a:rPr lang="en-US" sz="1600" b="1" dirty="0" smtClean="0">
                      <a:solidFill>
                        <a:srgbClr val="FFFF00"/>
                      </a:solidFill>
                    </a:rPr>
                    <a:t>ey=value</a:t>
                  </a:r>
                  <a:endParaRPr lang="en-US" sz="1600" b="1" dirty="0">
                    <a:solidFill>
                      <a:srgbClr val="FFFF00"/>
                    </a:solidFill>
                  </a:endParaRPr>
                </a:p>
              </p:txBody>
            </p:sp>
          </p:grpSp>
          <p:grpSp>
            <p:nvGrpSpPr>
              <p:cNvPr id="11" name="Group 10"/>
              <p:cNvGrpSpPr/>
              <p:nvPr/>
            </p:nvGrpSpPr>
            <p:grpSpPr>
              <a:xfrm>
                <a:off x="1555300" y="3848621"/>
                <a:ext cx="1371600" cy="1190446"/>
                <a:chOff x="1242204" y="4390845"/>
                <a:chExt cx="1371600" cy="1190446"/>
              </a:xfrm>
            </p:grpSpPr>
            <p:sp>
              <p:nvSpPr>
                <p:cNvPr id="9" name="Rectangle 8"/>
                <p:cNvSpPr/>
                <p:nvPr/>
              </p:nvSpPr>
              <p:spPr>
                <a:xfrm>
                  <a:off x="1242204" y="4390845"/>
                  <a:ext cx="1371600" cy="11904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p:cNvSpPr txBox="1"/>
                <p:nvPr/>
              </p:nvSpPr>
              <p:spPr>
                <a:xfrm>
                  <a:off x="1337094" y="4444208"/>
                  <a:ext cx="1181819" cy="369332"/>
                </a:xfrm>
                <a:prstGeom prst="rect">
                  <a:avLst/>
                </a:prstGeom>
                <a:noFill/>
              </p:spPr>
              <p:txBody>
                <a:bodyPr wrap="square" rtlCol="0">
                  <a:spAutoFit/>
                </a:bodyPr>
                <a:lstStyle/>
                <a:p>
                  <a:pPr algn="ctr"/>
                  <a:r>
                    <a:rPr lang="en-US" b="1" dirty="0" smtClean="0">
                      <a:solidFill>
                        <a:schemeClr val="bg1"/>
                      </a:solidFill>
                    </a:rPr>
                    <a:t>instance</a:t>
                  </a:r>
                  <a:endParaRPr lang="en-US" b="1" dirty="0">
                    <a:solidFill>
                      <a:schemeClr val="bg1"/>
                    </a:solidFill>
                  </a:endParaRPr>
                </a:p>
              </p:txBody>
            </p:sp>
          </p:grpSp>
          <p:cxnSp>
            <p:nvCxnSpPr>
              <p:cNvPr id="13" name="Straight Arrow Connector 12"/>
              <p:cNvCxnSpPr/>
              <p:nvPr/>
            </p:nvCxnSpPr>
            <p:spPr>
              <a:xfrm>
                <a:off x="3207895" y="4511081"/>
                <a:ext cx="2308485" cy="0"/>
              </a:xfrm>
              <a:prstGeom prst="straightConnector1">
                <a:avLst/>
              </a:prstGeom>
              <a:ln w="571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142737" y="4808228"/>
                <a:ext cx="2258920" cy="7875"/>
              </a:xfrm>
              <a:prstGeom prst="straightConnector1">
                <a:avLst/>
              </a:prstGeom>
              <a:ln w="571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62728" y="4164962"/>
                <a:ext cx="1618938" cy="338554"/>
              </a:xfrm>
              <a:prstGeom prst="rect">
                <a:avLst/>
              </a:prstGeom>
            </p:spPr>
            <p:txBody>
              <a:bodyPr wrap="square" rtlCol="0">
                <a:spAutoFit/>
              </a:bodyPr>
              <a:lstStyle/>
              <a:p>
                <a:pPr algn="ctr"/>
                <a:r>
                  <a:rPr lang="en-US" sz="1600" b="1" dirty="0"/>
                  <a:t>r</a:t>
                </a:r>
                <a:r>
                  <a:rPr lang="en-US" sz="1600" b="1" dirty="0" smtClean="0"/>
                  <a:t>equest (key)</a:t>
                </a:r>
                <a:endParaRPr lang="en-US" sz="1600" b="1" dirty="0"/>
              </a:p>
            </p:txBody>
          </p:sp>
          <p:sp>
            <p:nvSpPr>
              <p:cNvPr id="18" name="TextBox 17"/>
              <p:cNvSpPr txBox="1"/>
              <p:nvPr/>
            </p:nvSpPr>
            <p:spPr>
              <a:xfrm>
                <a:off x="3462728" y="4808266"/>
                <a:ext cx="1618938" cy="338554"/>
              </a:xfrm>
              <a:prstGeom prst="rect">
                <a:avLst/>
              </a:prstGeom>
              <a:noFill/>
            </p:spPr>
            <p:txBody>
              <a:bodyPr wrap="square" rtlCol="0">
                <a:spAutoFit/>
              </a:bodyPr>
              <a:lstStyle/>
              <a:p>
                <a:pPr algn="ctr"/>
                <a:r>
                  <a:rPr lang="en-US" sz="1600" b="1" dirty="0"/>
                  <a:t>r</a:t>
                </a:r>
                <a:r>
                  <a:rPr lang="en-US" sz="1600" b="1" dirty="0" smtClean="0"/>
                  <a:t>eturn (value)</a:t>
                </a:r>
                <a:endParaRPr lang="en-US" sz="1600" b="1" dirty="0"/>
              </a:p>
            </p:txBody>
          </p:sp>
          <p:sp>
            <p:nvSpPr>
              <p:cNvPr id="15" name="TextBox 14"/>
              <p:cNvSpPr txBox="1"/>
              <p:nvPr/>
            </p:nvSpPr>
            <p:spPr>
              <a:xfrm>
                <a:off x="1724009" y="4608211"/>
                <a:ext cx="983411" cy="369332"/>
              </a:xfrm>
              <a:prstGeom prst="rect">
                <a:avLst/>
              </a:prstGeom>
              <a:noFill/>
            </p:spPr>
            <p:txBody>
              <a:bodyPr wrap="square" rtlCol="0">
                <a:spAutoFit/>
              </a:bodyPr>
              <a:lstStyle/>
              <a:p>
                <a:pPr algn="ctr"/>
                <a:r>
                  <a:rPr lang="en-US" b="1" dirty="0" smtClean="0">
                    <a:solidFill>
                      <a:srgbClr val="FFFF00"/>
                    </a:solidFill>
                  </a:rPr>
                  <a:t>value</a:t>
                </a:r>
                <a:endParaRPr lang="en-US" b="1" dirty="0">
                  <a:solidFill>
                    <a:srgbClr val="FFFF00"/>
                  </a:solidFill>
                </a:endParaRPr>
              </a:p>
            </p:txBody>
          </p:sp>
        </p:grpSp>
        <p:sp>
          <p:nvSpPr>
            <p:cNvPr id="2" name="Rounded Rectangle 1"/>
            <p:cNvSpPr/>
            <p:nvPr/>
          </p:nvSpPr>
          <p:spPr>
            <a:xfrm>
              <a:off x="964276" y="3108960"/>
              <a:ext cx="7198822" cy="2427316"/>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04999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ucalyptus Metadata Service&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17&quot;/&gt;&lt;property id=&quot;20307&quot; value=&quot;264&quot;/&gt;&lt;/object&gt;&lt;object type=&quot;3&quot; unique_id=&quot;10013&quot;&gt;&lt;property id=&quot;20148&quot; value=&quot;5&quot;/&gt;&lt;property id=&quot;20300&quot; value=&quot;Slide 18&quot;/&gt;&lt;property id=&quot;20307&quot; value=&quot;265&quot;/&gt;&lt;/object&gt;&lt;object type=&quot;3&quot; unique_id=&quot;19576&quot;&gt;&lt;property id=&quot;20148&quot; value=&quot;5&quot;/&gt;&lt;property id=&quot;20300&quot; value=&quot;Slide 4 - &amp;quot;Eucalyptus Metadata Service&amp;quot;&quot;/&gt;&lt;property id=&quot;20307&quot; value=&quot;308&quot;/&gt;&lt;/object&gt;&lt;object type=&quot;3&quot; unique_id=&quot;19577&quot;&gt;&lt;property id=&quot;20148&quot; value=&quot;5&quot;/&gt;&lt;property id=&quot;20300&quot; value=&quot;Slide 7 - &amp;quot;Metadata Service Access&amp;quot;&quot;/&gt;&lt;property id=&quot;20307&quot; value=&quot;309&quot;/&gt;&lt;/object&gt;&lt;object type=&quot;3&quot; unique_id=&quot;19578&quot;&gt;&lt;property id=&quot;20148&quot; value=&quot;5&quot;/&gt;&lt;property id=&quot;20300&quot; value=&quot;Slide 8 - &amp;quot;Metadata Keys&amp;quot;&quot;/&gt;&lt;property id=&quot;20307&quot; value=&quot;310&quot;/&gt;&lt;/object&gt;&lt;object type=&quot;3&quot; unique_id=&quot;19579&quot;&gt;&lt;property id=&quot;20148&quot; value=&quot;5&quot;/&gt;&lt;property id=&quot;20300&quot; value=&quot;Slide 9 - &amp;quot;Fetch a Metadata Value&amp;quot;&quot;/&gt;&lt;property id=&quot;20307&quot; value=&quot;311&quot;/&gt;&lt;/object&gt;&lt;object type=&quot;3&quot; unique_id=&quot;19580&quot;&gt;&lt;property id=&quot;20148&quot; value=&quot;5&quot;/&gt;&lt;property id=&quot;20300&quot; value=&quot;Slide 10 - &amp;quot;Metadata Example&amp;quot;&quot;/&gt;&lt;property id=&quot;20307&quot; value=&quot;313&quot;/&gt;&lt;/object&gt;&lt;object type=&quot;3&quot; unique_id=&quot;19581&quot;&gt;&lt;property id=&quot;20148&quot; value=&quot;5&quot;/&gt;&lt;property id=&quot;20300&quot; value=&quot;Slide 11 - &amp;quot;Userdata&amp;quot;&quot;/&gt;&lt;property id=&quot;20307&quot; value=&quot;312&quot;/&gt;&lt;/object&gt;&lt;object type=&quot;3&quot; unique_id=&quot;19582&quot;&gt;&lt;property id=&quot;20148&quot; value=&quot;5&quot;/&gt;&lt;property id=&quot;20300&quot; value=&quot;Slide 12 - &amp;quot;Creating Userdata&amp;quot;&quot;/&gt;&lt;property id=&quot;20307&quot; value=&quot;316&quot;/&gt;&lt;/object&gt;&lt;object type=&quot;3&quot; unique_id=&quot;19583&quot;&gt;&lt;property id=&quot;20148&quot; value=&quot;5&quot;/&gt;&lt;property id=&quot;20300&quot; value=&quot;Slide 13 - &amp;quot;Userdata Example (1)&amp;quot;&quot;/&gt;&lt;property id=&quot;20307&quot; value=&quot;314&quot;/&gt;&lt;/object&gt;&lt;object type=&quot;3&quot; unique_id=&quot;19584&quot;&gt;&lt;property id=&quot;20148&quot; value=&quot;5&quot;/&gt;&lt;property id=&quot;20300&quot; value=&quot;Slide 14 - &amp;quot;Userdata Example (2)&amp;quot;&quot;/&gt;&lt;property id=&quot;20307&quot; value=&quot;315&quot;/&gt;&lt;/object&gt;&lt;object type=&quot;3&quot; unique_id=&quot;19585&quot;&gt;&lt;property id=&quot;20148&quot; value=&quot;5&quot;/&gt;&lt;property id=&quot;20300&quot; value=&quot;Slide 15 - &amp;quot;Summary&amp;quot;&quot;/&gt;&lt;property id=&quot;20307&quot; value=&quot;307&quot;/&gt;&lt;/object&gt;&lt;object type=&quot;3&quot; unique_id=&quot;19586&quot;&gt;&lt;property id=&quot;20148&quot; value=&quot;5&quot;/&gt;&lt;property id=&quot;20300&quot; value=&quot;Slide 16 - &amp;quot;Hands-On:&amp;quot;&quot;/&gt;&lt;property id=&quot;20307&quot; value=&quot;299&quot;/&gt;&lt;/object&gt;&lt;object type=&quot;3&quot; unique_id=&quot;19605&quot;&gt;&lt;property id=&quot;20148&quot; value=&quot;5&quot;/&gt;&lt;property id=&quot;20300&quot; value=&quot;Slide 6 - &amp;quot;Customized Instances&amp;quot;&quot;/&gt;&lt;property id=&quot;20307&quot; value=&quot;317&quot;/&gt;&lt;/object&gt;&lt;object type=&quot;3&quot; unique_id=&quot;19625&quot;&gt;&lt;property id=&quot;20148&quot; value=&quot;5&quot;/&gt;&lt;property id=&quot;20300&quot; value=&quot;Slide 5 - &amp;quot;Metadata Service Benefits&amp;quot;&quot;/&gt;&lt;property id=&quot;20307&quot; value=&quot;318&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15068</TotalTime>
  <Words>1995</Words>
  <Application>Microsoft Office PowerPoint</Application>
  <PresentationFormat>On-screen Show (4:3)</PresentationFormat>
  <Paragraphs>221</Paragraphs>
  <Slides>18</Slides>
  <Notes>11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euc-040_rev_d_corp_template_v10</vt:lpstr>
      <vt:lpstr>PowerPoint Presentation</vt:lpstr>
      <vt:lpstr>Eucalyptus Metadata Service</vt:lpstr>
      <vt:lpstr>Module Topics</vt:lpstr>
      <vt:lpstr>Eucalyptus Metadata Service</vt:lpstr>
      <vt:lpstr>Metadata Service Benefits</vt:lpstr>
      <vt:lpstr>Customized Instances</vt:lpstr>
      <vt:lpstr>Metadata Service Access</vt:lpstr>
      <vt:lpstr>Metadata Keys</vt:lpstr>
      <vt:lpstr>Fetch a Metadata Value</vt:lpstr>
      <vt:lpstr>Metadata Example</vt:lpstr>
      <vt:lpstr>Userdata</vt:lpstr>
      <vt:lpstr>Creating Userdata</vt:lpstr>
      <vt:lpstr>Userdata Example (1)</vt:lpstr>
      <vt:lpstr>Userdata Example (2)</vt:lpstr>
      <vt:lpstr>Summary</vt:lpstr>
      <vt:lpstr>Hands-On: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345</cp:revision>
  <cp:lastPrinted>2012-11-22T14:58:46Z</cp:lastPrinted>
  <dcterms:created xsi:type="dcterms:W3CDTF">2011-10-23T23:18:41Z</dcterms:created>
  <dcterms:modified xsi:type="dcterms:W3CDTF">2012-12-11T15:33:07Z</dcterms:modified>
</cp:coreProperties>
</file>