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66" r:id="rId2"/>
    <p:sldId id="256" r:id="rId3"/>
    <p:sldId id="257" r:id="rId4"/>
    <p:sldId id="318" r:id="rId5"/>
    <p:sldId id="268" r:id="rId6"/>
    <p:sldId id="301" r:id="rId7"/>
    <p:sldId id="363" r:id="rId8"/>
    <p:sldId id="362" r:id="rId9"/>
    <p:sldId id="304" r:id="rId10"/>
    <p:sldId id="365" r:id="rId11"/>
    <p:sldId id="306" r:id="rId12"/>
    <p:sldId id="321" r:id="rId13"/>
    <p:sldId id="291" r:id="rId14"/>
    <p:sldId id="310" r:id="rId15"/>
    <p:sldId id="317" r:id="rId16"/>
    <p:sldId id="361" r:id="rId17"/>
    <p:sldId id="307" r:id="rId18"/>
    <p:sldId id="308" r:id="rId19"/>
    <p:sldId id="311" r:id="rId20"/>
    <p:sldId id="312" r:id="rId21"/>
    <p:sldId id="313" r:id="rId22"/>
    <p:sldId id="314" r:id="rId23"/>
    <p:sldId id="316" r:id="rId24"/>
    <p:sldId id="339" r:id="rId25"/>
    <p:sldId id="315" r:id="rId26"/>
    <p:sldId id="343" r:id="rId27"/>
    <p:sldId id="344" r:id="rId28"/>
    <p:sldId id="332" r:id="rId29"/>
    <p:sldId id="340" r:id="rId30"/>
    <p:sldId id="341" r:id="rId31"/>
    <p:sldId id="366" r:id="rId32"/>
    <p:sldId id="323" r:id="rId33"/>
    <p:sldId id="333" r:id="rId34"/>
    <p:sldId id="334" r:id="rId35"/>
    <p:sldId id="335" r:id="rId36"/>
    <p:sldId id="347" r:id="rId37"/>
    <p:sldId id="346" r:id="rId38"/>
    <p:sldId id="336" r:id="rId39"/>
    <p:sldId id="338" r:id="rId40"/>
    <p:sldId id="345" r:id="rId41"/>
    <p:sldId id="320" r:id="rId42"/>
    <p:sldId id="319" r:id="rId43"/>
    <p:sldId id="352" r:id="rId44"/>
    <p:sldId id="350" r:id="rId45"/>
    <p:sldId id="354" r:id="rId46"/>
    <p:sldId id="309" r:id="rId47"/>
    <p:sldId id="349" r:id="rId48"/>
    <p:sldId id="325" r:id="rId49"/>
    <p:sldId id="328" r:id="rId50"/>
    <p:sldId id="351" r:id="rId51"/>
    <p:sldId id="359" r:id="rId52"/>
    <p:sldId id="360" r:id="rId53"/>
    <p:sldId id="353" r:id="rId54"/>
    <p:sldId id="355" r:id="rId55"/>
    <p:sldId id="356" r:id="rId56"/>
    <p:sldId id="348" r:id="rId57"/>
    <p:sldId id="357" r:id="rId58"/>
    <p:sldId id="322" r:id="rId59"/>
    <p:sldId id="299" r:id="rId60"/>
    <p:sldId id="358" r:id="rId61"/>
    <p:sldId id="264" r:id="rId62"/>
    <p:sldId id="265" r:id="rId63"/>
  </p:sldIdLst>
  <p:sldSz cx="9144000" cy="6858000" type="screen4x3"/>
  <p:notesSz cx="7315200" cy="9601200"/>
  <p:custDataLst>
    <p:tags r:id="rId6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DB"/>
    <a:srgbClr val="000000"/>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87" autoAdjust="0"/>
  </p:normalViewPr>
  <p:slideViewPr>
    <p:cSldViewPr snapToGrid="0">
      <p:cViewPr varScale="1">
        <p:scale>
          <a:sx n="78" d="100"/>
          <a:sy n="78" d="100"/>
        </p:scale>
        <p:origin x="-348" y="-84"/>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77DE885C-0F17-4B5B-9AF6-CA2177B41D58}" type="datetimeFigureOut">
              <a:rPr lang="en-US" smtClean="0"/>
              <a:pPr/>
              <a:t>12/21/2012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B12E15-8CB8-4801-BFA9-4829341E13D7}" type="slidenum">
              <a:rPr lang="en-US" smtClean="0"/>
              <a:pPr/>
              <a:t>‹#›</a:t>
            </a:fld>
            <a:endParaRPr lang="en-US"/>
          </a:p>
        </p:txBody>
      </p:sp>
    </p:spTree>
    <p:extLst>
      <p:ext uri="{BB962C8B-B14F-4D97-AF65-F5344CB8AC3E}">
        <p14:creationId xmlns:p14="http://schemas.microsoft.com/office/powerpoint/2010/main" val="334708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5123"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5127"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a:defRPr sz="13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www.eucalyptus.com/eucalyptus-cloud/documentation"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More about quotas</a:t>
            </a:r>
            <a:r>
              <a:rPr lang="en-US" baseline="0" dirty="0" smtClean="0"/>
              <a:t> and access policies later in this module.</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a:t>
            </a:r>
            <a:r>
              <a:rPr lang="en-US" baseline="0" dirty="0" err="1" smtClean="0"/>
              <a:t>iam</a:t>
            </a:r>
            <a:r>
              <a:rPr lang="en-US" baseline="0" dirty="0" smtClean="0"/>
              <a:t> service ERNs, the </a:t>
            </a:r>
            <a:r>
              <a:rPr lang="en-US" baseline="0" dirty="0" err="1" smtClean="0"/>
              <a:t>account_id</a:t>
            </a:r>
            <a:r>
              <a:rPr lang="en-US" baseline="0" dirty="0" smtClean="0"/>
              <a:t> field for users is the account name or the account ID number of the account the user belongs to and not the user’s name or account number.  The </a:t>
            </a:r>
            <a:r>
              <a:rPr lang="en-US" dirty="0" smtClean="0"/>
              <a:t>Administrator Console </a:t>
            </a:r>
            <a:r>
              <a:rPr lang="en-US" baseline="0" dirty="0" smtClean="0"/>
              <a:t>will display the account name rather than the account ID number.  However, displays only the account ID number.   In the case of groups, the </a:t>
            </a:r>
            <a:r>
              <a:rPr lang="en-US" baseline="0" dirty="0" err="1" smtClean="0"/>
              <a:t>account_id</a:t>
            </a:r>
            <a:r>
              <a:rPr lang="en-US" baseline="0" dirty="0" smtClean="0"/>
              <a:t> is the group name or the ID number of the group.</a:t>
            </a:r>
          </a:p>
          <a:p>
            <a:r>
              <a:rPr lang="en-US" baseline="0" dirty="0" smtClean="0"/>
              <a:t>The group </a:t>
            </a:r>
            <a:r>
              <a:rPr lang="en-US" baseline="0" dirty="0" err="1" smtClean="0"/>
              <a:t>salesteam</a:t>
            </a:r>
            <a:r>
              <a:rPr lang="en-US" baseline="0" dirty="0" smtClean="0"/>
              <a:t> in the example above includes an optional path named sales.  Optional paths for users and groups are discussed later in the module.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14</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AWS does not  allow anything but wildcard</a:t>
            </a:r>
            <a:r>
              <a:rPr lang="en-US" baseline="0" dirty="0" smtClean="0"/>
              <a:t>s in EC2 resource ARNs used in IAM access policies.   This means that in Amazon IAM you cannot constrain users to specific resources.  Eucalyptus has extended resource ERNs to include specific resources.</a:t>
            </a:r>
          </a:p>
          <a:p>
            <a:r>
              <a:rPr lang="en-US" baseline="0" dirty="0" smtClean="0"/>
              <a:t>The </a:t>
            </a:r>
            <a:r>
              <a:rPr lang="en-US" baseline="0" dirty="0" err="1" smtClean="0"/>
              <a:t>account_ID</a:t>
            </a:r>
            <a:r>
              <a:rPr lang="en-US" baseline="0" dirty="0" smtClean="0"/>
              <a:t> field may be blank or contain an account name.   If the field is blank then all accounts are implied.  If an account name is included then it limits the meaning to just that account.  For example, using the ERN shown above, all accounts could be restricted from using a </a:t>
            </a:r>
            <a:r>
              <a:rPr lang="en-US" baseline="0" dirty="0" err="1" smtClean="0"/>
              <a:t>VMtype</a:t>
            </a:r>
            <a:r>
              <a:rPr lang="en-US" baseline="0" dirty="0" smtClean="0"/>
              <a:t> of m1.small if you were to write a policy to do so using the ERN shown above.  Likewise, using the ERN shown above, you could restrict just the users in the marketing account from using the EMI identified as emi-af45d531.</a:t>
            </a:r>
          </a:p>
          <a:p>
            <a:r>
              <a:rPr lang="en-US" dirty="0" smtClean="0"/>
              <a:t>The</a:t>
            </a:r>
            <a:r>
              <a:rPr lang="en-US" baseline="0" dirty="0" smtClean="0"/>
              <a:t> Eucalyptus EC2 service includes support for many different types of resources, called namespaces in ERN terminology.  They are listed above.</a:t>
            </a:r>
            <a:endParaRPr lang="en-US" dirty="0" smtClean="0"/>
          </a:p>
          <a:p>
            <a:r>
              <a:rPr lang="en-US" dirty="0" smtClean="0"/>
              <a:t>For</a:t>
            </a:r>
            <a:r>
              <a:rPr lang="en-US" baseline="0" dirty="0" smtClean="0"/>
              <a:t> an address resource types, e</a:t>
            </a:r>
            <a:r>
              <a:rPr lang="en-US" dirty="0" smtClean="0"/>
              <a:t>ither a</a:t>
            </a:r>
            <a:r>
              <a:rPr lang="en-US" baseline="0" dirty="0" smtClean="0"/>
              <a:t> specific IP</a:t>
            </a:r>
            <a:r>
              <a:rPr lang="en-US" dirty="0" smtClean="0"/>
              <a:t> address or a</a:t>
            </a:r>
            <a:r>
              <a:rPr lang="en-US" baseline="0" dirty="0" smtClean="0"/>
              <a:t> hyphen-separated</a:t>
            </a:r>
            <a:r>
              <a:rPr lang="en-US" dirty="0" smtClean="0"/>
              <a:t> IP address range</a:t>
            </a:r>
            <a:r>
              <a:rPr lang="en-US" baseline="0" dirty="0" smtClean="0"/>
              <a:t> </a:t>
            </a:r>
            <a:r>
              <a:rPr lang="en-US" dirty="0" smtClean="0"/>
              <a:t>is supported.</a:t>
            </a:r>
          </a:p>
        </p:txBody>
      </p:sp>
      <p:sp>
        <p:nvSpPr>
          <p:cNvPr id="4" name="Slide Number Placeholder 3"/>
          <p:cNvSpPr>
            <a:spLocks noGrp="1"/>
          </p:cNvSpPr>
          <p:nvPr>
            <p:ph type="sldNum" sz="quarter" idx="10"/>
          </p:nvPr>
        </p:nvSpPr>
        <p:spPr/>
        <p:txBody>
          <a:bodyPr/>
          <a:lstStyle/>
          <a:p>
            <a:fld id="{7367ADD8-B37A-43EB-B24F-2425B0232BE5}" type="slidenum">
              <a:rPr lang="en-US" smtClean="0"/>
              <a:pPr/>
              <a:t>15</a:t>
            </a:fld>
            <a:endParaRPr lang="en-US"/>
          </a:p>
        </p:txBody>
      </p:sp>
    </p:spTree>
    <p:extLst>
      <p:ext uri="{BB962C8B-B14F-4D97-AF65-F5344CB8AC3E}">
        <p14:creationId xmlns:p14="http://schemas.microsoft.com/office/powerpoint/2010/main" val="185060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Now that you are familiar with ERNs, you can begin to learn about</a:t>
            </a:r>
            <a:r>
              <a:rPr lang="en-US" baseline="0" dirty="0" smtClean="0"/>
              <a:t> IAM policies. </a:t>
            </a:r>
          </a:p>
          <a:p>
            <a:pPr lvl="0"/>
            <a:r>
              <a:rPr lang="en-US" dirty="0" smtClean="0"/>
              <a:t>By default,</a:t>
            </a:r>
            <a:r>
              <a:rPr lang="en-US" baseline="0" dirty="0" smtClean="0"/>
              <a:t> a user has a very limited set of permissions in the cloud. </a:t>
            </a:r>
            <a:r>
              <a:rPr lang="en-US" sz="1200" kern="1200" dirty="0" smtClean="0">
                <a:solidFill>
                  <a:schemeClr val="tx1"/>
                </a:solidFill>
                <a:effectLst/>
                <a:latin typeface="Arial" charset="0"/>
                <a:ea typeface="+mn-ea"/>
                <a:cs typeface="+mn-cs"/>
              </a:rPr>
              <a:t>For convenience, Eucalyptus grants the following default access to regular users:</a:t>
            </a:r>
          </a:p>
          <a:p>
            <a:pPr lvl="1"/>
            <a:r>
              <a:rPr lang="en-US" sz="1200" kern="1200" dirty="0" smtClean="0">
                <a:solidFill>
                  <a:schemeClr val="tx1"/>
                </a:solidFill>
                <a:effectLst/>
                <a:latin typeface="Arial" charset="0"/>
                <a:ea typeface="+mn-ea"/>
                <a:cs typeface="+mn-cs"/>
              </a:rPr>
              <a:t>Users can download their credentials</a:t>
            </a:r>
            <a:r>
              <a:rPr lang="en-US" sz="1200" kern="1200" baseline="0" dirty="0" smtClean="0">
                <a:solidFill>
                  <a:schemeClr val="tx1"/>
                </a:solidFill>
                <a:effectLst/>
                <a:latin typeface="Arial" charset="0"/>
                <a:ea typeface="+mn-ea"/>
                <a:cs typeface="+mn-cs"/>
              </a:rPr>
              <a:t> using the </a:t>
            </a:r>
            <a:r>
              <a:rPr lang="en-US" dirty="0" smtClean="0"/>
              <a:t>Administrator Console</a:t>
            </a:r>
            <a:r>
              <a:rPr lang="en-US" sz="1200" kern="1200" baseline="0" dirty="0" smtClean="0">
                <a:solidFill>
                  <a:schemeClr val="tx1"/>
                </a:solidFill>
                <a:effectLst/>
                <a:latin typeface="Arial" charset="0"/>
                <a:ea typeface="+mn-ea"/>
                <a:cs typeface="+mn-cs"/>
              </a:rPr>
              <a:t>.</a:t>
            </a:r>
            <a:endParaRPr lang="en-US" sz="1200" kern="1200" dirty="0" smtClean="0">
              <a:solidFill>
                <a:schemeClr val="tx1"/>
              </a:solidFill>
              <a:effectLst/>
              <a:latin typeface="Arial" charset="0"/>
              <a:ea typeface="+mn-ea"/>
              <a:cs typeface="+mn-cs"/>
            </a:endParaRPr>
          </a:p>
          <a:p>
            <a:pPr lvl="1"/>
            <a:r>
              <a:rPr lang="en-US" sz="1200" kern="1200" dirty="0" smtClean="0">
                <a:solidFill>
                  <a:schemeClr val="tx1"/>
                </a:solidFill>
                <a:effectLst/>
                <a:latin typeface="Arial" charset="0"/>
                <a:ea typeface="+mn-ea"/>
                <a:cs typeface="+mn-cs"/>
              </a:rPr>
              <a:t>Users can list themselves (</a:t>
            </a:r>
            <a:r>
              <a:rPr lang="en-US" sz="1200" kern="1200" dirty="0" err="1" smtClean="0">
                <a:solidFill>
                  <a:schemeClr val="tx1"/>
                </a:solidFill>
                <a:effectLst/>
                <a:latin typeface="Arial" charset="0"/>
                <a:ea typeface="+mn-ea"/>
                <a:cs typeface="+mn-cs"/>
              </a:rPr>
              <a:t>euare-userlistbypath</a:t>
            </a:r>
            <a:r>
              <a:rPr lang="en-US" sz="1200" kern="1200" dirty="0" smtClean="0">
                <a:solidFill>
                  <a:schemeClr val="tx1"/>
                </a:solidFill>
                <a:effectLst/>
                <a:latin typeface="Arial" charset="0"/>
                <a:ea typeface="+mn-ea"/>
                <a:cs typeface="+mn-cs"/>
              </a:rPr>
              <a:t>)</a:t>
            </a:r>
          </a:p>
          <a:p>
            <a:pPr lvl="1"/>
            <a:r>
              <a:rPr lang="en-US" sz="1200" kern="1200" dirty="0" smtClean="0">
                <a:solidFill>
                  <a:schemeClr val="tx1"/>
                </a:solidFill>
                <a:effectLst/>
                <a:latin typeface="Arial" charset="0"/>
                <a:ea typeface="+mn-ea"/>
                <a:cs typeface="+mn-cs"/>
              </a:rPr>
              <a:t>Users can get their own attributes (</a:t>
            </a:r>
            <a:r>
              <a:rPr lang="en-US" sz="1200" kern="1200" dirty="0" err="1" smtClean="0">
                <a:solidFill>
                  <a:schemeClr val="tx1"/>
                </a:solidFill>
                <a:effectLst/>
                <a:latin typeface="Arial" charset="0"/>
                <a:ea typeface="+mn-ea"/>
                <a:cs typeface="+mn-cs"/>
              </a:rPr>
              <a:t>euare-usergetattributes</a:t>
            </a:r>
            <a:r>
              <a:rPr lang="en-US" sz="1200" kern="1200" dirty="0" smtClean="0">
                <a:solidFill>
                  <a:schemeClr val="tx1"/>
                </a:solidFill>
                <a:effectLst/>
                <a:latin typeface="Arial" charset="0"/>
                <a:ea typeface="+mn-ea"/>
                <a:cs typeface="+mn-cs"/>
              </a:rPr>
              <a:t>)</a:t>
            </a:r>
          </a:p>
          <a:p>
            <a:pPr lvl="1"/>
            <a:r>
              <a:rPr lang="en-US" sz="1200" kern="1200" dirty="0" smtClean="0">
                <a:solidFill>
                  <a:schemeClr val="tx1"/>
                </a:solidFill>
                <a:effectLst/>
                <a:latin typeface="Arial" charset="0"/>
                <a:ea typeface="+mn-ea"/>
                <a:cs typeface="+mn-cs"/>
              </a:rPr>
              <a:t>Users can get information about themselves (</a:t>
            </a:r>
            <a:r>
              <a:rPr lang="en-US" sz="1200" kern="1200" dirty="0" err="1" smtClean="0">
                <a:solidFill>
                  <a:schemeClr val="tx1"/>
                </a:solidFill>
                <a:effectLst/>
                <a:latin typeface="Arial" charset="0"/>
                <a:ea typeface="+mn-ea"/>
                <a:cs typeface="+mn-cs"/>
              </a:rPr>
              <a:t>euare-usergetinfo</a:t>
            </a:r>
            <a:r>
              <a:rPr lang="en-US" sz="1200" kern="1200" dirty="0" smtClean="0">
                <a:solidFill>
                  <a:schemeClr val="tx1"/>
                </a:solidFill>
                <a:effectLst/>
                <a:latin typeface="Arial" charset="0"/>
                <a:ea typeface="+mn-ea"/>
                <a:cs typeface="+mn-cs"/>
              </a:rPr>
              <a:t>)</a:t>
            </a:r>
          </a:p>
          <a:p>
            <a:pPr lvl="1"/>
            <a:r>
              <a:rPr lang="en-US" sz="1100" kern="1200" dirty="0" smtClean="0">
                <a:solidFill>
                  <a:schemeClr val="tx1"/>
                </a:solidFill>
                <a:effectLst/>
                <a:latin typeface="Arial" charset="0"/>
                <a:ea typeface="+mn-ea"/>
                <a:cs typeface="+mn-cs"/>
              </a:rPr>
              <a:t>Users can list their own accounts </a:t>
            </a:r>
            <a:r>
              <a:rPr lang="en-US" sz="1200" kern="1200" dirty="0" smtClean="0">
                <a:solidFill>
                  <a:schemeClr val="tx1"/>
                </a:solidFill>
                <a:effectLst/>
                <a:latin typeface="Arial" charset="0"/>
                <a:ea typeface="+mn-ea"/>
                <a:cs typeface="+mn-cs"/>
              </a:rPr>
              <a:t>(</a:t>
            </a:r>
            <a:r>
              <a:rPr lang="en-US" sz="1200" kern="1200" dirty="0" err="1" smtClean="0">
                <a:solidFill>
                  <a:schemeClr val="tx1"/>
                </a:solidFill>
                <a:effectLst/>
                <a:latin typeface="Arial" charset="0"/>
                <a:ea typeface="+mn-ea"/>
                <a:cs typeface="+mn-cs"/>
              </a:rPr>
              <a:t>euare-accountlist</a:t>
            </a:r>
            <a:r>
              <a:rPr lang="en-US" sz="1200" kern="1200" dirty="0" smtClean="0">
                <a:solidFill>
                  <a:schemeClr val="tx1"/>
                </a:solidFill>
                <a:effectLst/>
                <a:latin typeface="Arial" charset="0"/>
                <a:ea typeface="+mn-ea"/>
                <a:cs typeface="+mn-cs"/>
              </a:rPr>
              <a:t>)</a:t>
            </a:r>
            <a:endParaRPr lang="en-US" sz="1100" kern="1200" dirty="0" smtClean="0">
              <a:solidFill>
                <a:schemeClr val="tx1"/>
              </a:solidFill>
              <a:effectLst/>
              <a:latin typeface="Arial" charset="0"/>
              <a:ea typeface="+mn-ea"/>
              <a:cs typeface="+mn-cs"/>
            </a:endParaRPr>
          </a:p>
          <a:p>
            <a:pPr defTabSz="966612">
              <a:defRPr/>
            </a:pPr>
            <a:r>
              <a:rPr lang="en-US" baseline="0" dirty="0" smtClean="0"/>
              <a:t>To do anything more the user will have to be granted permissions through an IAM policy.  Be default, the account admin can create and assign policies to users and groups.  A policy is a text document that describes what a user or group can or cannot do in the cloud.</a:t>
            </a:r>
          </a:p>
          <a:p>
            <a:pPr defTabSz="966612">
              <a:defRPr/>
            </a:pPr>
            <a:r>
              <a:rPr lang="en-US" baseline="0" dirty="0" smtClean="0"/>
              <a:t>Only policies that define resource quotas are assigned at the account level.  Resource quotas are covered later in the module.</a:t>
            </a:r>
          </a:p>
        </p:txBody>
      </p:sp>
      <p:sp>
        <p:nvSpPr>
          <p:cNvPr id="4" name="Slide Number Placeholder 3"/>
          <p:cNvSpPr>
            <a:spLocks noGrp="1"/>
          </p:cNvSpPr>
          <p:nvPr>
            <p:ph type="sldNum" sz="quarter" idx="10"/>
          </p:nvPr>
        </p:nvSpPr>
        <p:spPr/>
        <p:txBody>
          <a:bodyPr/>
          <a:lstStyle/>
          <a:p>
            <a:fld id="{7367ADD8-B37A-43EB-B24F-2425B0232BE5}" type="slidenum">
              <a:rPr lang="en-US" smtClean="0"/>
              <a:pPr/>
              <a:t>17</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baseline="0" dirty="0" smtClean="0"/>
              <a:t>A permission can be added to a policy document.  A policy document can contain one or more permissions.  There might be multiple policies in the cloud.</a:t>
            </a:r>
          </a:p>
          <a:p>
            <a:pPr defTabSz="966612">
              <a:defRPr/>
            </a:pPr>
            <a:r>
              <a:rPr lang="en-US" baseline="0" dirty="0" smtClean="0"/>
              <a:t>A permission policy can be assigned to a user or group.  Permission policies on accounts are untested by Eucalyptus.</a:t>
            </a:r>
          </a:p>
          <a:p>
            <a:pPr defTabSz="966612">
              <a:defRPr/>
            </a:pPr>
            <a:r>
              <a:rPr lang="en-US" baseline="0" dirty="0" smtClean="0"/>
              <a:t>Two or more policies can be assigned to a user or group.  How to evaluate this condition is described later in the module.</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18</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A permission statement specifies whether to “Allow” or “Deny” (</a:t>
            </a:r>
            <a:r>
              <a:rPr lang="en-US" sz="1300" i="1" dirty="0"/>
              <a:t>effect</a:t>
            </a:r>
            <a:r>
              <a:rPr lang="en-US" sz="1300" dirty="0"/>
              <a:t>) a list of </a:t>
            </a:r>
            <a:r>
              <a:rPr lang="en-US" sz="1300" i="1" dirty="0"/>
              <a:t>actions </a:t>
            </a:r>
            <a:r>
              <a:rPr lang="en-US" sz="1300" dirty="0"/>
              <a:t>to be performed on a list of </a:t>
            </a:r>
            <a:r>
              <a:rPr lang="en-US" sz="1300" i="1" dirty="0"/>
              <a:t>resources</a:t>
            </a:r>
            <a:r>
              <a:rPr lang="en-US" sz="1300" dirty="0"/>
              <a:t>, under some </a:t>
            </a:r>
            <a:r>
              <a:rPr lang="en-US" sz="1300" i="1" dirty="0"/>
              <a:t>conditions</a:t>
            </a:r>
            <a:r>
              <a:rPr lang="en-US" sz="1300" dirty="0"/>
              <a:t>.  Conditions are optional.</a:t>
            </a:r>
            <a:endParaRPr lang="en-US" dirty="0" smtClean="0"/>
          </a:p>
          <a:p>
            <a:r>
              <a:rPr lang="en-US" dirty="0" smtClean="0"/>
              <a:t>The policy statement above,</a:t>
            </a:r>
            <a:r>
              <a:rPr lang="en-US" baseline="0" dirty="0" smtClean="0"/>
              <a:t> for example, </a:t>
            </a:r>
            <a:r>
              <a:rPr lang="en-US" dirty="0" smtClean="0"/>
              <a:t>allows all actions on any</a:t>
            </a:r>
            <a:r>
              <a:rPr lang="en-US" baseline="0" dirty="0" smtClean="0"/>
              <a:t> resource.  Note the use of wildcards in the Action and Resource elements.</a:t>
            </a:r>
          </a:p>
          <a:p>
            <a:r>
              <a:rPr lang="en-US" sz="1300" dirty="0"/>
              <a:t>The Version is the access policy language version. This is an optional element, and the date is based on the Eucalyptus cloud.</a:t>
            </a:r>
          </a:p>
          <a:p>
            <a:r>
              <a:rPr lang="en-US" sz="1300" dirty="0"/>
              <a:t>The Statement is the main element for a statement. It can include multiple elements.  The Statement element contains an array of individual statements. Each individual statement is a distinct JSON block enclosed in curly braces { }.  For example; "Statement":[{...},{...},{...}].  Each statement is enclosed in curly braces and is separated by a comma.</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19</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statement ID is optional.  If it is used, each statement must have a unique ID.  The ID can be a string of alpha-numeric characters.</a:t>
            </a:r>
          </a:p>
          <a:p>
            <a:r>
              <a:rPr lang="en-US" sz="1300" dirty="0"/>
              <a:t>The Effect is always Allow or Deny in IAM permission policies.  Later you will look at resource quota policies and they extend this element to include Limit.</a:t>
            </a:r>
          </a:p>
          <a:p>
            <a:r>
              <a:rPr lang="en-US" sz="1300" dirty="0"/>
              <a:t>The Action element describes which service action or actions the policy statement allows or denies.   Using the </a:t>
            </a:r>
            <a:r>
              <a:rPr lang="en-US" sz="1300" dirty="0" err="1"/>
              <a:t>NotAction</a:t>
            </a:r>
            <a:r>
              <a:rPr lang="en-US" sz="1300" dirty="0"/>
              <a:t> element is useful if you want to make an exception to a list of actions.   The following example refers to all actions </a:t>
            </a:r>
            <a:r>
              <a:rPr lang="en-US" sz="1300" i="1" dirty="0"/>
              <a:t>other </a:t>
            </a:r>
            <a:r>
              <a:rPr lang="en-US" sz="1300" dirty="0"/>
              <a:t>than the EC2 </a:t>
            </a:r>
            <a:r>
              <a:rPr lang="en-US" sz="1300" dirty="0" err="1"/>
              <a:t>RunInstances</a:t>
            </a:r>
            <a:r>
              <a:rPr lang="en-US" sz="1300" dirty="0"/>
              <a:t> commands; “NotAction":"ec2:RunInstances”.  You would use this in a policy with "</a:t>
            </a:r>
            <a:r>
              <a:rPr lang="en-US" sz="1300" dirty="0" err="1"/>
              <a:t>Effect":"Deny</a:t>
            </a:r>
            <a:r>
              <a:rPr lang="en-US" sz="1300" dirty="0"/>
              <a:t>" to keep users from accessing any other actions.</a:t>
            </a:r>
          </a:p>
          <a:p>
            <a:r>
              <a:rPr lang="en-US" sz="1300" dirty="0"/>
              <a:t>EC2 service actions (ec2:*) allow users to work with instances, images, volumes, snapshots, and IP addresses.   S3 service actions (s3:*) allows a user to work with buckets.  IAM </a:t>
            </a:r>
            <a:r>
              <a:rPr lang="en-US" sz="1300" dirty="0" err="1"/>
              <a:t>serivce</a:t>
            </a:r>
            <a:r>
              <a:rPr lang="en-US" sz="1300" dirty="0"/>
              <a:t> actions (</a:t>
            </a:r>
            <a:r>
              <a:rPr lang="en-US" sz="1300" dirty="0" err="1"/>
              <a:t>iam</a:t>
            </a:r>
            <a:r>
              <a:rPr lang="en-US" sz="1300" dirty="0"/>
              <a:t>:*) allow a user to work with accounts, users, groups, credentials, and access control policies.  </a:t>
            </a:r>
          </a:p>
          <a:p>
            <a:r>
              <a:rPr lang="en-US" sz="1300" dirty="0"/>
              <a:t>For a list of EC2 service actions see Actions at http://docs.amazonwebservices.com/AWSEC2/latest/APIReference/Welcome.html?r=400. For a list of S3 service actions, see the section about the S3 SOAP API Reference at http://docs.amazonwebservices.com/AmazonS3/latest/API/APISoap.html.  For more information about IAM service actions, see </a:t>
            </a:r>
            <a:r>
              <a:rPr lang="en-US" sz="1300" b="1" dirty="0"/>
              <a:t>AWS Identity and Access Management API Reference </a:t>
            </a:r>
            <a:r>
              <a:rPr lang="en-US" sz="1300" dirty="0"/>
              <a:t> at http://awsdocs.s3.amazonaws.com/IAM/latest/iam-api.pdf. </a:t>
            </a:r>
          </a:p>
          <a:p>
            <a:r>
              <a:rPr lang="en-US" sz="1300" dirty="0"/>
              <a:t>A Resource element describes with resource the policy statement applies to. The </a:t>
            </a:r>
            <a:r>
              <a:rPr lang="en-US" sz="1300" dirty="0" err="1"/>
              <a:t>NotResource</a:t>
            </a:r>
            <a:r>
              <a:rPr lang="en-US" sz="1300" dirty="0"/>
              <a:t> element is useful if you want to make an exception to a list of resources, similar to the previous </a:t>
            </a:r>
            <a:r>
              <a:rPr lang="en-US" sz="1300" dirty="0" err="1"/>
              <a:t>NotAction</a:t>
            </a:r>
            <a:r>
              <a:rPr lang="en-US" sz="1300" dirty="0"/>
              <a:t> description.</a:t>
            </a:r>
          </a:p>
          <a:p>
            <a:r>
              <a:rPr lang="en-US" sz="1300" dirty="0"/>
              <a:t>The Condition element is the most complex part of the policy statement. It is referred to as the condition block, because although it has a single Condition element.  However, it can contain multiple conditions and each condition can contain multiple key-value pairs. When creating a condition block, you specify the name of each condition, and at least one key-value pair for each condition</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20</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the policy</a:t>
            </a:r>
            <a:r>
              <a:rPr lang="en-US" baseline="0" dirty="0" smtClean="0"/>
              <a:t> would allow the launch of instances using only the </a:t>
            </a:r>
            <a:r>
              <a:rPr lang="en-US" baseline="0" dirty="0" err="1" smtClean="0"/>
              <a:t>vmtype</a:t>
            </a:r>
            <a:r>
              <a:rPr lang="en-US" baseline="0" dirty="0" smtClean="0"/>
              <a:t> m1.small.  Whose would be limited by this policy would depend on which user or group the policy was applied to.  Notice that if the </a:t>
            </a:r>
            <a:r>
              <a:rPr lang="en-US" baseline="0" dirty="0" err="1" smtClean="0"/>
              <a:t>vmtype</a:t>
            </a:r>
            <a:r>
              <a:rPr lang="en-US" baseline="0" dirty="0" smtClean="0"/>
              <a:t> was change to the wildcard character then the user or group would be able to use any </a:t>
            </a:r>
            <a:r>
              <a:rPr lang="en-US" baseline="0" dirty="0" err="1" smtClean="0"/>
              <a:t>vmtype</a:t>
            </a:r>
            <a:r>
              <a:rPr lang="en-US" baseline="0" dirty="0" smtClean="0"/>
              <a:t> to launch an instance.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21</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includes a condition block.  The user or group would be able to launch</a:t>
            </a:r>
            <a:r>
              <a:rPr lang="en-US" baseline="0" dirty="0" smtClean="0"/>
              <a:t> an instance using any resources, but with the condition that the instance only run for 24 hours.  </a:t>
            </a:r>
            <a:r>
              <a:rPr lang="en-US" dirty="0" smtClean="0"/>
              <a:t>1440 minutes is 24 hours.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 ec2:KeepAlive and ec2:ExpirationTime in IAM are Eucalyptus extension to AWS.  If multiple</a:t>
            </a:r>
            <a:r>
              <a:rPr lang="en-US" sz="1200" kern="1200" baseline="0" dirty="0" smtClean="0">
                <a:solidFill>
                  <a:schemeClr val="tx1"/>
                </a:solidFill>
                <a:effectLst/>
                <a:latin typeface="Arial" charset="0"/>
                <a:ea typeface="+mn-ea"/>
                <a:cs typeface="+mn-cs"/>
              </a:rPr>
              <a:t> values</a:t>
            </a:r>
            <a:r>
              <a:rPr lang="en-US" sz="1200" kern="1200" dirty="0" smtClean="0">
                <a:solidFill>
                  <a:schemeClr val="tx1"/>
                </a:solidFill>
                <a:effectLst/>
                <a:latin typeface="Arial" charset="0"/>
                <a:ea typeface="+mn-ea"/>
                <a:cs typeface="+mn-cs"/>
              </a:rPr>
              <a:t> apply to a user, the longer value is used.  For examples of each, see the Administration</a:t>
            </a:r>
            <a:r>
              <a:rPr lang="en-US" sz="1200" kern="1200" baseline="0" dirty="0" smtClean="0">
                <a:solidFill>
                  <a:schemeClr val="tx1"/>
                </a:solidFill>
                <a:effectLst/>
                <a:latin typeface="Arial" charset="0"/>
                <a:ea typeface="+mn-ea"/>
                <a:cs typeface="+mn-cs"/>
              </a:rPr>
              <a:t> Guide at http://www.eucalyptus.com/docs.</a:t>
            </a:r>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22</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policy would allow the user or group to</a:t>
            </a:r>
            <a:r>
              <a:rPr lang="en-US" baseline="0" dirty="0" smtClean="0"/>
              <a:t> perform quite a number of different EC2 operations.  The user or group could run and terminate instances, manage IP addresses, manage security groups, and manage EBS volumes and snapshots.  </a:t>
            </a:r>
          </a:p>
          <a:p>
            <a:r>
              <a:rPr lang="en-US" dirty="0" smtClean="0"/>
              <a:t>For more</a:t>
            </a:r>
            <a:r>
              <a:rPr lang="en-US" baseline="0" dirty="0" smtClean="0"/>
              <a:t> detail about policies, and more examples of policies, see Administration Guide at http://www.eucalyptus.com/resources/docs.</a:t>
            </a:r>
            <a:endParaRPr lang="en-US" b="0"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23</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Paths are useful for at least two reasons.  First, it provides a useful way to categorize users and groups within an account in a way that is easy to see onscreen.  In the example above both Steve and Janet are members of the sales account.  However, they sell to different customer segments.  This can be easily noted on the screen by placing them in different paths where the path names indicate which customer segment they sell to.</a:t>
            </a:r>
          </a:p>
          <a:p>
            <a:r>
              <a:rPr lang="en-US" baseline="0" dirty="0" smtClean="0"/>
              <a:t>Second, paths provide a way to limit the scope of permissions given to administrators for resources.  In the example above, the administrator with this policy would have permissions to manage users and groups only in the west geography of the sales account.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24</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By</a:t>
            </a:r>
            <a:r>
              <a:rPr lang="en-US" baseline="0" dirty="0" smtClean="0"/>
              <a:t> default, all cloud account, user, and group configuration information is stored in the Cloud Controller database.  However, to simplify integration with other datacenter applications and management tools, cloud account, user, and group configuration information can be moved to LDAP or Active Directory.</a:t>
            </a:r>
          </a:p>
          <a:p>
            <a:pPr defTabSz="966612">
              <a:defRPr/>
            </a:pPr>
            <a:r>
              <a:rPr lang="en-US" sz="1200" kern="1200" dirty="0" smtClean="0">
                <a:solidFill>
                  <a:schemeClr val="tx1"/>
                </a:solidFill>
                <a:effectLst/>
                <a:latin typeface="Arial" charset="0"/>
                <a:ea typeface="+mn-ea"/>
                <a:cs typeface="+mn-cs"/>
              </a:rPr>
              <a:t>If you configure LDAP or AD, then Eucalyptus management of accounts, users, and groups is no longer supported.   Admin users remain in Eucalyptus and are managed by Eucalyptus.  Only normal users are imported from LDAP/AD.   Currently there is no way to map individual users from LDAP to Eucalyptus accounts.   You can only map LDAP groups (with users) to Eucalyptus accounts.</a:t>
            </a:r>
          </a:p>
          <a:p>
            <a:pPr marL="0" marR="0" lvl="0" indent="0" algn="l" defTabSz="966612"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Create the LDAP Integration Configuration (LIC) file using /</a:t>
            </a:r>
            <a:r>
              <a:rPr lang="en-US" sz="1200" kern="1200" dirty="0" err="1" smtClean="0">
                <a:solidFill>
                  <a:schemeClr val="tx1"/>
                </a:solidFill>
                <a:effectLst/>
                <a:latin typeface="Arial" charset="0"/>
                <a:ea typeface="+mn-ea"/>
                <a:cs typeface="+mn-cs"/>
              </a:rPr>
              <a:t>usr</a:t>
            </a:r>
            <a:r>
              <a:rPr lang="en-US" sz="1200" kern="1200" dirty="0" smtClean="0">
                <a:solidFill>
                  <a:schemeClr val="tx1"/>
                </a:solidFill>
                <a:effectLst/>
                <a:latin typeface="Arial" charset="0"/>
                <a:ea typeface="+mn-ea"/>
                <a:cs typeface="+mn-cs"/>
              </a:rPr>
              <a:t>/</a:t>
            </a:r>
            <a:r>
              <a:rPr lang="en-US" sz="1200" kern="1200" dirty="0" err="1" smtClean="0">
                <a:solidFill>
                  <a:schemeClr val="tx1"/>
                </a:solidFill>
                <a:effectLst/>
                <a:latin typeface="Arial" charset="0"/>
                <a:ea typeface="+mn-ea"/>
                <a:cs typeface="+mn-cs"/>
              </a:rPr>
              <a:t>sbin</a:t>
            </a:r>
            <a:r>
              <a:rPr lang="en-US" sz="1200" kern="1200" dirty="0" smtClean="0">
                <a:solidFill>
                  <a:schemeClr val="tx1"/>
                </a:solidFill>
                <a:effectLst/>
                <a:latin typeface="Arial" charset="0"/>
                <a:ea typeface="+mn-ea"/>
                <a:cs typeface="+mn-cs"/>
              </a:rPr>
              <a:t>/</a:t>
            </a:r>
            <a:r>
              <a:rPr lang="en-US" sz="1200" kern="1200" dirty="0" err="1" smtClean="0">
                <a:solidFill>
                  <a:schemeClr val="tx1"/>
                </a:solidFill>
                <a:effectLst/>
                <a:latin typeface="Arial" charset="0"/>
                <a:ea typeface="+mn-ea"/>
                <a:cs typeface="+mn-cs"/>
              </a:rPr>
              <a:t>euca-lictool</a:t>
            </a:r>
            <a:r>
              <a:rPr lang="en-US" sz="1200" kern="1200" dirty="0" smtClean="0">
                <a:solidFill>
                  <a:schemeClr val="tx1"/>
                </a:solidFill>
                <a:effectLst/>
                <a:latin typeface="Arial" charset="0"/>
                <a:ea typeface="+mn-ea"/>
                <a:cs typeface="+mn-cs"/>
              </a:rPr>
              <a:t> --password &lt;</a:t>
            </a:r>
            <a:r>
              <a:rPr lang="en-US" sz="1200" kern="1200" dirty="0" err="1" smtClean="0">
                <a:solidFill>
                  <a:schemeClr val="tx1"/>
                </a:solidFill>
                <a:effectLst/>
                <a:latin typeface="Arial" charset="0"/>
                <a:ea typeface="+mn-ea"/>
                <a:cs typeface="+mn-cs"/>
              </a:rPr>
              <a:t>LDAP_password</a:t>
            </a:r>
            <a:r>
              <a:rPr lang="en-US" sz="1200" kern="1200" dirty="0" smtClean="0">
                <a:solidFill>
                  <a:schemeClr val="tx1"/>
                </a:solidFill>
                <a:effectLst/>
                <a:latin typeface="Arial" charset="0"/>
                <a:ea typeface="+mn-ea"/>
                <a:cs typeface="+mn-cs"/>
              </a:rPr>
              <a:t>&gt; --out </a:t>
            </a:r>
            <a:r>
              <a:rPr lang="en-US" sz="1200" kern="1200" dirty="0" err="1" smtClean="0">
                <a:solidFill>
                  <a:schemeClr val="tx1"/>
                </a:solidFill>
                <a:effectLst/>
                <a:latin typeface="Arial" charset="0"/>
                <a:ea typeface="+mn-ea"/>
                <a:cs typeface="+mn-cs"/>
              </a:rPr>
              <a:t>example.lic</a:t>
            </a:r>
            <a:r>
              <a:rPr lang="en-US" sz="1200" kern="1200" dirty="0" smtClean="0">
                <a:solidFill>
                  <a:schemeClr val="tx1"/>
                </a:solidFill>
                <a:effectLst/>
                <a:latin typeface="Arial" charset="0"/>
                <a:ea typeface="+mn-ea"/>
                <a:cs typeface="+mn-cs"/>
              </a:rPr>
              <a:t>.   Then edit the file with your LDAP information.   Then run /</a:t>
            </a:r>
            <a:r>
              <a:rPr lang="en-US" sz="1200" kern="1200" dirty="0" err="1" smtClean="0">
                <a:solidFill>
                  <a:schemeClr val="tx1"/>
                </a:solidFill>
                <a:effectLst/>
                <a:latin typeface="Arial" charset="0"/>
                <a:ea typeface="+mn-ea"/>
                <a:cs typeface="+mn-cs"/>
              </a:rPr>
              <a:t>usr</a:t>
            </a:r>
            <a:r>
              <a:rPr lang="en-US" sz="1200" kern="1200" dirty="0" smtClean="0">
                <a:solidFill>
                  <a:schemeClr val="tx1"/>
                </a:solidFill>
                <a:effectLst/>
                <a:latin typeface="Arial" charset="0"/>
                <a:ea typeface="+mn-ea"/>
                <a:cs typeface="+mn-cs"/>
              </a:rPr>
              <a:t>/</a:t>
            </a:r>
            <a:r>
              <a:rPr lang="en-US" sz="1200" kern="1200" dirty="0" err="1" smtClean="0">
                <a:solidFill>
                  <a:schemeClr val="tx1"/>
                </a:solidFill>
                <a:effectLst/>
                <a:latin typeface="Arial" charset="0"/>
                <a:ea typeface="+mn-ea"/>
                <a:cs typeface="+mn-cs"/>
              </a:rPr>
              <a:t>sbin</a:t>
            </a:r>
            <a:r>
              <a:rPr lang="en-US" sz="1200" kern="1200" dirty="0" smtClean="0">
                <a:solidFill>
                  <a:schemeClr val="tx1"/>
                </a:solidFill>
                <a:effectLst/>
                <a:latin typeface="Arial" charset="0"/>
                <a:ea typeface="+mn-ea"/>
                <a:cs typeface="+mn-cs"/>
              </a:rPr>
              <a:t>/</a:t>
            </a:r>
            <a:r>
              <a:rPr lang="en-US" sz="1200" kern="1200" dirty="0" err="1" smtClean="0">
                <a:solidFill>
                  <a:schemeClr val="tx1"/>
                </a:solidFill>
                <a:effectLst/>
                <a:latin typeface="Arial" charset="0"/>
                <a:ea typeface="+mn-ea"/>
                <a:cs typeface="+mn-cs"/>
              </a:rPr>
              <a:t>euca</a:t>
            </a:r>
            <a:r>
              <a:rPr lang="en-US" sz="1200" kern="1200" dirty="0" smtClean="0">
                <a:solidFill>
                  <a:schemeClr val="tx1"/>
                </a:solidFill>
                <a:effectLst/>
                <a:latin typeface="Arial" charset="0"/>
                <a:ea typeface="+mn-ea"/>
                <a:cs typeface="+mn-cs"/>
              </a:rPr>
              <a:t>-modify-property -f </a:t>
            </a:r>
            <a:r>
              <a:rPr lang="en-US" sz="1200" kern="1200" dirty="0" err="1" smtClean="0">
                <a:solidFill>
                  <a:schemeClr val="tx1"/>
                </a:solidFill>
                <a:effectLst/>
                <a:latin typeface="Arial" charset="0"/>
                <a:ea typeface="+mn-ea"/>
                <a:cs typeface="+mn-cs"/>
              </a:rPr>
              <a:t>authentication.ldap_integration_configuration</a:t>
            </a:r>
            <a:r>
              <a:rPr lang="en-US" sz="1200" kern="1200" dirty="0" smtClean="0">
                <a:solidFill>
                  <a:schemeClr val="tx1"/>
                </a:solidFill>
                <a:effectLst/>
                <a:latin typeface="Arial" charset="0"/>
                <a:ea typeface="+mn-ea"/>
                <a:cs typeface="+mn-cs"/>
              </a:rPr>
              <a:t>=&lt;</a:t>
            </a:r>
            <a:r>
              <a:rPr lang="en-US" sz="1200" kern="1200" dirty="0" err="1" smtClean="0">
                <a:solidFill>
                  <a:schemeClr val="tx1"/>
                </a:solidFill>
                <a:effectLst/>
                <a:latin typeface="Arial" charset="0"/>
                <a:ea typeface="+mn-ea"/>
                <a:cs typeface="+mn-cs"/>
              </a:rPr>
              <a:t>lic_filename.lic</a:t>
            </a:r>
            <a:r>
              <a:rPr lang="en-US" sz="1200" kern="1200" dirty="0" smtClean="0">
                <a:solidFill>
                  <a:schemeClr val="tx1"/>
                </a:solidFill>
                <a:effectLst/>
                <a:latin typeface="Arial" charset="0"/>
                <a:ea typeface="+mn-ea"/>
                <a:cs typeface="+mn-cs"/>
              </a:rPr>
              <a:t>&gt; to install and activate LDAP.  Example LIC file at /</a:t>
            </a:r>
            <a:r>
              <a:rPr lang="en-US" sz="1200" kern="1200" dirty="0" err="1" smtClean="0">
                <a:solidFill>
                  <a:schemeClr val="tx1"/>
                </a:solidFill>
                <a:effectLst/>
                <a:latin typeface="Arial" charset="0"/>
                <a:ea typeface="+mn-ea"/>
                <a:cs typeface="+mn-cs"/>
              </a:rPr>
              <a:t>usr</a:t>
            </a:r>
            <a:r>
              <a:rPr lang="en-US" sz="1200" kern="1200" dirty="0" smtClean="0">
                <a:solidFill>
                  <a:schemeClr val="tx1"/>
                </a:solidFill>
                <a:effectLst/>
                <a:latin typeface="Arial" charset="0"/>
                <a:ea typeface="+mn-ea"/>
                <a:cs typeface="+mn-cs"/>
              </a:rPr>
              <a:t>/share/eucalyptus/</a:t>
            </a:r>
            <a:r>
              <a:rPr lang="en-US" sz="1200" kern="1200" dirty="0" err="1" smtClean="0">
                <a:solidFill>
                  <a:schemeClr val="tx1"/>
                </a:solidFill>
                <a:effectLst/>
                <a:latin typeface="Arial" charset="0"/>
                <a:ea typeface="+mn-ea"/>
                <a:cs typeface="+mn-cs"/>
              </a:rPr>
              <a:t>lic_template</a:t>
            </a:r>
            <a:r>
              <a:rPr lang="en-US" sz="1200" kern="1200" dirty="0" smtClean="0">
                <a:solidFill>
                  <a:schemeClr val="tx1"/>
                </a:solidFill>
                <a:effectLst/>
                <a:latin typeface="Arial" charset="0"/>
                <a:ea typeface="+mn-ea"/>
                <a:cs typeface="+mn-cs"/>
              </a:rPr>
              <a:t>.</a:t>
            </a:r>
          </a:p>
          <a:p>
            <a:pPr defTabSz="966612">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6</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new policy using the </a:t>
            </a:r>
            <a:r>
              <a:rPr lang="en-US" dirty="0" smtClean="0"/>
              <a:t>Administrator Console </a:t>
            </a:r>
            <a:r>
              <a:rPr lang="en-US" baseline="0" dirty="0" smtClean="0"/>
              <a:t>, you would s</a:t>
            </a:r>
            <a:r>
              <a:rPr lang="en-US" dirty="0" smtClean="0"/>
              <a:t>elect either Accounts, Groups, or Users in the QUICK</a:t>
            </a:r>
            <a:r>
              <a:rPr lang="en-US" baseline="0" dirty="0" smtClean="0"/>
              <a:t> LINKS panel.  On the main panel you would then select an account, group, or user and then click the Add policy button.   The Add new policy window will open and provide text boxes to enter the policy name and enter the policy itself using JSON-formatted text.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25</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possible to create a policy by using the</a:t>
            </a:r>
            <a:r>
              <a:rPr lang="en-US" baseline="0" dirty="0" smtClean="0"/>
              <a:t> online Amazon Policy Generator Web page in conjunction with the </a:t>
            </a:r>
            <a:r>
              <a:rPr lang="en-US" dirty="0" smtClean="0"/>
              <a:t>Administrator Console</a:t>
            </a:r>
            <a:r>
              <a:rPr lang="en-US" baseline="0" dirty="0" smtClean="0"/>
              <a:t>.   The Amazon tool allows you to build a policy using radio buttons and drop-down menus. The JSON-formatted policy generated by the Amazon tool can be copied and pasted into the </a:t>
            </a:r>
            <a:r>
              <a:rPr lang="en-US" dirty="0" smtClean="0"/>
              <a:t>Administrator Console</a:t>
            </a:r>
            <a:r>
              <a:rPr lang="en-US" baseline="0" dirty="0" smtClean="0"/>
              <a:t>, often with no additional edits.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26</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view policies by using Policies in the </a:t>
            </a:r>
            <a:r>
              <a:rPr lang="en-US" dirty="0" smtClean="0"/>
              <a:t>Administrator Console </a:t>
            </a:r>
            <a:r>
              <a:rPr lang="en-US" baseline="0" dirty="0" smtClean="0"/>
              <a:t>QUICK LINKS panel.  Once you select Policies, a list of the cloud’s current policies appears in the main window.  Select a policy and its content appears on the right-side of the Web browser window.  Notice that you can also delete a policy using the Delete policy button once you select a policy from the list.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27</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manage</a:t>
            </a:r>
            <a:r>
              <a:rPr lang="en-US" baseline="0" dirty="0" smtClean="0"/>
              <a:t> policies from the command line.  Eucalyptus 3 introduced a new set of command-line tools to manage IAM functionality, including policy management.  The new set of command-line tools all begin with the prefix </a:t>
            </a:r>
            <a:r>
              <a:rPr lang="en-US" baseline="0" dirty="0" err="1" smtClean="0"/>
              <a:t>euare</a:t>
            </a:r>
            <a:r>
              <a:rPr lang="en-US" baseline="0" dirty="0" smtClean="0"/>
              <a:t>-.  This next section will only look at those </a:t>
            </a:r>
            <a:r>
              <a:rPr lang="en-US" baseline="0" dirty="0" err="1" smtClean="0"/>
              <a:t>euare</a:t>
            </a:r>
            <a:r>
              <a:rPr lang="en-US" baseline="0" dirty="0" smtClean="0"/>
              <a:t>- commands that deal with policy management.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28</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two slides only describe group and user</a:t>
            </a:r>
            <a:r>
              <a:rPr lang="en-US" baseline="0" dirty="0" smtClean="0"/>
              <a:t> policy management commands because account policies are implemented to create resource quotas, and resource quotas have not been discussed yet.  </a:t>
            </a:r>
          </a:p>
          <a:p>
            <a:r>
              <a:rPr lang="en-US" dirty="0" smtClean="0"/>
              <a:t>The </a:t>
            </a:r>
            <a:r>
              <a:rPr lang="en-US" dirty="0" err="1" smtClean="0"/>
              <a:t>euare-groupaddpolicy</a:t>
            </a:r>
            <a:r>
              <a:rPr lang="en-US" baseline="0" dirty="0" smtClean="0"/>
              <a:t> command builds a policy from the command line and adds it to a group.   It can only be run by a user with administrative privilege on the account that owns the group.  (There is no --delegate option for this command.)  For example, the command </a:t>
            </a:r>
            <a:r>
              <a:rPr lang="en-US" baseline="0" dirty="0" err="1" smtClean="0"/>
              <a:t>euare-groupaddpolicy</a:t>
            </a:r>
            <a:r>
              <a:rPr lang="en-US" baseline="0" dirty="0" smtClean="0"/>
              <a:t> -g west -e Allow -a "*" -r "*" -p </a:t>
            </a:r>
            <a:r>
              <a:rPr lang="en-US" baseline="0" dirty="0" err="1" smtClean="0"/>
              <a:t>allowall</a:t>
            </a:r>
            <a:r>
              <a:rPr lang="en-US" baseline="0" dirty="0" smtClean="0"/>
              <a:t> –o would allow members of the group west to perform any action on any resource.   The quotes around the wildcard characters are required.  The final –o option would print the policy to the screen so that the user can see the policy that was added to the group.</a:t>
            </a:r>
          </a:p>
          <a:p>
            <a:r>
              <a:rPr lang="en-US" baseline="0" dirty="0" smtClean="0"/>
              <a:t>Policies can also be uploaded from an external file using the command </a:t>
            </a:r>
            <a:r>
              <a:rPr lang="en-US" baseline="0" dirty="0" err="1" smtClean="0"/>
              <a:t>euare-groupuploadpolicy</a:t>
            </a:r>
            <a:r>
              <a:rPr lang="en-US" baseline="0" dirty="0" smtClean="0"/>
              <a:t> –g </a:t>
            </a:r>
            <a:r>
              <a:rPr lang="en-US" baseline="0" dirty="0" err="1" smtClean="0"/>
              <a:t>group_name</a:t>
            </a:r>
            <a:r>
              <a:rPr lang="en-US" baseline="0" dirty="0" smtClean="0"/>
              <a:t> –p </a:t>
            </a:r>
            <a:r>
              <a:rPr lang="en-US" baseline="0" dirty="0" err="1" smtClean="0"/>
              <a:t>policy_name</a:t>
            </a:r>
            <a:r>
              <a:rPr lang="en-US" baseline="0" dirty="0" smtClean="0"/>
              <a:t> –f policy_file.txt --delegate=</a:t>
            </a:r>
            <a:r>
              <a:rPr lang="en-US" baseline="0" dirty="0" err="1" smtClean="0"/>
              <a:t>account_name</a:t>
            </a:r>
            <a:r>
              <a:rPr lang="en-US" baseline="0" dirty="0" smtClean="0"/>
              <a:t>.  The --delegate option allows a cloud administrator to perform this action not on the eucalyptus account, but on the account named in the delegate option.  A cloud administrator is a user in the eucalyptus account.  The --delegate option is common across many, but not all, commands.</a:t>
            </a:r>
          </a:p>
          <a:p>
            <a:pPr defTabSz="966612">
              <a:defRPr/>
            </a:pPr>
            <a:r>
              <a:rPr lang="en-US" baseline="0" dirty="0" smtClean="0"/>
              <a:t>The </a:t>
            </a:r>
            <a:r>
              <a:rPr lang="en-US" baseline="0" dirty="0" err="1" smtClean="0"/>
              <a:t>euare-grouplistpolicies</a:t>
            </a:r>
            <a:r>
              <a:rPr lang="en-US" baseline="0" dirty="0" smtClean="0"/>
              <a:t> command lists the names of a policies associated with a group in an account. </a:t>
            </a:r>
            <a:r>
              <a:rPr lang="en-US" dirty="0" smtClean="0"/>
              <a:t>This</a:t>
            </a:r>
            <a:r>
              <a:rPr lang="en-US" baseline="0" dirty="0" smtClean="0"/>
              <a:t> command can be run by the administrator of the account, or if using the --delegate option, by a cloud administrator.   If run by a cloud administrator, it would display the polices associated with the group in the account listed in the --delegate option. While not shown above, the content of the policies is also displayed if the –v option is included. </a:t>
            </a:r>
            <a:r>
              <a:rPr lang="en-US" dirty="0" smtClean="0"/>
              <a:t>There are additional</a:t>
            </a:r>
            <a:r>
              <a:rPr lang="en-US" baseline="0" dirty="0" smtClean="0"/>
              <a:t> </a:t>
            </a:r>
            <a:r>
              <a:rPr lang="en-US" dirty="0" smtClean="0"/>
              <a:t>options</a:t>
            </a:r>
            <a:r>
              <a:rPr lang="en-US" baseline="0" dirty="0" smtClean="0"/>
              <a:t> to limit the number of policies displayed on the screen and to paginate the display results.  For more information, see the online help page for the command.  </a:t>
            </a:r>
          </a:p>
          <a:p>
            <a:pPr defTabSz="966612">
              <a:defRPr/>
            </a:pPr>
            <a:endParaRPr lang="en-US" baseline="0" dirty="0" smtClean="0"/>
          </a:p>
          <a:p>
            <a:pPr defTabSz="966612">
              <a:defRPr/>
            </a:pPr>
            <a:r>
              <a:rPr lang="en-US" baseline="0" dirty="0" smtClean="0"/>
              <a:t>The </a:t>
            </a:r>
            <a:r>
              <a:rPr lang="en-US" baseline="0" dirty="0" err="1" smtClean="0"/>
              <a:t>euare-groupgetpolicy</a:t>
            </a:r>
            <a:r>
              <a:rPr lang="en-US" baseline="0" dirty="0" smtClean="0"/>
              <a:t> command displays the contents of the named policy associated with the named group, but has no pagination options. </a:t>
            </a:r>
            <a:r>
              <a:rPr lang="en-US" dirty="0" smtClean="0"/>
              <a:t>This</a:t>
            </a:r>
            <a:r>
              <a:rPr lang="en-US" baseline="0" dirty="0" smtClean="0"/>
              <a:t> command can be run by the administrator of the account, or if using the --delegate option, by a cloud administrator.   If run by a cloud administrator, it would display the polices associated with the group in the account listed in the --delegate option. </a:t>
            </a:r>
          </a:p>
          <a:p>
            <a:r>
              <a:rPr lang="en-US" baseline="0" dirty="0" smtClean="0"/>
              <a:t>The </a:t>
            </a:r>
            <a:r>
              <a:rPr lang="en-US" baseline="0" dirty="0" err="1" smtClean="0"/>
              <a:t>euare-groupdelpolicy</a:t>
            </a:r>
            <a:r>
              <a:rPr lang="en-US" baseline="0" dirty="0" smtClean="0"/>
              <a:t> command deletes the named policy from the named group. </a:t>
            </a:r>
            <a:r>
              <a:rPr lang="en-US" dirty="0" smtClean="0"/>
              <a:t>This</a:t>
            </a:r>
            <a:r>
              <a:rPr lang="en-US" baseline="0" dirty="0" smtClean="0"/>
              <a:t> command can be run by the administrator of the account, or if using the --delegate option, by a cloud administrator.   If run by a cloud administrator, it would delete the polices associated with the group in the account listed in the --delegate option. </a:t>
            </a:r>
          </a:p>
        </p:txBody>
      </p:sp>
      <p:sp>
        <p:nvSpPr>
          <p:cNvPr id="4" name="Slide Number Placeholder 3"/>
          <p:cNvSpPr>
            <a:spLocks noGrp="1"/>
          </p:cNvSpPr>
          <p:nvPr>
            <p:ph type="sldNum" sz="quarter" idx="10"/>
          </p:nvPr>
        </p:nvSpPr>
        <p:spPr/>
        <p:txBody>
          <a:bodyPr/>
          <a:lstStyle/>
          <a:p>
            <a:fld id="{7367ADD8-B37A-43EB-B24F-2425B0232BE5}" type="slidenum">
              <a:rPr lang="en-US" smtClean="0"/>
              <a:pPr/>
              <a:t>29</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euare-useraddpolicy</a:t>
            </a:r>
            <a:r>
              <a:rPr lang="en-US" baseline="0" dirty="0" smtClean="0"/>
              <a:t> command builds a policy statement and adds it to a user.   It can only be run by a user with administrative privilege on the account.  There is no --delegate option for this command.  For example, the command </a:t>
            </a:r>
            <a:r>
              <a:rPr lang="en-US" baseline="0" dirty="0" err="1" smtClean="0"/>
              <a:t>euare-groupaddpolicy</a:t>
            </a:r>
            <a:r>
              <a:rPr lang="en-US" baseline="0" dirty="0" smtClean="0"/>
              <a:t> –u </a:t>
            </a:r>
            <a:r>
              <a:rPr lang="en-US" baseline="0" dirty="0" err="1" smtClean="0"/>
              <a:t>steve</a:t>
            </a:r>
            <a:r>
              <a:rPr lang="en-US" baseline="0" dirty="0" smtClean="0"/>
              <a:t> -e Allow -a "*" -r "*" -p </a:t>
            </a:r>
            <a:r>
              <a:rPr lang="en-US" baseline="0" dirty="0" err="1" smtClean="0"/>
              <a:t>allowall</a:t>
            </a:r>
            <a:r>
              <a:rPr lang="en-US" baseline="0" dirty="0" smtClean="0"/>
              <a:t> –o would allow </a:t>
            </a:r>
            <a:r>
              <a:rPr lang="en-US" baseline="0" dirty="0" err="1" smtClean="0"/>
              <a:t>steve</a:t>
            </a:r>
            <a:r>
              <a:rPr lang="en-US" baseline="0" dirty="0" smtClean="0"/>
              <a:t> to perform any action on any resource.   The quotes around the wildcard characters are required.  Notice that there is also a Limit argument for the –e option.  Limit arguments are used in quota policies rather than permission policies.  The final –o option with print the policy content to the screen.</a:t>
            </a:r>
          </a:p>
          <a:p>
            <a:r>
              <a:rPr lang="en-US" baseline="0" dirty="0" smtClean="0"/>
              <a:t>Policies can also be uploaded from an external file using the command </a:t>
            </a:r>
            <a:r>
              <a:rPr lang="en-US" baseline="0" dirty="0" err="1" smtClean="0"/>
              <a:t>euare-useruploadpolicy</a:t>
            </a:r>
            <a:r>
              <a:rPr lang="en-US" baseline="0" dirty="0" smtClean="0"/>
              <a:t> –u </a:t>
            </a:r>
            <a:r>
              <a:rPr lang="en-US" baseline="0" dirty="0" err="1" smtClean="0"/>
              <a:t>user_name</a:t>
            </a:r>
            <a:r>
              <a:rPr lang="en-US" baseline="0" dirty="0" smtClean="0"/>
              <a:t> –p </a:t>
            </a:r>
            <a:r>
              <a:rPr lang="en-US" baseline="0" dirty="0" err="1" smtClean="0"/>
              <a:t>policy_name</a:t>
            </a:r>
            <a:r>
              <a:rPr lang="en-US" baseline="0" dirty="0" smtClean="0"/>
              <a:t> –f policy_file.txt --delegate=</a:t>
            </a:r>
            <a:r>
              <a:rPr lang="en-US" baseline="0" dirty="0" err="1" smtClean="0"/>
              <a:t>account_name</a:t>
            </a:r>
            <a:r>
              <a:rPr lang="en-US" baseline="0" dirty="0" smtClean="0"/>
              <a:t>.  If run by a cloud administrator, the policy would be uploaded to the account named in the --delegate option.</a:t>
            </a:r>
          </a:p>
          <a:p>
            <a:pPr defTabSz="966612">
              <a:defRPr/>
            </a:pPr>
            <a:r>
              <a:rPr lang="en-US" baseline="0" dirty="0" smtClean="0"/>
              <a:t>The </a:t>
            </a:r>
            <a:r>
              <a:rPr lang="en-US" baseline="0" dirty="0" err="1" smtClean="0"/>
              <a:t>euare-userlistpolicies</a:t>
            </a:r>
            <a:r>
              <a:rPr lang="en-US" baseline="0" dirty="0" smtClean="0"/>
              <a:t> command lists the names of a policies associated with a user. </a:t>
            </a:r>
            <a:r>
              <a:rPr lang="en-US" dirty="0" smtClean="0"/>
              <a:t>This</a:t>
            </a:r>
            <a:r>
              <a:rPr lang="en-US" baseline="0" dirty="0" smtClean="0"/>
              <a:t> command can be run by the administrator of the account, or if using the --delegate option, by a cloud administrator.   If run by a cloud administrator, it would display the polices associated with the user in the account listed in the --delegate option.  While not shown above, the content is of the policies is also displayed if the –v option is included. </a:t>
            </a:r>
            <a:r>
              <a:rPr lang="en-US" dirty="0" smtClean="0"/>
              <a:t>There are additional</a:t>
            </a:r>
            <a:r>
              <a:rPr lang="en-US" baseline="0" dirty="0" smtClean="0"/>
              <a:t> </a:t>
            </a:r>
            <a:r>
              <a:rPr lang="en-US" dirty="0" smtClean="0"/>
              <a:t>options</a:t>
            </a:r>
            <a:r>
              <a:rPr lang="en-US" baseline="0" dirty="0" smtClean="0"/>
              <a:t> to limit the number of policies displayed on the screen and to paginate the display results.  For more information, see the online help page for the command.  </a:t>
            </a:r>
          </a:p>
          <a:p>
            <a:pPr defTabSz="966612">
              <a:defRPr/>
            </a:pPr>
            <a:r>
              <a:rPr lang="en-US" baseline="0" dirty="0" smtClean="0"/>
              <a:t>The </a:t>
            </a:r>
            <a:r>
              <a:rPr lang="en-US" baseline="0" dirty="0" err="1" smtClean="0"/>
              <a:t>euare-usergetpolicy</a:t>
            </a:r>
            <a:r>
              <a:rPr lang="en-US" baseline="0" dirty="0" smtClean="0"/>
              <a:t> –command displays the contents of the named policy associated with the named user, but has no pagination options. </a:t>
            </a:r>
            <a:r>
              <a:rPr lang="en-US" dirty="0" smtClean="0"/>
              <a:t>This</a:t>
            </a:r>
            <a:r>
              <a:rPr lang="en-US" baseline="0" dirty="0" smtClean="0"/>
              <a:t> command can be run by the administrator of the account, or if using the --delegate option, by a cloud administrator.   If run by a cloud administrator, it would display the polices associated with the user in the account listed in the --delegate option. </a:t>
            </a:r>
          </a:p>
          <a:p>
            <a:r>
              <a:rPr lang="en-US" baseline="0" dirty="0" smtClean="0"/>
              <a:t>The </a:t>
            </a:r>
            <a:r>
              <a:rPr lang="en-US" baseline="0" dirty="0" err="1" smtClean="0"/>
              <a:t>euare-userdelpolicy</a:t>
            </a:r>
            <a:r>
              <a:rPr lang="en-US" baseline="0" dirty="0" smtClean="0"/>
              <a:t> command deletes the named policy from the named user. </a:t>
            </a:r>
            <a:r>
              <a:rPr lang="en-US" dirty="0" smtClean="0"/>
              <a:t>This</a:t>
            </a:r>
            <a:r>
              <a:rPr lang="en-US" baseline="0" dirty="0" smtClean="0"/>
              <a:t> command can be run by the administrator of the account, or if using the --delegate option, by a cloud administrator.   If run by a cloud administrator, it would delete the polices associated with the user in the account listed in the --delegate option. </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30</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delegate option can only be used by cloud administrators.   It is used by cloud administrators in the eucalyptus account to view and edit information associated with accounts.</a:t>
            </a:r>
          </a:p>
        </p:txBody>
      </p:sp>
      <p:sp>
        <p:nvSpPr>
          <p:cNvPr id="4" name="Slide Number Placeholder 3"/>
          <p:cNvSpPr>
            <a:spLocks noGrp="1"/>
          </p:cNvSpPr>
          <p:nvPr>
            <p:ph type="sldNum" sz="quarter" idx="10"/>
          </p:nvPr>
        </p:nvSpPr>
        <p:spPr/>
        <p:txBody>
          <a:bodyPr/>
          <a:lstStyle/>
          <a:p>
            <a:fld id="{7367ADD8-B37A-43EB-B24F-2425B0232BE5}" type="slidenum">
              <a:rPr lang="en-US" smtClean="0"/>
              <a:pPr/>
              <a:t>31</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Access to S3 resources </a:t>
            </a:r>
            <a:r>
              <a:rPr lang="en-US" sz="1300" dirty="0" smtClean="0"/>
              <a:t>is </a:t>
            </a:r>
            <a:r>
              <a:rPr lang="en-US" sz="1300" dirty="0"/>
              <a:t>controlled by API </a:t>
            </a:r>
            <a:r>
              <a:rPr lang="en-US" sz="1300" dirty="0" smtClean="0"/>
              <a:t>calls. </a:t>
            </a:r>
            <a:r>
              <a:rPr lang="en-US" sz="1300" baseline="0" dirty="0" smtClean="0"/>
              <a:t> Both buckets and the objects in buckets have access control ACLs.  </a:t>
            </a:r>
            <a:r>
              <a:rPr lang="en-US" sz="1300" dirty="0" smtClean="0"/>
              <a:t>They define </a:t>
            </a:r>
            <a:r>
              <a:rPr lang="en-US" sz="1300" dirty="0"/>
              <a:t>which Eucalyptus accounts or groups are granted access along with the type of access. Bucket ACLs are completely independent of Object </a:t>
            </a:r>
            <a:r>
              <a:rPr lang="en-US" sz="1300" dirty="0" smtClean="0"/>
              <a:t>ACLs and</a:t>
            </a:r>
            <a:r>
              <a:rPr lang="en-US" sz="1300" baseline="0" dirty="0" smtClean="0"/>
              <a:t> can be set using S3curl.pl</a:t>
            </a:r>
            <a:r>
              <a:rPr lang="en-US" sz="1300" dirty="0" smtClean="0"/>
              <a:t>.  </a:t>
            </a:r>
            <a:r>
              <a:rPr lang="en-US" sz="1300" dirty="0"/>
              <a:t>When a request is received against a resource, the S3 service checks the corresponding ACL to verify that the requester has the necessary access permissions.  When you create a bucket or an object, the S3 service creates a default ACL that grants the resource owner full control over the resource. S3 supports adding predefined </a:t>
            </a:r>
            <a:r>
              <a:rPr lang="en-US" sz="1300" dirty="0" smtClean="0"/>
              <a:t>ACLs for image permissions.  </a:t>
            </a:r>
            <a:r>
              <a:rPr lang="en-US" sz="1300" dirty="0"/>
              <a:t>Each predefined ACL has set of grantees and permissions. You specify a predefined ACL in your HTTP request header and S3 adds the corresponding predefined grants to the resource’s ACL.</a:t>
            </a:r>
          </a:p>
          <a:p>
            <a:r>
              <a:rPr lang="en-US" sz="1300" dirty="0"/>
              <a:t>Image permissions in the Walrus buckets are controlled by using the --</a:t>
            </a:r>
            <a:r>
              <a:rPr lang="en-US" sz="1300" dirty="0" err="1"/>
              <a:t>acl</a:t>
            </a:r>
            <a:r>
              <a:rPr lang="en-US" sz="1300" dirty="0"/>
              <a:t> option of the </a:t>
            </a:r>
            <a:r>
              <a:rPr lang="en-US" sz="1300" dirty="0" err="1"/>
              <a:t>euca</a:t>
            </a:r>
            <a:r>
              <a:rPr lang="en-US" sz="1300" dirty="0"/>
              <a:t>-upload-bundle command.   The syntax is:</a:t>
            </a:r>
          </a:p>
          <a:p>
            <a:pPr fontAlgn="t"/>
            <a:r>
              <a:rPr lang="en-US" sz="1300" dirty="0"/>
              <a:t>--</a:t>
            </a:r>
            <a:r>
              <a:rPr lang="en-US" sz="1300" dirty="0" err="1"/>
              <a:t>acl</a:t>
            </a:r>
            <a:r>
              <a:rPr lang="en-US" sz="1300" dirty="0"/>
              <a:t> </a:t>
            </a:r>
            <a:r>
              <a:rPr lang="en-US" sz="1300" i="1" dirty="0" err="1"/>
              <a:t>acl</a:t>
            </a:r>
            <a:r>
              <a:rPr lang="en-US" sz="1300" i="1" dirty="0"/>
              <a:t> </a:t>
            </a:r>
          </a:p>
          <a:p>
            <a:pPr fontAlgn="t"/>
            <a:r>
              <a:rPr lang="en-US" sz="1300" dirty="0"/>
              <a:t>where valid values for </a:t>
            </a:r>
            <a:r>
              <a:rPr lang="en-US" sz="1300" i="1" dirty="0" err="1"/>
              <a:t>acl</a:t>
            </a:r>
            <a:r>
              <a:rPr lang="en-US" sz="1300" dirty="0"/>
              <a:t> are public-read and </a:t>
            </a:r>
            <a:r>
              <a:rPr lang="en-US" sz="1300" dirty="0" err="1"/>
              <a:t>aws</a:t>
            </a:r>
            <a:r>
              <a:rPr lang="en-US" sz="1300" dirty="0"/>
              <a:t>-exec-read.  The default is </a:t>
            </a:r>
            <a:r>
              <a:rPr lang="en-US" sz="1300" dirty="0" err="1"/>
              <a:t>aws</a:t>
            </a:r>
            <a:r>
              <a:rPr lang="en-US" sz="1300" dirty="0"/>
              <a:t>-exec-read.  </a:t>
            </a:r>
          </a:p>
          <a:p>
            <a:pPr fontAlgn="t"/>
            <a:r>
              <a:rPr lang="en-US" sz="1300" dirty="0"/>
              <a:t>The </a:t>
            </a:r>
            <a:r>
              <a:rPr lang="en-US" sz="1300" dirty="0" err="1"/>
              <a:t>aws</a:t>
            </a:r>
            <a:r>
              <a:rPr lang="en-US" sz="1300" dirty="0"/>
              <a:t>-exec-read gives read permission when used by the admin to upload images ensures that everyone can see the image.  The same permission when used by a normal user only permits the user to see the image.</a:t>
            </a:r>
          </a:p>
          <a:p>
            <a:endParaRPr lang="en-US" sz="1300"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32</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Assuming that the per-resource control allows access, the most permissive policy prevails.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33</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no quota</a:t>
            </a:r>
            <a:r>
              <a:rPr lang="en-US" baseline="0" dirty="0" smtClean="0"/>
              <a:t> limits in a public cloud as they would be contrary to the business goals of the public cloud owner.  A public cloud’s revenue stream is based on users using the cloud’s resources.  The more resources the users use, the more money the public cloud provider makes.  Also, from a individual user’s perspective, the public cloud’s resources might appear unlimited.</a:t>
            </a:r>
          </a:p>
          <a:p>
            <a:r>
              <a:rPr lang="en-US" baseline="0" dirty="0" smtClean="0"/>
              <a:t>A private cloud is different in that there are limits on the physical resources.  Because resources are more limited in the private cloud, the ability to enforce resource quotas on users makes more sense.  For this reason Eucalyptus extended the Amazon IAM API to include resource quotas.  </a:t>
            </a:r>
          </a:p>
          <a:p>
            <a:r>
              <a:rPr lang="en-US" sz="1200" kern="1200" dirty="0" smtClean="0">
                <a:solidFill>
                  <a:schemeClr val="tx1"/>
                </a:solidFill>
                <a:effectLst/>
                <a:latin typeface="Arial" charset="0"/>
                <a:ea typeface="+mn-ea"/>
                <a:cs typeface="+mn-cs"/>
              </a:rPr>
              <a:t>There are no default quotas.   Cloud administrators are not bound by any quotas.  Account admins are only bound by account quotas set by the cloud administrator.  Account admins can see their quotas but not change them.   Users are bound</a:t>
            </a:r>
            <a:r>
              <a:rPr lang="en-US" sz="1200" kern="1200" baseline="0" dirty="0" smtClean="0">
                <a:solidFill>
                  <a:schemeClr val="tx1"/>
                </a:solidFill>
                <a:effectLst/>
                <a:latin typeface="Arial" charset="0"/>
                <a:ea typeface="+mn-ea"/>
                <a:cs typeface="+mn-cs"/>
              </a:rPr>
              <a:t> by all quotas in affect for them.</a:t>
            </a:r>
            <a:endParaRPr lang="en-US" baseline="0" dirty="0" smtClean="0"/>
          </a:p>
          <a:p>
            <a:r>
              <a:rPr lang="en-US" baseline="0" dirty="0" smtClean="0"/>
              <a:t>The policy statement Effect was extended to include Limit along with the normal Allow and Deny keywords.  Where Limit appears as the Effect, it is a quota statement and not a permissions statement.  While condition blocks are optional in permission statements, they are required in quota statements.  However, the only condition will always be </a:t>
            </a:r>
            <a:r>
              <a:rPr lang="en-US" baseline="0" dirty="0" err="1" smtClean="0"/>
              <a:t>NumericLessThanEquals</a:t>
            </a:r>
            <a:r>
              <a:rPr lang="en-US" baseline="0" dirty="0" smtClean="0"/>
              <a:t>.  The condition block will include the actual quota type and settings.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34</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An</a:t>
            </a:r>
            <a:r>
              <a:rPr lang="en-US" baseline="0" dirty="0" smtClean="0"/>
              <a:t> account includes the account name itself, and the users and groups that are created as part of the account.  Accounts are created to represent departments or divisions within a company.  For example, you might have an </a:t>
            </a:r>
            <a:r>
              <a:rPr lang="en-US" baseline="0" dirty="0" err="1" smtClean="0"/>
              <a:t>eng</a:t>
            </a:r>
            <a:r>
              <a:rPr lang="en-US" baseline="0" dirty="0" smtClean="0"/>
              <a:t> account for users in the engineering department and a sales account for users in the sales department. </a:t>
            </a:r>
            <a:r>
              <a:rPr lang="en-US" dirty="0" smtClean="0"/>
              <a:t>The only account that exists by default</a:t>
            </a:r>
            <a:r>
              <a:rPr lang="en-US" baseline="0" dirty="0" smtClean="0"/>
              <a:t> after installation is the eucalyptus account.   Other accounts would need to be created.</a:t>
            </a:r>
            <a:endParaRPr lang="en-US" dirty="0" smtClean="0"/>
          </a:p>
          <a:p>
            <a:pPr defTabSz="966612">
              <a:defRPr/>
            </a:pPr>
            <a:r>
              <a:rPr lang="en-US" dirty="0" smtClean="0"/>
              <a:t>Each</a:t>
            </a:r>
            <a:r>
              <a:rPr lang="en-US" baseline="0" dirty="0" smtClean="0"/>
              <a:t> account is a separate namespace so a user named </a:t>
            </a:r>
            <a:r>
              <a:rPr lang="en-US" baseline="0" dirty="0" err="1" smtClean="0"/>
              <a:t>steve</a:t>
            </a:r>
            <a:r>
              <a:rPr lang="en-US" baseline="0" dirty="0" smtClean="0"/>
              <a:t> could appear in more than one account and yet be completely different users. The same is true for group names, security groups, and </a:t>
            </a:r>
            <a:r>
              <a:rPr lang="en-US" baseline="0" dirty="0" err="1" smtClean="0"/>
              <a:t>keypairs</a:t>
            </a:r>
            <a:r>
              <a:rPr lang="en-US" baseline="0" dirty="0" smtClean="0"/>
              <a:t>.</a:t>
            </a:r>
          </a:p>
          <a:p>
            <a:pPr defTabSz="966612">
              <a:defRPr/>
            </a:pPr>
            <a:r>
              <a:rPr lang="en-US" baseline="0" dirty="0" smtClean="0"/>
              <a:t>An account can also be assigned permissions to access specific resources. </a:t>
            </a:r>
            <a:r>
              <a:rPr lang="en-US" dirty="0" smtClean="0"/>
              <a:t>Any permissions created for users or groups within the account don't apply to the account</a:t>
            </a:r>
            <a:r>
              <a:rPr lang="en-US" baseline="0" dirty="0" smtClean="0"/>
              <a:t> </a:t>
            </a:r>
            <a:r>
              <a:rPr lang="en-US" dirty="0" smtClean="0"/>
              <a:t>itself.</a:t>
            </a:r>
          </a:p>
          <a:p>
            <a:pPr defTabSz="966612">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7</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a:t>
            </a:r>
            <a:r>
              <a:rPr lang="en-US" baseline="0" dirty="0" smtClean="0"/>
              <a:t> example above the account or individual user would be limited to running only 16 instances at a time.   Whether this limit applies to an account or an individual user would depend on which the quota policy is attached to.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35</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two slides describe the types of quotas that</a:t>
            </a:r>
            <a:r>
              <a:rPr lang="en-US" baseline="0" dirty="0" smtClean="0"/>
              <a:t> are available.   The </a:t>
            </a:r>
            <a:r>
              <a:rPr lang="en-US" baseline="0" dirty="0" err="1" smtClean="0"/>
              <a:t>keyname</a:t>
            </a:r>
            <a:r>
              <a:rPr lang="en-US" baseline="0" dirty="0" smtClean="0"/>
              <a:t> is the value that is entered into the condition block in the quota policy.  The s</a:t>
            </a:r>
            <a:r>
              <a:rPr lang="en-US" dirty="0" smtClean="0"/>
              <a:t>cope</a:t>
            </a:r>
            <a:r>
              <a:rPr lang="en-US" baseline="0" dirty="0" smtClean="0"/>
              <a:t> determines whether the quota can be applied to both an account and an individual user, or just to an account.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36</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37</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Quota policies are</a:t>
            </a:r>
            <a:r>
              <a:rPr lang="en-US" baseline="0" dirty="0" smtClean="0"/>
              <a:t> only valid when they are attached to a user or an account.   Quotas policies attached to groups will have no effect.  How to evaluate conflicting quotas is describe later in the module.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38</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user might be affected</a:t>
            </a:r>
            <a:r>
              <a:rPr lang="en-US" baseline="0" dirty="0" smtClean="0"/>
              <a:t> by multiple quota policies with different values.   The slide above describes how to evaluate those policies to determine what limits actually would apply to a user.  System properties are the ultimate limit for users.  They cannot exceed those even if a quota limit is higher.  Beyond this, the most restrictive quota limit would apply.</a:t>
            </a:r>
          </a:p>
          <a:p>
            <a:r>
              <a:rPr lang="en-US" baseline="0" dirty="0" smtClean="0"/>
              <a:t>For example, if the system property </a:t>
            </a:r>
            <a:r>
              <a:rPr lang="en-US" baseline="0" dirty="0" err="1" smtClean="0"/>
              <a:t>walrus.storagemaxbucketsizeinmb</a:t>
            </a:r>
            <a:r>
              <a:rPr lang="en-US" baseline="0" dirty="0" smtClean="0"/>
              <a:t> was set at 20GB, no user could exceed that size no matter what s3:quota-bucketsize policy was set.  However, the s3:quota-bucketsize policy could limit the user to a value less than 20GB.  If the s3:quota-bucketsize policy was set in multiple places, the smallest value would limit the user.</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39</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Quota policies can be set on an account or on an individual user.  None of the commands on this slide include a --delegate option.</a:t>
            </a:r>
          </a:p>
          <a:p>
            <a:r>
              <a:rPr lang="en-US" baseline="0" dirty="0" smtClean="0"/>
              <a:t>Policies can be uploaded from an external file using the command </a:t>
            </a:r>
            <a:r>
              <a:rPr lang="en-US" baseline="0" dirty="0" err="1" smtClean="0"/>
              <a:t>euare-accountuploadpolicy</a:t>
            </a:r>
            <a:r>
              <a:rPr lang="en-US" baseline="0" dirty="0" smtClean="0"/>
              <a:t>. </a:t>
            </a:r>
          </a:p>
          <a:p>
            <a:r>
              <a:rPr lang="en-US" baseline="0" dirty="0" smtClean="0"/>
              <a:t>The </a:t>
            </a:r>
            <a:r>
              <a:rPr lang="en-US" baseline="0" dirty="0" err="1" smtClean="0"/>
              <a:t>euare-accountlistpolicies</a:t>
            </a:r>
            <a:r>
              <a:rPr lang="en-US" baseline="0" dirty="0" smtClean="0"/>
              <a:t> command lists the names of a policies associated with an account. </a:t>
            </a:r>
            <a:r>
              <a:rPr lang="en-US" dirty="0" smtClean="0"/>
              <a:t>There are additional</a:t>
            </a:r>
            <a:r>
              <a:rPr lang="en-US" baseline="0" dirty="0" smtClean="0"/>
              <a:t> </a:t>
            </a:r>
            <a:r>
              <a:rPr lang="en-US" dirty="0" smtClean="0"/>
              <a:t>options</a:t>
            </a:r>
            <a:r>
              <a:rPr lang="en-US" baseline="0" dirty="0" smtClean="0"/>
              <a:t> to limit the number of policies displayed on the screen and to paginate the display results.  For more information, see the online help page for the command. </a:t>
            </a:r>
          </a:p>
          <a:p>
            <a:r>
              <a:rPr lang="en-US" baseline="0" dirty="0" smtClean="0"/>
              <a:t>The </a:t>
            </a:r>
            <a:r>
              <a:rPr lang="en-US" baseline="0" dirty="0" err="1" smtClean="0"/>
              <a:t>euare-accountgetpolicy</a:t>
            </a:r>
            <a:r>
              <a:rPr lang="en-US" baseline="0" dirty="0" smtClean="0"/>
              <a:t> command displays the contents of the named policy associated with the named account, but has no pagination options. </a:t>
            </a:r>
          </a:p>
          <a:p>
            <a:r>
              <a:rPr lang="en-US" baseline="0" dirty="0" smtClean="0"/>
              <a:t>The </a:t>
            </a:r>
            <a:r>
              <a:rPr lang="en-US" baseline="0" dirty="0" err="1" smtClean="0"/>
              <a:t>euare-accountdelpolicy</a:t>
            </a:r>
            <a:r>
              <a:rPr lang="en-US" baseline="0" dirty="0" smtClean="0"/>
              <a:t> command delete the named policy from the named account. </a:t>
            </a:r>
          </a:p>
        </p:txBody>
      </p:sp>
      <p:sp>
        <p:nvSpPr>
          <p:cNvPr id="4" name="Slide Number Placeholder 3"/>
          <p:cNvSpPr>
            <a:spLocks noGrp="1"/>
          </p:cNvSpPr>
          <p:nvPr>
            <p:ph type="sldNum" sz="quarter" idx="10"/>
          </p:nvPr>
        </p:nvSpPr>
        <p:spPr/>
        <p:txBody>
          <a:bodyPr/>
          <a:lstStyle/>
          <a:p>
            <a:fld id="{7367ADD8-B37A-43EB-B24F-2425B0232BE5}" type="slidenum">
              <a:rPr lang="en-US" smtClean="0"/>
              <a:pPr/>
              <a:t>40</a:t>
            </a:fld>
            <a:endParaRPr lang="en-US"/>
          </a:p>
        </p:txBody>
      </p:sp>
    </p:spTree>
    <p:extLst>
      <p:ext uri="{BB962C8B-B14F-4D97-AF65-F5344CB8AC3E}">
        <p14:creationId xmlns:p14="http://schemas.microsoft.com/office/powerpoint/2010/main" val="1972870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section</a:t>
            </a:r>
            <a:r>
              <a:rPr lang="en-US" baseline="0" dirty="0" smtClean="0"/>
              <a:t> of this module described IAM concepts and how to manage policies from the command line and </a:t>
            </a:r>
            <a:r>
              <a:rPr lang="en-US" dirty="0" smtClean="0"/>
              <a:t>Administrator Console</a:t>
            </a:r>
            <a:r>
              <a:rPr lang="en-US" baseline="0" dirty="0" smtClean="0"/>
              <a:t>.  This section will describe how to manage accounts, groups, and users from the command line and the </a:t>
            </a:r>
            <a:r>
              <a:rPr lang="en-US" dirty="0" smtClean="0"/>
              <a:t>Administrator Console</a:t>
            </a:r>
            <a:r>
              <a:rPr lang="en-US" baseline="0" dirty="0" smtClean="0"/>
              <a:t>.  This sections covers common operations but not all operations that are possible.  Additional help is available in the online Eucalyptus documentation at </a:t>
            </a:r>
            <a:r>
              <a:rPr lang="en-US" dirty="0" smtClean="0"/>
              <a:t>http://www.eucalyptus.com/docs.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43</a:t>
            </a:fld>
            <a:endParaRPr lang="en-US"/>
          </a:p>
        </p:txBody>
      </p:sp>
    </p:spTree>
    <p:extLst>
      <p:ext uri="{BB962C8B-B14F-4D97-AF65-F5344CB8AC3E}">
        <p14:creationId xmlns:p14="http://schemas.microsoft.com/office/powerpoint/2010/main" val="3842920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different ways that a new account can be added to the</a:t>
            </a:r>
            <a:r>
              <a:rPr lang="en-US" baseline="0" dirty="0" smtClean="0"/>
              <a:t> cloud.  A user could open the </a:t>
            </a:r>
            <a:r>
              <a:rPr lang="en-US" dirty="0" smtClean="0"/>
              <a:t>Administrator Console </a:t>
            </a:r>
            <a:r>
              <a:rPr lang="en-US" baseline="0" dirty="0" smtClean="0"/>
              <a:t>and use it to request a new account.  The cloud administrator would review the request and either approve or deny the request.  In the other method, a cloud administrator can create a new account for a user and then tell the user how to connect to the cloud and log in as that user.  The next slides describe both methods.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44</a:t>
            </a:fld>
            <a:endParaRPr lang="en-US"/>
          </a:p>
        </p:txBody>
      </p:sp>
    </p:spTree>
    <p:extLst>
      <p:ext uri="{BB962C8B-B14F-4D97-AF65-F5344CB8AC3E}">
        <p14:creationId xmlns:p14="http://schemas.microsoft.com/office/powerpoint/2010/main" val="1112131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method</a:t>
            </a:r>
            <a:r>
              <a:rPr lang="en-US" baseline="0" dirty="0" smtClean="0"/>
              <a:t> the user uses the </a:t>
            </a:r>
            <a:r>
              <a:rPr lang="en-US" dirty="0" smtClean="0"/>
              <a:t>Administrator Console </a:t>
            </a:r>
            <a:r>
              <a:rPr lang="en-US" baseline="0" dirty="0" smtClean="0"/>
              <a:t>to request a new account from the cloud administrator.  The cloud administrator could either see the request via email or notice the pending request in the </a:t>
            </a:r>
            <a:r>
              <a:rPr lang="en-US" dirty="0" smtClean="0"/>
              <a:t>Administrator Console</a:t>
            </a:r>
            <a:r>
              <a:rPr lang="en-US" baseline="0" dirty="0" smtClean="0"/>
              <a:t>.  Either way, the cloud administrator would either approve or deny the request in the </a:t>
            </a:r>
            <a:r>
              <a:rPr lang="en-US" dirty="0" smtClean="0"/>
              <a:t>Administrator Console</a:t>
            </a:r>
            <a:r>
              <a:rPr lang="en-US" baseline="0" dirty="0" smtClean="0"/>
              <a:t>.  An email is sent to the user with either the denial or with the information about how to access the cloud and log in. </a:t>
            </a:r>
          </a:p>
          <a:p>
            <a:r>
              <a:rPr lang="en-US" dirty="0" smtClean="0"/>
              <a:t>Approved accounts are listed</a:t>
            </a:r>
            <a:r>
              <a:rPr lang="en-US" baseline="0" dirty="0" smtClean="0"/>
              <a:t> with a registration status of CONFIRMED in the </a:t>
            </a:r>
            <a:r>
              <a:rPr lang="en-US" dirty="0" smtClean="0"/>
              <a:t>Administrator Console</a:t>
            </a:r>
            <a:r>
              <a:rPr lang="en-US" baseline="0" dirty="0" smtClean="0"/>
              <a:t>.  Pending account requests are listed with a status of REGISTERED in the </a:t>
            </a:r>
            <a:r>
              <a:rPr lang="en-US" dirty="0" smtClean="0"/>
              <a:t>Administrator Console</a:t>
            </a:r>
            <a:r>
              <a:rPr lang="en-US" baseline="0" dirty="0" smtClean="0"/>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To confirm an account from the command line use </a:t>
            </a:r>
            <a:r>
              <a:rPr lang="en-US" sz="1200" kern="1200" dirty="0" err="1" smtClean="0">
                <a:solidFill>
                  <a:schemeClr val="tx1"/>
                </a:solidFill>
                <a:effectLst/>
                <a:latin typeface="Arial" charset="0"/>
                <a:ea typeface="+mn-ea"/>
                <a:cs typeface="+mn-cs"/>
              </a:rPr>
              <a:t>euare-usermod</a:t>
            </a:r>
            <a:r>
              <a:rPr lang="en-US" sz="1200" kern="1200" dirty="0" smtClean="0">
                <a:solidFill>
                  <a:schemeClr val="tx1"/>
                </a:solidFill>
                <a:effectLst/>
                <a:latin typeface="Arial" charset="0"/>
                <a:ea typeface="+mn-ea"/>
                <a:cs typeface="+mn-cs"/>
              </a:rPr>
              <a:t> --delegate account -u admin --</a:t>
            </a:r>
            <a:r>
              <a:rPr lang="en-US" sz="1200" kern="1200" dirty="0" err="1" smtClean="0">
                <a:solidFill>
                  <a:schemeClr val="tx1"/>
                </a:solidFill>
                <a:effectLst/>
                <a:latin typeface="Arial" charset="0"/>
                <a:ea typeface="+mn-ea"/>
                <a:cs typeface="+mn-cs"/>
              </a:rPr>
              <a:t>reg</a:t>
            </a:r>
            <a:r>
              <a:rPr lang="en-US" sz="1200" kern="1200" dirty="0" smtClean="0">
                <a:solidFill>
                  <a:schemeClr val="tx1"/>
                </a:solidFill>
                <a:effectLst/>
                <a:latin typeface="Arial" charset="0"/>
                <a:ea typeface="+mn-ea"/>
                <a:cs typeface="+mn-cs"/>
              </a:rPr>
              <a:t>-status=confirmed. To view the registration status using the command line</a:t>
            </a:r>
            <a:r>
              <a:rPr lang="en-US" sz="1200" kern="1200" baseline="0" dirty="0" smtClean="0">
                <a:solidFill>
                  <a:schemeClr val="tx1"/>
                </a:solidFill>
                <a:effectLst/>
                <a:latin typeface="Arial" charset="0"/>
                <a:ea typeface="+mn-ea"/>
                <a:cs typeface="+mn-cs"/>
              </a:rPr>
              <a:t> use</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euare-usergetattributes</a:t>
            </a:r>
            <a:r>
              <a:rPr lang="en-US" sz="1200" kern="1200" dirty="0" smtClean="0">
                <a:solidFill>
                  <a:schemeClr val="tx1"/>
                </a:solidFill>
                <a:effectLst/>
                <a:latin typeface="Arial" charset="0"/>
                <a:ea typeface="+mn-ea"/>
                <a:cs typeface="+mn-cs"/>
              </a:rPr>
              <a:t> --delegate &lt;</a:t>
            </a:r>
            <a:r>
              <a:rPr lang="en-US" sz="1200" kern="1200" dirty="0" err="1" smtClean="0">
                <a:solidFill>
                  <a:schemeClr val="tx1"/>
                </a:solidFill>
                <a:effectLst/>
                <a:latin typeface="Arial" charset="0"/>
                <a:ea typeface="+mn-ea"/>
                <a:cs typeface="+mn-cs"/>
              </a:rPr>
              <a:t>account_name</a:t>
            </a:r>
            <a:r>
              <a:rPr lang="en-US" sz="1200" kern="1200" dirty="0" smtClean="0">
                <a:solidFill>
                  <a:schemeClr val="tx1"/>
                </a:solidFill>
                <a:effectLst/>
                <a:latin typeface="Arial" charset="0"/>
                <a:ea typeface="+mn-ea"/>
                <a:cs typeface="+mn-cs"/>
              </a:rPr>
              <a:t>&gt; -u admin --show-extra.</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45</a:t>
            </a:fld>
            <a:endParaRPr lang="en-US"/>
          </a:p>
        </p:txBody>
      </p:sp>
    </p:spTree>
    <p:extLst>
      <p:ext uri="{BB962C8B-B14F-4D97-AF65-F5344CB8AC3E}">
        <p14:creationId xmlns:p14="http://schemas.microsoft.com/office/powerpoint/2010/main" val="73580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an account</a:t>
            </a:r>
            <a:r>
              <a:rPr lang="en-US" baseline="0" dirty="0" smtClean="0"/>
              <a:t> requires the user to be a cloud administrator.  Accounts can be created using either the </a:t>
            </a:r>
            <a:r>
              <a:rPr lang="en-US" dirty="0" smtClean="0"/>
              <a:t>Administrator </a:t>
            </a:r>
            <a:r>
              <a:rPr lang="en-US" dirty="0" err="1" smtClean="0"/>
              <a:t>Console</a:t>
            </a:r>
            <a:r>
              <a:rPr lang="en-US" baseline="0" dirty="0" err="1" smtClean="0"/>
              <a:t>or</a:t>
            </a:r>
            <a:r>
              <a:rPr lang="en-US" baseline="0" dirty="0" smtClean="0"/>
              <a:t> the command line.  Both are illustrated in the slide above. </a:t>
            </a:r>
          </a:p>
          <a:p>
            <a:r>
              <a:rPr lang="en-US" baseline="0" dirty="0" smtClean="0"/>
              <a:t>To create and account in the </a:t>
            </a:r>
            <a:r>
              <a:rPr lang="en-US" dirty="0" smtClean="0"/>
              <a:t>Administrator Console </a:t>
            </a:r>
            <a:r>
              <a:rPr lang="en-US" baseline="0" dirty="0" smtClean="0"/>
              <a:t>select Accounts in the QUICK LINKs panel and click the New account button.  Once you fill out the form the new account is created.  When you create a new account using the </a:t>
            </a:r>
            <a:r>
              <a:rPr lang="en-US" dirty="0" smtClean="0"/>
              <a:t>Administrator Console </a:t>
            </a:r>
            <a:r>
              <a:rPr lang="en-US" baseline="0" dirty="0" smtClean="0"/>
              <a:t>you will need to supply the password for the admin user of the account.  When you do this at the command line, you will have to run one command to create the account and another to set the password for the admin user.</a:t>
            </a:r>
          </a:p>
          <a:p>
            <a:r>
              <a:rPr lang="en-US" baseline="0" dirty="0" smtClean="0"/>
              <a:t>When you add a new account, you cannot specify a specific path for the admin user for the account.  To specify a path other than the default /, once the account is created got to the </a:t>
            </a:r>
            <a:r>
              <a:rPr lang="en-US" dirty="0" smtClean="0"/>
              <a:t>Administrator Console </a:t>
            </a:r>
            <a:r>
              <a:rPr lang="en-US" baseline="0" dirty="0" smtClean="0"/>
              <a:t>and select the admin user and change the path in the PROPERTIES panel.</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46</a:t>
            </a:fld>
            <a:endParaRPr lang="en-US"/>
          </a:p>
        </p:txBody>
      </p:sp>
    </p:spTree>
    <p:extLst>
      <p:ext uri="{BB962C8B-B14F-4D97-AF65-F5344CB8AC3E}">
        <p14:creationId xmlns:p14="http://schemas.microsoft.com/office/powerpoint/2010/main" val="1728239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access the cloud as users in an account.   It is users who access images to launch instances that consume such</a:t>
            </a:r>
            <a:r>
              <a:rPr lang="en-US" baseline="0" dirty="0" smtClean="0"/>
              <a:t> resources as elastic IP addresses, security groups, and EBS volumes.  The only user account that exists by default after installation is the admin user in the eucalyptus account.   Other users in other accounts would have to be created.</a:t>
            </a:r>
          </a:p>
          <a:p>
            <a:r>
              <a:rPr lang="en-US" baseline="0" dirty="0" smtClean="0"/>
              <a:t>A user can belong to a group.  A group can be used to assign access permissions to multiple users at one time.   A user can actually belong to multiple groups.   Later this module will describe how to evaluate a user’s permissions if they belong to multiple groups with differing permissions.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8</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view account using</a:t>
            </a:r>
            <a:r>
              <a:rPr lang="en-US" baseline="0" dirty="0" smtClean="0"/>
              <a:t> both the </a:t>
            </a:r>
            <a:r>
              <a:rPr lang="en-US" dirty="0" smtClean="0"/>
              <a:t>Administrator Console </a:t>
            </a:r>
            <a:r>
              <a:rPr lang="en-US" baseline="0" dirty="0" smtClean="0"/>
              <a:t>and the command line.  Using both is illustrated above.</a:t>
            </a:r>
          </a:p>
          <a:p>
            <a:r>
              <a:rPr lang="en-US" baseline="0" dirty="0" smtClean="0"/>
              <a:t>To view accounts in the </a:t>
            </a:r>
            <a:r>
              <a:rPr lang="en-US" dirty="0" smtClean="0"/>
              <a:t>Administrator Console </a:t>
            </a:r>
            <a:r>
              <a:rPr lang="en-US" baseline="0" dirty="0" smtClean="0"/>
              <a:t>select Accounts in the QUICK LINKS panel and the list of existing account appears in the main panel.  You can click any account to get additional information about that account including member users, member groups, and attached policies.</a:t>
            </a:r>
            <a:endParaRPr lang="en-US" dirty="0" smtClean="0"/>
          </a:p>
          <a:p>
            <a:r>
              <a:rPr lang="en-US" dirty="0" smtClean="0"/>
              <a:t>The </a:t>
            </a:r>
            <a:r>
              <a:rPr lang="en-US" dirty="0" err="1" smtClean="0"/>
              <a:t>euare-accountlist</a:t>
            </a:r>
            <a:r>
              <a:rPr lang="en-US" baseline="0" dirty="0" smtClean="0"/>
              <a:t> command returns the names of all the accounts.  There is no --delegate option for this command.</a:t>
            </a:r>
          </a:p>
          <a:p>
            <a:r>
              <a:rPr lang="en-US" baseline="0" dirty="0" smtClean="0"/>
              <a:t>The </a:t>
            </a:r>
            <a:r>
              <a:rPr lang="en-US" baseline="0" dirty="0" err="1" smtClean="0"/>
              <a:t>euare-accountgetsummary</a:t>
            </a:r>
            <a:r>
              <a:rPr lang="en-US" baseline="0" dirty="0" smtClean="0"/>
              <a:t> command returns the number of groups and users in an account, but does not list the group names or user names.</a:t>
            </a:r>
          </a:p>
          <a:p>
            <a:r>
              <a:rPr lang="en-US" baseline="0" dirty="0" smtClean="0"/>
              <a:t>The --delegate option can only be run by a cloud administrator (user in the eucalyptus account).   It allows the user to display information about accounts other than the eucalyptus account.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47</a:t>
            </a:fld>
            <a:endParaRPr lang="en-US"/>
          </a:p>
        </p:txBody>
      </p:sp>
    </p:spTree>
    <p:extLst>
      <p:ext uri="{BB962C8B-B14F-4D97-AF65-F5344CB8AC3E}">
        <p14:creationId xmlns:p14="http://schemas.microsoft.com/office/powerpoint/2010/main" val="4203131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illustrates how to delete an account from both the Administrator Console </a:t>
            </a:r>
            <a:r>
              <a:rPr lang="en-US" baseline="0" dirty="0" smtClean="0"/>
              <a:t>and the command line.</a:t>
            </a:r>
          </a:p>
          <a:p>
            <a:r>
              <a:rPr lang="en-US" baseline="0" dirty="0" smtClean="0"/>
              <a:t>To delete an account from the </a:t>
            </a:r>
            <a:r>
              <a:rPr lang="en-US" dirty="0" smtClean="0"/>
              <a:t>Administrator Console </a:t>
            </a:r>
            <a:r>
              <a:rPr lang="en-US" baseline="0" dirty="0" smtClean="0"/>
              <a:t>select Accounts in the QUICK LINKS panel, select the account you wish to delete, and click the Delete accounts button.  Once you confirm the operation the account and all users, keys, certificates, passwords, and groups in the accounts will be deleted.  </a:t>
            </a:r>
          </a:p>
          <a:p>
            <a:r>
              <a:rPr lang="en-US" baseline="0" dirty="0" smtClean="0"/>
              <a:t>From the command line you can use the </a:t>
            </a:r>
            <a:r>
              <a:rPr lang="en-US" baseline="0" dirty="0" err="1" smtClean="0"/>
              <a:t>euare-accountdel</a:t>
            </a:r>
            <a:r>
              <a:rPr lang="en-US" baseline="0" dirty="0" smtClean="0"/>
              <a:t> command to delete an account.  If you want to recursively delete all the users, keys, certificates, passwords, and groups use the </a:t>
            </a:r>
            <a:r>
              <a:rPr lang="en-US" dirty="0" smtClean="0"/>
              <a:t>–r</a:t>
            </a:r>
            <a:r>
              <a:rPr lang="en-US" baseline="0" dirty="0" smtClean="0"/>
              <a:t> option.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48</a:t>
            </a:fld>
            <a:endParaRPr lang="en-US"/>
          </a:p>
        </p:txBody>
      </p:sp>
    </p:spTree>
    <p:extLst>
      <p:ext uri="{BB962C8B-B14F-4D97-AF65-F5344CB8AC3E}">
        <p14:creationId xmlns:p14="http://schemas.microsoft.com/office/powerpoint/2010/main" val="9143080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Groups</a:t>
            </a:r>
            <a:r>
              <a:rPr lang="en-US" baseline="0" dirty="0" smtClean="0"/>
              <a:t> can be added to an account using either the </a:t>
            </a:r>
            <a:r>
              <a:rPr lang="en-US" dirty="0" smtClean="0"/>
              <a:t>Administrator Console </a:t>
            </a:r>
            <a:r>
              <a:rPr lang="en-US" baseline="0" dirty="0" smtClean="0"/>
              <a:t>or the command line.</a:t>
            </a:r>
          </a:p>
          <a:p>
            <a:r>
              <a:rPr lang="en-US" baseline="0" dirty="0" smtClean="0"/>
              <a:t>To add a group to an account from the </a:t>
            </a:r>
            <a:r>
              <a:rPr lang="en-US" dirty="0" smtClean="0"/>
              <a:t>Administrator Console </a:t>
            </a:r>
            <a:r>
              <a:rPr lang="en-US" baseline="0" dirty="0" smtClean="0"/>
              <a:t>select Accounts, select the account in the list, and click the New groups button.  Provide the group name and an optional path.  If no path is given it will default to /.</a:t>
            </a:r>
            <a:endParaRPr lang="en-US" dirty="0" smtClean="0"/>
          </a:p>
          <a:p>
            <a:r>
              <a:rPr lang="en-US" dirty="0" smtClean="0"/>
              <a:t>This</a:t>
            </a:r>
            <a:r>
              <a:rPr lang="en-US" baseline="0" dirty="0" smtClean="0"/>
              <a:t> command can be run by the administrator of the account, or if using the --delegate option, by a cloud administrator.   If run by a cloud administrator, the group would be created in the account listed in the –-delegate option.</a:t>
            </a:r>
            <a:endParaRPr lang="en-US" dirty="0" smtClean="0"/>
          </a:p>
          <a:p>
            <a:r>
              <a:rPr lang="en-US" dirty="0" smtClean="0"/>
              <a:t>The –p argument is optional and will default to / if not included.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49</a:t>
            </a:fld>
            <a:endParaRPr lang="en-US"/>
          </a:p>
        </p:txBody>
      </p:sp>
    </p:spTree>
    <p:extLst>
      <p:ext uri="{BB962C8B-B14F-4D97-AF65-F5344CB8AC3E}">
        <p14:creationId xmlns:p14="http://schemas.microsoft.com/office/powerpoint/2010/main" val="17682942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view groups</a:t>
            </a:r>
            <a:r>
              <a:rPr lang="en-US" baseline="0" dirty="0" smtClean="0"/>
              <a:t> using either the </a:t>
            </a:r>
            <a:r>
              <a:rPr lang="en-US" dirty="0" smtClean="0"/>
              <a:t>Administrator Console </a:t>
            </a:r>
            <a:r>
              <a:rPr lang="en-US" baseline="0" dirty="0" smtClean="0"/>
              <a:t>or the command line.</a:t>
            </a:r>
          </a:p>
          <a:p>
            <a:r>
              <a:rPr lang="en-US" baseline="0" dirty="0" smtClean="0"/>
              <a:t>To view all groups in the cloud from the </a:t>
            </a:r>
            <a:r>
              <a:rPr lang="en-US" dirty="0" smtClean="0"/>
              <a:t>Administrator Console </a:t>
            </a:r>
            <a:r>
              <a:rPr lang="en-US" baseline="0" dirty="0" smtClean="0"/>
              <a:t>select Groups in the QUICK LINKS panel and the list of groups appears in the main panel.</a:t>
            </a:r>
            <a:endParaRPr lang="en-US" dirty="0" smtClean="0"/>
          </a:p>
          <a:p>
            <a:r>
              <a:rPr lang="en-US" dirty="0" smtClean="0"/>
              <a:t>The </a:t>
            </a:r>
            <a:r>
              <a:rPr lang="en-US" dirty="0" err="1" smtClean="0"/>
              <a:t>euare-grouplistby</a:t>
            </a:r>
            <a:r>
              <a:rPr lang="en-US" baseline="0" dirty="0" err="1" smtClean="0"/>
              <a:t>path</a:t>
            </a:r>
            <a:r>
              <a:rPr lang="en-US" baseline="0" dirty="0" smtClean="0"/>
              <a:t> command lists the groups in an account.  The </a:t>
            </a:r>
            <a:r>
              <a:rPr lang="en-US" baseline="0" dirty="0" err="1" smtClean="0"/>
              <a:t>euare-grouplistusers</a:t>
            </a:r>
            <a:r>
              <a:rPr lang="en-US" baseline="0" dirty="0" smtClean="0"/>
              <a:t> lists the users in a group.  The </a:t>
            </a:r>
            <a:r>
              <a:rPr lang="en-US" baseline="0" dirty="0" err="1" smtClean="0"/>
              <a:t>euare-grouplistpolicies</a:t>
            </a:r>
            <a:r>
              <a:rPr lang="en-US" baseline="0" dirty="0" smtClean="0"/>
              <a:t> lists the policies associated with a group.  </a:t>
            </a:r>
            <a:r>
              <a:rPr lang="en-US" dirty="0" smtClean="0"/>
              <a:t>The</a:t>
            </a:r>
            <a:r>
              <a:rPr lang="en-US" baseline="0" dirty="0" smtClean="0"/>
              <a:t>se commands can be run by the administrator of the account, or if using the --delegate option, by a cloud administrator.   </a:t>
            </a:r>
          </a:p>
          <a:p>
            <a:r>
              <a:rPr lang="en-US" baseline="0" dirty="0" smtClean="0"/>
              <a:t>If </a:t>
            </a:r>
            <a:r>
              <a:rPr lang="en-US" baseline="0" dirty="0" err="1" smtClean="0"/>
              <a:t>euare-grouplistbypath</a:t>
            </a:r>
            <a:r>
              <a:rPr lang="en-US" baseline="0" dirty="0" smtClean="0"/>
              <a:t> is run by a cloud administrator, the groups listed would be those in the account listed in the --delegate option.  If </a:t>
            </a:r>
            <a:r>
              <a:rPr lang="en-US" baseline="0" dirty="0" err="1" smtClean="0"/>
              <a:t>euare-grouplistusers</a:t>
            </a:r>
            <a:r>
              <a:rPr lang="en-US" baseline="0" dirty="0" smtClean="0"/>
              <a:t> is run by a cloud administrator, the group whose users are listed would be a group in the account listed in the --delegate option. If </a:t>
            </a:r>
            <a:r>
              <a:rPr lang="en-US" baseline="0" dirty="0" err="1" smtClean="0"/>
              <a:t>euare-grouplistpolicies</a:t>
            </a:r>
            <a:r>
              <a:rPr lang="en-US" baseline="0" dirty="0" smtClean="0"/>
              <a:t> is run by a cloud administrator, the group whose policies are listed would be a group in the account listed in the --delegate option.</a:t>
            </a:r>
            <a:endParaRPr lang="en-US" dirty="0" smtClean="0"/>
          </a:p>
          <a:p>
            <a:r>
              <a:rPr lang="en-US" dirty="0" smtClean="0"/>
              <a:t>The –p argument is optional and will default to / if not included.  This option can be used to filter the list to only those groups with the </a:t>
            </a:r>
            <a:r>
              <a:rPr lang="en-US" dirty="0" err="1" smtClean="0"/>
              <a:t>path_prefix</a:t>
            </a:r>
            <a:r>
              <a:rPr lang="en-US" dirty="0" smtClean="0"/>
              <a:t>.</a:t>
            </a:r>
          </a:p>
          <a:p>
            <a:r>
              <a:rPr lang="en-US" dirty="0" smtClean="0"/>
              <a:t>For</a:t>
            </a:r>
            <a:r>
              <a:rPr lang="en-US" baseline="0" dirty="0" smtClean="0"/>
              <a:t> all </a:t>
            </a:r>
            <a:r>
              <a:rPr lang="en-US" baseline="0" dirty="0" err="1" smtClean="0"/>
              <a:t>thses</a:t>
            </a:r>
            <a:r>
              <a:rPr lang="en-US" baseline="0" dirty="0" smtClean="0"/>
              <a:t> commands t</a:t>
            </a:r>
            <a:r>
              <a:rPr lang="en-US" dirty="0" smtClean="0"/>
              <a:t>here are additional options</a:t>
            </a:r>
            <a:r>
              <a:rPr lang="en-US" baseline="0" dirty="0" smtClean="0"/>
              <a:t> to limit the number of groups displayed on the screen and to paginate the display results.  For more information, see the online help page for the command.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50</a:t>
            </a:fld>
            <a:endParaRPr lang="en-US"/>
          </a:p>
        </p:txBody>
      </p:sp>
    </p:spTree>
    <p:extLst>
      <p:ext uri="{BB962C8B-B14F-4D97-AF65-F5344CB8AC3E}">
        <p14:creationId xmlns:p14="http://schemas.microsoft.com/office/powerpoint/2010/main" val="17682942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a:t>
            </a:r>
            <a:r>
              <a:rPr lang="en-US" baseline="0" dirty="0" smtClean="0"/>
              <a:t> can be added to groups in an account using either the </a:t>
            </a:r>
            <a:r>
              <a:rPr lang="en-US" dirty="0" smtClean="0"/>
              <a:t>Administrator Console </a:t>
            </a:r>
            <a:r>
              <a:rPr lang="en-US" baseline="0" dirty="0" smtClean="0"/>
              <a:t>or the command line.</a:t>
            </a:r>
          </a:p>
          <a:p>
            <a:r>
              <a:rPr lang="en-US" baseline="0" dirty="0" smtClean="0"/>
              <a:t>To add users to a group in the </a:t>
            </a:r>
            <a:r>
              <a:rPr lang="en-US" dirty="0" smtClean="0"/>
              <a:t>Administrator Console </a:t>
            </a:r>
            <a:r>
              <a:rPr lang="en-US" baseline="0" dirty="0" smtClean="0"/>
              <a:t>select Groups in the QUICK LINKS panel, select the group from the list in the main panel, then click the Add users button to add a user.</a:t>
            </a:r>
            <a:endParaRPr lang="en-US" dirty="0" smtClean="0"/>
          </a:p>
          <a:p>
            <a:r>
              <a:rPr lang="en-US" dirty="0" smtClean="0"/>
              <a:t>The </a:t>
            </a:r>
            <a:r>
              <a:rPr lang="en-US" dirty="0" err="1" smtClean="0"/>
              <a:t>euare-groupadduser</a:t>
            </a:r>
            <a:r>
              <a:rPr lang="en-US" baseline="0" dirty="0" smtClean="0"/>
              <a:t> command add a user to the named group.  </a:t>
            </a:r>
            <a:r>
              <a:rPr lang="en-US" dirty="0" smtClean="0"/>
              <a:t>The</a:t>
            </a:r>
            <a:r>
              <a:rPr lang="en-US" baseline="0" dirty="0" smtClean="0"/>
              <a:t> command can be run by the administrator of the account, or if using the --delegate option, by a cloud administrator.   If the command is run by a cloud administrator, the group to which a user was added would be a group in the account listed in the --delegate option.  </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51</a:t>
            </a:fld>
            <a:endParaRPr lang="en-US"/>
          </a:p>
        </p:txBody>
      </p:sp>
    </p:spTree>
    <p:extLst>
      <p:ext uri="{BB962C8B-B14F-4D97-AF65-F5344CB8AC3E}">
        <p14:creationId xmlns:p14="http://schemas.microsoft.com/office/powerpoint/2010/main" val="1768294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can be removed from a group</a:t>
            </a:r>
            <a:r>
              <a:rPr lang="en-US" baseline="0" dirty="0" smtClean="0"/>
              <a:t> using either the </a:t>
            </a:r>
            <a:r>
              <a:rPr lang="en-US" dirty="0" smtClean="0"/>
              <a:t>Administrator Console </a:t>
            </a:r>
            <a:r>
              <a:rPr lang="en-US" baseline="0" dirty="0" smtClean="0"/>
              <a:t>or the command line.</a:t>
            </a:r>
          </a:p>
          <a:p>
            <a:r>
              <a:rPr lang="en-US" baseline="0" dirty="0" smtClean="0"/>
              <a:t>To remove a user from a group from the </a:t>
            </a:r>
            <a:r>
              <a:rPr lang="en-US" dirty="0" smtClean="0"/>
              <a:t>Administrator Console</a:t>
            </a:r>
            <a:r>
              <a:rPr lang="en-US" baseline="0" dirty="0" smtClean="0"/>
              <a:t>, select Groups in the QUICK LINKS panel, select the group in the main panel, then click the Remove users button.</a:t>
            </a:r>
            <a:endParaRPr lang="en-US" dirty="0" smtClean="0"/>
          </a:p>
          <a:p>
            <a:r>
              <a:rPr lang="en-US" dirty="0" smtClean="0"/>
              <a:t>The </a:t>
            </a:r>
            <a:r>
              <a:rPr lang="en-US" dirty="0" err="1" smtClean="0"/>
              <a:t>euare-groupremoveuser</a:t>
            </a:r>
            <a:r>
              <a:rPr lang="en-US" baseline="0" dirty="0" smtClean="0"/>
              <a:t> command removes a user from the named group. </a:t>
            </a:r>
            <a:r>
              <a:rPr lang="en-US" dirty="0" smtClean="0"/>
              <a:t>The</a:t>
            </a:r>
            <a:r>
              <a:rPr lang="en-US" baseline="0" dirty="0" smtClean="0"/>
              <a:t> command can be run by the administrator of the account, or if using the --delegate option, by a cloud administrator.   If the command is run by a cloud administrator, the group to which a user is removed would be a group in the account listed in the --delegate option.  </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52</a:t>
            </a:fld>
            <a:endParaRPr lang="en-US"/>
          </a:p>
        </p:txBody>
      </p:sp>
    </p:spTree>
    <p:extLst>
      <p:ext uri="{BB962C8B-B14F-4D97-AF65-F5344CB8AC3E}">
        <p14:creationId xmlns:p14="http://schemas.microsoft.com/office/powerpoint/2010/main" val="17682942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can be added to accounts in the</a:t>
            </a:r>
            <a:r>
              <a:rPr lang="en-US" baseline="0" dirty="0" smtClean="0"/>
              <a:t> cloud using either the </a:t>
            </a:r>
            <a:r>
              <a:rPr lang="en-US" dirty="0" smtClean="0"/>
              <a:t>Administrator Console </a:t>
            </a:r>
            <a:r>
              <a:rPr lang="en-US" baseline="0" dirty="0" smtClean="0"/>
              <a:t>or the command line.</a:t>
            </a:r>
          </a:p>
          <a:p>
            <a:r>
              <a:rPr lang="en-US" baseline="0" dirty="0" smtClean="0"/>
              <a:t>To add user from the </a:t>
            </a:r>
            <a:r>
              <a:rPr lang="en-US" dirty="0" smtClean="0"/>
              <a:t>Administrator Console </a:t>
            </a:r>
            <a:r>
              <a:rPr lang="en-US" baseline="0" dirty="0" smtClean="0"/>
              <a:t>select Accounts in the QUICK LINKS panel, select the account you wish to add the user to, and then click the New users button.  Once you complete the form the user is added.  </a:t>
            </a:r>
            <a:endParaRPr lang="en-US" dirty="0" smtClean="0"/>
          </a:p>
          <a:p>
            <a:r>
              <a:rPr lang="en-US" dirty="0" smtClean="0"/>
              <a:t>The </a:t>
            </a:r>
            <a:r>
              <a:rPr lang="en-US" dirty="0" err="1" smtClean="0"/>
              <a:t>euare-usercreate</a:t>
            </a:r>
            <a:r>
              <a:rPr lang="en-US" baseline="0" dirty="0" smtClean="0"/>
              <a:t> command creates a new user in an account.  </a:t>
            </a:r>
            <a:r>
              <a:rPr lang="en-US" dirty="0" smtClean="0"/>
              <a:t>This</a:t>
            </a:r>
            <a:r>
              <a:rPr lang="en-US" baseline="0" dirty="0" smtClean="0"/>
              <a:t> command can be run by the administrator of the account, or if using the --delegate option, by a cloud administrator.   If run by a cloud administrator, the user would be created in the account listed in the –-delegate option.</a:t>
            </a:r>
          </a:p>
          <a:p>
            <a:pPr defTabSz="966612">
              <a:defRPr/>
            </a:pPr>
            <a:r>
              <a:rPr lang="en-US" baseline="0" dirty="0" smtClean="0"/>
              <a:t>The user can optionally be added to an existing group using the –g option, but the group must exist.</a:t>
            </a:r>
          </a:p>
          <a:p>
            <a:pPr defTabSz="966612">
              <a:defRPr/>
            </a:pPr>
            <a:r>
              <a:rPr lang="en-US" baseline="0" dirty="0" smtClean="0"/>
              <a:t>The path defaults to / if not specified.</a:t>
            </a:r>
          </a:p>
          <a:p>
            <a:pPr defTabSz="966612">
              <a:defRPr/>
            </a:pPr>
            <a:r>
              <a:rPr lang="en-US" baseline="0" dirty="0" smtClean="0"/>
              <a:t>Neither the </a:t>
            </a:r>
            <a:r>
              <a:rPr lang="en-US" dirty="0" smtClean="0"/>
              <a:t>Administrator Console </a:t>
            </a:r>
            <a:r>
              <a:rPr lang="en-US" baseline="0" dirty="0" smtClean="0"/>
              <a:t>nor this command </a:t>
            </a:r>
            <a:r>
              <a:rPr lang="en-US" baseline="0" dirty="0" err="1" smtClean="0"/>
              <a:t>creatse</a:t>
            </a:r>
            <a:r>
              <a:rPr lang="en-US" baseline="0" dirty="0" smtClean="0"/>
              <a:t> a user password, certificate, or keys.  These must be created using additional steps shown in the next two slides.</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53</a:t>
            </a:fld>
            <a:endParaRPr lang="en-US"/>
          </a:p>
        </p:txBody>
      </p:sp>
    </p:spTree>
    <p:extLst>
      <p:ext uri="{BB962C8B-B14F-4D97-AF65-F5344CB8AC3E}">
        <p14:creationId xmlns:p14="http://schemas.microsoft.com/office/powerpoint/2010/main" val="221349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 user has been created in an account, the</a:t>
            </a:r>
            <a:r>
              <a:rPr lang="en-US" baseline="0" dirty="0" smtClean="0"/>
              <a:t> will still need a log in password for the </a:t>
            </a:r>
            <a:r>
              <a:rPr lang="en-US" dirty="0" smtClean="0"/>
              <a:t>Administrator Console </a:t>
            </a:r>
            <a:r>
              <a:rPr lang="en-US" baseline="0" dirty="0" smtClean="0"/>
              <a:t>and will also require a certificate and keys to work with euca2ools or tools like </a:t>
            </a:r>
            <a:r>
              <a:rPr lang="en-US" baseline="0" dirty="0" err="1" smtClean="0"/>
              <a:t>Hybridfox</a:t>
            </a:r>
            <a:r>
              <a:rPr lang="en-US" baseline="0" dirty="0" smtClean="0"/>
              <a:t>.</a:t>
            </a:r>
            <a:endParaRPr lang="en-US" dirty="0" smtClean="0"/>
          </a:p>
          <a:p>
            <a:r>
              <a:rPr lang="en-US" dirty="0" smtClean="0"/>
              <a:t>This slide</a:t>
            </a:r>
            <a:r>
              <a:rPr lang="en-US" baseline="0" dirty="0" smtClean="0"/>
              <a:t> describes how to create  a user login password, access keys, and a certificate when using the </a:t>
            </a:r>
            <a:r>
              <a:rPr lang="en-US" dirty="0" smtClean="0"/>
              <a:t>Administrator Console</a:t>
            </a:r>
            <a:r>
              <a:rPr lang="en-US" baseline="0" dirty="0" smtClean="0"/>
              <a:t>.  </a:t>
            </a:r>
          </a:p>
          <a:p>
            <a:r>
              <a:rPr lang="en-US" baseline="0" dirty="0" smtClean="0"/>
              <a:t>To create an initial password that will allow the user to log in to the </a:t>
            </a:r>
            <a:r>
              <a:rPr lang="en-US" dirty="0" smtClean="0"/>
              <a:t>Administrator Console</a:t>
            </a:r>
            <a:r>
              <a:rPr lang="en-US" baseline="0" dirty="0" smtClean="0"/>
              <a:t>, select the user in the </a:t>
            </a:r>
            <a:r>
              <a:rPr lang="en-US" dirty="0" smtClean="0"/>
              <a:t>Administrator Console </a:t>
            </a:r>
            <a:r>
              <a:rPr lang="en-US" baseline="0" dirty="0" smtClean="0"/>
              <a:t>and then click the Password icon shown above.   When prompted, enter the user’s initial password.  When the user first logs in to the </a:t>
            </a:r>
            <a:r>
              <a:rPr lang="en-US" dirty="0" smtClean="0"/>
              <a:t>Administrator Console </a:t>
            </a:r>
            <a:r>
              <a:rPr lang="en-US" baseline="0" dirty="0" smtClean="0"/>
              <a:t>they will use this password but will be prompted to change their password to something new. </a:t>
            </a:r>
          </a:p>
          <a:p>
            <a:r>
              <a:rPr lang="en-US" baseline="0" dirty="0" smtClean="0"/>
              <a:t>While the </a:t>
            </a:r>
            <a:r>
              <a:rPr lang="en-US" dirty="0" smtClean="0"/>
              <a:t>Administrator Console </a:t>
            </a:r>
            <a:r>
              <a:rPr lang="en-US" baseline="0" dirty="0" smtClean="0"/>
              <a:t>will create access keys for the user, the </a:t>
            </a:r>
            <a:r>
              <a:rPr lang="en-US" dirty="0" smtClean="0"/>
              <a:t>Administrator Console </a:t>
            </a:r>
            <a:r>
              <a:rPr lang="en-US" baseline="0" dirty="0" smtClean="0"/>
              <a:t>will not create a certificate for the user.  For certificates, the </a:t>
            </a:r>
            <a:r>
              <a:rPr lang="en-US" dirty="0" smtClean="0"/>
              <a:t>Administrator Console </a:t>
            </a:r>
            <a:r>
              <a:rPr lang="en-US" baseline="0" dirty="0" smtClean="0"/>
              <a:t>expects you to copy and paste an existing certificate in to the Add certificate dialog box.  If there is no pre-existing credential and you would like the cloud to generate a certificate for the user, then user the command line </a:t>
            </a:r>
            <a:r>
              <a:rPr lang="en-US" baseline="0" dirty="0" err="1" smtClean="0"/>
              <a:t>euare-usercreatecert</a:t>
            </a:r>
            <a:r>
              <a:rPr lang="en-US" baseline="0" dirty="0" smtClean="0"/>
              <a:t> command rather than the </a:t>
            </a:r>
            <a:r>
              <a:rPr lang="en-US" dirty="0" smtClean="0"/>
              <a:t>Administrator Console</a:t>
            </a:r>
            <a:r>
              <a:rPr lang="en-US" baseline="0" dirty="0" smtClean="0"/>
              <a:t>.</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54</a:t>
            </a:fld>
            <a:endParaRPr lang="en-US"/>
          </a:p>
        </p:txBody>
      </p:sp>
    </p:spTree>
    <p:extLst>
      <p:ext uri="{BB962C8B-B14F-4D97-AF65-F5344CB8AC3E}">
        <p14:creationId xmlns:p14="http://schemas.microsoft.com/office/powerpoint/2010/main" val="221349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This slide</a:t>
            </a:r>
            <a:r>
              <a:rPr lang="en-US" baseline="0" dirty="0" smtClean="0"/>
              <a:t> discusses how to create  a user login password, access keys, and a certificate when using the command line.</a:t>
            </a:r>
            <a:endParaRPr lang="en-US" dirty="0" smtClean="0"/>
          </a:p>
          <a:p>
            <a:r>
              <a:rPr lang="en-US" dirty="0" smtClean="0"/>
              <a:t>The</a:t>
            </a:r>
            <a:r>
              <a:rPr lang="en-US" baseline="0" dirty="0" smtClean="0"/>
              <a:t> </a:t>
            </a:r>
            <a:r>
              <a:rPr lang="en-US" baseline="0" dirty="0" err="1" smtClean="0"/>
              <a:t>euare-useraddloginprofile</a:t>
            </a:r>
            <a:r>
              <a:rPr lang="en-US" baseline="0" dirty="0" smtClean="0"/>
              <a:t> is used to create a login password for a user account.  </a:t>
            </a:r>
            <a:r>
              <a:rPr lang="en-US" dirty="0" smtClean="0"/>
              <a:t>This</a:t>
            </a:r>
            <a:r>
              <a:rPr lang="en-US" baseline="0" dirty="0" smtClean="0"/>
              <a:t> command can be run by the administrator of the account, or if using the --delegate option, by a cloud administrator.   If run by a cloud administrator, the password would be created for the user in the account listed in the –-delegate option.</a:t>
            </a:r>
          </a:p>
          <a:p>
            <a:endParaRPr lang="en-US" baseline="0" dirty="0" smtClean="0"/>
          </a:p>
          <a:p>
            <a:r>
              <a:rPr lang="en-US" dirty="0" smtClean="0"/>
              <a:t>The</a:t>
            </a:r>
            <a:r>
              <a:rPr lang="en-US" baseline="0" dirty="0" smtClean="0"/>
              <a:t> </a:t>
            </a:r>
            <a:r>
              <a:rPr lang="en-US" baseline="0" dirty="0" err="1" smtClean="0"/>
              <a:t>euare-useraddkey</a:t>
            </a:r>
            <a:r>
              <a:rPr lang="en-US" baseline="0" dirty="0" smtClean="0"/>
              <a:t> is used to create access keys for a user account.   </a:t>
            </a:r>
            <a:r>
              <a:rPr lang="en-US" dirty="0" smtClean="0"/>
              <a:t>This</a:t>
            </a:r>
            <a:r>
              <a:rPr lang="en-US" baseline="0" dirty="0" smtClean="0"/>
              <a:t> command can be run by the administrator of the account, or if using the --delegate option, by a cloud administrator.   If run by a cloud administrator, the access keys would be created for the user in the account listed in the –-delegate option.</a:t>
            </a:r>
          </a:p>
          <a:p>
            <a:pPr defTabSz="966612">
              <a:defRPr/>
            </a:pPr>
            <a:r>
              <a:rPr lang="en-US" baseline="0" dirty="0" smtClean="0"/>
              <a:t>While not shown on the previous slide, the –k option can be added to the </a:t>
            </a:r>
            <a:r>
              <a:rPr lang="en-US" baseline="0" dirty="0" err="1" smtClean="0"/>
              <a:t>euare-usercreate</a:t>
            </a:r>
            <a:r>
              <a:rPr lang="en-US" baseline="0" dirty="0" smtClean="0"/>
              <a:t> command and it would generate access keys for the user at the time the user is created. </a:t>
            </a:r>
          </a:p>
          <a:p>
            <a:r>
              <a:rPr lang="en-US" dirty="0" smtClean="0"/>
              <a:t>The</a:t>
            </a:r>
            <a:r>
              <a:rPr lang="en-US" baseline="0" dirty="0" smtClean="0"/>
              <a:t> </a:t>
            </a:r>
            <a:r>
              <a:rPr lang="en-US" baseline="0" dirty="0" err="1" smtClean="0"/>
              <a:t>euare-usercreatecert</a:t>
            </a:r>
            <a:r>
              <a:rPr lang="en-US" baseline="0" dirty="0" smtClean="0"/>
              <a:t> is used to create a certificate for a user.  </a:t>
            </a:r>
            <a:r>
              <a:rPr lang="en-US" dirty="0" smtClean="0"/>
              <a:t>This</a:t>
            </a:r>
            <a:r>
              <a:rPr lang="en-US" baseline="0" dirty="0" smtClean="0"/>
              <a:t> command can be run by the administrator of the account, or if using the --delegate option, by a cloud administrator.   If run by a cloud administrator, the certificate would be created for the user in the account listed in the –-delegate option.</a:t>
            </a:r>
          </a:p>
          <a:p>
            <a:pPr defTabSz="966612">
              <a:defRPr/>
            </a:pPr>
            <a:r>
              <a:rPr lang="en-US" baseline="0" dirty="0" smtClean="0"/>
              <a:t>There are other commands to list, modify, and delete a user login password, access keys, and certificate.   They include </a:t>
            </a:r>
            <a:r>
              <a:rPr lang="en-US" baseline="0" dirty="0" err="1" smtClean="0"/>
              <a:t>euare-usergetloginprofile</a:t>
            </a:r>
            <a:r>
              <a:rPr lang="en-US" baseline="0" dirty="0" smtClean="0"/>
              <a:t>, </a:t>
            </a:r>
            <a:r>
              <a:rPr lang="en-US" baseline="0" dirty="0" err="1" smtClean="0"/>
              <a:t>euare-usermodloginprofile</a:t>
            </a:r>
            <a:r>
              <a:rPr lang="en-US" baseline="0" dirty="0" smtClean="0"/>
              <a:t>, </a:t>
            </a:r>
            <a:r>
              <a:rPr lang="en-US" baseline="0" dirty="0" err="1" smtClean="0"/>
              <a:t>euare-userdelloginprofile</a:t>
            </a:r>
            <a:r>
              <a:rPr lang="en-US" baseline="0" dirty="0" smtClean="0"/>
              <a:t>, </a:t>
            </a:r>
            <a:r>
              <a:rPr lang="en-US" baseline="0" dirty="0" err="1" smtClean="0"/>
              <a:t>euare-userlistkeys</a:t>
            </a:r>
            <a:r>
              <a:rPr lang="en-US" baseline="0" dirty="0" smtClean="0"/>
              <a:t>, </a:t>
            </a:r>
            <a:r>
              <a:rPr lang="en-US" baseline="0" dirty="0" err="1" smtClean="0"/>
              <a:t>euare-usermodkey</a:t>
            </a:r>
            <a:r>
              <a:rPr lang="en-US" baseline="0" dirty="0" smtClean="0"/>
              <a:t>, </a:t>
            </a:r>
            <a:r>
              <a:rPr lang="en-US" baseline="0" dirty="0" err="1" smtClean="0"/>
              <a:t>euare-userdelkey</a:t>
            </a:r>
            <a:r>
              <a:rPr lang="en-US" baseline="0" dirty="0" smtClean="0"/>
              <a:t>, </a:t>
            </a:r>
            <a:r>
              <a:rPr lang="en-US" baseline="0" dirty="0" err="1" smtClean="0"/>
              <a:t>euare-userlistcerts</a:t>
            </a:r>
            <a:r>
              <a:rPr lang="en-US" baseline="0" dirty="0" smtClean="0"/>
              <a:t>, </a:t>
            </a:r>
            <a:r>
              <a:rPr lang="en-US" baseline="0" dirty="0" err="1" smtClean="0"/>
              <a:t>euare-usermodcert</a:t>
            </a:r>
            <a:r>
              <a:rPr lang="en-US" baseline="0" dirty="0" smtClean="0"/>
              <a:t>, and </a:t>
            </a:r>
            <a:r>
              <a:rPr lang="en-US" baseline="0" dirty="0" err="1" smtClean="0"/>
              <a:t>euare-userdelcert</a:t>
            </a:r>
            <a:r>
              <a:rPr lang="en-US" baseline="0" dirty="0" smtClean="0"/>
              <a:t>.  See the online Eucalyptus documentation at </a:t>
            </a:r>
            <a:r>
              <a:rPr lang="en-US" dirty="0" smtClean="0">
                <a:hlinkClick r:id="rId3"/>
              </a:rPr>
              <a:t>http://www.eucalyptus.com/eucalyptus-cloud/documentation</a:t>
            </a:r>
            <a:r>
              <a:rPr lang="en-US" baseline="0" dirty="0" smtClean="0"/>
              <a:t> or command help pages for more information.</a:t>
            </a:r>
          </a:p>
          <a:p>
            <a:pPr defTabSz="966612">
              <a:defRPr/>
            </a:pPr>
            <a:endParaRPr lang="en-US" baseline="0" dirty="0" smtClean="0"/>
          </a:p>
          <a:p>
            <a:endParaRPr lang="en-US" baseline="0" dirty="0" smtClean="0"/>
          </a:p>
          <a:p>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55</a:t>
            </a:fld>
            <a:endParaRPr lang="en-US"/>
          </a:p>
        </p:txBody>
      </p:sp>
    </p:spTree>
    <p:extLst>
      <p:ext uri="{BB962C8B-B14F-4D97-AF65-F5344CB8AC3E}">
        <p14:creationId xmlns:p14="http://schemas.microsoft.com/office/powerpoint/2010/main" val="221349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Existing users can be viewed from either the Administrator Console or the command line.  From the Administrator Console </a:t>
            </a:r>
            <a:r>
              <a:rPr lang="en-US" baseline="0" dirty="0" smtClean="0"/>
              <a:t>you can list all users in all accounts by selecting Users in the QUICK LINKS panel.   To view users in a specific account you can select Accounts in the QUICK LINKS panel, then select an account, and click the search icon next to Member users.</a:t>
            </a:r>
            <a:endParaRPr lang="en-US" dirty="0" smtClean="0"/>
          </a:p>
          <a:p>
            <a:r>
              <a:rPr lang="en-US" dirty="0" smtClean="0"/>
              <a:t>The </a:t>
            </a:r>
            <a:r>
              <a:rPr lang="en-US" dirty="0" err="1" smtClean="0"/>
              <a:t>euare-userlistby</a:t>
            </a:r>
            <a:r>
              <a:rPr lang="en-US" baseline="0" dirty="0" err="1" smtClean="0"/>
              <a:t>path</a:t>
            </a:r>
            <a:r>
              <a:rPr lang="en-US" baseline="0" dirty="0" smtClean="0"/>
              <a:t> command lists the users in an account. </a:t>
            </a:r>
            <a:r>
              <a:rPr lang="en-US" dirty="0" smtClean="0"/>
              <a:t>This</a:t>
            </a:r>
            <a:r>
              <a:rPr lang="en-US" baseline="0" dirty="0" smtClean="0"/>
              <a:t> command can be run by the administrator of the account, or if using the --delegate option, by a cloud administrator.   If </a:t>
            </a:r>
            <a:r>
              <a:rPr lang="en-US" baseline="0" dirty="0" err="1" smtClean="0"/>
              <a:t>euare-userlistbypath</a:t>
            </a:r>
            <a:r>
              <a:rPr lang="en-US" baseline="0" dirty="0" smtClean="0"/>
              <a:t> is run by a cloud administrator, the users listed would be those in the account listed in the --delegate option.  </a:t>
            </a:r>
          </a:p>
          <a:p>
            <a:r>
              <a:rPr lang="en-US" dirty="0" smtClean="0"/>
              <a:t>The –p argument is optional and will default to / if not included.  This option can be used to filter the list to only those users with the </a:t>
            </a:r>
            <a:r>
              <a:rPr lang="en-US" dirty="0" err="1" smtClean="0"/>
              <a:t>path_prefix</a:t>
            </a:r>
            <a:r>
              <a:rPr lang="en-US" dirty="0" smtClean="0"/>
              <a:t>.</a:t>
            </a:r>
          </a:p>
          <a:p>
            <a:r>
              <a:rPr lang="en-US" dirty="0" smtClean="0"/>
              <a:t>There are additional</a:t>
            </a:r>
            <a:r>
              <a:rPr lang="en-US" baseline="0" dirty="0" smtClean="0"/>
              <a:t> </a:t>
            </a:r>
            <a:r>
              <a:rPr lang="en-US" dirty="0" smtClean="0"/>
              <a:t>options</a:t>
            </a:r>
            <a:r>
              <a:rPr lang="en-US" baseline="0" dirty="0" smtClean="0"/>
              <a:t> to limit the number of users displayed on the screen and to paginate the display results.  For more information, see the online help page for the command.</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56</a:t>
            </a:fld>
            <a:endParaRPr lang="en-US"/>
          </a:p>
        </p:txBody>
      </p:sp>
    </p:spTree>
    <p:extLst>
      <p:ext uri="{BB962C8B-B14F-4D97-AF65-F5344CB8AC3E}">
        <p14:creationId xmlns:p14="http://schemas.microsoft.com/office/powerpoint/2010/main" val="3647982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66612" rtl="0" eaLnBrk="1" fontAlgn="base" latinLnBrk="0" hangingPunct="1">
              <a:lnSpc>
                <a:spcPct val="100000"/>
              </a:lnSpc>
              <a:spcBef>
                <a:spcPct val="30000"/>
              </a:spcBef>
              <a:spcAft>
                <a:spcPct val="0"/>
              </a:spcAft>
              <a:buClrTx/>
              <a:buSzTx/>
              <a:buFontTx/>
              <a:buNone/>
              <a:tabLst/>
              <a:defRPr/>
            </a:pPr>
            <a:r>
              <a:rPr lang="en-US" dirty="0" smtClean="0"/>
              <a:t>Resources include images, security groups, addresses, availability zones, instances, </a:t>
            </a:r>
            <a:r>
              <a:rPr lang="en-US" dirty="0" err="1" smtClean="0"/>
              <a:t>keypairs</a:t>
            </a:r>
            <a:r>
              <a:rPr lang="en-US" dirty="0" smtClean="0"/>
              <a:t>, volumes, snapshots, </a:t>
            </a:r>
            <a:r>
              <a:rPr lang="en-US" dirty="0" err="1" smtClean="0"/>
              <a:t>vmtypes</a:t>
            </a:r>
            <a:r>
              <a:rPr lang="en-US" dirty="0" smtClean="0"/>
              <a:t>.</a:t>
            </a:r>
          </a:p>
          <a:p>
            <a:r>
              <a:rPr lang="en-US" baseline="0" dirty="0" smtClean="0"/>
              <a:t>Resources have two types of names.   A friendly name is a short, human readable name. Eucalyptus Resource Names (ERNs) are much longer names used by the software.  Friendly names can generally be used as command-line arguments whereas ERNs must be used in access control policies.  </a:t>
            </a:r>
          </a:p>
          <a:p>
            <a:pPr defTabSz="966612">
              <a:defRPr/>
            </a:pPr>
            <a:r>
              <a:rPr lang="en-US" dirty="0" smtClean="0"/>
              <a:t>There</a:t>
            </a:r>
            <a:r>
              <a:rPr lang="en-US" baseline="0" dirty="0" smtClean="0"/>
              <a:t> is m</a:t>
            </a:r>
            <a:r>
              <a:rPr lang="en-US" dirty="0" smtClean="0"/>
              <a:t>ore about ERNs</a:t>
            </a:r>
            <a:r>
              <a:rPr lang="en-US" baseline="0" dirty="0" smtClean="0"/>
              <a:t> and access control policies later in the module.</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9</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spcBef>
                <a:spcPts val="0"/>
              </a:spcBef>
            </a:pPr>
            <a:r>
              <a:rPr lang="en-US" dirty="0" smtClean="0">
                <a:latin typeface="Courier New" pitchFamily="49" charset="0"/>
                <a:cs typeface="Courier New" pitchFamily="49" charset="0"/>
              </a:rPr>
              <a:t>You can also delete users using either</a:t>
            </a:r>
            <a:r>
              <a:rPr lang="en-US" baseline="0" dirty="0" smtClean="0">
                <a:latin typeface="Courier New" pitchFamily="49" charset="0"/>
                <a:cs typeface="Courier New" pitchFamily="49" charset="0"/>
              </a:rPr>
              <a:t> the </a:t>
            </a:r>
            <a:r>
              <a:rPr lang="en-US" dirty="0" smtClean="0"/>
              <a:t>Administrator Console </a:t>
            </a:r>
            <a:r>
              <a:rPr lang="en-US" baseline="0" dirty="0" smtClean="0">
                <a:latin typeface="Courier New" pitchFamily="49" charset="0"/>
                <a:cs typeface="Courier New" pitchFamily="49" charset="0"/>
              </a:rPr>
              <a:t>or the command line.  To delete a user from the </a:t>
            </a:r>
            <a:r>
              <a:rPr lang="en-US" dirty="0" smtClean="0"/>
              <a:t>Administrator Console </a:t>
            </a:r>
            <a:r>
              <a:rPr lang="en-US" baseline="0" dirty="0" smtClean="0">
                <a:latin typeface="Courier New" pitchFamily="49" charset="0"/>
                <a:cs typeface="Courier New" pitchFamily="49" charset="0"/>
              </a:rPr>
              <a:t>select Users from the QUICK LINKS panel, select the user to delete from the list, and then click the Delete users button.</a:t>
            </a:r>
          </a:p>
          <a:p>
            <a:pPr marL="0" lvl="1">
              <a:spcBef>
                <a:spcPts val="0"/>
              </a:spcBef>
            </a:pPr>
            <a:r>
              <a:rPr lang="en-US" baseline="0" dirty="0" smtClean="0">
                <a:latin typeface="Courier New" pitchFamily="49" charset="0"/>
                <a:cs typeface="Courier New" pitchFamily="49" charset="0"/>
              </a:rPr>
              <a:t>From the command line use the </a:t>
            </a:r>
            <a:r>
              <a:rPr lang="en-US" baseline="0" dirty="0" err="1" smtClean="0">
                <a:latin typeface="Courier New" pitchFamily="49" charset="0"/>
                <a:cs typeface="Courier New" pitchFamily="49" charset="0"/>
              </a:rPr>
              <a:t>euare-userdel</a:t>
            </a:r>
            <a:r>
              <a:rPr lang="en-US" baseline="0" dirty="0" smtClean="0">
                <a:latin typeface="Courier New" pitchFamily="49" charset="0"/>
                <a:cs typeface="Courier New" pitchFamily="49" charset="0"/>
              </a:rPr>
              <a:t> command to delete a user.  </a:t>
            </a:r>
            <a:r>
              <a:rPr lang="en-US" dirty="0" smtClean="0">
                <a:latin typeface="Courier New" pitchFamily="49" charset="0"/>
                <a:cs typeface="Courier New" pitchFamily="49" charset="0"/>
              </a:rPr>
              <a:t>The -r option</a:t>
            </a:r>
            <a:r>
              <a:rPr lang="en-US" baseline="0" dirty="0" smtClean="0">
                <a:latin typeface="Courier New" pitchFamily="49" charset="0"/>
                <a:cs typeface="Courier New" pitchFamily="49" charset="0"/>
              </a:rPr>
              <a:t> recursively </a:t>
            </a:r>
            <a:r>
              <a:rPr lang="en-US" dirty="0" smtClean="0">
                <a:cs typeface="Courier New" pitchFamily="49" charset="0"/>
              </a:rPr>
              <a:t>removes the user’s credentials, policies, and login profile, and also removes the user from any groups.</a:t>
            </a:r>
            <a:r>
              <a:rPr lang="en-US" baseline="0" dirty="0" smtClean="0">
                <a:cs typeface="Courier New" pitchFamily="49" charset="0"/>
              </a:rPr>
              <a:t> </a:t>
            </a:r>
            <a:r>
              <a:rPr lang="en-US" dirty="0" smtClean="0">
                <a:cs typeface="Courier New" pitchFamily="49" charset="0"/>
              </a:rPr>
              <a:t>There is also a –p preview option that shows what the</a:t>
            </a:r>
            <a:r>
              <a:rPr lang="en-US" baseline="0" dirty="0" smtClean="0">
                <a:cs typeface="Courier New" pitchFamily="49" charset="0"/>
              </a:rPr>
              <a:t> command would do, but without actually doing it.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57</a:t>
            </a:fld>
            <a:endParaRPr lang="en-US"/>
          </a:p>
        </p:txBody>
      </p:sp>
    </p:spTree>
    <p:extLst>
      <p:ext uri="{BB962C8B-B14F-4D97-AF65-F5344CB8AC3E}">
        <p14:creationId xmlns:p14="http://schemas.microsoft.com/office/powerpoint/2010/main" val="11835406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59</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60</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As mentioned before, the only account and user that exist after installation is the eucalyptus account with its admin user.  The eucalyptus account is unique in that every user created in the eucalyptus account has full access to the resources in the system.  These users are often referred to as system admins or cloud admins. You cannot remove eucalyptus account from the system.</a:t>
            </a:r>
          </a:p>
          <a:p>
            <a:pPr defTabSz="966612">
              <a:defRPr/>
            </a:pPr>
            <a:r>
              <a:rPr lang="en-US" sz="1300" dirty="0"/>
              <a:t>By default, only users in the eucalyptus account can create new accounts.  </a:t>
            </a:r>
          </a:p>
          <a:p>
            <a:pPr defTabSz="966612">
              <a:defRPr/>
            </a:pPr>
            <a:r>
              <a:rPr lang="en-US" baseline="0" dirty="0" smtClean="0"/>
              <a:t>Each new account has a user named admin created automatically. </a:t>
            </a:r>
            <a:r>
              <a:rPr lang="en-US" sz="1300" dirty="0"/>
              <a:t>The admin of an account has full control of the resources owned by the account. You cannot remove the admin user from an account. The admin can permit resource access by other users (or groups) in the account by using IAM policies.</a:t>
            </a:r>
          </a:p>
          <a:p>
            <a:pPr defTabSz="966612">
              <a:defRPr/>
            </a:pP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10</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The Administrator Console </a:t>
            </a:r>
            <a:r>
              <a:rPr lang="en-US" baseline="0" dirty="0" smtClean="0"/>
              <a:t>is a Web-based administrative GUI for the cloud.  To log in to the </a:t>
            </a:r>
            <a:r>
              <a:rPr lang="en-US" dirty="0" smtClean="0"/>
              <a:t>Administrator Console </a:t>
            </a:r>
            <a:r>
              <a:rPr lang="en-US" baseline="0" dirty="0" smtClean="0"/>
              <a:t>requires an account name, user name, and the user’s password.  A login name and password are known as a login profile.   </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11</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user has limited capabilities</a:t>
            </a:r>
            <a:r>
              <a:rPr lang="en-US" baseline="0" dirty="0" smtClean="0"/>
              <a:t> in the </a:t>
            </a:r>
            <a:r>
              <a:rPr lang="en-US" dirty="0" smtClean="0"/>
              <a:t>Administrator Console </a:t>
            </a:r>
            <a:r>
              <a:rPr lang="en-US" baseline="0" dirty="0" smtClean="0"/>
              <a:t>and in the cloud until an IAM policy provides them the permissions to perform more actions.  While users use the </a:t>
            </a:r>
            <a:r>
              <a:rPr lang="en-US" dirty="0" smtClean="0"/>
              <a:t>Administrator Console </a:t>
            </a:r>
            <a:r>
              <a:rPr lang="en-US" baseline="0" dirty="0" smtClean="0"/>
              <a:t>to download their credentials or change their passwords, the </a:t>
            </a:r>
            <a:r>
              <a:rPr lang="en-US" dirty="0" smtClean="0"/>
              <a:t>Administrator Console </a:t>
            </a:r>
            <a:r>
              <a:rPr lang="en-US" baseline="0" dirty="0" smtClean="0"/>
              <a:t>is primarily a cloud administrator’s tool and not a user’s tool.  For day-to-day operations, users would use tools like the Eucalyptus User Console or euca2ools.</a:t>
            </a:r>
          </a:p>
          <a:p>
            <a:r>
              <a:rPr lang="en-US" dirty="0" smtClean="0"/>
              <a:t>Each account</a:t>
            </a:r>
            <a:r>
              <a:rPr lang="en-US" baseline="0" dirty="0" smtClean="0"/>
              <a:t> has its own credentials.  The credentials of the admin user in each account are the credentials of the account itself.</a:t>
            </a:r>
            <a:endParaRPr lang="en-US" dirty="0" smtClean="0"/>
          </a:p>
          <a:p>
            <a:pPr lvl="0"/>
            <a:r>
              <a:rPr lang="en-US" dirty="0" smtClean="0"/>
              <a:t>By default, a user has no security credentials other than their password,</a:t>
            </a:r>
            <a:r>
              <a:rPr lang="en-US" baseline="0" dirty="0" smtClean="0"/>
              <a:t> but their password does allow them to log in to the </a:t>
            </a:r>
            <a:r>
              <a:rPr lang="en-US" dirty="0" smtClean="0"/>
              <a:t>Administrator Console </a:t>
            </a:r>
            <a:r>
              <a:rPr lang="en-US" baseline="0" dirty="0" smtClean="0"/>
              <a:t>and download the rest of their credentials.   However, even after downloading credentials they still have very limited set of permissions in cloud. Users must be assigned IAM policies which provide them with the additional permissions to perform actions within the cloud.</a:t>
            </a:r>
          </a:p>
          <a:p>
            <a:pPr defTabSz="966612">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12</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understand IAM policies</a:t>
            </a:r>
            <a:r>
              <a:rPr lang="en-US" baseline="0" dirty="0" smtClean="0"/>
              <a:t> which are discussed later in the module, you have to understand Eucalyptus Resource Names (ERNs) first.</a:t>
            </a:r>
          </a:p>
          <a:p>
            <a:r>
              <a:rPr lang="en-US" dirty="0" smtClean="0"/>
              <a:t>All resources</a:t>
            </a:r>
            <a:r>
              <a:rPr lang="en-US" baseline="0" dirty="0" smtClean="0"/>
              <a:t> in the cloud are identified by a unique ERN.  An ERN consists of six colon separated fields.  ERNs are compatible in format with the AWS Amazon Resource Name (ARN).  In fact, the first field in an ERN is actually the text </a:t>
            </a:r>
            <a:r>
              <a:rPr lang="en-US" baseline="0" dirty="0" err="1" smtClean="0"/>
              <a:t>arn</a:t>
            </a:r>
            <a:r>
              <a:rPr lang="en-US" baseline="0" dirty="0" smtClean="0"/>
              <a:t> followed by the text </a:t>
            </a:r>
            <a:r>
              <a:rPr lang="en-US" baseline="0" dirty="0" err="1" smtClean="0"/>
              <a:t>aws</a:t>
            </a:r>
            <a:r>
              <a:rPr lang="en-US" baseline="0" dirty="0" smtClean="0"/>
              <a:t> in the second field.  This was done specifically to maintain AWS compatibility.</a:t>
            </a:r>
          </a:p>
          <a:p>
            <a:r>
              <a:rPr lang="en-US" baseline="0" dirty="0" smtClean="0"/>
              <a:t>The last three fields progressively provide more detail about the resource.  For example, the vendor field describes which service the resource is part of.  There are three possible services; ec2, s3, and </a:t>
            </a:r>
            <a:r>
              <a:rPr lang="en-US" baseline="0" dirty="0" err="1" smtClean="0"/>
              <a:t>iam</a:t>
            </a:r>
            <a:r>
              <a:rPr lang="en-US" baseline="0" dirty="0" smtClean="0"/>
              <a:t>.  The namespace field varies but is specific to the type of service. There specific examples of different types of ERNs in the next slides.</a:t>
            </a:r>
          </a:p>
          <a:p>
            <a:r>
              <a:rPr lang="en-US" baseline="0" dirty="0" smtClean="0"/>
              <a:t>You will see ERNs displays in a number of places.  They appear in the </a:t>
            </a:r>
            <a:r>
              <a:rPr lang="en-US" dirty="0" smtClean="0"/>
              <a:t>Administrator Console </a:t>
            </a:r>
            <a:r>
              <a:rPr lang="en-US" baseline="0" dirty="0" smtClean="0"/>
              <a:t>, in the output of euca2ools commands, and are used extensively in IAM policies.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13</a:t>
            </a:fld>
            <a:endParaRPr lang="en-US"/>
          </a:p>
        </p:txBody>
      </p:sp>
    </p:spTree>
    <p:extLst>
      <p:ext uri="{BB962C8B-B14F-4D97-AF65-F5344CB8AC3E}">
        <p14:creationId xmlns:p14="http://schemas.microsoft.com/office/powerpoint/2010/main" val="2703862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www.eucalyptus.com/docs"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eucalyptus.com/doc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Identities</a:t>
            </a:r>
            <a:endParaRPr lang="en-US" dirty="0"/>
          </a:p>
        </p:txBody>
      </p:sp>
      <p:sp>
        <p:nvSpPr>
          <p:cNvPr id="3" name="Content Placeholder 2"/>
          <p:cNvSpPr>
            <a:spLocks noGrp="1"/>
          </p:cNvSpPr>
          <p:nvPr>
            <p:ph idx="1"/>
          </p:nvPr>
        </p:nvSpPr>
        <p:spPr>
          <a:xfrm>
            <a:off x="333374" y="1472197"/>
            <a:ext cx="4755617" cy="4952210"/>
          </a:xfrm>
        </p:spPr>
        <p:txBody>
          <a:bodyPr/>
          <a:lstStyle/>
          <a:p>
            <a:r>
              <a:rPr lang="en-US" dirty="0" smtClean="0"/>
              <a:t>The </a:t>
            </a:r>
            <a:r>
              <a:rPr lang="en-US" i="1" dirty="0" smtClean="0"/>
              <a:t>eucalyptus</a:t>
            </a:r>
            <a:r>
              <a:rPr lang="en-US" dirty="0" smtClean="0"/>
              <a:t> account is created at installation.</a:t>
            </a:r>
          </a:p>
          <a:p>
            <a:pPr lvl="1"/>
            <a:r>
              <a:rPr lang="en-US" dirty="0" smtClean="0"/>
              <a:t>The </a:t>
            </a:r>
            <a:r>
              <a:rPr lang="en-US" i="1" dirty="0" smtClean="0"/>
              <a:t>admin</a:t>
            </a:r>
            <a:r>
              <a:rPr lang="en-US" dirty="0" smtClean="0"/>
              <a:t> user is created at installation.</a:t>
            </a:r>
          </a:p>
          <a:p>
            <a:pPr lvl="1"/>
            <a:r>
              <a:rPr lang="en-US" dirty="0" smtClean="0"/>
              <a:t>Any user (including </a:t>
            </a:r>
            <a:r>
              <a:rPr lang="en-US" i="1" dirty="0" smtClean="0"/>
              <a:t>admin</a:t>
            </a:r>
            <a:r>
              <a:rPr lang="en-US" dirty="0" smtClean="0"/>
              <a:t>) in this account is a cloud administrator.</a:t>
            </a:r>
          </a:p>
          <a:p>
            <a:pPr lvl="2"/>
            <a:r>
              <a:rPr lang="en-US" dirty="0" smtClean="0"/>
              <a:t>Have complete cloud privileges</a:t>
            </a:r>
          </a:p>
          <a:p>
            <a:r>
              <a:rPr lang="en-US" dirty="0" smtClean="0"/>
              <a:t>All new accounts automatically have an </a:t>
            </a:r>
            <a:r>
              <a:rPr lang="en-US" i="1" dirty="0" smtClean="0"/>
              <a:t>admin</a:t>
            </a:r>
            <a:r>
              <a:rPr lang="en-US" dirty="0" smtClean="0"/>
              <a:t> user.</a:t>
            </a:r>
          </a:p>
          <a:p>
            <a:pPr lvl="1"/>
            <a:r>
              <a:rPr lang="en-US" dirty="0" smtClean="0"/>
              <a:t>Is only an account administrator</a:t>
            </a:r>
          </a:p>
          <a:p>
            <a:pPr lvl="2"/>
            <a:r>
              <a:rPr lang="en-US" dirty="0" smtClean="0"/>
              <a:t>Only privileges over account resources</a:t>
            </a:r>
          </a:p>
          <a:p>
            <a:r>
              <a:rPr lang="en-US" dirty="0" smtClean="0"/>
              <a:t>The </a:t>
            </a:r>
            <a:r>
              <a:rPr lang="en-US" i="1" dirty="0" smtClean="0"/>
              <a:t>admin</a:t>
            </a:r>
            <a:r>
              <a:rPr lang="en-US" dirty="0" smtClean="0"/>
              <a:t> users cannot be deleted.</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10</a:t>
            </a:fld>
            <a:endParaRPr lang="en-US"/>
          </a:p>
        </p:txBody>
      </p:sp>
      <p:grpSp>
        <p:nvGrpSpPr>
          <p:cNvPr id="5" name="Group 4"/>
          <p:cNvGrpSpPr/>
          <p:nvPr/>
        </p:nvGrpSpPr>
        <p:grpSpPr>
          <a:xfrm>
            <a:off x="5205743" y="1644162"/>
            <a:ext cx="3603037" cy="4608816"/>
            <a:chOff x="5205743" y="1644162"/>
            <a:chExt cx="3603037" cy="4608816"/>
          </a:xfrm>
        </p:grpSpPr>
        <p:grpSp>
          <p:nvGrpSpPr>
            <p:cNvPr id="7" name="Group 6"/>
            <p:cNvGrpSpPr/>
            <p:nvPr/>
          </p:nvGrpSpPr>
          <p:grpSpPr>
            <a:xfrm>
              <a:off x="5205743" y="1644162"/>
              <a:ext cx="3603037" cy="4608816"/>
              <a:chOff x="5205743" y="1644162"/>
              <a:chExt cx="3603037" cy="4608816"/>
            </a:xfrm>
          </p:grpSpPr>
          <p:grpSp>
            <p:nvGrpSpPr>
              <p:cNvPr id="110" name="Group 109"/>
              <p:cNvGrpSpPr/>
              <p:nvPr/>
            </p:nvGrpSpPr>
            <p:grpSpPr>
              <a:xfrm>
                <a:off x="5205743" y="1644162"/>
                <a:ext cx="1703246" cy="4608280"/>
                <a:chOff x="5205743" y="1644162"/>
                <a:chExt cx="1703246" cy="4608280"/>
              </a:xfrm>
            </p:grpSpPr>
            <p:sp>
              <p:nvSpPr>
                <p:cNvPr id="66" name="Rectangle 65"/>
                <p:cNvSpPr/>
                <p:nvPr/>
              </p:nvSpPr>
              <p:spPr>
                <a:xfrm>
                  <a:off x="5205743" y="1644162"/>
                  <a:ext cx="1703246" cy="46082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 name="Group 101"/>
                <p:cNvGrpSpPr/>
                <p:nvPr/>
              </p:nvGrpSpPr>
              <p:grpSpPr>
                <a:xfrm>
                  <a:off x="5547731" y="2485557"/>
                  <a:ext cx="1031028" cy="338554"/>
                  <a:chOff x="6539149" y="2330801"/>
                  <a:chExt cx="1031028" cy="338554"/>
                </a:xfrm>
              </p:grpSpPr>
              <p:sp>
                <p:nvSpPr>
                  <p:cNvPr id="56" name="Rectangle 55"/>
                  <p:cNvSpPr/>
                  <p:nvPr/>
                </p:nvSpPr>
                <p:spPr>
                  <a:xfrm>
                    <a:off x="6539149" y="2330801"/>
                    <a:ext cx="1031028" cy="338554"/>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539149" y="2330801"/>
                    <a:ext cx="1031028" cy="338554"/>
                  </a:xfrm>
                  <a:prstGeom prst="rect">
                    <a:avLst/>
                  </a:prstGeom>
                  <a:noFill/>
                </p:spPr>
                <p:txBody>
                  <a:bodyPr wrap="square" rtlCol="0">
                    <a:spAutoFit/>
                  </a:bodyPr>
                  <a:lstStyle/>
                  <a:p>
                    <a:pPr algn="ctr"/>
                    <a:r>
                      <a:rPr lang="en-US" sz="1600" b="1" dirty="0" smtClean="0"/>
                      <a:t>admin</a:t>
                    </a:r>
                    <a:endParaRPr lang="en-US" sz="1600" b="1" dirty="0"/>
                  </a:p>
                </p:txBody>
              </p:sp>
            </p:grpSp>
            <p:sp>
              <p:nvSpPr>
                <p:cNvPr id="46" name="Rectangle 45"/>
                <p:cNvSpPr/>
                <p:nvPr/>
              </p:nvSpPr>
              <p:spPr>
                <a:xfrm>
                  <a:off x="5305713" y="3225666"/>
                  <a:ext cx="1517301" cy="2899398"/>
                </a:xfrm>
                <a:prstGeom prst="rect">
                  <a:avLst/>
                </a:prstGeom>
                <a:solidFill>
                  <a:schemeClr val="accent3">
                    <a:lumMod val="60000"/>
                    <a:lumOff val="40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305713" y="3302257"/>
                  <a:ext cx="1517301" cy="369332"/>
                </a:xfrm>
                <a:prstGeom prst="rect">
                  <a:avLst/>
                </a:prstGeom>
                <a:noFill/>
              </p:spPr>
              <p:txBody>
                <a:bodyPr wrap="square" rtlCol="0">
                  <a:spAutoFit/>
                </a:bodyPr>
                <a:lstStyle/>
                <a:p>
                  <a:pPr algn="ctr"/>
                  <a:r>
                    <a:rPr lang="en-US" b="1" dirty="0"/>
                    <a:t>g</a:t>
                  </a:r>
                  <a:r>
                    <a:rPr lang="en-US" b="1" dirty="0" smtClean="0"/>
                    <a:t>roup</a:t>
                  </a:r>
                  <a:endParaRPr lang="en-US" b="1" dirty="0"/>
                </a:p>
              </p:txBody>
            </p:sp>
            <p:grpSp>
              <p:nvGrpSpPr>
                <p:cNvPr id="48" name="Group 47"/>
                <p:cNvGrpSpPr/>
                <p:nvPr/>
              </p:nvGrpSpPr>
              <p:grpSpPr>
                <a:xfrm>
                  <a:off x="5521564" y="3974659"/>
                  <a:ext cx="1017585" cy="380608"/>
                  <a:chOff x="5539154" y="3317135"/>
                  <a:chExt cx="1017585" cy="380608"/>
                </a:xfrm>
              </p:grpSpPr>
              <p:sp>
                <p:nvSpPr>
                  <p:cNvPr id="61" name="Rectangle 60"/>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5556157" y="3317135"/>
                    <a:ext cx="983578" cy="369332"/>
                  </a:xfrm>
                  <a:prstGeom prst="rect">
                    <a:avLst/>
                  </a:prstGeom>
                  <a:noFill/>
                </p:spPr>
                <p:txBody>
                  <a:bodyPr wrap="square" rtlCol="0">
                    <a:spAutoFit/>
                  </a:bodyPr>
                  <a:lstStyle/>
                  <a:p>
                    <a:pPr algn="ctr"/>
                    <a:r>
                      <a:rPr lang="en-US" b="1" dirty="0" smtClean="0"/>
                      <a:t>user1</a:t>
                    </a:r>
                    <a:endParaRPr lang="en-US" b="1" dirty="0"/>
                  </a:p>
                </p:txBody>
              </p:sp>
            </p:grpSp>
            <p:grpSp>
              <p:nvGrpSpPr>
                <p:cNvPr id="49" name="Group 48"/>
                <p:cNvGrpSpPr/>
                <p:nvPr/>
              </p:nvGrpSpPr>
              <p:grpSpPr>
                <a:xfrm>
                  <a:off x="5521564" y="4507667"/>
                  <a:ext cx="1017585" cy="380608"/>
                  <a:chOff x="5539154" y="3317135"/>
                  <a:chExt cx="1017585" cy="380608"/>
                </a:xfrm>
              </p:grpSpPr>
              <p:sp>
                <p:nvSpPr>
                  <p:cNvPr id="59" name="Rectangle 58"/>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556157" y="3317135"/>
                    <a:ext cx="983578" cy="369332"/>
                  </a:xfrm>
                  <a:prstGeom prst="rect">
                    <a:avLst/>
                  </a:prstGeom>
                  <a:noFill/>
                </p:spPr>
                <p:txBody>
                  <a:bodyPr wrap="square" rtlCol="0">
                    <a:spAutoFit/>
                  </a:bodyPr>
                  <a:lstStyle/>
                  <a:p>
                    <a:pPr algn="ctr"/>
                    <a:r>
                      <a:rPr lang="en-US" b="1" dirty="0" smtClean="0"/>
                      <a:t>user2</a:t>
                    </a:r>
                    <a:endParaRPr lang="en-US" b="1" dirty="0"/>
                  </a:p>
                </p:txBody>
              </p:sp>
            </p:grpSp>
            <p:grpSp>
              <p:nvGrpSpPr>
                <p:cNvPr id="50" name="Group 49"/>
                <p:cNvGrpSpPr/>
                <p:nvPr/>
              </p:nvGrpSpPr>
              <p:grpSpPr>
                <a:xfrm>
                  <a:off x="5529773" y="5050278"/>
                  <a:ext cx="1017585" cy="380608"/>
                  <a:chOff x="5539154" y="3317135"/>
                  <a:chExt cx="1017585" cy="380608"/>
                </a:xfrm>
              </p:grpSpPr>
              <p:sp>
                <p:nvSpPr>
                  <p:cNvPr id="54" name="Rectangle 53"/>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5557112" y="3328411"/>
                    <a:ext cx="983578" cy="369332"/>
                  </a:xfrm>
                  <a:prstGeom prst="rect">
                    <a:avLst/>
                  </a:prstGeom>
                  <a:noFill/>
                </p:spPr>
                <p:txBody>
                  <a:bodyPr wrap="square" rtlCol="0">
                    <a:spAutoFit/>
                  </a:bodyPr>
                  <a:lstStyle/>
                  <a:p>
                    <a:pPr algn="ctr"/>
                    <a:r>
                      <a:rPr lang="en-US" b="1" dirty="0" smtClean="0"/>
                      <a:t>user3</a:t>
                    </a:r>
                    <a:endParaRPr lang="en-US" b="1" dirty="0"/>
                  </a:p>
                </p:txBody>
              </p:sp>
            </p:grpSp>
          </p:grpSp>
          <p:grpSp>
            <p:nvGrpSpPr>
              <p:cNvPr id="111" name="Group 110"/>
              <p:cNvGrpSpPr/>
              <p:nvPr/>
            </p:nvGrpSpPr>
            <p:grpSpPr>
              <a:xfrm>
                <a:off x="7105534" y="1644698"/>
                <a:ext cx="1703246" cy="4608280"/>
                <a:chOff x="5205743" y="1644162"/>
                <a:chExt cx="1703246" cy="4608280"/>
              </a:xfrm>
            </p:grpSpPr>
            <p:sp>
              <p:nvSpPr>
                <p:cNvPr id="112" name="Rectangle 111"/>
                <p:cNvSpPr/>
                <p:nvPr/>
              </p:nvSpPr>
              <p:spPr>
                <a:xfrm>
                  <a:off x="5205743" y="1644162"/>
                  <a:ext cx="1703246" cy="46082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p:cNvGrpSpPr/>
                <p:nvPr/>
              </p:nvGrpSpPr>
              <p:grpSpPr>
                <a:xfrm>
                  <a:off x="5547731" y="2485557"/>
                  <a:ext cx="1031028" cy="338554"/>
                  <a:chOff x="6539149" y="2330801"/>
                  <a:chExt cx="1031028" cy="338554"/>
                </a:xfrm>
              </p:grpSpPr>
              <p:sp>
                <p:nvSpPr>
                  <p:cNvPr id="131" name="Rectangle 130"/>
                  <p:cNvSpPr/>
                  <p:nvPr/>
                </p:nvSpPr>
                <p:spPr>
                  <a:xfrm>
                    <a:off x="6539149" y="2330801"/>
                    <a:ext cx="1031028" cy="338554"/>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6539149" y="2330801"/>
                    <a:ext cx="1031028" cy="338554"/>
                  </a:xfrm>
                  <a:prstGeom prst="rect">
                    <a:avLst/>
                  </a:prstGeom>
                  <a:noFill/>
                </p:spPr>
                <p:txBody>
                  <a:bodyPr wrap="square" rtlCol="0">
                    <a:spAutoFit/>
                  </a:bodyPr>
                  <a:lstStyle/>
                  <a:p>
                    <a:pPr algn="ctr"/>
                    <a:r>
                      <a:rPr lang="en-US" sz="1600" b="1" dirty="0" smtClean="0"/>
                      <a:t>admin</a:t>
                    </a:r>
                    <a:endParaRPr lang="en-US" sz="1600" b="1" dirty="0"/>
                  </a:p>
                </p:txBody>
              </p:sp>
            </p:grpSp>
            <p:sp>
              <p:nvSpPr>
                <p:cNvPr id="117" name="Rectangle 116"/>
                <p:cNvSpPr/>
                <p:nvPr/>
              </p:nvSpPr>
              <p:spPr>
                <a:xfrm>
                  <a:off x="5305713" y="3225666"/>
                  <a:ext cx="1517301" cy="2899398"/>
                </a:xfrm>
                <a:prstGeom prst="rect">
                  <a:avLst/>
                </a:prstGeom>
                <a:solidFill>
                  <a:schemeClr val="accent3">
                    <a:lumMod val="60000"/>
                    <a:lumOff val="40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5305713" y="3302257"/>
                  <a:ext cx="1517301" cy="369332"/>
                </a:xfrm>
                <a:prstGeom prst="rect">
                  <a:avLst/>
                </a:prstGeom>
                <a:noFill/>
              </p:spPr>
              <p:txBody>
                <a:bodyPr wrap="square" rtlCol="0">
                  <a:spAutoFit/>
                </a:bodyPr>
                <a:lstStyle/>
                <a:p>
                  <a:pPr algn="ctr"/>
                  <a:r>
                    <a:rPr lang="en-US" b="1" dirty="0"/>
                    <a:t>g</a:t>
                  </a:r>
                  <a:r>
                    <a:rPr lang="en-US" b="1" dirty="0" smtClean="0"/>
                    <a:t>roup</a:t>
                  </a:r>
                  <a:endParaRPr lang="en-US" b="1" dirty="0"/>
                </a:p>
              </p:txBody>
            </p:sp>
            <p:grpSp>
              <p:nvGrpSpPr>
                <p:cNvPr id="119" name="Group 118"/>
                <p:cNvGrpSpPr/>
                <p:nvPr/>
              </p:nvGrpSpPr>
              <p:grpSpPr>
                <a:xfrm>
                  <a:off x="5521564" y="3974659"/>
                  <a:ext cx="1034589" cy="380608"/>
                  <a:chOff x="5539154" y="3317135"/>
                  <a:chExt cx="1034589" cy="380608"/>
                </a:xfrm>
              </p:grpSpPr>
              <p:sp>
                <p:nvSpPr>
                  <p:cNvPr id="129" name="Rectangle 128"/>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5590165" y="3317135"/>
                    <a:ext cx="983578" cy="369332"/>
                  </a:xfrm>
                  <a:prstGeom prst="rect">
                    <a:avLst/>
                  </a:prstGeom>
                  <a:noFill/>
                </p:spPr>
                <p:txBody>
                  <a:bodyPr wrap="square" rtlCol="0">
                    <a:spAutoFit/>
                  </a:bodyPr>
                  <a:lstStyle/>
                  <a:p>
                    <a:pPr algn="ctr"/>
                    <a:r>
                      <a:rPr lang="en-US" b="1" dirty="0" smtClean="0"/>
                      <a:t>user1</a:t>
                    </a:r>
                    <a:endParaRPr lang="en-US" b="1" dirty="0"/>
                  </a:p>
                </p:txBody>
              </p:sp>
            </p:grpSp>
            <p:grpSp>
              <p:nvGrpSpPr>
                <p:cNvPr id="120" name="Group 119"/>
                <p:cNvGrpSpPr/>
                <p:nvPr/>
              </p:nvGrpSpPr>
              <p:grpSpPr>
                <a:xfrm>
                  <a:off x="5521564" y="4507667"/>
                  <a:ext cx="1034589" cy="380608"/>
                  <a:chOff x="5539154" y="3317135"/>
                  <a:chExt cx="1034589" cy="380608"/>
                </a:xfrm>
              </p:grpSpPr>
              <p:sp>
                <p:nvSpPr>
                  <p:cNvPr id="127" name="Rectangle 126"/>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5590165" y="3317135"/>
                    <a:ext cx="983578" cy="369332"/>
                  </a:xfrm>
                  <a:prstGeom prst="rect">
                    <a:avLst/>
                  </a:prstGeom>
                  <a:noFill/>
                </p:spPr>
                <p:txBody>
                  <a:bodyPr wrap="square" rtlCol="0">
                    <a:spAutoFit/>
                  </a:bodyPr>
                  <a:lstStyle/>
                  <a:p>
                    <a:pPr algn="ctr"/>
                    <a:r>
                      <a:rPr lang="en-US" b="1" dirty="0" smtClean="0"/>
                      <a:t>user2</a:t>
                    </a:r>
                    <a:endParaRPr lang="en-US" b="1" dirty="0"/>
                  </a:p>
                </p:txBody>
              </p:sp>
            </p:grpSp>
            <p:grpSp>
              <p:nvGrpSpPr>
                <p:cNvPr id="121" name="Group 120"/>
                <p:cNvGrpSpPr/>
                <p:nvPr/>
              </p:nvGrpSpPr>
              <p:grpSpPr>
                <a:xfrm>
                  <a:off x="5529773" y="5050278"/>
                  <a:ext cx="1034589" cy="380608"/>
                  <a:chOff x="5539154" y="3317135"/>
                  <a:chExt cx="1034589" cy="380608"/>
                </a:xfrm>
              </p:grpSpPr>
              <p:sp>
                <p:nvSpPr>
                  <p:cNvPr id="125" name="Rectangle 124"/>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5590165" y="3317135"/>
                    <a:ext cx="983578" cy="369332"/>
                  </a:xfrm>
                  <a:prstGeom prst="rect">
                    <a:avLst/>
                  </a:prstGeom>
                  <a:noFill/>
                </p:spPr>
                <p:txBody>
                  <a:bodyPr wrap="square" rtlCol="0">
                    <a:spAutoFit/>
                  </a:bodyPr>
                  <a:lstStyle/>
                  <a:p>
                    <a:pPr algn="ctr"/>
                    <a:r>
                      <a:rPr lang="en-US" b="1" dirty="0" smtClean="0"/>
                      <a:t>user3</a:t>
                    </a:r>
                    <a:endParaRPr lang="en-US" b="1" dirty="0"/>
                  </a:p>
                </p:txBody>
              </p:sp>
            </p:grpSp>
          </p:grpSp>
          <p:cxnSp>
            <p:nvCxnSpPr>
              <p:cNvPr id="136" name="Straight Arrow Connector 135"/>
              <p:cNvCxnSpPr>
                <a:stCxn id="56" idx="3"/>
              </p:cNvCxnSpPr>
              <p:nvPr/>
            </p:nvCxnSpPr>
            <p:spPr>
              <a:xfrm flipV="1">
                <a:off x="6578759" y="1974189"/>
                <a:ext cx="728301" cy="6806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rot="18996676">
                <a:off x="6490721" y="2272198"/>
                <a:ext cx="1002323" cy="338554"/>
              </a:xfrm>
              <a:prstGeom prst="rect">
                <a:avLst/>
              </a:prstGeom>
              <a:noFill/>
            </p:spPr>
            <p:txBody>
              <a:bodyPr wrap="square" rtlCol="0">
                <a:spAutoFit/>
              </a:bodyPr>
              <a:lstStyle/>
              <a:p>
                <a:pPr algn="ctr"/>
                <a:r>
                  <a:rPr lang="en-US" sz="1600" b="1" dirty="0" smtClean="0">
                    <a:solidFill>
                      <a:srgbClr val="C00000"/>
                    </a:solidFill>
                  </a:rPr>
                  <a:t>creates</a:t>
                </a:r>
                <a:endParaRPr lang="en-US" sz="1600" b="1" dirty="0">
                  <a:solidFill>
                    <a:srgbClr val="C00000"/>
                  </a:solidFill>
                </a:endParaRPr>
              </a:p>
            </p:txBody>
          </p:sp>
          <p:sp>
            <p:nvSpPr>
              <p:cNvPr id="138" name="TextBox 137"/>
              <p:cNvSpPr txBox="1"/>
              <p:nvPr/>
            </p:nvSpPr>
            <p:spPr>
              <a:xfrm>
                <a:off x="5411873" y="5662059"/>
                <a:ext cx="1327116" cy="369332"/>
              </a:xfrm>
              <a:prstGeom prst="rect">
                <a:avLst/>
              </a:prstGeom>
              <a:solidFill>
                <a:schemeClr val="bg1"/>
              </a:solidFill>
            </p:spPr>
            <p:txBody>
              <a:bodyPr wrap="square" rtlCol="0">
                <a:spAutoFit/>
              </a:bodyPr>
              <a:lstStyle/>
              <a:p>
                <a:pPr algn="ctr"/>
                <a:r>
                  <a:rPr lang="en-US" b="1" dirty="0" smtClean="0"/>
                  <a:t>resources</a:t>
                </a:r>
                <a:endParaRPr lang="en-US" b="1" dirty="0"/>
              </a:p>
            </p:txBody>
          </p:sp>
          <p:sp>
            <p:nvSpPr>
              <p:cNvPr id="139" name="TextBox 138"/>
              <p:cNvSpPr txBox="1"/>
              <p:nvPr/>
            </p:nvSpPr>
            <p:spPr>
              <a:xfrm>
                <a:off x="7308806" y="5662059"/>
                <a:ext cx="1327116" cy="369332"/>
              </a:xfrm>
              <a:prstGeom prst="rect">
                <a:avLst/>
              </a:prstGeom>
              <a:solidFill>
                <a:schemeClr val="bg1"/>
              </a:solidFill>
            </p:spPr>
            <p:txBody>
              <a:bodyPr wrap="square" rtlCol="0">
                <a:spAutoFit/>
              </a:bodyPr>
              <a:lstStyle/>
              <a:p>
                <a:pPr algn="ctr"/>
                <a:r>
                  <a:rPr lang="en-US" b="1" dirty="0" smtClean="0"/>
                  <a:t>resources</a:t>
                </a:r>
                <a:endParaRPr lang="en-US" b="1" dirty="0"/>
              </a:p>
            </p:txBody>
          </p:sp>
        </p:grpSp>
        <p:sp>
          <p:nvSpPr>
            <p:cNvPr id="8" name="TextBox 7"/>
            <p:cNvSpPr txBox="1"/>
            <p:nvPr/>
          </p:nvSpPr>
          <p:spPr>
            <a:xfrm>
              <a:off x="5313042" y="1774436"/>
              <a:ext cx="1524777" cy="400110"/>
            </a:xfrm>
            <a:prstGeom prst="rect">
              <a:avLst/>
            </a:prstGeom>
            <a:noFill/>
          </p:spPr>
          <p:txBody>
            <a:bodyPr wrap="none" rtlCol="0">
              <a:spAutoFit/>
            </a:bodyPr>
            <a:lstStyle/>
            <a:p>
              <a:pPr algn="ctr"/>
              <a:r>
                <a:rPr lang="en-US" sz="2000" b="1" dirty="0" smtClean="0">
                  <a:solidFill>
                    <a:schemeClr val="bg1"/>
                  </a:solidFill>
                </a:rPr>
                <a:t>eucalyptus</a:t>
              </a:r>
              <a:endParaRPr lang="en-US" sz="2000" b="1" dirty="0">
                <a:solidFill>
                  <a:schemeClr val="bg1"/>
                </a:solidFill>
              </a:endParaRPr>
            </a:p>
          </p:txBody>
        </p:sp>
        <p:sp>
          <p:nvSpPr>
            <p:cNvPr id="53" name="TextBox 52"/>
            <p:cNvSpPr txBox="1"/>
            <p:nvPr/>
          </p:nvSpPr>
          <p:spPr>
            <a:xfrm>
              <a:off x="7260732" y="1774436"/>
              <a:ext cx="1338829" cy="400110"/>
            </a:xfrm>
            <a:prstGeom prst="rect">
              <a:avLst/>
            </a:prstGeom>
            <a:noFill/>
          </p:spPr>
          <p:txBody>
            <a:bodyPr wrap="none" rtlCol="0">
              <a:spAutoFit/>
            </a:bodyPr>
            <a:lstStyle/>
            <a:p>
              <a:pPr algn="ctr"/>
              <a:r>
                <a:rPr lang="en-US" sz="2000" b="1" dirty="0" err="1">
                  <a:solidFill>
                    <a:schemeClr val="bg1"/>
                  </a:solidFill>
                </a:rPr>
                <a:t>n</a:t>
              </a:r>
              <a:r>
                <a:rPr lang="en-US" sz="2000" b="1" dirty="0" err="1" smtClean="0">
                  <a:solidFill>
                    <a:schemeClr val="bg1"/>
                  </a:solidFill>
                </a:rPr>
                <a:t>ew_acct</a:t>
              </a:r>
              <a:endParaRPr lang="en-US" sz="2000" b="1" dirty="0">
                <a:solidFill>
                  <a:schemeClr val="bg1"/>
                </a:solidFill>
              </a:endParaRPr>
            </a:p>
          </p:txBody>
        </p:sp>
      </p:grpSp>
    </p:spTree>
    <p:extLst>
      <p:ext uri="{BB962C8B-B14F-4D97-AF65-F5344CB8AC3E}">
        <p14:creationId xmlns:p14="http://schemas.microsoft.com/office/powerpoint/2010/main" val="124231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Profile</a:t>
            </a:r>
            <a:endParaRPr lang="en-US" dirty="0"/>
          </a:p>
        </p:txBody>
      </p:sp>
      <p:sp>
        <p:nvSpPr>
          <p:cNvPr id="3" name="Content Placeholder 2"/>
          <p:cNvSpPr>
            <a:spLocks noGrp="1"/>
          </p:cNvSpPr>
          <p:nvPr>
            <p:ph idx="1"/>
          </p:nvPr>
        </p:nvSpPr>
        <p:spPr>
          <a:xfrm>
            <a:off x="314325" y="1425388"/>
            <a:ext cx="8297111" cy="4840942"/>
          </a:xfrm>
        </p:spPr>
        <p:txBody>
          <a:bodyPr/>
          <a:lstStyle/>
          <a:p>
            <a:r>
              <a:rPr lang="en-US" dirty="0" smtClean="0"/>
              <a:t>A login profile consists of a login name and password.</a:t>
            </a:r>
          </a:p>
          <a:p>
            <a:r>
              <a:rPr lang="en-US" dirty="0" smtClean="0"/>
              <a:t>A login profile is required for any user to access the Administrator Console.</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11</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6010" y="2936374"/>
            <a:ext cx="4105983" cy="3082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02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Credentials</a:t>
            </a:r>
            <a:endParaRPr lang="en-US" dirty="0"/>
          </a:p>
        </p:txBody>
      </p:sp>
      <p:sp>
        <p:nvSpPr>
          <p:cNvPr id="3" name="Content Placeholder 2"/>
          <p:cNvSpPr>
            <a:spLocks noGrp="1"/>
          </p:cNvSpPr>
          <p:nvPr>
            <p:ph idx="1"/>
          </p:nvPr>
        </p:nvSpPr>
        <p:spPr>
          <a:xfrm>
            <a:off x="314325" y="1425388"/>
            <a:ext cx="8297111" cy="4840942"/>
          </a:xfrm>
        </p:spPr>
        <p:txBody>
          <a:bodyPr/>
          <a:lstStyle/>
          <a:p>
            <a:r>
              <a:rPr lang="en-US" dirty="0" smtClean="0"/>
              <a:t>Users can create and download their own credentials once logged into the </a:t>
            </a:r>
            <a:r>
              <a:rPr lang="en-US" dirty="0"/>
              <a:t>Administrator Console.</a:t>
            </a:r>
            <a:endParaRPr lang="en-US" dirty="0" smtClean="0"/>
          </a:p>
          <a:p>
            <a:pPr lvl="1"/>
            <a:r>
              <a:rPr lang="en-US" dirty="0"/>
              <a:t>By default, new users do not have credentials</a:t>
            </a:r>
            <a:r>
              <a:rPr lang="en-US" dirty="0" smtClean="0"/>
              <a:t>.</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12</a:t>
            </a:fld>
            <a:endParaRPr lang="en-US"/>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1950" y="3203509"/>
            <a:ext cx="3482487" cy="2274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90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Resource Names</a:t>
            </a:r>
            <a:endParaRPr lang="en-US" dirty="0"/>
          </a:p>
        </p:txBody>
      </p:sp>
      <p:sp>
        <p:nvSpPr>
          <p:cNvPr id="3" name="Content Placeholder 2"/>
          <p:cNvSpPr>
            <a:spLocks noGrp="1"/>
          </p:cNvSpPr>
          <p:nvPr>
            <p:ph idx="1"/>
          </p:nvPr>
        </p:nvSpPr>
        <p:spPr>
          <a:xfrm>
            <a:off x="341249" y="1909859"/>
            <a:ext cx="8524875" cy="4424839"/>
          </a:xfrm>
        </p:spPr>
        <p:txBody>
          <a:bodyPr/>
          <a:lstStyle/>
          <a:p>
            <a:r>
              <a:rPr lang="en-US" dirty="0"/>
              <a:t>Eucalyptus Resource Name (ERN) is the name format used to </a:t>
            </a:r>
            <a:r>
              <a:rPr lang="en-US" dirty="0" smtClean="0"/>
              <a:t>uniquely identify cloud resources, users, and groups. </a:t>
            </a:r>
            <a:endParaRPr lang="en-US" dirty="0"/>
          </a:p>
          <a:p>
            <a:pPr lvl="1"/>
            <a:r>
              <a:rPr lang="en-US" i="1" dirty="0" err="1"/>
              <a:t>a</a:t>
            </a:r>
            <a:r>
              <a:rPr lang="en-US" i="1" dirty="0" err="1" smtClean="0"/>
              <a:t>rn</a:t>
            </a:r>
            <a:r>
              <a:rPr lang="en-US" dirty="0" smtClean="0"/>
              <a:t> – Amazon resource name; used in ERNs for AWS compatibility</a:t>
            </a:r>
          </a:p>
          <a:p>
            <a:pPr lvl="1"/>
            <a:r>
              <a:rPr lang="en-US" i="1" dirty="0" err="1"/>
              <a:t>a</a:t>
            </a:r>
            <a:r>
              <a:rPr lang="en-US" i="1" dirty="0" err="1" smtClean="0"/>
              <a:t>ws</a:t>
            </a:r>
            <a:r>
              <a:rPr lang="en-US" dirty="0" smtClean="0"/>
              <a:t> – Amazon Web Services compatible</a:t>
            </a:r>
          </a:p>
          <a:p>
            <a:pPr lvl="1"/>
            <a:r>
              <a:rPr lang="en-US" i="1" dirty="0"/>
              <a:t>v</a:t>
            </a:r>
            <a:r>
              <a:rPr lang="en-US" i="1" dirty="0" smtClean="0"/>
              <a:t>endor</a:t>
            </a:r>
            <a:r>
              <a:rPr lang="en-US" dirty="0" smtClean="0"/>
              <a:t> – identifies </a:t>
            </a:r>
            <a:r>
              <a:rPr lang="en-US" dirty="0"/>
              <a:t>the service (for example, ec2, s3, </a:t>
            </a:r>
            <a:r>
              <a:rPr lang="en-US" dirty="0" err="1"/>
              <a:t>iam</a:t>
            </a:r>
            <a:r>
              <a:rPr lang="en-US" dirty="0"/>
              <a:t>)</a:t>
            </a:r>
          </a:p>
          <a:p>
            <a:pPr lvl="1"/>
            <a:r>
              <a:rPr lang="en-US" i="1" dirty="0"/>
              <a:t>r</a:t>
            </a:r>
            <a:r>
              <a:rPr lang="en-US" i="1" dirty="0" smtClean="0"/>
              <a:t>egion</a:t>
            </a:r>
            <a:r>
              <a:rPr lang="en-US" dirty="0" smtClean="0"/>
              <a:t> – specifies </a:t>
            </a:r>
            <a:r>
              <a:rPr lang="en-US" dirty="0"/>
              <a:t>the region of a resource (not </a:t>
            </a:r>
            <a:r>
              <a:rPr lang="en-US" dirty="0" smtClean="0"/>
              <a:t>used in </a:t>
            </a:r>
            <a:r>
              <a:rPr lang="en-US" dirty="0"/>
              <a:t>Eucalyptus)</a:t>
            </a:r>
          </a:p>
          <a:p>
            <a:pPr lvl="1"/>
            <a:r>
              <a:rPr lang="en-US" i="1" dirty="0"/>
              <a:t>n</a:t>
            </a:r>
            <a:r>
              <a:rPr lang="en-US" i="1" dirty="0" smtClean="0"/>
              <a:t>amespace</a:t>
            </a:r>
            <a:r>
              <a:rPr lang="en-US" dirty="0" smtClean="0"/>
              <a:t> – specifies </a:t>
            </a:r>
            <a:r>
              <a:rPr lang="en-US" dirty="0"/>
              <a:t>the name space of a </a:t>
            </a:r>
            <a:r>
              <a:rPr lang="en-US" dirty="0" smtClean="0"/>
              <a:t>resource</a:t>
            </a:r>
            <a:endParaRPr lang="en-US" dirty="0"/>
          </a:p>
          <a:p>
            <a:pPr lvl="1"/>
            <a:r>
              <a:rPr lang="en-US" i="1" dirty="0"/>
              <a:t>r</a:t>
            </a:r>
            <a:r>
              <a:rPr lang="en-US" i="1" dirty="0" smtClean="0"/>
              <a:t>elative-id</a:t>
            </a:r>
            <a:r>
              <a:rPr lang="en-US" dirty="0" smtClean="0"/>
              <a:t> – specifies </a:t>
            </a:r>
            <a:r>
              <a:rPr lang="en-US" dirty="0"/>
              <a:t>the ID within the service and the </a:t>
            </a:r>
            <a:r>
              <a:rPr lang="en-US" dirty="0" smtClean="0"/>
              <a:t>namespace</a:t>
            </a:r>
          </a:p>
          <a:p>
            <a:r>
              <a:rPr lang="en-US" dirty="0" smtClean="0"/>
              <a:t>Seen or used in the:</a:t>
            </a:r>
          </a:p>
          <a:p>
            <a:pPr lvl="1"/>
            <a:r>
              <a:rPr lang="en-US" dirty="0"/>
              <a:t>Administrator Console </a:t>
            </a:r>
            <a:endParaRPr lang="en-US" dirty="0" smtClean="0"/>
          </a:p>
          <a:p>
            <a:pPr lvl="1"/>
            <a:r>
              <a:rPr lang="en-US" dirty="0" smtClean="0"/>
              <a:t>Command-line outputs</a:t>
            </a:r>
          </a:p>
          <a:p>
            <a:pPr lvl="1"/>
            <a:r>
              <a:rPr lang="en-US" dirty="0" smtClean="0"/>
              <a:t>EIAM access control policies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13</a:t>
            </a:fld>
            <a:endParaRPr lang="en-US"/>
          </a:p>
        </p:txBody>
      </p:sp>
      <p:sp>
        <p:nvSpPr>
          <p:cNvPr id="5" name="TextBox 4"/>
          <p:cNvSpPr txBox="1"/>
          <p:nvPr/>
        </p:nvSpPr>
        <p:spPr>
          <a:xfrm>
            <a:off x="1131683" y="1364306"/>
            <a:ext cx="6944008" cy="369332"/>
          </a:xfrm>
          <a:prstGeom prst="rect">
            <a:avLst/>
          </a:prstGeom>
          <a:noFill/>
          <a:ln w="28575">
            <a:solidFill>
              <a:schemeClr val="tx1"/>
            </a:solidFill>
          </a:ln>
        </p:spPr>
        <p:txBody>
          <a:bodyPr wrap="square" rtlCol="0">
            <a:spAutoFit/>
          </a:bodyPr>
          <a:lstStyle/>
          <a:p>
            <a:pPr algn="ctr"/>
            <a:r>
              <a:rPr lang="en-US" i="1" dirty="0" err="1"/>
              <a:t>arn</a:t>
            </a:r>
            <a:r>
              <a:rPr lang="en-US" dirty="0" err="1"/>
              <a:t>:</a:t>
            </a:r>
            <a:r>
              <a:rPr lang="en-US" i="1" dirty="0" err="1"/>
              <a:t>aws</a:t>
            </a:r>
            <a:r>
              <a:rPr lang="en-US" dirty="0"/>
              <a:t>:&lt;</a:t>
            </a:r>
            <a:r>
              <a:rPr lang="en-US" i="1" dirty="0"/>
              <a:t>vendor</a:t>
            </a:r>
            <a:r>
              <a:rPr lang="en-US" dirty="0"/>
              <a:t>&gt;:&lt;</a:t>
            </a:r>
            <a:r>
              <a:rPr lang="en-US" i="1" dirty="0"/>
              <a:t>region</a:t>
            </a:r>
            <a:r>
              <a:rPr lang="en-US" dirty="0"/>
              <a:t>&gt;:&lt;</a:t>
            </a:r>
            <a:r>
              <a:rPr lang="en-US" i="1" dirty="0"/>
              <a:t>namespace</a:t>
            </a:r>
            <a:r>
              <a:rPr lang="en-US" dirty="0"/>
              <a:t>&gt;:&lt;</a:t>
            </a:r>
            <a:r>
              <a:rPr lang="en-US" i="1" dirty="0"/>
              <a:t>relative-id</a:t>
            </a:r>
            <a:r>
              <a:rPr lang="en-US" dirty="0"/>
              <a:t>&gt;</a:t>
            </a:r>
          </a:p>
        </p:txBody>
      </p:sp>
    </p:spTree>
    <p:extLst>
      <p:ext uri="{BB962C8B-B14F-4D97-AF65-F5344CB8AC3E}">
        <p14:creationId xmlns:p14="http://schemas.microsoft.com/office/powerpoint/2010/main" val="3742235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 and S3 ERN Examples</a:t>
            </a:r>
            <a:endParaRPr lang="en-US" dirty="0"/>
          </a:p>
        </p:txBody>
      </p:sp>
      <p:sp>
        <p:nvSpPr>
          <p:cNvPr id="3" name="Content Placeholder 2"/>
          <p:cNvSpPr>
            <a:spLocks noGrp="1"/>
          </p:cNvSpPr>
          <p:nvPr>
            <p:ph idx="1"/>
          </p:nvPr>
        </p:nvSpPr>
        <p:spPr>
          <a:xfrm>
            <a:off x="108643" y="1425388"/>
            <a:ext cx="8872396" cy="4840942"/>
          </a:xfrm>
        </p:spPr>
        <p:txBody>
          <a:bodyPr/>
          <a:lstStyle/>
          <a:p>
            <a:r>
              <a:rPr lang="en-US" dirty="0" smtClean="0"/>
              <a:t>IAM service ERN examples</a:t>
            </a:r>
          </a:p>
          <a:p>
            <a:pPr lvl="1"/>
            <a:r>
              <a:rPr lang="en-US" dirty="0" smtClean="0"/>
              <a:t>Pattern:</a:t>
            </a:r>
          </a:p>
          <a:p>
            <a:pPr lvl="2"/>
            <a:r>
              <a:rPr lang="en-US" i="1" dirty="0" err="1" smtClean="0"/>
              <a:t>arn</a:t>
            </a:r>
            <a:r>
              <a:rPr lang="en-US" dirty="0" err="1" smtClean="0"/>
              <a:t>:</a:t>
            </a:r>
            <a:r>
              <a:rPr lang="en-US" i="1" dirty="0" err="1" smtClean="0"/>
              <a:t>aws</a:t>
            </a:r>
            <a:r>
              <a:rPr lang="en-US" dirty="0" err="1" smtClean="0"/>
              <a:t>:</a:t>
            </a:r>
            <a:r>
              <a:rPr lang="en-US" i="1" dirty="0" err="1" smtClean="0"/>
              <a:t>iam</a:t>
            </a:r>
            <a:r>
              <a:rPr lang="en-US" dirty="0" smtClean="0"/>
              <a:t>::&lt;</a:t>
            </a:r>
            <a:r>
              <a:rPr lang="en-US" i="1" dirty="0" err="1" smtClean="0"/>
              <a:t>account_id</a:t>
            </a:r>
            <a:r>
              <a:rPr lang="en-US" dirty="0"/>
              <a:t>&gt;:[</a:t>
            </a:r>
            <a:r>
              <a:rPr lang="en-US" i="1" dirty="0" err="1"/>
              <a:t>user</a:t>
            </a:r>
            <a:r>
              <a:rPr lang="en-US" dirty="0" err="1"/>
              <a:t>|</a:t>
            </a:r>
            <a:r>
              <a:rPr lang="en-US" i="1" dirty="0" err="1"/>
              <a:t>group</a:t>
            </a:r>
            <a:r>
              <a:rPr lang="en-US" dirty="0" smtClean="0"/>
              <a:t>]/&lt;</a:t>
            </a:r>
            <a:r>
              <a:rPr lang="en-US" i="1" dirty="0" smtClean="0"/>
              <a:t>optional path</a:t>
            </a:r>
            <a:r>
              <a:rPr lang="en-US" dirty="0" smtClean="0"/>
              <a:t>&gt;/&lt;</a:t>
            </a:r>
            <a:r>
              <a:rPr lang="en-US" i="1" dirty="0" err="1" smtClean="0"/>
              <a:t>user_or_group_name</a:t>
            </a:r>
            <a:r>
              <a:rPr lang="en-US" dirty="0" smtClean="0"/>
              <a:t>&gt;</a:t>
            </a:r>
          </a:p>
          <a:p>
            <a:pPr lvl="1"/>
            <a:r>
              <a:rPr lang="en-US" dirty="0" smtClean="0"/>
              <a:t>Examples:</a:t>
            </a:r>
          </a:p>
          <a:p>
            <a:pPr lvl="2"/>
            <a:r>
              <a:rPr lang="en-US" dirty="0" err="1" smtClean="0"/>
              <a:t>arn:aws:iam</a:t>
            </a:r>
            <a:r>
              <a:rPr lang="en-US" dirty="0" smtClean="0"/>
              <a:t>::</a:t>
            </a:r>
            <a:r>
              <a:rPr lang="en-US" dirty="0" err="1" smtClean="0"/>
              <a:t>eucalyptus:user</a:t>
            </a:r>
            <a:r>
              <a:rPr lang="en-US" dirty="0" smtClean="0"/>
              <a:t>/</a:t>
            </a:r>
            <a:r>
              <a:rPr lang="en-US" dirty="0" err="1" smtClean="0"/>
              <a:t>steve</a:t>
            </a:r>
            <a:endParaRPr lang="en-US" dirty="0" smtClean="0"/>
          </a:p>
          <a:p>
            <a:pPr lvl="2"/>
            <a:r>
              <a:rPr lang="en-US" dirty="0" err="1" smtClean="0"/>
              <a:t>arn:aws:iam</a:t>
            </a:r>
            <a:r>
              <a:rPr lang="en-US" dirty="0" smtClean="0"/>
              <a:t>::</a:t>
            </a:r>
            <a:r>
              <a:rPr lang="en-US" dirty="0" err="1" smtClean="0"/>
              <a:t>eng:user</a:t>
            </a:r>
            <a:r>
              <a:rPr lang="en-US" dirty="0" smtClean="0"/>
              <a:t>/*</a:t>
            </a:r>
          </a:p>
          <a:p>
            <a:pPr lvl="2"/>
            <a:r>
              <a:rPr lang="en-US" dirty="0" err="1" smtClean="0"/>
              <a:t>arn:aws:iam</a:t>
            </a:r>
            <a:r>
              <a:rPr lang="en-US" dirty="0" smtClean="0"/>
              <a:t>::</a:t>
            </a:r>
            <a:r>
              <a:rPr lang="en-US" dirty="0" err="1" smtClean="0"/>
              <a:t>sales:group</a:t>
            </a:r>
            <a:r>
              <a:rPr lang="en-US" dirty="0" smtClean="0"/>
              <a:t>/west/</a:t>
            </a:r>
            <a:r>
              <a:rPr lang="en-US" dirty="0" err="1" smtClean="0"/>
              <a:t>salesteam</a:t>
            </a:r>
            <a:endParaRPr lang="en-US" dirty="0"/>
          </a:p>
          <a:p>
            <a:r>
              <a:rPr lang="en-US" dirty="0" smtClean="0"/>
              <a:t>S3 service ERN examples</a:t>
            </a:r>
          </a:p>
          <a:p>
            <a:pPr lvl="1"/>
            <a:r>
              <a:rPr lang="en-US" dirty="0" smtClean="0"/>
              <a:t>Pattern:</a:t>
            </a:r>
          </a:p>
          <a:p>
            <a:pPr lvl="2"/>
            <a:r>
              <a:rPr lang="en-US" i="1" dirty="0" smtClean="0"/>
              <a:t>arn</a:t>
            </a:r>
            <a:r>
              <a:rPr lang="en-US" dirty="0" smtClean="0"/>
              <a:t>:</a:t>
            </a:r>
            <a:r>
              <a:rPr lang="en-US" i="1" dirty="0" smtClean="0"/>
              <a:t>aws</a:t>
            </a:r>
            <a:r>
              <a:rPr lang="en-US" dirty="0" smtClean="0"/>
              <a:t>:</a:t>
            </a:r>
            <a:r>
              <a:rPr lang="en-US" i="1" dirty="0" smtClean="0"/>
              <a:t>s3</a:t>
            </a:r>
            <a:r>
              <a:rPr lang="en-US" dirty="0"/>
              <a:t>:::&lt;</a:t>
            </a:r>
            <a:r>
              <a:rPr lang="en-US" i="1" dirty="0" err="1" smtClean="0"/>
              <a:t>bucket_name</a:t>
            </a:r>
            <a:r>
              <a:rPr lang="en-US" dirty="0"/>
              <a:t>&gt;[/&lt;</a:t>
            </a:r>
            <a:r>
              <a:rPr lang="en-US" i="1" dirty="0" err="1" smtClean="0"/>
              <a:t>key_name</a:t>
            </a:r>
            <a:r>
              <a:rPr lang="en-US" dirty="0" smtClean="0"/>
              <a:t>&gt;]</a:t>
            </a:r>
          </a:p>
          <a:p>
            <a:pPr lvl="1"/>
            <a:r>
              <a:rPr lang="en-US" dirty="0" smtClean="0"/>
              <a:t>Examples:</a:t>
            </a:r>
            <a:endParaRPr lang="en-US" dirty="0"/>
          </a:p>
          <a:p>
            <a:pPr lvl="2"/>
            <a:r>
              <a:rPr lang="en-US" dirty="0"/>
              <a:t>arn:aws:s3:::</a:t>
            </a:r>
            <a:r>
              <a:rPr lang="en-US" dirty="0" err="1" smtClean="0"/>
              <a:t>acme_bucket</a:t>
            </a:r>
            <a:r>
              <a:rPr lang="en-US" dirty="0" smtClean="0"/>
              <a:t>/emi-1234abcd</a:t>
            </a:r>
          </a:p>
          <a:p>
            <a:pPr lvl="2"/>
            <a:r>
              <a:rPr lang="en-US" dirty="0"/>
              <a:t>arn:aws:s3:::</a:t>
            </a:r>
            <a:r>
              <a:rPr lang="en-US" dirty="0" err="1" smtClean="0"/>
              <a:t>acme_bucket</a:t>
            </a:r>
            <a:r>
              <a:rPr lang="en-US" dirty="0" smtClean="0"/>
              <a:t>/*</a:t>
            </a:r>
            <a:endParaRPr lang="en-US" dirty="0"/>
          </a:p>
          <a:p>
            <a:pPr lvl="2"/>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14</a:t>
            </a:fld>
            <a:endParaRPr lang="en-US"/>
          </a:p>
        </p:txBody>
      </p:sp>
    </p:spTree>
    <p:extLst>
      <p:ext uri="{BB962C8B-B14F-4D97-AF65-F5344CB8AC3E}">
        <p14:creationId xmlns:p14="http://schemas.microsoft.com/office/powerpoint/2010/main" val="864366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ERN Examples</a:t>
            </a:r>
            <a:endParaRPr lang="en-US" dirty="0"/>
          </a:p>
        </p:txBody>
      </p:sp>
      <p:sp>
        <p:nvSpPr>
          <p:cNvPr id="3" name="Content Placeholder 2"/>
          <p:cNvSpPr>
            <a:spLocks noGrp="1"/>
          </p:cNvSpPr>
          <p:nvPr>
            <p:ph idx="1"/>
          </p:nvPr>
        </p:nvSpPr>
        <p:spPr>
          <a:xfrm>
            <a:off x="108643" y="1425387"/>
            <a:ext cx="8872396" cy="4947703"/>
          </a:xfrm>
        </p:spPr>
        <p:txBody>
          <a:bodyPr/>
          <a:lstStyle/>
          <a:p>
            <a:r>
              <a:rPr lang="en-US" dirty="0" smtClean="0"/>
              <a:t>Eucalyptus EC2 resource type extensions provide more granularity than AWS in access control policies.</a:t>
            </a:r>
          </a:p>
          <a:p>
            <a:pPr lvl="1"/>
            <a:r>
              <a:rPr lang="en-US" dirty="0" smtClean="0"/>
              <a:t>AWS only supports the * wildcard in access control policy statements.</a:t>
            </a:r>
          </a:p>
          <a:p>
            <a:r>
              <a:rPr lang="en-US" dirty="0" smtClean="0"/>
              <a:t>EC2 service </a:t>
            </a:r>
            <a:r>
              <a:rPr lang="en-US" dirty="0"/>
              <a:t>ERN </a:t>
            </a:r>
            <a:r>
              <a:rPr lang="en-US" dirty="0" smtClean="0"/>
              <a:t>examples</a:t>
            </a:r>
          </a:p>
          <a:p>
            <a:pPr lvl="1"/>
            <a:r>
              <a:rPr lang="en-US" dirty="0"/>
              <a:t>P</a:t>
            </a:r>
            <a:r>
              <a:rPr lang="en-US" dirty="0" smtClean="0"/>
              <a:t>attern:</a:t>
            </a:r>
            <a:endParaRPr lang="en-US" dirty="0"/>
          </a:p>
          <a:p>
            <a:pPr lvl="2"/>
            <a:r>
              <a:rPr lang="en-US" i="1" dirty="0" smtClean="0"/>
              <a:t>arn</a:t>
            </a:r>
            <a:r>
              <a:rPr lang="en-US" dirty="0" smtClean="0"/>
              <a:t>:</a:t>
            </a:r>
            <a:r>
              <a:rPr lang="en-US" i="1" dirty="0" smtClean="0"/>
              <a:t>aws</a:t>
            </a:r>
            <a:r>
              <a:rPr lang="en-US" dirty="0" smtClean="0"/>
              <a:t>:</a:t>
            </a:r>
            <a:r>
              <a:rPr lang="en-US" i="1" dirty="0" smtClean="0"/>
              <a:t>ec2</a:t>
            </a:r>
            <a:r>
              <a:rPr lang="en-US" dirty="0" smtClean="0"/>
              <a:t>::&lt;</a:t>
            </a:r>
            <a:r>
              <a:rPr lang="en-US" i="1" dirty="0" err="1" smtClean="0"/>
              <a:t>account_ID</a:t>
            </a:r>
            <a:r>
              <a:rPr lang="en-US" dirty="0" smtClean="0"/>
              <a:t>&gt;:&lt;</a:t>
            </a:r>
            <a:r>
              <a:rPr lang="en-US" i="1" dirty="0" err="1"/>
              <a:t>resource_type</a:t>
            </a:r>
            <a:r>
              <a:rPr lang="en-US" dirty="0"/>
              <a:t>&gt;/&lt;</a:t>
            </a:r>
            <a:r>
              <a:rPr lang="en-US" i="1" dirty="0" err="1"/>
              <a:t>resource_ID</a:t>
            </a:r>
            <a:r>
              <a:rPr lang="en-US" dirty="0" smtClean="0"/>
              <a:t>&gt;</a:t>
            </a:r>
          </a:p>
          <a:p>
            <a:pPr lvl="2"/>
            <a:r>
              <a:rPr lang="en-US" dirty="0" smtClean="0"/>
              <a:t>Account ID is optional, and can limit resource access to an account.</a:t>
            </a:r>
            <a:endParaRPr lang="en-US" dirty="0"/>
          </a:p>
          <a:p>
            <a:pPr lvl="1"/>
            <a:r>
              <a:rPr lang="en-US" sz="2100" dirty="0" smtClean="0"/>
              <a:t>Examples:</a:t>
            </a:r>
          </a:p>
          <a:p>
            <a:pPr lvl="2"/>
            <a:r>
              <a:rPr lang="en-US" sz="1900" dirty="0" smtClean="0"/>
              <a:t>arn:aws:ec2:::</a:t>
            </a:r>
            <a:r>
              <a:rPr lang="en-US" sz="1900" dirty="0" err="1" smtClean="0"/>
              <a:t>vmtype</a:t>
            </a:r>
            <a:r>
              <a:rPr lang="en-US" sz="1900" dirty="0" smtClean="0"/>
              <a:t>/m1.small</a:t>
            </a:r>
          </a:p>
          <a:p>
            <a:pPr lvl="2"/>
            <a:r>
              <a:rPr lang="en-US" sz="1900" dirty="0"/>
              <a:t>a</a:t>
            </a:r>
            <a:r>
              <a:rPr lang="en-US" sz="1900" dirty="0" smtClean="0"/>
              <a:t>rn:aws:ec2::</a:t>
            </a:r>
            <a:r>
              <a:rPr lang="en-US" sz="1900" dirty="0" err="1" smtClean="0"/>
              <a:t>marketing:image</a:t>
            </a:r>
            <a:r>
              <a:rPr lang="en-US" sz="1900" dirty="0" smtClean="0"/>
              <a:t>/emi-af45e531</a:t>
            </a:r>
          </a:p>
          <a:p>
            <a:r>
              <a:rPr lang="en-US" sz="2400" dirty="0" smtClean="0"/>
              <a:t>The </a:t>
            </a:r>
            <a:r>
              <a:rPr lang="en-US" dirty="0" smtClean="0"/>
              <a:t>following</a:t>
            </a:r>
            <a:r>
              <a:rPr lang="en-US" sz="2400" dirty="0" smtClean="0"/>
              <a:t> resource types are supported.</a:t>
            </a:r>
            <a:endParaRPr lang="en-US" dirty="0"/>
          </a:p>
          <a:p>
            <a:pPr lvl="1"/>
            <a:r>
              <a:rPr lang="en-US" dirty="0"/>
              <a:t>i</a:t>
            </a:r>
            <a:r>
              <a:rPr lang="en-US" dirty="0" smtClean="0"/>
              <a:t>mage, </a:t>
            </a:r>
            <a:r>
              <a:rPr lang="en-US" dirty="0" err="1" smtClean="0"/>
              <a:t>securitygroup</a:t>
            </a:r>
            <a:r>
              <a:rPr lang="en-US" dirty="0" smtClean="0"/>
              <a:t>, address, </a:t>
            </a:r>
            <a:r>
              <a:rPr lang="en-US" dirty="0" err="1" smtClean="0"/>
              <a:t>availabilityzone</a:t>
            </a:r>
            <a:r>
              <a:rPr lang="en-US" dirty="0" smtClean="0"/>
              <a:t>, instance, </a:t>
            </a:r>
            <a:r>
              <a:rPr lang="en-US" dirty="0" err="1" smtClean="0"/>
              <a:t>keypair</a:t>
            </a:r>
            <a:r>
              <a:rPr lang="en-US" dirty="0" smtClean="0"/>
              <a:t>, volume, snapshot, </a:t>
            </a:r>
            <a:r>
              <a:rPr lang="en-US" dirty="0" err="1" smtClean="0"/>
              <a:t>vmtype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15</a:t>
            </a:fld>
            <a:endParaRPr lang="en-US"/>
          </a:p>
        </p:txBody>
      </p:sp>
    </p:spTree>
    <p:extLst>
      <p:ext uri="{BB962C8B-B14F-4D97-AF65-F5344CB8AC3E}">
        <p14:creationId xmlns:p14="http://schemas.microsoft.com/office/powerpoint/2010/main" val="1994080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Access Control Policies and Quotas</a:t>
            </a:r>
            <a:endParaRPr lang="en-US" dirty="0"/>
          </a:p>
        </p:txBody>
      </p:sp>
      <p:sp>
        <p:nvSpPr>
          <p:cNvPr id="6" name="Slide Number Placeholder 5"/>
          <p:cNvSpPr>
            <a:spLocks noGrp="1"/>
          </p:cNvSpPr>
          <p:nvPr>
            <p:ph type="sldNum" sz="quarter" idx="12"/>
          </p:nvPr>
        </p:nvSpPr>
        <p:spPr/>
        <p:txBody>
          <a:bodyPr/>
          <a:lstStyle/>
          <a:p>
            <a:fld id="{9A5B4A5D-BD9B-41CD-9965-8D538CC76998}" type="slidenum">
              <a:rPr lang="en-US" smtClean="0"/>
              <a:pPr/>
              <a:t>16</a:t>
            </a:fld>
            <a:endParaRPr lang="en-US"/>
          </a:p>
        </p:txBody>
      </p:sp>
    </p:spTree>
    <p:extLst>
      <p:ext uri="{BB962C8B-B14F-4D97-AF65-F5344CB8AC3E}">
        <p14:creationId xmlns:p14="http://schemas.microsoft.com/office/powerpoint/2010/main" val="191577692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Policy Overview</a:t>
            </a:r>
            <a:endParaRPr lang="en-US" dirty="0"/>
          </a:p>
        </p:txBody>
      </p:sp>
      <p:sp>
        <p:nvSpPr>
          <p:cNvPr id="3" name="Content Placeholder 2"/>
          <p:cNvSpPr>
            <a:spLocks noGrp="1"/>
          </p:cNvSpPr>
          <p:nvPr>
            <p:ph idx="1"/>
          </p:nvPr>
        </p:nvSpPr>
        <p:spPr>
          <a:xfrm>
            <a:off x="314325" y="1425388"/>
            <a:ext cx="8297111" cy="4840942"/>
          </a:xfrm>
        </p:spPr>
        <p:txBody>
          <a:bodyPr/>
          <a:lstStyle/>
          <a:p>
            <a:r>
              <a:rPr lang="en-US" dirty="0" smtClean="0"/>
              <a:t>By default, a user has very limited access to resources.</a:t>
            </a:r>
          </a:p>
          <a:p>
            <a:r>
              <a:rPr lang="en-US" dirty="0" smtClean="0"/>
              <a:t>A cloud or account administrator creates access control policies.</a:t>
            </a:r>
          </a:p>
          <a:p>
            <a:r>
              <a:rPr lang="en-US" dirty="0" smtClean="0"/>
              <a:t>A </a:t>
            </a:r>
            <a:r>
              <a:rPr lang="en-US" dirty="0"/>
              <a:t>policy is a document that provides a formal statement of one or more </a:t>
            </a:r>
            <a:r>
              <a:rPr lang="en-US" dirty="0" smtClean="0"/>
              <a:t>permissions allowing or disallowing access to resources.</a:t>
            </a:r>
          </a:p>
          <a:p>
            <a:r>
              <a:rPr lang="en-US" dirty="0" smtClean="0"/>
              <a:t>Access control policies can be assigned to a user or a group of users.</a:t>
            </a:r>
            <a:endParaRPr lang="en-US" sz="3200" dirty="0" smtClean="0">
              <a:solidFill>
                <a:srgbClr val="0099DB"/>
              </a:solidFill>
            </a:endParaRPr>
          </a:p>
          <a:p>
            <a:r>
              <a:rPr lang="en-US" dirty="0" smtClean="0"/>
              <a:t>A user or group might be assigned more than one policy.</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17</a:t>
            </a:fld>
            <a:endParaRPr lang="en-US"/>
          </a:p>
        </p:txBody>
      </p:sp>
    </p:spTree>
    <p:extLst>
      <p:ext uri="{BB962C8B-B14F-4D97-AF65-F5344CB8AC3E}">
        <p14:creationId xmlns:p14="http://schemas.microsoft.com/office/powerpoint/2010/main" val="209729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606425"/>
            <a:ext cx="8524875" cy="851183"/>
          </a:xfrm>
        </p:spPr>
        <p:txBody>
          <a:bodyPr/>
          <a:lstStyle/>
          <a:p>
            <a:r>
              <a:rPr lang="en-US" dirty="0" smtClean="0"/>
              <a:t>Policies, Users, Groups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18</a:t>
            </a:fld>
            <a:endParaRPr lang="en-US"/>
          </a:p>
        </p:txBody>
      </p:sp>
      <p:grpSp>
        <p:nvGrpSpPr>
          <p:cNvPr id="35" name="Group 34"/>
          <p:cNvGrpSpPr/>
          <p:nvPr/>
        </p:nvGrpSpPr>
        <p:grpSpPr>
          <a:xfrm>
            <a:off x="702162" y="2121205"/>
            <a:ext cx="6899396" cy="3052524"/>
            <a:chOff x="471495" y="1753789"/>
            <a:chExt cx="6899396" cy="3052524"/>
          </a:xfrm>
        </p:grpSpPr>
        <p:sp>
          <p:nvSpPr>
            <p:cNvPr id="6" name="TextBox 5"/>
            <p:cNvSpPr txBox="1"/>
            <p:nvPr/>
          </p:nvSpPr>
          <p:spPr>
            <a:xfrm>
              <a:off x="471495" y="2229478"/>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permission</a:t>
              </a:r>
              <a:endParaRPr lang="en-US" sz="1400" b="1" dirty="0"/>
            </a:p>
          </p:txBody>
        </p:sp>
        <p:pic>
          <p:nvPicPr>
            <p:cNvPr id="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5067" y="2455645"/>
              <a:ext cx="635558" cy="62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Right Arrow 65"/>
            <p:cNvSpPr/>
            <p:nvPr/>
          </p:nvSpPr>
          <p:spPr>
            <a:xfrm flipV="1">
              <a:off x="3661714" y="2588939"/>
              <a:ext cx="490146" cy="4594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 name="Group 4"/>
            <p:cNvGrpSpPr/>
            <p:nvPr/>
          </p:nvGrpSpPr>
          <p:grpSpPr>
            <a:xfrm>
              <a:off x="2115837" y="1753789"/>
              <a:ext cx="1417345" cy="3052524"/>
              <a:chOff x="2115837" y="1753789"/>
              <a:chExt cx="1417345" cy="3052524"/>
            </a:xfrm>
          </p:grpSpPr>
          <p:grpSp>
            <p:nvGrpSpPr>
              <p:cNvPr id="62" name="Group 61"/>
              <p:cNvGrpSpPr/>
              <p:nvPr/>
            </p:nvGrpSpPr>
            <p:grpSpPr>
              <a:xfrm>
                <a:off x="2115837" y="1753789"/>
                <a:ext cx="1417345" cy="3052524"/>
                <a:chOff x="2381693" y="1578252"/>
                <a:chExt cx="1714057" cy="3052524"/>
              </a:xfrm>
            </p:grpSpPr>
            <p:sp>
              <p:nvSpPr>
                <p:cNvPr id="7" name="Rectangle 6"/>
                <p:cNvSpPr/>
                <p:nvPr/>
              </p:nvSpPr>
              <p:spPr>
                <a:xfrm>
                  <a:off x="2381693" y="1578252"/>
                  <a:ext cx="1714057" cy="30525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195874" y="3422136"/>
                  <a:ext cx="90534" cy="995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95874" y="3850667"/>
                  <a:ext cx="90534" cy="995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95874" y="3624330"/>
                  <a:ext cx="90534" cy="995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544024" y="1587523"/>
                  <a:ext cx="1403287" cy="400110"/>
                </a:xfrm>
                <a:prstGeom prst="rect">
                  <a:avLst/>
                </a:prstGeom>
                <a:noFill/>
              </p:spPr>
              <p:txBody>
                <a:bodyPr wrap="square" rtlCol="0">
                  <a:spAutoFit/>
                </a:bodyPr>
                <a:lstStyle/>
                <a:p>
                  <a:pPr algn="ctr"/>
                  <a:r>
                    <a:rPr lang="en-US" sz="2000" b="1" dirty="0" smtClean="0">
                      <a:solidFill>
                        <a:schemeClr val="bg1"/>
                      </a:solidFill>
                    </a:rPr>
                    <a:t>POLICY</a:t>
                  </a:r>
                  <a:endParaRPr lang="en-US" sz="2000" b="1" dirty="0">
                    <a:solidFill>
                      <a:schemeClr val="bg1"/>
                    </a:solidFill>
                  </a:endParaRPr>
                </a:p>
              </p:txBody>
            </p:sp>
          </p:grpSp>
          <p:sp>
            <p:nvSpPr>
              <p:cNvPr id="69" name="TextBox 68"/>
              <p:cNvSpPr txBox="1"/>
              <p:nvPr/>
            </p:nvSpPr>
            <p:spPr>
              <a:xfrm>
                <a:off x="2235690" y="4282020"/>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permission</a:t>
                </a:r>
                <a:endParaRPr lang="en-US" sz="1400" b="1" dirty="0"/>
              </a:p>
            </p:txBody>
          </p:sp>
          <p:sp>
            <p:nvSpPr>
              <p:cNvPr id="70" name="TextBox 69"/>
              <p:cNvSpPr txBox="1"/>
              <p:nvPr/>
            </p:nvSpPr>
            <p:spPr>
              <a:xfrm>
                <a:off x="2233270" y="3201681"/>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permission</a:t>
                </a:r>
                <a:endParaRPr lang="en-US" sz="1400" b="1" dirty="0"/>
              </a:p>
            </p:txBody>
          </p:sp>
          <p:sp>
            <p:nvSpPr>
              <p:cNvPr id="71" name="TextBox 70"/>
              <p:cNvSpPr txBox="1"/>
              <p:nvPr/>
            </p:nvSpPr>
            <p:spPr>
              <a:xfrm>
                <a:off x="2240216" y="2714804"/>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permission</a:t>
                </a:r>
                <a:endParaRPr lang="en-US" sz="1400" b="1" dirty="0"/>
              </a:p>
            </p:txBody>
          </p:sp>
        </p:grpSp>
        <p:grpSp>
          <p:nvGrpSpPr>
            <p:cNvPr id="21" name="Group 20"/>
            <p:cNvGrpSpPr/>
            <p:nvPr/>
          </p:nvGrpSpPr>
          <p:grpSpPr>
            <a:xfrm>
              <a:off x="5953546" y="1753789"/>
              <a:ext cx="1417345" cy="3052524"/>
              <a:chOff x="5504597" y="1827819"/>
              <a:chExt cx="1417345" cy="3052524"/>
            </a:xfrm>
          </p:grpSpPr>
          <p:grpSp>
            <p:nvGrpSpPr>
              <p:cNvPr id="87" name="Group 86"/>
              <p:cNvGrpSpPr/>
              <p:nvPr/>
            </p:nvGrpSpPr>
            <p:grpSpPr>
              <a:xfrm>
                <a:off x="5504597" y="1827819"/>
                <a:ext cx="1417345" cy="3052524"/>
                <a:chOff x="2115837" y="1753789"/>
                <a:chExt cx="1417345" cy="3052524"/>
              </a:xfrm>
            </p:grpSpPr>
            <p:grpSp>
              <p:nvGrpSpPr>
                <p:cNvPr id="88" name="Group 87"/>
                <p:cNvGrpSpPr/>
                <p:nvPr/>
              </p:nvGrpSpPr>
              <p:grpSpPr>
                <a:xfrm>
                  <a:off x="2115837" y="1753789"/>
                  <a:ext cx="1417345" cy="3052524"/>
                  <a:chOff x="2381693" y="1578252"/>
                  <a:chExt cx="1714057" cy="3052524"/>
                </a:xfrm>
              </p:grpSpPr>
              <p:sp>
                <p:nvSpPr>
                  <p:cNvPr id="92" name="Rectangle 91"/>
                  <p:cNvSpPr/>
                  <p:nvPr/>
                </p:nvSpPr>
                <p:spPr>
                  <a:xfrm>
                    <a:off x="2381693" y="1578252"/>
                    <a:ext cx="1714057" cy="30525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195874" y="3422136"/>
                    <a:ext cx="90534" cy="995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95874" y="3850667"/>
                    <a:ext cx="90534" cy="995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195874" y="3624330"/>
                    <a:ext cx="90534" cy="995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544024" y="1587523"/>
                    <a:ext cx="1403287" cy="400110"/>
                  </a:xfrm>
                  <a:prstGeom prst="rect">
                    <a:avLst/>
                  </a:prstGeom>
                  <a:noFill/>
                </p:spPr>
                <p:txBody>
                  <a:bodyPr wrap="square" rtlCol="0">
                    <a:spAutoFit/>
                  </a:bodyPr>
                  <a:lstStyle/>
                  <a:p>
                    <a:pPr algn="ctr"/>
                    <a:r>
                      <a:rPr lang="en-US" sz="2000" b="1" dirty="0" smtClean="0">
                        <a:solidFill>
                          <a:schemeClr val="bg1"/>
                        </a:solidFill>
                      </a:rPr>
                      <a:t>POLICY</a:t>
                    </a:r>
                    <a:endParaRPr lang="en-US" sz="2000" b="1" dirty="0">
                      <a:solidFill>
                        <a:schemeClr val="bg1"/>
                      </a:solidFill>
                    </a:endParaRPr>
                  </a:p>
                </p:txBody>
              </p:sp>
            </p:grpSp>
            <p:sp>
              <p:nvSpPr>
                <p:cNvPr id="89" name="TextBox 88"/>
                <p:cNvSpPr txBox="1"/>
                <p:nvPr/>
              </p:nvSpPr>
              <p:spPr>
                <a:xfrm>
                  <a:off x="2235690" y="4282020"/>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permission</a:t>
                  </a:r>
                  <a:endParaRPr lang="en-US" sz="1400" b="1" dirty="0"/>
                </a:p>
              </p:txBody>
            </p:sp>
            <p:sp>
              <p:nvSpPr>
                <p:cNvPr id="90" name="TextBox 89"/>
                <p:cNvSpPr txBox="1"/>
                <p:nvPr/>
              </p:nvSpPr>
              <p:spPr>
                <a:xfrm>
                  <a:off x="2233270" y="3201681"/>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permission</a:t>
                  </a:r>
                  <a:endParaRPr lang="en-US" sz="1400" b="1" dirty="0"/>
                </a:p>
              </p:txBody>
            </p:sp>
            <p:sp>
              <p:nvSpPr>
                <p:cNvPr id="91" name="TextBox 90"/>
                <p:cNvSpPr txBox="1"/>
                <p:nvPr/>
              </p:nvSpPr>
              <p:spPr>
                <a:xfrm>
                  <a:off x="2240216" y="2714804"/>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permission</a:t>
                  </a:r>
                  <a:endParaRPr lang="en-US" sz="1400" b="1" dirty="0"/>
                </a:p>
              </p:txBody>
            </p:sp>
          </p:grpSp>
          <p:sp>
            <p:nvSpPr>
              <p:cNvPr id="97" name="TextBox 96"/>
              <p:cNvSpPr txBox="1"/>
              <p:nvPr/>
            </p:nvSpPr>
            <p:spPr>
              <a:xfrm>
                <a:off x="5616555" y="2298473"/>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permission</a:t>
                </a:r>
                <a:endParaRPr lang="en-US" sz="1400" b="1" dirty="0"/>
              </a:p>
            </p:txBody>
          </p:sp>
        </p:grpSp>
        <p:sp>
          <p:nvSpPr>
            <p:cNvPr id="51" name="Right Arrow 50"/>
            <p:cNvSpPr/>
            <p:nvPr/>
          </p:nvSpPr>
          <p:spPr>
            <a:xfrm flipV="1">
              <a:off x="3661714" y="3549135"/>
              <a:ext cx="490146" cy="4594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8" name="Right Arrow 97"/>
            <p:cNvSpPr/>
            <p:nvPr/>
          </p:nvSpPr>
          <p:spPr>
            <a:xfrm rot="10800000" flipV="1">
              <a:off x="5340703" y="3562845"/>
              <a:ext cx="490146" cy="4594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9" name="Right Arrow 98"/>
            <p:cNvSpPr/>
            <p:nvPr/>
          </p:nvSpPr>
          <p:spPr>
            <a:xfrm rot="10800000" flipV="1">
              <a:off x="5340703" y="2610506"/>
              <a:ext cx="490146" cy="4594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ight Arrow 18"/>
            <p:cNvSpPr/>
            <p:nvPr/>
          </p:nvSpPr>
          <p:spPr>
            <a:xfrm flipV="1">
              <a:off x="1759922" y="2153654"/>
              <a:ext cx="490146" cy="4594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4" name="Group 33"/>
            <p:cNvGrpSpPr/>
            <p:nvPr/>
          </p:nvGrpSpPr>
          <p:grpSpPr>
            <a:xfrm>
              <a:off x="4256641" y="3310211"/>
              <a:ext cx="972410" cy="937274"/>
              <a:chOff x="4086933" y="5010505"/>
              <a:chExt cx="972410" cy="937274"/>
            </a:xfrm>
          </p:grpSpPr>
          <p:sp>
            <p:nvSpPr>
              <p:cNvPr id="24" name="Oval 23"/>
              <p:cNvSpPr/>
              <p:nvPr/>
            </p:nvSpPr>
            <p:spPr>
              <a:xfrm>
                <a:off x="4086933" y="5010505"/>
                <a:ext cx="972410" cy="937274"/>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2"/>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183654" y="5409621"/>
                <a:ext cx="359034" cy="35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2"/>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600255" y="5409621"/>
                <a:ext cx="359034" cy="35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2"/>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393621" y="5055439"/>
                <a:ext cx="359034" cy="35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052763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a:xfrm>
            <a:off x="314325" y="1425388"/>
            <a:ext cx="8297111" cy="2424716"/>
          </a:xfrm>
        </p:spPr>
        <p:txBody>
          <a:bodyPr/>
          <a:lstStyle/>
          <a:p>
            <a:r>
              <a:rPr lang="en-US" dirty="0" smtClean="0"/>
              <a:t>Policies are written in JavaScript Object Notation (JSON) format.</a:t>
            </a:r>
          </a:p>
          <a:p>
            <a:pPr lvl="1"/>
            <a:r>
              <a:rPr lang="en-US" dirty="0" smtClean="0"/>
              <a:t>A text-based data interchange format.</a:t>
            </a:r>
          </a:p>
          <a:p>
            <a:pPr lvl="1"/>
            <a:r>
              <a:rPr lang="en-US" dirty="0" smtClean="0"/>
              <a:t>Compatible with the AWS IAM policy language</a:t>
            </a:r>
          </a:p>
          <a:p>
            <a:r>
              <a:rPr lang="en-US" dirty="0" smtClean="0"/>
              <a:t>A policy can contain one or more permission statements.</a:t>
            </a:r>
          </a:p>
          <a:p>
            <a:pPr lvl="1"/>
            <a:r>
              <a:rPr lang="en-US" dirty="0" smtClean="0"/>
              <a:t>Each statement specifies a permission on a resource.</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19</a:t>
            </a:fld>
            <a:endParaRPr lang="en-US"/>
          </a:p>
        </p:txBody>
      </p:sp>
      <p:grpSp>
        <p:nvGrpSpPr>
          <p:cNvPr id="7" name="Group 6"/>
          <p:cNvGrpSpPr/>
          <p:nvPr/>
        </p:nvGrpSpPr>
        <p:grpSpPr>
          <a:xfrm>
            <a:off x="1716507" y="3749621"/>
            <a:ext cx="5181600" cy="2585323"/>
            <a:chOff x="1716507" y="3850104"/>
            <a:chExt cx="5181600" cy="2585323"/>
          </a:xfrm>
        </p:grpSpPr>
        <p:sp>
          <p:nvSpPr>
            <p:cNvPr id="5" name="TextBox 4"/>
            <p:cNvSpPr txBox="1"/>
            <p:nvPr/>
          </p:nvSpPr>
          <p:spPr>
            <a:xfrm>
              <a:off x="1716507" y="3850104"/>
              <a:ext cx="5181600" cy="2585323"/>
            </a:xfrm>
            <a:prstGeom prst="rect">
              <a:avLst/>
            </a:prstGeom>
            <a:noFill/>
          </p:spPr>
          <p:txBody>
            <a:bodyPr wrap="square" rtlCol="0">
              <a:spAutoFit/>
            </a:bodyPr>
            <a:lstStyle/>
            <a:p>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Version":"</a:t>
              </a:r>
              <a:r>
                <a:rPr lang="en-US" dirty="0" smtClean="0">
                  <a:latin typeface="Courier New" pitchFamily="49" charset="0"/>
                  <a:cs typeface="Courier New" pitchFamily="49" charset="0"/>
                </a:rPr>
                <a:t>2008-10-17",</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Statement":[{</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Sid":"1",</a:t>
              </a:r>
            </a:p>
            <a:p>
              <a:r>
                <a:rPr lang="en-US" dirty="0" smtClean="0">
                  <a:latin typeface="Courier New" pitchFamily="49" charset="0"/>
                  <a:cs typeface="Courier New" pitchFamily="49" charset="0"/>
                </a:rPr>
                <a:t>    "</a:t>
              </a:r>
              <a:r>
                <a:rPr lang="en-US" dirty="0" err="1">
                  <a:latin typeface="Courier New" pitchFamily="49" charset="0"/>
                  <a:cs typeface="Courier New" pitchFamily="49" charset="0"/>
                </a:rPr>
                <a:t>Effect":"Allow</a:t>
              </a:r>
              <a:r>
                <a:rPr lang="en-US" dirty="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Action":"*",</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Resource":"*"</a:t>
              </a: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p>
          </p:txBody>
        </p:sp>
        <p:sp>
          <p:nvSpPr>
            <p:cNvPr id="6" name="Rectangle 5"/>
            <p:cNvSpPr/>
            <p:nvPr/>
          </p:nvSpPr>
          <p:spPr>
            <a:xfrm>
              <a:off x="2019719" y="4411226"/>
              <a:ext cx="2723103" cy="1688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24978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Eucalyptus IAM</a:t>
            </a:r>
            <a:endParaRPr lang="en-US"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Statements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92547688"/>
              </p:ext>
            </p:extLst>
          </p:nvPr>
        </p:nvGraphicFramePr>
        <p:xfrm>
          <a:off x="915236" y="1448394"/>
          <a:ext cx="7187921" cy="4668520"/>
        </p:xfrm>
        <a:graphic>
          <a:graphicData uri="http://schemas.openxmlformats.org/drawingml/2006/table">
            <a:tbl>
              <a:tblPr firstRow="1" bandRow="1">
                <a:tableStyleId>{5C22544A-7EE6-4342-B048-85BDC9FD1C3A}</a:tableStyleId>
              </a:tblPr>
              <a:tblGrid>
                <a:gridCol w="1710093"/>
                <a:gridCol w="5477828"/>
              </a:tblGrid>
              <a:tr h="370840">
                <a:tc>
                  <a:txBody>
                    <a:bodyPr/>
                    <a:lstStyle/>
                    <a:p>
                      <a:pPr algn="ctr"/>
                      <a:r>
                        <a:rPr lang="en-US" dirty="0" smtClean="0"/>
                        <a:t>Component</a:t>
                      </a:r>
                      <a:endParaRPr lang="en-US" dirty="0"/>
                    </a:p>
                  </a:txBody>
                  <a:tcPr/>
                </a:tc>
                <a:tc>
                  <a:txBody>
                    <a:bodyPr/>
                    <a:lstStyle/>
                    <a:p>
                      <a:pPr algn="ctr"/>
                      <a:r>
                        <a:rPr lang="en-US" dirty="0" smtClean="0"/>
                        <a:t>Meaning</a:t>
                      </a:r>
                      <a:endParaRPr lang="en-US" dirty="0"/>
                    </a:p>
                  </a:txBody>
                  <a:tcPr/>
                </a:tc>
              </a:tr>
              <a:tr h="370840">
                <a:tc>
                  <a:txBody>
                    <a:bodyPr/>
                    <a:lstStyle/>
                    <a:p>
                      <a:pPr algn="l"/>
                      <a:r>
                        <a:rPr lang="en-US" dirty="0" smtClean="0">
                          <a:latin typeface="Courier New" pitchFamily="49" charset="0"/>
                          <a:cs typeface="Courier New" pitchFamily="49" charset="0"/>
                        </a:rPr>
                        <a:t>Sid</a:t>
                      </a:r>
                      <a:endParaRPr lang="en-US" dirty="0">
                        <a:latin typeface="Courier New" pitchFamily="49" charset="0"/>
                        <a:cs typeface="Courier New" pitchFamily="49" charset="0"/>
                      </a:endParaRPr>
                    </a:p>
                  </a:txBody>
                  <a:tcPr/>
                </a:tc>
                <a:tc>
                  <a:txBody>
                    <a:bodyPr/>
                    <a:lstStyle/>
                    <a:p>
                      <a:pPr algn="l"/>
                      <a:r>
                        <a:rPr lang="en-US" dirty="0" smtClean="0"/>
                        <a:t>Optional</a:t>
                      </a:r>
                      <a:r>
                        <a:rPr lang="en-US" baseline="0" dirty="0" smtClean="0"/>
                        <a:t> s</a:t>
                      </a:r>
                      <a:r>
                        <a:rPr lang="en-US" dirty="0" smtClean="0"/>
                        <a:t>tatement ID, must</a:t>
                      </a:r>
                      <a:r>
                        <a:rPr lang="en-US" baseline="0" dirty="0" smtClean="0"/>
                        <a:t> be unique within the policy</a:t>
                      </a:r>
                      <a:endParaRPr lang="en-US" dirty="0"/>
                    </a:p>
                  </a:txBody>
                  <a:tcPr/>
                </a:tc>
              </a:tr>
              <a:tr h="370840">
                <a:tc>
                  <a:txBody>
                    <a:bodyPr/>
                    <a:lstStyle/>
                    <a:p>
                      <a:r>
                        <a:rPr lang="en-US" dirty="0" smtClean="0">
                          <a:latin typeface="Courier New" pitchFamily="49" charset="0"/>
                          <a:cs typeface="Courier New" pitchFamily="49" charset="0"/>
                        </a:rPr>
                        <a:t>Effect</a:t>
                      </a:r>
                      <a:endParaRPr lang="en-US" dirty="0">
                        <a:latin typeface="Courier New" pitchFamily="49" charset="0"/>
                        <a:cs typeface="Courier New" pitchFamily="49" charset="0"/>
                      </a:endParaRPr>
                    </a:p>
                  </a:txBody>
                  <a:tcPr/>
                </a:tc>
                <a:tc>
                  <a:txBody>
                    <a:bodyPr/>
                    <a:lstStyle/>
                    <a:p>
                      <a:r>
                        <a:rPr lang="en-US" dirty="0" smtClean="0"/>
                        <a:t>Decision that applies to the resource</a:t>
                      </a:r>
                      <a:r>
                        <a:rPr lang="en-US" baseline="0" dirty="0" smtClean="0"/>
                        <a:t>; either </a:t>
                      </a:r>
                      <a:r>
                        <a:rPr lang="en-US" baseline="0" dirty="0" smtClean="0">
                          <a:latin typeface="Courier New" pitchFamily="49" charset="0"/>
                          <a:cs typeface="Courier New" pitchFamily="49" charset="0"/>
                        </a:rPr>
                        <a:t>Allow</a:t>
                      </a:r>
                      <a:r>
                        <a:rPr lang="en-US" baseline="0" dirty="0" smtClean="0"/>
                        <a:t> or </a:t>
                      </a:r>
                      <a:r>
                        <a:rPr lang="en-US" baseline="0" dirty="0" smtClean="0">
                          <a:latin typeface="Courier New" pitchFamily="49" charset="0"/>
                          <a:cs typeface="Courier New" pitchFamily="49" charset="0"/>
                        </a:rPr>
                        <a:t>Deny</a:t>
                      </a:r>
                      <a:endParaRPr lang="en-US" dirty="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Action</a:t>
                      </a:r>
                      <a:r>
                        <a:rPr lang="en-US" baseline="0" dirty="0" smtClean="0"/>
                        <a:t> or </a:t>
                      </a:r>
                      <a:r>
                        <a:rPr lang="en-US" baseline="0" dirty="0" err="1" smtClean="0">
                          <a:latin typeface="Courier New" pitchFamily="49" charset="0"/>
                          <a:cs typeface="Courier New" pitchFamily="49" charset="0"/>
                        </a:rPr>
                        <a:t>NotAction</a:t>
                      </a:r>
                      <a:endParaRPr lang="en-US" dirty="0">
                        <a:latin typeface="Courier New" pitchFamily="49" charset="0"/>
                        <a:cs typeface="Courier New" pitchFamily="49" charset="0"/>
                      </a:endParaRPr>
                    </a:p>
                  </a:txBody>
                  <a:tcPr/>
                </a:tc>
                <a:tc>
                  <a:txBody>
                    <a:bodyPr/>
                    <a:lstStyle/>
                    <a:p>
                      <a:r>
                        <a:rPr lang="en-US" dirty="0" smtClean="0"/>
                        <a:t>User-specific commands on the resource, for example </a:t>
                      </a:r>
                      <a:r>
                        <a:rPr lang="en-US" sz="1800" b="0" i="0" u="none" strike="noStrike" kern="1200" baseline="0" dirty="0" smtClean="0">
                          <a:solidFill>
                            <a:schemeClr val="dk1"/>
                          </a:solidFill>
                          <a:latin typeface="Courier New" pitchFamily="49" charset="0"/>
                          <a:ea typeface="+mn-ea"/>
                          <a:cs typeface="Courier New" pitchFamily="49" charset="0"/>
                        </a:rPr>
                        <a:t>ec2:RunInstances.</a:t>
                      </a:r>
                      <a:r>
                        <a:rPr lang="en-US" sz="1800" b="0" i="0" u="none" strike="noStrike" kern="1200" baseline="0" dirty="0" smtClean="0">
                          <a:solidFill>
                            <a:schemeClr val="dk1"/>
                          </a:solidFill>
                          <a:latin typeface="+mn-lt"/>
                          <a:ea typeface="+mn-ea"/>
                          <a:cs typeface="Courier New" pitchFamily="49" charset="0"/>
                        </a:rPr>
                        <a:t>There are </a:t>
                      </a:r>
                      <a:r>
                        <a:rPr lang="en-US" sz="1800" b="0" i="0" u="none" strike="noStrike" kern="1200" baseline="0" dirty="0" smtClean="0">
                          <a:solidFill>
                            <a:schemeClr val="dk1"/>
                          </a:solidFill>
                          <a:latin typeface="Courier New" pitchFamily="49" charset="0"/>
                          <a:ea typeface="+mn-ea"/>
                          <a:cs typeface="Courier New" pitchFamily="49" charset="0"/>
                        </a:rPr>
                        <a:t>ec2:*</a:t>
                      </a:r>
                      <a:r>
                        <a:rPr lang="en-US" sz="1800" b="0" i="0" u="none" strike="noStrike" kern="1200" baseline="0" dirty="0" smtClean="0">
                          <a:solidFill>
                            <a:schemeClr val="dk1"/>
                          </a:solidFill>
                          <a:latin typeface="+mn-lt"/>
                          <a:ea typeface="+mn-ea"/>
                          <a:cs typeface="Courier New" pitchFamily="49" charset="0"/>
                        </a:rPr>
                        <a:t>, </a:t>
                      </a:r>
                      <a:r>
                        <a:rPr lang="en-US" sz="1800" b="0" i="0" u="none" strike="noStrike" kern="1200" baseline="0" dirty="0" smtClean="0">
                          <a:solidFill>
                            <a:schemeClr val="dk1"/>
                          </a:solidFill>
                          <a:latin typeface="Courier New" pitchFamily="49" charset="0"/>
                          <a:ea typeface="+mn-ea"/>
                          <a:cs typeface="Courier New" pitchFamily="49" charset="0"/>
                        </a:rPr>
                        <a:t>s3:*</a:t>
                      </a:r>
                      <a:r>
                        <a:rPr lang="en-US" sz="1800" b="0" i="0" u="none" strike="noStrike" kern="1200" baseline="0" dirty="0" smtClean="0">
                          <a:solidFill>
                            <a:schemeClr val="dk1"/>
                          </a:solidFill>
                          <a:latin typeface="+mn-lt"/>
                          <a:ea typeface="+mn-ea"/>
                          <a:cs typeface="Courier New" pitchFamily="49" charset="0"/>
                        </a:rPr>
                        <a:t>, and </a:t>
                      </a:r>
                      <a:r>
                        <a:rPr lang="en-US" sz="1800" b="0" i="0" u="none" strike="noStrike" kern="1200" baseline="0" dirty="0" err="1" smtClean="0">
                          <a:solidFill>
                            <a:schemeClr val="dk1"/>
                          </a:solidFill>
                          <a:latin typeface="Courier New" pitchFamily="49" charset="0"/>
                          <a:ea typeface="+mn-ea"/>
                          <a:cs typeface="Courier New" pitchFamily="49" charset="0"/>
                        </a:rPr>
                        <a:t>iam</a:t>
                      </a:r>
                      <a:r>
                        <a:rPr lang="en-US" sz="1800" b="0" i="0" u="none" strike="noStrike" kern="1200" baseline="0" dirty="0" smtClean="0">
                          <a:solidFill>
                            <a:schemeClr val="dk1"/>
                          </a:solidFill>
                          <a:latin typeface="Courier New" pitchFamily="49" charset="0"/>
                          <a:ea typeface="+mn-ea"/>
                          <a:cs typeface="Courier New" pitchFamily="49" charset="0"/>
                        </a:rPr>
                        <a:t>:*</a:t>
                      </a:r>
                      <a:r>
                        <a:rPr lang="en-US" sz="1800" b="0" i="0" u="none" strike="noStrike" kern="1200" baseline="0" dirty="0" smtClean="0">
                          <a:solidFill>
                            <a:schemeClr val="dk1"/>
                          </a:solidFill>
                          <a:latin typeface="+mn-lt"/>
                          <a:ea typeface="+mn-ea"/>
                          <a:cs typeface="Courier New" pitchFamily="49" charset="0"/>
                        </a:rPr>
                        <a:t> actions.</a:t>
                      </a:r>
                      <a:endParaRPr lang="en-US" dirty="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Resource</a:t>
                      </a:r>
                      <a:r>
                        <a:rPr lang="en-US" dirty="0" smtClean="0"/>
                        <a:t> or </a:t>
                      </a:r>
                      <a:r>
                        <a:rPr lang="en-US" dirty="0" err="1" smtClean="0">
                          <a:latin typeface="Courier New" pitchFamily="49" charset="0"/>
                          <a:cs typeface="Courier New" pitchFamily="49" charset="0"/>
                        </a:rPr>
                        <a:t>NotResource</a:t>
                      </a:r>
                      <a:endParaRPr lang="en-US" dirty="0">
                        <a:latin typeface="Courier New" pitchFamily="49" charset="0"/>
                        <a:cs typeface="Courier New" pitchFamily="49" charset="0"/>
                      </a:endParaRPr>
                    </a:p>
                  </a:txBody>
                  <a:tcPr/>
                </a:tc>
                <a:tc>
                  <a:txBody>
                    <a:bodyPr/>
                    <a:lstStyle/>
                    <a:p>
                      <a:r>
                        <a:rPr lang="en-US" dirty="0" smtClean="0"/>
                        <a:t>Resource</a:t>
                      </a:r>
                      <a:r>
                        <a:rPr lang="en-US" baseline="0" dirty="0" smtClean="0"/>
                        <a:t> effected, specified as an ARN, for example </a:t>
                      </a:r>
                      <a:r>
                        <a:rPr lang="en-US" sz="1800" b="0" i="0" u="none" strike="noStrike" kern="1200" baseline="0" dirty="0" smtClean="0">
                          <a:solidFill>
                            <a:schemeClr val="dk1"/>
                          </a:solidFill>
                          <a:latin typeface="Courier New" pitchFamily="49" charset="0"/>
                          <a:ea typeface="+mn-ea"/>
                          <a:cs typeface="Courier New" pitchFamily="49" charset="0"/>
                        </a:rPr>
                        <a:t>arn:aws:s3:::user1_bucket/</a:t>
                      </a:r>
                      <a:r>
                        <a:rPr lang="en-US" sz="1800" b="0" i="0" u="none" strike="noStrike" kern="1200" baseline="0" dirty="0" err="1" smtClean="0">
                          <a:solidFill>
                            <a:schemeClr val="dk1"/>
                          </a:solidFill>
                          <a:latin typeface="Courier New" pitchFamily="49" charset="0"/>
                          <a:ea typeface="+mn-ea"/>
                          <a:cs typeface="Courier New" pitchFamily="49" charset="0"/>
                        </a:rPr>
                        <a:t>centos.img</a:t>
                      </a:r>
                      <a:r>
                        <a:rPr lang="en-US" sz="1800" b="0" i="0" u="none" strike="noStrike" kern="1200" baseline="0" dirty="0" smtClean="0">
                          <a:solidFill>
                            <a:schemeClr val="dk1"/>
                          </a:solidFill>
                          <a:latin typeface="+mn-lt"/>
                          <a:ea typeface="+mn-ea"/>
                          <a:cs typeface="Courier New" pitchFamily="49" charset="0"/>
                        </a:rPr>
                        <a:t>. There are </a:t>
                      </a:r>
                      <a:r>
                        <a:rPr lang="en-US" sz="1800" b="0" i="0" u="none" strike="noStrike" kern="1200" baseline="0" dirty="0" smtClean="0">
                          <a:solidFill>
                            <a:schemeClr val="dk1"/>
                          </a:solidFill>
                          <a:latin typeface="Courier New" pitchFamily="49" charset="0"/>
                          <a:ea typeface="+mn-ea"/>
                          <a:cs typeface="Courier New" pitchFamily="49" charset="0"/>
                        </a:rPr>
                        <a:t>ec2:*</a:t>
                      </a:r>
                      <a:r>
                        <a:rPr lang="en-US" sz="1800" b="0" i="0" u="none" strike="noStrike" kern="1200" baseline="0" dirty="0" smtClean="0">
                          <a:solidFill>
                            <a:schemeClr val="dk1"/>
                          </a:solidFill>
                          <a:latin typeface="+mn-lt"/>
                          <a:ea typeface="+mn-ea"/>
                          <a:cs typeface="Courier New" pitchFamily="49" charset="0"/>
                        </a:rPr>
                        <a:t>, </a:t>
                      </a:r>
                      <a:r>
                        <a:rPr lang="en-US" sz="1800" b="0" i="0" u="none" strike="noStrike" kern="1200" baseline="0" dirty="0" smtClean="0">
                          <a:solidFill>
                            <a:schemeClr val="dk1"/>
                          </a:solidFill>
                          <a:latin typeface="Courier New" pitchFamily="49" charset="0"/>
                          <a:ea typeface="+mn-ea"/>
                          <a:cs typeface="Courier New" pitchFamily="49" charset="0"/>
                        </a:rPr>
                        <a:t>s3:*</a:t>
                      </a:r>
                      <a:r>
                        <a:rPr lang="en-US" sz="1800" b="0" i="0" u="none" strike="noStrike" kern="1200" baseline="0" dirty="0" smtClean="0">
                          <a:solidFill>
                            <a:schemeClr val="dk1"/>
                          </a:solidFill>
                          <a:latin typeface="+mn-lt"/>
                          <a:ea typeface="+mn-ea"/>
                          <a:cs typeface="Courier New" pitchFamily="49" charset="0"/>
                        </a:rPr>
                        <a:t>, and </a:t>
                      </a:r>
                      <a:r>
                        <a:rPr lang="en-US" sz="1800" b="0" i="0" u="none" strike="noStrike" kern="1200" baseline="0" dirty="0" err="1" smtClean="0">
                          <a:solidFill>
                            <a:schemeClr val="dk1"/>
                          </a:solidFill>
                          <a:latin typeface="Courier New" pitchFamily="49" charset="0"/>
                          <a:ea typeface="+mn-ea"/>
                          <a:cs typeface="Courier New" pitchFamily="49" charset="0"/>
                        </a:rPr>
                        <a:t>iam</a:t>
                      </a:r>
                      <a:r>
                        <a:rPr lang="en-US" sz="1800" b="0" i="0" u="none" strike="noStrike" kern="1200" baseline="0" dirty="0" smtClean="0">
                          <a:solidFill>
                            <a:schemeClr val="dk1"/>
                          </a:solidFill>
                          <a:latin typeface="Courier New" pitchFamily="49" charset="0"/>
                          <a:ea typeface="+mn-ea"/>
                          <a:cs typeface="Courier New" pitchFamily="49" charset="0"/>
                        </a:rPr>
                        <a:t>:*</a:t>
                      </a:r>
                      <a:r>
                        <a:rPr lang="en-US" sz="1800" b="0" i="0" u="none" strike="noStrike" kern="1200" baseline="0" dirty="0" smtClean="0">
                          <a:solidFill>
                            <a:schemeClr val="dk1"/>
                          </a:solidFill>
                          <a:latin typeface="+mn-lt"/>
                          <a:ea typeface="+mn-ea"/>
                          <a:cs typeface="Courier New" pitchFamily="49" charset="0"/>
                        </a:rPr>
                        <a:t> resources.</a:t>
                      </a:r>
                      <a:endParaRPr lang="en-US" dirty="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Condition</a:t>
                      </a:r>
                      <a:endParaRPr lang="en-US" dirty="0">
                        <a:latin typeface="Courier New" pitchFamily="49" charset="0"/>
                        <a:cs typeface="Courier New" pitchFamily="49" charset="0"/>
                      </a:endParaRPr>
                    </a:p>
                  </a:txBody>
                  <a:tcPr/>
                </a:tc>
                <a:tc>
                  <a:txBody>
                    <a:bodyPr/>
                    <a:lstStyle/>
                    <a:p>
                      <a:r>
                        <a:rPr lang="en-US" dirty="0" smtClean="0"/>
                        <a:t>Additional constraints</a:t>
                      </a:r>
                      <a:r>
                        <a:rPr lang="en-US" baseline="0" dirty="0" smtClean="0"/>
                        <a:t> on the permission, for example </a:t>
                      </a:r>
                      <a:r>
                        <a:rPr lang="en-US" sz="1800" b="0" i="0" u="none" strike="noStrike" kern="1200" baseline="0" dirty="0" err="1" smtClean="0">
                          <a:solidFill>
                            <a:schemeClr val="dk1"/>
                          </a:solidFill>
                          <a:latin typeface="Courier New" pitchFamily="49" charset="0"/>
                          <a:ea typeface="+mn-ea"/>
                          <a:cs typeface="Courier New" pitchFamily="49" charset="0"/>
                        </a:rPr>
                        <a:t>DateGreaterThan</a:t>
                      </a:r>
                      <a:r>
                        <a:rPr lang="en-US" sz="1800" b="0" i="0" u="none" strike="noStrike" kern="1200" baseline="0" dirty="0" smtClean="0">
                          <a:solidFill>
                            <a:schemeClr val="dk1"/>
                          </a:solidFill>
                          <a:latin typeface="+mn-lt"/>
                          <a:ea typeface="+mn-ea"/>
                          <a:cs typeface="+mn-cs"/>
                        </a:rPr>
                        <a:t> or </a:t>
                      </a:r>
                      <a:r>
                        <a:rPr lang="en-US" sz="1800" b="0" i="0" u="none" strike="noStrike" kern="1200" baseline="0" dirty="0" smtClean="0">
                          <a:solidFill>
                            <a:schemeClr val="dk1"/>
                          </a:solidFill>
                          <a:latin typeface="Courier New" pitchFamily="49" charset="0"/>
                          <a:ea typeface="+mn-ea"/>
                          <a:cs typeface="Courier New" pitchFamily="49" charset="0"/>
                        </a:rPr>
                        <a:t>ec2:ExpirationTime</a:t>
                      </a:r>
                      <a:endParaRPr lang="en-US"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746320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Policy (1)</a:t>
            </a:r>
            <a:endParaRPr lang="en-US" dirty="0"/>
          </a:p>
        </p:txBody>
      </p:sp>
      <p:sp>
        <p:nvSpPr>
          <p:cNvPr id="3" name="Content Placeholder 2"/>
          <p:cNvSpPr>
            <a:spLocks noGrp="1"/>
          </p:cNvSpPr>
          <p:nvPr>
            <p:ph idx="1"/>
          </p:nvPr>
        </p:nvSpPr>
        <p:spPr>
          <a:xfrm>
            <a:off x="223887" y="1368056"/>
            <a:ext cx="8297111" cy="4375337"/>
          </a:xfrm>
        </p:spPr>
        <p:txBody>
          <a:bodyPr/>
          <a:lstStyle/>
          <a:p>
            <a:r>
              <a:rPr lang="en-US" dirty="0"/>
              <a:t>The following </a:t>
            </a:r>
            <a:r>
              <a:rPr lang="en-US" dirty="0" smtClean="0"/>
              <a:t>specifies </a:t>
            </a:r>
            <a:r>
              <a:rPr lang="en-US" dirty="0"/>
              <a:t>permission to launch instances with only an </a:t>
            </a:r>
            <a:r>
              <a:rPr lang="en-US" dirty="0">
                <a:latin typeface="Courier New" pitchFamily="49" charset="0"/>
                <a:cs typeface="Courier New" pitchFamily="49" charset="0"/>
              </a:rPr>
              <a:t>m1.small</a:t>
            </a:r>
            <a:r>
              <a:rPr lang="en-US" dirty="0"/>
              <a:t> </a:t>
            </a:r>
            <a:r>
              <a:rPr lang="en-US" dirty="0" err="1" smtClean="0"/>
              <a:t>vmtype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21</a:t>
            </a:fld>
            <a:endParaRPr lang="en-US"/>
          </a:p>
        </p:txBody>
      </p:sp>
      <p:sp>
        <p:nvSpPr>
          <p:cNvPr id="5" name="TextBox 4"/>
          <p:cNvSpPr txBox="1"/>
          <p:nvPr/>
        </p:nvSpPr>
        <p:spPr>
          <a:xfrm>
            <a:off x="750521" y="2095424"/>
            <a:ext cx="7648557" cy="4016484"/>
          </a:xfrm>
          <a:prstGeom prst="rect">
            <a:avLst/>
          </a:prstGeom>
          <a:noFill/>
        </p:spPr>
        <p:txBody>
          <a:bodyPr wrap="square" rtlCol="0">
            <a:spAutoFit/>
          </a:bodyPr>
          <a:lstStyle/>
          <a:p>
            <a:r>
              <a:rPr lang="en-US" sz="1700" dirty="0">
                <a:latin typeface="Courier New" pitchFamily="49" charset="0"/>
                <a:cs typeface="Courier New" pitchFamily="49" charset="0"/>
              </a:rPr>
              <a:t>{</a:t>
            </a:r>
          </a:p>
          <a:p>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Version":"</a:t>
            </a:r>
            <a:r>
              <a:rPr lang="en-US" sz="1700" dirty="0" smtClean="0">
                <a:latin typeface="Courier New" pitchFamily="49" charset="0"/>
                <a:cs typeface="Courier New" pitchFamily="49" charset="0"/>
              </a:rPr>
              <a:t>2008-10-17",</a:t>
            </a:r>
            <a:endParaRPr lang="en-US" sz="1700" dirty="0">
              <a:latin typeface="Courier New" pitchFamily="49" charset="0"/>
              <a:cs typeface="Courier New" pitchFamily="49" charset="0"/>
            </a:endParaRPr>
          </a:p>
          <a:p>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Statement":[{</a:t>
            </a:r>
          </a:p>
          <a:p>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Sid":"2",</a:t>
            </a:r>
          </a:p>
          <a:p>
            <a:r>
              <a:rPr lang="en-US" sz="1700" dirty="0" smtClean="0">
                <a:latin typeface="Courier New" pitchFamily="49" charset="0"/>
                <a:cs typeface="Courier New" pitchFamily="49" charset="0"/>
              </a:rPr>
              <a:t>     "</a:t>
            </a:r>
            <a:r>
              <a:rPr lang="en-US" sz="1700" dirty="0" err="1">
                <a:latin typeface="Courier New" pitchFamily="49" charset="0"/>
                <a:cs typeface="Courier New" pitchFamily="49" charset="0"/>
              </a:rPr>
              <a:t>Effect":"Allow</a:t>
            </a:r>
            <a:r>
              <a:rPr lang="en-US" sz="1700" dirty="0">
                <a:latin typeface="Courier New" pitchFamily="49" charset="0"/>
                <a:cs typeface="Courier New" pitchFamily="49" charset="0"/>
              </a:rPr>
              <a:t>",</a:t>
            </a:r>
          </a:p>
          <a:p>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Action":"ec2:RunInstances",</a:t>
            </a:r>
          </a:p>
          <a:p>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Resource</a:t>
            </a:r>
            <a:r>
              <a:rPr lang="en-US" sz="1700" dirty="0" smtClean="0">
                <a:latin typeface="Courier New" pitchFamily="49" charset="0"/>
                <a:cs typeface="Courier New" pitchFamily="49" charset="0"/>
              </a:rPr>
              <a:t>":[</a:t>
            </a:r>
          </a:p>
          <a:p>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arn:aws:ec2:::</a:t>
            </a:r>
            <a:r>
              <a:rPr lang="en-US" sz="1700" dirty="0" err="1" smtClean="0">
                <a:latin typeface="Courier New" pitchFamily="49" charset="0"/>
                <a:cs typeface="Courier New" pitchFamily="49" charset="0"/>
              </a:rPr>
              <a:t>vmtype</a:t>
            </a:r>
            <a:r>
              <a:rPr lang="en-US" sz="1700" dirty="0" smtClean="0">
                <a:latin typeface="Courier New" pitchFamily="49" charset="0"/>
                <a:cs typeface="Courier New" pitchFamily="49" charset="0"/>
              </a:rPr>
              <a:t>/m1.small“,</a:t>
            </a:r>
            <a:endParaRPr lang="en-US" sz="1700" dirty="0"/>
          </a:p>
          <a:p>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arn:aws:ec2:::image/*", </a:t>
            </a:r>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arn:aws:ec2:::</a:t>
            </a:r>
            <a:r>
              <a:rPr lang="en-US" sz="1700" dirty="0" err="1">
                <a:latin typeface="Courier New" pitchFamily="49" charset="0"/>
                <a:cs typeface="Courier New" pitchFamily="49" charset="0"/>
              </a:rPr>
              <a:t>securitygroup</a:t>
            </a: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arn:aws:ec2:::</a:t>
            </a:r>
            <a:r>
              <a:rPr lang="en-US" sz="1700" dirty="0" err="1">
                <a:latin typeface="Courier New" pitchFamily="49" charset="0"/>
                <a:cs typeface="Courier New" pitchFamily="49" charset="0"/>
              </a:rPr>
              <a:t>keypair</a:t>
            </a: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arn:aws:ec2:::</a:t>
            </a:r>
            <a:r>
              <a:rPr lang="en-US" sz="1700" dirty="0" err="1">
                <a:latin typeface="Courier New" pitchFamily="49" charset="0"/>
                <a:cs typeface="Courier New" pitchFamily="49" charset="0"/>
              </a:rPr>
              <a:t>availabilityzone</a:t>
            </a: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endParaRPr lang="en-US" sz="1700" dirty="0">
              <a:latin typeface="Courier New" pitchFamily="49" charset="0"/>
              <a:cs typeface="Courier New" pitchFamily="49" charset="0"/>
            </a:endParaRPr>
          </a:p>
          <a:p>
            <a:r>
              <a:rPr lang="en-US" sz="1700" dirty="0" smtClean="0">
                <a:latin typeface="Courier New" pitchFamily="49" charset="0"/>
                <a:cs typeface="Courier New" pitchFamily="49" charset="0"/>
              </a:rPr>
              <a:t>             }]</a:t>
            </a:r>
            <a:endParaRPr lang="en-US" sz="1700" dirty="0">
              <a:latin typeface="Courier New" pitchFamily="49" charset="0"/>
              <a:cs typeface="Courier New" pitchFamily="49" charset="0"/>
            </a:endParaRPr>
          </a:p>
          <a:p>
            <a:r>
              <a:rPr lang="en-US" sz="1700" dirty="0" smtClean="0">
                <a:latin typeface="Courier New" pitchFamily="49" charset="0"/>
                <a:cs typeface="Courier New" pitchFamily="49" charset="0"/>
              </a:rPr>
              <a:t>}  </a:t>
            </a:r>
            <a:endParaRPr lang="en-US" sz="1700" dirty="0">
              <a:latin typeface="Courier New" pitchFamily="49" charset="0"/>
              <a:cs typeface="Courier New" pitchFamily="49" charset="0"/>
            </a:endParaRPr>
          </a:p>
        </p:txBody>
      </p:sp>
    </p:spTree>
    <p:extLst>
      <p:ext uri="{BB962C8B-B14F-4D97-AF65-F5344CB8AC3E}">
        <p14:creationId xmlns:p14="http://schemas.microsoft.com/office/powerpoint/2010/main" val="2585998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Policy (2)</a:t>
            </a:r>
            <a:endParaRPr lang="en-US" dirty="0"/>
          </a:p>
        </p:txBody>
      </p:sp>
      <p:sp>
        <p:nvSpPr>
          <p:cNvPr id="3" name="Content Placeholder 2"/>
          <p:cNvSpPr>
            <a:spLocks noGrp="1"/>
          </p:cNvSpPr>
          <p:nvPr>
            <p:ph idx="1"/>
          </p:nvPr>
        </p:nvSpPr>
        <p:spPr>
          <a:xfrm>
            <a:off x="314325" y="1425388"/>
            <a:ext cx="8297111" cy="885733"/>
          </a:xfrm>
        </p:spPr>
        <p:txBody>
          <a:bodyPr/>
          <a:lstStyle/>
          <a:p>
            <a:r>
              <a:rPr lang="en-US" dirty="0"/>
              <a:t>The following example restricts an instance running time to 24 </a:t>
            </a:r>
            <a:r>
              <a:rPr lang="en-US" dirty="0" smtClean="0"/>
              <a:t>hours using an additional condition:</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22</a:t>
            </a:fld>
            <a:endParaRPr lang="en-US"/>
          </a:p>
        </p:txBody>
      </p:sp>
      <p:sp>
        <p:nvSpPr>
          <p:cNvPr id="8" name="TextBox 7"/>
          <p:cNvSpPr txBox="1"/>
          <p:nvPr/>
        </p:nvSpPr>
        <p:spPr>
          <a:xfrm>
            <a:off x="723481" y="2280975"/>
            <a:ext cx="7646796" cy="3970318"/>
          </a:xfrm>
          <a:prstGeom prst="rect">
            <a:avLst/>
          </a:prstGeom>
          <a:noFill/>
        </p:spPr>
        <p:txBody>
          <a:bodyPr wrap="square" rtlCol="0">
            <a:spAutoFit/>
          </a:bodyPr>
          <a:lstStyle/>
          <a:p>
            <a:r>
              <a:rPr lang="en-US" dirty="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Version":"</a:t>
            </a:r>
            <a:r>
              <a:rPr lang="en-US" dirty="0" smtClean="0">
                <a:latin typeface="Courier New" pitchFamily="49" charset="0"/>
                <a:cs typeface="Courier New" pitchFamily="49" charset="0"/>
              </a:rPr>
              <a:t>2008-10-17",</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Statement":[{</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Sid":"3",</a:t>
            </a:r>
          </a:p>
          <a:p>
            <a:r>
              <a:rPr lang="en-US" dirty="0" smtClean="0">
                <a:latin typeface="Courier New" pitchFamily="49" charset="0"/>
                <a:cs typeface="Courier New" pitchFamily="49" charset="0"/>
              </a:rPr>
              <a:t>     "</a:t>
            </a:r>
            <a:r>
              <a:rPr lang="en-US" dirty="0" err="1">
                <a:latin typeface="Courier New" pitchFamily="49" charset="0"/>
                <a:cs typeface="Courier New" pitchFamily="49" charset="0"/>
              </a:rPr>
              <a:t>Effect":"Allow</a:t>
            </a:r>
            <a:r>
              <a:rPr lang="en-US" dirty="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Action":"ec2:RunInstances",</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Resource":"*",</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Condition":{</a:t>
            </a:r>
          </a:p>
          <a:p>
            <a:r>
              <a:rPr lang="en-US" dirty="0" smtClean="0">
                <a:latin typeface="Courier New" pitchFamily="49" charset="0"/>
                <a:cs typeface="Courier New" pitchFamily="49" charset="0"/>
              </a:rPr>
              <a:t>         “</a:t>
            </a:r>
            <a:r>
              <a:rPr lang="en-US" dirty="0" err="1">
                <a:latin typeface="Courier New" pitchFamily="49" charset="0"/>
                <a:cs typeface="Courier New" pitchFamily="49" charset="0"/>
              </a:rPr>
              <a:t>NumericEquals</a:t>
            </a:r>
            <a:r>
              <a:rPr lang="en-US" dirty="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ec2:KeepAlive”:”1440”</a:t>
            </a: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2717939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41" y="505941"/>
            <a:ext cx="8524875" cy="1096864"/>
          </a:xfrm>
        </p:spPr>
        <p:txBody>
          <a:bodyPr/>
          <a:lstStyle/>
          <a:p>
            <a:r>
              <a:rPr lang="en-US" dirty="0" smtClean="0"/>
              <a:t>Sample Policy (3)</a:t>
            </a:r>
            <a:endParaRPr lang="en-US" dirty="0"/>
          </a:p>
        </p:txBody>
      </p:sp>
      <p:sp>
        <p:nvSpPr>
          <p:cNvPr id="3" name="Content Placeholder 2"/>
          <p:cNvSpPr>
            <a:spLocks noGrp="1"/>
          </p:cNvSpPr>
          <p:nvPr>
            <p:ph idx="1"/>
          </p:nvPr>
        </p:nvSpPr>
        <p:spPr>
          <a:xfrm>
            <a:off x="398323" y="1144034"/>
            <a:ext cx="8297111" cy="885733"/>
          </a:xfrm>
        </p:spPr>
        <p:txBody>
          <a:bodyPr/>
          <a:lstStyle/>
          <a:p>
            <a:r>
              <a:rPr lang="en-US" sz="2000" dirty="0"/>
              <a:t>The following example </a:t>
            </a:r>
            <a:r>
              <a:rPr lang="en-US" sz="2000" dirty="0" smtClean="0"/>
              <a:t>allows a user to run instances and describe things: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23</a:t>
            </a:fld>
            <a:endParaRPr lang="en-US"/>
          </a:p>
        </p:txBody>
      </p:sp>
      <p:sp>
        <p:nvSpPr>
          <p:cNvPr id="8" name="TextBox 7"/>
          <p:cNvSpPr txBox="1"/>
          <p:nvPr/>
        </p:nvSpPr>
        <p:spPr>
          <a:xfrm>
            <a:off x="2110153" y="1678074"/>
            <a:ext cx="5868238" cy="4401205"/>
          </a:xfrm>
          <a:prstGeom prst="rect">
            <a:avLst/>
          </a:prstGeom>
          <a:noFill/>
        </p:spPr>
        <p:txBody>
          <a:bodyPr wrap="square" rtlCol="0">
            <a:spAutoFit/>
          </a:bodyPr>
          <a:lstStyle/>
          <a:p>
            <a:r>
              <a:rPr lang="en-US" sz="1000" dirty="0"/>
              <a:t>{</a:t>
            </a:r>
          </a:p>
          <a:p>
            <a:r>
              <a:rPr lang="en-US" sz="1000" dirty="0" smtClean="0"/>
              <a:t>  "</a:t>
            </a:r>
            <a:r>
              <a:rPr lang="en-US" sz="1000" dirty="0"/>
              <a:t>Statement": </a:t>
            </a:r>
            <a:r>
              <a:rPr lang="en-US" sz="1000" dirty="0" smtClean="0"/>
              <a:t>[{</a:t>
            </a:r>
            <a:endParaRPr lang="en-US" sz="1000" dirty="0"/>
          </a:p>
          <a:p>
            <a:r>
              <a:rPr lang="en-US" sz="1000" dirty="0" smtClean="0"/>
              <a:t>         "</a:t>
            </a:r>
            <a:r>
              <a:rPr lang="en-US" sz="1000" dirty="0"/>
              <a:t>Sid": "Stmt1313605116084",</a:t>
            </a:r>
          </a:p>
          <a:p>
            <a:r>
              <a:rPr lang="en-US" sz="1000" dirty="0" smtClean="0"/>
              <a:t>         "</a:t>
            </a:r>
            <a:r>
              <a:rPr lang="en-US" sz="1000" dirty="0"/>
              <a:t>Action": [</a:t>
            </a:r>
          </a:p>
          <a:p>
            <a:r>
              <a:rPr lang="en-US" sz="1000" dirty="0" smtClean="0"/>
              <a:t>              "</a:t>
            </a:r>
            <a:r>
              <a:rPr lang="en-US" sz="1000" dirty="0"/>
              <a:t>ec2:AllocateAddress",</a:t>
            </a:r>
          </a:p>
          <a:p>
            <a:r>
              <a:rPr lang="en-US" sz="1000" dirty="0" smtClean="0"/>
              <a:t>              "</a:t>
            </a:r>
            <a:r>
              <a:rPr lang="en-US" sz="1000" dirty="0"/>
              <a:t>ec2:AssociateAddress",</a:t>
            </a:r>
          </a:p>
          <a:p>
            <a:r>
              <a:rPr lang="en-US" sz="1000" dirty="0" smtClean="0"/>
              <a:t>              "</a:t>
            </a:r>
            <a:r>
              <a:rPr lang="en-US" sz="1000" dirty="0"/>
              <a:t>ec2:AttachVolume",</a:t>
            </a:r>
          </a:p>
          <a:p>
            <a:r>
              <a:rPr lang="en-US" sz="1000" dirty="0" smtClean="0"/>
              <a:t>              "</a:t>
            </a:r>
            <a:r>
              <a:rPr lang="en-US" sz="1000" dirty="0"/>
              <a:t>ec2:Authorize*",</a:t>
            </a:r>
          </a:p>
          <a:p>
            <a:r>
              <a:rPr lang="en-US" sz="1000" dirty="0" smtClean="0"/>
              <a:t>              "</a:t>
            </a:r>
            <a:r>
              <a:rPr lang="en-US" sz="1000" dirty="0"/>
              <a:t>ec2:CreateKeyPair",</a:t>
            </a:r>
          </a:p>
          <a:p>
            <a:r>
              <a:rPr lang="en-US" sz="1000" dirty="0" smtClean="0"/>
              <a:t>              "</a:t>
            </a:r>
            <a:r>
              <a:rPr lang="en-US" sz="1000" dirty="0"/>
              <a:t>ec2:CreateSecurityGroup",</a:t>
            </a:r>
          </a:p>
          <a:p>
            <a:r>
              <a:rPr lang="en-US" sz="1000" dirty="0" smtClean="0"/>
              <a:t>              "</a:t>
            </a:r>
            <a:r>
              <a:rPr lang="en-US" sz="1000" dirty="0"/>
              <a:t>ec2:CreateSnapshot",</a:t>
            </a:r>
          </a:p>
          <a:p>
            <a:r>
              <a:rPr lang="en-US" sz="1000" dirty="0" smtClean="0"/>
              <a:t>              "</a:t>
            </a:r>
            <a:r>
              <a:rPr lang="en-US" sz="1000" dirty="0"/>
              <a:t>ec2:CreateVolume",</a:t>
            </a:r>
          </a:p>
          <a:p>
            <a:r>
              <a:rPr lang="en-US" sz="1000" dirty="0" smtClean="0"/>
              <a:t>              "</a:t>
            </a:r>
            <a:r>
              <a:rPr lang="en-US" sz="1000" dirty="0"/>
              <a:t>ec2:DeleteKeyPair",</a:t>
            </a:r>
          </a:p>
          <a:p>
            <a:r>
              <a:rPr lang="en-US" sz="1000" dirty="0" smtClean="0"/>
              <a:t>              "</a:t>
            </a:r>
            <a:r>
              <a:rPr lang="en-US" sz="1000" dirty="0"/>
              <a:t>ec2:DeleteSecurityGroup",</a:t>
            </a:r>
          </a:p>
          <a:p>
            <a:r>
              <a:rPr lang="en-US" sz="1000" dirty="0" smtClean="0"/>
              <a:t>              "</a:t>
            </a:r>
            <a:r>
              <a:rPr lang="en-US" sz="1000" dirty="0"/>
              <a:t>ec2:DeleteSnapshot",</a:t>
            </a:r>
          </a:p>
          <a:p>
            <a:r>
              <a:rPr lang="en-US" sz="1000" dirty="0" smtClean="0"/>
              <a:t>              "</a:t>
            </a:r>
            <a:r>
              <a:rPr lang="en-US" sz="1000" dirty="0"/>
              <a:t>ec2:DeleteVolume",</a:t>
            </a:r>
          </a:p>
          <a:p>
            <a:r>
              <a:rPr lang="en-US" sz="1000" dirty="0" smtClean="0"/>
              <a:t>              "</a:t>
            </a:r>
            <a:r>
              <a:rPr lang="en-US" sz="1000" dirty="0"/>
              <a:t>ec2:Describe*",</a:t>
            </a:r>
          </a:p>
          <a:p>
            <a:r>
              <a:rPr lang="en-US" sz="1000" dirty="0" smtClean="0"/>
              <a:t>              "</a:t>
            </a:r>
            <a:r>
              <a:rPr lang="en-US" sz="1000" dirty="0"/>
              <a:t>ec2:DetachVolume",</a:t>
            </a:r>
          </a:p>
          <a:p>
            <a:r>
              <a:rPr lang="en-US" sz="1000" dirty="0" smtClean="0"/>
              <a:t>              "</a:t>
            </a:r>
            <a:r>
              <a:rPr lang="en-US" sz="1000" dirty="0"/>
              <a:t>ec2:DisassociateAddress",</a:t>
            </a:r>
          </a:p>
          <a:p>
            <a:r>
              <a:rPr lang="en-US" sz="1000" dirty="0" smtClean="0"/>
              <a:t>              "</a:t>
            </a:r>
            <a:r>
              <a:rPr lang="en-US" sz="1000" dirty="0"/>
              <a:t>ec2:GetConsoleOutput",</a:t>
            </a:r>
          </a:p>
          <a:p>
            <a:r>
              <a:rPr lang="en-US" sz="1000" dirty="0" smtClean="0"/>
              <a:t>              "</a:t>
            </a:r>
            <a:r>
              <a:rPr lang="en-US" sz="1000" dirty="0"/>
              <a:t>ec2:RunInstances",</a:t>
            </a:r>
          </a:p>
          <a:p>
            <a:r>
              <a:rPr lang="en-US" sz="1000" dirty="0" smtClean="0"/>
              <a:t>              "</a:t>
            </a:r>
            <a:r>
              <a:rPr lang="en-US" sz="1000" dirty="0"/>
              <a:t>ec2:TerminateInstances"</a:t>
            </a:r>
          </a:p>
          <a:p>
            <a:r>
              <a:rPr lang="en-US" sz="1000" dirty="0" smtClean="0"/>
              <a:t>              "</a:t>
            </a:r>
            <a:r>
              <a:rPr lang="en-US" sz="1000" dirty="0"/>
              <a:t>ec2:ReleaseAddress"</a:t>
            </a:r>
          </a:p>
          <a:p>
            <a:r>
              <a:rPr lang="en-US" sz="1000" dirty="0" smtClean="0"/>
              <a:t>           ],</a:t>
            </a:r>
            <a:endParaRPr lang="en-US" sz="1000" dirty="0"/>
          </a:p>
          <a:p>
            <a:r>
              <a:rPr lang="en-US" sz="1000" dirty="0" smtClean="0"/>
              <a:t>           "</a:t>
            </a:r>
            <a:r>
              <a:rPr lang="en-US" sz="1000" dirty="0"/>
              <a:t>Effect": "Allow",</a:t>
            </a:r>
          </a:p>
          <a:p>
            <a:r>
              <a:rPr lang="en-US" sz="1000" dirty="0" smtClean="0"/>
              <a:t>           "</a:t>
            </a:r>
            <a:r>
              <a:rPr lang="en-US" sz="1000" dirty="0"/>
              <a:t>Resource": "*"</a:t>
            </a:r>
          </a:p>
          <a:p>
            <a:r>
              <a:rPr lang="en-US" sz="1000" dirty="0" smtClean="0"/>
              <a:t>       } ]</a:t>
            </a:r>
            <a:endParaRPr lang="en-US" sz="1000" dirty="0"/>
          </a:p>
          <a:p>
            <a:r>
              <a:rPr lang="en-US" sz="1000" dirty="0" smtClean="0"/>
              <a:t>} </a:t>
            </a:r>
            <a:endParaRPr lang="en-US" sz="1000" dirty="0">
              <a:latin typeface="Courier New" pitchFamily="49" charset="0"/>
              <a:cs typeface="Courier New" pitchFamily="49" charset="0"/>
            </a:endParaRPr>
          </a:p>
        </p:txBody>
      </p:sp>
    </p:spTree>
    <p:extLst>
      <p:ext uri="{BB962C8B-B14F-4D97-AF65-F5344CB8AC3E}">
        <p14:creationId xmlns:p14="http://schemas.microsoft.com/office/powerpoint/2010/main" val="3949135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and Policy Scope</a:t>
            </a:r>
            <a:endParaRPr lang="en-US" dirty="0"/>
          </a:p>
        </p:txBody>
      </p:sp>
      <p:sp>
        <p:nvSpPr>
          <p:cNvPr id="3" name="Content Placeholder 2"/>
          <p:cNvSpPr>
            <a:spLocks noGrp="1"/>
          </p:cNvSpPr>
          <p:nvPr>
            <p:ph idx="1"/>
          </p:nvPr>
        </p:nvSpPr>
        <p:spPr>
          <a:xfrm>
            <a:off x="45313" y="1263462"/>
            <a:ext cx="8872396" cy="2999407"/>
          </a:xfrm>
        </p:spPr>
        <p:txBody>
          <a:bodyPr/>
          <a:lstStyle/>
          <a:p>
            <a:r>
              <a:rPr lang="en-US" dirty="0" smtClean="0"/>
              <a:t>An optional path is useful to identify organizational differences between users or groups in the same account. </a:t>
            </a:r>
          </a:p>
          <a:p>
            <a:pPr lvl="1"/>
            <a:r>
              <a:rPr lang="en-US" dirty="0" smtClean="0"/>
              <a:t>Steve and Janet are both in sales, but in different customer segments.</a:t>
            </a:r>
          </a:p>
          <a:p>
            <a:pPr lvl="2"/>
            <a:r>
              <a:rPr lang="en-US" dirty="0" err="1" smtClean="0"/>
              <a:t>arn:aws:iam</a:t>
            </a:r>
            <a:r>
              <a:rPr lang="en-US" dirty="0" smtClean="0"/>
              <a:t>::</a:t>
            </a:r>
            <a:r>
              <a:rPr lang="en-US" dirty="0" err="1" smtClean="0"/>
              <a:t>sales:user</a:t>
            </a:r>
            <a:r>
              <a:rPr lang="en-US" dirty="0" smtClean="0"/>
              <a:t>/commercial/</a:t>
            </a:r>
            <a:r>
              <a:rPr lang="en-US" dirty="0" err="1" smtClean="0"/>
              <a:t>steve</a:t>
            </a:r>
            <a:r>
              <a:rPr lang="en-US" dirty="0" smtClean="0"/>
              <a:t> </a:t>
            </a:r>
          </a:p>
          <a:p>
            <a:pPr lvl="2"/>
            <a:r>
              <a:rPr lang="en-US" dirty="0" err="1" smtClean="0"/>
              <a:t>arn:aws:iam</a:t>
            </a:r>
            <a:r>
              <a:rPr lang="en-US" dirty="0"/>
              <a:t>::</a:t>
            </a:r>
            <a:r>
              <a:rPr lang="en-US" dirty="0" err="1" smtClean="0"/>
              <a:t>sales:user</a:t>
            </a:r>
            <a:r>
              <a:rPr lang="en-US" dirty="0" smtClean="0"/>
              <a:t>/government/</a:t>
            </a:r>
            <a:r>
              <a:rPr lang="en-US" dirty="0" err="1" smtClean="0"/>
              <a:t>janet</a:t>
            </a:r>
            <a:r>
              <a:rPr lang="en-US" dirty="0" smtClean="0"/>
              <a:t>  </a:t>
            </a:r>
          </a:p>
          <a:p>
            <a:r>
              <a:rPr lang="en-US" dirty="0" smtClean="0"/>
              <a:t>Paths are useful to control the scope of permissions in policies.</a:t>
            </a:r>
          </a:p>
          <a:p>
            <a:r>
              <a:rPr lang="en-US" dirty="0" smtClean="0"/>
              <a:t>An administrator could be given permission to manage only the user and groups in commercial sales.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24</a:t>
            </a:fld>
            <a:endParaRPr lang="en-US"/>
          </a:p>
        </p:txBody>
      </p:sp>
      <p:sp>
        <p:nvSpPr>
          <p:cNvPr id="5" name="TextBox 4"/>
          <p:cNvSpPr txBox="1"/>
          <p:nvPr/>
        </p:nvSpPr>
        <p:spPr>
          <a:xfrm>
            <a:off x="638175" y="4262870"/>
            <a:ext cx="7981949" cy="2062103"/>
          </a:xfrm>
          <a:prstGeom prst="rect">
            <a:avLst/>
          </a:prstGeom>
          <a:noFill/>
        </p:spPr>
        <p:txBody>
          <a:bodyPr wrap="square" rtlCol="0">
            <a:spAutoFit/>
          </a:bodyPr>
          <a:lstStyle/>
          <a:p>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Statement":[{</a:t>
            </a:r>
          </a:p>
          <a:p>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Effect":"Allow</a:t>
            </a:r>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Action":"</a:t>
            </a:r>
            <a:r>
              <a:rPr lang="en-US" sz="1600" dirty="0" err="1">
                <a:latin typeface="Courier New" pitchFamily="49" charset="0"/>
                <a:cs typeface="Courier New" pitchFamily="49" charset="0"/>
              </a:rPr>
              <a:t>iam</a:t>
            </a:r>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Resource":["</a:t>
            </a:r>
            <a:r>
              <a:rPr lang="en-US" sz="1600" dirty="0" err="1">
                <a:latin typeface="Courier New" pitchFamily="49" charset="0"/>
                <a:cs typeface="Courier New" pitchFamily="49" charset="0"/>
              </a:rPr>
              <a:t>arn:aws:iam</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sales:group</a:t>
            </a:r>
            <a:r>
              <a:rPr lang="en-US" sz="1600" dirty="0" smtClean="0">
                <a:latin typeface="Courier New" pitchFamily="49" charset="0"/>
                <a:cs typeface="Courier New" pitchFamily="49" charset="0"/>
              </a:rPr>
              <a:t>/commercial/*",</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arn:aws:iam</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sales:user</a:t>
            </a:r>
            <a:r>
              <a:rPr lang="en-US" sz="1600" dirty="0" smtClean="0">
                <a:latin typeface="Courier New" pitchFamily="49" charset="0"/>
                <a:cs typeface="Courier New" pitchFamily="49" charset="0"/>
              </a:rPr>
              <a:t>/commercial/*"]</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a:t>
            </a:r>
          </a:p>
          <a:p>
            <a:r>
              <a:rPr lang="en-US" sz="1600" dirty="0">
                <a:latin typeface="Courier New" pitchFamily="49" charset="0"/>
                <a:cs typeface="Courier New" pitchFamily="49" charset="0"/>
              </a:rPr>
              <a:t>}</a:t>
            </a:r>
          </a:p>
        </p:txBody>
      </p:sp>
    </p:spTree>
    <p:extLst>
      <p:ext uri="{BB962C8B-B14F-4D97-AF65-F5344CB8AC3E}">
        <p14:creationId xmlns:p14="http://schemas.microsoft.com/office/powerpoint/2010/main" val="3024711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08" y="606425"/>
            <a:ext cx="8918531" cy="1096864"/>
          </a:xfrm>
        </p:spPr>
        <p:txBody>
          <a:bodyPr/>
          <a:lstStyle/>
          <a:p>
            <a:r>
              <a:rPr lang="en-US" sz="3200" dirty="0" smtClean="0"/>
              <a:t>Creating Policies - </a:t>
            </a:r>
            <a:r>
              <a:rPr lang="en-US" sz="3200" dirty="0"/>
              <a:t>Administrator Console</a:t>
            </a:r>
          </a:p>
        </p:txBody>
      </p:sp>
      <p:sp>
        <p:nvSpPr>
          <p:cNvPr id="3" name="Content Placeholder 2"/>
          <p:cNvSpPr>
            <a:spLocks noGrp="1"/>
          </p:cNvSpPr>
          <p:nvPr>
            <p:ph idx="1"/>
          </p:nvPr>
        </p:nvSpPr>
        <p:spPr>
          <a:xfrm>
            <a:off x="296740" y="1293503"/>
            <a:ext cx="8524875" cy="1994820"/>
          </a:xfrm>
        </p:spPr>
        <p:txBody>
          <a:bodyPr/>
          <a:lstStyle/>
          <a:p>
            <a:r>
              <a:rPr lang="en-US" dirty="0" smtClean="0"/>
              <a:t>You can create policies from the </a:t>
            </a:r>
            <a:r>
              <a:rPr lang="en-US" b="1" dirty="0" smtClean="0"/>
              <a:t>Accounts</a:t>
            </a:r>
            <a:r>
              <a:rPr lang="en-US" dirty="0" smtClean="0"/>
              <a:t>, </a:t>
            </a:r>
            <a:r>
              <a:rPr lang="en-US" b="1" dirty="0" smtClean="0"/>
              <a:t>Groups</a:t>
            </a:r>
            <a:r>
              <a:rPr lang="en-US" dirty="0" smtClean="0"/>
              <a:t>, and </a:t>
            </a:r>
            <a:r>
              <a:rPr lang="en-US" b="1" dirty="0" smtClean="0"/>
              <a:t>Users</a:t>
            </a:r>
            <a:r>
              <a:rPr lang="en-US" dirty="0" smtClean="0"/>
              <a:t> main panel.</a:t>
            </a:r>
          </a:p>
          <a:p>
            <a:pPr lvl="1"/>
            <a:r>
              <a:rPr lang="en-US" dirty="0" smtClean="0"/>
              <a:t>Provide a name and enter the policy in JSON format.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25</a:t>
            </a:fld>
            <a:endParaRPr lang="en-US"/>
          </a:p>
        </p:txBody>
      </p:sp>
      <p:grpSp>
        <p:nvGrpSpPr>
          <p:cNvPr id="12" name="Group 11"/>
          <p:cNvGrpSpPr/>
          <p:nvPr/>
        </p:nvGrpSpPr>
        <p:grpSpPr>
          <a:xfrm>
            <a:off x="265077" y="2704520"/>
            <a:ext cx="8612010" cy="3245309"/>
            <a:chOff x="265077" y="2494685"/>
            <a:chExt cx="8612010" cy="3245309"/>
          </a:xfrm>
        </p:grpSpPr>
        <p:grpSp>
          <p:nvGrpSpPr>
            <p:cNvPr id="11" name="Group 10"/>
            <p:cNvGrpSpPr/>
            <p:nvPr/>
          </p:nvGrpSpPr>
          <p:grpSpPr>
            <a:xfrm>
              <a:off x="265077" y="2494685"/>
              <a:ext cx="4014497" cy="2705100"/>
              <a:chOff x="486750" y="2816478"/>
              <a:chExt cx="4014497" cy="270510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750" y="2816478"/>
                <a:ext cx="21336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122" y="3847235"/>
                <a:ext cx="10001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122" y="4471398"/>
                <a:ext cx="10001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122" y="5073903"/>
                <a:ext cx="10001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ight Arrow 18"/>
              <p:cNvSpPr/>
              <p:nvPr/>
            </p:nvSpPr>
            <p:spPr>
              <a:xfrm>
                <a:off x="1624663" y="4601398"/>
                <a:ext cx="1783556" cy="248259"/>
              </a:xfrm>
              <a:prstGeom prst="rightArrow">
                <a:avLst/>
              </a:prstGeom>
              <a:solidFill>
                <a:srgbClr val="FFC00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526443">
                <a:off x="1633163" y="5088841"/>
                <a:ext cx="1783556" cy="248259"/>
              </a:xfrm>
              <a:prstGeom prst="rightArrow">
                <a:avLst/>
              </a:prstGeom>
              <a:solidFill>
                <a:srgbClr val="FFC00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1066070">
                <a:off x="1632884" y="4109583"/>
                <a:ext cx="1783556" cy="248259"/>
              </a:xfrm>
              <a:prstGeom prst="rightArrow">
                <a:avLst/>
              </a:prstGeom>
              <a:solidFill>
                <a:srgbClr val="FFC00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8859" y="2819215"/>
              <a:ext cx="4068228" cy="2920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ight Arrow 24"/>
            <p:cNvSpPr/>
            <p:nvPr/>
          </p:nvSpPr>
          <p:spPr>
            <a:xfrm>
              <a:off x="4368181" y="3462623"/>
              <a:ext cx="560752" cy="1757681"/>
            </a:xfrm>
            <a:prstGeom prst="rightArrow">
              <a:avLst/>
            </a:prstGeom>
            <a:solidFill>
              <a:srgbClr val="FFC00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9307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Policy Generator</a:t>
            </a:r>
            <a:endParaRPr lang="en-US" dirty="0"/>
          </a:p>
        </p:txBody>
      </p:sp>
      <p:sp>
        <p:nvSpPr>
          <p:cNvPr id="3" name="Content Placeholder 2"/>
          <p:cNvSpPr>
            <a:spLocks noGrp="1"/>
          </p:cNvSpPr>
          <p:nvPr>
            <p:ph idx="1"/>
          </p:nvPr>
        </p:nvSpPr>
        <p:spPr>
          <a:xfrm>
            <a:off x="296740" y="1293503"/>
            <a:ext cx="8524875" cy="1994820"/>
          </a:xfrm>
        </p:spPr>
        <p:txBody>
          <a:bodyPr/>
          <a:lstStyle/>
          <a:p>
            <a:r>
              <a:rPr lang="en-US" dirty="0" smtClean="0"/>
              <a:t>Amazon provides a policy generation tool.</a:t>
            </a:r>
          </a:p>
          <a:p>
            <a:pPr lvl="1"/>
            <a:r>
              <a:rPr lang="en-US" dirty="0" smtClean="0"/>
              <a:t>Creates JSON-formatted policy statements</a:t>
            </a:r>
          </a:p>
          <a:p>
            <a:pPr lvl="1"/>
            <a:r>
              <a:rPr lang="en-US" dirty="0" smtClean="0"/>
              <a:t>Compatible with Eucalyptus IAM</a:t>
            </a:r>
          </a:p>
          <a:p>
            <a:pPr lvl="1"/>
            <a:r>
              <a:rPr lang="en-US" dirty="0" smtClean="0"/>
              <a:t>Copy/paste from the tool to the </a:t>
            </a:r>
            <a:r>
              <a:rPr lang="en-US" dirty="0"/>
              <a:t>Administrator Console</a:t>
            </a:r>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26</a:t>
            </a:fld>
            <a:endParaRPr lang="en-US"/>
          </a:p>
        </p:txBody>
      </p:sp>
      <p:grpSp>
        <p:nvGrpSpPr>
          <p:cNvPr id="9" name="Group 8"/>
          <p:cNvGrpSpPr/>
          <p:nvPr/>
        </p:nvGrpSpPr>
        <p:grpSpPr>
          <a:xfrm>
            <a:off x="296500" y="3294751"/>
            <a:ext cx="8399826" cy="2989033"/>
            <a:chOff x="296500" y="3294751"/>
            <a:chExt cx="8399826" cy="2989033"/>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00" y="3379960"/>
              <a:ext cx="7429998" cy="2818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Brace 4"/>
            <p:cNvSpPr/>
            <p:nvPr/>
          </p:nvSpPr>
          <p:spPr>
            <a:xfrm>
              <a:off x="2987644" y="4354717"/>
              <a:ext cx="339504" cy="1665838"/>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4754" y="3294751"/>
              <a:ext cx="4171572" cy="298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777842" y="4818304"/>
              <a:ext cx="1493822" cy="369332"/>
            </a:xfrm>
            <a:prstGeom prst="rect">
              <a:avLst/>
            </a:prstGeom>
            <a:noFill/>
          </p:spPr>
          <p:txBody>
            <a:bodyPr wrap="square" rtlCol="0">
              <a:spAutoFit/>
            </a:bodyPr>
            <a:lstStyle/>
            <a:p>
              <a:pPr algn="ctr"/>
              <a:r>
                <a:rPr lang="en-US" b="1" dirty="0">
                  <a:solidFill>
                    <a:srgbClr val="FF0000"/>
                  </a:solidFill>
                </a:rPr>
                <a:t>c</a:t>
              </a:r>
              <a:r>
                <a:rPr lang="en-US" b="1" dirty="0" smtClean="0">
                  <a:solidFill>
                    <a:srgbClr val="FF0000"/>
                  </a:solidFill>
                </a:rPr>
                <a:t>opy/paste</a:t>
              </a:r>
              <a:endParaRPr lang="en-US" b="1" dirty="0">
                <a:solidFill>
                  <a:srgbClr val="FF0000"/>
                </a:solidFill>
              </a:endParaRPr>
            </a:p>
          </p:txBody>
        </p:sp>
        <p:cxnSp>
          <p:nvCxnSpPr>
            <p:cNvPr id="7" name="Straight Arrow Connector 6"/>
            <p:cNvCxnSpPr/>
            <p:nvPr/>
          </p:nvCxnSpPr>
          <p:spPr>
            <a:xfrm>
              <a:off x="3449370" y="5187636"/>
              <a:ext cx="305101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6610540" y="3361487"/>
              <a:ext cx="695424" cy="2776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4711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Viewing Policies - </a:t>
            </a:r>
            <a:r>
              <a:rPr lang="en-US" sz="3200" dirty="0"/>
              <a:t>Administrator Console</a:t>
            </a:r>
          </a:p>
        </p:txBody>
      </p:sp>
      <p:sp>
        <p:nvSpPr>
          <p:cNvPr id="3" name="Content Placeholder 2"/>
          <p:cNvSpPr>
            <a:spLocks noGrp="1"/>
          </p:cNvSpPr>
          <p:nvPr>
            <p:ph idx="1"/>
          </p:nvPr>
        </p:nvSpPr>
        <p:spPr>
          <a:xfrm>
            <a:off x="296740" y="1293503"/>
            <a:ext cx="8524875" cy="1994820"/>
          </a:xfrm>
        </p:spPr>
        <p:txBody>
          <a:bodyPr/>
          <a:lstStyle/>
          <a:p>
            <a:r>
              <a:rPr lang="en-US" dirty="0" smtClean="0"/>
              <a:t>You can view policies from the </a:t>
            </a:r>
            <a:r>
              <a:rPr lang="en-US" b="1" dirty="0" smtClean="0"/>
              <a:t>Policies</a:t>
            </a:r>
            <a:r>
              <a:rPr lang="en-US" dirty="0" smtClean="0"/>
              <a:t> QUICK LINK. </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27</a:t>
            </a:fld>
            <a:endParaRPr lang="en-US"/>
          </a:p>
        </p:txBody>
      </p:sp>
      <p:grpSp>
        <p:nvGrpSpPr>
          <p:cNvPr id="5" name="Group 4"/>
          <p:cNvGrpSpPr/>
          <p:nvPr/>
        </p:nvGrpSpPr>
        <p:grpSpPr>
          <a:xfrm>
            <a:off x="391825" y="2276764"/>
            <a:ext cx="7593733" cy="3930072"/>
            <a:chOff x="391825" y="2276764"/>
            <a:chExt cx="7593733" cy="3930072"/>
          </a:xfrm>
        </p:grpSpPr>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0652" y="2276764"/>
              <a:ext cx="6067425" cy="1304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0333" y="3777961"/>
              <a:ext cx="3705225" cy="2428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825" y="2929226"/>
              <a:ext cx="1876425" cy="2867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Arrow 9"/>
            <p:cNvSpPr/>
            <p:nvPr/>
          </p:nvSpPr>
          <p:spPr>
            <a:xfrm rot="18844855">
              <a:off x="1322631" y="4312880"/>
              <a:ext cx="2610291" cy="248259"/>
            </a:xfrm>
            <a:prstGeom prst="rightArrow">
              <a:avLst/>
            </a:prstGeom>
            <a:solidFill>
              <a:srgbClr val="FFC00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3180527">
              <a:off x="4428902" y="3660784"/>
              <a:ext cx="580540" cy="248259"/>
            </a:xfrm>
            <a:prstGeom prst="rightArrow">
              <a:avLst/>
            </a:prstGeom>
            <a:solidFill>
              <a:srgbClr val="FFC00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7236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Policies – Command Line</a:t>
            </a:r>
            <a:endParaRPr lang="en-US" dirty="0"/>
          </a:p>
        </p:txBody>
      </p:sp>
      <p:sp>
        <p:nvSpPr>
          <p:cNvPr id="3" name="Content Placeholder 2"/>
          <p:cNvSpPr>
            <a:spLocks noGrp="1"/>
          </p:cNvSpPr>
          <p:nvPr>
            <p:ph idx="1"/>
          </p:nvPr>
        </p:nvSpPr>
        <p:spPr/>
        <p:txBody>
          <a:bodyPr/>
          <a:lstStyle/>
          <a:p>
            <a:r>
              <a:rPr lang="en-US" dirty="0"/>
              <a:t>Starting with Eucalyptus </a:t>
            </a:r>
            <a:r>
              <a:rPr lang="en-US" dirty="0" smtClean="0"/>
              <a:t>3.0, there is a new set of command-line commands.</a:t>
            </a:r>
          </a:p>
          <a:p>
            <a:pPr lvl="1"/>
            <a:r>
              <a:rPr lang="en-US" dirty="0"/>
              <a:t>B</a:t>
            </a:r>
            <a:r>
              <a:rPr lang="en-US" dirty="0" smtClean="0"/>
              <a:t>egin with the prefix </a:t>
            </a:r>
            <a:r>
              <a:rPr lang="en-US" dirty="0" err="1" smtClean="0">
                <a:latin typeface="Courier New" pitchFamily="49" charset="0"/>
                <a:cs typeface="Courier New" pitchFamily="49" charset="0"/>
              </a:rPr>
              <a:t>euare</a:t>
            </a:r>
            <a:r>
              <a:rPr lang="en-US" dirty="0" smtClean="0">
                <a:latin typeface="Courier New" pitchFamily="49" charset="0"/>
                <a:cs typeface="Courier New" pitchFamily="49" charset="0"/>
              </a:rPr>
              <a:t>-</a:t>
            </a:r>
            <a:r>
              <a:rPr lang="en-US" dirty="0" smtClean="0"/>
              <a:t>.</a:t>
            </a:r>
            <a:endParaRPr lang="en-US" dirty="0"/>
          </a:p>
          <a:p>
            <a:r>
              <a:rPr lang="en-US" dirty="0" smtClean="0"/>
              <a:t>The </a:t>
            </a:r>
            <a:r>
              <a:rPr lang="en-US" dirty="0" err="1" smtClean="0">
                <a:latin typeface="Courier New" pitchFamily="49" charset="0"/>
                <a:cs typeface="Courier New" pitchFamily="49" charset="0"/>
              </a:rPr>
              <a:t>euare</a:t>
            </a:r>
            <a:r>
              <a:rPr lang="en-US" dirty="0" smtClean="0">
                <a:latin typeface="Courier New" pitchFamily="49" charset="0"/>
                <a:cs typeface="Courier New" pitchFamily="49" charset="0"/>
              </a:rPr>
              <a:t>-</a:t>
            </a:r>
            <a:r>
              <a:rPr lang="en-US" dirty="0" smtClean="0"/>
              <a:t> commands are used to manage EIAM functionality.</a:t>
            </a:r>
          </a:p>
          <a:p>
            <a:pPr lvl="1"/>
            <a:r>
              <a:rPr lang="en-US" dirty="0" smtClean="0"/>
              <a:t>Policy management</a:t>
            </a:r>
          </a:p>
          <a:p>
            <a:pPr lvl="1"/>
            <a:r>
              <a:rPr lang="en-US" dirty="0" smtClean="0"/>
              <a:t>Account management</a:t>
            </a:r>
          </a:p>
          <a:p>
            <a:pPr lvl="1"/>
            <a:r>
              <a:rPr lang="en-US" dirty="0" smtClean="0"/>
              <a:t>Group management</a:t>
            </a:r>
          </a:p>
          <a:p>
            <a:pPr lvl="1"/>
            <a:r>
              <a:rPr lang="en-US" dirty="0" smtClean="0"/>
              <a:t>User management</a:t>
            </a:r>
          </a:p>
          <a:p>
            <a:r>
              <a:rPr lang="en-US" dirty="0" smtClean="0"/>
              <a:t>Just looking at policy management here</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28</a:t>
            </a:fld>
            <a:endParaRPr lang="en-US"/>
          </a:p>
        </p:txBody>
      </p:sp>
    </p:spTree>
    <p:extLst>
      <p:ext uri="{BB962C8B-B14F-4D97-AF65-F5344CB8AC3E}">
        <p14:creationId xmlns:p14="http://schemas.microsoft.com/office/powerpoint/2010/main" val="25232600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Policies</a:t>
            </a:r>
            <a:endParaRPr lang="en-US" dirty="0"/>
          </a:p>
        </p:txBody>
      </p:sp>
      <p:sp>
        <p:nvSpPr>
          <p:cNvPr id="3" name="Content Placeholder 2"/>
          <p:cNvSpPr>
            <a:spLocks noGrp="1"/>
          </p:cNvSpPr>
          <p:nvPr>
            <p:ph idx="1"/>
          </p:nvPr>
        </p:nvSpPr>
        <p:spPr/>
        <p:txBody>
          <a:bodyPr/>
          <a:lstStyle/>
          <a:p>
            <a:r>
              <a:rPr lang="en-US" dirty="0" smtClean="0"/>
              <a:t>Create a group policy.</a:t>
            </a:r>
            <a:endParaRPr lang="en-US" dirty="0"/>
          </a:p>
          <a:p>
            <a:pPr lvl="1"/>
            <a:r>
              <a:rPr lang="en-US" dirty="0" err="1" smtClean="0">
                <a:latin typeface="Courier New" pitchFamily="49" charset="0"/>
                <a:cs typeface="Courier New" pitchFamily="49" charset="0"/>
              </a:rPr>
              <a:t>euare-groupaddpolicy</a:t>
            </a:r>
            <a:r>
              <a:rPr lang="en-US" dirty="0" smtClean="0">
                <a:latin typeface="Courier New" pitchFamily="49" charset="0"/>
                <a:cs typeface="Courier New" pitchFamily="49" charset="0"/>
              </a:rPr>
              <a:t> -g &lt;</a:t>
            </a:r>
            <a:r>
              <a:rPr lang="en-US" dirty="0" err="1" smtClean="0">
                <a:latin typeface="Courier New" pitchFamily="49" charset="0"/>
                <a:cs typeface="Courier New" pitchFamily="49" charset="0"/>
              </a:rPr>
              <a:t>group_name</a:t>
            </a:r>
            <a:r>
              <a:rPr lang="en-US" dirty="0" smtClean="0">
                <a:latin typeface="Courier New" pitchFamily="49" charset="0"/>
                <a:cs typeface="Courier New" pitchFamily="49" charset="0"/>
              </a:rPr>
              <a:t>&gt; -p &lt;</a:t>
            </a:r>
            <a:r>
              <a:rPr lang="en-US" dirty="0" err="1" smtClean="0">
                <a:latin typeface="Courier New" pitchFamily="49" charset="0"/>
                <a:cs typeface="Courier New" pitchFamily="49" charset="0"/>
              </a:rPr>
              <a:t>policy_name</a:t>
            </a:r>
            <a:r>
              <a:rPr lang="en-US" dirty="0" smtClean="0">
                <a:latin typeface="Courier New" pitchFamily="49" charset="0"/>
                <a:cs typeface="Courier New" pitchFamily="49" charset="0"/>
              </a:rPr>
              <a:t>&gt; -e [</a:t>
            </a:r>
            <a:r>
              <a:rPr lang="en-US" dirty="0" err="1" smtClean="0">
                <a:latin typeface="Courier New" pitchFamily="49" charset="0"/>
                <a:cs typeface="Courier New" pitchFamily="49" charset="0"/>
              </a:rPr>
              <a:t>Allow|Deny</a:t>
            </a:r>
            <a:r>
              <a:rPr lang="en-US" dirty="0" smtClean="0">
                <a:latin typeface="Courier New" pitchFamily="49" charset="0"/>
                <a:cs typeface="Courier New" pitchFamily="49" charset="0"/>
              </a:rPr>
              <a:t>] –a &lt;actions&gt; -r &lt;resources&gt; -o</a:t>
            </a:r>
          </a:p>
          <a:p>
            <a:r>
              <a:rPr lang="en-US" dirty="0" smtClean="0"/>
              <a:t>List the names of policies associated with a group.</a:t>
            </a:r>
          </a:p>
          <a:p>
            <a:pPr lvl="1"/>
            <a:r>
              <a:rPr lang="en-US" dirty="0" err="1" smtClean="0">
                <a:latin typeface="Courier New" pitchFamily="49" charset="0"/>
                <a:cs typeface="Courier New" pitchFamily="49" charset="0"/>
              </a:rPr>
              <a:t>euare-grouplistpolicies</a:t>
            </a:r>
            <a:r>
              <a:rPr lang="en-US" dirty="0" smtClean="0">
                <a:latin typeface="Courier New" pitchFamily="49" charset="0"/>
                <a:cs typeface="Courier New" pitchFamily="49" charset="0"/>
              </a:rPr>
              <a:t> –g &lt;</a:t>
            </a:r>
            <a:r>
              <a:rPr lang="en-US" dirty="0" err="1" smtClean="0">
                <a:latin typeface="Courier New" pitchFamily="49" charset="0"/>
                <a:cs typeface="Courier New" pitchFamily="49" charset="0"/>
              </a:rPr>
              <a:t>group_name</a:t>
            </a:r>
            <a:r>
              <a:rPr lang="en-US" dirty="0" smtClean="0">
                <a:latin typeface="Courier New" pitchFamily="49" charset="0"/>
                <a:cs typeface="Courier New" pitchFamily="49" charset="0"/>
              </a:rPr>
              <a:t>&gt;           	&lt;--delegate=</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a:t>
            </a:r>
          </a:p>
          <a:p>
            <a:r>
              <a:rPr lang="en-US" dirty="0" smtClean="0"/>
              <a:t>Display the content of a single, named policy.</a:t>
            </a:r>
          </a:p>
          <a:p>
            <a:pPr lvl="1"/>
            <a:r>
              <a:rPr lang="en-US" dirty="0" err="1" smtClean="0">
                <a:latin typeface="Courier New" pitchFamily="49" charset="0"/>
                <a:cs typeface="Courier New" pitchFamily="49" charset="0"/>
              </a:rPr>
              <a:t>euare-groupgetpolicy</a:t>
            </a:r>
            <a:r>
              <a:rPr lang="en-US" dirty="0" smtClean="0">
                <a:latin typeface="Courier New" pitchFamily="49" charset="0"/>
                <a:cs typeface="Courier New" pitchFamily="49" charset="0"/>
              </a:rPr>
              <a:t> –g &lt;</a:t>
            </a:r>
            <a:r>
              <a:rPr lang="en-US" dirty="0" err="1" smtClean="0">
                <a:latin typeface="Courier New" pitchFamily="49" charset="0"/>
                <a:cs typeface="Courier New" pitchFamily="49" charset="0"/>
              </a:rPr>
              <a:t>group_name</a:t>
            </a:r>
            <a:r>
              <a:rPr lang="en-US" dirty="0" smtClean="0">
                <a:latin typeface="Courier New" pitchFamily="49" charset="0"/>
                <a:cs typeface="Courier New" pitchFamily="49" charset="0"/>
              </a:rPr>
              <a:t>&gt; 				-p &lt;</a:t>
            </a:r>
            <a:r>
              <a:rPr lang="en-US" dirty="0" err="1" smtClean="0">
                <a:latin typeface="Courier New" pitchFamily="49" charset="0"/>
                <a:cs typeface="Courier New" pitchFamily="49" charset="0"/>
              </a:rPr>
              <a:t>policy_name</a:t>
            </a:r>
            <a:r>
              <a:rPr lang="en-US" dirty="0" smtClean="0">
                <a:latin typeface="Courier New" pitchFamily="49" charset="0"/>
                <a:cs typeface="Courier New" pitchFamily="49" charset="0"/>
              </a:rPr>
              <a:t>&gt; </a:t>
            </a:r>
            <a:r>
              <a:rPr lang="en-US" dirty="0" smtClean="0">
                <a:latin typeface="Courier New" pitchFamily="49" charset="0"/>
                <a:cs typeface="Courier New" pitchFamily="49" charset="0"/>
                <a:sym typeface="Wingdings" pitchFamily="2" charset="2"/>
              </a:rPr>
              <a:t>&lt;--delegate=</a:t>
            </a:r>
            <a:r>
              <a:rPr lang="en-US" dirty="0" err="1" smtClean="0">
                <a:latin typeface="Courier New" pitchFamily="49" charset="0"/>
                <a:cs typeface="Courier New" pitchFamily="49" charset="0"/>
                <a:sym typeface="Wingdings" pitchFamily="2" charset="2"/>
              </a:rPr>
              <a:t>account_name</a:t>
            </a:r>
            <a:r>
              <a:rPr lang="en-US" dirty="0" smtClean="0">
                <a:latin typeface="Courier New" pitchFamily="49" charset="0"/>
                <a:cs typeface="Courier New" pitchFamily="49" charset="0"/>
                <a:sym typeface="Wingdings" pitchFamily="2" charset="2"/>
              </a:rPr>
              <a:t>&gt;</a:t>
            </a:r>
            <a:endParaRPr lang="en-US" dirty="0" smtClean="0">
              <a:latin typeface="Courier New" pitchFamily="49" charset="0"/>
              <a:cs typeface="Courier New" pitchFamily="49" charset="0"/>
            </a:endParaRPr>
          </a:p>
          <a:p>
            <a:r>
              <a:rPr lang="en-US" dirty="0" smtClean="0"/>
              <a:t>Delete an group policy.</a:t>
            </a:r>
          </a:p>
          <a:p>
            <a:pPr lvl="1"/>
            <a:r>
              <a:rPr lang="en-US" dirty="0" err="1" smtClean="0">
                <a:latin typeface="Courier New" pitchFamily="49" charset="0"/>
                <a:cs typeface="Courier New" pitchFamily="49" charset="0"/>
              </a:rPr>
              <a:t>euare-groupdelpolicy</a:t>
            </a:r>
            <a:r>
              <a:rPr lang="en-US" dirty="0" smtClean="0">
                <a:latin typeface="Courier New" pitchFamily="49" charset="0"/>
                <a:cs typeface="Courier New" pitchFamily="49" charset="0"/>
              </a:rPr>
              <a:t> –g &lt;</a:t>
            </a:r>
            <a:r>
              <a:rPr lang="en-US" dirty="0" err="1" smtClean="0">
                <a:latin typeface="Courier New" pitchFamily="49" charset="0"/>
                <a:cs typeface="Courier New" pitchFamily="49" charset="0"/>
              </a:rPr>
              <a:t>group_name</a:t>
            </a:r>
            <a:r>
              <a:rPr lang="en-US" dirty="0">
                <a:latin typeface="Courier New" pitchFamily="49" charset="0"/>
                <a:cs typeface="Courier New" pitchFamily="49" charset="0"/>
              </a:rPr>
              <a:t>&gt;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p &lt;</a:t>
            </a:r>
            <a:r>
              <a:rPr lang="en-US" dirty="0" err="1">
                <a:latin typeface="Courier New" pitchFamily="49" charset="0"/>
                <a:cs typeface="Courier New" pitchFamily="49" charset="0"/>
              </a:rPr>
              <a:t>policy_name</a:t>
            </a:r>
            <a:r>
              <a:rPr lang="en-US" dirty="0" smtClean="0">
                <a:latin typeface="Courier New" pitchFamily="49" charset="0"/>
                <a:cs typeface="Courier New" pitchFamily="49" charset="0"/>
              </a:rPr>
              <a:t>&gt; &lt;--delegate=</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a:t>
            </a:r>
          </a:p>
          <a:p>
            <a:pPr lvl="1"/>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29</a:t>
            </a:fld>
            <a:endParaRPr lang="en-US"/>
          </a:p>
        </p:txBody>
      </p:sp>
    </p:spTree>
    <p:extLst>
      <p:ext uri="{BB962C8B-B14F-4D97-AF65-F5344CB8AC3E}">
        <p14:creationId xmlns:p14="http://schemas.microsoft.com/office/powerpoint/2010/main" val="285772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Module Topics</a:t>
            </a:r>
            <a:endParaRPr lang="en-US" dirty="0"/>
          </a:p>
        </p:txBody>
      </p:sp>
      <p:sp>
        <p:nvSpPr>
          <p:cNvPr id="6151" name="Rectangle 7"/>
          <p:cNvSpPr>
            <a:spLocks noGrp="1" noChangeArrowheads="1"/>
          </p:cNvSpPr>
          <p:nvPr>
            <p:ph type="body" idx="1"/>
          </p:nvPr>
        </p:nvSpPr>
        <p:spPr/>
        <p:txBody>
          <a:bodyPr/>
          <a:lstStyle/>
          <a:p>
            <a:r>
              <a:rPr lang="en-US" dirty="0" smtClean="0"/>
              <a:t>Eucalyptus Identity and Access Management (EIAM) concepts</a:t>
            </a:r>
          </a:p>
          <a:p>
            <a:pPr lvl="1"/>
            <a:r>
              <a:rPr lang="en-US" dirty="0" smtClean="0"/>
              <a:t>LDAP integration</a:t>
            </a:r>
          </a:p>
          <a:p>
            <a:pPr lvl="1"/>
            <a:r>
              <a:rPr lang="en-US" dirty="0" smtClean="0"/>
              <a:t>Accounts, users, groups, and resources</a:t>
            </a:r>
          </a:p>
          <a:p>
            <a:pPr lvl="1"/>
            <a:r>
              <a:rPr lang="en-US" dirty="0" smtClean="0"/>
              <a:t>Security credentials</a:t>
            </a:r>
          </a:p>
          <a:p>
            <a:pPr lvl="1"/>
            <a:r>
              <a:rPr lang="en-US" dirty="0" smtClean="0"/>
              <a:t>Eucalyptus resource names</a:t>
            </a:r>
          </a:p>
          <a:p>
            <a:r>
              <a:rPr lang="en-US" dirty="0" smtClean="0"/>
              <a:t>IAM access control policies</a:t>
            </a:r>
          </a:p>
          <a:p>
            <a:pPr lvl="1"/>
            <a:r>
              <a:rPr lang="en-US" dirty="0" smtClean="0"/>
              <a:t>Quotas</a:t>
            </a:r>
          </a:p>
          <a:p>
            <a:r>
              <a:rPr lang="en-US" dirty="0" smtClean="0"/>
              <a:t>Managing accounts, groups, and users</a:t>
            </a:r>
          </a:p>
          <a:p>
            <a:pPr lvl="1"/>
            <a:r>
              <a:rPr lang="en-US" dirty="0" smtClean="0"/>
              <a:t>Creating, viewing, and deleting accounts</a:t>
            </a:r>
          </a:p>
          <a:p>
            <a:pPr lvl="1"/>
            <a:r>
              <a:rPr lang="en-US" dirty="0" smtClean="0"/>
              <a:t>Creating, viewing, and deleting groups</a:t>
            </a:r>
          </a:p>
          <a:p>
            <a:pPr lvl="1"/>
            <a:r>
              <a:rPr lang="en-US" dirty="0" smtClean="0"/>
              <a:t>Creating, viewing, and deleting users</a:t>
            </a:r>
          </a:p>
          <a:p>
            <a:pPr lvl="1"/>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Policies</a:t>
            </a:r>
            <a:endParaRPr lang="en-US" dirty="0"/>
          </a:p>
        </p:txBody>
      </p:sp>
      <p:sp>
        <p:nvSpPr>
          <p:cNvPr id="3" name="Content Placeholder 2"/>
          <p:cNvSpPr>
            <a:spLocks noGrp="1"/>
          </p:cNvSpPr>
          <p:nvPr>
            <p:ph idx="1"/>
          </p:nvPr>
        </p:nvSpPr>
        <p:spPr/>
        <p:txBody>
          <a:bodyPr/>
          <a:lstStyle/>
          <a:p>
            <a:r>
              <a:rPr lang="en-US" dirty="0" smtClean="0"/>
              <a:t>Create a user policy.</a:t>
            </a:r>
            <a:endParaRPr lang="en-US" dirty="0"/>
          </a:p>
          <a:p>
            <a:pPr lvl="1"/>
            <a:r>
              <a:rPr lang="en-US" dirty="0" err="1" smtClean="0">
                <a:latin typeface="Courier New" pitchFamily="49" charset="0"/>
                <a:cs typeface="Courier New" pitchFamily="49" charset="0"/>
              </a:rPr>
              <a:t>euare-useraddpolicy</a:t>
            </a:r>
            <a:r>
              <a:rPr lang="en-US" dirty="0" smtClean="0">
                <a:latin typeface="Courier New" pitchFamily="49" charset="0"/>
                <a:cs typeface="Courier New" pitchFamily="49" charset="0"/>
              </a:rPr>
              <a:t> –u &lt;</a:t>
            </a:r>
            <a:r>
              <a:rPr lang="en-US" dirty="0" err="1" smtClean="0">
                <a:latin typeface="Courier New" pitchFamily="49" charset="0"/>
                <a:cs typeface="Courier New" pitchFamily="49" charset="0"/>
              </a:rPr>
              <a:t>user_name</a:t>
            </a:r>
            <a:r>
              <a:rPr lang="en-US" dirty="0" smtClean="0">
                <a:latin typeface="Courier New" pitchFamily="49" charset="0"/>
                <a:cs typeface="Courier New" pitchFamily="49" charset="0"/>
              </a:rPr>
              <a:t>&gt; -p &lt;</a:t>
            </a:r>
            <a:r>
              <a:rPr lang="en-US" dirty="0" err="1" smtClean="0">
                <a:latin typeface="Courier New" pitchFamily="49" charset="0"/>
                <a:cs typeface="Courier New" pitchFamily="49" charset="0"/>
              </a:rPr>
              <a:t>policy_name</a:t>
            </a:r>
            <a:r>
              <a:rPr lang="en-US" dirty="0" smtClean="0">
                <a:latin typeface="Courier New" pitchFamily="49" charset="0"/>
                <a:cs typeface="Courier New" pitchFamily="49" charset="0"/>
              </a:rPr>
              <a:t>&gt; -e [</a:t>
            </a:r>
            <a:r>
              <a:rPr lang="en-US" dirty="0" err="1" smtClean="0">
                <a:latin typeface="Courier New" pitchFamily="49" charset="0"/>
                <a:cs typeface="Courier New" pitchFamily="49" charset="0"/>
              </a:rPr>
              <a:t>Allow|Deny|Limit</a:t>
            </a:r>
            <a:r>
              <a:rPr lang="en-US" dirty="0" smtClean="0">
                <a:latin typeface="Courier New" pitchFamily="49" charset="0"/>
                <a:cs typeface="Courier New" pitchFamily="49" charset="0"/>
              </a:rPr>
              <a:t>] –a &lt;actions&gt;  -r &lt;resources&gt; -o</a:t>
            </a:r>
          </a:p>
          <a:p>
            <a:r>
              <a:rPr lang="en-US" dirty="0" smtClean="0"/>
              <a:t>List policy names associated with a user.</a:t>
            </a:r>
          </a:p>
          <a:p>
            <a:pPr lvl="1"/>
            <a:r>
              <a:rPr lang="en-US" dirty="0" err="1" smtClean="0">
                <a:latin typeface="Courier New" pitchFamily="49" charset="0"/>
                <a:cs typeface="Courier New" pitchFamily="49" charset="0"/>
              </a:rPr>
              <a:t>euare-userlistpolicies</a:t>
            </a:r>
            <a:r>
              <a:rPr lang="en-US" dirty="0" smtClean="0">
                <a:latin typeface="Courier New" pitchFamily="49" charset="0"/>
                <a:cs typeface="Courier New" pitchFamily="49" charset="0"/>
              </a:rPr>
              <a:t> –u &lt;</a:t>
            </a:r>
            <a:r>
              <a:rPr lang="en-US" dirty="0" err="1" smtClean="0">
                <a:latin typeface="Courier New" pitchFamily="49" charset="0"/>
                <a:cs typeface="Courier New" pitchFamily="49" charset="0"/>
              </a:rPr>
              <a:t>user_name</a:t>
            </a:r>
            <a:r>
              <a:rPr lang="en-US" dirty="0" smtClean="0">
                <a:latin typeface="Courier New" pitchFamily="49" charset="0"/>
                <a:cs typeface="Courier New" pitchFamily="49" charset="0"/>
              </a:rPr>
              <a:t>&gt;            	&lt;--delegate=</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a:t>
            </a:r>
          </a:p>
          <a:p>
            <a:r>
              <a:rPr lang="en-US" dirty="0" smtClean="0"/>
              <a:t>Display the content of a single, named user policy.</a:t>
            </a:r>
          </a:p>
          <a:p>
            <a:pPr lvl="1"/>
            <a:r>
              <a:rPr lang="en-US" dirty="0" err="1" smtClean="0">
                <a:latin typeface="Courier New" pitchFamily="49" charset="0"/>
                <a:cs typeface="Courier New" pitchFamily="49" charset="0"/>
              </a:rPr>
              <a:t>euare-usergetpolicy</a:t>
            </a:r>
            <a:r>
              <a:rPr lang="en-US" dirty="0" smtClean="0">
                <a:latin typeface="Courier New" pitchFamily="49" charset="0"/>
                <a:cs typeface="Courier New" pitchFamily="49" charset="0"/>
              </a:rPr>
              <a:t> –u &lt;</a:t>
            </a:r>
            <a:r>
              <a:rPr lang="en-US" dirty="0" err="1" smtClean="0">
                <a:latin typeface="Courier New" pitchFamily="49" charset="0"/>
                <a:cs typeface="Courier New" pitchFamily="49" charset="0"/>
              </a:rPr>
              <a:t>user_name</a:t>
            </a:r>
            <a:r>
              <a:rPr lang="en-US" dirty="0" smtClean="0">
                <a:latin typeface="Courier New" pitchFamily="49" charset="0"/>
                <a:cs typeface="Courier New" pitchFamily="49" charset="0"/>
              </a:rPr>
              <a:t>&gt;                	-p &lt;</a:t>
            </a:r>
            <a:r>
              <a:rPr lang="en-US" dirty="0" err="1" smtClean="0">
                <a:latin typeface="Courier New" pitchFamily="49" charset="0"/>
                <a:cs typeface="Courier New" pitchFamily="49" charset="0"/>
              </a:rPr>
              <a:t>policy_name</a:t>
            </a:r>
            <a:r>
              <a:rPr lang="en-US" dirty="0" smtClean="0">
                <a:latin typeface="Courier New" pitchFamily="49" charset="0"/>
                <a:cs typeface="Courier New" pitchFamily="49" charset="0"/>
              </a:rPr>
              <a:t>&gt; &lt;--delegate=</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a:t>
            </a:r>
          </a:p>
          <a:p>
            <a:r>
              <a:rPr lang="en-US" dirty="0" smtClean="0"/>
              <a:t>Delete an user policy.</a:t>
            </a:r>
          </a:p>
          <a:p>
            <a:pPr lvl="1"/>
            <a:r>
              <a:rPr lang="en-US" dirty="0" err="1" smtClean="0">
                <a:latin typeface="Courier New" pitchFamily="49" charset="0"/>
                <a:cs typeface="Courier New" pitchFamily="49" charset="0"/>
              </a:rPr>
              <a:t>euare-userdelpolicy</a:t>
            </a:r>
            <a:r>
              <a:rPr lang="en-US" dirty="0" smtClean="0">
                <a:latin typeface="Courier New" pitchFamily="49" charset="0"/>
                <a:cs typeface="Courier New" pitchFamily="49" charset="0"/>
              </a:rPr>
              <a:t> –u &lt;</a:t>
            </a:r>
            <a:r>
              <a:rPr lang="en-US" dirty="0" err="1" smtClean="0">
                <a:latin typeface="Courier New" pitchFamily="49" charset="0"/>
                <a:cs typeface="Courier New" pitchFamily="49" charset="0"/>
              </a:rPr>
              <a:t>user_name</a:t>
            </a:r>
            <a:r>
              <a:rPr lang="en-US" dirty="0">
                <a:latin typeface="Courier New" pitchFamily="49" charset="0"/>
                <a:cs typeface="Courier New" pitchFamily="49" charset="0"/>
              </a:rPr>
              <a:t>&gt;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p &lt;</a:t>
            </a:r>
            <a:r>
              <a:rPr lang="en-US" dirty="0" err="1">
                <a:latin typeface="Courier New" pitchFamily="49" charset="0"/>
                <a:cs typeface="Courier New" pitchFamily="49" charset="0"/>
              </a:rPr>
              <a:t>policy_name</a:t>
            </a:r>
            <a:r>
              <a:rPr lang="en-US" dirty="0" smtClean="0">
                <a:latin typeface="Courier New" pitchFamily="49" charset="0"/>
                <a:cs typeface="Courier New" pitchFamily="49" charset="0"/>
              </a:rPr>
              <a:t>&gt; &lt;--delegate=</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a:t>
            </a:r>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30</a:t>
            </a:fld>
            <a:endParaRPr lang="en-US"/>
          </a:p>
        </p:txBody>
      </p:sp>
    </p:spTree>
    <p:extLst>
      <p:ext uri="{BB962C8B-B14F-4D97-AF65-F5344CB8AC3E}">
        <p14:creationId xmlns:p14="http://schemas.microsoft.com/office/powerpoint/2010/main" val="2455652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Delegate Option</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31</a:t>
            </a:fld>
            <a:endParaRPr lang="en-US"/>
          </a:p>
        </p:txBody>
      </p:sp>
      <p:grpSp>
        <p:nvGrpSpPr>
          <p:cNvPr id="106" name="Group 105"/>
          <p:cNvGrpSpPr/>
          <p:nvPr/>
        </p:nvGrpSpPr>
        <p:grpSpPr>
          <a:xfrm>
            <a:off x="643981" y="1435539"/>
            <a:ext cx="7747637" cy="4596652"/>
            <a:chOff x="643981" y="1435539"/>
            <a:chExt cx="7747637" cy="4596652"/>
          </a:xfrm>
        </p:grpSpPr>
        <p:sp>
          <p:nvSpPr>
            <p:cNvPr id="96" name="TextBox 95"/>
            <p:cNvSpPr txBox="1"/>
            <p:nvPr/>
          </p:nvSpPr>
          <p:spPr>
            <a:xfrm>
              <a:off x="2288345" y="1834706"/>
              <a:ext cx="4871847" cy="369332"/>
            </a:xfrm>
            <a:prstGeom prst="rect">
              <a:avLst/>
            </a:prstGeom>
            <a:noFill/>
          </p:spPr>
          <p:txBody>
            <a:bodyPr wrap="none" rtlCol="0">
              <a:spAutoFit/>
            </a:bodyPr>
            <a:lstStyle/>
            <a:p>
              <a:pPr marL="0" lvl="1"/>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euare-userlistpolicies</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u </a:t>
              </a:r>
              <a:r>
                <a:rPr lang="en-US" b="1" dirty="0" err="1" smtClean="0">
                  <a:latin typeface="Courier New" pitchFamily="49" charset="0"/>
                  <a:cs typeface="Courier New" pitchFamily="49" charset="0"/>
                </a:rPr>
                <a:t>janet</a:t>
              </a:r>
              <a:endParaRPr lang="en-US" b="1" dirty="0" smtClean="0">
                <a:latin typeface="Courier New" pitchFamily="49" charset="0"/>
                <a:cs typeface="Courier New" pitchFamily="49" charset="0"/>
              </a:endParaRPr>
            </a:p>
          </p:txBody>
        </p:sp>
        <p:sp>
          <p:nvSpPr>
            <p:cNvPr id="99" name="TextBox 98"/>
            <p:cNvSpPr txBox="1"/>
            <p:nvPr/>
          </p:nvSpPr>
          <p:spPr>
            <a:xfrm>
              <a:off x="2345161" y="4939714"/>
              <a:ext cx="4733988" cy="646331"/>
            </a:xfrm>
            <a:prstGeom prst="rect">
              <a:avLst/>
            </a:prstGeom>
            <a:noFill/>
          </p:spPr>
          <p:txBody>
            <a:bodyPr wrap="none" rtlCol="0">
              <a:spAutoFit/>
            </a:bodyPr>
            <a:lstStyle/>
            <a:p>
              <a:pPr marL="0" lvl="1"/>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euare-userlistpolicies</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–u </a:t>
              </a:r>
              <a:r>
                <a:rPr lang="en-US" b="1" dirty="0" err="1" smtClean="0">
                  <a:latin typeface="Courier New" pitchFamily="49" charset="0"/>
                  <a:cs typeface="Courier New" pitchFamily="49" charset="0"/>
                </a:rPr>
                <a:t>janet</a:t>
              </a:r>
              <a:endParaRPr lang="en-US" b="1" dirty="0" smtClean="0">
                <a:latin typeface="Courier New" pitchFamily="49" charset="0"/>
                <a:cs typeface="Courier New" pitchFamily="49" charset="0"/>
              </a:endParaRPr>
            </a:p>
            <a:p>
              <a:pPr marL="0" lvl="1"/>
              <a:r>
                <a:rPr lang="en-US" b="1" dirty="0" smtClean="0">
                  <a:latin typeface="Courier New" pitchFamily="49" charset="0"/>
                  <a:cs typeface="Courier New" pitchFamily="49" charset="0"/>
                </a:rPr>
                <a:t>--delegate=sales </a:t>
              </a:r>
            </a:p>
          </p:txBody>
        </p:sp>
        <p:sp>
          <p:nvSpPr>
            <p:cNvPr id="95" name="TextBox 94"/>
            <p:cNvSpPr txBox="1"/>
            <p:nvPr/>
          </p:nvSpPr>
          <p:spPr>
            <a:xfrm>
              <a:off x="2346173" y="4396090"/>
              <a:ext cx="4871847" cy="369332"/>
            </a:xfrm>
            <a:prstGeom prst="rect">
              <a:avLst/>
            </a:prstGeom>
            <a:noFill/>
          </p:spPr>
          <p:txBody>
            <a:bodyPr wrap="none" rtlCol="0">
              <a:spAutoFit/>
            </a:bodyPr>
            <a:lstStyle/>
            <a:p>
              <a:pPr marL="0" lvl="1"/>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euare-userlistpolicies</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–u </a:t>
              </a:r>
              <a:r>
                <a:rPr lang="en-US" b="1" dirty="0" err="1" smtClean="0">
                  <a:latin typeface="Courier New" pitchFamily="49" charset="0"/>
                  <a:cs typeface="Courier New" pitchFamily="49" charset="0"/>
                </a:rPr>
                <a:t>janet</a:t>
              </a:r>
              <a:r>
                <a:rPr lang="en-US" b="1" dirty="0" smtClean="0">
                  <a:latin typeface="Courier New" pitchFamily="49" charset="0"/>
                  <a:cs typeface="Courier New" pitchFamily="49" charset="0"/>
                </a:rPr>
                <a:t> </a:t>
              </a:r>
            </a:p>
          </p:txBody>
        </p:sp>
        <p:grpSp>
          <p:nvGrpSpPr>
            <p:cNvPr id="43" name="Group 42"/>
            <p:cNvGrpSpPr/>
            <p:nvPr/>
          </p:nvGrpSpPr>
          <p:grpSpPr>
            <a:xfrm>
              <a:off x="664896" y="3901504"/>
              <a:ext cx="1623449" cy="2130687"/>
              <a:chOff x="5208760" y="1629655"/>
              <a:chExt cx="1623449" cy="2130687"/>
            </a:xfrm>
          </p:grpSpPr>
          <p:sp>
            <p:nvSpPr>
              <p:cNvPr id="6" name="Rectangle 5"/>
              <p:cNvSpPr/>
              <p:nvPr/>
            </p:nvSpPr>
            <p:spPr>
              <a:xfrm>
                <a:off x="5208760" y="1629655"/>
                <a:ext cx="1623449" cy="213068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229675" y="1635411"/>
                <a:ext cx="1602534" cy="400110"/>
              </a:xfrm>
              <a:prstGeom prst="rect">
                <a:avLst/>
              </a:prstGeom>
              <a:noFill/>
            </p:spPr>
            <p:txBody>
              <a:bodyPr wrap="square" rtlCol="0">
                <a:spAutoFit/>
              </a:bodyPr>
              <a:lstStyle/>
              <a:p>
                <a:pPr algn="ctr"/>
                <a:r>
                  <a:rPr lang="en-US" sz="2000" b="1" dirty="0" smtClean="0">
                    <a:solidFill>
                      <a:schemeClr val="bg1"/>
                    </a:solidFill>
                  </a:rPr>
                  <a:t>eucalyptus</a:t>
                </a:r>
                <a:endParaRPr lang="en-US" sz="2000" b="1" dirty="0">
                  <a:solidFill>
                    <a:schemeClr val="bg1"/>
                  </a:solidFill>
                </a:endParaRPr>
              </a:p>
            </p:txBody>
          </p:sp>
          <p:grpSp>
            <p:nvGrpSpPr>
              <p:cNvPr id="24" name="Group 23"/>
              <p:cNvGrpSpPr/>
              <p:nvPr/>
            </p:nvGrpSpPr>
            <p:grpSpPr>
              <a:xfrm>
                <a:off x="5488728" y="2035521"/>
                <a:ext cx="1034589" cy="380608"/>
                <a:chOff x="5539154" y="3317135"/>
                <a:chExt cx="1034589" cy="380608"/>
              </a:xfrm>
            </p:grpSpPr>
            <p:sp>
              <p:nvSpPr>
                <p:cNvPr id="31" name="Rectangle 30"/>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590165" y="3317135"/>
                  <a:ext cx="983578" cy="369332"/>
                </a:xfrm>
                <a:prstGeom prst="rect">
                  <a:avLst/>
                </a:prstGeom>
                <a:noFill/>
              </p:spPr>
              <p:txBody>
                <a:bodyPr wrap="square" rtlCol="0">
                  <a:spAutoFit/>
                </a:bodyPr>
                <a:lstStyle/>
                <a:p>
                  <a:pPr algn="ctr"/>
                  <a:r>
                    <a:rPr lang="en-US" b="1" dirty="0" smtClean="0"/>
                    <a:t>admin</a:t>
                  </a:r>
                  <a:endParaRPr lang="en-US" b="1" dirty="0"/>
                </a:p>
              </p:txBody>
            </p:sp>
          </p:grpSp>
          <p:grpSp>
            <p:nvGrpSpPr>
              <p:cNvPr id="25" name="Group 24"/>
              <p:cNvGrpSpPr/>
              <p:nvPr/>
            </p:nvGrpSpPr>
            <p:grpSpPr>
              <a:xfrm>
                <a:off x="5488728" y="2568529"/>
                <a:ext cx="1034589" cy="380608"/>
                <a:chOff x="5539154" y="3317135"/>
                <a:chExt cx="1034589" cy="380608"/>
              </a:xfrm>
            </p:grpSpPr>
            <p:sp>
              <p:nvSpPr>
                <p:cNvPr id="29" name="Rectangle 28"/>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90165" y="3317135"/>
                  <a:ext cx="983578" cy="369332"/>
                </a:xfrm>
                <a:prstGeom prst="rect">
                  <a:avLst/>
                </a:prstGeom>
                <a:noFill/>
              </p:spPr>
              <p:txBody>
                <a:bodyPr wrap="square" rtlCol="0">
                  <a:spAutoFit/>
                </a:bodyPr>
                <a:lstStyle/>
                <a:p>
                  <a:pPr algn="ctr"/>
                  <a:r>
                    <a:rPr lang="en-US" b="1" dirty="0" err="1" smtClean="0"/>
                    <a:t>steve</a:t>
                  </a:r>
                  <a:endParaRPr lang="en-US" b="1" dirty="0"/>
                </a:p>
              </p:txBody>
            </p:sp>
          </p:grpSp>
          <p:grpSp>
            <p:nvGrpSpPr>
              <p:cNvPr id="26" name="Group 25"/>
              <p:cNvGrpSpPr/>
              <p:nvPr/>
            </p:nvGrpSpPr>
            <p:grpSpPr>
              <a:xfrm>
                <a:off x="5496937" y="3111140"/>
                <a:ext cx="1034589" cy="380608"/>
                <a:chOff x="5539154" y="3317135"/>
                <a:chExt cx="1034589" cy="380608"/>
              </a:xfrm>
            </p:grpSpPr>
            <p:sp>
              <p:nvSpPr>
                <p:cNvPr id="27" name="Rectangle 26"/>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590165" y="3317135"/>
                  <a:ext cx="983578" cy="369332"/>
                </a:xfrm>
                <a:prstGeom prst="rect">
                  <a:avLst/>
                </a:prstGeom>
                <a:noFill/>
              </p:spPr>
              <p:txBody>
                <a:bodyPr wrap="square" rtlCol="0">
                  <a:spAutoFit/>
                </a:bodyPr>
                <a:lstStyle/>
                <a:p>
                  <a:pPr algn="ctr"/>
                  <a:r>
                    <a:rPr lang="en-US" b="1" dirty="0" err="1" smtClean="0"/>
                    <a:t>bodie</a:t>
                  </a:r>
                  <a:endParaRPr lang="en-US" b="1" dirty="0"/>
                </a:p>
              </p:txBody>
            </p:sp>
          </p:grpSp>
        </p:grpSp>
        <p:grpSp>
          <p:nvGrpSpPr>
            <p:cNvPr id="82" name="Group 81"/>
            <p:cNvGrpSpPr/>
            <p:nvPr/>
          </p:nvGrpSpPr>
          <p:grpSpPr>
            <a:xfrm>
              <a:off x="643981" y="1435539"/>
              <a:ext cx="1623449" cy="2130687"/>
              <a:chOff x="5208760" y="1629655"/>
              <a:chExt cx="1623449" cy="2130687"/>
            </a:xfrm>
          </p:grpSpPr>
          <p:sp>
            <p:nvSpPr>
              <p:cNvPr id="83" name="Rectangle 82"/>
              <p:cNvSpPr/>
              <p:nvPr/>
            </p:nvSpPr>
            <p:spPr>
              <a:xfrm>
                <a:off x="5208760" y="1629655"/>
                <a:ext cx="1623449" cy="213068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5229675" y="1635411"/>
                <a:ext cx="1602534" cy="400110"/>
              </a:xfrm>
              <a:prstGeom prst="rect">
                <a:avLst/>
              </a:prstGeom>
              <a:noFill/>
            </p:spPr>
            <p:txBody>
              <a:bodyPr wrap="square" rtlCol="0">
                <a:spAutoFit/>
              </a:bodyPr>
              <a:lstStyle/>
              <a:p>
                <a:pPr algn="ctr"/>
                <a:r>
                  <a:rPr lang="en-US" sz="2000" b="1" dirty="0" smtClean="0">
                    <a:solidFill>
                      <a:schemeClr val="bg1"/>
                    </a:solidFill>
                  </a:rPr>
                  <a:t>sales</a:t>
                </a:r>
                <a:endParaRPr lang="en-US" sz="2000" b="1" dirty="0">
                  <a:solidFill>
                    <a:schemeClr val="bg1"/>
                  </a:solidFill>
                </a:endParaRPr>
              </a:p>
            </p:txBody>
          </p:sp>
          <p:grpSp>
            <p:nvGrpSpPr>
              <p:cNvPr id="85" name="Group 84"/>
              <p:cNvGrpSpPr/>
              <p:nvPr/>
            </p:nvGrpSpPr>
            <p:grpSpPr>
              <a:xfrm>
                <a:off x="5488728" y="2035521"/>
                <a:ext cx="1034589" cy="380608"/>
                <a:chOff x="5539154" y="3317135"/>
                <a:chExt cx="1034589" cy="380608"/>
              </a:xfrm>
            </p:grpSpPr>
            <p:sp>
              <p:nvSpPr>
                <p:cNvPr id="92" name="Rectangle 91"/>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5590165" y="3317135"/>
                  <a:ext cx="983578" cy="369332"/>
                </a:xfrm>
                <a:prstGeom prst="rect">
                  <a:avLst/>
                </a:prstGeom>
                <a:noFill/>
              </p:spPr>
              <p:txBody>
                <a:bodyPr wrap="square" rtlCol="0">
                  <a:spAutoFit/>
                </a:bodyPr>
                <a:lstStyle/>
                <a:p>
                  <a:pPr algn="ctr"/>
                  <a:r>
                    <a:rPr lang="en-US" b="1" dirty="0" smtClean="0"/>
                    <a:t>admin</a:t>
                  </a:r>
                  <a:endParaRPr lang="en-US" b="1" dirty="0"/>
                </a:p>
              </p:txBody>
            </p:sp>
          </p:grpSp>
          <p:grpSp>
            <p:nvGrpSpPr>
              <p:cNvPr id="86" name="Group 85"/>
              <p:cNvGrpSpPr/>
              <p:nvPr/>
            </p:nvGrpSpPr>
            <p:grpSpPr>
              <a:xfrm>
                <a:off x="5488728" y="2568529"/>
                <a:ext cx="1034589" cy="380608"/>
                <a:chOff x="5539154" y="3317135"/>
                <a:chExt cx="1034589" cy="380608"/>
              </a:xfrm>
            </p:grpSpPr>
            <p:sp>
              <p:nvSpPr>
                <p:cNvPr id="90" name="Rectangle 89"/>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590165" y="3317135"/>
                  <a:ext cx="983578" cy="369332"/>
                </a:xfrm>
                <a:prstGeom prst="rect">
                  <a:avLst/>
                </a:prstGeom>
                <a:noFill/>
              </p:spPr>
              <p:txBody>
                <a:bodyPr wrap="square" rtlCol="0">
                  <a:spAutoFit/>
                </a:bodyPr>
                <a:lstStyle/>
                <a:p>
                  <a:pPr algn="ctr"/>
                  <a:r>
                    <a:rPr lang="en-US" b="1" dirty="0" err="1" smtClean="0"/>
                    <a:t>jason</a:t>
                  </a:r>
                  <a:endParaRPr lang="en-US" b="1" dirty="0"/>
                </a:p>
              </p:txBody>
            </p:sp>
          </p:grpSp>
          <p:grpSp>
            <p:nvGrpSpPr>
              <p:cNvPr id="87" name="Group 86"/>
              <p:cNvGrpSpPr/>
              <p:nvPr/>
            </p:nvGrpSpPr>
            <p:grpSpPr>
              <a:xfrm>
                <a:off x="5488728" y="3111140"/>
                <a:ext cx="1025794" cy="380608"/>
                <a:chOff x="5530945" y="3317135"/>
                <a:chExt cx="1025794" cy="380608"/>
              </a:xfrm>
            </p:grpSpPr>
            <p:sp>
              <p:nvSpPr>
                <p:cNvPr id="88" name="Rectangle 87"/>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5530945" y="3317135"/>
                  <a:ext cx="983578" cy="369332"/>
                </a:xfrm>
                <a:prstGeom prst="rect">
                  <a:avLst/>
                </a:prstGeom>
                <a:noFill/>
              </p:spPr>
              <p:txBody>
                <a:bodyPr wrap="square" rtlCol="0">
                  <a:spAutoFit/>
                </a:bodyPr>
                <a:lstStyle/>
                <a:p>
                  <a:pPr algn="ctr"/>
                  <a:r>
                    <a:rPr lang="en-US" b="1" dirty="0" err="1" smtClean="0"/>
                    <a:t>janet</a:t>
                  </a:r>
                  <a:endParaRPr lang="en-US" b="1" dirty="0"/>
                </a:p>
              </p:txBody>
            </p:sp>
          </p:grpSp>
        </p:grpSp>
        <p:sp>
          <p:nvSpPr>
            <p:cNvPr id="100" name="TextBox 99"/>
            <p:cNvSpPr txBox="1"/>
            <p:nvPr/>
          </p:nvSpPr>
          <p:spPr>
            <a:xfrm>
              <a:off x="7091262" y="1834706"/>
              <a:ext cx="1300356" cy="369332"/>
            </a:xfrm>
            <a:prstGeom prst="rect">
              <a:avLst/>
            </a:prstGeom>
            <a:noFill/>
            <a:ln w="28575">
              <a:solidFill>
                <a:srgbClr val="00B050"/>
              </a:solidFill>
            </a:ln>
          </p:spPr>
          <p:txBody>
            <a:bodyPr wrap="none" rtlCol="0">
              <a:spAutoFit/>
            </a:bodyPr>
            <a:lstStyle/>
            <a:p>
              <a:r>
                <a:rPr lang="en-US" b="1" dirty="0" smtClean="0">
                  <a:solidFill>
                    <a:srgbClr val="00B050"/>
                  </a:solidFill>
                </a:rPr>
                <a:t>SUCCESS</a:t>
              </a:r>
              <a:endParaRPr lang="en-US" b="1" dirty="0">
                <a:solidFill>
                  <a:srgbClr val="00B050"/>
                </a:solidFill>
              </a:endParaRPr>
            </a:p>
          </p:txBody>
        </p:sp>
        <p:sp>
          <p:nvSpPr>
            <p:cNvPr id="104" name="TextBox 103"/>
            <p:cNvSpPr txBox="1"/>
            <p:nvPr/>
          </p:nvSpPr>
          <p:spPr>
            <a:xfrm>
              <a:off x="7079149" y="5083852"/>
              <a:ext cx="1300356" cy="369332"/>
            </a:xfrm>
            <a:prstGeom prst="rect">
              <a:avLst/>
            </a:prstGeom>
            <a:noFill/>
            <a:ln w="28575">
              <a:solidFill>
                <a:srgbClr val="00B050"/>
              </a:solidFill>
            </a:ln>
          </p:spPr>
          <p:txBody>
            <a:bodyPr wrap="none" rtlCol="0">
              <a:spAutoFit/>
            </a:bodyPr>
            <a:lstStyle/>
            <a:p>
              <a:r>
                <a:rPr lang="en-US" b="1" dirty="0" smtClean="0">
                  <a:solidFill>
                    <a:srgbClr val="00B050"/>
                  </a:solidFill>
                </a:rPr>
                <a:t>SUCCESS</a:t>
              </a:r>
              <a:endParaRPr lang="en-US" b="1" dirty="0">
                <a:solidFill>
                  <a:srgbClr val="00B050"/>
                </a:solidFill>
              </a:endParaRPr>
            </a:p>
          </p:txBody>
        </p:sp>
        <p:sp>
          <p:nvSpPr>
            <p:cNvPr id="105" name="TextBox 104"/>
            <p:cNvSpPr txBox="1"/>
            <p:nvPr/>
          </p:nvSpPr>
          <p:spPr>
            <a:xfrm>
              <a:off x="7149091" y="4396090"/>
              <a:ext cx="1172180" cy="369332"/>
            </a:xfrm>
            <a:prstGeom prst="rect">
              <a:avLst/>
            </a:prstGeom>
            <a:noFill/>
            <a:ln w="28575">
              <a:solidFill>
                <a:srgbClr val="FF0000"/>
              </a:solidFill>
            </a:ln>
          </p:spPr>
          <p:txBody>
            <a:bodyPr wrap="none" rtlCol="0">
              <a:spAutoFit/>
            </a:bodyPr>
            <a:lstStyle/>
            <a:p>
              <a:r>
                <a:rPr lang="en-US" b="1" dirty="0" smtClean="0">
                  <a:solidFill>
                    <a:srgbClr val="FF0000"/>
                  </a:solidFill>
                </a:rPr>
                <a:t>FAILURE</a:t>
              </a:r>
              <a:endParaRPr lang="en-US" b="1" dirty="0">
                <a:solidFill>
                  <a:srgbClr val="FF0000"/>
                </a:solidFill>
              </a:endParaRPr>
            </a:p>
          </p:txBody>
        </p:sp>
      </p:grpSp>
      <p:cxnSp>
        <p:nvCxnSpPr>
          <p:cNvPr id="108" name="Straight Connector 107"/>
          <p:cNvCxnSpPr/>
          <p:nvPr/>
        </p:nvCxnSpPr>
        <p:spPr>
          <a:xfrm flipH="1">
            <a:off x="1987662" y="2032792"/>
            <a:ext cx="358511"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09" name="Straight Connector 108"/>
          <p:cNvCxnSpPr/>
          <p:nvPr/>
        </p:nvCxnSpPr>
        <p:spPr>
          <a:xfrm flipH="1">
            <a:off x="1987662" y="4512461"/>
            <a:ext cx="358511"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0" name="Straight Connector 109"/>
          <p:cNvCxnSpPr/>
          <p:nvPr/>
        </p:nvCxnSpPr>
        <p:spPr>
          <a:xfrm flipH="1">
            <a:off x="1987662" y="5573293"/>
            <a:ext cx="358511"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1" name="Straight Connector 110"/>
          <p:cNvCxnSpPr/>
          <p:nvPr/>
        </p:nvCxnSpPr>
        <p:spPr>
          <a:xfrm flipH="1">
            <a:off x="1987662" y="5030682"/>
            <a:ext cx="358511"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2" name="Straight Connector 111"/>
          <p:cNvCxnSpPr/>
          <p:nvPr/>
        </p:nvCxnSpPr>
        <p:spPr>
          <a:xfrm flipH="1">
            <a:off x="2345161" y="4311764"/>
            <a:ext cx="27436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4" name="Straight Connector 113"/>
          <p:cNvCxnSpPr/>
          <p:nvPr/>
        </p:nvCxnSpPr>
        <p:spPr>
          <a:xfrm flipH="1">
            <a:off x="2345161" y="5890702"/>
            <a:ext cx="27436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5" name="Straight Connector 114"/>
          <p:cNvCxnSpPr/>
          <p:nvPr/>
        </p:nvCxnSpPr>
        <p:spPr>
          <a:xfrm>
            <a:off x="2346173" y="4307370"/>
            <a:ext cx="1" cy="1583332"/>
          </a:xfrm>
          <a:prstGeom prst="line">
            <a:avLst/>
          </a:prstGeom>
          <a:ln w="3810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2211276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Management Controls</a:t>
            </a:r>
            <a:endParaRPr lang="en-US" dirty="0"/>
          </a:p>
        </p:txBody>
      </p:sp>
      <p:sp>
        <p:nvSpPr>
          <p:cNvPr id="3" name="Content Placeholder 2"/>
          <p:cNvSpPr>
            <a:spLocks noGrp="1"/>
          </p:cNvSpPr>
          <p:nvPr>
            <p:ph idx="1"/>
          </p:nvPr>
        </p:nvSpPr>
        <p:spPr>
          <a:xfrm>
            <a:off x="314325" y="1425387"/>
            <a:ext cx="8524875" cy="1717863"/>
          </a:xfrm>
        </p:spPr>
        <p:txBody>
          <a:bodyPr/>
          <a:lstStyle/>
          <a:p>
            <a:r>
              <a:rPr lang="en-US" dirty="0" smtClean="0"/>
              <a:t>Resource access control is available on two levels.</a:t>
            </a:r>
          </a:p>
          <a:p>
            <a:pPr lvl="1"/>
            <a:r>
              <a:rPr lang="en-US" dirty="0" smtClean="0"/>
              <a:t>Resource-level – Buckets and images have built-in permissions used to control access across all accounts.</a:t>
            </a:r>
          </a:p>
          <a:p>
            <a:pPr lvl="1"/>
            <a:r>
              <a:rPr lang="en-US" dirty="0" smtClean="0"/>
              <a:t>Policy-level – Policies can be used to control access to all resources within each account.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32</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633735519"/>
              </p:ext>
            </p:extLst>
          </p:nvPr>
        </p:nvGraphicFramePr>
        <p:xfrm>
          <a:off x="538252" y="3444875"/>
          <a:ext cx="8105415" cy="2291080"/>
        </p:xfrm>
        <a:graphic>
          <a:graphicData uri="http://schemas.openxmlformats.org/drawingml/2006/table">
            <a:tbl>
              <a:tblPr firstRow="1" bandRow="1">
                <a:tableStyleId>{5C22544A-7EE6-4342-B048-85BDC9FD1C3A}</a:tableStyleId>
              </a:tblPr>
              <a:tblGrid>
                <a:gridCol w="1621083"/>
                <a:gridCol w="1621083"/>
                <a:gridCol w="1621083"/>
                <a:gridCol w="1349819"/>
                <a:gridCol w="1892347"/>
              </a:tblGrid>
              <a:tr h="370840">
                <a:tc>
                  <a:txBody>
                    <a:bodyPr/>
                    <a:lstStyle/>
                    <a:p>
                      <a:pPr algn="ctr"/>
                      <a:r>
                        <a:rPr lang="en-US" dirty="0" smtClean="0"/>
                        <a:t>Permissions</a:t>
                      </a:r>
                      <a:endParaRPr lang="en-US" dirty="0"/>
                    </a:p>
                  </a:txBody>
                  <a:tcPr/>
                </a:tc>
                <a:tc>
                  <a:txBody>
                    <a:bodyPr/>
                    <a:lstStyle/>
                    <a:p>
                      <a:pPr algn="ctr"/>
                      <a:r>
                        <a:rPr lang="en-US" dirty="0" smtClean="0"/>
                        <a:t>Attached To</a:t>
                      </a:r>
                      <a:endParaRPr lang="en-US" dirty="0"/>
                    </a:p>
                  </a:txBody>
                  <a:tcPr/>
                </a:tc>
                <a:tc>
                  <a:txBody>
                    <a:bodyPr/>
                    <a:lstStyle/>
                    <a:p>
                      <a:pPr algn="ctr"/>
                      <a:r>
                        <a:rPr lang="en-US" dirty="0" smtClean="0"/>
                        <a:t>Scope</a:t>
                      </a:r>
                      <a:endParaRPr lang="en-US" dirty="0"/>
                    </a:p>
                  </a:txBody>
                  <a:tcPr/>
                </a:tc>
                <a:tc>
                  <a:txBody>
                    <a:bodyPr/>
                    <a:lstStyle/>
                    <a:p>
                      <a:pPr algn="ctr"/>
                      <a:r>
                        <a:rPr lang="en-US" dirty="0" smtClean="0"/>
                        <a:t>Service</a:t>
                      </a:r>
                      <a:endParaRPr lang="en-US" dirty="0"/>
                    </a:p>
                  </a:txBody>
                  <a:tcPr/>
                </a:tc>
                <a:tc>
                  <a:txBody>
                    <a:bodyPr/>
                    <a:lstStyle/>
                    <a:p>
                      <a:pPr algn="ctr"/>
                      <a:r>
                        <a:rPr lang="en-US" dirty="0" smtClean="0"/>
                        <a:t>Set By</a:t>
                      </a:r>
                      <a:endParaRPr lang="en-US" dirty="0"/>
                    </a:p>
                  </a:txBody>
                  <a:tcPr/>
                </a:tc>
              </a:tr>
              <a:tr h="370840">
                <a:tc>
                  <a:txBody>
                    <a:bodyPr/>
                    <a:lstStyle/>
                    <a:p>
                      <a:pPr algn="ctr"/>
                      <a:r>
                        <a:rPr lang="en-US" dirty="0" smtClean="0"/>
                        <a:t>S3 bucket ACL</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specific</a:t>
                      </a:r>
                      <a:r>
                        <a:rPr lang="en-US" baseline="0" dirty="0" smtClean="0"/>
                        <a:t> resource</a:t>
                      </a:r>
                      <a:endParaRPr lang="en-US" dirty="0" smtClean="0"/>
                    </a:p>
                  </a:txBody>
                  <a:tcPr/>
                </a:tc>
                <a:tc>
                  <a:txBody>
                    <a:bodyPr/>
                    <a:lstStyle/>
                    <a:p>
                      <a:pPr algn="ctr"/>
                      <a:r>
                        <a:rPr lang="en-US" dirty="0" smtClean="0"/>
                        <a:t>across accounts</a:t>
                      </a:r>
                      <a:endParaRPr lang="en-US" dirty="0"/>
                    </a:p>
                  </a:txBody>
                  <a:tcPr/>
                </a:tc>
                <a:tc>
                  <a:txBody>
                    <a:bodyPr/>
                    <a:lstStyle/>
                    <a:p>
                      <a:pPr algn="ctr"/>
                      <a:r>
                        <a:rPr lang="en-US" dirty="0" smtClean="0"/>
                        <a:t>S3</a:t>
                      </a:r>
                      <a:endParaRPr lang="en-US" dirty="0"/>
                    </a:p>
                  </a:txBody>
                  <a:tcPr/>
                </a:tc>
                <a:tc>
                  <a:txBody>
                    <a:bodyPr/>
                    <a:lstStyle/>
                    <a:p>
                      <a:pPr algn="ctr"/>
                      <a:r>
                        <a:rPr lang="en-US" dirty="0" smtClean="0">
                          <a:latin typeface="Courier New" pitchFamily="49" charset="0"/>
                          <a:cs typeface="Courier New" pitchFamily="49" charset="0"/>
                        </a:rPr>
                        <a:t>S3curl.pl</a:t>
                      </a:r>
                      <a:endParaRPr lang="en-US" dirty="0">
                        <a:latin typeface="Courier New" pitchFamily="49" charset="0"/>
                        <a:cs typeface="Courier New" pitchFamily="49" charset="0"/>
                      </a:endParaRPr>
                    </a:p>
                  </a:txBody>
                  <a:tcPr/>
                </a:tc>
              </a:tr>
              <a:tr h="370840">
                <a:tc>
                  <a:txBody>
                    <a:bodyPr/>
                    <a:lstStyle/>
                    <a:p>
                      <a:pPr algn="ctr"/>
                      <a:r>
                        <a:rPr lang="en-US" dirty="0" smtClean="0"/>
                        <a:t>S3 image</a:t>
                      </a:r>
                      <a:r>
                        <a:rPr lang="en-US" baseline="0" dirty="0" smtClean="0"/>
                        <a:t> permission</a:t>
                      </a:r>
                      <a:endParaRPr lang="en-US" dirty="0"/>
                    </a:p>
                  </a:txBody>
                  <a:tcPr/>
                </a:tc>
                <a:tc>
                  <a:txBody>
                    <a:bodyPr/>
                    <a:lstStyle/>
                    <a:p>
                      <a:pPr algn="ctr"/>
                      <a:r>
                        <a:rPr lang="en-US" dirty="0" smtClean="0"/>
                        <a:t>specific</a:t>
                      </a:r>
                      <a:r>
                        <a:rPr lang="en-US" baseline="0" dirty="0" smtClean="0"/>
                        <a:t> resource</a:t>
                      </a:r>
                      <a:endParaRPr lang="en-US" dirty="0"/>
                    </a:p>
                  </a:txBody>
                  <a:tcPr/>
                </a:tc>
                <a:tc>
                  <a:txBody>
                    <a:bodyPr/>
                    <a:lstStyle/>
                    <a:p>
                      <a:pPr algn="ctr"/>
                      <a:r>
                        <a:rPr lang="en-US" dirty="0" smtClean="0"/>
                        <a:t>across accounts</a:t>
                      </a:r>
                      <a:endParaRPr lang="en-US" dirty="0"/>
                    </a:p>
                  </a:txBody>
                  <a:tcPr/>
                </a:tc>
                <a:tc>
                  <a:txBody>
                    <a:bodyPr/>
                    <a:lstStyle/>
                    <a:p>
                      <a:pPr algn="ctr"/>
                      <a:r>
                        <a:rPr lang="en-US" dirty="0" smtClean="0"/>
                        <a:t>EC2</a:t>
                      </a:r>
                      <a:endParaRPr lang="en-US" dirty="0"/>
                    </a:p>
                  </a:txBody>
                  <a:tcPr/>
                </a:tc>
                <a:tc>
                  <a:txBody>
                    <a:bodyPr/>
                    <a:lstStyle/>
                    <a:p>
                      <a:pPr algn="ct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-upload-bundle --</a:t>
                      </a:r>
                      <a:r>
                        <a:rPr lang="en-US" dirty="0" err="1" smtClean="0">
                          <a:latin typeface="Courier New" pitchFamily="49" charset="0"/>
                          <a:cs typeface="Courier New" pitchFamily="49" charset="0"/>
                        </a:rPr>
                        <a:t>acl</a:t>
                      </a:r>
                      <a:endParaRPr lang="en-US" dirty="0">
                        <a:latin typeface="Courier New" pitchFamily="49" charset="0"/>
                        <a:cs typeface="Courier New" pitchFamily="49" charset="0"/>
                      </a:endParaRPr>
                    </a:p>
                  </a:txBody>
                  <a:tcPr/>
                </a:tc>
              </a:tr>
              <a:tr h="370840">
                <a:tc>
                  <a:txBody>
                    <a:bodyPr/>
                    <a:lstStyle/>
                    <a:p>
                      <a:pPr algn="ctr"/>
                      <a:r>
                        <a:rPr lang="en-US" dirty="0" smtClean="0"/>
                        <a:t>IAM</a:t>
                      </a:r>
                      <a:endParaRPr lang="en-US" dirty="0"/>
                    </a:p>
                  </a:txBody>
                  <a:tcPr/>
                </a:tc>
                <a:tc>
                  <a:txBody>
                    <a:bodyPr/>
                    <a:lstStyle/>
                    <a:p>
                      <a:pPr algn="ctr"/>
                      <a:r>
                        <a:rPr lang="en-US" dirty="0" smtClean="0"/>
                        <a:t>users/groups</a:t>
                      </a:r>
                      <a:endParaRPr lang="en-US" dirty="0"/>
                    </a:p>
                  </a:txBody>
                  <a:tcPr/>
                </a:tc>
                <a:tc>
                  <a:txBody>
                    <a:bodyPr/>
                    <a:lstStyle/>
                    <a:p>
                      <a:pPr algn="ctr"/>
                      <a:r>
                        <a:rPr lang="en-US" dirty="0" smtClean="0"/>
                        <a:t>inside account</a:t>
                      </a:r>
                      <a:endParaRPr lang="en-US" dirty="0"/>
                    </a:p>
                  </a:txBody>
                  <a:tcPr/>
                </a:tc>
                <a:tc>
                  <a:txBody>
                    <a:bodyPr/>
                    <a:lstStyle/>
                    <a:p>
                      <a:pPr algn="ctr"/>
                      <a:r>
                        <a:rPr lang="en-US" dirty="0" smtClean="0"/>
                        <a:t>all</a:t>
                      </a:r>
                      <a:endParaRPr lang="en-US" dirty="0"/>
                    </a:p>
                  </a:txBody>
                  <a:tcPr/>
                </a:tc>
                <a:tc>
                  <a:txBody>
                    <a:bodyPr/>
                    <a:lstStyle/>
                    <a:p>
                      <a:pPr algn="ctr"/>
                      <a:r>
                        <a:rPr lang="en-US" dirty="0" smtClean="0"/>
                        <a:t>policies</a:t>
                      </a:r>
                      <a:endParaRPr lang="en-US" dirty="0"/>
                    </a:p>
                  </a:txBody>
                  <a:tcPr/>
                </a:tc>
              </a:tr>
            </a:tbl>
          </a:graphicData>
        </a:graphic>
      </p:graphicFrame>
    </p:spTree>
    <p:extLst>
      <p:ext uri="{BB962C8B-B14F-4D97-AF65-F5344CB8AC3E}">
        <p14:creationId xmlns:p14="http://schemas.microsoft.com/office/powerpoint/2010/main" val="3661773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Permissions Evaluation</a:t>
            </a:r>
            <a:endParaRPr lang="en-US" dirty="0"/>
          </a:p>
        </p:txBody>
      </p:sp>
      <p:sp>
        <p:nvSpPr>
          <p:cNvPr id="3" name="Content Placeholder 2"/>
          <p:cNvSpPr>
            <a:spLocks noGrp="1"/>
          </p:cNvSpPr>
          <p:nvPr>
            <p:ph idx="1"/>
          </p:nvPr>
        </p:nvSpPr>
        <p:spPr/>
        <p:txBody>
          <a:bodyPr/>
          <a:lstStyle/>
          <a:p>
            <a:r>
              <a:rPr lang="en-US" dirty="0" smtClean="0"/>
              <a:t>Permission evaluation must consider both levels.</a:t>
            </a:r>
          </a:p>
          <a:p>
            <a:pPr marL="457200" indent="-457200">
              <a:buFont typeface="+mj-lt"/>
              <a:buAutoNum type="arabicPeriod"/>
            </a:pPr>
            <a:r>
              <a:rPr lang="en-US" dirty="0" smtClean="0"/>
              <a:t>If user is a cloud administrator, access is granted.</a:t>
            </a:r>
          </a:p>
          <a:p>
            <a:pPr marL="457200" indent="-457200">
              <a:buFont typeface="+mj-lt"/>
              <a:buAutoNum type="arabicPeriod"/>
            </a:pPr>
            <a:r>
              <a:rPr lang="en-US" dirty="0" smtClean="0"/>
              <a:t>If user is an account administrator, access is granted to within the account.</a:t>
            </a:r>
          </a:p>
          <a:p>
            <a:pPr marL="457200" indent="-457200">
              <a:buFont typeface="+mj-lt"/>
              <a:buAutoNum type="arabicPeriod"/>
            </a:pPr>
            <a:r>
              <a:rPr lang="en-US" dirty="0" smtClean="0"/>
              <a:t>If normal user denied at resource-level, access is denied.</a:t>
            </a:r>
          </a:p>
          <a:p>
            <a:pPr marL="457200" indent="-457200">
              <a:buFont typeface="+mj-lt"/>
              <a:buAutoNum type="arabicPeriod"/>
            </a:pPr>
            <a:r>
              <a:rPr lang="en-US" dirty="0" smtClean="0"/>
              <a:t>If normal user allowed at resource-level, evaluate all IAM policies in effect for the user.</a:t>
            </a:r>
          </a:p>
          <a:p>
            <a:pPr marL="914400" lvl="1" indent="-457200">
              <a:buFont typeface="+mj-lt"/>
              <a:buAutoNum type="arabicPeriod"/>
            </a:pPr>
            <a:r>
              <a:rPr lang="en-US" dirty="0" smtClean="0"/>
              <a:t>If there is no policy match, access is denied (implicit deny).</a:t>
            </a:r>
          </a:p>
          <a:p>
            <a:pPr marL="914400" lvl="1" indent="-457200">
              <a:buFont typeface="+mj-lt"/>
              <a:buAutoNum type="arabicPeriod"/>
            </a:pPr>
            <a:r>
              <a:rPr lang="en-US" dirty="0" smtClean="0"/>
              <a:t>If user is specifically denied, access is denied.</a:t>
            </a:r>
          </a:p>
          <a:p>
            <a:pPr marL="914400" lvl="1" indent="-457200">
              <a:buFont typeface="+mj-lt"/>
              <a:buAutoNum type="arabicPeriod"/>
            </a:pPr>
            <a:r>
              <a:rPr lang="en-US" dirty="0" smtClean="0"/>
              <a:t>If user is specifically granted, access is granted.</a:t>
            </a:r>
          </a:p>
          <a:p>
            <a:pPr marL="914400" lvl="1" indent="-457200">
              <a:buFont typeface="+mj-lt"/>
              <a:buAutoNum type="arabicPeriod"/>
            </a:pPr>
            <a:r>
              <a:rPr lang="en-US" dirty="0" smtClean="0"/>
              <a:t>If user is specifically granted and denied, access is denied.</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33</a:t>
            </a:fld>
            <a:endParaRPr lang="en-US"/>
          </a:p>
        </p:txBody>
      </p:sp>
    </p:spTree>
    <p:extLst>
      <p:ext uri="{BB962C8B-B14F-4D97-AF65-F5344CB8AC3E}">
        <p14:creationId xmlns:p14="http://schemas.microsoft.com/office/powerpoint/2010/main" val="6194231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 Policies</a:t>
            </a:r>
            <a:endParaRPr lang="en-US" dirty="0"/>
          </a:p>
        </p:txBody>
      </p:sp>
      <p:sp>
        <p:nvSpPr>
          <p:cNvPr id="3" name="Content Placeholder 2"/>
          <p:cNvSpPr>
            <a:spLocks noGrp="1"/>
          </p:cNvSpPr>
          <p:nvPr>
            <p:ph idx="1"/>
          </p:nvPr>
        </p:nvSpPr>
        <p:spPr/>
        <p:txBody>
          <a:bodyPr/>
          <a:lstStyle/>
          <a:p>
            <a:r>
              <a:rPr lang="en-US" dirty="0"/>
              <a:t>Eucalyptus 3 </a:t>
            </a:r>
            <a:r>
              <a:rPr lang="en-US" dirty="0" smtClean="0"/>
              <a:t>introduced </a:t>
            </a:r>
            <a:r>
              <a:rPr lang="en-US" dirty="0"/>
              <a:t>quota enforcement to resource </a:t>
            </a:r>
            <a:r>
              <a:rPr lang="en-US" dirty="0" smtClean="0"/>
              <a:t>usage by extending the AWS IAM language.</a:t>
            </a:r>
          </a:p>
          <a:p>
            <a:r>
              <a:rPr lang="en-US" i="1" dirty="0" smtClean="0"/>
              <a:t>Effect</a:t>
            </a:r>
            <a:r>
              <a:rPr lang="en-US" dirty="0" smtClean="0"/>
              <a:t> in a policy statement can now be set to </a:t>
            </a:r>
            <a:r>
              <a:rPr lang="en-US" i="1" dirty="0"/>
              <a:t>L</a:t>
            </a:r>
            <a:r>
              <a:rPr lang="en-US" i="1" dirty="0" smtClean="0"/>
              <a:t>imit</a:t>
            </a:r>
            <a:r>
              <a:rPr lang="en-US" dirty="0" smtClean="0"/>
              <a:t>.</a:t>
            </a:r>
          </a:p>
          <a:p>
            <a:pPr lvl="1"/>
            <a:r>
              <a:rPr lang="en-US" dirty="0" smtClean="0"/>
              <a:t>If the </a:t>
            </a:r>
            <a:r>
              <a:rPr lang="en-US" i="1" dirty="0" smtClean="0"/>
              <a:t>Effect</a:t>
            </a:r>
            <a:r>
              <a:rPr lang="en-US" dirty="0" smtClean="0"/>
              <a:t> is </a:t>
            </a:r>
            <a:r>
              <a:rPr lang="en-US" i="1" dirty="0" smtClean="0"/>
              <a:t>Limit</a:t>
            </a:r>
            <a:r>
              <a:rPr lang="en-US" dirty="0" smtClean="0"/>
              <a:t>, it is a quota statement and not a permission statement.</a:t>
            </a:r>
          </a:p>
          <a:p>
            <a:r>
              <a:rPr lang="en-US" dirty="0"/>
              <a:t>A quota statement also has </a:t>
            </a:r>
            <a:r>
              <a:rPr lang="en-US" i="1" dirty="0"/>
              <a:t>A</a:t>
            </a:r>
            <a:r>
              <a:rPr lang="en-US" i="1" dirty="0" smtClean="0"/>
              <a:t>ction </a:t>
            </a:r>
            <a:r>
              <a:rPr lang="en-US" dirty="0" smtClean="0"/>
              <a:t>and </a:t>
            </a:r>
            <a:r>
              <a:rPr lang="en-US" i="1" dirty="0"/>
              <a:t>R</a:t>
            </a:r>
            <a:r>
              <a:rPr lang="en-US" i="1" dirty="0" smtClean="0"/>
              <a:t>esource </a:t>
            </a:r>
            <a:r>
              <a:rPr lang="en-US" dirty="0" smtClean="0"/>
              <a:t>fields.</a:t>
            </a:r>
          </a:p>
          <a:p>
            <a:pPr lvl="1"/>
            <a:r>
              <a:rPr lang="en-US" dirty="0" smtClean="0"/>
              <a:t>Used </a:t>
            </a:r>
            <a:r>
              <a:rPr lang="en-US" dirty="0"/>
              <a:t>to match specific </a:t>
            </a:r>
            <a:r>
              <a:rPr lang="en-US" dirty="0" smtClean="0"/>
              <a:t>requests</a:t>
            </a:r>
          </a:p>
          <a:p>
            <a:r>
              <a:rPr lang="en-US" dirty="0" smtClean="0"/>
              <a:t>All quotas include the </a:t>
            </a:r>
            <a:r>
              <a:rPr lang="en-US" dirty="0"/>
              <a:t>condition </a:t>
            </a:r>
            <a:r>
              <a:rPr lang="en-US" i="1" dirty="0" err="1"/>
              <a:t>NumericLessThanEquals</a:t>
            </a:r>
            <a:endParaRPr lang="en-US" i="1" dirty="0" smtClean="0"/>
          </a:p>
          <a:p>
            <a:r>
              <a:rPr lang="en-US" dirty="0" smtClean="0"/>
              <a:t>Actual </a:t>
            </a:r>
            <a:r>
              <a:rPr lang="en-US" dirty="0"/>
              <a:t>quota type and </a:t>
            </a:r>
            <a:r>
              <a:rPr lang="en-US" dirty="0" smtClean="0"/>
              <a:t>the value </a:t>
            </a:r>
            <a:r>
              <a:rPr lang="en-US" dirty="0"/>
              <a:t>are specified using special quota </a:t>
            </a:r>
            <a:r>
              <a:rPr lang="en-US" dirty="0" smtClean="0"/>
              <a:t>keys listed </a:t>
            </a:r>
            <a:r>
              <a:rPr lang="en-US" dirty="0"/>
              <a:t>in the </a:t>
            </a:r>
            <a:r>
              <a:rPr lang="en-US" dirty="0" smtClean="0"/>
              <a:t>condition.</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34</a:t>
            </a:fld>
            <a:endParaRPr lang="en-US"/>
          </a:p>
        </p:txBody>
      </p:sp>
    </p:spTree>
    <p:extLst>
      <p:ext uri="{BB962C8B-B14F-4D97-AF65-F5344CB8AC3E}">
        <p14:creationId xmlns:p14="http://schemas.microsoft.com/office/powerpoint/2010/main" val="422320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 Example</a:t>
            </a:r>
            <a:endParaRPr lang="en-US" dirty="0"/>
          </a:p>
        </p:txBody>
      </p:sp>
      <p:sp>
        <p:nvSpPr>
          <p:cNvPr id="3" name="Content Placeholder 2"/>
          <p:cNvSpPr>
            <a:spLocks noGrp="1"/>
          </p:cNvSpPr>
          <p:nvPr>
            <p:ph idx="1"/>
          </p:nvPr>
        </p:nvSpPr>
        <p:spPr>
          <a:xfrm>
            <a:off x="314325" y="1425387"/>
            <a:ext cx="8524875" cy="843169"/>
          </a:xfrm>
        </p:spPr>
        <p:txBody>
          <a:bodyPr/>
          <a:lstStyle/>
          <a:p>
            <a:r>
              <a:rPr lang="en-US" dirty="0"/>
              <a:t>This quota </a:t>
            </a:r>
            <a:r>
              <a:rPr lang="en-US" dirty="0" smtClean="0"/>
              <a:t>statement, attached to a user, would limit the user </a:t>
            </a:r>
            <a:r>
              <a:rPr lang="en-US" dirty="0"/>
              <a:t>to </a:t>
            </a:r>
            <a:r>
              <a:rPr lang="en-US" dirty="0" smtClean="0"/>
              <a:t>running a maximum of </a:t>
            </a:r>
            <a:r>
              <a:rPr lang="en-US" dirty="0"/>
              <a:t>16 </a:t>
            </a:r>
            <a:r>
              <a:rPr lang="en-US" dirty="0" smtClean="0"/>
              <a:t>instances at a time.</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35</a:t>
            </a:fld>
            <a:endParaRPr lang="en-US"/>
          </a:p>
        </p:txBody>
      </p:sp>
      <p:grpSp>
        <p:nvGrpSpPr>
          <p:cNvPr id="8" name="Group 7"/>
          <p:cNvGrpSpPr/>
          <p:nvPr/>
        </p:nvGrpSpPr>
        <p:grpSpPr>
          <a:xfrm>
            <a:off x="990600" y="2268557"/>
            <a:ext cx="7362825" cy="3970318"/>
            <a:chOff x="990600" y="2268557"/>
            <a:chExt cx="7362825" cy="3970318"/>
          </a:xfrm>
        </p:grpSpPr>
        <p:sp>
          <p:nvSpPr>
            <p:cNvPr id="5" name="TextBox 4"/>
            <p:cNvSpPr txBox="1"/>
            <p:nvPr/>
          </p:nvSpPr>
          <p:spPr>
            <a:xfrm>
              <a:off x="990600" y="2268557"/>
              <a:ext cx="7362825" cy="3970318"/>
            </a:xfrm>
            <a:prstGeom prst="rect">
              <a:avLst/>
            </a:prstGeom>
            <a:noFill/>
          </p:spPr>
          <p:txBody>
            <a:bodyPr wrap="square" rtlCol="0">
              <a:spAutoFit/>
            </a:bodyPr>
            <a:lstStyle/>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Version":"</a:t>
              </a:r>
              <a:r>
                <a:rPr lang="en-US" dirty="0" smtClean="0">
                  <a:latin typeface="Courier New" pitchFamily="49" charset="0"/>
                  <a:cs typeface="Courier New" pitchFamily="49" charset="0"/>
                </a:rPr>
                <a:t>2008-10-17",</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Statement":[{</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Sid":"4",</a:t>
              </a:r>
            </a:p>
            <a:p>
              <a:r>
                <a:rPr lang="en-US" dirty="0" smtClean="0">
                  <a:latin typeface="Courier New" pitchFamily="49" charset="0"/>
                  <a:cs typeface="Courier New" pitchFamily="49" charset="0"/>
                </a:rPr>
                <a:t>      "</a:t>
              </a:r>
              <a:r>
                <a:rPr lang="en-US" dirty="0" err="1">
                  <a:latin typeface="Courier New" pitchFamily="49" charset="0"/>
                  <a:cs typeface="Courier New" pitchFamily="49" charset="0"/>
                </a:rPr>
                <a:t>Effect</a:t>
              </a:r>
              <a:r>
                <a:rPr lang="en-US" dirty="0" err="1" smtClean="0">
                  <a:latin typeface="Courier New" pitchFamily="49" charset="0"/>
                  <a:cs typeface="Courier New" pitchFamily="49" charset="0"/>
                </a:rPr>
                <a:t>":“Limit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Action":"ec2:RunInstances",</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Resource":"*",</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Condition":{</a:t>
              </a:r>
            </a:p>
            <a:p>
              <a:r>
                <a:rPr lang="en-US" dirty="0" smtClean="0">
                  <a:latin typeface="Courier New" pitchFamily="49" charset="0"/>
                  <a:cs typeface="Courier New" pitchFamily="49" charset="0"/>
                </a:rPr>
                <a:t>        “</a:t>
              </a:r>
              <a:r>
                <a:rPr lang="en-US" dirty="0" err="1">
                  <a:latin typeface="Courier New" pitchFamily="49" charset="0"/>
                  <a:cs typeface="Courier New" pitchFamily="49" charset="0"/>
                </a:rPr>
                <a:t>NumericLessThanEquals</a:t>
              </a:r>
              <a:r>
                <a:rPr lang="en-US" dirty="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ec2:quota-vminstancenumber”:”16”</a:t>
              </a: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p>
          </p:txBody>
        </p:sp>
        <p:sp>
          <p:nvSpPr>
            <p:cNvPr id="6" name="Rounded Rectangular Callout 5"/>
            <p:cNvSpPr/>
            <p:nvPr/>
          </p:nvSpPr>
          <p:spPr>
            <a:xfrm>
              <a:off x="6240379" y="3416968"/>
              <a:ext cx="1491916" cy="836748"/>
            </a:xfrm>
            <a:prstGeom prst="wedgeRoundRectCallout">
              <a:avLst>
                <a:gd name="adj1" fmla="val -148790"/>
                <a:gd name="adj2" fmla="val 81672"/>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r>
                <a:rPr lang="en-US" b="1" dirty="0" smtClean="0">
                  <a:solidFill>
                    <a:schemeClr val="tx1"/>
                  </a:solidFill>
                </a:rPr>
                <a:t>ondition type</a:t>
              </a:r>
              <a:endParaRPr lang="en-US" b="1" dirty="0">
                <a:solidFill>
                  <a:schemeClr val="tx1"/>
                </a:solidFill>
              </a:endParaRPr>
            </a:p>
          </p:txBody>
        </p:sp>
        <p:sp>
          <p:nvSpPr>
            <p:cNvPr id="7" name="Rounded Rectangular Callout 6"/>
            <p:cNvSpPr/>
            <p:nvPr/>
          </p:nvSpPr>
          <p:spPr>
            <a:xfrm>
              <a:off x="6240379" y="5458326"/>
              <a:ext cx="1491916" cy="569496"/>
            </a:xfrm>
            <a:prstGeom prst="wedgeRoundRectCallout">
              <a:avLst>
                <a:gd name="adj1" fmla="val -121908"/>
                <a:gd name="adj2" fmla="val -121390"/>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a:t>
              </a:r>
              <a:r>
                <a:rPr lang="en-US" b="1" dirty="0" smtClean="0">
                  <a:solidFill>
                    <a:schemeClr val="tx1"/>
                  </a:solidFill>
                </a:rPr>
                <a:t>uota key</a:t>
              </a:r>
              <a:endParaRPr lang="en-US" b="1" dirty="0">
                <a:solidFill>
                  <a:schemeClr val="tx1"/>
                </a:solidFill>
              </a:endParaRPr>
            </a:p>
          </p:txBody>
        </p:sp>
      </p:grpSp>
    </p:spTree>
    <p:extLst>
      <p:ext uri="{BB962C8B-B14F-4D97-AF65-F5344CB8AC3E}">
        <p14:creationId xmlns:p14="http://schemas.microsoft.com/office/powerpoint/2010/main" val="27050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510172"/>
            <a:ext cx="8524875" cy="1096864"/>
          </a:xfrm>
        </p:spPr>
        <p:txBody>
          <a:bodyPr/>
          <a:lstStyle/>
          <a:p>
            <a:r>
              <a:rPr lang="en-US" dirty="0" smtClean="0"/>
              <a:t>Quota Keys (1)</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36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81435213"/>
              </p:ext>
            </p:extLst>
          </p:nvPr>
        </p:nvGraphicFramePr>
        <p:xfrm>
          <a:off x="471611" y="1452080"/>
          <a:ext cx="8132562" cy="4523512"/>
        </p:xfrm>
        <a:graphic>
          <a:graphicData uri="http://schemas.openxmlformats.org/drawingml/2006/table">
            <a:tbl>
              <a:tblPr firstRow="1" bandRow="1">
                <a:tableStyleId>{5C22544A-7EE6-4342-B048-85BDC9FD1C3A}</a:tableStyleId>
              </a:tblPr>
              <a:tblGrid>
                <a:gridCol w="3285141"/>
                <a:gridCol w="2721166"/>
                <a:gridCol w="2126255"/>
              </a:tblGrid>
              <a:tr h="646216">
                <a:tc>
                  <a:txBody>
                    <a:bodyPr/>
                    <a:lstStyle/>
                    <a:p>
                      <a:pPr algn="ctr"/>
                      <a:r>
                        <a:rPr lang="en-US" dirty="0" err="1" smtClean="0"/>
                        <a:t>Keyname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Scope</a:t>
                      </a:r>
                      <a:endParaRPr lang="en-US" dirty="0"/>
                    </a:p>
                  </a:txBody>
                  <a:tcPr/>
                </a:tc>
              </a:tr>
              <a:tr h="646216">
                <a:tc>
                  <a:txBody>
                    <a:bodyPr/>
                    <a:lstStyle/>
                    <a:p>
                      <a:r>
                        <a:rPr lang="en-US" dirty="0" smtClean="0"/>
                        <a:t>s3:quota-bucketnumber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Number of S3 buckets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account and</a:t>
                      </a:r>
                      <a:r>
                        <a:rPr lang="en-US" baseline="0" dirty="0" smtClean="0"/>
                        <a:t> user</a:t>
                      </a:r>
                      <a:endParaRPr lang="en-US" dirty="0" smtClean="0"/>
                    </a:p>
                  </a:txBody>
                  <a:tcPr/>
                </a:tc>
              </a:tr>
              <a:tr h="646216">
                <a:tc>
                  <a:txBody>
                    <a:bodyPr/>
                    <a:lstStyle/>
                    <a:p>
                      <a:r>
                        <a:rPr lang="en-US" dirty="0" smtClean="0"/>
                        <a:t>s3:quota-bucketobjectnumber</a:t>
                      </a:r>
                      <a:endParaRPr lang="en-US" dirty="0"/>
                    </a:p>
                  </a:txBody>
                  <a:tcPr/>
                </a:tc>
                <a:tc>
                  <a:txBody>
                    <a:bodyPr/>
                    <a:lstStyle/>
                    <a:p>
                      <a:r>
                        <a:rPr lang="en-US" dirty="0" smtClean="0"/>
                        <a:t>Number of objects in each bucket</a:t>
                      </a:r>
                      <a:endParaRPr lang="en-US" dirty="0"/>
                    </a:p>
                  </a:txBody>
                  <a:tcPr/>
                </a:tc>
                <a:tc>
                  <a:txBody>
                    <a:bodyPr/>
                    <a:lstStyle/>
                    <a:p>
                      <a:r>
                        <a:rPr lang="en-US" dirty="0" smtClean="0"/>
                        <a:t>account and user</a:t>
                      </a:r>
                      <a:endParaRPr lang="en-US" dirty="0"/>
                    </a:p>
                  </a:txBody>
                  <a:tcPr/>
                </a:tc>
              </a:tr>
              <a:tr h="646216">
                <a:tc>
                  <a:txBody>
                    <a:bodyPr/>
                    <a:lstStyle/>
                    <a:p>
                      <a:r>
                        <a:rPr lang="en-US" dirty="0" smtClean="0"/>
                        <a:t>s3:quota-bucketsize</a:t>
                      </a:r>
                      <a:endParaRPr lang="en-US" dirty="0"/>
                    </a:p>
                  </a:txBody>
                  <a:tcPr/>
                </a:tc>
                <a:tc>
                  <a:txBody>
                    <a:bodyPr/>
                    <a:lstStyle/>
                    <a:p>
                      <a:r>
                        <a:rPr lang="en-US" dirty="0" smtClean="0"/>
                        <a:t>Size of bucket in MB</a:t>
                      </a:r>
                      <a:endParaRPr lang="en-US" dirty="0"/>
                    </a:p>
                  </a:txBody>
                  <a:tcPr/>
                </a:tc>
                <a:tc>
                  <a:txBody>
                    <a:bodyPr/>
                    <a:lstStyle/>
                    <a:p>
                      <a:r>
                        <a:rPr lang="en-US" dirty="0" smtClean="0"/>
                        <a:t>account and user</a:t>
                      </a:r>
                      <a:endParaRPr lang="en-US" dirty="0"/>
                    </a:p>
                  </a:txBody>
                  <a:tcPr/>
                </a:tc>
              </a:tr>
              <a:tr h="646216">
                <a:tc>
                  <a:txBody>
                    <a:bodyPr/>
                    <a:lstStyle/>
                    <a:p>
                      <a:r>
                        <a:rPr lang="en-US" dirty="0" smtClean="0"/>
                        <a:t>s3:quota-buckettotalsize</a:t>
                      </a:r>
                      <a:endParaRPr lang="en-US" dirty="0"/>
                    </a:p>
                  </a:txBody>
                  <a:tcPr/>
                </a:tc>
                <a:tc>
                  <a:txBody>
                    <a:bodyPr/>
                    <a:lstStyle/>
                    <a:p>
                      <a:r>
                        <a:rPr lang="en-US" dirty="0" smtClean="0"/>
                        <a:t>Total size of all buckets in MB</a:t>
                      </a:r>
                      <a:endParaRPr lang="en-US" dirty="0"/>
                    </a:p>
                  </a:txBody>
                  <a:tcPr/>
                </a:tc>
                <a:tc>
                  <a:txBody>
                    <a:bodyPr/>
                    <a:lstStyle/>
                    <a:p>
                      <a:r>
                        <a:rPr lang="en-US" dirty="0" smtClean="0"/>
                        <a:t>account and user</a:t>
                      </a:r>
                      <a:endParaRPr lang="en-US" dirty="0"/>
                    </a:p>
                  </a:txBody>
                  <a:tcPr/>
                </a:tc>
              </a:tr>
              <a:tr h="646216">
                <a:tc>
                  <a:txBody>
                    <a:bodyPr/>
                    <a:lstStyle/>
                    <a:p>
                      <a:r>
                        <a:rPr lang="en-US" dirty="0" smtClean="0"/>
                        <a:t>ec2:quota-addressnumber</a:t>
                      </a:r>
                      <a:endParaRPr lang="en-US" dirty="0"/>
                    </a:p>
                  </a:txBody>
                  <a:tcPr/>
                </a:tc>
                <a:tc>
                  <a:txBody>
                    <a:bodyPr/>
                    <a:lstStyle/>
                    <a:p>
                      <a:r>
                        <a:rPr lang="en-US" dirty="0" smtClean="0"/>
                        <a:t>Number of elastic IPs</a:t>
                      </a:r>
                      <a:endParaRPr lang="en-US" dirty="0"/>
                    </a:p>
                  </a:txBody>
                  <a:tcPr/>
                </a:tc>
                <a:tc>
                  <a:txBody>
                    <a:bodyPr/>
                    <a:lstStyle/>
                    <a:p>
                      <a:r>
                        <a:rPr lang="en-US" dirty="0" smtClean="0"/>
                        <a:t>account and user</a:t>
                      </a:r>
                      <a:endParaRPr lang="en-US" dirty="0"/>
                    </a:p>
                  </a:txBody>
                  <a:tcPr/>
                </a:tc>
              </a:tr>
              <a:tr h="646216">
                <a:tc>
                  <a:txBody>
                    <a:bodyPr/>
                    <a:lstStyle/>
                    <a:p>
                      <a:r>
                        <a:rPr lang="en-US" dirty="0" smtClean="0"/>
                        <a:t>ec2:quota-imagenumber</a:t>
                      </a:r>
                      <a:endParaRPr lang="en-US" dirty="0"/>
                    </a:p>
                  </a:txBody>
                  <a:tcPr/>
                </a:tc>
                <a:tc>
                  <a:txBody>
                    <a:bodyPr/>
                    <a:lstStyle/>
                    <a:p>
                      <a:r>
                        <a:rPr lang="en-US" dirty="0" smtClean="0"/>
                        <a:t>Number of EC2 images</a:t>
                      </a:r>
                      <a:endParaRPr lang="en-US" dirty="0"/>
                    </a:p>
                  </a:txBody>
                  <a:tcPr/>
                </a:tc>
                <a:tc>
                  <a:txBody>
                    <a:bodyPr/>
                    <a:lstStyle/>
                    <a:p>
                      <a:r>
                        <a:rPr lang="en-US" dirty="0" smtClean="0"/>
                        <a:t>account and user</a:t>
                      </a:r>
                      <a:endParaRPr lang="en-US" dirty="0"/>
                    </a:p>
                  </a:txBody>
                  <a:tcPr/>
                </a:tc>
              </a:tr>
            </a:tbl>
          </a:graphicData>
        </a:graphic>
      </p:graphicFrame>
    </p:spTree>
    <p:extLst>
      <p:ext uri="{BB962C8B-B14F-4D97-AF65-F5344CB8AC3E}">
        <p14:creationId xmlns:p14="http://schemas.microsoft.com/office/powerpoint/2010/main" val="2807215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Quota Keys (2)</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37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04818074"/>
              </p:ext>
            </p:extLst>
          </p:nvPr>
        </p:nvGraphicFramePr>
        <p:xfrm>
          <a:off x="550845" y="1518186"/>
          <a:ext cx="8064346" cy="4411881"/>
        </p:xfrm>
        <a:graphic>
          <a:graphicData uri="http://schemas.openxmlformats.org/drawingml/2006/table">
            <a:tbl>
              <a:tblPr firstRow="1" bandRow="1">
                <a:tableStyleId>{5C22544A-7EE6-4342-B048-85BDC9FD1C3A}</a:tableStyleId>
              </a:tblPr>
              <a:tblGrid>
                <a:gridCol w="3205908"/>
                <a:gridCol w="2787267"/>
                <a:gridCol w="2071171"/>
              </a:tblGrid>
              <a:tr h="617187">
                <a:tc>
                  <a:txBody>
                    <a:bodyPr/>
                    <a:lstStyle/>
                    <a:p>
                      <a:pPr algn="ctr"/>
                      <a:r>
                        <a:rPr lang="en-US" dirty="0" err="1" smtClean="0"/>
                        <a:t>Keyname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Scope</a:t>
                      </a:r>
                      <a:endParaRPr lang="en-US" dirty="0"/>
                    </a:p>
                  </a:txBody>
                  <a:tcPr/>
                </a:tc>
              </a:tr>
              <a:tr h="617187">
                <a:tc>
                  <a:txBody>
                    <a:bodyPr/>
                    <a:lstStyle/>
                    <a:p>
                      <a:r>
                        <a:rPr lang="en-US" dirty="0" smtClean="0"/>
                        <a:t>ec2:quota-snapshotnumber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Number of EC2 snapshots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account and user</a:t>
                      </a:r>
                    </a:p>
                  </a:txBody>
                  <a:tcPr/>
                </a:tc>
              </a:tr>
              <a:tr h="617187">
                <a:tc>
                  <a:txBody>
                    <a:bodyPr/>
                    <a:lstStyle/>
                    <a:p>
                      <a:r>
                        <a:rPr lang="en-US" dirty="0" smtClean="0"/>
                        <a:t>ec2:quota-vminstancenumber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Number of EC2 instances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account and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617187">
                <a:tc>
                  <a:txBody>
                    <a:bodyPr/>
                    <a:lstStyle/>
                    <a:p>
                      <a:r>
                        <a:rPr lang="en-US" dirty="0" smtClean="0"/>
                        <a:t>ec2:quota-volumenumber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Number of EC2 volumes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account and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617187">
                <a:tc>
                  <a:txBody>
                    <a:bodyPr/>
                    <a:lstStyle/>
                    <a:p>
                      <a:r>
                        <a:rPr lang="en-US" dirty="0" smtClean="0"/>
                        <a:t>ec2:quota-volumetotalsize</a:t>
                      </a:r>
                      <a:endParaRPr lang="en-US" dirty="0"/>
                    </a:p>
                  </a:txBody>
                  <a:tcPr/>
                </a:tc>
                <a:tc>
                  <a:txBody>
                    <a:bodyPr/>
                    <a:lstStyle/>
                    <a:p>
                      <a:r>
                        <a:rPr lang="en-US" dirty="0" smtClean="0"/>
                        <a:t>Number of total volume size in GB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account and user</a:t>
                      </a:r>
                    </a:p>
                    <a:p>
                      <a:endParaRPr lang="en-US" dirty="0"/>
                    </a:p>
                  </a:txBody>
                  <a:tcPr/>
                </a:tc>
              </a:tr>
              <a:tr h="617187">
                <a:tc>
                  <a:txBody>
                    <a:bodyPr/>
                    <a:lstStyle/>
                    <a:p>
                      <a:r>
                        <a:rPr lang="en-US" dirty="0" err="1" smtClean="0"/>
                        <a:t>iam:quota-groupnumber</a:t>
                      </a:r>
                      <a:endParaRPr lang="en-US" dirty="0"/>
                    </a:p>
                  </a:txBody>
                  <a:tcPr/>
                </a:tc>
                <a:tc>
                  <a:txBody>
                    <a:bodyPr/>
                    <a:lstStyle/>
                    <a:p>
                      <a:r>
                        <a:rPr lang="en-US" dirty="0" smtClean="0"/>
                        <a:t>Number of IAM groups</a:t>
                      </a:r>
                      <a:endParaRPr lang="en-US" dirty="0"/>
                    </a:p>
                  </a:txBody>
                  <a:tcPr/>
                </a:tc>
                <a:tc>
                  <a:txBody>
                    <a:bodyPr/>
                    <a:lstStyle/>
                    <a:p>
                      <a:r>
                        <a:rPr lang="en-US" dirty="0" smtClean="0"/>
                        <a:t>account only</a:t>
                      </a:r>
                      <a:endParaRPr lang="en-US" dirty="0"/>
                    </a:p>
                  </a:txBody>
                  <a:tcPr/>
                </a:tc>
              </a:tr>
              <a:tr h="617187">
                <a:tc>
                  <a:txBody>
                    <a:bodyPr/>
                    <a:lstStyle/>
                    <a:p>
                      <a:r>
                        <a:rPr lang="en-US" dirty="0" err="1" smtClean="0"/>
                        <a:t>iam:quota-usernumber</a:t>
                      </a:r>
                      <a:endParaRPr lang="en-US" dirty="0"/>
                    </a:p>
                  </a:txBody>
                  <a:tcPr/>
                </a:tc>
                <a:tc>
                  <a:txBody>
                    <a:bodyPr/>
                    <a:lstStyle/>
                    <a:p>
                      <a:r>
                        <a:rPr lang="en-US" dirty="0" smtClean="0"/>
                        <a:t>Number of IAM users</a:t>
                      </a:r>
                    </a:p>
                  </a:txBody>
                  <a:tcPr/>
                </a:tc>
                <a:tc>
                  <a:txBody>
                    <a:bodyPr/>
                    <a:lstStyle/>
                    <a:p>
                      <a:r>
                        <a:rPr lang="en-US" dirty="0" smtClean="0"/>
                        <a:t>account only</a:t>
                      </a:r>
                    </a:p>
                  </a:txBody>
                  <a:tcPr/>
                </a:tc>
              </a:tr>
            </a:tbl>
          </a:graphicData>
        </a:graphic>
      </p:graphicFrame>
    </p:spTree>
    <p:extLst>
      <p:ext uri="{BB962C8B-B14F-4D97-AF65-F5344CB8AC3E}">
        <p14:creationId xmlns:p14="http://schemas.microsoft.com/office/powerpoint/2010/main" val="15476494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Quota Rules</a:t>
            </a:r>
            <a:endParaRPr lang="en-US" dirty="0"/>
          </a:p>
        </p:txBody>
      </p:sp>
      <p:sp>
        <p:nvSpPr>
          <p:cNvPr id="3" name="Content Placeholder 2"/>
          <p:cNvSpPr>
            <a:spLocks noGrp="1"/>
          </p:cNvSpPr>
          <p:nvPr>
            <p:ph idx="1"/>
          </p:nvPr>
        </p:nvSpPr>
        <p:spPr/>
        <p:txBody>
          <a:bodyPr/>
          <a:lstStyle/>
          <a:p>
            <a:r>
              <a:rPr lang="en-US" dirty="0" smtClean="0"/>
              <a:t>Quotas can be attached to both users and accounts.</a:t>
            </a:r>
          </a:p>
          <a:p>
            <a:pPr lvl="1"/>
            <a:r>
              <a:rPr lang="en-US" dirty="0" smtClean="0"/>
              <a:t>Some quota keys only apply to accounts.</a:t>
            </a:r>
          </a:p>
          <a:p>
            <a:pPr lvl="1"/>
            <a:r>
              <a:rPr lang="en-US" dirty="0" smtClean="0"/>
              <a:t>Account quotas are attached to the </a:t>
            </a:r>
            <a:r>
              <a:rPr lang="en-US" i="1" dirty="0" smtClean="0"/>
              <a:t>admin</a:t>
            </a:r>
            <a:r>
              <a:rPr lang="en-US" dirty="0" smtClean="0"/>
              <a:t> user of the account</a:t>
            </a:r>
          </a:p>
          <a:p>
            <a:pPr lvl="1"/>
            <a:r>
              <a:rPr lang="en-US" dirty="0" smtClean="0"/>
              <a:t>Quotas attached to groups will take no effect.</a:t>
            </a:r>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38</a:t>
            </a:fld>
            <a:endParaRPr lang="en-US"/>
          </a:p>
        </p:txBody>
      </p:sp>
      <p:grpSp>
        <p:nvGrpSpPr>
          <p:cNvPr id="42" name="Group 41"/>
          <p:cNvGrpSpPr/>
          <p:nvPr/>
        </p:nvGrpSpPr>
        <p:grpSpPr>
          <a:xfrm>
            <a:off x="2094124" y="3123174"/>
            <a:ext cx="4995044" cy="3052524"/>
            <a:chOff x="2094124" y="3123174"/>
            <a:chExt cx="4995044" cy="3052524"/>
          </a:xfrm>
        </p:grpSpPr>
        <p:sp>
          <p:nvSpPr>
            <p:cNvPr id="6" name="TextBox 5"/>
            <p:cNvSpPr txBox="1"/>
            <p:nvPr/>
          </p:nvSpPr>
          <p:spPr>
            <a:xfrm>
              <a:off x="2094124" y="3598863"/>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quota</a:t>
              </a:r>
              <a:endParaRPr lang="en-US" sz="1400" b="1"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4940" y="3825030"/>
              <a:ext cx="635558" cy="62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flipV="1">
              <a:off x="5284343" y="3958324"/>
              <a:ext cx="490146" cy="4594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9" name="Group 8"/>
            <p:cNvGrpSpPr/>
            <p:nvPr/>
          </p:nvGrpSpPr>
          <p:grpSpPr>
            <a:xfrm>
              <a:off x="3738466" y="3123174"/>
              <a:ext cx="1417345" cy="3052524"/>
              <a:chOff x="2115837" y="1753789"/>
              <a:chExt cx="1417345" cy="3052524"/>
            </a:xfrm>
          </p:grpSpPr>
          <p:grpSp>
            <p:nvGrpSpPr>
              <p:cNvPr id="31" name="Group 30"/>
              <p:cNvGrpSpPr/>
              <p:nvPr/>
            </p:nvGrpSpPr>
            <p:grpSpPr>
              <a:xfrm>
                <a:off x="2115837" y="1753789"/>
                <a:ext cx="1417345" cy="3052524"/>
                <a:chOff x="2381693" y="1578252"/>
                <a:chExt cx="1714057" cy="3052524"/>
              </a:xfrm>
            </p:grpSpPr>
            <p:sp>
              <p:nvSpPr>
                <p:cNvPr id="35" name="Rectangle 34"/>
                <p:cNvSpPr/>
                <p:nvPr/>
              </p:nvSpPr>
              <p:spPr>
                <a:xfrm>
                  <a:off x="2381693" y="1578252"/>
                  <a:ext cx="1714057" cy="30525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195874" y="3422136"/>
                  <a:ext cx="90534" cy="995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195874" y="3850667"/>
                  <a:ext cx="90534" cy="995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195874" y="3624330"/>
                  <a:ext cx="90534" cy="995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544024" y="1587523"/>
                  <a:ext cx="1403287" cy="400110"/>
                </a:xfrm>
                <a:prstGeom prst="rect">
                  <a:avLst/>
                </a:prstGeom>
                <a:noFill/>
              </p:spPr>
              <p:txBody>
                <a:bodyPr wrap="square" rtlCol="0">
                  <a:spAutoFit/>
                </a:bodyPr>
                <a:lstStyle/>
                <a:p>
                  <a:pPr algn="ctr"/>
                  <a:r>
                    <a:rPr lang="en-US" sz="2000" b="1" dirty="0" smtClean="0">
                      <a:solidFill>
                        <a:schemeClr val="bg1"/>
                      </a:solidFill>
                    </a:rPr>
                    <a:t>POLICY</a:t>
                  </a:r>
                  <a:endParaRPr lang="en-US" sz="2000" b="1" dirty="0">
                    <a:solidFill>
                      <a:schemeClr val="bg1"/>
                    </a:solidFill>
                  </a:endParaRPr>
                </a:p>
              </p:txBody>
            </p:sp>
          </p:grpSp>
          <p:sp>
            <p:nvSpPr>
              <p:cNvPr id="32" name="TextBox 31"/>
              <p:cNvSpPr txBox="1"/>
              <p:nvPr/>
            </p:nvSpPr>
            <p:spPr>
              <a:xfrm>
                <a:off x="2235690" y="4282020"/>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quota</a:t>
                </a:r>
                <a:endParaRPr lang="en-US" sz="1400" b="1" dirty="0"/>
              </a:p>
            </p:txBody>
          </p:sp>
          <p:sp>
            <p:nvSpPr>
              <p:cNvPr id="33" name="TextBox 32"/>
              <p:cNvSpPr txBox="1"/>
              <p:nvPr/>
            </p:nvSpPr>
            <p:spPr>
              <a:xfrm>
                <a:off x="2233270" y="3201681"/>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quota</a:t>
                </a:r>
                <a:endParaRPr lang="en-US" sz="1400" b="1" dirty="0"/>
              </a:p>
            </p:txBody>
          </p:sp>
          <p:sp>
            <p:nvSpPr>
              <p:cNvPr id="34" name="TextBox 33"/>
              <p:cNvSpPr txBox="1"/>
              <p:nvPr/>
            </p:nvSpPr>
            <p:spPr>
              <a:xfrm>
                <a:off x="2240216" y="2714804"/>
                <a:ext cx="1182644" cy="307777"/>
              </a:xfrm>
              <a:prstGeom prst="rect">
                <a:avLst/>
              </a:prstGeom>
              <a:solidFill>
                <a:srgbClr val="FFC000"/>
              </a:solidFill>
              <a:ln>
                <a:solidFill>
                  <a:schemeClr val="tx1"/>
                </a:solidFill>
              </a:ln>
            </p:spPr>
            <p:txBody>
              <a:bodyPr wrap="square" rtlCol="0">
                <a:spAutoFit/>
              </a:bodyPr>
              <a:lstStyle/>
              <a:p>
                <a:pPr algn="ctr"/>
                <a:r>
                  <a:rPr lang="en-US" sz="1400" b="1" dirty="0" smtClean="0"/>
                  <a:t>quota</a:t>
                </a:r>
                <a:endParaRPr lang="en-US" sz="1400" b="1" dirty="0"/>
              </a:p>
            </p:txBody>
          </p:sp>
        </p:grpSp>
        <p:sp>
          <p:nvSpPr>
            <p:cNvPr id="11" name="Right Arrow 10"/>
            <p:cNvSpPr/>
            <p:nvPr/>
          </p:nvSpPr>
          <p:spPr>
            <a:xfrm flipV="1">
              <a:off x="5284343" y="4918520"/>
              <a:ext cx="490146" cy="4594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ight Arrow 13"/>
            <p:cNvSpPr/>
            <p:nvPr/>
          </p:nvSpPr>
          <p:spPr>
            <a:xfrm flipV="1">
              <a:off x="3382551" y="3523039"/>
              <a:ext cx="490146" cy="4594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p:cNvSpPr/>
            <p:nvPr/>
          </p:nvSpPr>
          <p:spPr>
            <a:xfrm>
              <a:off x="5856270" y="4889117"/>
              <a:ext cx="1232898" cy="4931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account</a:t>
              </a:r>
              <a:endParaRPr lang="en-US" sz="2000" b="1" dirty="0"/>
            </a:p>
          </p:txBody>
        </p:sp>
      </p:grpSp>
    </p:spTree>
    <p:extLst>
      <p:ext uri="{BB962C8B-B14F-4D97-AF65-F5344CB8AC3E}">
        <p14:creationId xmlns:p14="http://schemas.microsoft.com/office/powerpoint/2010/main" val="4084697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 Evaluation</a:t>
            </a:r>
            <a:endParaRPr lang="en-US" dirty="0"/>
          </a:p>
        </p:txBody>
      </p:sp>
      <p:sp>
        <p:nvSpPr>
          <p:cNvPr id="3" name="Content Placeholder 2"/>
          <p:cNvSpPr>
            <a:spLocks noGrp="1"/>
          </p:cNvSpPr>
          <p:nvPr>
            <p:ph idx="1"/>
          </p:nvPr>
        </p:nvSpPr>
        <p:spPr/>
        <p:txBody>
          <a:bodyPr/>
          <a:lstStyle/>
          <a:p>
            <a:r>
              <a:rPr lang="en-US" dirty="0" smtClean="0"/>
              <a:t>A user might be affected by multiple quota limits.</a:t>
            </a:r>
          </a:p>
          <a:p>
            <a:pPr marL="914400" lvl="1" indent="-457200">
              <a:buFont typeface="+mj-lt"/>
              <a:buAutoNum type="arabicPeriod"/>
            </a:pPr>
            <a:r>
              <a:rPr lang="en-US" dirty="0" smtClean="0"/>
              <a:t>If the user is a cloud administrator, there are no limits.</a:t>
            </a:r>
          </a:p>
          <a:p>
            <a:pPr marL="914400" lvl="1" indent="-457200">
              <a:buFont typeface="+mj-lt"/>
              <a:buAutoNum type="arabicPeriod"/>
            </a:pPr>
            <a:r>
              <a:rPr lang="en-US" dirty="0" smtClean="0"/>
              <a:t>If the user is an account administrator, reject any request that exceeds an account-level quota.</a:t>
            </a:r>
          </a:p>
          <a:p>
            <a:pPr marL="914400" lvl="1" indent="-457200">
              <a:buFont typeface="+mj-lt"/>
              <a:buAutoNum type="arabicPeriod"/>
            </a:pPr>
            <a:r>
              <a:rPr lang="en-US" dirty="0" smtClean="0"/>
              <a:t>If the user is a normal user, reject any request that exceeds any account or user-level quota.</a:t>
            </a:r>
          </a:p>
          <a:p>
            <a:r>
              <a:rPr lang="en-US" dirty="0" smtClean="0"/>
              <a:t>Note that cloud properties supersede quotas</a:t>
            </a:r>
          </a:p>
          <a:p>
            <a:pPr lvl="1"/>
            <a:r>
              <a:rPr lang="en-US" dirty="0" smtClean="0"/>
              <a:t>Example: The cloud property  </a:t>
            </a:r>
            <a:r>
              <a:rPr lang="en-US" dirty="0" err="1" smtClean="0">
                <a:latin typeface="Courier New" pitchFamily="49" charset="0"/>
                <a:cs typeface="Courier New" pitchFamily="49" charset="0"/>
              </a:rPr>
              <a:t>walrus.storagemaxbucketsizeinmb</a:t>
            </a:r>
            <a:r>
              <a:rPr lang="en-US" dirty="0"/>
              <a:t> </a:t>
            </a:r>
            <a:r>
              <a:rPr lang="en-US" dirty="0" smtClean="0"/>
              <a:t> sets a </a:t>
            </a:r>
            <a:r>
              <a:rPr lang="en-US" dirty="0"/>
              <a:t>hard limit </a:t>
            </a:r>
            <a:r>
              <a:rPr lang="en-US" dirty="0" smtClean="0"/>
              <a:t>that the quota </a:t>
            </a:r>
            <a:r>
              <a:rPr lang="en-US" dirty="0" smtClean="0">
                <a:latin typeface="Courier New" pitchFamily="49" charset="0"/>
                <a:cs typeface="Courier New" pitchFamily="49" charset="0"/>
              </a:rPr>
              <a:t>s3:quota-bucketsize</a:t>
            </a:r>
            <a:r>
              <a:rPr lang="en-US" dirty="0" smtClean="0"/>
              <a:t> cannot change.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39</a:t>
            </a:fld>
            <a:endParaRPr lang="en-US"/>
          </a:p>
        </p:txBody>
      </p:sp>
    </p:spTree>
    <p:extLst>
      <p:ext uri="{BB962C8B-B14F-4D97-AF65-F5344CB8AC3E}">
        <p14:creationId xmlns:p14="http://schemas.microsoft.com/office/powerpoint/2010/main" val="171824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EIAM Concepts and Terminology</a:t>
            </a:r>
            <a:endParaRPr lang="en-US" dirty="0"/>
          </a:p>
        </p:txBody>
      </p:sp>
      <p:sp>
        <p:nvSpPr>
          <p:cNvPr id="6" name="Slide Number Placeholder 5"/>
          <p:cNvSpPr>
            <a:spLocks noGrp="1"/>
          </p:cNvSpPr>
          <p:nvPr>
            <p:ph type="sldNum" sz="quarter" idx="12"/>
          </p:nvPr>
        </p:nvSpPr>
        <p:spPr/>
        <p:txBody>
          <a:bodyPr/>
          <a:lstStyle/>
          <a:p>
            <a:fld id="{9A5B4A5D-BD9B-41CD-9965-8D538CC76998}" type="slidenum">
              <a:rPr lang="en-US" smtClean="0"/>
              <a:pPr/>
              <a:t>4</a:t>
            </a:fld>
            <a:endParaRPr lang="en-US"/>
          </a:p>
        </p:txBody>
      </p:sp>
    </p:spTree>
    <p:extLst>
      <p:ext uri="{BB962C8B-B14F-4D97-AF65-F5344CB8AC3E}">
        <p14:creationId xmlns:p14="http://schemas.microsoft.com/office/powerpoint/2010/main" val="138970313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Policies (Quotas)</a:t>
            </a:r>
            <a:endParaRPr lang="en-US" dirty="0"/>
          </a:p>
        </p:txBody>
      </p:sp>
      <p:sp>
        <p:nvSpPr>
          <p:cNvPr id="3" name="Content Placeholder 2"/>
          <p:cNvSpPr>
            <a:spLocks noGrp="1"/>
          </p:cNvSpPr>
          <p:nvPr>
            <p:ph idx="1"/>
          </p:nvPr>
        </p:nvSpPr>
        <p:spPr/>
        <p:txBody>
          <a:bodyPr/>
          <a:lstStyle/>
          <a:p>
            <a:r>
              <a:rPr lang="en-US" dirty="0" smtClean="0"/>
              <a:t>Upload an account quota policy from a text file.</a:t>
            </a:r>
            <a:endParaRPr lang="en-US" dirty="0"/>
          </a:p>
          <a:p>
            <a:pPr lvl="1"/>
            <a:r>
              <a:rPr lang="en-US" dirty="0" err="1" smtClean="0">
                <a:latin typeface="Courier New" pitchFamily="49" charset="0"/>
                <a:cs typeface="Courier New" pitchFamily="49" charset="0"/>
              </a:rPr>
              <a:t>euare-accountuploadpolicy</a:t>
            </a:r>
            <a:r>
              <a:rPr lang="en-US" dirty="0" smtClean="0">
                <a:latin typeface="Courier New" pitchFamily="49" charset="0"/>
                <a:cs typeface="Courier New" pitchFamily="49" charset="0"/>
              </a:rPr>
              <a:t> –a &lt;</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 -p &lt;</a:t>
            </a:r>
            <a:r>
              <a:rPr lang="en-US" dirty="0" err="1" smtClean="0">
                <a:latin typeface="Courier New" pitchFamily="49" charset="0"/>
                <a:cs typeface="Courier New" pitchFamily="49" charset="0"/>
              </a:rPr>
              <a:t>policy_name</a:t>
            </a:r>
            <a:r>
              <a:rPr lang="en-US" dirty="0" smtClean="0">
                <a:latin typeface="Courier New" pitchFamily="49" charset="0"/>
                <a:cs typeface="Courier New" pitchFamily="49" charset="0"/>
              </a:rPr>
              <a:t>&gt; -f &lt;</a:t>
            </a:r>
            <a:r>
              <a:rPr lang="en-US" dirty="0" err="1" smtClean="0">
                <a:latin typeface="Courier New" pitchFamily="49" charset="0"/>
                <a:cs typeface="Courier New" pitchFamily="49" charset="0"/>
              </a:rPr>
              <a:t>policy_filename</a:t>
            </a:r>
            <a:r>
              <a:rPr lang="en-US" dirty="0" smtClean="0">
                <a:latin typeface="Courier New" pitchFamily="49" charset="0"/>
                <a:cs typeface="Courier New" pitchFamily="49" charset="0"/>
              </a:rPr>
              <a:t>&gt;</a:t>
            </a:r>
          </a:p>
          <a:p>
            <a:r>
              <a:rPr lang="en-US" dirty="0" smtClean="0"/>
              <a:t>List all quota policies associated with an account.</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uare-accountlistpolicies</a:t>
            </a:r>
            <a:r>
              <a:rPr lang="en-US" dirty="0" smtClean="0">
                <a:latin typeface="Courier New" pitchFamily="49" charset="0"/>
                <a:cs typeface="Courier New" pitchFamily="49" charset="0"/>
              </a:rPr>
              <a:t> –a &lt;</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a:t>
            </a:r>
          </a:p>
          <a:p>
            <a:r>
              <a:rPr lang="en-US" dirty="0" smtClean="0"/>
              <a:t>Display the content of a single, named account quota policy.</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uare-accountgetpolicy</a:t>
            </a:r>
            <a:r>
              <a:rPr lang="en-US" dirty="0" smtClean="0">
                <a:latin typeface="Courier New" pitchFamily="49" charset="0"/>
                <a:cs typeface="Courier New" pitchFamily="49" charset="0"/>
              </a:rPr>
              <a:t> –a &lt;</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 -p &lt;</a:t>
            </a:r>
            <a:r>
              <a:rPr lang="en-US" dirty="0" err="1" smtClean="0">
                <a:latin typeface="Courier New" pitchFamily="49" charset="0"/>
                <a:cs typeface="Courier New" pitchFamily="49" charset="0"/>
              </a:rPr>
              <a:t>policy_name</a:t>
            </a:r>
            <a:r>
              <a:rPr lang="en-US" dirty="0" smtClean="0">
                <a:latin typeface="Courier New" pitchFamily="49" charset="0"/>
                <a:cs typeface="Courier New" pitchFamily="49" charset="0"/>
              </a:rPr>
              <a:t>&gt;</a:t>
            </a:r>
          </a:p>
          <a:p>
            <a:r>
              <a:rPr lang="en-US" dirty="0" smtClean="0"/>
              <a:t>Delete an account quota policy.</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uare-accountdelpolicy</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 &lt;</a:t>
            </a:r>
            <a:r>
              <a:rPr lang="en-US" dirty="0" err="1">
                <a:latin typeface="Courier New" pitchFamily="49" charset="0"/>
                <a:cs typeface="Courier New" pitchFamily="49" charset="0"/>
              </a:rPr>
              <a:t>account_name</a:t>
            </a:r>
            <a:r>
              <a:rPr lang="en-US" dirty="0">
                <a:latin typeface="Courier New" pitchFamily="49" charset="0"/>
                <a:cs typeface="Courier New" pitchFamily="49" charset="0"/>
              </a:rPr>
              <a:t>&gt; -p &lt;</a:t>
            </a:r>
            <a:r>
              <a:rPr lang="en-US" dirty="0" err="1">
                <a:latin typeface="Courier New" pitchFamily="49" charset="0"/>
                <a:cs typeface="Courier New" pitchFamily="49" charset="0"/>
              </a:rPr>
              <a:t>policy_name</a:t>
            </a:r>
            <a:r>
              <a:rPr lang="en-US" dirty="0" smtClean="0">
                <a:latin typeface="Courier New" pitchFamily="49" charset="0"/>
                <a:cs typeface="Courier New" pitchFamily="49" charset="0"/>
              </a:rPr>
              <a:t>&gt;</a:t>
            </a:r>
          </a:p>
          <a:p>
            <a:pPr lvl="1"/>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40</a:t>
            </a:fld>
            <a:endParaRPr lang="en-US"/>
          </a:p>
        </p:txBody>
      </p:sp>
    </p:spTree>
    <p:extLst>
      <p:ext uri="{BB962C8B-B14F-4D97-AF65-F5344CB8AC3E}">
        <p14:creationId xmlns:p14="http://schemas.microsoft.com/office/powerpoint/2010/main" val="34854736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495588"/>
            <a:ext cx="8524875" cy="1096864"/>
          </a:xfrm>
        </p:spPr>
        <p:txBody>
          <a:bodyPr/>
          <a:lstStyle/>
          <a:p>
            <a:r>
              <a:rPr lang="en-US" dirty="0" smtClean="0"/>
              <a:t>Summary</a:t>
            </a:r>
            <a:endParaRPr lang="en-US" dirty="0"/>
          </a:p>
        </p:txBody>
      </p:sp>
      <p:sp>
        <p:nvSpPr>
          <p:cNvPr id="3" name="Content Placeholder 2"/>
          <p:cNvSpPr>
            <a:spLocks noGrp="1"/>
          </p:cNvSpPr>
          <p:nvPr>
            <p:ph idx="1"/>
          </p:nvPr>
        </p:nvSpPr>
        <p:spPr>
          <a:xfrm>
            <a:off x="323562" y="1092878"/>
            <a:ext cx="8524875" cy="5307921"/>
          </a:xfrm>
        </p:spPr>
        <p:txBody>
          <a:bodyPr/>
          <a:lstStyle/>
          <a:p>
            <a:r>
              <a:rPr lang="en-US" dirty="0" smtClean="0"/>
              <a:t>Eucalyptus includes AWS-based Identity and Access Management.</a:t>
            </a:r>
          </a:p>
          <a:p>
            <a:pPr lvl="1"/>
            <a:r>
              <a:rPr lang="en-US" dirty="0" smtClean="0"/>
              <a:t>Used to manage accounts</a:t>
            </a:r>
            <a:r>
              <a:rPr lang="en-US" dirty="0"/>
              <a:t>, users, groups, and </a:t>
            </a:r>
            <a:r>
              <a:rPr lang="en-US" dirty="0" smtClean="0"/>
              <a:t>resource controls</a:t>
            </a:r>
          </a:p>
          <a:p>
            <a:r>
              <a:rPr lang="en-US" dirty="0"/>
              <a:t>Accounts are the primary unit for resource usage </a:t>
            </a:r>
            <a:r>
              <a:rPr lang="en-US" dirty="0" smtClean="0"/>
              <a:t>accounting</a:t>
            </a:r>
            <a:r>
              <a:rPr lang="en-US" dirty="0"/>
              <a:t> </a:t>
            </a:r>
            <a:r>
              <a:rPr lang="en-US" dirty="0" smtClean="0"/>
              <a:t>and </a:t>
            </a:r>
            <a:r>
              <a:rPr lang="en-US" dirty="0"/>
              <a:t>centrally </a:t>
            </a:r>
            <a:r>
              <a:rPr lang="en-US" dirty="0" smtClean="0"/>
              <a:t>control </a:t>
            </a:r>
            <a:r>
              <a:rPr lang="en-US" dirty="0"/>
              <a:t>all the resources under </a:t>
            </a:r>
            <a:r>
              <a:rPr lang="en-US" dirty="0" smtClean="0"/>
              <a:t>their umbrellas.</a:t>
            </a:r>
          </a:p>
          <a:p>
            <a:r>
              <a:rPr lang="en-US" dirty="0" smtClean="0"/>
              <a:t>Users in the </a:t>
            </a:r>
            <a:r>
              <a:rPr lang="en-US" i="1" dirty="0" smtClean="0"/>
              <a:t>eucalyptus</a:t>
            </a:r>
            <a:r>
              <a:rPr lang="en-US" dirty="0" smtClean="0"/>
              <a:t> account are given cloud administrator permissions.</a:t>
            </a:r>
          </a:p>
          <a:p>
            <a:r>
              <a:rPr lang="en-US" dirty="0"/>
              <a:t>Eucalyptus Resource Name (ERN) is the name format used to uniquely identify cloud resources, users, and </a:t>
            </a:r>
            <a:r>
              <a:rPr lang="en-US" dirty="0" smtClean="0"/>
              <a:t>groups.</a:t>
            </a:r>
          </a:p>
          <a:p>
            <a:r>
              <a:rPr lang="en-US" dirty="0"/>
              <a:t>A policy is a document that provides a formal statement of one or more permissions allowing of disallowing </a:t>
            </a:r>
            <a:r>
              <a:rPr lang="en-US" dirty="0" smtClean="0"/>
              <a:t>user or group access </a:t>
            </a:r>
            <a:r>
              <a:rPr lang="en-US" dirty="0"/>
              <a:t>to </a:t>
            </a:r>
            <a:r>
              <a:rPr lang="en-US" dirty="0" smtClean="0"/>
              <a:t>resources.</a:t>
            </a:r>
          </a:p>
          <a:p>
            <a:r>
              <a:rPr lang="en-US" dirty="0" smtClean="0"/>
              <a:t>Eucalyptus includes resource quotas for accounts and users.</a:t>
            </a:r>
            <a:endParaRPr lang="en-US" dirty="0"/>
          </a:p>
          <a:p>
            <a:pPr lvl="1"/>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41</a:t>
            </a:fld>
            <a:endParaRPr lang="en-US"/>
          </a:p>
        </p:txBody>
      </p:sp>
    </p:spTree>
    <p:extLst>
      <p:ext uri="{BB962C8B-B14F-4D97-AF65-F5344CB8AC3E}">
        <p14:creationId xmlns:p14="http://schemas.microsoft.com/office/powerpoint/2010/main" val="2964260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Managing Accounts, Groups, and Users</a:t>
            </a:r>
            <a:endParaRPr lang="en-US" dirty="0"/>
          </a:p>
        </p:txBody>
      </p:sp>
      <p:sp>
        <p:nvSpPr>
          <p:cNvPr id="6" name="Slide Number Placeholder 5"/>
          <p:cNvSpPr>
            <a:spLocks noGrp="1"/>
          </p:cNvSpPr>
          <p:nvPr>
            <p:ph type="sldNum" sz="quarter" idx="12"/>
          </p:nvPr>
        </p:nvSpPr>
        <p:spPr/>
        <p:txBody>
          <a:bodyPr/>
          <a:lstStyle/>
          <a:p>
            <a:fld id="{9A5B4A5D-BD9B-41CD-9965-8D538CC76998}" type="slidenum">
              <a:rPr lang="en-US" smtClean="0"/>
              <a:pPr/>
              <a:t>42</a:t>
            </a:fld>
            <a:endParaRPr lang="en-US"/>
          </a:p>
        </p:txBody>
      </p:sp>
    </p:spTree>
    <p:extLst>
      <p:ext uri="{BB962C8B-B14F-4D97-AF65-F5344CB8AC3E}">
        <p14:creationId xmlns:p14="http://schemas.microsoft.com/office/powerpoint/2010/main" val="93293231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Managing Accounts, Groups, Users</a:t>
            </a:r>
            <a:endParaRPr lang="en-US" dirty="0"/>
          </a:p>
        </p:txBody>
      </p:sp>
      <p:sp>
        <p:nvSpPr>
          <p:cNvPr id="6" name="Content Placeholder 5"/>
          <p:cNvSpPr>
            <a:spLocks noGrp="1"/>
          </p:cNvSpPr>
          <p:nvPr>
            <p:ph idx="1"/>
          </p:nvPr>
        </p:nvSpPr>
        <p:spPr/>
        <p:txBody>
          <a:bodyPr/>
          <a:lstStyle/>
          <a:p>
            <a:r>
              <a:rPr lang="en-US" dirty="0" smtClean="0"/>
              <a:t>This section describes management operations on:</a:t>
            </a:r>
          </a:p>
          <a:p>
            <a:pPr lvl="1"/>
            <a:r>
              <a:rPr lang="en-US" dirty="0" smtClean="0"/>
              <a:t>Accounts</a:t>
            </a:r>
          </a:p>
          <a:p>
            <a:pPr lvl="1"/>
            <a:r>
              <a:rPr lang="en-US" dirty="0" smtClean="0"/>
              <a:t>Groups</a:t>
            </a:r>
          </a:p>
          <a:p>
            <a:pPr lvl="1"/>
            <a:r>
              <a:rPr lang="en-US" dirty="0" smtClean="0"/>
              <a:t>Users</a:t>
            </a:r>
          </a:p>
          <a:p>
            <a:r>
              <a:rPr lang="en-US" dirty="0" smtClean="0"/>
              <a:t>It covers management from the </a:t>
            </a:r>
            <a:r>
              <a:rPr lang="en-US" dirty="0"/>
              <a:t>Administrator Console and </a:t>
            </a:r>
            <a:r>
              <a:rPr lang="en-US" dirty="0" smtClean="0"/>
              <a:t>command line.</a:t>
            </a:r>
          </a:p>
          <a:p>
            <a:r>
              <a:rPr lang="en-US" dirty="0" smtClean="0"/>
              <a:t>It is not exhaustive, but does include the most common operations.</a:t>
            </a:r>
          </a:p>
          <a:p>
            <a:pPr lvl="1"/>
            <a:r>
              <a:rPr lang="en-US" dirty="0" smtClean="0"/>
              <a:t>For more information, see the </a:t>
            </a:r>
            <a:r>
              <a:rPr lang="en-US" i="1" dirty="0" smtClean="0"/>
              <a:t>Eucalyptus Command Line Interface Reference Guide</a:t>
            </a:r>
            <a:r>
              <a:rPr lang="en-US" dirty="0" smtClean="0"/>
              <a:t> at </a:t>
            </a:r>
            <a:r>
              <a:rPr lang="en-US" dirty="0">
                <a:hlinkClick r:id="rId3"/>
              </a:rPr>
              <a:t>http://</a:t>
            </a:r>
            <a:r>
              <a:rPr lang="en-US" dirty="0" smtClean="0">
                <a:hlinkClick r:id="rId3"/>
              </a:rPr>
              <a:t>www.eucalyptus.com/docs</a:t>
            </a:r>
            <a:r>
              <a:rPr lang="en-US" dirty="0" smtClean="0"/>
              <a:t>.</a:t>
            </a:r>
          </a:p>
        </p:txBody>
      </p:sp>
      <p:sp>
        <p:nvSpPr>
          <p:cNvPr id="4" name="Slide Number Placeholder 3"/>
          <p:cNvSpPr>
            <a:spLocks noGrp="1"/>
          </p:cNvSpPr>
          <p:nvPr>
            <p:ph type="sldNum" sz="quarter" idx="12"/>
          </p:nvPr>
        </p:nvSpPr>
        <p:spPr/>
        <p:txBody>
          <a:bodyPr/>
          <a:lstStyle/>
          <a:p>
            <a:fld id="{53ED9535-E519-4EA1-8E78-59DB116E41AE}" type="slidenum">
              <a:rPr lang="en-US" smtClean="0"/>
              <a:pPr/>
              <a:t>43</a:t>
            </a:fld>
            <a:endParaRPr lang="en-US"/>
          </a:p>
        </p:txBody>
      </p:sp>
    </p:spTree>
    <p:extLst>
      <p:ext uri="{BB962C8B-B14F-4D97-AF65-F5344CB8AC3E}">
        <p14:creationId xmlns:p14="http://schemas.microsoft.com/office/powerpoint/2010/main" val="1122315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Accounts </a:t>
            </a:r>
            <a:endParaRPr lang="en-US" dirty="0"/>
          </a:p>
        </p:txBody>
      </p:sp>
      <p:sp>
        <p:nvSpPr>
          <p:cNvPr id="3" name="Content Placeholder 2"/>
          <p:cNvSpPr>
            <a:spLocks noGrp="1"/>
          </p:cNvSpPr>
          <p:nvPr>
            <p:ph idx="1"/>
          </p:nvPr>
        </p:nvSpPr>
        <p:spPr/>
        <p:txBody>
          <a:bodyPr/>
          <a:lstStyle/>
          <a:p>
            <a:r>
              <a:rPr lang="en-US" dirty="0" smtClean="0"/>
              <a:t>There are two main methods by which a new account can be added to the cloud</a:t>
            </a:r>
          </a:p>
          <a:p>
            <a:pPr lvl="1"/>
            <a:r>
              <a:rPr lang="en-US" dirty="0" smtClean="0"/>
              <a:t>User-initiated</a:t>
            </a:r>
          </a:p>
          <a:p>
            <a:pPr lvl="2"/>
            <a:r>
              <a:rPr lang="en-US" dirty="0" smtClean="0"/>
              <a:t>User requests a new account through the </a:t>
            </a:r>
            <a:r>
              <a:rPr lang="en-US" dirty="0"/>
              <a:t>Administrator Console</a:t>
            </a:r>
            <a:endParaRPr lang="en-US" dirty="0" smtClean="0"/>
          </a:p>
          <a:p>
            <a:pPr lvl="2"/>
            <a:r>
              <a:rPr lang="en-US" dirty="0" smtClean="0"/>
              <a:t>Assumes the “user” will be likely be the </a:t>
            </a:r>
            <a:r>
              <a:rPr lang="en-US" i="1" dirty="0" smtClean="0"/>
              <a:t>admin</a:t>
            </a:r>
            <a:r>
              <a:rPr lang="en-US" dirty="0" smtClean="0"/>
              <a:t> of the account</a:t>
            </a:r>
          </a:p>
          <a:p>
            <a:pPr lvl="1"/>
            <a:r>
              <a:rPr lang="en-US" dirty="0" smtClean="0"/>
              <a:t>Administrator-initiated</a:t>
            </a:r>
          </a:p>
          <a:p>
            <a:pPr lvl="2"/>
            <a:r>
              <a:rPr lang="en-US" dirty="0"/>
              <a:t>A</a:t>
            </a:r>
            <a:r>
              <a:rPr lang="en-US" dirty="0" smtClean="0"/>
              <a:t>dministrator creates a new account without a user request</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44</a:t>
            </a:fld>
            <a:endParaRPr lang="en-US"/>
          </a:p>
        </p:txBody>
      </p:sp>
    </p:spTree>
    <p:extLst>
      <p:ext uri="{BB962C8B-B14F-4D97-AF65-F5344CB8AC3E}">
        <p14:creationId xmlns:p14="http://schemas.microsoft.com/office/powerpoint/2010/main" val="26937637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User-Initiated</a:t>
            </a:r>
            <a:endParaRPr lang="en-US" dirty="0"/>
          </a:p>
        </p:txBody>
      </p:sp>
      <p:sp>
        <p:nvSpPr>
          <p:cNvPr id="3" name="Content Placeholder 2"/>
          <p:cNvSpPr>
            <a:spLocks noGrp="1"/>
          </p:cNvSpPr>
          <p:nvPr>
            <p:ph idx="1"/>
          </p:nvPr>
        </p:nvSpPr>
        <p:spPr>
          <a:xfrm>
            <a:off x="114104" y="1196401"/>
            <a:ext cx="3255352" cy="5173544"/>
          </a:xfrm>
        </p:spPr>
        <p:txBody>
          <a:bodyPr/>
          <a:lstStyle/>
          <a:p>
            <a:r>
              <a:rPr lang="en-US" dirty="0" smtClean="0"/>
              <a:t>The user uses the </a:t>
            </a:r>
            <a:r>
              <a:rPr lang="en-US" dirty="0"/>
              <a:t>Administrator Console to </a:t>
            </a:r>
            <a:r>
              <a:rPr lang="en-US" dirty="0" smtClean="0"/>
              <a:t>request a new account.</a:t>
            </a:r>
          </a:p>
          <a:p>
            <a:r>
              <a:rPr lang="en-US" dirty="0" smtClean="0"/>
              <a:t>Email is sent to the cloud administrator.  </a:t>
            </a:r>
          </a:p>
          <a:p>
            <a:r>
              <a:rPr lang="en-US" dirty="0" smtClean="0"/>
              <a:t>Administrator approves or denies</a:t>
            </a:r>
          </a:p>
          <a:p>
            <a:pPr lvl="1"/>
            <a:r>
              <a:rPr lang="en-US" dirty="0" smtClean="0"/>
              <a:t>Cloud administrator manually approves the account</a:t>
            </a:r>
          </a:p>
          <a:p>
            <a:pPr lvl="1"/>
            <a:r>
              <a:rPr lang="en-US" dirty="0" smtClean="0"/>
              <a:t>Email is sent back to user with URL to log in and finalize the account.</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45</a:t>
            </a:fld>
            <a:endParaRPr lang="en-US"/>
          </a:p>
        </p:txBody>
      </p:sp>
      <p:grpSp>
        <p:nvGrpSpPr>
          <p:cNvPr id="6" name="Group 5"/>
          <p:cNvGrpSpPr/>
          <p:nvPr/>
        </p:nvGrpSpPr>
        <p:grpSpPr>
          <a:xfrm>
            <a:off x="3369456" y="1474545"/>
            <a:ext cx="5590471" cy="4178908"/>
            <a:chOff x="3369456" y="1474545"/>
            <a:chExt cx="5590471" cy="4178908"/>
          </a:xfrm>
        </p:grpSpPr>
        <p:grpSp>
          <p:nvGrpSpPr>
            <p:cNvPr id="7" name="Group 6"/>
            <p:cNvGrpSpPr/>
            <p:nvPr/>
          </p:nvGrpSpPr>
          <p:grpSpPr>
            <a:xfrm>
              <a:off x="3527719" y="1474545"/>
              <a:ext cx="5250104" cy="2308628"/>
              <a:chOff x="1787035" y="1905368"/>
              <a:chExt cx="5250104" cy="2308628"/>
            </a:xfrm>
          </p:grpSpPr>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0421" y="2349012"/>
                <a:ext cx="3636718" cy="186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7035" y="1905368"/>
                <a:ext cx="1899138" cy="340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Bent-Up Arrow 4"/>
              <p:cNvSpPr/>
              <p:nvPr/>
            </p:nvSpPr>
            <p:spPr>
              <a:xfrm rot="5400000">
                <a:off x="2159608" y="2117849"/>
                <a:ext cx="1296865" cy="1360607"/>
              </a:xfrm>
              <a:prstGeom prst="bentUp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9456" y="4479680"/>
              <a:ext cx="5590471" cy="1173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Arrow 11"/>
            <p:cNvSpPr/>
            <p:nvPr/>
          </p:nvSpPr>
          <p:spPr>
            <a:xfrm rot="5400000">
              <a:off x="7623921" y="3910529"/>
              <a:ext cx="944277" cy="543934"/>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4260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Administrator-Initiated</a:t>
            </a:r>
            <a:endParaRPr lang="en-US" dirty="0"/>
          </a:p>
        </p:txBody>
      </p:sp>
      <p:sp>
        <p:nvSpPr>
          <p:cNvPr id="3" name="Content Placeholder 2"/>
          <p:cNvSpPr>
            <a:spLocks noGrp="1"/>
          </p:cNvSpPr>
          <p:nvPr>
            <p:ph idx="1"/>
          </p:nvPr>
        </p:nvSpPr>
        <p:spPr>
          <a:xfrm>
            <a:off x="4651754" y="1618962"/>
            <a:ext cx="4017530" cy="1163778"/>
          </a:xfrm>
        </p:spPr>
        <p:txBody>
          <a:bodyPr/>
          <a:lstStyle/>
          <a:p>
            <a:r>
              <a:rPr lang="en-US" dirty="0" smtClean="0"/>
              <a:t>Accounts can be created from the </a:t>
            </a:r>
            <a:r>
              <a:rPr lang="en-US" dirty="0"/>
              <a:t>Administrator Console or </a:t>
            </a:r>
            <a:r>
              <a:rPr lang="en-US" dirty="0" smtClean="0"/>
              <a:t>command line.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46</a:t>
            </a:fld>
            <a:endParaRPr lang="en-US"/>
          </a:p>
        </p:txBody>
      </p:sp>
      <p:grpSp>
        <p:nvGrpSpPr>
          <p:cNvPr id="8" name="Group 7"/>
          <p:cNvGrpSpPr/>
          <p:nvPr/>
        </p:nvGrpSpPr>
        <p:grpSpPr>
          <a:xfrm>
            <a:off x="477405" y="1409122"/>
            <a:ext cx="8348698" cy="3383340"/>
            <a:chOff x="477405" y="1409122"/>
            <a:chExt cx="8348698" cy="3383340"/>
          </a:xfrm>
        </p:grpSpPr>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05" y="3080127"/>
              <a:ext cx="8348698" cy="171233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12" y="1409122"/>
              <a:ext cx="3408461" cy="1583459"/>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ight Arrow 10"/>
            <p:cNvSpPr/>
            <p:nvPr/>
          </p:nvSpPr>
          <p:spPr>
            <a:xfrm rot="16200000">
              <a:off x="2659545" y="2704541"/>
              <a:ext cx="660395" cy="543934"/>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924212" y="5363308"/>
            <a:ext cx="6988865" cy="369332"/>
          </a:xfrm>
          <a:prstGeom prst="rect">
            <a:avLst/>
          </a:prstGeom>
          <a:noFill/>
        </p:spPr>
        <p:txBody>
          <a:bodyPr wrap="square" rtlCol="0">
            <a:spAutoFit/>
          </a:bodyPr>
          <a:lstStyle/>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euare-accountcreate</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 &lt;</a:t>
            </a:r>
            <a:r>
              <a:rPr lang="en-US" dirty="0" err="1">
                <a:latin typeface="Courier New" pitchFamily="49" charset="0"/>
                <a:cs typeface="Courier New" pitchFamily="49" charset="0"/>
              </a:rPr>
              <a:t>account_name</a:t>
            </a:r>
            <a:r>
              <a:rPr lang="en-US" dirty="0" smtClean="0">
                <a:latin typeface="Courier New" pitchFamily="49" charset="0"/>
                <a:cs typeface="Courier New" pitchFamily="49" charset="0"/>
              </a:rPr>
              <a:t>&gt;</a:t>
            </a:r>
          </a:p>
        </p:txBody>
      </p:sp>
    </p:spTree>
    <p:extLst>
      <p:ext uri="{BB962C8B-B14F-4D97-AF65-F5344CB8AC3E}">
        <p14:creationId xmlns:p14="http://schemas.microsoft.com/office/powerpoint/2010/main" val="20180803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Accounts</a:t>
            </a:r>
            <a:endParaRPr lang="en-US" dirty="0"/>
          </a:p>
        </p:txBody>
      </p:sp>
      <p:sp>
        <p:nvSpPr>
          <p:cNvPr id="3" name="Content Placeholder 2"/>
          <p:cNvSpPr>
            <a:spLocks noGrp="1"/>
          </p:cNvSpPr>
          <p:nvPr>
            <p:ph idx="1"/>
          </p:nvPr>
        </p:nvSpPr>
        <p:spPr>
          <a:xfrm>
            <a:off x="362481" y="1365079"/>
            <a:ext cx="8348698" cy="850583"/>
          </a:xfrm>
        </p:spPr>
        <p:txBody>
          <a:bodyPr/>
          <a:lstStyle/>
          <a:p>
            <a:r>
              <a:rPr lang="en-US" dirty="0" smtClean="0"/>
              <a:t>Accounts can be viewed</a:t>
            </a:r>
            <a:r>
              <a:rPr lang="en-US" dirty="0"/>
              <a:t> </a:t>
            </a:r>
            <a:r>
              <a:rPr lang="en-US" dirty="0" smtClean="0"/>
              <a:t>and searched from the </a:t>
            </a:r>
            <a:r>
              <a:rPr lang="en-US" dirty="0"/>
              <a:t>Administrator Console or </a:t>
            </a:r>
            <a:r>
              <a:rPr lang="en-US" dirty="0" smtClean="0"/>
              <a:t>command line.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47</a:t>
            </a:fld>
            <a:endParaRPr lang="en-US"/>
          </a:p>
        </p:txBody>
      </p:sp>
      <p:grpSp>
        <p:nvGrpSpPr>
          <p:cNvPr id="12" name="Group 11"/>
          <p:cNvGrpSpPr/>
          <p:nvPr/>
        </p:nvGrpSpPr>
        <p:grpSpPr>
          <a:xfrm>
            <a:off x="449609" y="2198208"/>
            <a:ext cx="8348698" cy="3103554"/>
            <a:chOff x="449609" y="2198208"/>
            <a:chExt cx="8348698" cy="3103554"/>
          </a:xfrm>
        </p:grpSpPr>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609" y="2198208"/>
              <a:ext cx="8348698" cy="171233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64979" y="3626483"/>
              <a:ext cx="3455266" cy="1497282"/>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5400000">
              <a:off x="3629178" y="3221693"/>
              <a:ext cx="581069" cy="543934"/>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6257045" y="4088238"/>
              <a:ext cx="2078062" cy="1213524"/>
            </a:xfrm>
            <a:prstGeom prst="wedgeRoundRectCallout">
              <a:avLst>
                <a:gd name="adj1" fmla="val -117459"/>
                <a:gd name="adj2" fmla="val -4313"/>
                <a:gd name="adj3" fmla="val 16667"/>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list users, groups, and polices in the account</a:t>
              </a:r>
              <a:endParaRPr lang="en-US" dirty="0">
                <a:solidFill>
                  <a:schemeClr val="tx1"/>
                </a:solidFill>
              </a:endParaRPr>
            </a:p>
          </p:txBody>
        </p:sp>
        <p:sp>
          <p:nvSpPr>
            <p:cNvPr id="9" name="Rectangle 8"/>
            <p:cNvSpPr/>
            <p:nvPr/>
          </p:nvSpPr>
          <p:spPr>
            <a:xfrm>
              <a:off x="4483281" y="4274227"/>
              <a:ext cx="281354" cy="7786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771594" y="5440654"/>
            <a:ext cx="7563513" cy="923330"/>
          </a:xfrm>
          <a:prstGeom prst="rect">
            <a:avLst/>
          </a:prstGeom>
          <a:noFill/>
        </p:spPr>
        <p:txBody>
          <a:bodyPr wrap="square" rtlCol="0">
            <a:spAutoFit/>
          </a:bodyPr>
          <a:lstStyle/>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euare-accountlist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euare-accountgetsummary</a:t>
            </a:r>
            <a:r>
              <a:rPr lang="en-US" dirty="0" smtClean="0">
                <a:latin typeface="Courier New" pitchFamily="49" charset="0"/>
                <a:cs typeface="Courier New" pitchFamily="49" charset="0"/>
              </a:rPr>
              <a:t> &lt;--delegate=</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35515396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Accounts</a:t>
            </a:r>
            <a:endParaRPr lang="en-US" dirty="0"/>
          </a:p>
        </p:txBody>
      </p:sp>
      <p:sp>
        <p:nvSpPr>
          <p:cNvPr id="3" name="Content Placeholder 2"/>
          <p:cNvSpPr>
            <a:spLocks noGrp="1"/>
          </p:cNvSpPr>
          <p:nvPr>
            <p:ph idx="1"/>
          </p:nvPr>
        </p:nvSpPr>
        <p:spPr>
          <a:xfrm>
            <a:off x="287949" y="1503204"/>
            <a:ext cx="3061921" cy="1545527"/>
          </a:xfrm>
        </p:spPr>
        <p:txBody>
          <a:bodyPr/>
          <a:lstStyle/>
          <a:p>
            <a:r>
              <a:rPr lang="en-US" dirty="0" smtClean="0">
                <a:cs typeface="Courier New" pitchFamily="49" charset="0"/>
              </a:rPr>
              <a:t>Accounts can be deleted from the </a:t>
            </a:r>
            <a:r>
              <a:rPr lang="en-US" dirty="0"/>
              <a:t>Administrator Console </a:t>
            </a:r>
            <a:r>
              <a:rPr lang="en-US" dirty="0" smtClean="0">
                <a:cs typeface="Courier New" pitchFamily="49" charset="0"/>
              </a:rPr>
              <a:t>or the command line.</a:t>
            </a:r>
            <a:endParaRPr lang="en-US" dirty="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48</a:t>
            </a:fld>
            <a:endParaRPr lang="en-US"/>
          </a:p>
        </p:txBody>
      </p:sp>
      <p:sp>
        <p:nvSpPr>
          <p:cNvPr id="5" name="TextBox 4"/>
          <p:cNvSpPr txBox="1"/>
          <p:nvPr/>
        </p:nvSpPr>
        <p:spPr>
          <a:xfrm>
            <a:off x="1028701" y="5549141"/>
            <a:ext cx="7139354" cy="369332"/>
          </a:xfrm>
          <a:prstGeom prst="rect">
            <a:avLst/>
          </a:prstGeom>
          <a:noFill/>
        </p:spPr>
        <p:txBody>
          <a:bodyPr wrap="square" rtlCol="0">
            <a:spAutoFit/>
          </a:bodyPr>
          <a:lstStyle/>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euare-accountdel</a:t>
            </a:r>
            <a:r>
              <a:rPr lang="en-US" dirty="0" smtClean="0">
                <a:latin typeface="Courier New" pitchFamily="49" charset="0"/>
                <a:cs typeface="Courier New" pitchFamily="49" charset="0"/>
              </a:rPr>
              <a:t> &lt;–r&gt; </a:t>
            </a:r>
            <a:r>
              <a:rPr lang="en-US" dirty="0">
                <a:latin typeface="Courier New" pitchFamily="49" charset="0"/>
                <a:cs typeface="Courier New" pitchFamily="49" charset="0"/>
              </a:rPr>
              <a:t>–a &lt;</a:t>
            </a:r>
            <a:r>
              <a:rPr lang="en-US" dirty="0" err="1">
                <a:latin typeface="Courier New" pitchFamily="49" charset="0"/>
                <a:cs typeface="Courier New" pitchFamily="49" charset="0"/>
              </a:rPr>
              <a:t>account_name</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p:txBody>
      </p:sp>
      <p:grpSp>
        <p:nvGrpSpPr>
          <p:cNvPr id="6" name="Group 5"/>
          <p:cNvGrpSpPr/>
          <p:nvPr/>
        </p:nvGrpSpPr>
        <p:grpSpPr>
          <a:xfrm>
            <a:off x="483576" y="1610764"/>
            <a:ext cx="8055507" cy="3572239"/>
            <a:chOff x="483576" y="1571260"/>
            <a:chExt cx="8055507" cy="3572239"/>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576" y="3505932"/>
              <a:ext cx="8055507" cy="1637567"/>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9666" y="1571260"/>
              <a:ext cx="3027850" cy="1688487"/>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rot="16200000">
              <a:off x="3767376" y="3117780"/>
              <a:ext cx="660395" cy="543934"/>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067526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Groups</a:t>
            </a:r>
            <a:endParaRPr lang="en-US" dirty="0"/>
          </a:p>
        </p:txBody>
      </p:sp>
      <p:sp>
        <p:nvSpPr>
          <p:cNvPr id="3" name="Content Placeholder 2"/>
          <p:cNvSpPr>
            <a:spLocks noGrp="1"/>
          </p:cNvSpPr>
          <p:nvPr>
            <p:ph idx="1"/>
          </p:nvPr>
        </p:nvSpPr>
        <p:spPr>
          <a:xfrm>
            <a:off x="389482" y="1576819"/>
            <a:ext cx="3577339" cy="1439015"/>
          </a:xfrm>
        </p:spPr>
        <p:txBody>
          <a:bodyPr/>
          <a:lstStyle/>
          <a:p>
            <a:r>
              <a:rPr lang="en-US" dirty="0" smtClean="0"/>
              <a:t>Groups can be added to an account using the </a:t>
            </a:r>
            <a:r>
              <a:rPr lang="en-US" dirty="0"/>
              <a:t>Administrator Console or </a:t>
            </a:r>
            <a:r>
              <a:rPr lang="en-US" dirty="0" smtClean="0"/>
              <a:t>command line.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49</a:t>
            </a:fld>
            <a:endParaRPr lang="en-US"/>
          </a:p>
        </p:txBody>
      </p:sp>
      <p:grpSp>
        <p:nvGrpSpPr>
          <p:cNvPr id="5" name="Group 4"/>
          <p:cNvGrpSpPr/>
          <p:nvPr/>
        </p:nvGrpSpPr>
        <p:grpSpPr>
          <a:xfrm>
            <a:off x="389482" y="1500614"/>
            <a:ext cx="8348698" cy="3468926"/>
            <a:chOff x="389482" y="1966606"/>
            <a:chExt cx="8348698" cy="3468926"/>
          </a:xfrm>
        </p:grpSpPr>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482" y="3723197"/>
              <a:ext cx="8348698" cy="171233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7391" y="1966606"/>
              <a:ext cx="4246318" cy="1591426"/>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rot="16200000">
              <a:off x="5460090" y="3365196"/>
              <a:ext cx="660395" cy="543934"/>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389482" y="5231423"/>
            <a:ext cx="8561087" cy="584775"/>
          </a:xfrm>
          <a:prstGeom prst="rect">
            <a:avLst/>
          </a:prstGeom>
          <a:noFill/>
        </p:spPr>
        <p:txBody>
          <a:bodyPr wrap="square" rtlCol="0">
            <a:spAutoFit/>
          </a:bodyPr>
          <a:lstStyle/>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euare-groupcreate</a:t>
            </a:r>
            <a:r>
              <a:rPr lang="en-US" sz="1600" dirty="0" smtClean="0">
                <a:latin typeface="Courier New" pitchFamily="49" charset="0"/>
                <a:cs typeface="Courier New" pitchFamily="49" charset="0"/>
              </a:rPr>
              <a:t> –g &lt;</a:t>
            </a:r>
            <a:r>
              <a:rPr lang="en-US" sz="1600" dirty="0" err="1" smtClean="0">
                <a:latin typeface="Courier New" pitchFamily="49" charset="0"/>
                <a:cs typeface="Courier New" pitchFamily="49" charset="0"/>
              </a:rPr>
              <a:t>group_name</a:t>
            </a:r>
            <a:r>
              <a:rPr lang="en-US" sz="1600" dirty="0" smtClean="0">
                <a:latin typeface="Courier New" pitchFamily="49" charset="0"/>
                <a:cs typeface="Courier New" pitchFamily="49" charset="0"/>
              </a:rPr>
              <a:t>&gt; &lt;–p path&gt;                         	&lt;--delegate=</a:t>
            </a:r>
            <a:r>
              <a:rPr lang="en-US" sz="1600" dirty="0" err="1" smtClean="0">
                <a:latin typeface="Courier New" pitchFamily="49" charset="0"/>
                <a:cs typeface="Courier New" pitchFamily="49" charset="0"/>
              </a:rPr>
              <a:t>account_name</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187301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IAM</a:t>
            </a:r>
            <a:endParaRPr lang="en-US" dirty="0"/>
          </a:p>
        </p:txBody>
      </p:sp>
      <p:sp>
        <p:nvSpPr>
          <p:cNvPr id="3" name="Content Placeholder 2"/>
          <p:cNvSpPr>
            <a:spLocks noGrp="1"/>
          </p:cNvSpPr>
          <p:nvPr>
            <p:ph idx="1"/>
          </p:nvPr>
        </p:nvSpPr>
        <p:spPr/>
        <p:txBody>
          <a:bodyPr/>
          <a:lstStyle/>
          <a:p>
            <a:r>
              <a:rPr lang="en-US" dirty="0"/>
              <a:t>Eucalyptus Identity </a:t>
            </a:r>
            <a:r>
              <a:rPr lang="en-US" dirty="0" smtClean="0"/>
              <a:t>and Access Management </a:t>
            </a:r>
            <a:r>
              <a:rPr lang="en-US" dirty="0"/>
              <a:t>(EIAM</a:t>
            </a:r>
            <a:r>
              <a:rPr lang="en-US" dirty="0" smtClean="0"/>
              <a:t>):</a:t>
            </a:r>
          </a:p>
          <a:p>
            <a:pPr lvl="1"/>
            <a:r>
              <a:rPr lang="en-US" dirty="0" smtClean="0"/>
              <a:t>Is an </a:t>
            </a:r>
            <a:r>
              <a:rPr lang="en-US" dirty="0"/>
              <a:t>authentication, authorization, and </a:t>
            </a:r>
            <a:r>
              <a:rPr lang="en-US" dirty="0" smtClean="0"/>
              <a:t>resource accounting system</a:t>
            </a:r>
          </a:p>
          <a:p>
            <a:pPr lvl="2"/>
            <a:r>
              <a:rPr lang="en-US" dirty="0"/>
              <a:t>M</a:t>
            </a:r>
            <a:r>
              <a:rPr lang="en-US" dirty="0" smtClean="0"/>
              <a:t>anages </a:t>
            </a:r>
            <a:r>
              <a:rPr lang="en-US" dirty="0"/>
              <a:t>user </a:t>
            </a:r>
            <a:r>
              <a:rPr lang="en-US" dirty="0" smtClean="0"/>
              <a:t>identities</a:t>
            </a:r>
          </a:p>
          <a:p>
            <a:pPr lvl="2"/>
            <a:r>
              <a:rPr lang="en-US" dirty="0"/>
              <a:t>E</a:t>
            </a:r>
            <a:r>
              <a:rPr lang="en-US" dirty="0" smtClean="0"/>
              <a:t>nforces </a:t>
            </a:r>
            <a:r>
              <a:rPr lang="en-US" dirty="0"/>
              <a:t>access controls over </a:t>
            </a:r>
            <a:r>
              <a:rPr lang="en-US" dirty="0" smtClean="0"/>
              <a:t>resources</a:t>
            </a:r>
          </a:p>
          <a:p>
            <a:pPr lvl="2"/>
            <a:r>
              <a:rPr lang="en-US" dirty="0" smtClean="0"/>
              <a:t>Reports can be generated from resource accounting information</a:t>
            </a:r>
          </a:p>
          <a:p>
            <a:pPr lvl="1"/>
            <a:r>
              <a:rPr lang="en-US" dirty="0" smtClean="0"/>
              <a:t>Based on AWS IAM organizational model and authorization scheme</a:t>
            </a:r>
          </a:p>
          <a:p>
            <a:pPr lvl="2"/>
            <a:r>
              <a:rPr lang="en-US" dirty="0" smtClean="0"/>
              <a:t>Eucalyptus added extensions that support: </a:t>
            </a:r>
          </a:p>
          <a:p>
            <a:pPr lvl="3"/>
            <a:r>
              <a:rPr lang="en-US" dirty="0"/>
              <a:t>R</a:t>
            </a:r>
            <a:r>
              <a:rPr lang="en-US" dirty="0" smtClean="0"/>
              <a:t>esource quotas</a:t>
            </a:r>
          </a:p>
          <a:p>
            <a:pPr lvl="3"/>
            <a:r>
              <a:rPr lang="en-US" dirty="0" smtClean="0"/>
              <a:t>More granular resource access control</a:t>
            </a:r>
          </a:p>
          <a:p>
            <a:pPr marL="457200" lvl="1" indent="0">
              <a:buNone/>
            </a:pP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5</a:t>
            </a:fld>
            <a:endParaRPr lang="en-US"/>
          </a:p>
        </p:txBody>
      </p:sp>
    </p:spTree>
    <p:extLst>
      <p:ext uri="{BB962C8B-B14F-4D97-AF65-F5344CB8AC3E}">
        <p14:creationId xmlns:p14="http://schemas.microsoft.com/office/powerpoint/2010/main" val="1852340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Groups</a:t>
            </a:r>
            <a:endParaRPr lang="en-US" dirty="0"/>
          </a:p>
        </p:txBody>
      </p:sp>
      <p:sp>
        <p:nvSpPr>
          <p:cNvPr id="3" name="Content Placeholder 2"/>
          <p:cNvSpPr>
            <a:spLocks noGrp="1"/>
          </p:cNvSpPr>
          <p:nvPr>
            <p:ph idx="1"/>
          </p:nvPr>
        </p:nvSpPr>
        <p:spPr>
          <a:xfrm>
            <a:off x="266388" y="1399155"/>
            <a:ext cx="3301089" cy="1439015"/>
          </a:xfrm>
        </p:spPr>
        <p:txBody>
          <a:bodyPr/>
          <a:lstStyle/>
          <a:p>
            <a:r>
              <a:rPr lang="en-US" dirty="0" smtClean="0"/>
              <a:t>Groups can be viewed using the </a:t>
            </a:r>
            <a:r>
              <a:rPr lang="en-US" dirty="0"/>
              <a:t>Administrator Console or </a:t>
            </a:r>
            <a:r>
              <a:rPr lang="en-US" dirty="0" smtClean="0"/>
              <a:t>command line.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50</a:t>
            </a:fld>
            <a:endParaRPr lang="en-US"/>
          </a:p>
        </p:txBody>
      </p:sp>
      <p:sp>
        <p:nvSpPr>
          <p:cNvPr id="6" name="TextBox 5"/>
          <p:cNvSpPr txBox="1"/>
          <p:nvPr/>
        </p:nvSpPr>
        <p:spPr>
          <a:xfrm>
            <a:off x="388684" y="5308431"/>
            <a:ext cx="8561087" cy="830997"/>
          </a:xfrm>
          <a:prstGeom prst="rect">
            <a:avLst/>
          </a:prstGeom>
          <a:noFill/>
        </p:spPr>
        <p:txBody>
          <a:bodyPr wrap="square" rtlCol="0">
            <a:spAutoFit/>
          </a:bodyPr>
          <a:lstStyle/>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euare-grouplistbypath</a:t>
            </a:r>
            <a:r>
              <a:rPr lang="en-US" sz="1600" dirty="0" smtClean="0">
                <a:latin typeface="Courier New" pitchFamily="49" charset="0"/>
                <a:cs typeface="Courier New" pitchFamily="49" charset="0"/>
              </a:rPr>
              <a:t> &lt;–p </a:t>
            </a:r>
            <a:r>
              <a:rPr lang="en-US" sz="1600" dirty="0" err="1" smtClean="0">
                <a:latin typeface="Courier New" pitchFamily="49" charset="0"/>
                <a:cs typeface="Courier New" pitchFamily="49" charset="0"/>
              </a:rPr>
              <a:t>path_prefix</a:t>
            </a:r>
            <a:r>
              <a:rPr lang="en-US" sz="1600" dirty="0" smtClean="0">
                <a:latin typeface="Courier New" pitchFamily="49" charset="0"/>
                <a:cs typeface="Courier New" pitchFamily="49" charset="0"/>
              </a:rPr>
              <a:t>&gt; &lt;--delegate=</a:t>
            </a:r>
            <a:r>
              <a:rPr lang="en-US" sz="1600" dirty="0" err="1" smtClean="0">
                <a:latin typeface="Courier New" pitchFamily="49" charset="0"/>
                <a:cs typeface="Courier New" pitchFamily="49" charset="0"/>
              </a:rPr>
              <a:t>account_name</a:t>
            </a:r>
            <a:r>
              <a:rPr lang="en-US" sz="1600" dirty="0" smtClean="0">
                <a:latin typeface="Courier New" pitchFamily="49" charset="0"/>
                <a:cs typeface="Courier New" pitchFamily="49" charset="0"/>
              </a:rPr>
              <a:t>&gt;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euare-grouplistusers</a:t>
            </a:r>
            <a:r>
              <a:rPr lang="en-US" sz="1600" dirty="0" smtClean="0">
                <a:latin typeface="Courier New" pitchFamily="49" charset="0"/>
                <a:cs typeface="Courier New" pitchFamily="49" charset="0"/>
              </a:rPr>
              <a:t> –g &lt;</a:t>
            </a:r>
            <a:r>
              <a:rPr lang="en-US" sz="1600" dirty="0" err="1" smtClean="0">
                <a:latin typeface="Courier New" pitchFamily="49" charset="0"/>
                <a:cs typeface="Courier New" pitchFamily="49" charset="0"/>
              </a:rPr>
              <a:t>group_name</a:t>
            </a:r>
            <a:r>
              <a:rPr lang="en-US" sz="1600" dirty="0" smtClean="0">
                <a:latin typeface="Courier New" pitchFamily="49" charset="0"/>
                <a:cs typeface="Courier New" pitchFamily="49" charset="0"/>
              </a:rPr>
              <a:t>&gt; </a:t>
            </a:r>
            <a:r>
              <a:rPr lang="en-US" sz="1600" dirty="0">
                <a:latin typeface="Courier New" pitchFamily="49" charset="0"/>
                <a:cs typeface="Courier New" pitchFamily="49" charset="0"/>
              </a:rPr>
              <a:t>&lt;--delegate=</a:t>
            </a:r>
            <a:r>
              <a:rPr lang="en-US" sz="1600" dirty="0" err="1">
                <a:latin typeface="Courier New" pitchFamily="49" charset="0"/>
                <a:cs typeface="Courier New" pitchFamily="49" charset="0"/>
              </a:rPr>
              <a:t>account_name</a:t>
            </a:r>
            <a:r>
              <a:rPr lang="en-US" sz="1600" dirty="0" smtClean="0">
                <a:latin typeface="Courier New" pitchFamily="49" charset="0"/>
                <a:cs typeface="Courier New" pitchFamily="49" charset="0"/>
              </a:rPr>
              <a:t>&gt;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euare-grouplistpolicies</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g </a:t>
            </a: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group_name</a:t>
            </a:r>
            <a:r>
              <a:rPr lang="en-US" sz="1600" dirty="0" smtClean="0">
                <a:latin typeface="Courier New" pitchFamily="49" charset="0"/>
                <a:cs typeface="Courier New" pitchFamily="49" charset="0"/>
              </a:rPr>
              <a:t>&gt; </a:t>
            </a:r>
            <a:r>
              <a:rPr lang="en-US" sz="1600" dirty="0">
                <a:latin typeface="Courier New" pitchFamily="49" charset="0"/>
                <a:cs typeface="Courier New" pitchFamily="49" charset="0"/>
              </a:rPr>
              <a:t>&lt;--delegate=</a:t>
            </a:r>
            <a:r>
              <a:rPr lang="en-US" sz="1600" dirty="0" err="1">
                <a:latin typeface="Courier New" pitchFamily="49" charset="0"/>
                <a:cs typeface="Courier New" pitchFamily="49" charset="0"/>
              </a:rPr>
              <a:t>account_name</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grpSp>
        <p:nvGrpSpPr>
          <p:cNvPr id="7" name="Group 6"/>
          <p:cNvGrpSpPr/>
          <p:nvPr/>
        </p:nvGrpSpPr>
        <p:grpSpPr>
          <a:xfrm>
            <a:off x="389481" y="1473898"/>
            <a:ext cx="8323018" cy="3601925"/>
            <a:chOff x="389482" y="1390298"/>
            <a:chExt cx="8323018" cy="3601925"/>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482" y="3033345"/>
              <a:ext cx="8323018" cy="19588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7479" y="1390298"/>
              <a:ext cx="3176221" cy="1498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ight Arrow 10"/>
            <p:cNvSpPr/>
            <p:nvPr/>
          </p:nvSpPr>
          <p:spPr>
            <a:xfrm rot="16200000">
              <a:off x="3733901" y="2952991"/>
              <a:ext cx="1090247" cy="543934"/>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6872507" y="1608040"/>
              <a:ext cx="1839993" cy="1280783"/>
            </a:xfrm>
            <a:prstGeom prst="wedgeRoundRectCallout">
              <a:avLst>
                <a:gd name="adj1" fmla="val -148335"/>
                <a:gd name="adj2" fmla="val 24445"/>
                <a:gd name="adj3" fmla="val 16667"/>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list  account owner, users, and polices</a:t>
              </a:r>
              <a:endParaRPr lang="en-US" dirty="0">
                <a:solidFill>
                  <a:schemeClr val="tx1"/>
                </a:solidFill>
              </a:endParaRPr>
            </a:p>
          </p:txBody>
        </p:sp>
        <p:sp>
          <p:nvSpPr>
            <p:cNvPr id="15" name="Rectangle 14"/>
            <p:cNvSpPr/>
            <p:nvPr/>
          </p:nvSpPr>
          <p:spPr>
            <a:xfrm>
              <a:off x="4669229" y="2139560"/>
              <a:ext cx="281354" cy="7786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34936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Users to Groups</a:t>
            </a:r>
            <a:endParaRPr lang="en-US" dirty="0"/>
          </a:p>
        </p:txBody>
      </p:sp>
      <p:sp>
        <p:nvSpPr>
          <p:cNvPr id="3" name="Content Placeholder 2"/>
          <p:cNvSpPr>
            <a:spLocks noGrp="1"/>
          </p:cNvSpPr>
          <p:nvPr>
            <p:ph idx="1"/>
          </p:nvPr>
        </p:nvSpPr>
        <p:spPr>
          <a:xfrm>
            <a:off x="266389" y="1399155"/>
            <a:ext cx="3039518" cy="1439015"/>
          </a:xfrm>
        </p:spPr>
        <p:txBody>
          <a:bodyPr/>
          <a:lstStyle/>
          <a:p>
            <a:r>
              <a:rPr lang="en-US" dirty="0" smtClean="0"/>
              <a:t>Users can be added to a group using the </a:t>
            </a:r>
            <a:r>
              <a:rPr lang="en-US" dirty="0"/>
              <a:t>Administrator Console or </a:t>
            </a:r>
            <a:r>
              <a:rPr lang="en-US" dirty="0" smtClean="0"/>
              <a:t>command line.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51</a:t>
            </a:fld>
            <a:endParaRPr lang="en-US"/>
          </a:p>
        </p:txBody>
      </p:sp>
      <p:sp>
        <p:nvSpPr>
          <p:cNvPr id="6" name="TextBox 5"/>
          <p:cNvSpPr txBox="1"/>
          <p:nvPr/>
        </p:nvSpPr>
        <p:spPr>
          <a:xfrm>
            <a:off x="388684" y="5581739"/>
            <a:ext cx="8561087" cy="584775"/>
          </a:xfrm>
          <a:prstGeom prst="rect">
            <a:avLst/>
          </a:prstGeom>
          <a:noFill/>
        </p:spPr>
        <p:txBody>
          <a:bodyPr wrap="square" rtlCol="0">
            <a:spAutoFit/>
          </a:bodyPr>
          <a:lstStyle/>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euare-groupadduser</a:t>
            </a:r>
            <a:r>
              <a:rPr lang="en-US" sz="1600" dirty="0" smtClean="0">
                <a:latin typeface="Courier New" pitchFamily="49" charset="0"/>
                <a:cs typeface="Courier New" pitchFamily="49" charset="0"/>
              </a:rPr>
              <a:t> –u &lt;</a:t>
            </a:r>
            <a:r>
              <a:rPr lang="en-US" sz="1600" dirty="0" err="1" smtClean="0">
                <a:latin typeface="Courier New" pitchFamily="49" charset="0"/>
                <a:cs typeface="Courier New" pitchFamily="49" charset="0"/>
              </a:rPr>
              <a:t>user_name</a:t>
            </a:r>
            <a:r>
              <a:rPr lang="en-US" sz="1600" dirty="0" smtClean="0">
                <a:latin typeface="Courier New" pitchFamily="49" charset="0"/>
                <a:cs typeface="Courier New" pitchFamily="49" charset="0"/>
              </a:rPr>
              <a:t>&gt; –g &lt;</a:t>
            </a:r>
            <a:r>
              <a:rPr lang="en-US" sz="1600" dirty="0" err="1" smtClean="0">
                <a:latin typeface="Courier New" pitchFamily="49" charset="0"/>
                <a:cs typeface="Courier New" pitchFamily="49" charset="0"/>
              </a:rPr>
              <a:t>group_name</a:t>
            </a:r>
            <a:r>
              <a:rPr lang="en-US" sz="1600" dirty="0" smtClean="0">
                <a:latin typeface="Courier New" pitchFamily="49" charset="0"/>
                <a:cs typeface="Courier New" pitchFamily="49" charset="0"/>
              </a:rPr>
              <a:t>&gt;                      	 &lt;--delegate=</a:t>
            </a:r>
            <a:r>
              <a:rPr lang="en-US" sz="1600" dirty="0" err="1" smtClean="0">
                <a:latin typeface="Courier New" pitchFamily="49" charset="0"/>
                <a:cs typeface="Courier New" pitchFamily="49" charset="0"/>
              </a:rPr>
              <a:t>account_name</a:t>
            </a:r>
            <a:r>
              <a:rPr lang="en-US" sz="1600" dirty="0" smtClean="0">
                <a:latin typeface="Courier New" pitchFamily="49" charset="0"/>
                <a:cs typeface="Courier New" pitchFamily="49" charset="0"/>
              </a:rPr>
              <a:t>&gt;</a:t>
            </a:r>
          </a:p>
        </p:txBody>
      </p:sp>
      <p:grpSp>
        <p:nvGrpSpPr>
          <p:cNvPr id="5" name="Group 4"/>
          <p:cNvGrpSpPr/>
          <p:nvPr/>
        </p:nvGrpSpPr>
        <p:grpSpPr>
          <a:xfrm>
            <a:off x="388684" y="1566938"/>
            <a:ext cx="8366051" cy="3707554"/>
            <a:chOff x="388684" y="1412654"/>
            <a:chExt cx="8366051" cy="3707554"/>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84" y="3188217"/>
              <a:ext cx="8366051" cy="1931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9266" y="1412654"/>
              <a:ext cx="4657171" cy="1575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Arrow 12"/>
            <p:cNvSpPr/>
            <p:nvPr/>
          </p:nvSpPr>
          <p:spPr>
            <a:xfrm rot="16200000">
              <a:off x="3750365" y="2715781"/>
              <a:ext cx="865933" cy="543934"/>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98558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Users from Groups</a:t>
            </a:r>
            <a:endParaRPr lang="en-US" dirty="0"/>
          </a:p>
        </p:txBody>
      </p:sp>
      <p:sp>
        <p:nvSpPr>
          <p:cNvPr id="3" name="Content Placeholder 2"/>
          <p:cNvSpPr>
            <a:spLocks noGrp="1"/>
          </p:cNvSpPr>
          <p:nvPr>
            <p:ph idx="1"/>
          </p:nvPr>
        </p:nvSpPr>
        <p:spPr>
          <a:xfrm>
            <a:off x="148856" y="1399155"/>
            <a:ext cx="3359223" cy="1439015"/>
          </a:xfrm>
        </p:spPr>
        <p:txBody>
          <a:bodyPr/>
          <a:lstStyle/>
          <a:p>
            <a:r>
              <a:rPr lang="en-US" dirty="0" smtClean="0"/>
              <a:t>Users can be removed from a group using the </a:t>
            </a:r>
            <a:r>
              <a:rPr lang="en-US" dirty="0"/>
              <a:t>Administrator Console or </a:t>
            </a:r>
            <a:r>
              <a:rPr lang="en-US" dirty="0" smtClean="0"/>
              <a:t>command line.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52</a:t>
            </a:fld>
            <a:endParaRPr lang="en-US"/>
          </a:p>
        </p:txBody>
      </p:sp>
      <p:sp>
        <p:nvSpPr>
          <p:cNvPr id="6" name="TextBox 5"/>
          <p:cNvSpPr txBox="1"/>
          <p:nvPr/>
        </p:nvSpPr>
        <p:spPr>
          <a:xfrm>
            <a:off x="388684" y="5308431"/>
            <a:ext cx="8561087" cy="584775"/>
          </a:xfrm>
          <a:prstGeom prst="rect">
            <a:avLst/>
          </a:prstGeom>
          <a:noFill/>
        </p:spPr>
        <p:txBody>
          <a:bodyPr wrap="square" rtlCol="0">
            <a:spAutoFit/>
          </a:bodyPr>
          <a:lstStyle/>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euare-groupremoveuser</a:t>
            </a:r>
            <a:r>
              <a:rPr lang="en-US" sz="1600" dirty="0" smtClean="0">
                <a:latin typeface="Courier New" pitchFamily="49" charset="0"/>
                <a:cs typeface="Courier New" pitchFamily="49" charset="0"/>
              </a:rPr>
              <a:t> –u &lt;</a:t>
            </a:r>
            <a:r>
              <a:rPr lang="en-US" sz="1600" dirty="0" err="1" smtClean="0">
                <a:latin typeface="Courier New" pitchFamily="49" charset="0"/>
                <a:cs typeface="Courier New" pitchFamily="49" charset="0"/>
              </a:rPr>
              <a:t>user_name</a:t>
            </a:r>
            <a:r>
              <a:rPr lang="en-US" sz="1600" dirty="0" smtClean="0">
                <a:latin typeface="Courier New" pitchFamily="49" charset="0"/>
                <a:cs typeface="Courier New" pitchFamily="49" charset="0"/>
              </a:rPr>
              <a:t>&gt; –g &lt;</a:t>
            </a:r>
            <a:r>
              <a:rPr lang="en-US" sz="1600" dirty="0" err="1" smtClean="0">
                <a:latin typeface="Courier New" pitchFamily="49" charset="0"/>
                <a:cs typeface="Courier New" pitchFamily="49" charset="0"/>
              </a:rPr>
              <a:t>group_name</a:t>
            </a:r>
            <a:r>
              <a:rPr lang="en-US" sz="1600" dirty="0" smtClean="0">
                <a:latin typeface="Courier New" pitchFamily="49" charset="0"/>
                <a:cs typeface="Courier New" pitchFamily="49" charset="0"/>
              </a:rPr>
              <a:t>&gt;                      	 &lt;--delegate=</a:t>
            </a:r>
            <a:r>
              <a:rPr lang="en-US" sz="1600" dirty="0" err="1" smtClean="0">
                <a:latin typeface="Courier New" pitchFamily="49" charset="0"/>
                <a:cs typeface="Courier New" pitchFamily="49" charset="0"/>
              </a:rPr>
              <a:t>account_name</a:t>
            </a:r>
            <a:r>
              <a:rPr lang="en-US" sz="1600" dirty="0" smtClean="0">
                <a:latin typeface="Courier New" pitchFamily="49" charset="0"/>
                <a:cs typeface="Courier New" pitchFamily="49" charset="0"/>
              </a:rPr>
              <a:t>&gt;</a:t>
            </a:r>
          </a:p>
        </p:txBody>
      </p:sp>
      <p:grpSp>
        <p:nvGrpSpPr>
          <p:cNvPr id="5" name="Group 4"/>
          <p:cNvGrpSpPr/>
          <p:nvPr/>
        </p:nvGrpSpPr>
        <p:grpSpPr>
          <a:xfrm>
            <a:off x="388684" y="1435395"/>
            <a:ext cx="8475699" cy="3646039"/>
            <a:chOff x="388684" y="1435395"/>
            <a:chExt cx="8475699" cy="3646039"/>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84" y="3138710"/>
              <a:ext cx="8475699" cy="19427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8080" y="1435395"/>
              <a:ext cx="5038783" cy="15523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Arrow 12"/>
            <p:cNvSpPr/>
            <p:nvPr/>
          </p:nvSpPr>
          <p:spPr>
            <a:xfrm rot="16200000">
              <a:off x="4714191" y="2666354"/>
              <a:ext cx="865933" cy="543934"/>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83456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Users to an Account</a:t>
            </a:r>
            <a:endParaRPr lang="en-US" dirty="0"/>
          </a:p>
        </p:txBody>
      </p:sp>
      <p:sp>
        <p:nvSpPr>
          <p:cNvPr id="3" name="Content Placeholder 2"/>
          <p:cNvSpPr>
            <a:spLocks noGrp="1"/>
          </p:cNvSpPr>
          <p:nvPr>
            <p:ph idx="1"/>
          </p:nvPr>
        </p:nvSpPr>
        <p:spPr>
          <a:xfrm>
            <a:off x="265433" y="1405255"/>
            <a:ext cx="3577339" cy="1434661"/>
          </a:xfrm>
        </p:spPr>
        <p:txBody>
          <a:bodyPr/>
          <a:lstStyle/>
          <a:p>
            <a:r>
              <a:rPr lang="en-US" dirty="0" smtClean="0"/>
              <a:t>Users can be added to an account from the </a:t>
            </a:r>
            <a:r>
              <a:rPr lang="en-US" dirty="0"/>
              <a:t>Administrator Console or </a:t>
            </a:r>
            <a:r>
              <a:rPr lang="en-US" dirty="0" smtClean="0"/>
              <a:t>command line.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53</a:t>
            </a:fld>
            <a:endParaRPr lang="en-US"/>
          </a:p>
        </p:txBody>
      </p:sp>
      <p:grpSp>
        <p:nvGrpSpPr>
          <p:cNvPr id="5" name="Group 4"/>
          <p:cNvGrpSpPr/>
          <p:nvPr/>
        </p:nvGrpSpPr>
        <p:grpSpPr>
          <a:xfrm>
            <a:off x="477405" y="1389351"/>
            <a:ext cx="8348698" cy="3427113"/>
            <a:chOff x="477405" y="1661912"/>
            <a:chExt cx="8348698" cy="3427113"/>
          </a:xfrm>
        </p:grpSpPr>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369" y="1661912"/>
              <a:ext cx="4240878" cy="16287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477405" y="2960458"/>
              <a:ext cx="8348698" cy="2128567"/>
              <a:chOff x="477405" y="2826907"/>
              <a:chExt cx="8348698" cy="2128567"/>
            </a:xfrm>
          </p:grpSpPr>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405" y="3243139"/>
                <a:ext cx="8348698" cy="17123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rot="16200000">
                <a:off x="4819077" y="2885138"/>
                <a:ext cx="660395" cy="543934"/>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TextBox 5"/>
          <p:cNvSpPr txBox="1"/>
          <p:nvPr/>
        </p:nvSpPr>
        <p:spPr>
          <a:xfrm>
            <a:off x="386862" y="5161085"/>
            <a:ext cx="8439241" cy="584775"/>
          </a:xfrm>
          <a:prstGeom prst="rect">
            <a:avLst/>
          </a:prstGeom>
          <a:noFill/>
        </p:spPr>
        <p:txBody>
          <a:bodyPr wrap="square" rtlCol="0">
            <a:spAutoFit/>
          </a:bodyPr>
          <a:lstStyle/>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euare-usercreate</a:t>
            </a:r>
            <a:r>
              <a:rPr lang="en-US" sz="1600" dirty="0" smtClean="0">
                <a:latin typeface="Courier New" pitchFamily="49" charset="0"/>
                <a:cs typeface="Courier New" pitchFamily="49" charset="0"/>
              </a:rPr>
              <a:t> -u &lt;</a:t>
            </a:r>
            <a:r>
              <a:rPr lang="en-US" sz="1600" dirty="0" err="1" smtClean="0">
                <a:latin typeface="Courier New" pitchFamily="49" charset="0"/>
                <a:cs typeface="Courier New" pitchFamily="49" charset="0"/>
              </a:rPr>
              <a:t>user_name</a:t>
            </a:r>
            <a:r>
              <a:rPr lang="en-US" sz="1600" dirty="0" smtClean="0">
                <a:latin typeface="Courier New" pitchFamily="49" charset="0"/>
                <a:cs typeface="Courier New" pitchFamily="49" charset="0"/>
              </a:rPr>
              <a:t>&gt; &lt;-g </a:t>
            </a:r>
            <a:r>
              <a:rPr lang="en-US" sz="1600" dirty="0" err="1" smtClean="0">
                <a:latin typeface="Courier New" pitchFamily="49" charset="0"/>
                <a:cs typeface="Courier New" pitchFamily="49" charset="0"/>
              </a:rPr>
              <a:t>group_name</a:t>
            </a:r>
            <a:r>
              <a:rPr lang="en-US" sz="1600" dirty="0" smtClean="0">
                <a:latin typeface="Courier New" pitchFamily="49" charset="0"/>
                <a:cs typeface="Courier New" pitchFamily="49" charset="0"/>
              </a:rPr>
              <a:t>&gt; &lt;-</a:t>
            </a:r>
            <a:r>
              <a:rPr lang="en-US" sz="1600" dirty="0">
                <a:latin typeface="Courier New" pitchFamily="49" charset="0"/>
                <a:cs typeface="Courier New" pitchFamily="49" charset="0"/>
              </a:rPr>
              <a:t>p path&gt; </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sym typeface="Wingdings" pitchFamily="2" charset="2"/>
              </a:rPr>
              <a:t>&lt;--</a:t>
            </a:r>
            <a:r>
              <a:rPr lang="en-US" sz="1600" dirty="0" smtClean="0">
                <a:latin typeface="Courier New" pitchFamily="49" charset="0"/>
                <a:cs typeface="Courier New" pitchFamily="49" charset="0"/>
              </a:rPr>
              <a:t>delegate=</a:t>
            </a:r>
            <a:r>
              <a:rPr lang="en-US" sz="1600" dirty="0" err="1" smtClean="0">
                <a:latin typeface="Courier New" pitchFamily="49" charset="0"/>
                <a:cs typeface="Courier New" pitchFamily="49" charset="0"/>
              </a:rPr>
              <a:t>account_name</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15608821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Password and Credentials (1) </a:t>
            </a:r>
            <a:endParaRPr lang="en-US" dirty="0"/>
          </a:p>
        </p:txBody>
      </p:sp>
      <p:sp>
        <p:nvSpPr>
          <p:cNvPr id="3" name="Content Placeholder 2"/>
          <p:cNvSpPr>
            <a:spLocks noGrp="1"/>
          </p:cNvSpPr>
          <p:nvPr>
            <p:ph idx="1"/>
          </p:nvPr>
        </p:nvSpPr>
        <p:spPr>
          <a:xfrm>
            <a:off x="259061" y="1320086"/>
            <a:ext cx="8412575" cy="2794605"/>
          </a:xfrm>
        </p:spPr>
        <p:txBody>
          <a:bodyPr/>
          <a:lstStyle/>
          <a:p>
            <a:r>
              <a:rPr lang="en-US" dirty="0" smtClean="0"/>
              <a:t>To create an initial login password, click the </a:t>
            </a:r>
            <a:r>
              <a:rPr lang="en-US" b="1" dirty="0" smtClean="0"/>
              <a:t>Password</a:t>
            </a:r>
            <a:r>
              <a:rPr lang="en-US" dirty="0" smtClean="0"/>
              <a:t> icon.</a:t>
            </a:r>
          </a:p>
          <a:p>
            <a:r>
              <a:rPr lang="en-US" dirty="0" smtClean="0"/>
              <a:t>To create access keys and a certificate:</a:t>
            </a:r>
          </a:p>
          <a:p>
            <a:pPr lvl="1"/>
            <a:r>
              <a:rPr lang="en-US" dirty="0" smtClean="0"/>
              <a:t>Click </a:t>
            </a:r>
            <a:r>
              <a:rPr lang="en-US" b="1" dirty="0" smtClean="0"/>
              <a:t>Add key </a:t>
            </a:r>
            <a:r>
              <a:rPr lang="en-US" dirty="0" smtClean="0"/>
              <a:t>and </a:t>
            </a:r>
            <a:r>
              <a:rPr lang="en-US" b="1" dirty="0" smtClean="0"/>
              <a:t>OK</a:t>
            </a:r>
            <a:endParaRPr lang="en-US" dirty="0" smtClean="0"/>
          </a:p>
          <a:p>
            <a:pPr lvl="1"/>
            <a:r>
              <a:rPr lang="en-US" dirty="0" smtClean="0"/>
              <a:t>Click </a:t>
            </a:r>
            <a:r>
              <a:rPr lang="en-US" b="1" dirty="0" smtClean="0"/>
              <a:t>Add certificate</a:t>
            </a:r>
            <a:r>
              <a:rPr lang="en-US" dirty="0" smtClean="0"/>
              <a:t>, copy/paste the certificate content, and click </a:t>
            </a:r>
            <a:r>
              <a:rPr lang="en-US" b="1" dirty="0" smtClean="0"/>
              <a:t>OK</a:t>
            </a:r>
            <a:endParaRPr lang="en-US" dirty="0" smtClean="0"/>
          </a:p>
          <a:p>
            <a:pPr lvl="1"/>
            <a:r>
              <a:rPr lang="en-US" dirty="0" smtClean="0"/>
              <a:t>Or just have the user log in and download their credentials</a:t>
            </a:r>
          </a:p>
          <a:p>
            <a:pPr lvl="2"/>
            <a:r>
              <a:rPr lang="en-US" dirty="0" smtClean="0"/>
              <a:t>Keys and a certificate are automatically generated in response to a download credential request in the </a:t>
            </a:r>
            <a:r>
              <a:rPr lang="en-US" dirty="0"/>
              <a:t>Administrator Console.</a:t>
            </a:r>
          </a:p>
        </p:txBody>
      </p:sp>
      <p:sp>
        <p:nvSpPr>
          <p:cNvPr id="4" name="Slide Number Placeholder 3"/>
          <p:cNvSpPr>
            <a:spLocks noGrp="1"/>
          </p:cNvSpPr>
          <p:nvPr>
            <p:ph type="sldNum" sz="quarter" idx="12"/>
          </p:nvPr>
        </p:nvSpPr>
        <p:spPr/>
        <p:txBody>
          <a:bodyPr/>
          <a:lstStyle/>
          <a:p>
            <a:fld id="{843CD65F-9BB8-4359-8B89-0390EA97433C}" type="slidenum">
              <a:rPr lang="en-US" smtClean="0"/>
              <a:pPr/>
              <a:t>54</a:t>
            </a:fld>
            <a:endParaRPr lang="en-US"/>
          </a:p>
        </p:txBody>
      </p:sp>
      <p:grpSp>
        <p:nvGrpSpPr>
          <p:cNvPr id="9" name="Group 8"/>
          <p:cNvGrpSpPr/>
          <p:nvPr/>
        </p:nvGrpSpPr>
        <p:grpSpPr>
          <a:xfrm>
            <a:off x="452802" y="4284812"/>
            <a:ext cx="8439241" cy="1757045"/>
            <a:chOff x="452802" y="4284812"/>
            <a:chExt cx="8439241" cy="1757045"/>
          </a:xfrm>
        </p:grpSpPr>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802" y="4284812"/>
              <a:ext cx="8439241" cy="17570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8399075" y="5805879"/>
              <a:ext cx="272561" cy="213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40443" y="4427191"/>
              <a:ext cx="1326171" cy="213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73535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Password and Credentials (2) </a:t>
            </a:r>
            <a:endParaRPr lang="en-US" dirty="0"/>
          </a:p>
        </p:txBody>
      </p:sp>
      <p:sp>
        <p:nvSpPr>
          <p:cNvPr id="3" name="Content Placeholder 2"/>
          <p:cNvSpPr>
            <a:spLocks noGrp="1"/>
          </p:cNvSpPr>
          <p:nvPr>
            <p:ph idx="1"/>
          </p:nvPr>
        </p:nvSpPr>
        <p:spPr>
          <a:xfrm>
            <a:off x="265432" y="1405254"/>
            <a:ext cx="8412575" cy="4889219"/>
          </a:xfrm>
        </p:spPr>
        <p:txBody>
          <a:bodyPr/>
          <a:lstStyle/>
          <a:p>
            <a:r>
              <a:rPr lang="en-US" dirty="0" smtClean="0"/>
              <a:t>To create an initial login password</a:t>
            </a:r>
          </a:p>
          <a:p>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uare-useraddloginprofile</a:t>
            </a:r>
            <a:r>
              <a:rPr lang="en-US" dirty="0" smtClean="0">
                <a:latin typeface="Courier New" pitchFamily="49" charset="0"/>
                <a:cs typeface="Courier New" pitchFamily="49" charset="0"/>
              </a:rPr>
              <a:t> –u &lt;</a:t>
            </a:r>
            <a:r>
              <a:rPr lang="en-US" dirty="0" err="1" smtClean="0">
                <a:latin typeface="Courier New" pitchFamily="49" charset="0"/>
                <a:cs typeface="Courier New" pitchFamily="49" charset="0"/>
              </a:rPr>
              <a:t>user_name</a:t>
            </a:r>
            <a:r>
              <a:rPr lang="en-US" dirty="0" smtClean="0">
                <a:latin typeface="Courier New" pitchFamily="49" charset="0"/>
                <a:cs typeface="Courier New" pitchFamily="49" charset="0"/>
              </a:rPr>
              <a:t>&gt;       	–p &lt;password&gt; &lt;--delegate=</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a:t>
            </a:r>
          </a:p>
          <a:p>
            <a:r>
              <a:rPr lang="en-US" dirty="0" smtClean="0">
                <a:cs typeface="Courier New" pitchFamily="49" charset="0"/>
              </a:rPr>
              <a:t>To create access keys</a:t>
            </a:r>
          </a:p>
          <a:p>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uare-useraddkey</a:t>
            </a:r>
            <a:r>
              <a:rPr lang="en-US" dirty="0" smtClean="0">
                <a:latin typeface="Courier New" pitchFamily="49" charset="0"/>
                <a:cs typeface="Courier New" pitchFamily="49" charset="0"/>
              </a:rPr>
              <a:t> –u &lt;</a:t>
            </a:r>
            <a:r>
              <a:rPr lang="en-US" dirty="0" err="1" smtClean="0">
                <a:latin typeface="Courier New" pitchFamily="49" charset="0"/>
                <a:cs typeface="Courier New" pitchFamily="49" charset="0"/>
              </a:rPr>
              <a:t>user_name</a:t>
            </a:r>
            <a:r>
              <a:rPr lang="en-US" dirty="0" smtClean="0">
                <a:latin typeface="Courier New" pitchFamily="49" charset="0"/>
                <a:cs typeface="Courier New" pitchFamily="49" charset="0"/>
              </a:rPr>
              <a:t>&gt;                	&lt;--delegate=</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a:t>
            </a:r>
          </a:p>
          <a:p>
            <a:r>
              <a:rPr lang="en-US" dirty="0" smtClean="0">
                <a:cs typeface="Courier New" pitchFamily="49" charset="0"/>
              </a:rPr>
              <a:t>To create a certificate</a:t>
            </a:r>
          </a:p>
          <a:p>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uare-usercreatecert</a:t>
            </a:r>
            <a:r>
              <a:rPr lang="en-US" dirty="0" smtClean="0">
                <a:latin typeface="Courier New" pitchFamily="49" charset="0"/>
                <a:cs typeface="Courier New" pitchFamily="49" charset="0"/>
              </a:rPr>
              <a:t> –u &lt;</a:t>
            </a:r>
            <a:r>
              <a:rPr lang="en-US" dirty="0" err="1" smtClean="0">
                <a:latin typeface="Courier New" pitchFamily="49" charset="0"/>
                <a:cs typeface="Courier New" pitchFamily="49" charset="0"/>
              </a:rPr>
              <a:t>user_name</a:t>
            </a:r>
            <a:r>
              <a:rPr lang="en-US" dirty="0" smtClean="0">
                <a:latin typeface="Courier New" pitchFamily="49" charset="0"/>
                <a:cs typeface="Courier New" pitchFamily="49" charset="0"/>
              </a:rPr>
              <a:t>&gt;           	&lt;--delegate=</a:t>
            </a:r>
            <a:r>
              <a:rPr lang="en-US" dirty="0" err="1" smtClean="0">
                <a:latin typeface="Courier New" pitchFamily="49" charset="0"/>
                <a:cs typeface="Courier New" pitchFamily="49" charset="0"/>
              </a:rPr>
              <a:t>account_name</a:t>
            </a:r>
            <a:r>
              <a:rPr lang="en-US" dirty="0" smtClean="0">
                <a:latin typeface="Courier New" pitchFamily="49" charset="0"/>
                <a:cs typeface="Courier New" pitchFamily="49" charset="0"/>
              </a:rPr>
              <a:t>&gt;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55</a:t>
            </a:fld>
            <a:endParaRPr lang="en-US"/>
          </a:p>
        </p:txBody>
      </p:sp>
    </p:spTree>
    <p:extLst>
      <p:ext uri="{BB962C8B-B14F-4D97-AF65-F5344CB8AC3E}">
        <p14:creationId xmlns:p14="http://schemas.microsoft.com/office/powerpoint/2010/main" val="37333328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71" y="542630"/>
            <a:ext cx="8524875" cy="1096864"/>
          </a:xfrm>
        </p:spPr>
        <p:txBody>
          <a:bodyPr/>
          <a:lstStyle/>
          <a:p>
            <a:r>
              <a:rPr lang="en-US" dirty="0" smtClean="0"/>
              <a:t>Viewing Users</a:t>
            </a:r>
            <a:endParaRPr lang="en-US" dirty="0"/>
          </a:p>
        </p:txBody>
      </p:sp>
      <p:sp>
        <p:nvSpPr>
          <p:cNvPr id="3" name="Content Placeholder 2"/>
          <p:cNvSpPr>
            <a:spLocks noGrp="1"/>
          </p:cNvSpPr>
          <p:nvPr>
            <p:ph idx="1"/>
          </p:nvPr>
        </p:nvSpPr>
        <p:spPr>
          <a:xfrm>
            <a:off x="287080" y="1211524"/>
            <a:ext cx="8431618" cy="4858769"/>
          </a:xfrm>
        </p:spPr>
        <p:txBody>
          <a:bodyPr/>
          <a:lstStyle/>
          <a:p>
            <a:pPr marL="0" indent="0">
              <a:buNone/>
            </a:pPr>
            <a:r>
              <a:rPr lang="en-US" dirty="0" smtClean="0"/>
              <a:t>View users from all accounts.</a:t>
            </a:r>
          </a:p>
          <a:p>
            <a:endParaRPr lang="en-US" dirty="0"/>
          </a:p>
          <a:p>
            <a:endParaRPr lang="en-US" dirty="0" smtClean="0"/>
          </a:p>
          <a:p>
            <a:endParaRPr lang="en-US" dirty="0"/>
          </a:p>
          <a:p>
            <a:endParaRPr lang="en-US" dirty="0" smtClean="0"/>
          </a:p>
          <a:p>
            <a:r>
              <a:rPr lang="en-US" dirty="0" smtClean="0"/>
              <a:t>View users from a specific account.</a:t>
            </a:r>
          </a:p>
          <a:p>
            <a:endParaRPr lang="en-US" dirty="0"/>
          </a:p>
          <a:p>
            <a:endParaRPr lang="en-US" dirty="0" smtClean="0"/>
          </a:p>
          <a:p>
            <a:pPr marL="0" indent="0">
              <a:buNone/>
            </a:pPr>
            <a:endParaRPr lang="en-US" sz="1800" dirty="0" smtClean="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euare-userlistbypath</a:t>
            </a:r>
            <a:r>
              <a:rPr lang="en-US" sz="1800" dirty="0" smtClean="0">
                <a:latin typeface="Courier New" pitchFamily="49" charset="0"/>
                <a:cs typeface="Courier New" pitchFamily="49" charset="0"/>
              </a:rPr>
              <a:t> &lt;-p </a:t>
            </a:r>
            <a:r>
              <a:rPr lang="en-US" sz="1800" dirty="0" err="1" smtClean="0">
                <a:latin typeface="Courier New" pitchFamily="49" charset="0"/>
                <a:cs typeface="Courier New" pitchFamily="49" charset="0"/>
              </a:rPr>
              <a:t>path_prefix</a:t>
            </a:r>
            <a:r>
              <a:rPr lang="en-US" sz="1800" dirty="0" smtClean="0">
                <a:latin typeface="Courier New" pitchFamily="49" charset="0"/>
                <a:cs typeface="Courier New" pitchFamily="49" charset="0"/>
              </a:rPr>
              <a:t>&gt;                     	&lt;--delegate=</a:t>
            </a:r>
            <a:r>
              <a:rPr lang="en-US" sz="1800" dirty="0" err="1" smtClean="0">
                <a:latin typeface="Courier New" pitchFamily="49" charset="0"/>
                <a:cs typeface="Courier New" pitchFamily="49" charset="0"/>
              </a:rPr>
              <a:t>account_name</a:t>
            </a:r>
            <a:r>
              <a:rPr lang="en-US" sz="1800" dirty="0" smtClean="0">
                <a:latin typeface="Courier New" pitchFamily="49" charset="0"/>
                <a:cs typeface="Courier New" pitchFamily="49" charset="0"/>
              </a:rPr>
              <a:t>&gt;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56</a:t>
            </a:fld>
            <a:endParaRPr lang="en-US"/>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080" y="1764111"/>
            <a:ext cx="8558766" cy="15918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080" y="4042933"/>
            <a:ext cx="8558766" cy="12596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70111" y="4518836"/>
            <a:ext cx="223283" cy="2339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6505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Deleting Users</a:t>
            </a:r>
            <a:endParaRPr lang="en-US" dirty="0"/>
          </a:p>
        </p:txBody>
      </p:sp>
      <p:sp>
        <p:nvSpPr>
          <p:cNvPr id="3" name="Content Placeholder 2"/>
          <p:cNvSpPr>
            <a:spLocks noGrp="1"/>
          </p:cNvSpPr>
          <p:nvPr>
            <p:ph idx="1"/>
          </p:nvPr>
        </p:nvSpPr>
        <p:spPr>
          <a:xfrm>
            <a:off x="4944496" y="1802545"/>
            <a:ext cx="3577339" cy="1042361"/>
          </a:xfrm>
        </p:spPr>
        <p:txBody>
          <a:bodyPr/>
          <a:lstStyle/>
          <a:p>
            <a:r>
              <a:rPr lang="en-US" dirty="0"/>
              <a:t>U</a:t>
            </a:r>
            <a:r>
              <a:rPr lang="en-US" dirty="0" smtClean="0"/>
              <a:t>sers from any account can be viewed or deleted.</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57</a:t>
            </a:fld>
            <a:endParaRPr lang="en-US"/>
          </a:p>
        </p:txBody>
      </p:sp>
      <p:grpSp>
        <p:nvGrpSpPr>
          <p:cNvPr id="6" name="Group 5"/>
          <p:cNvGrpSpPr/>
          <p:nvPr/>
        </p:nvGrpSpPr>
        <p:grpSpPr>
          <a:xfrm>
            <a:off x="204708" y="1377594"/>
            <a:ext cx="8603666" cy="4119433"/>
            <a:chOff x="204708" y="1377594"/>
            <a:chExt cx="8603666" cy="4119433"/>
          </a:xfrm>
        </p:grpSpPr>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708" y="3381924"/>
              <a:ext cx="8603666" cy="21151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8401" y="1377594"/>
              <a:ext cx="3253357" cy="19086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rot="16200000">
              <a:off x="2354577" y="2935042"/>
              <a:ext cx="724203" cy="543934"/>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382772" y="5773479"/>
            <a:ext cx="8425602" cy="338554"/>
          </a:xfrm>
          <a:prstGeom prst="rect">
            <a:avLst/>
          </a:prstGeom>
          <a:noFill/>
        </p:spPr>
        <p:txBody>
          <a:bodyPr wrap="square" rtlCol="0">
            <a:spAutoFit/>
          </a:bodyPr>
          <a:lstStyle/>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euare-userdel</a:t>
            </a:r>
            <a:r>
              <a:rPr lang="en-US" sz="1600" dirty="0" smtClean="0">
                <a:latin typeface="Courier New" pitchFamily="49" charset="0"/>
                <a:cs typeface="Courier New" pitchFamily="49" charset="0"/>
              </a:rPr>
              <a:t> &lt;–r&gt; </a:t>
            </a:r>
            <a:r>
              <a:rPr lang="en-US" sz="1600" dirty="0">
                <a:latin typeface="Courier New" pitchFamily="49" charset="0"/>
                <a:cs typeface="Courier New" pitchFamily="49" charset="0"/>
              </a:rPr>
              <a:t>–u &lt;</a:t>
            </a:r>
            <a:r>
              <a:rPr lang="en-US" sz="1600" dirty="0" err="1">
                <a:latin typeface="Courier New" pitchFamily="49" charset="0"/>
                <a:cs typeface="Courier New" pitchFamily="49" charset="0"/>
              </a:rPr>
              <a:t>user_name</a:t>
            </a:r>
            <a:r>
              <a:rPr lang="en-US" sz="1600" dirty="0" smtClean="0">
                <a:latin typeface="Courier New" pitchFamily="49" charset="0"/>
                <a:cs typeface="Courier New" pitchFamily="49" charset="0"/>
              </a:rPr>
              <a:t>&gt; &lt;--delegate=</a:t>
            </a:r>
            <a:r>
              <a:rPr lang="en-US" sz="1600" dirty="0" err="1" smtClean="0">
                <a:latin typeface="Courier New" pitchFamily="49" charset="0"/>
                <a:cs typeface="Courier New" pitchFamily="49" charset="0"/>
              </a:rPr>
              <a:t>account_name</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2950039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Accounts, groups, and users can be managed from the </a:t>
            </a:r>
            <a:r>
              <a:rPr lang="en-US" dirty="0"/>
              <a:t>Administrator Console or </a:t>
            </a:r>
            <a:r>
              <a:rPr lang="en-US" dirty="0" smtClean="0"/>
              <a:t>the command line.</a:t>
            </a:r>
          </a:p>
          <a:p>
            <a:r>
              <a:rPr lang="en-US" dirty="0" smtClean="0"/>
              <a:t>The </a:t>
            </a:r>
            <a:r>
              <a:rPr lang="en-US" dirty="0" err="1" smtClean="0">
                <a:latin typeface="Courier New" pitchFamily="49" charset="0"/>
                <a:cs typeface="Courier New" pitchFamily="49" charset="0"/>
              </a:rPr>
              <a:t>euare</a:t>
            </a:r>
            <a:r>
              <a:rPr lang="en-US" dirty="0" smtClean="0">
                <a:latin typeface="Courier New" pitchFamily="49" charset="0"/>
                <a:cs typeface="Courier New" pitchFamily="49" charset="0"/>
              </a:rPr>
              <a:t>-*</a:t>
            </a:r>
            <a:r>
              <a:rPr lang="en-US" dirty="0" smtClean="0"/>
              <a:t> commands are used at the command line.</a:t>
            </a:r>
          </a:p>
          <a:p>
            <a:r>
              <a:rPr lang="en-US" dirty="0" smtClean="0"/>
              <a:t>A user can initiate account creation or a cloud administrator can create an account.</a:t>
            </a:r>
          </a:p>
          <a:p>
            <a:r>
              <a:rPr lang="en-US" dirty="0" smtClean="0"/>
              <a:t>Creating a user account does not automatically create a login profile (password), access keys, or certificate for the user.</a:t>
            </a:r>
          </a:p>
          <a:p>
            <a:pPr lvl="1"/>
            <a:r>
              <a:rPr lang="en-US" dirty="0" smtClean="0"/>
              <a:t>A password must be manually created by an administrator.</a:t>
            </a:r>
          </a:p>
          <a:p>
            <a:pPr lvl="1"/>
            <a:r>
              <a:rPr lang="en-US" dirty="0" smtClean="0"/>
              <a:t>Credentials can be manually created by an administrator, or are created when a user attempts to download their credentials.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58</a:t>
            </a:fld>
            <a:endParaRPr lang="en-US"/>
          </a:p>
        </p:txBody>
      </p:sp>
    </p:spTree>
    <p:extLst>
      <p:ext uri="{BB962C8B-B14F-4D97-AF65-F5344CB8AC3E}">
        <p14:creationId xmlns:p14="http://schemas.microsoft.com/office/powerpoint/2010/main" val="34699290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dirty="0" smtClean="0"/>
              <a:t>Hands-On (1)</a:t>
            </a:r>
          </a:p>
        </p:txBody>
      </p:sp>
      <p:sp>
        <p:nvSpPr>
          <p:cNvPr id="46083" name="Content Placeholder 3"/>
          <p:cNvSpPr>
            <a:spLocks noGrp="1"/>
          </p:cNvSpPr>
          <p:nvPr>
            <p:ph idx="1"/>
          </p:nvPr>
        </p:nvSpPr>
        <p:spPr/>
        <p:txBody>
          <a:bodyPr/>
          <a:lstStyle/>
          <a:p>
            <a:r>
              <a:rPr lang="en-US" dirty="0" smtClean="0"/>
              <a:t>Managing Eucalyptus Accounts, Users, and Groups</a:t>
            </a:r>
          </a:p>
          <a:p>
            <a:pPr lvl="1"/>
            <a:r>
              <a:rPr lang="en-US" dirty="0" smtClean="0"/>
              <a:t>Add a new administrative user in the eucalyptus account</a:t>
            </a:r>
          </a:p>
          <a:p>
            <a:pPr lvl="1"/>
            <a:r>
              <a:rPr lang="en-US" dirty="0" smtClean="0"/>
              <a:t>Log in and test the new administrative user</a:t>
            </a:r>
          </a:p>
          <a:p>
            <a:pPr lvl="1"/>
            <a:r>
              <a:rPr lang="en-US" dirty="0" smtClean="0"/>
              <a:t>Create a non-administrative user</a:t>
            </a:r>
          </a:p>
          <a:p>
            <a:pPr lvl="1"/>
            <a:r>
              <a:rPr lang="en-US" dirty="0" smtClean="0"/>
              <a:t>Log in as a </a:t>
            </a:r>
            <a:r>
              <a:rPr lang="en-US" smtClean="0"/>
              <a:t>non-administrative user</a:t>
            </a:r>
            <a:endParaRPr lang="en-US" dirty="0" smtClean="0"/>
          </a:p>
          <a:p>
            <a:endParaRPr lang="sv-FI" dirty="0" smtClean="0"/>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59</a:t>
            </a:fld>
            <a:endParaRPr lang="en-US"/>
          </a:p>
        </p:txBody>
      </p:sp>
    </p:spTree>
    <p:extLst>
      <p:ext uri="{BB962C8B-B14F-4D97-AF65-F5344CB8AC3E}">
        <p14:creationId xmlns:p14="http://schemas.microsoft.com/office/powerpoint/2010/main" val="1208434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 and AD Integration</a:t>
            </a:r>
            <a:endParaRPr lang="en-US" dirty="0"/>
          </a:p>
        </p:txBody>
      </p:sp>
      <p:sp>
        <p:nvSpPr>
          <p:cNvPr id="3" name="Content Placeholder 2"/>
          <p:cNvSpPr>
            <a:spLocks noGrp="1"/>
          </p:cNvSpPr>
          <p:nvPr>
            <p:ph idx="1"/>
          </p:nvPr>
        </p:nvSpPr>
        <p:spPr>
          <a:xfrm>
            <a:off x="307094" y="1486348"/>
            <a:ext cx="8524875" cy="698052"/>
          </a:xfrm>
        </p:spPr>
        <p:txBody>
          <a:bodyPr/>
          <a:lstStyle/>
          <a:p>
            <a:r>
              <a:rPr lang="en-US" dirty="0" smtClean="0"/>
              <a:t>EIAM optionally integrates with LDAP or Active Directory</a:t>
            </a:r>
          </a:p>
          <a:p>
            <a:pPr lvl="1"/>
            <a:r>
              <a:rPr lang="en-US" dirty="0" smtClean="0"/>
              <a:t>For more information, see the </a:t>
            </a:r>
            <a:r>
              <a:rPr lang="en-US" i="1" dirty="0" smtClean="0"/>
              <a:t>Eucalyptus Administration Guide</a:t>
            </a:r>
            <a:r>
              <a:rPr lang="en-US" dirty="0" smtClean="0"/>
              <a:t> at </a:t>
            </a:r>
            <a:r>
              <a:rPr lang="en-US" dirty="0">
                <a:hlinkClick r:id="rId3"/>
              </a:rPr>
              <a:t>http://</a:t>
            </a:r>
            <a:r>
              <a:rPr lang="en-US" dirty="0" smtClean="0">
                <a:hlinkClick r:id="rId3"/>
              </a:rPr>
              <a:t>www.eucalyptus.com/docs</a:t>
            </a:r>
            <a:r>
              <a:rPr lang="en-US" dirty="0" smtClean="0"/>
              <a:t>. </a:t>
            </a:r>
          </a:p>
        </p:txBody>
      </p:sp>
      <p:sp>
        <p:nvSpPr>
          <p:cNvPr id="4" name="Slide Number Placeholder 3"/>
          <p:cNvSpPr>
            <a:spLocks noGrp="1"/>
          </p:cNvSpPr>
          <p:nvPr>
            <p:ph type="sldNum" sz="quarter" idx="12"/>
          </p:nvPr>
        </p:nvSpPr>
        <p:spPr/>
        <p:txBody>
          <a:bodyPr/>
          <a:lstStyle/>
          <a:p>
            <a:fld id="{843CD65F-9BB8-4359-8B89-0390EA97433C}" type="slidenum">
              <a:rPr lang="en-US" smtClean="0"/>
              <a:pPr/>
              <a:t>6</a:t>
            </a:fld>
            <a:endParaRPr lang="en-US"/>
          </a:p>
        </p:txBody>
      </p:sp>
      <p:sp>
        <p:nvSpPr>
          <p:cNvPr id="15" name="Left Arrow 14"/>
          <p:cNvSpPr/>
          <p:nvPr/>
        </p:nvSpPr>
        <p:spPr>
          <a:xfrm rot="10800000">
            <a:off x="4076370" y="3797007"/>
            <a:ext cx="475054" cy="120256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6" name="Group 15"/>
          <p:cNvGrpSpPr/>
          <p:nvPr/>
        </p:nvGrpSpPr>
        <p:grpSpPr>
          <a:xfrm>
            <a:off x="533297" y="3031579"/>
            <a:ext cx="3390672" cy="2562565"/>
            <a:chOff x="533297" y="3031579"/>
            <a:chExt cx="3390672" cy="2562565"/>
          </a:xfrm>
        </p:grpSpPr>
        <p:grpSp>
          <p:nvGrpSpPr>
            <p:cNvPr id="38" name="Group 37"/>
            <p:cNvGrpSpPr/>
            <p:nvPr/>
          </p:nvGrpSpPr>
          <p:grpSpPr>
            <a:xfrm>
              <a:off x="533297" y="3031579"/>
              <a:ext cx="3390672" cy="2562565"/>
              <a:chOff x="228929" y="3132229"/>
              <a:chExt cx="3390672" cy="2562565"/>
            </a:xfrm>
          </p:grpSpPr>
          <p:grpSp>
            <p:nvGrpSpPr>
              <p:cNvPr id="35" name="Group 34"/>
              <p:cNvGrpSpPr/>
              <p:nvPr/>
            </p:nvGrpSpPr>
            <p:grpSpPr>
              <a:xfrm>
                <a:off x="567610" y="3638281"/>
                <a:ext cx="2693749" cy="2056513"/>
                <a:chOff x="567610" y="3638281"/>
                <a:chExt cx="2693749" cy="2056513"/>
              </a:xfrm>
            </p:grpSpPr>
            <p:sp>
              <p:nvSpPr>
                <p:cNvPr id="28" name="Rectangle 27"/>
                <p:cNvSpPr/>
                <p:nvPr/>
              </p:nvSpPr>
              <p:spPr>
                <a:xfrm>
                  <a:off x="567610" y="3663513"/>
                  <a:ext cx="2693749" cy="203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158519" y="3638281"/>
                  <a:ext cx="1511929" cy="584775"/>
                </a:xfrm>
                <a:prstGeom prst="rect">
                  <a:avLst/>
                </a:prstGeom>
                <a:noFill/>
              </p:spPr>
              <p:txBody>
                <a:bodyPr wrap="square" rtlCol="0">
                  <a:spAutoFit/>
                </a:bodyPr>
                <a:lstStyle/>
                <a:p>
                  <a:pPr algn="ctr"/>
                  <a:r>
                    <a:rPr lang="en-US" sz="1600" b="1" dirty="0" smtClean="0">
                      <a:solidFill>
                        <a:schemeClr val="bg1"/>
                      </a:solidFill>
                    </a:rPr>
                    <a:t>Cloud Controller</a:t>
                  </a:r>
                  <a:endParaRPr lang="en-US" sz="1600" b="1" dirty="0">
                    <a:solidFill>
                      <a:schemeClr val="bg1"/>
                    </a:solidFill>
                  </a:endParaRPr>
                </a:p>
              </p:txBody>
            </p:sp>
            <p:grpSp>
              <p:nvGrpSpPr>
                <p:cNvPr id="32" name="Group 31"/>
                <p:cNvGrpSpPr/>
                <p:nvPr/>
              </p:nvGrpSpPr>
              <p:grpSpPr>
                <a:xfrm>
                  <a:off x="687878" y="4340423"/>
                  <a:ext cx="2469670" cy="1244433"/>
                  <a:chOff x="669770" y="4169614"/>
                  <a:chExt cx="2469670" cy="1244433"/>
                </a:xfrm>
              </p:grpSpPr>
              <p:sp>
                <p:nvSpPr>
                  <p:cNvPr id="30" name="Flowchart: Magnetic Disk 29"/>
                  <p:cNvSpPr/>
                  <p:nvPr/>
                </p:nvSpPr>
                <p:spPr>
                  <a:xfrm>
                    <a:off x="669770" y="4169614"/>
                    <a:ext cx="2469670" cy="1244433"/>
                  </a:xfrm>
                  <a:prstGeom prst="flowChartMagneticDisk">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13205" y="4591486"/>
                    <a:ext cx="2385905" cy="738664"/>
                  </a:xfrm>
                  <a:prstGeom prst="rect">
                    <a:avLst/>
                  </a:prstGeom>
                  <a:noFill/>
                </p:spPr>
                <p:txBody>
                  <a:bodyPr wrap="square" rtlCol="0">
                    <a:spAutoFit/>
                  </a:bodyPr>
                  <a:lstStyle/>
                  <a:p>
                    <a:pPr algn="ctr"/>
                    <a:r>
                      <a:rPr lang="en-US" sz="1400" b="1" dirty="0">
                        <a:solidFill>
                          <a:schemeClr val="tx2">
                            <a:lumMod val="50000"/>
                          </a:schemeClr>
                        </a:solidFill>
                      </a:rPr>
                      <a:t>a</a:t>
                    </a:r>
                    <a:r>
                      <a:rPr lang="en-US" sz="1400" b="1" dirty="0" smtClean="0">
                        <a:solidFill>
                          <a:schemeClr val="tx2">
                            <a:lumMod val="50000"/>
                          </a:schemeClr>
                        </a:solidFill>
                      </a:rPr>
                      <a:t>ccounts, users, groups, certificates, permissions, keys, policies</a:t>
                    </a:r>
                    <a:endParaRPr lang="en-US" sz="1400" b="1" dirty="0">
                      <a:solidFill>
                        <a:schemeClr val="tx2">
                          <a:lumMod val="50000"/>
                        </a:schemeClr>
                      </a:solidFill>
                    </a:endParaRPr>
                  </a:p>
                </p:txBody>
              </p:sp>
            </p:grpSp>
          </p:grpSp>
          <p:sp>
            <p:nvSpPr>
              <p:cNvPr id="23" name="TextBox 22"/>
              <p:cNvSpPr txBox="1"/>
              <p:nvPr/>
            </p:nvSpPr>
            <p:spPr>
              <a:xfrm>
                <a:off x="228929" y="3132229"/>
                <a:ext cx="3390672" cy="369332"/>
              </a:xfrm>
              <a:prstGeom prst="rect">
                <a:avLst/>
              </a:prstGeom>
              <a:noFill/>
            </p:spPr>
            <p:txBody>
              <a:bodyPr wrap="none" rtlCol="0">
                <a:spAutoFit/>
              </a:bodyPr>
              <a:lstStyle/>
              <a:p>
                <a:r>
                  <a:rPr lang="en-US" b="1" dirty="0" smtClean="0">
                    <a:solidFill>
                      <a:srgbClr val="0070C0"/>
                    </a:solidFill>
                  </a:rPr>
                  <a:t>Eucalyptus without LDAP/AD</a:t>
                </a:r>
                <a:endParaRPr lang="en-US" b="1" dirty="0">
                  <a:solidFill>
                    <a:srgbClr val="0070C0"/>
                  </a:solidFill>
                </a:endParaRPr>
              </a:p>
            </p:txBody>
          </p:sp>
        </p:grpSp>
        <p:sp>
          <p:nvSpPr>
            <p:cNvPr id="5" name="TextBox 4"/>
            <p:cNvSpPr txBox="1"/>
            <p:nvPr/>
          </p:nvSpPr>
          <p:spPr>
            <a:xfrm>
              <a:off x="1979042" y="4263313"/>
              <a:ext cx="479618" cy="338554"/>
            </a:xfrm>
            <a:prstGeom prst="rect">
              <a:avLst/>
            </a:prstGeom>
            <a:noFill/>
          </p:spPr>
          <p:txBody>
            <a:bodyPr wrap="none" rtlCol="0">
              <a:spAutoFit/>
            </a:bodyPr>
            <a:lstStyle/>
            <a:p>
              <a:r>
                <a:rPr lang="en-US" sz="1600" b="1" dirty="0" smtClean="0">
                  <a:solidFill>
                    <a:schemeClr val="tx2">
                      <a:lumMod val="50000"/>
                    </a:schemeClr>
                  </a:solidFill>
                </a:rPr>
                <a:t>DB</a:t>
              </a:r>
              <a:endParaRPr lang="en-US" sz="1600" b="1" dirty="0">
                <a:solidFill>
                  <a:schemeClr val="tx2">
                    <a:lumMod val="50000"/>
                  </a:schemeClr>
                </a:solidFill>
              </a:endParaRPr>
            </a:p>
          </p:txBody>
        </p:sp>
      </p:grpSp>
      <p:grpSp>
        <p:nvGrpSpPr>
          <p:cNvPr id="18" name="Group 17"/>
          <p:cNvGrpSpPr/>
          <p:nvPr/>
        </p:nvGrpSpPr>
        <p:grpSpPr>
          <a:xfrm>
            <a:off x="4959773" y="3031579"/>
            <a:ext cx="3239169" cy="2567093"/>
            <a:chOff x="4959773" y="3031579"/>
            <a:chExt cx="3239169" cy="2567093"/>
          </a:xfrm>
        </p:grpSpPr>
        <p:grpSp>
          <p:nvGrpSpPr>
            <p:cNvPr id="37" name="Group 36"/>
            <p:cNvGrpSpPr/>
            <p:nvPr/>
          </p:nvGrpSpPr>
          <p:grpSpPr>
            <a:xfrm>
              <a:off x="4959773" y="3031579"/>
              <a:ext cx="3239169" cy="2567093"/>
              <a:chOff x="4977881" y="3122506"/>
              <a:chExt cx="3239169" cy="2567093"/>
            </a:xfrm>
          </p:grpSpPr>
          <p:grpSp>
            <p:nvGrpSpPr>
              <p:cNvPr id="36" name="Group 35"/>
              <p:cNvGrpSpPr/>
              <p:nvPr/>
            </p:nvGrpSpPr>
            <p:grpSpPr>
              <a:xfrm>
                <a:off x="4977881" y="3628558"/>
                <a:ext cx="3239169" cy="2061041"/>
                <a:chOff x="4977881" y="3628558"/>
                <a:chExt cx="3239169" cy="2061041"/>
              </a:xfrm>
            </p:grpSpPr>
            <p:sp>
              <p:nvSpPr>
                <p:cNvPr id="17" name="Rectangle 16"/>
                <p:cNvSpPr/>
                <p:nvPr/>
              </p:nvSpPr>
              <p:spPr>
                <a:xfrm>
                  <a:off x="5005318" y="3653790"/>
                  <a:ext cx="1511930" cy="203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977881" y="3628558"/>
                  <a:ext cx="1511929" cy="584775"/>
                </a:xfrm>
                <a:prstGeom prst="rect">
                  <a:avLst/>
                </a:prstGeom>
                <a:noFill/>
              </p:spPr>
              <p:txBody>
                <a:bodyPr wrap="square" rtlCol="0">
                  <a:spAutoFit/>
                </a:bodyPr>
                <a:lstStyle/>
                <a:p>
                  <a:pPr algn="ctr"/>
                  <a:r>
                    <a:rPr lang="en-US" sz="1600" b="1" dirty="0" smtClean="0">
                      <a:solidFill>
                        <a:schemeClr val="bg1"/>
                      </a:solidFill>
                    </a:rPr>
                    <a:t>Cloud Controller</a:t>
                  </a:r>
                  <a:endParaRPr lang="en-US" sz="1600" b="1" dirty="0">
                    <a:solidFill>
                      <a:schemeClr val="bg1"/>
                    </a:solidFill>
                  </a:endParaRPr>
                </a:p>
              </p:txBody>
            </p:sp>
            <p:grpSp>
              <p:nvGrpSpPr>
                <p:cNvPr id="34" name="Group 33"/>
                <p:cNvGrpSpPr/>
                <p:nvPr/>
              </p:nvGrpSpPr>
              <p:grpSpPr>
                <a:xfrm>
                  <a:off x="4995990" y="4330700"/>
                  <a:ext cx="1545881" cy="1244433"/>
                  <a:chOff x="4977882" y="4159891"/>
                  <a:chExt cx="1545881" cy="1244433"/>
                </a:xfrm>
              </p:grpSpPr>
              <p:sp>
                <p:nvSpPr>
                  <p:cNvPr id="7" name="Flowchart: Magnetic Disk 6"/>
                  <p:cNvSpPr/>
                  <p:nvPr/>
                </p:nvSpPr>
                <p:spPr>
                  <a:xfrm>
                    <a:off x="5107477" y="4159891"/>
                    <a:ext cx="1324245" cy="1244433"/>
                  </a:xfrm>
                  <a:prstGeom prst="flowChartMagneticDisk">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977882" y="4581763"/>
                    <a:ext cx="1545881" cy="738664"/>
                  </a:xfrm>
                  <a:prstGeom prst="rect">
                    <a:avLst/>
                  </a:prstGeom>
                  <a:noFill/>
                </p:spPr>
                <p:txBody>
                  <a:bodyPr wrap="square" rtlCol="0">
                    <a:spAutoFit/>
                  </a:bodyPr>
                  <a:lstStyle/>
                  <a:p>
                    <a:pPr algn="ctr"/>
                    <a:r>
                      <a:rPr lang="en-US" sz="1400" b="1" dirty="0">
                        <a:solidFill>
                          <a:schemeClr val="tx2">
                            <a:lumMod val="50000"/>
                          </a:schemeClr>
                        </a:solidFill>
                      </a:rPr>
                      <a:t>c</a:t>
                    </a:r>
                    <a:r>
                      <a:rPr lang="en-US" sz="1400" b="1" dirty="0" smtClean="0">
                        <a:solidFill>
                          <a:schemeClr val="tx2">
                            <a:lumMod val="50000"/>
                          </a:schemeClr>
                        </a:solidFill>
                      </a:rPr>
                      <a:t>ertificates, permissions, keys, policies</a:t>
                    </a:r>
                    <a:endParaRPr lang="en-US" sz="1400" b="1" dirty="0">
                      <a:solidFill>
                        <a:schemeClr val="tx2">
                          <a:lumMod val="50000"/>
                        </a:schemeClr>
                      </a:solidFill>
                    </a:endParaRPr>
                  </a:p>
                </p:txBody>
              </p:sp>
            </p:grpSp>
            <p:sp>
              <p:nvSpPr>
                <p:cNvPr id="11" name="Rectangle 10"/>
                <p:cNvSpPr/>
                <p:nvPr/>
              </p:nvSpPr>
              <p:spPr>
                <a:xfrm>
                  <a:off x="6705120" y="3658318"/>
                  <a:ext cx="1511930" cy="203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87013" y="3658319"/>
                  <a:ext cx="1511929" cy="338554"/>
                </a:xfrm>
                <a:prstGeom prst="rect">
                  <a:avLst/>
                </a:prstGeom>
                <a:noFill/>
              </p:spPr>
              <p:txBody>
                <a:bodyPr wrap="square" rtlCol="0">
                  <a:spAutoFit/>
                </a:bodyPr>
                <a:lstStyle/>
                <a:p>
                  <a:pPr algn="ctr"/>
                  <a:r>
                    <a:rPr lang="en-US" sz="1600" b="1" dirty="0" smtClean="0">
                      <a:solidFill>
                        <a:schemeClr val="bg1"/>
                      </a:solidFill>
                    </a:rPr>
                    <a:t>LDAP/AD</a:t>
                  </a:r>
                  <a:endParaRPr lang="en-US" sz="1600" b="1" dirty="0">
                    <a:solidFill>
                      <a:schemeClr val="bg1"/>
                    </a:solidFill>
                  </a:endParaRPr>
                </a:p>
              </p:txBody>
            </p:sp>
            <p:grpSp>
              <p:nvGrpSpPr>
                <p:cNvPr id="33" name="Group 32"/>
                <p:cNvGrpSpPr/>
                <p:nvPr/>
              </p:nvGrpSpPr>
              <p:grpSpPr>
                <a:xfrm>
                  <a:off x="6741335" y="4328878"/>
                  <a:ext cx="1475715" cy="1244433"/>
                  <a:chOff x="6723227" y="4158069"/>
                  <a:chExt cx="1475715" cy="1244433"/>
                </a:xfrm>
              </p:grpSpPr>
              <p:sp>
                <p:nvSpPr>
                  <p:cNvPr id="13" name="Flowchart: Magnetic Disk 12"/>
                  <p:cNvSpPr/>
                  <p:nvPr/>
                </p:nvSpPr>
                <p:spPr>
                  <a:xfrm>
                    <a:off x="6809413" y="4158069"/>
                    <a:ext cx="1310640" cy="1244433"/>
                  </a:xfrm>
                  <a:prstGeom prst="flowChartMagneticDisk">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723227" y="4579941"/>
                    <a:ext cx="1475715" cy="523220"/>
                  </a:xfrm>
                  <a:prstGeom prst="rect">
                    <a:avLst/>
                  </a:prstGeom>
                  <a:noFill/>
                </p:spPr>
                <p:txBody>
                  <a:bodyPr wrap="square" rtlCol="0">
                    <a:spAutoFit/>
                  </a:bodyPr>
                  <a:lstStyle/>
                  <a:p>
                    <a:pPr algn="ctr"/>
                    <a:r>
                      <a:rPr lang="en-US" sz="1400" b="1" dirty="0" smtClean="0">
                        <a:solidFill>
                          <a:schemeClr val="tx2">
                            <a:lumMod val="50000"/>
                          </a:schemeClr>
                        </a:solidFill>
                      </a:rPr>
                      <a:t>accounts, users, groups</a:t>
                    </a:r>
                    <a:endParaRPr lang="en-US" sz="1400" b="1" dirty="0">
                      <a:solidFill>
                        <a:schemeClr val="tx2">
                          <a:lumMod val="50000"/>
                        </a:schemeClr>
                      </a:solidFill>
                    </a:endParaRPr>
                  </a:p>
                </p:txBody>
              </p:sp>
            </p:grpSp>
          </p:grpSp>
          <p:sp>
            <p:nvSpPr>
              <p:cNvPr id="10" name="TextBox 9"/>
              <p:cNvSpPr txBox="1"/>
              <p:nvPr/>
            </p:nvSpPr>
            <p:spPr>
              <a:xfrm>
                <a:off x="5099530" y="3122506"/>
                <a:ext cx="3031599" cy="369332"/>
              </a:xfrm>
              <a:prstGeom prst="rect">
                <a:avLst/>
              </a:prstGeom>
              <a:noFill/>
            </p:spPr>
            <p:txBody>
              <a:bodyPr wrap="none" rtlCol="0">
                <a:spAutoFit/>
              </a:bodyPr>
              <a:lstStyle/>
              <a:p>
                <a:r>
                  <a:rPr lang="en-US" b="1" dirty="0" smtClean="0">
                    <a:solidFill>
                      <a:srgbClr val="0070C0"/>
                    </a:solidFill>
                  </a:rPr>
                  <a:t>Eucalyptus with LDAP/AD</a:t>
                </a:r>
                <a:endParaRPr lang="en-US" b="1" dirty="0">
                  <a:solidFill>
                    <a:srgbClr val="0070C0"/>
                  </a:solidFill>
                </a:endParaRPr>
              </a:p>
            </p:txBody>
          </p:sp>
        </p:grpSp>
        <p:sp>
          <p:nvSpPr>
            <p:cNvPr id="40" name="TextBox 39"/>
            <p:cNvSpPr txBox="1"/>
            <p:nvPr/>
          </p:nvSpPr>
          <p:spPr>
            <a:xfrm>
              <a:off x="5529790" y="4263313"/>
              <a:ext cx="479618" cy="338554"/>
            </a:xfrm>
            <a:prstGeom prst="rect">
              <a:avLst/>
            </a:prstGeom>
            <a:noFill/>
          </p:spPr>
          <p:txBody>
            <a:bodyPr wrap="none" rtlCol="0">
              <a:spAutoFit/>
            </a:bodyPr>
            <a:lstStyle/>
            <a:p>
              <a:r>
                <a:rPr lang="en-US" sz="1600" b="1" dirty="0" smtClean="0">
                  <a:solidFill>
                    <a:schemeClr val="tx2">
                      <a:lumMod val="50000"/>
                    </a:schemeClr>
                  </a:solidFill>
                </a:rPr>
                <a:t>DB</a:t>
              </a:r>
              <a:endParaRPr lang="en-US" sz="1600" b="1" dirty="0">
                <a:solidFill>
                  <a:schemeClr val="tx2">
                    <a:lumMod val="50000"/>
                  </a:schemeClr>
                </a:solidFill>
              </a:endParaRPr>
            </a:p>
          </p:txBody>
        </p:sp>
      </p:grpSp>
    </p:spTree>
    <p:extLst>
      <p:ext uri="{BB962C8B-B14F-4D97-AF65-F5344CB8AC3E}">
        <p14:creationId xmlns:p14="http://schemas.microsoft.com/office/powerpoint/2010/main" val="10715503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dirty="0" smtClean="0"/>
              <a:t>Hands-On (2)</a:t>
            </a:r>
          </a:p>
        </p:txBody>
      </p:sp>
      <p:sp>
        <p:nvSpPr>
          <p:cNvPr id="46083" name="Content Placeholder 3"/>
          <p:cNvSpPr>
            <a:spLocks noGrp="1"/>
          </p:cNvSpPr>
          <p:nvPr>
            <p:ph idx="1"/>
          </p:nvPr>
        </p:nvSpPr>
        <p:spPr/>
        <p:txBody>
          <a:bodyPr/>
          <a:lstStyle/>
          <a:p>
            <a:r>
              <a:rPr lang="en-US" dirty="0" smtClean="0"/>
              <a:t>Managing Eucalyptus Policies</a:t>
            </a:r>
          </a:p>
          <a:p>
            <a:pPr lvl="1"/>
            <a:r>
              <a:rPr lang="en-US" dirty="0" smtClean="0"/>
              <a:t>Test default permissions for a normal user using the </a:t>
            </a:r>
            <a:r>
              <a:rPr lang="en-US" dirty="0"/>
              <a:t>Administrator Console</a:t>
            </a:r>
            <a:endParaRPr lang="en-US" dirty="0" smtClean="0"/>
          </a:p>
          <a:p>
            <a:pPr lvl="1"/>
            <a:r>
              <a:rPr lang="en-US" dirty="0"/>
              <a:t>Test default permissions for a normal user using </a:t>
            </a:r>
            <a:r>
              <a:rPr lang="en-US" dirty="0" smtClean="0"/>
              <a:t>euca2ools</a:t>
            </a:r>
            <a:endParaRPr lang="en-US" dirty="0"/>
          </a:p>
          <a:p>
            <a:pPr lvl="1"/>
            <a:r>
              <a:rPr lang="en-US" dirty="0" smtClean="0"/>
              <a:t>Create </a:t>
            </a:r>
            <a:r>
              <a:rPr lang="en-US" dirty="0" smtClean="0"/>
              <a:t>a policy and assign it to a group</a:t>
            </a:r>
          </a:p>
          <a:p>
            <a:pPr lvl="1"/>
            <a:r>
              <a:rPr lang="en-US" dirty="0" smtClean="0"/>
              <a:t>Test the new policy’s </a:t>
            </a:r>
            <a:r>
              <a:rPr lang="en-US" dirty="0" smtClean="0"/>
              <a:t>operation with a </a:t>
            </a:r>
            <a:r>
              <a:rPr lang="en-US" smtClean="0"/>
              <a:t>normal user</a:t>
            </a:r>
            <a:endParaRPr lang="en-US" dirty="0" smtClean="0"/>
          </a:p>
          <a:p>
            <a:endParaRPr lang="sv-FI" dirty="0" smtClean="0"/>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60</a:t>
            </a:fld>
            <a:endParaRPr lang="en-US"/>
          </a:p>
        </p:txBody>
      </p:sp>
    </p:spTree>
    <p:extLst>
      <p:ext uri="{BB962C8B-B14F-4D97-AF65-F5344CB8AC3E}">
        <p14:creationId xmlns:p14="http://schemas.microsoft.com/office/powerpoint/2010/main" val="9568488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EIAM Accounts</a:t>
            </a:r>
            <a:endParaRPr lang="en-US" dirty="0"/>
          </a:p>
        </p:txBody>
      </p:sp>
      <p:sp>
        <p:nvSpPr>
          <p:cNvPr id="3" name="Content Placeholder 2"/>
          <p:cNvSpPr>
            <a:spLocks noGrp="1"/>
          </p:cNvSpPr>
          <p:nvPr>
            <p:ph idx="1"/>
          </p:nvPr>
        </p:nvSpPr>
        <p:spPr>
          <a:xfrm>
            <a:off x="371662" y="1404474"/>
            <a:ext cx="4837097" cy="4959004"/>
          </a:xfrm>
        </p:spPr>
        <p:txBody>
          <a:bodyPr/>
          <a:lstStyle/>
          <a:p>
            <a:r>
              <a:rPr lang="en-US" dirty="0" smtClean="0"/>
              <a:t>An account includes users, groups, and resources.</a:t>
            </a:r>
          </a:p>
          <a:p>
            <a:r>
              <a:rPr lang="en-US" dirty="0" smtClean="0"/>
              <a:t>Accounts represent organizational divisions.</a:t>
            </a:r>
          </a:p>
          <a:p>
            <a:pPr lvl="1"/>
            <a:r>
              <a:rPr lang="en-US" dirty="0" smtClean="0"/>
              <a:t>Examples: </a:t>
            </a:r>
            <a:r>
              <a:rPr lang="en-US" dirty="0" err="1" smtClean="0"/>
              <a:t>eng</a:t>
            </a:r>
            <a:r>
              <a:rPr lang="en-US" dirty="0" smtClean="0"/>
              <a:t>, sales, marketing</a:t>
            </a:r>
          </a:p>
          <a:p>
            <a:r>
              <a:rPr lang="en-US" dirty="0" smtClean="0"/>
              <a:t>Accounts are the primary unit for resource usage accounting.</a:t>
            </a:r>
          </a:p>
          <a:p>
            <a:r>
              <a:rPr lang="en-US" dirty="0" smtClean="0"/>
              <a:t>Accounts are a separate namespace for users, groups, security groups, and key pairs</a:t>
            </a:r>
          </a:p>
          <a:p>
            <a:r>
              <a:rPr lang="en-US" dirty="0"/>
              <a:t>Groups are used to </a:t>
            </a:r>
            <a:r>
              <a:rPr lang="en-US" dirty="0" smtClean="0"/>
              <a:t>assign resource </a:t>
            </a:r>
            <a:r>
              <a:rPr lang="en-US" dirty="0"/>
              <a:t>access </a:t>
            </a:r>
            <a:r>
              <a:rPr lang="en-US" dirty="0" smtClean="0"/>
              <a:t>controls to a set of users. </a:t>
            </a:r>
          </a:p>
        </p:txBody>
      </p:sp>
      <p:sp>
        <p:nvSpPr>
          <p:cNvPr id="4" name="Slide Number Placeholder 3"/>
          <p:cNvSpPr>
            <a:spLocks noGrp="1"/>
          </p:cNvSpPr>
          <p:nvPr>
            <p:ph type="sldNum" sz="quarter" idx="12"/>
          </p:nvPr>
        </p:nvSpPr>
        <p:spPr/>
        <p:txBody>
          <a:bodyPr/>
          <a:lstStyle/>
          <a:p>
            <a:fld id="{843CD65F-9BB8-4359-8B89-0390EA97433C}" type="slidenum">
              <a:rPr lang="en-US" smtClean="0"/>
              <a:pPr/>
              <a:t>7</a:t>
            </a:fld>
            <a:endParaRPr lang="en-US"/>
          </a:p>
        </p:txBody>
      </p:sp>
      <p:grpSp>
        <p:nvGrpSpPr>
          <p:cNvPr id="84" name="Group 83"/>
          <p:cNvGrpSpPr/>
          <p:nvPr/>
        </p:nvGrpSpPr>
        <p:grpSpPr>
          <a:xfrm>
            <a:off x="5208759" y="1629655"/>
            <a:ext cx="3603279" cy="4457051"/>
            <a:chOff x="5208759" y="1750318"/>
            <a:chExt cx="3603279" cy="4457051"/>
          </a:xfrm>
        </p:grpSpPr>
        <p:sp>
          <p:nvSpPr>
            <p:cNvPr id="85" name="Rectangle 84"/>
            <p:cNvSpPr/>
            <p:nvPr/>
          </p:nvSpPr>
          <p:spPr>
            <a:xfrm>
              <a:off x="5208759" y="1750318"/>
              <a:ext cx="3603279" cy="445705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6031165" y="1750318"/>
              <a:ext cx="1958466" cy="584775"/>
            </a:xfrm>
            <a:prstGeom prst="rect">
              <a:avLst/>
            </a:prstGeom>
            <a:noFill/>
          </p:spPr>
          <p:txBody>
            <a:bodyPr wrap="square" rtlCol="0">
              <a:spAutoFit/>
            </a:bodyPr>
            <a:lstStyle/>
            <a:p>
              <a:pPr algn="ctr"/>
              <a:r>
                <a:rPr lang="en-US" sz="3200" b="1" dirty="0">
                  <a:solidFill>
                    <a:schemeClr val="bg1"/>
                  </a:solidFill>
                </a:rPr>
                <a:t>a</a:t>
              </a:r>
              <a:r>
                <a:rPr lang="en-US" sz="3200" b="1" dirty="0" smtClean="0">
                  <a:solidFill>
                    <a:schemeClr val="bg1"/>
                  </a:solidFill>
                </a:rPr>
                <a:t>ccount</a:t>
              </a:r>
              <a:endParaRPr lang="en-US" sz="3200" b="1" dirty="0">
                <a:solidFill>
                  <a:schemeClr val="bg1"/>
                </a:solidFill>
              </a:endParaRPr>
            </a:p>
          </p:txBody>
        </p:sp>
        <p:grpSp>
          <p:nvGrpSpPr>
            <p:cNvPr id="89" name="Group 88"/>
            <p:cNvGrpSpPr/>
            <p:nvPr/>
          </p:nvGrpSpPr>
          <p:grpSpPr>
            <a:xfrm>
              <a:off x="5687668" y="5291914"/>
              <a:ext cx="2687712" cy="751439"/>
              <a:chOff x="5595041" y="5269115"/>
              <a:chExt cx="2687712" cy="751439"/>
            </a:xfrm>
          </p:grpSpPr>
          <p:sp>
            <p:nvSpPr>
              <p:cNvPr id="114" name="Flowchart: Magnetic Disk 113"/>
              <p:cNvSpPr/>
              <p:nvPr/>
            </p:nvSpPr>
            <p:spPr>
              <a:xfrm>
                <a:off x="6583405" y="5269116"/>
                <a:ext cx="811736" cy="751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p:cNvGrpSpPr/>
              <p:nvPr/>
            </p:nvGrpSpPr>
            <p:grpSpPr>
              <a:xfrm>
                <a:off x="7632071" y="5269115"/>
                <a:ext cx="650682" cy="751439"/>
                <a:chOff x="5178054" y="2328758"/>
                <a:chExt cx="3271282" cy="3652284"/>
              </a:xfrm>
            </p:grpSpPr>
            <p:sp>
              <p:nvSpPr>
                <p:cNvPr id="120" name="Trapezoid 119"/>
                <p:cNvSpPr/>
                <p:nvPr/>
              </p:nvSpPr>
              <p:spPr>
                <a:xfrm rot="10800000">
                  <a:off x="5312733" y="3609982"/>
                  <a:ext cx="2987748" cy="2371060"/>
                </a:xfrm>
                <a:prstGeom prst="trapezoid">
                  <a:avLst>
                    <a:gd name="adj" fmla="val 16480"/>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Arc 120"/>
                <p:cNvSpPr/>
                <p:nvPr/>
              </p:nvSpPr>
              <p:spPr>
                <a:xfrm>
                  <a:off x="5259568" y="2328758"/>
                  <a:ext cx="3094075" cy="2775098"/>
                </a:xfrm>
                <a:prstGeom prst="arc">
                  <a:avLst>
                    <a:gd name="adj1" fmla="val 10890444"/>
                    <a:gd name="adj2" fmla="val 0"/>
                  </a:avLst>
                </a:prstGeom>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Rectangle 121"/>
                <p:cNvSpPr/>
                <p:nvPr/>
              </p:nvSpPr>
              <p:spPr>
                <a:xfrm>
                  <a:off x="8257950" y="3609982"/>
                  <a:ext cx="191386" cy="180754"/>
                </a:xfrm>
                <a:prstGeom prst="rect">
                  <a:avLst/>
                </a:prstGeom>
                <a:solidFill>
                  <a:schemeClr val="bg1">
                    <a:lumMod val="7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178054" y="3611755"/>
                  <a:ext cx="191386" cy="180754"/>
                </a:xfrm>
                <a:prstGeom prst="rect">
                  <a:avLst/>
                </a:prstGeom>
                <a:solidFill>
                  <a:schemeClr val="bg1">
                    <a:lumMod val="7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5595041" y="5310120"/>
                <a:ext cx="796705" cy="669430"/>
                <a:chOff x="3974471" y="5776637"/>
                <a:chExt cx="796705" cy="669430"/>
              </a:xfrm>
            </p:grpSpPr>
            <p:sp>
              <p:nvSpPr>
                <p:cNvPr id="118" name="Rectangle 117"/>
                <p:cNvSpPr/>
                <p:nvPr/>
              </p:nvSpPr>
              <p:spPr>
                <a:xfrm>
                  <a:off x="3974471" y="5776637"/>
                  <a:ext cx="796705" cy="6694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9" name="TextBox 118"/>
                <p:cNvSpPr txBox="1"/>
                <p:nvPr/>
              </p:nvSpPr>
              <p:spPr>
                <a:xfrm>
                  <a:off x="3974471" y="5849742"/>
                  <a:ext cx="787651" cy="523220"/>
                </a:xfrm>
                <a:prstGeom prst="rect">
                  <a:avLst/>
                </a:prstGeom>
                <a:noFill/>
              </p:spPr>
              <p:txBody>
                <a:bodyPr wrap="square" rtlCol="0">
                  <a:spAutoFit/>
                </a:bodyPr>
                <a:lstStyle/>
                <a:p>
                  <a:pPr algn="ctr"/>
                  <a:r>
                    <a:rPr lang="en-US" sz="2800" b="1" dirty="0" smtClean="0">
                      <a:solidFill>
                        <a:schemeClr val="bg1"/>
                      </a:solidFill>
                    </a:rPr>
                    <a:t>VM</a:t>
                  </a:r>
                  <a:endParaRPr lang="en-US" sz="2800" b="1" dirty="0">
                    <a:solidFill>
                      <a:schemeClr val="bg1"/>
                    </a:solidFill>
                  </a:endParaRPr>
                </a:p>
              </p:txBody>
            </p:sp>
          </p:grpSp>
          <p:sp>
            <p:nvSpPr>
              <p:cNvPr id="117" name="TextBox 116"/>
              <p:cNvSpPr txBox="1"/>
              <p:nvPr/>
            </p:nvSpPr>
            <p:spPr>
              <a:xfrm>
                <a:off x="6298013" y="5460169"/>
                <a:ext cx="1399534" cy="338554"/>
              </a:xfrm>
              <a:prstGeom prst="rect">
                <a:avLst/>
              </a:prstGeom>
              <a:solidFill>
                <a:schemeClr val="bg1"/>
              </a:solidFill>
            </p:spPr>
            <p:txBody>
              <a:bodyPr wrap="square" rtlCol="0">
                <a:spAutoFit/>
              </a:bodyPr>
              <a:lstStyle/>
              <a:p>
                <a:pPr algn="ctr"/>
                <a:r>
                  <a:rPr lang="en-US" sz="1600" b="1" dirty="0" smtClean="0"/>
                  <a:t>resources</a:t>
                </a:r>
                <a:endParaRPr lang="en-US" sz="1600" b="1" dirty="0"/>
              </a:p>
            </p:txBody>
          </p:sp>
        </p:grpSp>
        <p:grpSp>
          <p:nvGrpSpPr>
            <p:cNvPr id="90" name="Group 89"/>
            <p:cNvGrpSpPr/>
            <p:nvPr/>
          </p:nvGrpSpPr>
          <p:grpSpPr>
            <a:xfrm>
              <a:off x="5323303" y="2568142"/>
              <a:ext cx="1517301" cy="2425889"/>
              <a:chOff x="5323303" y="2568142"/>
              <a:chExt cx="1517301" cy="2425889"/>
            </a:xfrm>
          </p:grpSpPr>
          <p:sp>
            <p:nvSpPr>
              <p:cNvPr id="103" name="Rectangle 102"/>
              <p:cNvSpPr/>
              <p:nvPr/>
            </p:nvSpPr>
            <p:spPr>
              <a:xfrm>
                <a:off x="5323303" y="2568142"/>
                <a:ext cx="1517301" cy="2425889"/>
              </a:xfrm>
              <a:prstGeom prst="rect">
                <a:avLst/>
              </a:prstGeom>
              <a:solidFill>
                <a:schemeClr val="accent3">
                  <a:lumMod val="60000"/>
                  <a:lumOff val="40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5323303" y="2644733"/>
                <a:ext cx="1517301" cy="369332"/>
              </a:xfrm>
              <a:prstGeom prst="rect">
                <a:avLst/>
              </a:prstGeom>
              <a:noFill/>
            </p:spPr>
            <p:txBody>
              <a:bodyPr wrap="square" rtlCol="0">
                <a:spAutoFit/>
              </a:bodyPr>
              <a:lstStyle/>
              <a:p>
                <a:pPr algn="ctr"/>
                <a:r>
                  <a:rPr lang="en-US" b="1" dirty="0"/>
                  <a:t>g</a:t>
                </a:r>
                <a:r>
                  <a:rPr lang="en-US" b="1" dirty="0" smtClean="0"/>
                  <a:t>roup</a:t>
                </a:r>
                <a:endParaRPr lang="en-US" b="1" dirty="0"/>
              </a:p>
            </p:txBody>
          </p:sp>
          <p:grpSp>
            <p:nvGrpSpPr>
              <p:cNvPr id="105" name="Group 104"/>
              <p:cNvGrpSpPr/>
              <p:nvPr/>
            </p:nvGrpSpPr>
            <p:grpSpPr>
              <a:xfrm>
                <a:off x="5539154" y="3317135"/>
                <a:ext cx="1034589" cy="380608"/>
                <a:chOff x="5539154" y="3317135"/>
                <a:chExt cx="1034589" cy="380608"/>
              </a:xfrm>
            </p:grpSpPr>
            <p:sp>
              <p:nvSpPr>
                <p:cNvPr id="112" name="Rectangle 111"/>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nvGrpSpPr>
              <p:cNvPr id="106" name="Group 105"/>
              <p:cNvGrpSpPr/>
              <p:nvPr/>
            </p:nvGrpSpPr>
            <p:grpSpPr>
              <a:xfrm>
                <a:off x="5539154" y="3850143"/>
                <a:ext cx="1034589" cy="380608"/>
                <a:chOff x="5539154" y="3317135"/>
                <a:chExt cx="1034589" cy="380608"/>
              </a:xfrm>
            </p:grpSpPr>
            <p:sp>
              <p:nvSpPr>
                <p:cNvPr id="110" name="Rectangle 109"/>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nvGrpSpPr>
              <p:cNvPr id="107" name="Group 106"/>
              <p:cNvGrpSpPr/>
              <p:nvPr/>
            </p:nvGrpSpPr>
            <p:grpSpPr>
              <a:xfrm>
                <a:off x="5547363" y="4392754"/>
                <a:ext cx="1034589" cy="380608"/>
                <a:chOff x="5539154" y="3317135"/>
                <a:chExt cx="1034589" cy="380608"/>
              </a:xfrm>
            </p:grpSpPr>
            <p:sp>
              <p:nvSpPr>
                <p:cNvPr id="108" name="Rectangle 107"/>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grpSp>
          <p:nvGrpSpPr>
            <p:cNvPr id="91" name="Group 90"/>
            <p:cNvGrpSpPr/>
            <p:nvPr/>
          </p:nvGrpSpPr>
          <p:grpSpPr>
            <a:xfrm>
              <a:off x="7163826" y="2576180"/>
              <a:ext cx="1517301" cy="2425889"/>
              <a:chOff x="5323303" y="2568142"/>
              <a:chExt cx="1517301" cy="2425889"/>
            </a:xfrm>
          </p:grpSpPr>
          <p:sp>
            <p:nvSpPr>
              <p:cNvPr id="92" name="Rectangle 91"/>
              <p:cNvSpPr/>
              <p:nvPr/>
            </p:nvSpPr>
            <p:spPr>
              <a:xfrm>
                <a:off x="5323303" y="2568142"/>
                <a:ext cx="1517301" cy="2425889"/>
              </a:xfrm>
              <a:prstGeom prst="rect">
                <a:avLst/>
              </a:prstGeom>
              <a:solidFill>
                <a:schemeClr val="accent3">
                  <a:lumMod val="60000"/>
                  <a:lumOff val="40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5323303" y="2644733"/>
                <a:ext cx="1517301" cy="369332"/>
              </a:xfrm>
              <a:prstGeom prst="rect">
                <a:avLst/>
              </a:prstGeom>
              <a:noFill/>
            </p:spPr>
            <p:txBody>
              <a:bodyPr wrap="square" rtlCol="0">
                <a:spAutoFit/>
              </a:bodyPr>
              <a:lstStyle/>
              <a:p>
                <a:pPr algn="ctr"/>
                <a:r>
                  <a:rPr lang="en-US" b="1" dirty="0"/>
                  <a:t>g</a:t>
                </a:r>
                <a:r>
                  <a:rPr lang="en-US" b="1" dirty="0" smtClean="0"/>
                  <a:t>roup</a:t>
                </a:r>
                <a:endParaRPr lang="en-US" b="1" dirty="0"/>
              </a:p>
            </p:txBody>
          </p:sp>
          <p:grpSp>
            <p:nvGrpSpPr>
              <p:cNvPr id="94" name="Group 93"/>
              <p:cNvGrpSpPr/>
              <p:nvPr/>
            </p:nvGrpSpPr>
            <p:grpSpPr>
              <a:xfrm>
                <a:off x="5539154" y="3317135"/>
                <a:ext cx="1034589" cy="380608"/>
                <a:chOff x="5539154" y="3317135"/>
                <a:chExt cx="1034589" cy="380608"/>
              </a:xfrm>
            </p:grpSpPr>
            <p:sp>
              <p:nvSpPr>
                <p:cNvPr id="101" name="Rectangle 100"/>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nvGrpSpPr>
              <p:cNvPr id="95" name="Group 94"/>
              <p:cNvGrpSpPr/>
              <p:nvPr/>
            </p:nvGrpSpPr>
            <p:grpSpPr>
              <a:xfrm>
                <a:off x="5539154" y="3850143"/>
                <a:ext cx="1034589" cy="380608"/>
                <a:chOff x="5539154" y="3317135"/>
                <a:chExt cx="1034589" cy="380608"/>
              </a:xfrm>
            </p:grpSpPr>
            <p:sp>
              <p:nvSpPr>
                <p:cNvPr id="99" name="Rectangle 98"/>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nvGrpSpPr>
              <p:cNvPr id="96" name="Group 95"/>
              <p:cNvGrpSpPr/>
              <p:nvPr/>
            </p:nvGrpSpPr>
            <p:grpSpPr>
              <a:xfrm>
                <a:off x="5547363" y="4392754"/>
                <a:ext cx="1034589" cy="380608"/>
                <a:chOff x="5539154" y="3317135"/>
                <a:chExt cx="1034589" cy="380608"/>
              </a:xfrm>
            </p:grpSpPr>
            <p:sp>
              <p:nvSpPr>
                <p:cNvPr id="97" name="Rectangle 96"/>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grpSp>
    </p:spTree>
    <p:extLst>
      <p:ext uri="{BB962C8B-B14F-4D97-AF65-F5344CB8AC3E}">
        <p14:creationId xmlns:p14="http://schemas.microsoft.com/office/powerpoint/2010/main" val="2514350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Users</a:t>
            </a:r>
            <a:endParaRPr lang="en-US" dirty="0"/>
          </a:p>
        </p:txBody>
      </p:sp>
      <p:sp>
        <p:nvSpPr>
          <p:cNvPr id="3" name="Content Placeholder 2"/>
          <p:cNvSpPr>
            <a:spLocks noGrp="1"/>
          </p:cNvSpPr>
          <p:nvPr>
            <p:ph idx="1"/>
          </p:nvPr>
        </p:nvSpPr>
        <p:spPr>
          <a:xfrm>
            <a:off x="113905" y="1762064"/>
            <a:ext cx="4755617" cy="4090236"/>
          </a:xfrm>
        </p:spPr>
        <p:txBody>
          <a:bodyPr/>
          <a:lstStyle/>
          <a:p>
            <a:r>
              <a:rPr lang="en-US" dirty="0" smtClean="0"/>
              <a:t>Accounts include users.</a:t>
            </a:r>
          </a:p>
          <a:p>
            <a:r>
              <a:rPr lang="en-US" dirty="0"/>
              <a:t>A </a:t>
            </a:r>
            <a:r>
              <a:rPr lang="en-US" dirty="0" smtClean="0"/>
              <a:t>user:</a:t>
            </a:r>
          </a:p>
          <a:p>
            <a:pPr lvl="1"/>
            <a:r>
              <a:rPr lang="en-US" dirty="0" smtClean="0"/>
              <a:t>Is </a:t>
            </a:r>
            <a:r>
              <a:rPr lang="en-US" dirty="0"/>
              <a:t>an </a:t>
            </a:r>
            <a:r>
              <a:rPr lang="en-US" dirty="0" smtClean="0"/>
              <a:t>individual person</a:t>
            </a:r>
          </a:p>
          <a:p>
            <a:pPr lvl="1"/>
            <a:r>
              <a:rPr lang="en-US" dirty="0" smtClean="0"/>
              <a:t>Interacts with the cloud</a:t>
            </a:r>
          </a:p>
          <a:p>
            <a:pPr lvl="1"/>
            <a:r>
              <a:rPr lang="en-US" dirty="0" smtClean="0"/>
              <a:t>Is associated with a single account</a:t>
            </a:r>
          </a:p>
          <a:p>
            <a:pPr lvl="1"/>
            <a:r>
              <a:rPr lang="en-US" dirty="0" smtClean="0"/>
              <a:t>Has a unique name within the account</a:t>
            </a:r>
          </a:p>
          <a:p>
            <a:pPr lvl="2"/>
            <a:r>
              <a:rPr lang="en-US" dirty="0" smtClean="0"/>
              <a:t>Case insensitive</a:t>
            </a:r>
          </a:p>
          <a:p>
            <a:pPr lvl="1"/>
            <a:r>
              <a:rPr lang="en-US" dirty="0" smtClean="0"/>
              <a:t>Has unique security credentials</a:t>
            </a:r>
          </a:p>
          <a:p>
            <a:pPr lvl="1"/>
            <a:r>
              <a:rPr lang="en-US" dirty="0" smtClean="0"/>
              <a:t>Can belong to multiple groups</a:t>
            </a:r>
          </a:p>
          <a:p>
            <a:pPr lvl="1"/>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8</a:t>
            </a:fld>
            <a:endParaRPr lang="en-US"/>
          </a:p>
        </p:txBody>
      </p:sp>
      <p:grpSp>
        <p:nvGrpSpPr>
          <p:cNvPr id="15" name="Group 14"/>
          <p:cNvGrpSpPr/>
          <p:nvPr/>
        </p:nvGrpSpPr>
        <p:grpSpPr>
          <a:xfrm>
            <a:off x="5208759" y="1593665"/>
            <a:ext cx="3603279" cy="4449689"/>
            <a:chOff x="5208759" y="1757680"/>
            <a:chExt cx="3603279" cy="4449689"/>
          </a:xfrm>
        </p:grpSpPr>
        <p:sp>
          <p:nvSpPr>
            <p:cNvPr id="45" name="Rectangle 44"/>
            <p:cNvSpPr/>
            <p:nvPr/>
          </p:nvSpPr>
          <p:spPr>
            <a:xfrm>
              <a:off x="5208759" y="1757680"/>
              <a:ext cx="3603279" cy="444968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6073133" y="1785543"/>
              <a:ext cx="1874530" cy="584775"/>
            </a:xfrm>
            <a:prstGeom prst="rect">
              <a:avLst/>
            </a:prstGeom>
            <a:noFill/>
          </p:spPr>
          <p:txBody>
            <a:bodyPr wrap="square" rtlCol="0">
              <a:spAutoFit/>
            </a:bodyPr>
            <a:lstStyle/>
            <a:p>
              <a:pPr algn="ctr"/>
              <a:r>
                <a:rPr lang="en-US" sz="3200" b="1" dirty="0">
                  <a:solidFill>
                    <a:schemeClr val="bg1"/>
                  </a:solidFill>
                </a:rPr>
                <a:t>a</a:t>
              </a:r>
              <a:r>
                <a:rPr lang="en-US" sz="3200" b="1" dirty="0" smtClean="0">
                  <a:solidFill>
                    <a:schemeClr val="bg1"/>
                  </a:solidFill>
                </a:rPr>
                <a:t>ccount</a:t>
              </a:r>
              <a:endParaRPr lang="en-US" sz="3200" b="1" dirty="0">
                <a:solidFill>
                  <a:schemeClr val="bg1"/>
                </a:solidFill>
              </a:endParaRPr>
            </a:p>
          </p:txBody>
        </p:sp>
        <p:grpSp>
          <p:nvGrpSpPr>
            <p:cNvPr id="39" name="Group 38"/>
            <p:cNvGrpSpPr/>
            <p:nvPr/>
          </p:nvGrpSpPr>
          <p:grpSpPr>
            <a:xfrm>
              <a:off x="5687668" y="5291914"/>
              <a:ext cx="2687712" cy="751439"/>
              <a:chOff x="5595041" y="5269115"/>
              <a:chExt cx="2687712" cy="751439"/>
            </a:xfrm>
          </p:grpSpPr>
          <p:sp>
            <p:nvSpPr>
              <p:cNvPr id="40" name="Flowchart: Magnetic Disk 39"/>
              <p:cNvSpPr/>
              <p:nvPr/>
            </p:nvSpPr>
            <p:spPr>
              <a:xfrm>
                <a:off x="6583405" y="5269116"/>
                <a:ext cx="811736" cy="751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7632071" y="5269115"/>
                <a:ext cx="650682" cy="751439"/>
                <a:chOff x="5178054" y="2328758"/>
                <a:chExt cx="3271282" cy="3652284"/>
              </a:xfrm>
            </p:grpSpPr>
            <p:sp>
              <p:nvSpPr>
                <p:cNvPr id="55" name="Trapezoid 54"/>
                <p:cNvSpPr/>
                <p:nvPr/>
              </p:nvSpPr>
              <p:spPr>
                <a:xfrm rot="10800000">
                  <a:off x="5312733" y="3609982"/>
                  <a:ext cx="2987748" cy="2371060"/>
                </a:xfrm>
                <a:prstGeom prst="trapezoid">
                  <a:avLst>
                    <a:gd name="adj" fmla="val 16480"/>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p:cNvSpPr/>
                <p:nvPr/>
              </p:nvSpPr>
              <p:spPr>
                <a:xfrm>
                  <a:off x="5259568" y="2328758"/>
                  <a:ext cx="3094075" cy="2775098"/>
                </a:xfrm>
                <a:prstGeom prst="arc">
                  <a:avLst>
                    <a:gd name="adj1" fmla="val 10890444"/>
                    <a:gd name="adj2" fmla="val 0"/>
                  </a:avLst>
                </a:prstGeom>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Rectangle 56"/>
                <p:cNvSpPr/>
                <p:nvPr/>
              </p:nvSpPr>
              <p:spPr>
                <a:xfrm>
                  <a:off x="8257950" y="3609982"/>
                  <a:ext cx="191386" cy="180754"/>
                </a:xfrm>
                <a:prstGeom prst="rect">
                  <a:avLst/>
                </a:prstGeom>
                <a:solidFill>
                  <a:schemeClr val="bg1">
                    <a:lumMod val="7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178054" y="3611755"/>
                  <a:ext cx="191386" cy="180754"/>
                </a:xfrm>
                <a:prstGeom prst="rect">
                  <a:avLst/>
                </a:prstGeom>
                <a:solidFill>
                  <a:schemeClr val="bg1">
                    <a:lumMod val="7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5595041" y="5310120"/>
                <a:ext cx="796705" cy="669430"/>
                <a:chOff x="3974471" y="5776637"/>
                <a:chExt cx="796705" cy="669430"/>
              </a:xfrm>
            </p:grpSpPr>
            <p:sp>
              <p:nvSpPr>
                <p:cNvPr id="49" name="Rectangle 48"/>
                <p:cNvSpPr/>
                <p:nvPr/>
              </p:nvSpPr>
              <p:spPr>
                <a:xfrm>
                  <a:off x="3974471" y="5776637"/>
                  <a:ext cx="796705" cy="6694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TextBox 53"/>
                <p:cNvSpPr txBox="1"/>
                <p:nvPr/>
              </p:nvSpPr>
              <p:spPr>
                <a:xfrm>
                  <a:off x="3974471" y="5849742"/>
                  <a:ext cx="787651" cy="523220"/>
                </a:xfrm>
                <a:prstGeom prst="rect">
                  <a:avLst/>
                </a:prstGeom>
                <a:noFill/>
              </p:spPr>
              <p:txBody>
                <a:bodyPr wrap="square" rtlCol="0">
                  <a:spAutoFit/>
                </a:bodyPr>
                <a:lstStyle/>
                <a:p>
                  <a:pPr algn="ctr"/>
                  <a:r>
                    <a:rPr lang="en-US" sz="2800" b="1" dirty="0" smtClean="0">
                      <a:solidFill>
                        <a:schemeClr val="bg1"/>
                      </a:solidFill>
                    </a:rPr>
                    <a:t>VM</a:t>
                  </a:r>
                  <a:endParaRPr lang="en-US" sz="2800" b="1" dirty="0">
                    <a:solidFill>
                      <a:schemeClr val="bg1"/>
                    </a:solidFill>
                  </a:endParaRPr>
                </a:p>
              </p:txBody>
            </p:sp>
          </p:grpSp>
          <p:sp>
            <p:nvSpPr>
              <p:cNvPr id="44" name="TextBox 43"/>
              <p:cNvSpPr txBox="1"/>
              <p:nvPr/>
            </p:nvSpPr>
            <p:spPr>
              <a:xfrm>
                <a:off x="6287853" y="5460169"/>
                <a:ext cx="1409694" cy="338554"/>
              </a:xfrm>
              <a:prstGeom prst="rect">
                <a:avLst/>
              </a:prstGeom>
              <a:solidFill>
                <a:schemeClr val="bg1"/>
              </a:solidFill>
            </p:spPr>
            <p:txBody>
              <a:bodyPr wrap="square" rtlCol="0">
                <a:spAutoFit/>
              </a:bodyPr>
              <a:lstStyle/>
              <a:p>
                <a:pPr algn="ctr"/>
                <a:r>
                  <a:rPr lang="en-US" sz="1600" b="1" dirty="0" smtClean="0"/>
                  <a:t>resources</a:t>
                </a:r>
                <a:endParaRPr lang="en-US" sz="1600" b="1" dirty="0"/>
              </a:p>
            </p:txBody>
          </p:sp>
        </p:grpSp>
        <p:sp>
          <p:nvSpPr>
            <p:cNvPr id="80" name="Rectangle 79"/>
            <p:cNvSpPr/>
            <p:nvPr/>
          </p:nvSpPr>
          <p:spPr>
            <a:xfrm>
              <a:off x="5323303" y="2568142"/>
              <a:ext cx="1517301" cy="2425889"/>
            </a:xfrm>
            <a:prstGeom prst="rect">
              <a:avLst/>
            </a:prstGeom>
            <a:solidFill>
              <a:schemeClr val="accent3">
                <a:lumMod val="60000"/>
                <a:lumOff val="40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323303" y="2644733"/>
              <a:ext cx="1517301" cy="369332"/>
            </a:xfrm>
            <a:prstGeom prst="rect">
              <a:avLst/>
            </a:prstGeom>
            <a:noFill/>
          </p:spPr>
          <p:txBody>
            <a:bodyPr wrap="square" rtlCol="0">
              <a:spAutoFit/>
            </a:bodyPr>
            <a:lstStyle/>
            <a:p>
              <a:pPr algn="ctr"/>
              <a:r>
                <a:rPr lang="en-US" b="1" dirty="0"/>
                <a:t>g</a:t>
              </a:r>
              <a:r>
                <a:rPr lang="en-US" b="1" dirty="0" smtClean="0"/>
                <a:t>roup</a:t>
              </a:r>
              <a:endParaRPr lang="en-US" b="1" dirty="0"/>
            </a:p>
          </p:txBody>
        </p:sp>
        <p:grpSp>
          <p:nvGrpSpPr>
            <p:cNvPr id="7" name="Group 6"/>
            <p:cNvGrpSpPr/>
            <p:nvPr/>
          </p:nvGrpSpPr>
          <p:grpSpPr>
            <a:xfrm>
              <a:off x="5539154" y="3317135"/>
              <a:ext cx="1034589" cy="380608"/>
              <a:chOff x="5539154" y="3317135"/>
              <a:chExt cx="1034589" cy="380608"/>
            </a:xfrm>
          </p:grpSpPr>
          <p:sp>
            <p:nvSpPr>
              <p:cNvPr id="76" name="Rectangle 75"/>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nvGrpSpPr>
            <p:cNvPr id="88" name="Group 87"/>
            <p:cNvGrpSpPr/>
            <p:nvPr/>
          </p:nvGrpSpPr>
          <p:grpSpPr>
            <a:xfrm>
              <a:off x="5539154" y="3850143"/>
              <a:ext cx="1034589" cy="380608"/>
              <a:chOff x="5539154" y="3317135"/>
              <a:chExt cx="1034589" cy="380608"/>
            </a:xfrm>
          </p:grpSpPr>
          <p:sp>
            <p:nvSpPr>
              <p:cNvPr id="89" name="Rectangle 88"/>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nvGrpSpPr>
            <p:cNvPr id="94" name="Group 93"/>
            <p:cNvGrpSpPr/>
            <p:nvPr/>
          </p:nvGrpSpPr>
          <p:grpSpPr>
            <a:xfrm>
              <a:off x="7163826" y="2576180"/>
              <a:ext cx="1517301" cy="2425889"/>
              <a:chOff x="5323303" y="2568142"/>
              <a:chExt cx="1517301" cy="2425889"/>
            </a:xfrm>
          </p:grpSpPr>
          <p:sp>
            <p:nvSpPr>
              <p:cNvPr id="95" name="Rectangle 94"/>
              <p:cNvSpPr/>
              <p:nvPr/>
            </p:nvSpPr>
            <p:spPr>
              <a:xfrm>
                <a:off x="5323303" y="2568142"/>
                <a:ext cx="1517301" cy="2425889"/>
              </a:xfrm>
              <a:prstGeom prst="rect">
                <a:avLst/>
              </a:prstGeom>
              <a:solidFill>
                <a:schemeClr val="accent3">
                  <a:lumMod val="60000"/>
                  <a:lumOff val="40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5323303" y="2644733"/>
                <a:ext cx="1517301" cy="369332"/>
              </a:xfrm>
              <a:prstGeom prst="rect">
                <a:avLst/>
              </a:prstGeom>
              <a:noFill/>
            </p:spPr>
            <p:txBody>
              <a:bodyPr wrap="square" rtlCol="0">
                <a:spAutoFit/>
              </a:bodyPr>
              <a:lstStyle/>
              <a:p>
                <a:pPr algn="ctr"/>
                <a:r>
                  <a:rPr lang="en-US" b="1" dirty="0"/>
                  <a:t>g</a:t>
                </a:r>
                <a:r>
                  <a:rPr lang="en-US" b="1" dirty="0" smtClean="0"/>
                  <a:t>roup</a:t>
                </a:r>
                <a:endParaRPr lang="en-US" b="1" dirty="0"/>
              </a:p>
            </p:txBody>
          </p:sp>
          <p:grpSp>
            <p:nvGrpSpPr>
              <p:cNvPr id="97" name="Group 96"/>
              <p:cNvGrpSpPr/>
              <p:nvPr/>
            </p:nvGrpSpPr>
            <p:grpSpPr>
              <a:xfrm>
                <a:off x="5539154" y="3317135"/>
                <a:ext cx="1034589" cy="380608"/>
                <a:chOff x="5539154" y="3317135"/>
                <a:chExt cx="1034589" cy="380608"/>
              </a:xfrm>
            </p:grpSpPr>
            <p:sp>
              <p:nvSpPr>
                <p:cNvPr id="104" name="Rectangle 103"/>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nvGrpSpPr>
              <p:cNvPr id="98" name="Group 97"/>
              <p:cNvGrpSpPr/>
              <p:nvPr/>
            </p:nvGrpSpPr>
            <p:grpSpPr>
              <a:xfrm>
                <a:off x="5539154" y="3850143"/>
                <a:ext cx="1034589" cy="380608"/>
                <a:chOff x="5539154" y="3317135"/>
                <a:chExt cx="1034589" cy="380608"/>
              </a:xfrm>
            </p:grpSpPr>
            <p:sp>
              <p:nvSpPr>
                <p:cNvPr id="102" name="Rectangle 101"/>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sp>
          <p:nvSpPr>
            <p:cNvPr id="92" name="Rectangle 91"/>
            <p:cNvSpPr/>
            <p:nvPr/>
          </p:nvSpPr>
          <p:spPr>
            <a:xfrm>
              <a:off x="5547363" y="4392754"/>
              <a:ext cx="2849899"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6156057" y="4392754"/>
              <a:ext cx="1708681"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spTree>
    <p:extLst>
      <p:ext uri="{BB962C8B-B14F-4D97-AF65-F5344CB8AC3E}">
        <p14:creationId xmlns:p14="http://schemas.microsoft.com/office/powerpoint/2010/main" val="361011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and Resources</a:t>
            </a:r>
            <a:endParaRPr lang="en-US" dirty="0"/>
          </a:p>
        </p:txBody>
      </p:sp>
      <p:sp>
        <p:nvSpPr>
          <p:cNvPr id="3" name="Content Placeholder 2"/>
          <p:cNvSpPr>
            <a:spLocks noGrp="1"/>
          </p:cNvSpPr>
          <p:nvPr>
            <p:ph idx="1"/>
          </p:nvPr>
        </p:nvSpPr>
        <p:spPr>
          <a:xfrm>
            <a:off x="314324" y="1425388"/>
            <a:ext cx="4619815" cy="4840942"/>
          </a:xfrm>
        </p:spPr>
        <p:txBody>
          <a:bodyPr/>
          <a:lstStyle/>
          <a:p>
            <a:r>
              <a:rPr lang="en-US" dirty="0" smtClean="0"/>
              <a:t>Accounts also include resources.</a:t>
            </a:r>
          </a:p>
          <a:p>
            <a:r>
              <a:rPr lang="en-US" dirty="0"/>
              <a:t>A resource is an entity </a:t>
            </a:r>
            <a:r>
              <a:rPr lang="en-US" dirty="0" smtClean="0"/>
              <a:t>with which users interact.</a:t>
            </a:r>
          </a:p>
          <a:p>
            <a:pPr lvl="1"/>
            <a:r>
              <a:rPr lang="en-US" dirty="0"/>
              <a:t>image, </a:t>
            </a:r>
            <a:r>
              <a:rPr lang="en-US" dirty="0" smtClean="0"/>
              <a:t>security group</a:t>
            </a:r>
            <a:r>
              <a:rPr lang="en-US" dirty="0"/>
              <a:t>, address, </a:t>
            </a:r>
            <a:r>
              <a:rPr lang="en-US" dirty="0" smtClean="0"/>
              <a:t>availability zone</a:t>
            </a:r>
            <a:r>
              <a:rPr lang="en-US" dirty="0"/>
              <a:t>, instance, </a:t>
            </a:r>
            <a:r>
              <a:rPr lang="en-US" dirty="0" smtClean="0"/>
              <a:t>key pair</a:t>
            </a:r>
            <a:r>
              <a:rPr lang="en-US" dirty="0"/>
              <a:t>, volume, snapshot, </a:t>
            </a:r>
            <a:r>
              <a:rPr lang="en-US" dirty="0" err="1"/>
              <a:t>vmtype</a:t>
            </a:r>
            <a:endParaRPr lang="en-US" dirty="0"/>
          </a:p>
          <a:p>
            <a:r>
              <a:rPr lang="en-US" dirty="0" smtClean="0"/>
              <a:t>A resource has friendly name and a Eucalyptus resource name (ERN).</a:t>
            </a:r>
          </a:p>
          <a:p>
            <a:pPr lvl="1"/>
            <a:r>
              <a:rPr lang="en-US" dirty="0" smtClean="0"/>
              <a:t>ERNs are explained later in the module.</a:t>
            </a:r>
          </a:p>
          <a:p>
            <a:pPr lvl="1"/>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9</a:t>
            </a:fld>
            <a:endParaRPr lang="en-US"/>
          </a:p>
        </p:txBody>
      </p:sp>
      <p:grpSp>
        <p:nvGrpSpPr>
          <p:cNvPr id="47" name="Group 46"/>
          <p:cNvGrpSpPr/>
          <p:nvPr/>
        </p:nvGrpSpPr>
        <p:grpSpPr>
          <a:xfrm>
            <a:off x="5038964" y="1562590"/>
            <a:ext cx="3603279" cy="4457051"/>
            <a:chOff x="5208759" y="1750318"/>
            <a:chExt cx="3603279" cy="4457051"/>
          </a:xfrm>
        </p:grpSpPr>
        <p:sp>
          <p:nvSpPr>
            <p:cNvPr id="48" name="Rectangle 47"/>
            <p:cNvSpPr/>
            <p:nvPr/>
          </p:nvSpPr>
          <p:spPr>
            <a:xfrm>
              <a:off x="5208759" y="1750318"/>
              <a:ext cx="3603279" cy="445705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031165" y="1750318"/>
              <a:ext cx="1958466" cy="584775"/>
            </a:xfrm>
            <a:prstGeom prst="rect">
              <a:avLst/>
            </a:prstGeom>
            <a:noFill/>
          </p:spPr>
          <p:txBody>
            <a:bodyPr wrap="square" rtlCol="0">
              <a:spAutoFit/>
            </a:bodyPr>
            <a:lstStyle/>
            <a:p>
              <a:pPr algn="ctr"/>
              <a:r>
                <a:rPr lang="en-US" sz="3200" b="1" dirty="0">
                  <a:solidFill>
                    <a:schemeClr val="bg1"/>
                  </a:solidFill>
                </a:rPr>
                <a:t>a</a:t>
              </a:r>
              <a:r>
                <a:rPr lang="en-US" sz="3200" b="1" dirty="0" smtClean="0">
                  <a:solidFill>
                    <a:schemeClr val="bg1"/>
                  </a:solidFill>
                </a:rPr>
                <a:t>ccount</a:t>
              </a:r>
              <a:endParaRPr lang="en-US" sz="3200" b="1" dirty="0">
                <a:solidFill>
                  <a:schemeClr val="bg1"/>
                </a:solidFill>
              </a:endParaRPr>
            </a:p>
          </p:txBody>
        </p:sp>
        <p:grpSp>
          <p:nvGrpSpPr>
            <p:cNvPr id="50" name="Group 49"/>
            <p:cNvGrpSpPr/>
            <p:nvPr/>
          </p:nvGrpSpPr>
          <p:grpSpPr>
            <a:xfrm>
              <a:off x="5687668" y="5291914"/>
              <a:ext cx="2687712" cy="751439"/>
              <a:chOff x="5595041" y="5269115"/>
              <a:chExt cx="2687712" cy="751439"/>
            </a:xfrm>
          </p:grpSpPr>
          <p:sp>
            <p:nvSpPr>
              <p:cNvPr id="75" name="Flowchart: Magnetic Disk 74"/>
              <p:cNvSpPr/>
              <p:nvPr/>
            </p:nvSpPr>
            <p:spPr>
              <a:xfrm>
                <a:off x="6583405" y="5269116"/>
                <a:ext cx="811736" cy="751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7632071" y="5269115"/>
                <a:ext cx="650682" cy="751439"/>
                <a:chOff x="5178054" y="2328758"/>
                <a:chExt cx="3271282" cy="3652284"/>
              </a:xfrm>
            </p:grpSpPr>
            <p:sp>
              <p:nvSpPr>
                <p:cNvPr id="81" name="Trapezoid 80"/>
                <p:cNvSpPr/>
                <p:nvPr/>
              </p:nvSpPr>
              <p:spPr>
                <a:xfrm rot="10800000">
                  <a:off x="5312733" y="3609982"/>
                  <a:ext cx="2987748" cy="2371060"/>
                </a:xfrm>
                <a:prstGeom prst="trapezoid">
                  <a:avLst>
                    <a:gd name="adj" fmla="val 16480"/>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c 81"/>
                <p:cNvSpPr/>
                <p:nvPr/>
              </p:nvSpPr>
              <p:spPr>
                <a:xfrm>
                  <a:off x="5259568" y="2328758"/>
                  <a:ext cx="3094075" cy="2775098"/>
                </a:xfrm>
                <a:prstGeom prst="arc">
                  <a:avLst>
                    <a:gd name="adj1" fmla="val 10890444"/>
                    <a:gd name="adj2" fmla="val 0"/>
                  </a:avLst>
                </a:prstGeom>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tangle 82"/>
                <p:cNvSpPr/>
                <p:nvPr/>
              </p:nvSpPr>
              <p:spPr>
                <a:xfrm>
                  <a:off x="8257950" y="3609982"/>
                  <a:ext cx="191386" cy="180754"/>
                </a:xfrm>
                <a:prstGeom prst="rect">
                  <a:avLst/>
                </a:prstGeom>
                <a:solidFill>
                  <a:schemeClr val="bg1">
                    <a:lumMod val="7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178054" y="3611755"/>
                  <a:ext cx="191386" cy="180754"/>
                </a:xfrm>
                <a:prstGeom prst="rect">
                  <a:avLst/>
                </a:prstGeom>
                <a:solidFill>
                  <a:schemeClr val="bg1">
                    <a:lumMod val="7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5595041" y="5310120"/>
                <a:ext cx="796705" cy="669430"/>
                <a:chOff x="3974471" y="5776637"/>
                <a:chExt cx="796705" cy="669430"/>
              </a:xfrm>
            </p:grpSpPr>
            <p:sp>
              <p:nvSpPr>
                <p:cNvPr id="79" name="Rectangle 78"/>
                <p:cNvSpPr/>
                <p:nvPr/>
              </p:nvSpPr>
              <p:spPr>
                <a:xfrm>
                  <a:off x="3974471" y="5776637"/>
                  <a:ext cx="796705" cy="6694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0" name="TextBox 79"/>
                <p:cNvSpPr txBox="1"/>
                <p:nvPr/>
              </p:nvSpPr>
              <p:spPr>
                <a:xfrm>
                  <a:off x="3974471" y="5849742"/>
                  <a:ext cx="787651" cy="523220"/>
                </a:xfrm>
                <a:prstGeom prst="rect">
                  <a:avLst/>
                </a:prstGeom>
                <a:noFill/>
              </p:spPr>
              <p:txBody>
                <a:bodyPr wrap="square" rtlCol="0">
                  <a:spAutoFit/>
                </a:bodyPr>
                <a:lstStyle/>
                <a:p>
                  <a:pPr algn="ctr"/>
                  <a:r>
                    <a:rPr lang="en-US" sz="2800" b="1" dirty="0" smtClean="0">
                      <a:solidFill>
                        <a:schemeClr val="bg1"/>
                      </a:solidFill>
                    </a:rPr>
                    <a:t>VM</a:t>
                  </a:r>
                  <a:endParaRPr lang="en-US" sz="2800" b="1" dirty="0">
                    <a:solidFill>
                      <a:schemeClr val="bg1"/>
                    </a:solidFill>
                  </a:endParaRPr>
                </a:p>
              </p:txBody>
            </p:sp>
          </p:grpSp>
          <p:sp>
            <p:nvSpPr>
              <p:cNvPr id="78" name="TextBox 77"/>
              <p:cNvSpPr txBox="1"/>
              <p:nvPr/>
            </p:nvSpPr>
            <p:spPr>
              <a:xfrm>
                <a:off x="6298013" y="5460169"/>
                <a:ext cx="1399534" cy="338554"/>
              </a:xfrm>
              <a:prstGeom prst="rect">
                <a:avLst/>
              </a:prstGeom>
              <a:solidFill>
                <a:schemeClr val="bg1"/>
              </a:solidFill>
            </p:spPr>
            <p:txBody>
              <a:bodyPr wrap="square" rtlCol="0">
                <a:spAutoFit/>
              </a:bodyPr>
              <a:lstStyle/>
              <a:p>
                <a:pPr algn="ctr"/>
                <a:r>
                  <a:rPr lang="en-US" sz="1600" b="1" dirty="0" smtClean="0"/>
                  <a:t>resources</a:t>
                </a:r>
                <a:endParaRPr lang="en-US" sz="1600" b="1" dirty="0"/>
              </a:p>
            </p:txBody>
          </p:sp>
        </p:grpSp>
        <p:grpSp>
          <p:nvGrpSpPr>
            <p:cNvPr id="51" name="Group 50"/>
            <p:cNvGrpSpPr/>
            <p:nvPr/>
          </p:nvGrpSpPr>
          <p:grpSpPr>
            <a:xfrm>
              <a:off x="5323303" y="2568142"/>
              <a:ext cx="1517301" cy="2425889"/>
              <a:chOff x="5323303" y="2568142"/>
              <a:chExt cx="1517301" cy="2425889"/>
            </a:xfrm>
          </p:grpSpPr>
          <p:sp>
            <p:nvSpPr>
              <p:cNvPr id="64" name="Rectangle 63"/>
              <p:cNvSpPr/>
              <p:nvPr/>
            </p:nvSpPr>
            <p:spPr>
              <a:xfrm>
                <a:off x="5323303" y="2568142"/>
                <a:ext cx="1517301" cy="2425889"/>
              </a:xfrm>
              <a:prstGeom prst="rect">
                <a:avLst/>
              </a:prstGeom>
              <a:solidFill>
                <a:schemeClr val="accent3">
                  <a:lumMod val="60000"/>
                  <a:lumOff val="40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323303" y="2644733"/>
                <a:ext cx="1517301" cy="369332"/>
              </a:xfrm>
              <a:prstGeom prst="rect">
                <a:avLst/>
              </a:prstGeom>
              <a:noFill/>
            </p:spPr>
            <p:txBody>
              <a:bodyPr wrap="square" rtlCol="0">
                <a:spAutoFit/>
              </a:bodyPr>
              <a:lstStyle/>
              <a:p>
                <a:pPr algn="ctr"/>
                <a:r>
                  <a:rPr lang="en-US" b="1" dirty="0"/>
                  <a:t>g</a:t>
                </a:r>
                <a:r>
                  <a:rPr lang="en-US" b="1" dirty="0" smtClean="0"/>
                  <a:t>roup</a:t>
                </a:r>
                <a:endParaRPr lang="en-US" b="1" dirty="0"/>
              </a:p>
            </p:txBody>
          </p:sp>
          <p:grpSp>
            <p:nvGrpSpPr>
              <p:cNvPr id="66" name="Group 65"/>
              <p:cNvGrpSpPr/>
              <p:nvPr/>
            </p:nvGrpSpPr>
            <p:grpSpPr>
              <a:xfrm>
                <a:off x="5539154" y="3317135"/>
                <a:ext cx="1034589" cy="380608"/>
                <a:chOff x="5539154" y="3317135"/>
                <a:chExt cx="1034589" cy="380608"/>
              </a:xfrm>
            </p:grpSpPr>
            <p:sp>
              <p:nvSpPr>
                <p:cNvPr id="73" name="Rectangle 72"/>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nvGrpSpPr>
              <p:cNvPr id="67" name="Group 66"/>
              <p:cNvGrpSpPr/>
              <p:nvPr/>
            </p:nvGrpSpPr>
            <p:grpSpPr>
              <a:xfrm>
                <a:off x="5539154" y="3850143"/>
                <a:ext cx="1034589" cy="380608"/>
                <a:chOff x="5539154" y="3317135"/>
                <a:chExt cx="1034589" cy="380608"/>
              </a:xfrm>
            </p:grpSpPr>
            <p:sp>
              <p:nvSpPr>
                <p:cNvPr id="71" name="Rectangle 70"/>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nvGrpSpPr>
              <p:cNvPr id="68" name="Group 67"/>
              <p:cNvGrpSpPr/>
              <p:nvPr/>
            </p:nvGrpSpPr>
            <p:grpSpPr>
              <a:xfrm>
                <a:off x="5547363" y="4392754"/>
                <a:ext cx="1034589" cy="380608"/>
                <a:chOff x="5539154" y="3317135"/>
                <a:chExt cx="1034589" cy="380608"/>
              </a:xfrm>
            </p:grpSpPr>
            <p:sp>
              <p:nvSpPr>
                <p:cNvPr id="69" name="Rectangle 68"/>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grpSp>
          <p:nvGrpSpPr>
            <p:cNvPr id="52" name="Group 51"/>
            <p:cNvGrpSpPr/>
            <p:nvPr/>
          </p:nvGrpSpPr>
          <p:grpSpPr>
            <a:xfrm>
              <a:off x="7163826" y="2576180"/>
              <a:ext cx="1517301" cy="2425889"/>
              <a:chOff x="5323303" y="2568142"/>
              <a:chExt cx="1517301" cy="2425889"/>
            </a:xfrm>
          </p:grpSpPr>
          <p:sp>
            <p:nvSpPr>
              <p:cNvPr id="53" name="Rectangle 52"/>
              <p:cNvSpPr/>
              <p:nvPr/>
            </p:nvSpPr>
            <p:spPr>
              <a:xfrm>
                <a:off x="5323303" y="2568142"/>
                <a:ext cx="1517301" cy="2425889"/>
              </a:xfrm>
              <a:prstGeom prst="rect">
                <a:avLst/>
              </a:prstGeom>
              <a:solidFill>
                <a:schemeClr val="accent3">
                  <a:lumMod val="60000"/>
                  <a:lumOff val="40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323303" y="2644733"/>
                <a:ext cx="1517301" cy="369332"/>
              </a:xfrm>
              <a:prstGeom prst="rect">
                <a:avLst/>
              </a:prstGeom>
              <a:noFill/>
            </p:spPr>
            <p:txBody>
              <a:bodyPr wrap="square" rtlCol="0">
                <a:spAutoFit/>
              </a:bodyPr>
              <a:lstStyle/>
              <a:p>
                <a:pPr algn="ctr"/>
                <a:r>
                  <a:rPr lang="en-US" b="1" dirty="0"/>
                  <a:t>g</a:t>
                </a:r>
                <a:r>
                  <a:rPr lang="en-US" b="1" dirty="0" smtClean="0"/>
                  <a:t>roup</a:t>
                </a:r>
                <a:endParaRPr lang="en-US" b="1" dirty="0"/>
              </a:p>
            </p:txBody>
          </p:sp>
          <p:grpSp>
            <p:nvGrpSpPr>
              <p:cNvPr id="55" name="Group 54"/>
              <p:cNvGrpSpPr/>
              <p:nvPr/>
            </p:nvGrpSpPr>
            <p:grpSpPr>
              <a:xfrm>
                <a:off x="5539154" y="3317135"/>
                <a:ext cx="1034589" cy="380608"/>
                <a:chOff x="5539154" y="3317135"/>
                <a:chExt cx="1034589" cy="380608"/>
              </a:xfrm>
            </p:grpSpPr>
            <p:sp>
              <p:nvSpPr>
                <p:cNvPr id="62" name="Rectangle 61"/>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nvGrpSpPr>
              <p:cNvPr id="56" name="Group 55"/>
              <p:cNvGrpSpPr/>
              <p:nvPr/>
            </p:nvGrpSpPr>
            <p:grpSpPr>
              <a:xfrm>
                <a:off x="5539154" y="3850143"/>
                <a:ext cx="1034589" cy="380608"/>
                <a:chOff x="5539154" y="3317135"/>
                <a:chExt cx="1034589" cy="380608"/>
              </a:xfrm>
            </p:grpSpPr>
            <p:sp>
              <p:nvSpPr>
                <p:cNvPr id="60" name="Rectangle 59"/>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nvGrpSpPr>
              <p:cNvPr id="57" name="Group 56"/>
              <p:cNvGrpSpPr/>
              <p:nvPr/>
            </p:nvGrpSpPr>
            <p:grpSpPr>
              <a:xfrm>
                <a:off x="5547363" y="4392754"/>
                <a:ext cx="1034589" cy="380608"/>
                <a:chOff x="5539154" y="3317135"/>
                <a:chExt cx="1034589" cy="380608"/>
              </a:xfrm>
            </p:grpSpPr>
            <p:sp>
              <p:nvSpPr>
                <p:cNvPr id="58" name="Rectangle 57"/>
                <p:cNvSpPr/>
                <p:nvPr/>
              </p:nvSpPr>
              <p:spPr>
                <a:xfrm>
                  <a:off x="5539154" y="3317135"/>
                  <a:ext cx="1017585" cy="380608"/>
                </a:xfrm>
                <a:prstGeom prst="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5590165" y="3317135"/>
                  <a:ext cx="983578" cy="369332"/>
                </a:xfrm>
                <a:prstGeom prst="rect">
                  <a:avLst/>
                </a:prstGeom>
                <a:noFill/>
              </p:spPr>
              <p:txBody>
                <a:bodyPr wrap="square" rtlCol="0">
                  <a:spAutoFit/>
                </a:bodyPr>
                <a:lstStyle/>
                <a:p>
                  <a:pPr algn="ctr"/>
                  <a:r>
                    <a:rPr lang="en-US" b="1" dirty="0"/>
                    <a:t>u</a:t>
                  </a:r>
                  <a:r>
                    <a:rPr lang="en-US" b="1" dirty="0" smtClean="0"/>
                    <a:t>ser</a:t>
                  </a:r>
                  <a:endParaRPr lang="en-US" b="1" dirty="0"/>
                </a:p>
              </p:txBody>
            </p:sp>
          </p:grpSp>
        </p:grpSp>
      </p:grpSp>
    </p:spTree>
    <p:extLst>
      <p:ext uri="{BB962C8B-B14F-4D97-AF65-F5344CB8AC3E}">
        <p14:creationId xmlns:p14="http://schemas.microsoft.com/office/powerpoint/2010/main" val="1895833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Eucalyptus IAM&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61&quot;/&gt;&lt;property id=&quot;20307&quot; value=&quot;264&quot;/&gt;&lt;/object&gt;&lt;object type=&quot;3&quot; unique_id=&quot;10013&quot;&gt;&lt;property id=&quot;20148&quot; value=&quot;5&quot;/&gt;&lt;property id=&quot;20300&quot; value=&quot;Slide 62&quot;/&gt;&lt;property id=&quot;20307&quot; value=&quot;265&quot;/&gt;&lt;/object&gt;&lt;object type=&quot;3&quot; unique_id=&quot;10098&quot;&gt;&lt;property id=&quot;20148&quot; value=&quot;5&quot;/&gt;&lt;property id=&quot;20300&quot; value=&quot;Slide 5 - &amp;quot;Eucalyptus IAM&amp;quot;&quot;/&gt;&lt;property id=&quot;20307&quot; value=&quot;268&quot;/&gt;&lt;/object&gt;&lt;object type=&quot;3&quot; unique_id=&quot;11878&quot;&gt;&lt;property id=&quot;20148&quot; value=&quot;5&quot;/&gt;&lt;property id=&quot;20300&quot; value=&quot;Slide 13 - &amp;quot;Eucalyptus Resource Names&amp;quot;&quot;/&gt;&lt;property id=&quot;20307&quot; value=&quot;291&quot;/&gt;&lt;/object&gt;&lt;object type=&quot;3&quot; unique_id=&quot;11879&quot;&gt;&lt;property id=&quot;20148&quot; value=&quot;5&quot;/&gt;&lt;property id=&quot;20300&quot; value=&quot;Slide 6 - &amp;quot;LDAP and AD Integration&amp;quot;&quot;/&gt;&lt;property id=&quot;20307&quot; value=&quot;301&quot;/&gt;&lt;/object&gt;&lt;object type=&quot;3&quot; unique_id=&quot;11882&quot;&gt;&lt;property id=&quot;20148&quot; value=&quot;5&quot;/&gt;&lt;property id=&quot;20300&quot; value=&quot;Slide 9 - &amp;quot;Accounts and Resources&amp;quot;&quot;/&gt;&lt;property id=&quot;20307&quot; value=&quot;304&quot;/&gt;&lt;/object&gt;&lt;object type=&quot;3&quot; unique_id=&quot;11885&quot;&gt;&lt;property id=&quot;20148&quot; value=&quot;5&quot;/&gt;&lt;property id=&quot;20300&quot; value=&quot;Slide 11 - &amp;quot;Login Profile&amp;quot;&quot;/&gt;&lt;property id=&quot;20307&quot; value=&quot;306&quot;/&gt;&lt;/object&gt;&lt;object type=&quot;3&quot; unique_id=&quot;11886&quot;&gt;&lt;property id=&quot;20148&quot; value=&quot;5&quot;/&gt;&lt;property id=&quot;20300&quot; value=&quot;Slide 17 - &amp;quot;Access Control Policy Overview&amp;quot;&quot;/&gt;&lt;property id=&quot;20307&quot; value=&quot;307&quot;/&gt;&lt;/object&gt;&lt;object type=&quot;3&quot; unique_id=&quot;11887&quot;&gt;&lt;property id=&quot;20148&quot; value=&quot;5&quot;/&gt;&lt;property id=&quot;20300&quot; value=&quot;Slide 18 - &amp;quot;Policies, Users, Groups&amp;quot;&quot;/&gt;&lt;property id=&quot;20307&quot; value=&quot;308&quot;/&gt;&lt;/object&gt;&lt;object type=&quot;3&quot; unique_id=&quot;11888&quot;&gt;&lt;property id=&quot;20148&quot; value=&quot;5&quot;/&gt;&lt;property id=&quot;20300&quot; value=&quot;Slide 14 - &amp;quot;IAM and S3 ERN Examples&amp;quot;&quot;/&gt;&lt;property id=&quot;20307&quot; value=&quot;310&quot;/&gt;&lt;/object&gt;&lt;object type=&quot;3&quot; unique_id=&quot;11889&quot;&gt;&lt;property id=&quot;20148&quot; value=&quot;5&quot;/&gt;&lt;property id=&quot;20300&quot; value=&quot;Slide 46 - &amp;quot;Administrator-Initiated&amp;quot;&quot;/&gt;&lt;property id=&quot;20307&quot; value=&quot;309&quot;/&gt;&lt;/object&gt;&lt;object type=&quot;3&quot; unique_id=&quot;11890&quot;&gt;&lt;property id=&quot;20148&quot; value=&quot;5&quot;/&gt;&lt;property id=&quot;20300&quot; value=&quot;Slide 59 - &amp;quot;Hands-On (1)&amp;quot;&quot;/&gt;&lt;property id=&quot;20307&quot; value=&quot;299&quot;/&gt;&lt;/object&gt;&lt;object type=&quot;3&quot; unique_id=&quot;12292&quot;&gt;&lt;property id=&quot;20148&quot; value=&quot;5&quot;/&gt;&lt;property id=&quot;20300&quot; value=&quot;Slide 19 - &amp;quot;Policy Language&amp;quot;&quot;/&gt;&lt;property id=&quot;20307&quot; value=&quot;311&quot;/&gt;&lt;/object&gt;&lt;object type=&quot;3&quot; unique_id=&quot;12293&quot;&gt;&lt;property id=&quot;20148&quot; value=&quot;5&quot;/&gt;&lt;property id=&quot;20300&quot; value=&quot;Slide 20 - &amp;quot;Policy Statements&amp;quot;&quot;/&gt;&lt;property id=&quot;20307&quot; value=&quot;312&quot;/&gt;&lt;/object&gt;&lt;object type=&quot;3&quot; unique_id=&quot;12524&quot;&gt;&lt;property id=&quot;20148&quot; value=&quot;5&quot;/&gt;&lt;property id=&quot;20300&quot; value=&quot;Slide 21 - &amp;quot;Sample Policy (1)&amp;quot;&quot;/&gt;&lt;property id=&quot;20307&quot; value=&quot;313&quot;/&gt;&lt;/object&gt;&lt;object type=&quot;3&quot; unique_id=&quot;12525&quot;&gt;&lt;property id=&quot;20148&quot; value=&quot;5&quot;/&gt;&lt;property id=&quot;20300&quot; value=&quot;Slide 22 - &amp;quot;Sample Policy (2)&amp;quot;&quot;/&gt;&lt;property id=&quot;20307&quot; value=&quot;314&quot;/&gt;&lt;/object&gt;&lt;object type=&quot;3&quot; unique_id=&quot;12526&quot;&gt;&lt;property id=&quot;20148&quot; value=&quot;5&quot;/&gt;&lt;property id=&quot;20300&quot; value=&quot;Slide 25 - &amp;quot;Creating Policies - Administrator Console&amp;quot;&quot;/&gt;&lt;property id=&quot;20307&quot; value=&quot;315&quot;/&gt;&lt;/object&gt;&lt;object type=&quot;3&quot; unique_id=&quot;12657&quot;&gt;&lt;property id=&quot;20148&quot; value=&quot;5&quot;/&gt;&lt;property id=&quot;20300&quot; value=&quot;Slide 23 - &amp;quot;Sample Policy (3)&amp;quot;&quot;/&gt;&lt;property id=&quot;20307&quot; value=&quot;316&quot;/&gt;&lt;/object&gt;&lt;object type=&quot;3&quot; unique_id=&quot;12820&quot;&gt;&lt;property id=&quot;20148&quot; value=&quot;5&quot;/&gt;&lt;property id=&quot;20300&quot; value=&quot;Slide 15 - &amp;quot;EC2 ERN Examples&amp;quot;&quot;/&gt;&lt;property id=&quot;20307&quot; value=&quot;317&quot;/&gt;&lt;/object&gt;&lt;object type=&quot;3&quot; unique_id=&quot;12905&quot;&gt;&lt;property id=&quot;20148&quot; value=&quot;5&quot;/&gt;&lt;property id=&quot;20300&quot; value=&quot;Slide 4 - &amp;quot;EIAM Concepts and Terminology&amp;quot;&quot;/&gt;&lt;property id=&quot;20307&quot; value=&quot;318&quot;/&gt;&lt;/object&gt;&lt;object type=&quot;3&quot; unique_id=&quot;12906&quot;&gt;&lt;property id=&quot;20148&quot; value=&quot;5&quot;/&gt;&lt;property id=&quot;20300&quot; value=&quot;Slide 41 - &amp;quot;Summary&amp;quot;&quot;/&gt;&lt;property id=&quot;20307&quot; value=&quot;320&quot;/&gt;&lt;/object&gt;&lt;object type=&quot;3&quot; unique_id=&quot;12907&quot;&gt;&lt;property id=&quot;20148&quot; value=&quot;5&quot;/&gt;&lt;property id=&quot;20300&quot; value=&quot;Slide 42 - &amp;quot;Managing Accounts, Groups, and Users&amp;quot;&quot;/&gt;&lt;property id=&quot;20307&quot; value=&quot;319&quot;/&gt;&lt;/object&gt;&lt;object type=&quot;3&quot; unique_id=&quot;13342&quot;&gt;&lt;property id=&quot;20148&quot; value=&quot;5&quot;/&gt;&lt;property id=&quot;20300&quot; value=&quot;Slide 12 - &amp;quot;Downloading Credentials&amp;quot;&quot;/&gt;&lt;property id=&quot;20307&quot; value=&quot;321&quot;/&gt;&lt;/object&gt;&lt;object type=&quot;3&quot; unique_id=&quot;13759&quot;&gt;&lt;property id=&quot;20148&quot; value=&quot;5&quot;/&gt;&lt;property id=&quot;20300&quot; value=&quot;Slide 58 - &amp;quot;Summary&amp;quot;&quot;/&gt;&lt;property id=&quot;20307&quot; value=&quot;322&quot;/&gt;&lt;/object&gt;&lt;object type=&quot;3&quot; unique_id=&quot;13991&quot;&gt;&lt;property id=&quot;20148&quot; value=&quot;5&quot;/&gt;&lt;property id=&quot;20300&quot; value=&quot;Slide 32 - &amp;quot;Access Management Controls&amp;quot;&quot;/&gt;&lt;property id=&quot;20307&quot; value=&quot;323&quot;/&gt;&lt;/object&gt;&lt;object type=&quot;3&quot; unique_id=&quot;14993&quot;&gt;&lt;property id=&quot;20148&quot; value=&quot;5&quot;/&gt;&lt;property id=&quot;20300&quot; value=&quot;Slide 48 - &amp;quot;Deleting Accounts&amp;quot;&quot;/&gt;&lt;property id=&quot;20307&quot; value=&quot;325&quot;/&gt;&lt;/object&gt;&lt;object type=&quot;3&quot; unique_id=&quot;14994&quot;&gt;&lt;property id=&quot;20148&quot; value=&quot;5&quot;/&gt;&lt;property id=&quot;20300&quot; value=&quot;Slide 49 - &amp;quot;Adding Groups&amp;quot;&quot;/&gt;&lt;property id=&quot;20307&quot; value=&quot;328&quot;/&gt;&lt;/object&gt;&lt;object type=&quot;3&quot; unique_id=&quot;16267&quot;&gt;&lt;property id=&quot;20148&quot; value=&quot;5&quot;/&gt;&lt;property id=&quot;20300&quot; value=&quot;Slide 33 - &amp;quot;Permissions Evaluation&amp;quot;&quot;/&gt;&lt;property id=&quot;20307&quot; value=&quot;333&quot;/&gt;&lt;/object&gt;&lt;object type=&quot;3&quot; unique_id=&quot;16268&quot;&gt;&lt;property id=&quot;20148&quot; value=&quot;5&quot;/&gt;&lt;property id=&quot;20300&quot; value=&quot;Slide 28 - &amp;quot;Managing Policies – Command Line&amp;quot;&quot;/&gt;&lt;property id=&quot;20307&quot; value=&quot;332&quot;/&gt;&lt;/object&gt;&lt;object type=&quot;3&quot; unique_id=&quot;16656&quot;&gt;&lt;property id=&quot;20148&quot; value=&quot;5&quot;/&gt;&lt;property id=&quot;20300&quot; value=&quot;Slide 34 - &amp;quot;Quota Policies&amp;quot;&quot;/&gt;&lt;property id=&quot;20307&quot; value=&quot;334&quot;/&gt;&lt;/object&gt;&lt;object type=&quot;3&quot; unique_id=&quot;16921&quot;&gt;&lt;property id=&quot;20148&quot; value=&quot;5&quot;/&gt;&lt;property id=&quot;20300&quot; value=&quot;Slide 35 - &amp;quot;Quota Example&amp;quot;&quot;/&gt;&lt;property id=&quot;20307&quot; value=&quot;335&quot;/&gt;&lt;/object&gt;&lt;object type=&quot;3&quot; unique_id=&quot;16922&quot;&gt;&lt;property id=&quot;20148&quot; value=&quot;5&quot;/&gt;&lt;property id=&quot;20300&quot; value=&quot;Slide 38 - &amp;quot;Quota Rules&amp;quot;&quot;/&gt;&lt;property id=&quot;20307&quot; value=&quot;336&quot;/&gt;&lt;/object&gt;&lt;object type=&quot;3&quot; unique_id=&quot;16924&quot;&gt;&lt;property id=&quot;20148&quot; value=&quot;5&quot;/&gt;&lt;property id=&quot;20300&quot; value=&quot;Slide 39 - &amp;quot;Quota Evaluation&amp;quot;&quot;/&gt;&lt;property id=&quot;20307&quot; value=&quot;338&quot;/&gt;&lt;/object&gt;&lt;object type=&quot;3&quot; unique_id=&quot;17261&quot;&gt;&lt;property id=&quot;20148&quot; value=&quot;5&quot;/&gt;&lt;property id=&quot;20300&quot; value=&quot;Slide 29 - &amp;quot;Group Policies&amp;quot;&quot;/&gt;&lt;property id=&quot;20307&quot; value=&quot;340&quot;/&gt;&lt;/object&gt;&lt;object type=&quot;3&quot; unique_id=&quot;17262&quot;&gt;&lt;property id=&quot;20148&quot; value=&quot;5&quot;/&gt;&lt;property id=&quot;20300&quot; value=&quot;Slide 30 - &amp;quot;User Policies&amp;quot;&quot;/&gt;&lt;property id=&quot;20307&quot; value=&quot;341&quot;/&gt;&lt;/object&gt;&lt;object type=&quot;3&quot; unique_id=&quot;17263&quot;&gt;&lt;property id=&quot;20148&quot; value=&quot;5&quot;/&gt;&lt;property id=&quot;20300&quot; value=&quot;Slide 24 - &amp;quot;Paths and Policy Scope&amp;quot;&quot;/&gt;&lt;property id=&quot;20307&quot; value=&quot;339&quot;/&gt;&lt;/object&gt;&lt;object type=&quot;3&quot; unique_id=&quot;19867&quot;&gt;&lt;property id=&quot;20148&quot; value=&quot;5&quot;/&gt;&lt;property id=&quot;20300&quot; value=&quot;Slide 26 - &amp;quot;Amazon Policy Generator&amp;quot;&quot;/&gt;&lt;property id=&quot;20307&quot; value=&quot;343&quot;/&gt;&lt;/object&gt;&lt;object type=&quot;3&quot; unique_id=&quot;19868&quot;&gt;&lt;property id=&quot;20148&quot; value=&quot;5&quot;/&gt;&lt;property id=&quot;20300&quot; value=&quot;Slide 27 - &amp;quot;Viewing Policies - Administrator Console&amp;quot;&quot;/&gt;&lt;property id=&quot;20307&quot; value=&quot;344&quot;/&gt;&lt;/object&gt;&lt;object type=&quot;3&quot; unique_id=&quot;19869&quot;&gt;&lt;property id=&quot;20148&quot; value=&quot;5&quot;/&gt;&lt;property id=&quot;20300&quot; value=&quot;Slide 40 - &amp;quot;Account Policies (Quotas)&amp;quot;&quot;/&gt;&lt;property id=&quot;20307&quot; value=&quot;345&quot;/&gt;&lt;/object&gt;&lt;object type=&quot;3&quot; unique_id=&quot;20255&quot;&gt;&lt;property id=&quot;20148&quot; value=&quot;5&quot;/&gt;&lt;property id=&quot;20300&quot; value=&quot;Slide 36 - &amp;quot;Quota Keys (1)&amp;quot;&quot;/&gt;&lt;property id=&quot;20307&quot; value=&quot;347&quot;/&gt;&lt;/object&gt;&lt;object type=&quot;3&quot; unique_id=&quot;20256&quot;&gt;&lt;property id=&quot;20148&quot; value=&quot;5&quot;/&gt;&lt;property id=&quot;20300&quot; value=&quot;Slide 37 - &amp;quot;Quota Keys (2)&amp;quot;&quot;/&gt;&lt;property id=&quot;20307&quot; value=&quot;346&quot;/&gt;&lt;/object&gt;&lt;object type=&quot;3&quot; unique_id=&quot;20864&quot;&gt;&lt;property id=&quot;20148&quot; value=&quot;5&quot;/&gt;&lt;property id=&quot;20300&quot; value=&quot;Slide 56 - &amp;quot;Viewing Users&amp;quot;&quot;/&gt;&lt;property id=&quot;20307&quot; value=&quot;348&quot;/&gt;&lt;/object&gt;&lt;object type=&quot;3&quot; unique_id=&quot;20921&quot;&gt;&lt;property id=&quot;20148&quot; value=&quot;5&quot;/&gt;&lt;property id=&quot;20300&quot; value=&quot;Slide 47 - &amp;quot;Viewing Accounts&amp;quot;&quot;/&gt;&lt;property id=&quot;20307&quot; value=&quot;349&quot;/&gt;&lt;/object&gt;&lt;object type=&quot;3&quot; unique_id=&quot;21264&quot;&gt;&lt;property id=&quot;20148&quot; value=&quot;5&quot;/&gt;&lt;property id=&quot;20300&quot; value=&quot;Slide 44 - &amp;quot;Adding Accounts &amp;quot;&quot;/&gt;&lt;property id=&quot;20307&quot; value=&quot;350&quot;/&gt;&lt;/object&gt;&lt;object type=&quot;3&quot; unique_id=&quot;21439&quot;&gt;&lt;property id=&quot;20148&quot; value=&quot;5&quot;/&gt;&lt;property id=&quot;20300&quot; value=&quot;Slide 50 - &amp;quot;Viewing Groups&amp;quot;&quot;/&gt;&lt;property id=&quot;20307&quot; value=&quot;351&quot;/&gt;&lt;/object&gt;&lt;object type=&quot;3&quot; unique_id=&quot;21735&quot;&gt;&lt;property id=&quot;20148&quot; value=&quot;5&quot;/&gt;&lt;property id=&quot;20300&quot; value=&quot;Slide 43 - &amp;quot;Managing Accounts, Groups, Users&amp;quot;&quot;/&gt;&lt;property id=&quot;20307&quot; value=&quot;352&quot;/&gt;&lt;/object&gt;&lt;object type=&quot;3&quot; unique_id=&quot;21976&quot;&gt;&lt;property id=&quot;20148&quot; value=&quot;5&quot;/&gt;&lt;property id=&quot;20300&quot; value=&quot;Slide 45 - &amp;quot;User-Initiated&amp;quot;&quot;/&gt;&lt;property id=&quot;20307&quot; value=&quot;354&quot;/&gt;&lt;/object&gt;&lt;object type=&quot;3&quot; unique_id=&quot;21977&quot;&gt;&lt;property id=&quot;20148&quot; value=&quot;5&quot;/&gt;&lt;property id=&quot;20300&quot; value=&quot;Slide 53 - &amp;quot;Adding Users to an Account&amp;quot;&quot;/&gt;&lt;property id=&quot;20307&quot; value=&quot;353&quot;/&gt;&lt;/object&gt;&lt;object type=&quot;3&quot; unique_id=&quot;22350&quot;&gt;&lt;property id=&quot;20148&quot; value=&quot;5&quot;/&gt;&lt;property id=&quot;20300&quot; value=&quot;Slide 54 - &amp;quot;User Password and Credentials (1) &amp;quot;&quot;/&gt;&lt;property id=&quot;20307&quot; value=&quot;355&quot;/&gt;&lt;/object&gt;&lt;object type=&quot;3&quot; unique_id=&quot;22351&quot;&gt;&lt;property id=&quot;20148&quot; value=&quot;5&quot;/&gt;&lt;property id=&quot;20300&quot; value=&quot;Slide 55 - &amp;quot;User Password and Credentials (2) &amp;quot;&quot;/&gt;&lt;property id=&quot;20307&quot; value=&quot;356&quot;/&gt;&lt;/object&gt;&lt;object type=&quot;3&quot; unique_id=&quot;22672&quot;&gt;&lt;property id=&quot;20148&quot; value=&quot;5&quot;/&gt;&lt;property id=&quot;20300&quot; value=&quot;Slide 57 - &amp;quot;Deleting Users&amp;quot;&quot;/&gt;&lt;property id=&quot;20307&quot; value=&quot;357&quot;/&gt;&lt;/object&gt;&lt;object type=&quot;3&quot; unique_id=&quot;24883&quot;&gt;&lt;property id=&quot;20148&quot; value=&quot;5&quot;/&gt;&lt;property id=&quot;20300&quot; value=&quot;Slide 60 - &amp;quot;Hands-On (2)&amp;quot;&quot;/&gt;&lt;property id=&quot;20307&quot; value=&quot;358&quot;/&gt;&lt;/object&gt;&lt;object type=&quot;3&quot; unique_id=&quot;25189&quot;&gt;&lt;property id=&quot;20148&quot; value=&quot;5&quot;/&gt;&lt;property id=&quot;20300&quot; value=&quot;Slide 51 - &amp;quot;Adding Users to Groups&amp;quot;&quot;/&gt;&lt;property id=&quot;20307&quot; value=&quot;359&quot;/&gt;&lt;/object&gt;&lt;object type=&quot;3&quot; unique_id=&quot;25190&quot;&gt;&lt;property id=&quot;20148&quot; value=&quot;5&quot;/&gt;&lt;property id=&quot;20300&quot; value=&quot;Slide 52 - &amp;quot;Removing Users from Groups&amp;quot;&quot;/&gt;&lt;property id=&quot;20307&quot; value=&quot;360&quot;/&gt;&lt;/object&gt;&lt;object type=&quot;3&quot; unique_id=&quot;25935&quot;&gt;&lt;property id=&quot;20148&quot; value=&quot;5&quot;/&gt;&lt;property id=&quot;20300&quot; value=&quot;Slide 16 - &amp;quot;Access Control Policies and Quotas&amp;quot;&quot;/&gt;&lt;property id=&quot;20307&quot; value=&quot;361&quot;/&gt;&lt;/object&gt;&lt;object type=&quot;3&quot; unique_id=&quot;26251&quot;&gt;&lt;property id=&quot;20148&quot; value=&quot;5&quot;/&gt;&lt;property id=&quot;20300&quot; value=&quot;Slide 7 - &amp;quot;EIAM Accounts&amp;quot;&quot;/&gt;&lt;property id=&quot;20307&quot; value=&quot;363&quot;/&gt;&lt;/object&gt;&lt;object type=&quot;3&quot; unique_id=&quot;26252&quot;&gt;&lt;property id=&quot;20148&quot; value=&quot;5&quot;/&gt;&lt;property id=&quot;20300&quot; value=&quot;Slide 8 - &amp;quot;Account Users&amp;quot;&quot;/&gt;&lt;property id=&quot;20307&quot; value=&quot;362&quot;/&gt;&lt;/object&gt;&lt;object type=&quot;3&quot; unique_id=&quot;33096&quot;&gt;&lt;property id=&quot;20148&quot; value=&quot;5&quot;/&gt;&lt;property id=&quot;20300&quot; value=&quot;Slide 10 - &amp;quot;Special Identities&amp;quot;&quot;/&gt;&lt;property id=&quot;20307&quot; value=&quot;365&quot;/&gt;&lt;/object&gt;&lt;object type=&quot;3&quot; unique_id=&quot;33161&quot;&gt;&lt;property id=&quot;20148&quot; value=&quot;5&quot;/&gt;&lt;property id=&quot;20300&quot; value=&quot;Slide 31 - &amp;quot;Delegate Option&amp;quot;&quot;/&gt;&lt;property id=&quot;20307&quot; value=&quot;366&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11214</TotalTime>
  <Words>10185</Words>
  <Application>Microsoft Office PowerPoint</Application>
  <PresentationFormat>On-screen Show (4:3)</PresentationFormat>
  <Paragraphs>844</Paragraphs>
  <Slides>62</Slides>
  <Notes>52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euc-040_rev_d_corp_template_v10</vt:lpstr>
      <vt:lpstr>PowerPoint Presentation</vt:lpstr>
      <vt:lpstr>Eucalyptus IAM</vt:lpstr>
      <vt:lpstr>Module Topics</vt:lpstr>
      <vt:lpstr>EIAM Concepts and Terminology</vt:lpstr>
      <vt:lpstr>Eucalyptus IAM</vt:lpstr>
      <vt:lpstr>LDAP and AD Integration</vt:lpstr>
      <vt:lpstr>EIAM Accounts</vt:lpstr>
      <vt:lpstr>Account Users</vt:lpstr>
      <vt:lpstr>Accounts and Resources</vt:lpstr>
      <vt:lpstr>Special Identities</vt:lpstr>
      <vt:lpstr>Login Profile</vt:lpstr>
      <vt:lpstr>Downloading Credentials</vt:lpstr>
      <vt:lpstr>Eucalyptus Resource Names</vt:lpstr>
      <vt:lpstr>IAM and S3 ERN Examples</vt:lpstr>
      <vt:lpstr>EC2 ERN Examples</vt:lpstr>
      <vt:lpstr>Access Control Policies and Quotas</vt:lpstr>
      <vt:lpstr>Access Control Policy Overview</vt:lpstr>
      <vt:lpstr>Policies, Users, Groups</vt:lpstr>
      <vt:lpstr>Policy Language</vt:lpstr>
      <vt:lpstr>Policy Statements</vt:lpstr>
      <vt:lpstr>Sample Policy (1)</vt:lpstr>
      <vt:lpstr>Sample Policy (2)</vt:lpstr>
      <vt:lpstr>Sample Policy (3)</vt:lpstr>
      <vt:lpstr>Paths and Policy Scope</vt:lpstr>
      <vt:lpstr>Creating Policies - Administrator Console</vt:lpstr>
      <vt:lpstr>Amazon Policy Generator</vt:lpstr>
      <vt:lpstr>Viewing Policies - Administrator Console</vt:lpstr>
      <vt:lpstr>Managing Policies – Command Line</vt:lpstr>
      <vt:lpstr>Group Policies</vt:lpstr>
      <vt:lpstr>User Policies</vt:lpstr>
      <vt:lpstr>Delegate Option</vt:lpstr>
      <vt:lpstr>Access Management Controls</vt:lpstr>
      <vt:lpstr>Permissions Evaluation</vt:lpstr>
      <vt:lpstr>Quota Policies</vt:lpstr>
      <vt:lpstr>Quota Example</vt:lpstr>
      <vt:lpstr>Quota Keys (1)</vt:lpstr>
      <vt:lpstr>Quota Keys (2)</vt:lpstr>
      <vt:lpstr>Quota Rules</vt:lpstr>
      <vt:lpstr>Quota Evaluation</vt:lpstr>
      <vt:lpstr>Account Policies (Quotas)</vt:lpstr>
      <vt:lpstr>Summary</vt:lpstr>
      <vt:lpstr>Managing Accounts, Groups, and Users</vt:lpstr>
      <vt:lpstr>Managing Accounts, Groups, Users</vt:lpstr>
      <vt:lpstr>Adding Accounts </vt:lpstr>
      <vt:lpstr>User-Initiated</vt:lpstr>
      <vt:lpstr>Administrator-Initiated</vt:lpstr>
      <vt:lpstr>Viewing Accounts</vt:lpstr>
      <vt:lpstr>Deleting Accounts</vt:lpstr>
      <vt:lpstr>Adding Groups</vt:lpstr>
      <vt:lpstr>Viewing Groups</vt:lpstr>
      <vt:lpstr>Adding Users to Groups</vt:lpstr>
      <vt:lpstr>Removing Users from Groups</vt:lpstr>
      <vt:lpstr>Adding Users to an Account</vt:lpstr>
      <vt:lpstr>User Password and Credentials (1) </vt:lpstr>
      <vt:lpstr>User Password and Credentials (2) </vt:lpstr>
      <vt:lpstr>Viewing Users</vt:lpstr>
      <vt:lpstr>Deleting Users</vt:lpstr>
      <vt:lpstr>Summary</vt:lpstr>
      <vt:lpstr>Hands-On (1)</vt:lpstr>
      <vt:lpstr>Hands-On (2)</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526</cp:revision>
  <cp:lastPrinted>2012-09-20T13:02:04Z</cp:lastPrinted>
  <dcterms:created xsi:type="dcterms:W3CDTF">2011-10-23T23:18:41Z</dcterms:created>
  <dcterms:modified xsi:type="dcterms:W3CDTF">2012-12-21T15:44:31Z</dcterms:modified>
</cp:coreProperties>
</file>