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66" r:id="rId2"/>
    <p:sldId id="256" r:id="rId3"/>
    <p:sldId id="257" r:id="rId4"/>
    <p:sldId id="323" r:id="rId5"/>
    <p:sldId id="324" r:id="rId6"/>
    <p:sldId id="325" r:id="rId7"/>
    <p:sldId id="326" r:id="rId8"/>
    <p:sldId id="327" r:id="rId9"/>
    <p:sldId id="328" r:id="rId10"/>
    <p:sldId id="329" r:id="rId11"/>
    <p:sldId id="330" r:id="rId12"/>
    <p:sldId id="334" r:id="rId13"/>
    <p:sldId id="331" r:id="rId14"/>
    <p:sldId id="332" r:id="rId15"/>
    <p:sldId id="333" r:id="rId16"/>
    <p:sldId id="335" r:id="rId17"/>
    <p:sldId id="336" r:id="rId18"/>
    <p:sldId id="337" r:id="rId19"/>
    <p:sldId id="338" r:id="rId20"/>
    <p:sldId id="322" r:id="rId21"/>
    <p:sldId id="299" r:id="rId22"/>
    <p:sldId id="339" r:id="rId23"/>
    <p:sldId id="264" r:id="rId24"/>
    <p:sldId id="265" r:id="rId25"/>
  </p:sldIdLst>
  <p:sldSz cx="9144000" cy="6858000" type="screen4x3"/>
  <p:notesSz cx="7315200" cy="9601200"/>
  <p:custDataLst>
    <p:tags r:id="rId2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DB"/>
    <a:srgbClr val="000000"/>
    <a:srgbClr val="FFFFFF"/>
    <a:srgbClr val="808080"/>
    <a:srgbClr val="7A853B"/>
    <a:srgbClr val="899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87" autoAdjust="0"/>
  </p:normalViewPr>
  <p:slideViewPr>
    <p:cSldViewPr snapToGrid="0">
      <p:cViewPr varScale="1">
        <p:scale>
          <a:sx n="78" d="100"/>
          <a:sy n="78" d="100"/>
        </p:scale>
        <p:origin x="-348" y="-84"/>
      </p:cViewPr>
      <p:guideLst>
        <p:guide orient="horz" pos="382"/>
        <p:guide orient="horz" pos="930"/>
        <p:guide pos="2880"/>
        <p:guide pos="198"/>
        <p:guide pos="556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77DE885C-0F17-4B5B-9AF6-CA2177B41D58}" type="datetimeFigureOut">
              <a:rPr lang="en-US" smtClean="0"/>
              <a:pPr/>
              <a:t>12/21/2012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B12E15-8CB8-4801-BFA9-4829341E13D7}" type="slidenum">
              <a:rPr lang="en-US" smtClean="0"/>
              <a:pPr/>
              <a:t>‹#›</a:t>
            </a:fld>
            <a:endParaRPr lang="en-US"/>
          </a:p>
        </p:txBody>
      </p:sp>
    </p:spTree>
    <p:extLst>
      <p:ext uri="{BB962C8B-B14F-4D97-AF65-F5344CB8AC3E}">
        <p14:creationId xmlns:p14="http://schemas.microsoft.com/office/powerpoint/2010/main" val="3347085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5123" name="Rectangle 3"/>
          <p:cNvSpPr>
            <a:spLocks noGrp="1" noChangeArrowheads="1"/>
          </p:cNvSpPr>
          <p:nvPr>
            <p:ph type="dt" idx="1"/>
          </p:nvPr>
        </p:nvSpPr>
        <p:spPr bwMode="auto">
          <a:xfrm>
            <a:off x="4143587"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5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5127" name="Rectangle 7"/>
          <p:cNvSpPr>
            <a:spLocks noGrp="1" noChangeArrowheads="1"/>
          </p:cNvSpPr>
          <p:nvPr>
            <p:ph type="sldNum" sz="quarter" idx="5"/>
          </p:nvPr>
        </p:nvSpPr>
        <p:spPr bwMode="auto">
          <a:xfrm>
            <a:off x="4143587"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a:defRPr sz="1300"/>
            </a:lvl1pPr>
          </a:lstStyle>
          <a:p>
            <a:fld id="{7367ADD8-B37A-43EB-B24F-2425B0232BE5}" type="slidenum">
              <a:rPr lang="en-US"/>
              <a:pPr/>
              <a:t>‹#›</a:t>
            </a:fld>
            <a:endParaRPr lang="en-US"/>
          </a:p>
        </p:txBody>
      </p:sp>
    </p:spTree>
    <p:extLst>
      <p:ext uri="{BB962C8B-B14F-4D97-AF65-F5344CB8AC3E}">
        <p14:creationId xmlns:p14="http://schemas.microsoft.com/office/powerpoint/2010/main" val="19955001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Firefox is the officially supported browser, but Internet</a:t>
            </a:r>
            <a:r>
              <a:rPr lang="en-US" baseline="0" dirty="0" smtClean="0"/>
              <a:t> Explorer, Chrome, and Safari should work too.</a:t>
            </a:r>
          </a:p>
          <a:p>
            <a:r>
              <a:rPr lang="en-US" baseline="0" dirty="0" smtClean="0"/>
              <a:t>The User Console does not require Flash and works with HTML5.</a:t>
            </a:r>
          </a:p>
          <a:p>
            <a:r>
              <a:rPr lang="en-US" baseline="0" dirty="0" smtClean="0"/>
              <a:t>The server supports 150 concurrent users. </a:t>
            </a:r>
          </a:p>
          <a:p>
            <a:r>
              <a:rPr lang="en-US" baseline="0" dirty="0" smtClean="0"/>
              <a:t>The port number of 8888 can be changed in the User Console’s configuration file.</a:t>
            </a:r>
            <a:endParaRPr lang="en-US" dirty="0"/>
          </a:p>
        </p:txBody>
      </p:sp>
      <p:sp>
        <p:nvSpPr>
          <p:cNvPr id="4" name="Slide Number Placeholder 3"/>
          <p:cNvSpPr>
            <a:spLocks noGrp="1"/>
          </p:cNvSpPr>
          <p:nvPr>
            <p:ph type="sldNum" sz="quarter" idx="10"/>
          </p:nvPr>
        </p:nvSpPr>
        <p:spPr/>
        <p:txBody>
          <a:bodyPr/>
          <a:lstStyle/>
          <a:p>
            <a:fld id="{7367ADD8-B37A-43EB-B24F-2425B0232BE5}" type="slidenum">
              <a:rPr lang="en-US" smtClean="0"/>
              <a:pPr/>
              <a:t>4</a:t>
            </a:fld>
            <a:endParaRPr lang="en-US"/>
          </a:p>
        </p:txBody>
      </p:sp>
    </p:spTree>
    <p:extLst>
      <p:ext uri="{BB962C8B-B14F-4D97-AF65-F5344CB8AC3E}">
        <p14:creationId xmlns:p14="http://schemas.microsoft.com/office/powerpoint/2010/main" val="3580618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907AAA3C-659D-4285-AB44-68D8DA0CBB6D}" type="slidenum">
              <a:rPr lang="en-US" smtClean="0">
                <a:solidFill>
                  <a:srgbClr val="000000"/>
                </a:solidFill>
                <a:latin typeface="Times New Roman" charset="0"/>
              </a:rPr>
              <a:pPr eaLnBrk="1"/>
              <a:t>14</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smtClean="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907AAA3C-659D-4285-AB44-68D8DA0CBB6D}" type="slidenum">
              <a:rPr lang="en-US" smtClean="0">
                <a:solidFill>
                  <a:srgbClr val="000000"/>
                </a:solidFill>
                <a:latin typeface="Times New Roman" charset="0"/>
              </a:rPr>
              <a:pPr eaLnBrk="1"/>
              <a:t>15</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Ephemeral</a:t>
            </a:r>
            <a:r>
              <a:rPr lang="en-US" baseline="0" dirty="0" smtClean="0">
                <a:latin typeface="Times New Roman" charset="0"/>
              </a:rPr>
              <a:t> data is not lost during a reboot.  Some versions of hypervisors might not reconnect an EBS volume to the instance and manual intervention might be necessary.  </a:t>
            </a:r>
          </a:p>
          <a:p>
            <a:r>
              <a:rPr lang="en-US" baseline="0" dirty="0" smtClean="0">
                <a:latin typeface="Times New Roman" charset="0"/>
              </a:rPr>
              <a:t>EBS-backed images can also be suspended and resumed.  EBS-backed images are covered in a later module.</a:t>
            </a:r>
            <a:endParaRPr lang="en-US" dirty="0" smtClean="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4777"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4777"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4777"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4777"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4777"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8F09DE8E-1542-4B86-922F-BBB8F80D87E0}" type="slidenum">
              <a:rPr lang="en-US" smtClean="0">
                <a:solidFill>
                  <a:srgbClr val="000000"/>
                </a:solidFill>
                <a:latin typeface="Times New Roman" charset="0"/>
              </a:rPr>
              <a:pPr eaLnBrk="1"/>
              <a:t>16</a:t>
            </a:fld>
            <a:endParaRPr lang="en-US" smtClean="0">
              <a:solidFill>
                <a:srgbClr val="000000"/>
              </a:solidFill>
              <a:latin typeface="Times New Roman" charset="0"/>
            </a:endParaRPr>
          </a:p>
        </p:txBody>
      </p:sp>
      <p:sp>
        <p:nvSpPr>
          <p:cNvPr id="39939"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39940"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 Eucalyptus</a:t>
            </a:r>
            <a:r>
              <a:rPr lang="en-US" baseline="0" dirty="0" smtClean="0">
                <a:latin typeface="Times New Roman" charset="0"/>
              </a:rPr>
              <a:t> User Console </a:t>
            </a:r>
            <a:r>
              <a:rPr lang="en-US" dirty="0" smtClean="0">
                <a:latin typeface="Times New Roman" charset="0"/>
              </a:rPr>
              <a:t>also allows users</a:t>
            </a:r>
            <a:r>
              <a:rPr lang="en-US" baseline="0" dirty="0" smtClean="0">
                <a:latin typeface="Times New Roman" charset="0"/>
              </a:rPr>
              <a:t> to manage their security groups.   Users can list their security groups, add or delete a security group, and authorize or de-authorize outside connection access.</a:t>
            </a:r>
          </a:p>
          <a:p>
            <a:r>
              <a:rPr lang="en-US" baseline="0" dirty="0" smtClean="0">
                <a:latin typeface="Times New Roman" charset="0"/>
              </a:rPr>
              <a:t>Clicking the Create new security group button opens a window that allows you to name a group and then add one or more rules to it.</a:t>
            </a:r>
          </a:p>
          <a:p>
            <a:r>
              <a:rPr lang="en-US" baseline="0" dirty="0" smtClean="0">
                <a:latin typeface="Times New Roman" charset="0"/>
              </a:rPr>
              <a:t>The security group </a:t>
            </a:r>
            <a:r>
              <a:rPr lang="en-US" baseline="0" dirty="0" err="1" smtClean="0">
                <a:latin typeface="Times New Roman" charset="0"/>
              </a:rPr>
              <a:t>SSHandPing</a:t>
            </a:r>
            <a:r>
              <a:rPr lang="en-US" baseline="0" dirty="0" smtClean="0">
                <a:latin typeface="Times New Roman" charset="0"/>
              </a:rPr>
              <a:t> was added by a user.  Notice that it was selected, which then allows the user to click the More actions button and choose to either manage the security group’s rules or delete the security group.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4777"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4777"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4777"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4777"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4777"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4777"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41346831-9169-481D-BAA7-C4A143E5F653}" type="slidenum">
              <a:rPr lang="en-US" smtClean="0">
                <a:solidFill>
                  <a:srgbClr val="000000"/>
                </a:solidFill>
                <a:latin typeface="Times New Roman" charset="0"/>
              </a:rPr>
              <a:pPr eaLnBrk="1"/>
              <a:t>17</a:t>
            </a:fld>
            <a:endParaRPr lang="en-US" smtClean="0">
              <a:solidFill>
                <a:srgbClr val="000000"/>
              </a:solidFill>
              <a:latin typeface="Times New Roman" charset="0"/>
            </a:endParaRPr>
          </a:p>
        </p:txBody>
      </p:sp>
      <p:sp>
        <p:nvSpPr>
          <p:cNvPr id="34819"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34820"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a:t>
            </a:r>
            <a:r>
              <a:rPr lang="en-US" baseline="0" dirty="0" smtClean="0">
                <a:latin typeface="Times New Roman" charset="0"/>
              </a:rPr>
              <a:t> Eucalyptus User Console </a:t>
            </a:r>
            <a:r>
              <a:rPr lang="en-US" dirty="0" smtClean="0">
                <a:latin typeface="Times New Roman" charset="0"/>
              </a:rPr>
              <a:t>can also be used</a:t>
            </a:r>
            <a:r>
              <a:rPr lang="en-US" baseline="0" dirty="0" smtClean="0">
                <a:latin typeface="Times New Roman" charset="0"/>
              </a:rPr>
              <a:t> to manage elastic IP addresses in the same way that euca2ools can be used.</a:t>
            </a:r>
            <a:endParaRPr lang="en-US" dirty="0" smtClean="0">
              <a:latin typeface="Times New Roman" charset="0"/>
            </a:endParaRPr>
          </a:p>
          <a:p>
            <a:endParaRPr lang="en-US" dirty="0" smtClean="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AF66F429-55E7-4FBA-A6C8-2FCECA29929F}" type="slidenum">
              <a:rPr lang="en-US" smtClean="0">
                <a:solidFill>
                  <a:srgbClr val="000000"/>
                </a:solidFill>
                <a:latin typeface="Times New Roman" charset="0"/>
              </a:rPr>
              <a:pPr eaLnBrk="1"/>
              <a:t>18</a:t>
            </a:fld>
            <a:endParaRPr lang="en-US" smtClean="0">
              <a:solidFill>
                <a:srgbClr val="000000"/>
              </a:solidFill>
              <a:latin typeface="Times New Roman" charset="0"/>
            </a:endParaRPr>
          </a:p>
        </p:txBody>
      </p:sp>
      <p:sp>
        <p:nvSpPr>
          <p:cNvPr id="32771"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32772"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 Eucalyptus User Console </a:t>
            </a:r>
            <a:r>
              <a:rPr lang="en-US" baseline="0" dirty="0" smtClean="0">
                <a:latin typeface="Times New Roman" charset="0"/>
              </a:rPr>
              <a:t>provides the same volume management functionality that euca2ools does.</a:t>
            </a:r>
            <a:endParaRPr lang="en-US" dirty="0" smtClean="0">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E28813A1-5CF6-418C-BBD4-8ABFA1487C0B}" type="slidenum">
              <a:rPr lang="en-US" smtClean="0">
                <a:solidFill>
                  <a:srgbClr val="000000"/>
                </a:solidFill>
                <a:latin typeface="Times New Roman" charset="0"/>
              </a:rPr>
              <a:pPr eaLnBrk="1"/>
              <a:t>19</a:t>
            </a:fld>
            <a:endParaRPr lang="en-US" smtClean="0">
              <a:solidFill>
                <a:srgbClr val="000000"/>
              </a:solidFill>
              <a:latin typeface="Times New Roman" charset="0"/>
            </a:endParaRPr>
          </a:p>
        </p:txBody>
      </p:sp>
      <p:sp>
        <p:nvSpPr>
          <p:cNvPr id="35843"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35844"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 Eucalyptus User Console </a:t>
            </a:r>
            <a:r>
              <a:rPr lang="en-US" baseline="0" dirty="0" smtClean="0">
                <a:latin typeface="Times New Roman" charset="0"/>
              </a:rPr>
              <a:t>provides the same snapshot functionality that euca2ools does.</a:t>
            </a:r>
            <a:endParaRPr lang="en-US" dirty="0" smtClean="0">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E3E36AFA-A49E-4062-A020-F329BA1967CF}" type="slidenum">
              <a:rPr lang="en-US" smtClean="0">
                <a:solidFill>
                  <a:srgbClr val="000000"/>
                </a:solidFill>
                <a:latin typeface="Times New Roman" charset="0"/>
              </a:rPr>
              <a:pPr eaLnBrk="1"/>
              <a:t>21</a:t>
            </a:fld>
            <a:endParaRPr lang="en-US" smtClean="0">
              <a:solidFill>
                <a:srgbClr val="000000"/>
              </a:solidFill>
              <a:latin typeface="Times New Roman" charset="0"/>
            </a:endParaRPr>
          </a:p>
        </p:txBody>
      </p:sp>
      <p:sp>
        <p:nvSpPr>
          <p:cNvPr id="79875"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79876"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smtClean="0">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E3E36AFA-A49E-4062-A020-F329BA1967CF}" type="slidenum">
              <a:rPr lang="en-US" smtClean="0">
                <a:solidFill>
                  <a:srgbClr val="000000"/>
                </a:solidFill>
                <a:latin typeface="Times New Roman" charset="0"/>
              </a:rPr>
              <a:pPr eaLnBrk="1"/>
              <a:t>22</a:t>
            </a:fld>
            <a:endParaRPr lang="en-US" smtClean="0">
              <a:solidFill>
                <a:srgbClr val="000000"/>
              </a:solidFill>
              <a:latin typeface="Times New Roman" charset="0"/>
            </a:endParaRPr>
          </a:p>
        </p:txBody>
      </p:sp>
      <p:sp>
        <p:nvSpPr>
          <p:cNvPr id="79875"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79876"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smtClean="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7E5D7CFF-34B8-46B3-A712-B592200EEB52}" type="slidenum">
              <a:rPr lang="en-US" smtClean="0">
                <a:solidFill>
                  <a:srgbClr val="000000"/>
                </a:solidFill>
                <a:latin typeface="Times New Roman" charset="0"/>
              </a:rPr>
              <a:pPr eaLnBrk="1"/>
              <a:t>5</a:t>
            </a:fld>
            <a:endParaRPr lang="en-US" smtClean="0">
              <a:solidFill>
                <a:srgbClr val="000000"/>
              </a:solidFill>
              <a:latin typeface="Times New Roman" charset="0"/>
            </a:endParaRPr>
          </a:p>
        </p:txBody>
      </p:sp>
      <p:sp>
        <p:nvSpPr>
          <p:cNvPr id="74755"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74756"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smtClean="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7E5D7CFF-34B8-46B3-A712-B592200EEB52}" type="slidenum">
              <a:rPr lang="en-US" smtClean="0">
                <a:solidFill>
                  <a:srgbClr val="000000"/>
                </a:solidFill>
                <a:latin typeface="Times New Roman" charset="0"/>
              </a:rPr>
              <a:pPr eaLnBrk="1"/>
              <a:t>6</a:t>
            </a:fld>
            <a:endParaRPr lang="en-US" smtClean="0">
              <a:solidFill>
                <a:srgbClr val="000000"/>
              </a:solidFill>
              <a:latin typeface="Times New Roman" charset="0"/>
            </a:endParaRPr>
          </a:p>
        </p:txBody>
      </p:sp>
      <p:sp>
        <p:nvSpPr>
          <p:cNvPr id="74755"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74756"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 Dashboard is the initial screen when you log in to the User Console.   You use</a:t>
            </a:r>
            <a:r>
              <a:rPr lang="en-US" baseline="0" dirty="0" smtClean="0">
                <a:latin typeface="Times New Roman" charset="0"/>
              </a:rPr>
              <a:t> the Dashboard to navigate to other screens.   The Dashboard also quickly provides information about the status of instances, storage, and network and security resources.</a:t>
            </a:r>
            <a:endParaRPr lang="en-US" dirty="0" smtClean="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7E5D7CFF-34B8-46B3-A712-B592200EEB52}" type="slidenum">
              <a:rPr lang="en-US" smtClean="0">
                <a:solidFill>
                  <a:srgbClr val="000000"/>
                </a:solidFill>
                <a:latin typeface="Times New Roman" charset="0"/>
              </a:rPr>
              <a:pPr eaLnBrk="1"/>
              <a:t>8</a:t>
            </a:fld>
            <a:endParaRPr lang="en-US" smtClean="0">
              <a:solidFill>
                <a:srgbClr val="000000"/>
              </a:solidFill>
              <a:latin typeface="Times New Roman" charset="0"/>
            </a:endParaRPr>
          </a:p>
        </p:txBody>
      </p:sp>
      <p:sp>
        <p:nvSpPr>
          <p:cNvPr id="74755"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74756"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 User </a:t>
            </a:r>
            <a:r>
              <a:rPr lang="en-US" baseline="0" dirty="0" smtClean="0">
                <a:latin typeface="Times New Roman" charset="0"/>
              </a:rPr>
              <a:t>Console configuration file is located at /</a:t>
            </a:r>
            <a:r>
              <a:rPr lang="en-US" baseline="0" dirty="0" err="1" smtClean="0">
                <a:latin typeface="Times New Roman" charset="0"/>
              </a:rPr>
              <a:t>etc</a:t>
            </a:r>
            <a:r>
              <a:rPr lang="en-US" baseline="0" dirty="0" smtClean="0">
                <a:latin typeface="Times New Roman" charset="0"/>
              </a:rPr>
              <a:t>/eucalyptus-console/console.ini.   The file contains not only configuration parameters, but also information about the parameters and guidance about changing their values.</a:t>
            </a:r>
          </a:p>
          <a:p>
            <a:r>
              <a:rPr lang="en-US" baseline="0" dirty="0" smtClean="0">
                <a:latin typeface="Times New Roman" charset="0"/>
              </a:rPr>
              <a:t>The Cloud Administration Portal URL simply provides the user a link to the Administrator Console so that the user can change their password.</a:t>
            </a:r>
          </a:p>
          <a:p>
            <a:r>
              <a:rPr lang="en-US" baseline="0" dirty="0" smtClean="0">
                <a:latin typeface="Times New Roman" charset="0"/>
              </a:rPr>
              <a:t>The Cloud Administration Portal URL (support.url</a:t>
            </a:r>
            <a:r>
              <a:rPr lang="en-US" baseline="0" dirty="0" smtClean="0">
                <a:latin typeface="Times New Roman" charset="0"/>
                <a:sym typeface="Wingdings" pitchFamily="2" charset="2"/>
              </a:rPr>
              <a:t>:) setting determines where the user will be taken when they click the link “Forgot your password?  Contact your cloud administrator. “ on the main login screen.   Selecting this link will open the Eucalyptus Administrator Console and allow the user to change their password.</a:t>
            </a:r>
            <a:endParaRPr lang="en-US" dirty="0" smtClean="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7E5D7CFF-34B8-46B3-A712-B592200EEB52}" type="slidenum">
              <a:rPr lang="en-US" smtClean="0">
                <a:solidFill>
                  <a:srgbClr val="000000"/>
                </a:solidFill>
                <a:latin typeface="Times New Roman" charset="0"/>
              </a:rPr>
              <a:pPr eaLnBrk="1"/>
              <a:t>9</a:t>
            </a:fld>
            <a:endParaRPr lang="en-US" smtClean="0">
              <a:solidFill>
                <a:srgbClr val="000000"/>
              </a:solidFill>
              <a:latin typeface="Times New Roman" charset="0"/>
            </a:endParaRPr>
          </a:p>
        </p:txBody>
      </p:sp>
      <p:sp>
        <p:nvSpPr>
          <p:cNvPr id="74755"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74756"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a:t>
            </a:r>
            <a:r>
              <a:rPr lang="en-US" baseline="0" dirty="0" smtClean="0">
                <a:latin typeface="Times New Roman" charset="0"/>
              </a:rPr>
              <a:t> </a:t>
            </a:r>
            <a:r>
              <a:rPr lang="en-US" baseline="0" dirty="0" err="1" smtClean="0">
                <a:latin typeface="Times New Roman" charset="0"/>
              </a:rPr>
              <a:t>vmtypes</a:t>
            </a:r>
            <a:r>
              <a:rPr lang="en-US" baseline="0" dirty="0" smtClean="0">
                <a:latin typeface="Times New Roman" charset="0"/>
              </a:rPr>
              <a:t>, and how to change them in your cloud, are covered in the Instance and Image Management module of the Design, Build, Manage course.  </a:t>
            </a:r>
            <a:endParaRPr lang="en-US" dirty="0" smtClean="0">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7E5D7CFF-34B8-46B3-A712-B592200EEB52}" type="slidenum">
              <a:rPr lang="en-US" smtClean="0">
                <a:solidFill>
                  <a:srgbClr val="000000"/>
                </a:solidFill>
                <a:latin typeface="Times New Roman" charset="0"/>
              </a:rPr>
              <a:pPr eaLnBrk="1"/>
              <a:t>10</a:t>
            </a:fld>
            <a:endParaRPr lang="en-US" smtClean="0">
              <a:solidFill>
                <a:srgbClr val="000000"/>
              </a:solidFill>
              <a:latin typeface="Times New Roman" charset="0"/>
            </a:endParaRPr>
          </a:p>
        </p:txBody>
      </p:sp>
      <p:sp>
        <p:nvSpPr>
          <p:cNvPr id="74755"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74756"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If you</a:t>
            </a:r>
            <a:r>
              <a:rPr lang="en-US" baseline="0" dirty="0" smtClean="0">
                <a:latin typeface="Times New Roman" charset="0"/>
              </a:rPr>
              <a:t> make changes to the console.ini configuration file, then restart the User Console service using service eucalyptus-console restart.</a:t>
            </a:r>
            <a:endParaRPr lang="en-US" dirty="0" smtClean="0">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907AAA3C-659D-4285-AB44-68D8DA0CBB6D}" type="slidenum">
              <a:rPr lang="en-US" smtClean="0">
                <a:solidFill>
                  <a:srgbClr val="000000"/>
                </a:solidFill>
                <a:latin typeface="Times New Roman" charset="0"/>
              </a:rPr>
              <a:pPr eaLnBrk="1"/>
              <a:t>11</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Users can also manage</a:t>
            </a:r>
            <a:r>
              <a:rPr lang="en-US" baseline="0" dirty="0" smtClean="0">
                <a:latin typeface="Times New Roman" charset="0"/>
              </a:rPr>
              <a:t> their public and private key pairs using the Eucalyptus User Console.  </a:t>
            </a:r>
            <a:endParaRPr lang="en-US" dirty="0" smtClean="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907AAA3C-659D-4285-AB44-68D8DA0CBB6D}" type="slidenum">
              <a:rPr lang="en-US" smtClean="0">
                <a:solidFill>
                  <a:srgbClr val="000000"/>
                </a:solidFill>
                <a:latin typeface="Times New Roman" charset="0"/>
              </a:rPr>
              <a:pPr eaLnBrk="1"/>
              <a:t>12</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The view is currently expanded</a:t>
            </a:r>
            <a:r>
              <a:rPr lang="en-US" baseline="0" dirty="0" smtClean="0">
                <a:latin typeface="Times New Roman" charset="0"/>
              </a:rPr>
              <a:t> so that for the EMI you can see both more EMI information and information about the bundled EKI and ERI.</a:t>
            </a:r>
            <a:endParaRPr lang="en-US" dirty="0" smtClean="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07952" eaLnBrk="0">
              <a:tabLst>
                <a:tab pos="723835" algn="l"/>
                <a:tab pos="1447671" algn="l"/>
                <a:tab pos="2171506" algn="l"/>
                <a:tab pos="2895342" algn="l"/>
              </a:tabLst>
              <a:defRPr>
                <a:solidFill>
                  <a:schemeClr val="tx1"/>
                </a:solidFill>
                <a:latin typeface="Arial" charset="0"/>
                <a:ea typeface="ＭＳ Ｐゴシック" charset="-128"/>
              </a:defRPr>
            </a:lvl1pPr>
            <a:lvl2pPr marL="742883" indent="-285725" defTabSz="407952" eaLnBrk="0">
              <a:tabLst>
                <a:tab pos="723835" algn="l"/>
                <a:tab pos="1447671" algn="l"/>
                <a:tab pos="2171506" algn="l"/>
                <a:tab pos="2895342" algn="l"/>
              </a:tabLst>
              <a:defRPr>
                <a:solidFill>
                  <a:schemeClr val="tx1"/>
                </a:solidFill>
                <a:latin typeface="Arial" charset="0"/>
                <a:ea typeface="ＭＳ Ｐゴシック" charset="-128"/>
              </a:defRPr>
            </a:lvl2pPr>
            <a:lvl3pPr marL="1142898" indent="-228580" defTabSz="407952" eaLnBrk="0">
              <a:tabLst>
                <a:tab pos="723835" algn="l"/>
                <a:tab pos="1447671" algn="l"/>
                <a:tab pos="2171506" algn="l"/>
                <a:tab pos="2895342" algn="l"/>
              </a:tabLst>
              <a:defRPr>
                <a:solidFill>
                  <a:schemeClr val="tx1"/>
                </a:solidFill>
                <a:latin typeface="Arial" charset="0"/>
                <a:ea typeface="ＭＳ Ｐゴシック" charset="-128"/>
              </a:defRPr>
            </a:lvl3pPr>
            <a:lvl4pPr marL="1600057" indent="-228580" defTabSz="407952" eaLnBrk="0">
              <a:tabLst>
                <a:tab pos="723835" algn="l"/>
                <a:tab pos="1447671" algn="l"/>
                <a:tab pos="2171506" algn="l"/>
                <a:tab pos="2895342" algn="l"/>
              </a:tabLst>
              <a:defRPr>
                <a:solidFill>
                  <a:schemeClr val="tx1"/>
                </a:solidFill>
                <a:latin typeface="Arial" charset="0"/>
                <a:ea typeface="ＭＳ Ｐゴシック" charset="-128"/>
              </a:defRPr>
            </a:lvl4pPr>
            <a:lvl5pPr marL="2057217" indent="-228580" defTabSz="407952" eaLnBrk="0">
              <a:tabLst>
                <a:tab pos="723835" algn="l"/>
                <a:tab pos="1447671" algn="l"/>
                <a:tab pos="2171506" algn="l"/>
                <a:tab pos="2895342" algn="l"/>
              </a:tabLst>
              <a:defRPr>
                <a:solidFill>
                  <a:schemeClr val="tx1"/>
                </a:solidFill>
                <a:latin typeface="Arial" charset="0"/>
                <a:ea typeface="ＭＳ Ｐゴシック" charset="-128"/>
              </a:defRPr>
            </a:lvl5pPr>
            <a:lvl6pPr marL="251437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6pPr>
            <a:lvl7pPr marL="2971536"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7pPr>
            <a:lvl8pPr marL="342869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8pPr>
            <a:lvl9pPr marL="3885854" indent="-228580" defTabSz="407952" eaLnBrk="0" fontAlgn="base" hangingPunct="0">
              <a:lnSpc>
                <a:spcPct val="93000"/>
              </a:lnSpc>
              <a:spcBef>
                <a:spcPct val="0"/>
              </a:spcBef>
              <a:spcAft>
                <a:spcPct val="0"/>
              </a:spcAft>
              <a:buClr>
                <a:srgbClr val="000000"/>
              </a:buClr>
              <a:buSzPct val="100000"/>
              <a:buFont typeface="Times New Roman" charset="0"/>
              <a:tabLst>
                <a:tab pos="723835" algn="l"/>
                <a:tab pos="1447671" algn="l"/>
                <a:tab pos="2171506" algn="l"/>
                <a:tab pos="2895342" algn="l"/>
              </a:tabLst>
              <a:defRPr>
                <a:solidFill>
                  <a:schemeClr val="tx1"/>
                </a:solidFill>
                <a:latin typeface="Arial" charset="0"/>
                <a:ea typeface="ＭＳ Ｐゴシック" charset="-128"/>
              </a:defRPr>
            </a:lvl9pPr>
          </a:lstStyle>
          <a:p>
            <a:pPr eaLnBrk="1"/>
            <a:fld id="{907AAA3C-659D-4285-AB44-68D8DA0CBB6D}" type="slidenum">
              <a:rPr lang="en-US" smtClean="0">
                <a:solidFill>
                  <a:srgbClr val="000000"/>
                </a:solidFill>
                <a:latin typeface="Times New Roman" charset="0"/>
              </a:rPr>
              <a:pPr eaLnBrk="1"/>
              <a:t>13</a:t>
            </a:fld>
            <a:endParaRPr lang="en-US" smtClean="0">
              <a:solidFill>
                <a:srgbClr val="000000"/>
              </a:solidFill>
              <a:latin typeface="Times New Roman" charset="0"/>
            </a:endParaRPr>
          </a:p>
        </p:txBody>
      </p:sp>
      <p:sp>
        <p:nvSpPr>
          <p:cNvPr id="33795" name="Rectangle 1"/>
          <p:cNvSpPr>
            <a:spLocks noGrp="1" noRot="1" noChangeAspect="1" noChangeArrowheads="1" noTextEdit="1"/>
          </p:cNvSpPr>
          <p:nvPr>
            <p:ph type="sldImg"/>
          </p:nvPr>
        </p:nvSpPr>
        <p:spPr>
          <a:xfrm>
            <a:off x="1257300" y="728663"/>
            <a:ext cx="4802188" cy="3600450"/>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731839" y="4560888"/>
            <a:ext cx="5851525" cy="4230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dirty="0" smtClean="0">
                <a:latin typeface="Times New Roman" charset="0"/>
              </a:rPr>
              <a:t>It is also possible to launch</a:t>
            </a:r>
            <a:r>
              <a:rPr lang="en-US" baseline="0" dirty="0" smtClean="0">
                <a:latin typeface="Times New Roman" charset="0"/>
              </a:rPr>
              <a:t> new instances using the Eucalyptus User Console.  </a:t>
            </a:r>
          </a:p>
          <a:p>
            <a:r>
              <a:rPr lang="en-US" dirty="0" smtClean="0">
                <a:latin typeface="Times New Roman" charset="0"/>
              </a:rPr>
              <a:t>In the Create New Instance window, you make a series of choices in order to launch an instance. The choices are listed below:</a:t>
            </a:r>
          </a:p>
          <a:p>
            <a:r>
              <a:rPr lang="en-US" dirty="0" smtClean="0">
                <a:latin typeface="Times New Roman" charset="0"/>
              </a:rPr>
              <a:t>Image section - Select your EMI image. Several filters exist to find the exact EMI you want. Filters include:</a:t>
            </a:r>
          </a:p>
          <a:p>
            <a:r>
              <a:rPr lang="en-US" dirty="0" smtClean="0">
                <a:latin typeface="Times New Roman" charset="0"/>
              </a:rPr>
              <a:t>All images</a:t>
            </a:r>
          </a:p>
          <a:p>
            <a:r>
              <a:rPr lang="en-US" dirty="0" smtClean="0">
                <a:latin typeface="Times New Roman" charset="0"/>
              </a:rPr>
              <a:t>Images owned by me</a:t>
            </a:r>
          </a:p>
          <a:p>
            <a:r>
              <a:rPr lang="en-US" dirty="0" smtClean="0">
                <a:latin typeface="Times New Roman" charset="0"/>
              </a:rPr>
              <a:t>All platforms</a:t>
            </a:r>
          </a:p>
          <a:p>
            <a:r>
              <a:rPr lang="en-US" dirty="0" smtClean="0">
                <a:latin typeface="Times New Roman" charset="0"/>
              </a:rPr>
              <a:t>Linux</a:t>
            </a:r>
          </a:p>
          <a:p>
            <a:r>
              <a:rPr lang="en-US" dirty="0" smtClean="0">
                <a:latin typeface="Times New Roman" charset="0"/>
              </a:rPr>
              <a:t>Windows</a:t>
            </a:r>
          </a:p>
          <a:p>
            <a:r>
              <a:rPr lang="en-US" dirty="0" smtClean="0">
                <a:latin typeface="Times New Roman" charset="0"/>
              </a:rPr>
              <a:t>32 and 64 bit</a:t>
            </a:r>
          </a:p>
          <a:p>
            <a:r>
              <a:rPr lang="en-US" dirty="0" smtClean="0">
                <a:latin typeface="Times New Roman" charset="0"/>
              </a:rPr>
              <a:t>32 bit</a:t>
            </a:r>
          </a:p>
          <a:p>
            <a:r>
              <a:rPr lang="en-US" dirty="0" smtClean="0">
                <a:latin typeface="Times New Roman" charset="0"/>
              </a:rPr>
              <a:t>64 bit</a:t>
            </a:r>
          </a:p>
          <a:p>
            <a:r>
              <a:rPr lang="en-US" dirty="0" smtClean="0">
                <a:latin typeface="Times New Roman" charset="0"/>
              </a:rPr>
              <a:t>All root devices</a:t>
            </a:r>
          </a:p>
          <a:p>
            <a:r>
              <a:rPr lang="en-US" dirty="0" smtClean="0">
                <a:latin typeface="Times New Roman" charset="0"/>
              </a:rPr>
              <a:t>Instance-store root device</a:t>
            </a:r>
          </a:p>
          <a:p>
            <a:r>
              <a:rPr lang="en-US" dirty="0" smtClean="0">
                <a:latin typeface="Times New Roman" charset="0"/>
              </a:rPr>
              <a:t>EBS root device</a:t>
            </a:r>
          </a:p>
          <a:p>
            <a:r>
              <a:rPr lang="en-US" dirty="0" smtClean="0">
                <a:latin typeface="Times New Roman" charset="0"/>
              </a:rPr>
              <a:t>Type section</a:t>
            </a:r>
          </a:p>
          <a:p>
            <a:r>
              <a:rPr lang="en-US" dirty="0" smtClean="0">
                <a:latin typeface="Times New Roman" charset="0"/>
              </a:rPr>
              <a:t>Select one of the five </a:t>
            </a:r>
            <a:r>
              <a:rPr lang="en-US" dirty="0" err="1" smtClean="0">
                <a:latin typeface="Times New Roman" charset="0"/>
              </a:rPr>
              <a:t>vmtypes</a:t>
            </a:r>
            <a:endParaRPr lang="en-US" dirty="0" smtClean="0">
              <a:latin typeface="Times New Roman" charset="0"/>
            </a:endParaRPr>
          </a:p>
          <a:p>
            <a:r>
              <a:rPr lang="en-US" dirty="0" smtClean="0">
                <a:latin typeface="Times New Roman" charset="0"/>
              </a:rPr>
              <a:t>Select the number of instances to launch</a:t>
            </a:r>
          </a:p>
          <a:p>
            <a:r>
              <a:rPr lang="en-US" dirty="0" smtClean="0">
                <a:latin typeface="Times New Roman" charset="0"/>
              </a:rPr>
              <a:t>Select a specific availability zone or let the cloud pick the availability zone</a:t>
            </a:r>
          </a:p>
          <a:p>
            <a:r>
              <a:rPr lang="en-US" dirty="0" smtClean="0">
                <a:latin typeface="Times New Roman" charset="0"/>
              </a:rPr>
              <a:t>Security section</a:t>
            </a:r>
          </a:p>
          <a:p>
            <a:r>
              <a:rPr lang="en-US" dirty="0" smtClean="0">
                <a:latin typeface="Times New Roman" charset="0"/>
              </a:rPr>
              <a:t>Select a key pair </a:t>
            </a:r>
          </a:p>
          <a:p>
            <a:r>
              <a:rPr lang="en-US" dirty="0" smtClean="0">
                <a:latin typeface="Times New Roman" charset="0"/>
              </a:rPr>
              <a:t>Select a security group</a:t>
            </a:r>
          </a:p>
          <a:p>
            <a:r>
              <a:rPr lang="en-US" dirty="0" smtClean="0">
                <a:latin typeface="Times New Roman" charset="0"/>
              </a:rPr>
              <a:t>At this point you are offers the choice to launch the instance or continue on to the Advanced section where you can make additional choices.</a:t>
            </a:r>
          </a:p>
          <a:p>
            <a:r>
              <a:rPr lang="en-US" dirty="0" smtClean="0">
                <a:latin typeface="Times New Roman" charset="0"/>
              </a:rPr>
              <a:t>Advanced section</a:t>
            </a:r>
          </a:p>
          <a:p>
            <a:r>
              <a:rPr lang="en-US" dirty="0" smtClean="0">
                <a:latin typeface="Times New Roman" charset="0"/>
              </a:rPr>
              <a:t>Manually enter user data that will be made available to the instance when it boots</a:t>
            </a:r>
          </a:p>
          <a:p>
            <a:r>
              <a:rPr lang="en-US" dirty="0" smtClean="0">
                <a:latin typeface="Times New Roman" charset="0"/>
              </a:rPr>
              <a:t>Browse to a file that contains user data that will be made available to the instance when it boots</a:t>
            </a:r>
          </a:p>
          <a:p>
            <a:r>
              <a:rPr lang="en-US" dirty="0" smtClean="0">
                <a:latin typeface="Times New Roman" charset="0"/>
              </a:rPr>
              <a:t>Choose a specific EKI with which to launch the EMI</a:t>
            </a:r>
          </a:p>
          <a:p>
            <a:r>
              <a:rPr lang="en-US" dirty="0" smtClean="0">
                <a:latin typeface="Times New Roman" charset="0"/>
              </a:rPr>
              <a:t>Choose a specific ERI with which to launch the EMI</a:t>
            </a:r>
          </a:p>
          <a:p>
            <a:r>
              <a:rPr lang="en-US" dirty="0" smtClean="0">
                <a:latin typeface="Times New Roman" charset="0"/>
              </a:rPr>
              <a:t>Choose to launch the instance with only a private IP address and not public IP address</a:t>
            </a:r>
          </a:p>
          <a:p>
            <a:r>
              <a:rPr lang="en-US" dirty="0" smtClean="0">
                <a:latin typeface="Times New Roman" charset="0"/>
              </a:rPr>
              <a:t>At this point you may launch the instance.   </a:t>
            </a:r>
          </a:p>
          <a:p>
            <a:r>
              <a:rPr lang="en-US" dirty="0" smtClean="0">
                <a:latin typeface="Times New Roman" charset="0"/>
              </a:rPr>
              <a:t>If at any time you want to go back and change your selections before you launch the instance, you may by clicking the appropriate section title.  Clicking the section title reopens the section and allows you to change your selections.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Title.jpg"/>
          <p:cNvPicPr>
            <a:picLocks noChangeAspect="1"/>
          </p:cNvPicPr>
          <p:nvPr userDrawn="1"/>
        </p:nvPicPr>
        <p:blipFill>
          <a:blip r:embed="rId2" cstate="print"/>
          <a:stretch>
            <a:fillRect/>
          </a:stretch>
        </p:blipFill>
        <p:spPr>
          <a:xfrm>
            <a:off x="0" y="0"/>
            <a:ext cx="9144000" cy="5305425"/>
          </a:xfrm>
          <a:prstGeom prst="rect">
            <a:avLst/>
          </a:prstGeom>
        </p:spPr>
      </p:pic>
      <p:sp>
        <p:nvSpPr>
          <p:cNvPr id="11" name="Rounded Rectangle 10"/>
          <p:cNvSpPr/>
          <p:nvPr userDrawn="1"/>
        </p:nvSpPr>
        <p:spPr>
          <a:xfrm>
            <a:off x="887506" y="869577"/>
            <a:ext cx="5665694" cy="3361764"/>
          </a:xfrm>
          <a:prstGeom prst="roundRect">
            <a:avLst>
              <a:gd name="adj" fmla="val 5589"/>
            </a:avLst>
          </a:prstGeom>
          <a:solidFill>
            <a:schemeClr val="accent1">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userDrawn="1"/>
        </p:nvSpPr>
        <p:spPr>
          <a:xfrm>
            <a:off x="1389529" y="1148925"/>
            <a:ext cx="4622461" cy="2843408"/>
          </a:xfrm>
          <a:prstGeom prst="roundRect">
            <a:avLst>
              <a:gd name="adj" fmla="val 558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p:cNvSpPr>
            <a:spLocks noGrp="1" noChangeArrowheads="1"/>
          </p:cNvSpPr>
          <p:nvPr>
            <p:ph type="ctrTitle"/>
          </p:nvPr>
        </p:nvSpPr>
        <p:spPr>
          <a:xfrm>
            <a:off x="1501075" y="1204369"/>
            <a:ext cx="4433560" cy="1470025"/>
          </a:xfrm>
        </p:spPr>
        <p:txBody>
          <a:bodyPr anchor="b"/>
          <a:lstStyle>
            <a:lvl1pPr algn="l">
              <a:defRPr sz="3800">
                <a:solidFill>
                  <a:schemeClr val="tx2"/>
                </a:solidFill>
                <a:latin typeface="+mj-lt"/>
              </a:defRPr>
            </a:lvl1pPr>
          </a:lstStyle>
          <a:p>
            <a:pPr lvl="0"/>
            <a:r>
              <a:rPr lang="en-US" noProof="0" smtClean="0"/>
              <a:t>Click to edit Master title style</a:t>
            </a:r>
            <a:endParaRPr lang="en-US" noProof="0" dirty="0" smtClean="0"/>
          </a:p>
        </p:txBody>
      </p:sp>
      <p:sp>
        <p:nvSpPr>
          <p:cNvPr id="3075" name="Rectangle 3"/>
          <p:cNvSpPr>
            <a:spLocks noGrp="1" noChangeArrowheads="1"/>
          </p:cNvSpPr>
          <p:nvPr>
            <p:ph type="subTitle" idx="1"/>
          </p:nvPr>
        </p:nvSpPr>
        <p:spPr>
          <a:xfrm>
            <a:off x="1500065" y="2683548"/>
            <a:ext cx="4434893" cy="1087438"/>
          </a:xfrm>
        </p:spPr>
        <p:txBody>
          <a:bodyPr anchor="t" anchorCtr="0"/>
          <a:lstStyle>
            <a:lvl1pPr marL="0" indent="0" algn="l">
              <a:buFontTx/>
              <a:buNone/>
              <a:defRPr lang="en-US" sz="2500" b="1" noProof="0" dirty="0" smtClean="0">
                <a:solidFill>
                  <a:schemeClr val="accent1"/>
                </a:solidFill>
                <a:latin typeface="+mj-lt"/>
                <a:ea typeface="+mn-ea"/>
                <a:cs typeface="+mn-cs"/>
              </a:defRPr>
            </a:lvl1pPr>
          </a:lstStyle>
          <a:p>
            <a:pPr marL="0" lvl="0" indent="0" algn="l" rtl="0" eaLnBrk="1" fontAlgn="base" hangingPunct="1">
              <a:lnSpc>
                <a:spcPct val="95000"/>
              </a:lnSpc>
              <a:spcBef>
                <a:spcPct val="40000"/>
              </a:spcBef>
              <a:spcAft>
                <a:spcPct val="0"/>
              </a:spcAft>
              <a:buClr>
                <a:schemeClr val="tx2"/>
              </a:buClr>
              <a:buFontTx/>
              <a:buNone/>
            </a:pPr>
            <a:r>
              <a:rPr lang="en-US" noProof="0" smtClean="0"/>
              <a:t>Click to edit Master subtitle style</a:t>
            </a:r>
            <a:endParaRPr lang="en-US" noProof="0" dirty="0" smtClean="0"/>
          </a:p>
        </p:txBody>
      </p:sp>
      <p:sp>
        <p:nvSpPr>
          <p:cNvPr id="2" name="Date Placeholder 1"/>
          <p:cNvSpPr>
            <a:spLocks noGrp="1"/>
          </p:cNvSpPr>
          <p:nvPr>
            <p:ph type="dt" sz="half" idx="10"/>
          </p:nvPr>
        </p:nvSpPr>
        <p:spPr>
          <a:xfrm>
            <a:off x="4410636" y="6384735"/>
            <a:ext cx="1361234" cy="309563"/>
          </a:xfrm>
        </p:spPr>
        <p:txBody>
          <a:bodyPr/>
          <a:lstStyle/>
          <a:p>
            <a:endParaRPr lang="en-US" dirty="0"/>
          </a:p>
        </p:txBody>
      </p:sp>
      <p:sp>
        <p:nvSpPr>
          <p:cNvPr id="3" name="Slide Number Placeholder 2"/>
          <p:cNvSpPr>
            <a:spLocks noGrp="1"/>
          </p:cNvSpPr>
          <p:nvPr>
            <p:ph type="sldNum" sz="quarter" idx="11"/>
          </p:nvPr>
        </p:nvSpPr>
        <p:spPr/>
        <p:txBody>
          <a:body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2" name="Picture 11" descr="Logo.png"/>
          <p:cNvPicPr>
            <a:picLocks noChangeAspect="1"/>
          </p:cNvPicPr>
          <p:nvPr userDrawn="1"/>
        </p:nvPicPr>
        <p:blipFill>
          <a:blip r:embed="rId3" cstate="print"/>
          <a:stretch>
            <a:fillRect/>
          </a:stretch>
        </p:blipFill>
        <p:spPr>
          <a:xfrm>
            <a:off x="5990353" y="6382872"/>
            <a:ext cx="2804022" cy="3137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80483F-A603-4620-9AAA-47FD290C1D21}" type="slidenum">
              <a:rPr lang="en-US"/>
              <a:pPr/>
              <a:t>‹#›</a:t>
            </a:fld>
            <a:endParaRPr lang="en-US"/>
          </a:p>
        </p:txBody>
      </p:sp>
    </p:spTree>
    <p:extLst>
      <p:ext uri="{BB962C8B-B14F-4D97-AF65-F5344CB8AC3E}">
        <p14:creationId xmlns:p14="http://schemas.microsoft.com/office/powerpoint/2010/main" val="164258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14324" y="606425"/>
            <a:ext cx="85248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04799" y="1631576"/>
            <a:ext cx="8534402" cy="4527177"/>
          </a:xfrm>
        </p:spPr>
        <p:txBody>
          <a:bodyPr/>
          <a:lstStyle/>
          <a:p>
            <a:r>
              <a:rPr lang="en-US" smtClean="0"/>
              <a:t>Click icon to add chart</a:t>
            </a:r>
            <a:endParaRPr lang="en-US" dirty="0"/>
          </a:p>
        </p:txBody>
      </p:sp>
      <p:sp>
        <p:nvSpPr>
          <p:cNvPr id="7" name="Slide Number Placeholder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Tree>
    <p:extLst>
      <p:ext uri="{BB962C8B-B14F-4D97-AF65-F5344CB8AC3E}">
        <p14:creationId xmlns:p14="http://schemas.microsoft.com/office/powerpoint/2010/main" val="378582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Title">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pic>
        <p:nvPicPr>
          <p:cNvPr id="17" name="Picture 16" descr="EUC-017 Logo FNL 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5583" y="6382871"/>
            <a:ext cx="2770862" cy="296830"/>
          </a:xfrm>
          <a:prstGeom prst="rect">
            <a:avLst/>
          </a:prstGeom>
        </p:spPr>
      </p:pic>
      <p:sp>
        <p:nvSpPr>
          <p:cNvPr id="6" name="Rectangle 6"/>
          <p:cNvSpPr>
            <a:spLocks noGrp="1" noChangeArrowheads="1"/>
          </p:cNvSpPr>
          <p:nvPr>
            <p:ph type="sldNum" sz="quarter" idx="4"/>
          </p:nvPr>
        </p:nvSpPr>
        <p:spPr bwMode="auto">
          <a:xfrm>
            <a:off x="256532" y="6465702"/>
            <a:ext cx="454025" cy="309563"/>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defRPr lang="en-US" baseline="0" smtClean="0">
                <a:solidFill>
                  <a:schemeClr val="tx2">
                    <a:lumMod val="75000"/>
                  </a:schemeClr>
                </a:solidFill>
              </a:defRPr>
            </a:lvl1pPr>
          </a:lstStyle>
          <a:p>
            <a:fld id="{C1994EF4-F06B-4E63-AC73-5375DF350574}" type="slidenum">
              <a:rPr lang="en-US" smtClean="0"/>
              <a:pPr/>
              <a:t>‹#›</a:t>
            </a:fld>
            <a:endParaRPr lang="en-US" dirty="0"/>
          </a:p>
        </p:txBody>
      </p:sp>
      <p:sp>
        <p:nvSpPr>
          <p:cNvPr id="10" name="TextBox 9"/>
          <p:cNvSpPr txBox="1"/>
          <p:nvPr userDrawn="1"/>
        </p:nvSpPr>
        <p:spPr>
          <a:xfrm>
            <a:off x="950258" y="6489485"/>
            <a:ext cx="2662518" cy="246221"/>
          </a:xfrm>
          <a:prstGeom prst="rect">
            <a:avLst/>
          </a:prstGeom>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tx2">
                    <a:lumMod val="75000"/>
                  </a:schemeClr>
                </a:solidFill>
                <a:latin typeface="Arial" charset="0"/>
                <a:ea typeface="+mn-ea"/>
                <a:cs typeface="+mn-cs"/>
              </a:rPr>
              <a:t>© 2013 Eucalyptus Systems, Inc.</a:t>
            </a:r>
            <a:endParaRPr lang="en-US" sz="1000" kern="1200" dirty="0" smtClean="0">
              <a:solidFill>
                <a:schemeClr val="tx2">
                  <a:lumMod val="75000"/>
                </a:schemeClr>
              </a:solidFill>
              <a:latin typeface="Arial" charset="0"/>
              <a:ea typeface="+mn-ea"/>
              <a:cs typeface="+mn-cs"/>
            </a:endParaRPr>
          </a:p>
        </p:txBody>
      </p:sp>
      <p:sp>
        <p:nvSpPr>
          <p:cNvPr id="3" name="Text Placeholder 2"/>
          <p:cNvSpPr>
            <a:spLocks noGrp="1"/>
          </p:cNvSpPr>
          <p:nvPr>
            <p:ph type="body" sz="quarter" idx="10"/>
          </p:nvPr>
        </p:nvSpPr>
        <p:spPr>
          <a:xfrm>
            <a:off x="1595719" y="2312988"/>
            <a:ext cx="5952564" cy="607539"/>
          </a:xfrm>
          <a:noFill/>
        </p:spPr>
        <p:txBody>
          <a:bodyPr wrap="square" rtlCol="0">
            <a:spAutoFit/>
          </a:bodyPr>
          <a:lstStyle>
            <a:lvl1pPr marL="0" indent="0">
              <a:buFontTx/>
              <a:buNone/>
              <a:defRPr lang="en-US" sz="3600" b="1" kern="1200" smtClean="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
        <p:nvSpPr>
          <p:cNvPr id="15" name="Text Placeholder 14"/>
          <p:cNvSpPr>
            <a:spLocks noGrp="1"/>
          </p:cNvSpPr>
          <p:nvPr>
            <p:ph type="body" sz="quarter" idx="11"/>
          </p:nvPr>
        </p:nvSpPr>
        <p:spPr>
          <a:xfrm>
            <a:off x="744071" y="3093291"/>
            <a:ext cx="7655858" cy="464423"/>
          </a:xfrm>
          <a:noFill/>
        </p:spPr>
        <p:txBody>
          <a:bodyPr wrap="square" rtlCol="0">
            <a:spAutoFit/>
          </a:bodyPr>
          <a:lstStyle>
            <a:lvl1pPr marL="0" indent="0" algn="ctr" rtl="0" fontAlgn="base">
              <a:lnSpc>
                <a:spcPct val="93000"/>
              </a:lnSpc>
              <a:spcBef>
                <a:spcPts val="600"/>
              </a:spcBef>
              <a:spcAft>
                <a:spcPct val="0"/>
              </a:spcAft>
              <a:buNone/>
              <a:defRPr lang="en-US" sz="2600" b="0" kern="1200" dirty="0">
                <a:solidFill>
                  <a:schemeClr val="bg1"/>
                </a:solidFill>
                <a:latin typeface="+mj-lt"/>
                <a:ea typeface="+mj-ea"/>
                <a:cs typeface="+mj-cs"/>
              </a:defRPr>
            </a:lvl1pPr>
            <a:lvl2pPr>
              <a:defRPr lang="en-US" kern="1200" smtClean="0">
                <a:latin typeface="Arial" charset="0"/>
                <a:ea typeface="+mn-ea"/>
                <a:cs typeface="+mn-cs"/>
              </a:defRPr>
            </a:lvl2pPr>
            <a:lvl3pPr>
              <a:defRPr lang="en-US" kern="1200" smtClean="0">
                <a:latin typeface="Arial" charset="0"/>
                <a:ea typeface="+mn-ea"/>
                <a:cs typeface="+mn-cs"/>
              </a:defRPr>
            </a:lvl3pPr>
            <a:lvl4pPr>
              <a:defRPr lang="en-US" kern="1200" smtClean="0">
                <a:latin typeface="Arial" charset="0"/>
                <a:ea typeface="+mn-ea"/>
                <a:cs typeface="+mn-cs"/>
              </a:defRPr>
            </a:lvl4pPr>
            <a:lvl5pPr>
              <a:defRPr lang="en-US" kern="1200">
                <a:latin typeface="Arial" charset="0"/>
                <a:ea typeface="+mn-ea"/>
                <a:cs typeface="+mn-cs"/>
              </a:defRPr>
            </a:lvl5pPr>
          </a:lstStyle>
          <a:p>
            <a:pPr lvl="0" algn="ctr">
              <a:lnSpc>
                <a:spcPct val="93000"/>
              </a:lnSpc>
              <a:spcBef>
                <a:spcPct val="0"/>
              </a:spcBef>
            </a:pPr>
            <a:r>
              <a:rPr lang="en-US" smtClean="0"/>
              <a:t>Click to edit Master text styles</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Blank Title No Logo">
    <p:bg>
      <p:bgPr>
        <a:gradFill>
          <a:gsLst>
            <a:gs pos="45000">
              <a:srgbClr val="0099DB"/>
            </a:gs>
            <a:gs pos="2000">
              <a:srgbClr val="000000"/>
            </a:gs>
            <a:gs pos="100000">
              <a:schemeClr val="tx1"/>
            </a:gs>
          </a:gsLst>
          <a:lin ang="54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40466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22448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14325" y="1864659"/>
            <a:ext cx="8524875" cy="4376343"/>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Tree>
    <p:extLst>
      <p:ext uri="{BB962C8B-B14F-4D97-AF65-F5344CB8AC3E}">
        <p14:creationId xmlns:p14="http://schemas.microsoft.com/office/powerpoint/2010/main" val="404662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2004921"/>
            <a:ext cx="8534400" cy="4261408"/>
          </a:xfrm>
        </p:spPr>
        <p:txBody>
          <a:bodyPr/>
          <a:lstStyle>
            <a:lvl1pPr marL="233363" indent="-233363">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CD65F-9BB8-4359-8B89-0390EA97433C}" type="slidenum">
              <a:rPr lang="en-US"/>
              <a:pPr/>
              <a:t>‹#›</a:t>
            </a:fld>
            <a:endParaRPr lang="en-US"/>
          </a:p>
        </p:txBody>
      </p:sp>
      <p:sp>
        <p:nvSpPr>
          <p:cNvPr id="8" name="Text Placeholder 7"/>
          <p:cNvSpPr>
            <a:spLocks noGrp="1"/>
          </p:cNvSpPr>
          <p:nvPr>
            <p:ph type="body" sz="quarter" idx="13"/>
          </p:nvPr>
        </p:nvSpPr>
        <p:spPr>
          <a:xfrm>
            <a:off x="300230" y="1476375"/>
            <a:ext cx="8543540" cy="600075"/>
          </a:xfrm>
        </p:spPr>
        <p:txBody>
          <a:bodyPr/>
          <a:lstStyle>
            <a:lvl1pPr marL="0" indent="0" algn="ctr">
              <a:buNone/>
              <a:defRPr sz="2500" b="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2244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ED9535-E519-4EA1-8E78-59DB116E41AE}" type="slidenum">
              <a:rPr lang="en-US"/>
              <a:pPr/>
              <a:t>‹#›</a:t>
            </a:fld>
            <a:endParaRPr lang="en-US"/>
          </a:p>
        </p:txBody>
      </p:sp>
    </p:spTree>
    <p:extLst>
      <p:ext uri="{BB962C8B-B14F-4D97-AF65-F5344CB8AC3E}">
        <p14:creationId xmlns:p14="http://schemas.microsoft.com/office/powerpoint/2010/main" val="105021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5637" y="1900517"/>
            <a:ext cx="4038292"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9916" y="1900517"/>
            <a:ext cx="4029638" cy="438439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AA804EB-90E6-458C-8035-9016CC94BFFA}" type="slidenum">
              <a:rPr lang="en-US"/>
              <a:pPr/>
              <a:t>‹#›</a:t>
            </a:fld>
            <a:endParaRPr lang="en-US"/>
          </a:p>
        </p:txBody>
      </p:sp>
      <p:sp>
        <p:nvSpPr>
          <p:cNvPr id="8" name="Text Placeholder 7"/>
          <p:cNvSpPr>
            <a:spLocks noGrp="1"/>
          </p:cNvSpPr>
          <p:nvPr>
            <p:ph type="body" sz="quarter" idx="13"/>
          </p:nvPr>
        </p:nvSpPr>
        <p:spPr>
          <a:xfrm>
            <a:off x="30023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
        <p:nvSpPr>
          <p:cNvPr id="9" name="Text Placeholder 7"/>
          <p:cNvSpPr>
            <a:spLocks noGrp="1"/>
          </p:cNvSpPr>
          <p:nvPr>
            <p:ph type="body" sz="quarter" idx="14"/>
          </p:nvPr>
        </p:nvSpPr>
        <p:spPr>
          <a:xfrm>
            <a:off x="4648200" y="1350866"/>
            <a:ext cx="4200052" cy="600075"/>
          </a:xfrm>
        </p:spPr>
        <p:txBody>
          <a:bodyPr/>
          <a:lstStyle>
            <a:lvl1pPr marL="0" indent="0" algn="ctr">
              <a:buNone/>
              <a:defRPr sz="2700" b="1" i="1">
                <a:solidFill>
                  <a:schemeClr val="accent1"/>
                </a:solidFill>
                <a:latin typeface="+mj-lt"/>
              </a:defRPr>
            </a:lvl1pPr>
            <a:lvl2pPr>
              <a:buNone/>
              <a:defRPr>
                <a:latin typeface="Arial Black" pitchFamily="34" charset="0"/>
              </a:defRPr>
            </a:lvl2pPr>
            <a:lvl3pPr>
              <a:buNone/>
              <a:defRPr>
                <a:latin typeface="Arial Black" pitchFamily="34" charset="0"/>
              </a:defRPr>
            </a:lvl3pPr>
            <a:lvl4pPr>
              <a:buNone/>
              <a:defRPr>
                <a:latin typeface="Arial Black" pitchFamily="34" charset="0"/>
              </a:defRPr>
            </a:lvl4pPr>
            <a:lvl5pPr>
              <a:buNone/>
              <a:defRPr>
                <a:latin typeface="Arial Black" pitchFamily="34" charset="0"/>
              </a:defRPr>
            </a:lvl5pPr>
          </a:lstStyle>
          <a:p>
            <a:pPr lvl="0"/>
            <a:r>
              <a:rPr lang="en-US" smtClean="0"/>
              <a:t>Click to edit Master text styles</a:t>
            </a:r>
          </a:p>
        </p:txBody>
      </p:sp>
    </p:spTree>
    <p:extLst>
      <p:ext uri="{BB962C8B-B14F-4D97-AF65-F5344CB8AC3E}">
        <p14:creationId xmlns:p14="http://schemas.microsoft.com/office/powerpoint/2010/main" val="167659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55F1C4E-348E-48AE-A115-A61FCE0D4BD5}" type="slidenum">
              <a:rPr lang="en-US"/>
              <a:pPr/>
              <a:t>‹#›</a:t>
            </a:fld>
            <a:endParaRPr lang="en-US"/>
          </a:p>
        </p:txBody>
      </p:sp>
    </p:spTree>
    <p:extLst>
      <p:ext uri="{BB962C8B-B14F-4D97-AF65-F5344CB8AC3E}">
        <p14:creationId xmlns:p14="http://schemas.microsoft.com/office/powerpoint/2010/main" val="236552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14325" y="606425"/>
            <a:ext cx="8524875" cy="109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14325" y="1425388"/>
            <a:ext cx="8524875" cy="484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3567953" y="6384735"/>
            <a:ext cx="1361234"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solidFill>
                  <a:schemeClr val="bg2"/>
                </a:solidFill>
              </a:defRPr>
            </a:lvl1pPr>
          </a:lstStyle>
          <a:p>
            <a:endParaRPr lang="en-US" dirty="0"/>
          </a:p>
        </p:txBody>
      </p:sp>
      <p:sp>
        <p:nvSpPr>
          <p:cNvPr id="1030" name="Rectangle 6"/>
          <p:cNvSpPr>
            <a:spLocks noGrp="1" noChangeArrowheads="1"/>
          </p:cNvSpPr>
          <p:nvPr>
            <p:ph type="sldNum" sz="quarter" idx="4"/>
          </p:nvPr>
        </p:nvSpPr>
        <p:spPr bwMode="auto">
          <a:xfrm>
            <a:off x="256532" y="6465702"/>
            <a:ext cx="4540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000">
                <a:solidFill>
                  <a:schemeClr val="accent1"/>
                </a:solidFill>
              </a:defRPr>
            </a:lvl1pPr>
          </a:lstStyle>
          <a:p>
            <a:fld id="{C1994EF4-F06B-4E63-AC73-5375DF350574}" type="slidenum">
              <a:rPr lang="en-US" smtClean="0"/>
              <a:pPr/>
              <a:t>‹#›</a:t>
            </a:fld>
            <a:endParaRPr lang="en-US" dirty="0"/>
          </a:p>
        </p:txBody>
      </p:sp>
      <p:sp>
        <p:nvSpPr>
          <p:cNvPr id="11" name="Rectangle 10"/>
          <p:cNvSpPr/>
          <p:nvPr/>
        </p:nvSpPr>
        <p:spPr>
          <a:xfrm>
            <a:off x="0" y="0"/>
            <a:ext cx="9144000" cy="466165"/>
          </a:xfrm>
          <a:prstGeom prst="rect">
            <a:avLst/>
          </a:prstGeom>
          <a:gradFill>
            <a:gsLst>
              <a:gs pos="0">
                <a:schemeClr val="accent1"/>
              </a:gs>
              <a:gs pos="0">
                <a:schemeClr val="tx1"/>
              </a:gs>
              <a:gs pos="100000">
                <a:srgbClr val="0099D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ln>
                <a:noFill/>
              </a:ln>
            </a:endParaRPr>
          </a:p>
        </p:txBody>
      </p:sp>
      <p:sp>
        <p:nvSpPr>
          <p:cNvPr id="16" name="TextBox 15"/>
          <p:cNvSpPr txBox="1"/>
          <p:nvPr/>
        </p:nvSpPr>
        <p:spPr>
          <a:xfrm>
            <a:off x="1909482" y="6489485"/>
            <a:ext cx="2662518" cy="246221"/>
          </a:xfrm>
          <a:prstGeom prst="rect">
            <a:avLst/>
          </a:prstGeom>
          <a:noFill/>
          <a:ln>
            <a:noFill/>
          </a:ln>
          <a:effectLst/>
        </p:spPr>
        <p:txBody>
          <a:bodyPr vert="horz" wrap="square" lIns="91440" tIns="45720" rIns="91440" bIns="45720" numCol="1" anchor="ctr" anchorCtr="0" compatLnSpc="1">
            <a:prstTxWarp prst="textNoShape">
              <a:avLst/>
            </a:prstTxWarp>
          </a:bodyPr>
          <a:lstStyle/>
          <a:p>
            <a:pPr algn="l" rtl="0" fontAlgn="base">
              <a:spcBef>
                <a:spcPct val="0"/>
              </a:spcBef>
              <a:spcAft>
                <a:spcPct val="0"/>
              </a:spcAft>
            </a:pPr>
            <a:r>
              <a:rPr lang="en-US" sz="1000" kern="1200" baseline="0" dirty="0" smtClean="0">
                <a:solidFill>
                  <a:schemeClr val="accent1"/>
                </a:solidFill>
                <a:latin typeface="Arial" charset="0"/>
                <a:ea typeface="+mn-ea"/>
                <a:cs typeface="+mn-cs"/>
              </a:rPr>
              <a:t>© 2013 Eucalyptus Systems, Inc.</a:t>
            </a:r>
            <a:endParaRPr lang="en-US" sz="1000" kern="1200" dirty="0" smtClean="0">
              <a:solidFill>
                <a:schemeClr val="accent1"/>
              </a:solidFill>
              <a:latin typeface="Arial" charset="0"/>
              <a:ea typeface="+mn-ea"/>
              <a:cs typeface="+mn-cs"/>
            </a:endParaRPr>
          </a:p>
        </p:txBody>
      </p:sp>
      <p:pic>
        <p:nvPicPr>
          <p:cNvPr id="10" name="Picture 1"/>
          <p:cNvPicPr>
            <a:picLocks noChangeAspect="1" noChangeArrowheads="1"/>
          </p:cNvPicPr>
          <p:nvPr/>
        </p:nvPicPr>
        <p:blipFill>
          <a:blip r:embed="rId13" cstate="print"/>
          <a:srcRect/>
          <a:stretch>
            <a:fillRect/>
          </a:stretch>
        </p:blipFill>
        <p:spPr bwMode="auto">
          <a:xfrm>
            <a:off x="8537224" y="6373550"/>
            <a:ext cx="346799" cy="33492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50" r:id="rId4"/>
    <p:sldLayoutId id="2147483663" r:id="rId5"/>
    <p:sldLayoutId id="2147483661" r:id="rId6"/>
    <p:sldLayoutId id="2147483651" r:id="rId7"/>
    <p:sldLayoutId id="2147483652" r:id="rId8"/>
    <p:sldLayoutId id="2147483654" r:id="rId9"/>
    <p:sldLayoutId id="2147483655" r:id="rId10"/>
    <p:sldLayoutId id="2147483660" r:id="rId11"/>
  </p:sldLayoutIdLst>
  <p:hf hdr="0" ftr="0" dt="0"/>
  <p:txStyles>
    <p:titleStyle>
      <a:lvl1pPr algn="ctr" rtl="0" eaLnBrk="1" fontAlgn="base" hangingPunct="1">
        <a:lnSpc>
          <a:spcPct val="93000"/>
        </a:lnSpc>
        <a:spcBef>
          <a:spcPct val="0"/>
        </a:spcBef>
        <a:spcAft>
          <a:spcPct val="0"/>
        </a:spcAft>
        <a:defRPr sz="3600" b="1">
          <a:solidFill>
            <a:schemeClr val="tx2"/>
          </a:solidFill>
          <a:latin typeface="+mj-lt"/>
          <a:ea typeface="+mj-ea"/>
          <a:cs typeface="+mj-cs"/>
        </a:defRPr>
      </a:lvl1pPr>
      <a:lvl2pPr algn="ctr" rtl="0" eaLnBrk="1" fontAlgn="base" hangingPunct="1">
        <a:lnSpc>
          <a:spcPct val="95000"/>
        </a:lnSpc>
        <a:spcBef>
          <a:spcPct val="0"/>
        </a:spcBef>
        <a:spcAft>
          <a:spcPct val="0"/>
        </a:spcAft>
        <a:defRPr sz="3600" b="1">
          <a:solidFill>
            <a:schemeClr val="tx1"/>
          </a:solidFill>
          <a:latin typeface="Arial" charset="0"/>
        </a:defRPr>
      </a:lvl2pPr>
      <a:lvl3pPr algn="ctr" rtl="0" eaLnBrk="1" fontAlgn="base" hangingPunct="1">
        <a:lnSpc>
          <a:spcPct val="95000"/>
        </a:lnSpc>
        <a:spcBef>
          <a:spcPct val="0"/>
        </a:spcBef>
        <a:spcAft>
          <a:spcPct val="0"/>
        </a:spcAft>
        <a:defRPr sz="3600" b="1">
          <a:solidFill>
            <a:schemeClr val="tx1"/>
          </a:solidFill>
          <a:latin typeface="Arial" charset="0"/>
        </a:defRPr>
      </a:lvl3pPr>
      <a:lvl4pPr algn="ctr" rtl="0" eaLnBrk="1" fontAlgn="base" hangingPunct="1">
        <a:lnSpc>
          <a:spcPct val="95000"/>
        </a:lnSpc>
        <a:spcBef>
          <a:spcPct val="0"/>
        </a:spcBef>
        <a:spcAft>
          <a:spcPct val="0"/>
        </a:spcAft>
        <a:defRPr sz="3600" b="1">
          <a:solidFill>
            <a:schemeClr val="tx1"/>
          </a:solidFill>
          <a:latin typeface="Arial" charset="0"/>
        </a:defRPr>
      </a:lvl4pPr>
      <a:lvl5pPr algn="ctr" rtl="0" eaLnBrk="1" fontAlgn="base" hangingPunct="1">
        <a:lnSpc>
          <a:spcPct val="95000"/>
        </a:lnSpc>
        <a:spcBef>
          <a:spcPct val="0"/>
        </a:spcBef>
        <a:spcAft>
          <a:spcPct val="0"/>
        </a:spcAft>
        <a:defRPr sz="3600" b="1">
          <a:solidFill>
            <a:schemeClr val="tx1"/>
          </a:solidFill>
          <a:latin typeface="Arial" charset="0"/>
        </a:defRPr>
      </a:lvl5pPr>
      <a:lvl6pPr marL="457200" algn="ctr" rtl="0" eaLnBrk="1" fontAlgn="base" hangingPunct="1">
        <a:lnSpc>
          <a:spcPct val="95000"/>
        </a:lnSpc>
        <a:spcBef>
          <a:spcPct val="0"/>
        </a:spcBef>
        <a:spcAft>
          <a:spcPct val="0"/>
        </a:spcAft>
        <a:defRPr sz="3600" b="1">
          <a:solidFill>
            <a:schemeClr val="tx1"/>
          </a:solidFill>
          <a:latin typeface="Arial" charset="0"/>
        </a:defRPr>
      </a:lvl6pPr>
      <a:lvl7pPr marL="914400" algn="ctr" rtl="0" eaLnBrk="1" fontAlgn="base" hangingPunct="1">
        <a:lnSpc>
          <a:spcPct val="95000"/>
        </a:lnSpc>
        <a:spcBef>
          <a:spcPct val="0"/>
        </a:spcBef>
        <a:spcAft>
          <a:spcPct val="0"/>
        </a:spcAft>
        <a:defRPr sz="3600" b="1">
          <a:solidFill>
            <a:schemeClr val="tx1"/>
          </a:solidFill>
          <a:latin typeface="Arial" charset="0"/>
        </a:defRPr>
      </a:lvl7pPr>
      <a:lvl8pPr marL="1371600" algn="ctr" rtl="0" eaLnBrk="1" fontAlgn="base" hangingPunct="1">
        <a:lnSpc>
          <a:spcPct val="95000"/>
        </a:lnSpc>
        <a:spcBef>
          <a:spcPct val="0"/>
        </a:spcBef>
        <a:spcAft>
          <a:spcPct val="0"/>
        </a:spcAft>
        <a:defRPr sz="3600" b="1">
          <a:solidFill>
            <a:schemeClr val="tx1"/>
          </a:solidFill>
          <a:latin typeface="Arial" charset="0"/>
        </a:defRPr>
      </a:lvl8pPr>
      <a:lvl9pPr marL="1828800" algn="ctr" rtl="0" eaLnBrk="1" fontAlgn="base" hangingPunct="1">
        <a:lnSpc>
          <a:spcPct val="95000"/>
        </a:lnSpc>
        <a:spcBef>
          <a:spcPct val="0"/>
        </a:spcBef>
        <a:spcAft>
          <a:spcPct val="0"/>
        </a:spcAft>
        <a:defRPr sz="3600" b="1">
          <a:solidFill>
            <a:schemeClr val="tx1"/>
          </a:solidFill>
          <a:latin typeface="Arial" charset="0"/>
        </a:defRPr>
      </a:lvl9pPr>
    </p:titleStyle>
    <p:bodyStyle>
      <a:lvl1pPr marL="233363" indent="-233363" algn="l" rtl="0" eaLnBrk="1" fontAlgn="base" hangingPunct="1">
        <a:lnSpc>
          <a:spcPct val="95000"/>
        </a:lnSpc>
        <a:spcBef>
          <a:spcPct val="40000"/>
        </a:spcBef>
        <a:spcAft>
          <a:spcPct val="0"/>
        </a:spcAft>
        <a:buClr>
          <a:schemeClr val="tx2"/>
        </a:buClr>
        <a:buChar char="•"/>
        <a:defRPr sz="2300">
          <a:solidFill>
            <a:schemeClr val="tx1"/>
          </a:solidFill>
          <a:latin typeface="+mn-lt"/>
          <a:ea typeface="+mn-ea"/>
          <a:cs typeface="+mn-cs"/>
        </a:defRPr>
      </a:lvl1pPr>
      <a:lvl2pPr marL="690563" indent="-233363" algn="l" rtl="0" eaLnBrk="1" fontAlgn="base" hangingPunct="1">
        <a:lnSpc>
          <a:spcPct val="95000"/>
        </a:lnSpc>
        <a:spcBef>
          <a:spcPct val="20000"/>
        </a:spcBef>
        <a:spcAft>
          <a:spcPct val="0"/>
        </a:spcAft>
        <a:buChar char="–"/>
        <a:defRPr sz="2000">
          <a:solidFill>
            <a:schemeClr val="tx1"/>
          </a:solidFill>
          <a:latin typeface="+mn-lt"/>
        </a:defRPr>
      </a:lvl2pPr>
      <a:lvl3pPr marL="1143000" indent="-228600" algn="l" rtl="0" eaLnBrk="1" fontAlgn="base" hangingPunct="1">
        <a:lnSpc>
          <a:spcPct val="95000"/>
        </a:lnSpc>
        <a:spcBef>
          <a:spcPct val="20000"/>
        </a:spcBef>
        <a:spcAft>
          <a:spcPct val="0"/>
        </a:spcAft>
        <a:buChar char="•"/>
        <a:defRPr sz="1800">
          <a:solidFill>
            <a:schemeClr val="tx1"/>
          </a:solidFill>
          <a:latin typeface="+mn-lt"/>
        </a:defRPr>
      </a:lvl3pPr>
      <a:lvl4pPr marL="1600200" indent="-228600" algn="l" rtl="0" eaLnBrk="1" fontAlgn="base" hangingPunct="1">
        <a:lnSpc>
          <a:spcPct val="95000"/>
        </a:lnSpc>
        <a:spcBef>
          <a:spcPct val="20000"/>
        </a:spcBef>
        <a:spcAft>
          <a:spcPct val="0"/>
        </a:spcAft>
        <a:buChar char="–"/>
        <a:defRPr sz="1600">
          <a:solidFill>
            <a:schemeClr val="tx1"/>
          </a:solidFill>
          <a:latin typeface="+mn-lt"/>
        </a:defRPr>
      </a:lvl4pPr>
      <a:lvl5pPr marL="2057400" indent="-228600" algn="l" rtl="0" eaLnBrk="1" fontAlgn="base" hangingPunct="1">
        <a:lnSpc>
          <a:spcPct val="95000"/>
        </a:lnSpc>
        <a:spcBef>
          <a:spcPct val="20000"/>
        </a:spcBef>
        <a:spcAft>
          <a:spcPct val="0"/>
        </a:spcAft>
        <a:buChar char="»"/>
        <a:defRPr sz="1600">
          <a:solidFill>
            <a:schemeClr val="tx1"/>
          </a:solidFill>
          <a:latin typeface="+mn-lt"/>
        </a:defRPr>
      </a:lvl5pPr>
      <a:lvl6pPr marL="2514600" indent="-228600" algn="l" rtl="0" eaLnBrk="1" fontAlgn="base" hangingPunct="1">
        <a:lnSpc>
          <a:spcPct val="95000"/>
        </a:lnSpc>
        <a:spcBef>
          <a:spcPct val="20000"/>
        </a:spcBef>
        <a:spcAft>
          <a:spcPct val="0"/>
        </a:spcAft>
        <a:buChar char="»"/>
        <a:defRPr>
          <a:solidFill>
            <a:schemeClr val="tx1"/>
          </a:solidFill>
          <a:latin typeface="+mn-lt"/>
        </a:defRPr>
      </a:lvl6pPr>
      <a:lvl7pPr marL="2971800" indent="-228600" algn="l" rtl="0" eaLnBrk="1" fontAlgn="base" hangingPunct="1">
        <a:lnSpc>
          <a:spcPct val="95000"/>
        </a:lnSpc>
        <a:spcBef>
          <a:spcPct val="20000"/>
        </a:spcBef>
        <a:spcAft>
          <a:spcPct val="0"/>
        </a:spcAft>
        <a:buChar char="»"/>
        <a:defRPr>
          <a:solidFill>
            <a:schemeClr val="tx1"/>
          </a:solidFill>
          <a:latin typeface="+mn-lt"/>
        </a:defRPr>
      </a:lvl7pPr>
      <a:lvl8pPr marL="3429000" indent="-228600" algn="l" rtl="0" eaLnBrk="1" fontAlgn="base" hangingPunct="1">
        <a:lnSpc>
          <a:spcPct val="95000"/>
        </a:lnSpc>
        <a:spcBef>
          <a:spcPct val="20000"/>
        </a:spcBef>
        <a:spcAft>
          <a:spcPct val="0"/>
        </a:spcAft>
        <a:buChar char="»"/>
        <a:defRPr>
          <a:solidFill>
            <a:schemeClr val="tx1"/>
          </a:solidFill>
          <a:latin typeface="+mn-lt"/>
        </a:defRPr>
      </a:lvl8pPr>
      <a:lvl9pPr marL="3886200" indent="-228600" algn="l" rtl="0" eaLnBrk="1" fontAlgn="base" hangingPunct="1">
        <a:lnSpc>
          <a:spcPct val="95000"/>
        </a:lnSpc>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www.eucalyptus.com/doc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458910"/>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3"/>
          <p:cNvSpPr>
            <a:spLocks noGrp="1"/>
          </p:cNvSpPr>
          <p:nvPr>
            <p:ph type="title"/>
          </p:nvPr>
        </p:nvSpPr>
        <p:spPr/>
        <p:txBody>
          <a:bodyPr/>
          <a:lstStyle/>
          <a:p>
            <a:r>
              <a:rPr lang="en-US" dirty="0" smtClean="0"/>
              <a:t>Starting the User Console</a:t>
            </a:r>
          </a:p>
        </p:txBody>
      </p:sp>
      <p:sp>
        <p:nvSpPr>
          <p:cNvPr id="40962" name="Rectangle 2"/>
          <p:cNvSpPr>
            <a:spLocks noGrp="1" noChangeArrowheads="1"/>
          </p:cNvSpPr>
          <p:nvPr>
            <p:ph type="body" idx="1"/>
          </p:nvPr>
        </p:nvSpPr>
        <p:spPr>
          <a:xfrm>
            <a:off x="314326" y="1305645"/>
            <a:ext cx="8425638" cy="4354925"/>
          </a:xfrm>
        </p:spPr>
        <p:txBody>
          <a:bodyPr/>
          <a:lstStyle/>
          <a:p>
            <a:r>
              <a:rPr lang="en-US" sz="2000" dirty="0" smtClean="0"/>
              <a:t>Start the User Console once the  </a:t>
            </a:r>
            <a:r>
              <a:rPr lang="en-US" sz="2000" dirty="0" smtClean="0">
                <a:latin typeface="Courier New" pitchFamily="49" charset="0"/>
                <a:cs typeface="Courier New" pitchFamily="49" charset="0"/>
              </a:rPr>
              <a:t>console.ini</a:t>
            </a:r>
            <a:r>
              <a:rPr lang="en-US" sz="2000" dirty="0" smtClean="0"/>
              <a:t> file has been configured.</a:t>
            </a:r>
          </a:p>
          <a:p>
            <a:endParaRPr lang="en-US" sz="2000" dirty="0"/>
          </a:p>
          <a:p>
            <a:endParaRPr lang="en-US" sz="2000" dirty="0" smtClean="0"/>
          </a:p>
          <a:p>
            <a:r>
              <a:rPr lang="en-US" sz="2000" dirty="0" smtClean="0"/>
              <a:t>Restart </a:t>
            </a:r>
            <a:r>
              <a:rPr lang="en-US" sz="2000" dirty="0"/>
              <a:t>the </a:t>
            </a:r>
            <a:r>
              <a:rPr lang="en-US" sz="2000" dirty="0" smtClean="0"/>
              <a:t>User Console if the  </a:t>
            </a:r>
            <a:r>
              <a:rPr lang="en-US" sz="2000" dirty="0">
                <a:latin typeface="Courier New" pitchFamily="49" charset="0"/>
                <a:cs typeface="Courier New" pitchFamily="49" charset="0"/>
              </a:rPr>
              <a:t>console.ini</a:t>
            </a:r>
            <a:r>
              <a:rPr lang="en-US" sz="2000" dirty="0"/>
              <a:t> file has been </a:t>
            </a:r>
            <a:r>
              <a:rPr lang="en-US" sz="2000" dirty="0" smtClean="0"/>
              <a:t>changed.</a:t>
            </a:r>
          </a:p>
          <a:p>
            <a:pPr lvl="1"/>
            <a:r>
              <a:rPr lang="en-US" sz="1700" dirty="0" smtClean="0"/>
              <a:t>Refresh your browser window too.</a:t>
            </a:r>
          </a:p>
        </p:txBody>
      </p:sp>
      <p:sp>
        <p:nvSpPr>
          <p:cNvPr id="40964" name="TextBox 3"/>
          <p:cNvSpPr txBox="1">
            <a:spLocks noChangeArrowheads="1"/>
          </p:cNvSpPr>
          <p:nvPr/>
        </p:nvSpPr>
        <p:spPr bwMode="auto">
          <a:xfrm>
            <a:off x="-701675" y="3989388"/>
            <a:ext cx="18415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endParaRPr lang="en-US"/>
          </a:p>
          <a:p>
            <a:pPr eaLnBrk="1"/>
            <a:endParaRPr lang="en-US"/>
          </a:p>
        </p:txBody>
      </p:sp>
      <p:sp>
        <p:nvSpPr>
          <p:cNvPr id="5"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10</a:t>
            </a:fld>
            <a:endParaRPr lang="en-US"/>
          </a:p>
        </p:txBody>
      </p:sp>
      <p:sp>
        <p:nvSpPr>
          <p:cNvPr id="2" name="TextBox 1"/>
          <p:cNvSpPr txBox="1"/>
          <p:nvPr/>
        </p:nvSpPr>
        <p:spPr>
          <a:xfrm>
            <a:off x="1414337" y="2132147"/>
            <a:ext cx="4596130" cy="369332"/>
          </a:xfrm>
          <a:prstGeom prst="rect">
            <a:avLst/>
          </a:prstGeom>
          <a:noFill/>
        </p:spPr>
        <p:txBody>
          <a:bodyPr wrap="none" rtlCol="0">
            <a:spAutoFit/>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ervice eucalyptus-console start</a:t>
            </a:r>
            <a:endParaRPr lang="en-US" dirty="0">
              <a:latin typeface="Courier New" pitchFamily="49" charset="0"/>
              <a:cs typeface="Courier New" pitchFamily="49" charset="0"/>
            </a:endParaRPr>
          </a:p>
        </p:txBody>
      </p:sp>
      <p:sp>
        <p:nvSpPr>
          <p:cNvPr id="8" name="TextBox 7"/>
          <p:cNvSpPr txBox="1"/>
          <p:nvPr/>
        </p:nvSpPr>
        <p:spPr>
          <a:xfrm>
            <a:off x="1414336" y="4000213"/>
            <a:ext cx="4871847" cy="369332"/>
          </a:xfrm>
          <a:prstGeom prst="rect">
            <a:avLst/>
          </a:prstGeom>
          <a:noFill/>
        </p:spPr>
        <p:txBody>
          <a:bodyPr wrap="none" rtlCol="0">
            <a:spAutoFit/>
          </a:bodyPr>
          <a:lstStyle/>
          <a:p>
            <a:r>
              <a:rPr lang="en-US" dirty="0">
                <a:latin typeface="Courier New" pitchFamily="49" charset="0"/>
                <a:cs typeface="Courier New" pitchFamily="49" charset="0"/>
              </a:rPr>
              <a:t>s</a:t>
            </a:r>
            <a:r>
              <a:rPr lang="en-US" dirty="0" smtClean="0">
                <a:latin typeface="Courier New" pitchFamily="49" charset="0"/>
                <a:cs typeface="Courier New" pitchFamily="49" charset="0"/>
              </a:rPr>
              <a:t>ervice eucalyptus-console restart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7408481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1" y="606425"/>
            <a:ext cx="9072880" cy="1096864"/>
          </a:xfrm>
        </p:spPr>
        <p:txBody>
          <a:bodyPr/>
          <a:lstStyle/>
          <a:p>
            <a:r>
              <a:rPr lang="en-US" dirty="0" smtClean="0"/>
              <a:t>Managing Key Pairs</a:t>
            </a:r>
          </a:p>
        </p:txBody>
      </p:sp>
      <p:sp>
        <p:nvSpPr>
          <p:cNvPr id="21507" name="Content Placeholder 3"/>
          <p:cNvSpPr>
            <a:spLocks noGrp="1"/>
          </p:cNvSpPr>
          <p:nvPr>
            <p:ph idx="1"/>
          </p:nvPr>
        </p:nvSpPr>
        <p:spPr>
          <a:xfrm>
            <a:off x="314325" y="1425388"/>
            <a:ext cx="5476875" cy="2263644"/>
          </a:xfrm>
        </p:spPr>
        <p:txBody>
          <a:bodyPr/>
          <a:lstStyle/>
          <a:p>
            <a:r>
              <a:rPr lang="en-US" dirty="0" smtClean="0"/>
              <a:t>Public/private key pairs can be managed by the Eucalyptus User Console.</a:t>
            </a:r>
          </a:p>
          <a:p>
            <a:pPr lvl="1"/>
            <a:r>
              <a:rPr lang="en-US" dirty="0" smtClean="0">
                <a:cs typeface="Courier New" pitchFamily="49" charset="0"/>
              </a:rPr>
              <a:t>Create keys</a:t>
            </a:r>
          </a:p>
          <a:p>
            <a:pPr lvl="1"/>
            <a:r>
              <a:rPr lang="en-US" dirty="0" smtClean="0">
                <a:cs typeface="Courier New" pitchFamily="49" charset="0"/>
              </a:rPr>
              <a:t>View keys</a:t>
            </a:r>
          </a:p>
          <a:p>
            <a:pPr lvl="1"/>
            <a:r>
              <a:rPr lang="en-US" dirty="0" smtClean="0">
                <a:cs typeface="Courier New" pitchFamily="49" charset="0"/>
              </a:rPr>
              <a:t>Delete keys</a:t>
            </a:r>
          </a:p>
        </p:txBody>
      </p:sp>
      <p:sp>
        <p:nvSpPr>
          <p:cNvPr id="5"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11</a:t>
            </a:fld>
            <a:endParaRPr lang="en-US"/>
          </a:p>
        </p:txBody>
      </p:sp>
      <p:grpSp>
        <p:nvGrpSpPr>
          <p:cNvPr id="6" name="Group 5"/>
          <p:cNvGrpSpPr/>
          <p:nvPr/>
        </p:nvGrpSpPr>
        <p:grpSpPr>
          <a:xfrm>
            <a:off x="415290" y="1675447"/>
            <a:ext cx="8111490" cy="4575812"/>
            <a:chOff x="415290" y="1675447"/>
            <a:chExt cx="8111490" cy="4575812"/>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90" y="3718561"/>
              <a:ext cx="8111490" cy="253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5920740" y="1675447"/>
              <a:ext cx="1905000" cy="2180273"/>
              <a:chOff x="5920740" y="1675447"/>
              <a:chExt cx="1905000" cy="2180273"/>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0740" y="1675447"/>
                <a:ext cx="19050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own Arrow 2"/>
              <p:cNvSpPr/>
              <p:nvPr/>
            </p:nvSpPr>
            <p:spPr>
              <a:xfrm>
                <a:off x="7239000" y="2926080"/>
                <a:ext cx="472440" cy="92964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8373894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1" y="606425"/>
            <a:ext cx="9072880" cy="1096864"/>
          </a:xfrm>
        </p:spPr>
        <p:txBody>
          <a:bodyPr/>
          <a:lstStyle/>
          <a:p>
            <a:r>
              <a:rPr lang="en-US" dirty="0" smtClean="0"/>
              <a:t>Listing Images</a:t>
            </a:r>
          </a:p>
        </p:txBody>
      </p:sp>
      <p:sp>
        <p:nvSpPr>
          <p:cNvPr id="5"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12</a:t>
            </a:fld>
            <a:endParaRPr lang="en-US"/>
          </a:p>
        </p:txBody>
      </p:sp>
      <p:grpSp>
        <p:nvGrpSpPr>
          <p:cNvPr id="6" name="Group 5"/>
          <p:cNvGrpSpPr/>
          <p:nvPr/>
        </p:nvGrpSpPr>
        <p:grpSpPr>
          <a:xfrm>
            <a:off x="516194" y="1104050"/>
            <a:ext cx="8096864" cy="5134517"/>
            <a:chOff x="516194" y="1104050"/>
            <a:chExt cx="8096864" cy="5134517"/>
          </a:xfrm>
        </p:grpSpPr>
        <p:grpSp>
          <p:nvGrpSpPr>
            <p:cNvPr id="7" name="Group 6"/>
            <p:cNvGrpSpPr/>
            <p:nvPr/>
          </p:nvGrpSpPr>
          <p:grpSpPr>
            <a:xfrm>
              <a:off x="516194" y="1913822"/>
              <a:ext cx="8096864" cy="4324745"/>
              <a:chOff x="516194" y="1913822"/>
              <a:chExt cx="8096864" cy="4324745"/>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194" y="1913822"/>
                <a:ext cx="8096864" cy="432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own Arrow 2"/>
              <p:cNvSpPr/>
              <p:nvPr/>
            </p:nvSpPr>
            <p:spPr>
              <a:xfrm>
                <a:off x="7813040" y="1970884"/>
                <a:ext cx="284480" cy="35575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ounded Rectangular Callout 3"/>
              <p:cNvSpPr/>
              <p:nvPr/>
            </p:nvSpPr>
            <p:spPr>
              <a:xfrm>
                <a:off x="894080" y="2804160"/>
                <a:ext cx="2103120" cy="701040"/>
              </a:xfrm>
              <a:prstGeom prst="wedgeRoundRectCallout">
                <a:avLst>
                  <a:gd name="adj1" fmla="val -56099"/>
                  <a:gd name="adj2" fmla="val 10018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expand/contract to view more image information</a:t>
                </a:r>
                <a:endParaRPr lang="en-US" sz="1400" dirty="0">
                  <a:solidFill>
                    <a:schemeClr val="tx1"/>
                  </a:solidFill>
                </a:endParaRPr>
              </a:p>
            </p:txBody>
          </p:sp>
          <p:sp>
            <p:nvSpPr>
              <p:cNvPr id="11" name="Rounded Rectangular Callout 10"/>
              <p:cNvSpPr/>
              <p:nvPr/>
            </p:nvSpPr>
            <p:spPr>
              <a:xfrm>
                <a:off x="6251073" y="4185920"/>
                <a:ext cx="2103120" cy="599440"/>
              </a:xfrm>
              <a:prstGeom prst="wedgeRoundRectCallout">
                <a:avLst>
                  <a:gd name="adj1" fmla="val -117452"/>
                  <a:gd name="adj2" fmla="val 162573"/>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a:t>
                </a:r>
                <a:r>
                  <a:rPr lang="en-US" sz="1400" dirty="0" smtClean="0">
                    <a:solidFill>
                      <a:schemeClr val="tx1"/>
                    </a:solidFill>
                  </a:rPr>
                  <a:t>xpanded information for the selected EMI</a:t>
                </a:r>
                <a:endParaRPr lang="en-US" sz="1400" dirty="0">
                  <a:solidFill>
                    <a:schemeClr val="tx1"/>
                  </a:solidFill>
                </a:endParaRPr>
              </a:p>
            </p:txBody>
          </p:sp>
        </p:gr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7401" y="1104050"/>
              <a:ext cx="779780" cy="809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933724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490538" y="625475"/>
            <a:ext cx="8320087" cy="1096864"/>
          </a:xfrm>
        </p:spPr>
        <p:txBody>
          <a:bodyPr/>
          <a:lstStyle/>
          <a:p>
            <a:r>
              <a:rPr lang="en-US" dirty="0" smtClean="0"/>
              <a:t>Starting an Instance</a:t>
            </a:r>
          </a:p>
        </p:txBody>
      </p:sp>
      <p:sp>
        <p:nvSpPr>
          <p:cNvPr id="6"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13</a:t>
            </a:fld>
            <a:endParaRPr lang="en-US"/>
          </a:p>
        </p:txBody>
      </p:sp>
      <p:grpSp>
        <p:nvGrpSpPr>
          <p:cNvPr id="3" name="Group 2"/>
          <p:cNvGrpSpPr/>
          <p:nvPr/>
        </p:nvGrpSpPr>
        <p:grpSpPr>
          <a:xfrm>
            <a:off x="281484" y="1792410"/>
            <a:ext cx="8566605" cy="4324071"/>
            <a:chOff x="281484" y="1792410"/>
            <a:chExt cx="8566605" cy="4324071"/>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17" y="1792410"/>
              <a:ext cx="972185" cy="846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484" y="3383280"/>
              <a:ext cx="3203396" cy="108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0320" y="2054800"/>
              <a:ext cx="5017769" cy="4061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own Arrow 1"/>
            <p:cNvSpPr/>
            <p:nvPr/>
          </p:nvSpPr>
          <p:spPr>
            <a:xfrm>
              <a:off x="1051693" y="2570480"/>
              <a:ext cx="426631" cy="89407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Down Arrow 8"/>
            <p:cNvSpPr/>
            <p:nvPr/>
          </p:nvSpPr>
          <p:spPr>
            <a:xfrm rot="16200000">
              <a:off x="3484878" y="3638600"/>
              <a:ext cx="426631" cy="89407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58485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1" y="606425"/>
            <a:ext cx="9072880" cy="1096864"/>
          </a:xfrm>
        </p:spPr>
        <p:txBody>
          <a:bodyPr/>
          <a:lstStyle/>
          <a:p>
            <a:r>
              <a:rPr lang="en-US" dirty="0" smtClean="0"/>
              <a:t>Listing Instances</a:t>
            </a:r>
          </a:p>
        </p:txBody>
      </p:sp>
      <p:sp>
        <p:nvSpPr>
          <p:cNvPr id="21507" name="Content Placeholder 3"/>
          <p:cNvSpPr>
            <a:spLocks noGrp="1"/>
          </p:cNvSpPr>
          <p:nvPr>
            <p:ph idx="1"/>
          </p:nvPr>
        </p:nvSpPr>
        <p:spPr/>
        <p:txBody>
          <a:bodyPr/>
          <a:lstStyle/>
          <a:p>
            <a:endParaRPr lang="en-US" dirty="0"/>
          </a:p>
          <a:p>
            <a:endParaRPr lang="en-US" dirty="0" smtClean="0"/>
          </a:p>
        </p:txBody>
      </p:sp>
      <p:sp>
        <p:nvSpPr>
          <p:cNvPr id="6"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14</a:t>
            </a:fld>
            <a:endParaRPr lang="en-US"/>
          </a:p>
        </p:txBody>
      </p:sp>
      <p:grpSp>
        <p:nvGrpSpPr>
          <p:cNvPr id="2" name="Group 1"/>
          <p:cNvGrpSpPr/>
          <p:nvPr/>
        </p:nvGrpSpPr>
        <p:grpSpPr>
          <a:xfrm>
            <a:off x="467360" y="1660330"/>
            <a:ext cx="8128000" cy="4446546"/>
            <a:chOff x="467360" y="1660330"/>
            <a:chExt cx="8128000" cy="4446546"/>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17" y="1660330"/>
              <a:ext cx="972185" cy="846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360" y="2727504"/>
              <a:ext cx="812800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Down Arrow 8"/>
            <p:cNvSpPr/>
            <p:nvPr/>
          </p:nvSpPr>
          <p:spPr>
            <a:xfrm>
              <a:off x="1051693" y="2445743"/>
              <a:ext cx="426631" cy="56352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ounded Rectangular Callout 10"/>
            <p:cNvSpPr/>
            <p:nvPr/>
          </p:nvSpPr>
          <p:spPr>
            <a:xfrm>
              <a:off x="2054993" y="5507436"/>
              <a:ext cx="2103120" cy="599440"/>
            </a:xfrm>
            <a:prstGeom prst="wedgeRoundRectCallout">
              <a:avLst>
                <a:gd name="adj1" fmla="val -98128"/>
                <a:gd name="adj2" fmla="val -64546"/>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expand instance for more information</a:t>
              </a:r>
              <a:endParaRPr lang="en-US" sz="1400" dirty="0">
                <a:solidFill>
                  <a:schemeClr val="tx1"/>
                </a:solidFill>
              </a:endParaRPr>
            </a:p>
          </p:txBody>
        </p:sp>
      </p:grpSp>
    </p:spTree>
    <p:extLst>
      <p:ext uri="{BB962C8B-B14F-4D97-AF65-F5344CB8AC3E}">
        <p14:creationId xmlns:p14="http://schemas.microsoft.com/office/powerpoint/2010/main" val="12192003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lstStyle/>
          <a:p>
            <a:r>
              <a:rPr lang="en-US" dirty="0" smtClean="0"/>
              <a:t>Controlling an Instance</a:t>
            </a:r>
          </a:p>
        </p:txBody>
      </p:sp>
      <p:sp>
        <p:nvSpPr>
          <p:cNvPr id="21507" name="Content Placeholder 3"/>
          <p:cNvSpPr>
            <a:spLocks noGrp="1"/>
          </p:cNvSpPr>
          <p:nvPr>
            <p:ph idx="1"/>
          </p:nvPr>
        </p:nvSpPr>
        <p:spPr>
          <a:xfrm>
            <a:off x="2389632" y="1618211"/>
            <a:ext cx="6096000" cy="1257069"/>
          </a:xfrm>
        </p:spPr>
        <p:txBody>
          <a:bodyPr/>
          <a:lstStyle/>
          <a:p>
            <a:r>
              <a:rPr lang="en-US" dirty="0" smtClean="0"/>
              <a:t>Instance store or EBS-backed instances can be rebooted or terminated.</a:t>
            </a:r>
          </a:p>
          <a:p>
            <a:pPr marL="457200" lvl="1" indent="0">
              <a:buNone/>
            </a:pPr>
            <a:endParaRPr lang="en-US" dirty="0" smtClean="0"/>
          </a:p>
        </p:txBody>
      </p:sp>
      <p:sp>
        <p:nvSpPr>
          <p:cNvPr id="7"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15</a:t>
            </a:fld>
            <a:endParaRPr lang="en-US"/>
          </a:p>
        </p:txBody>
      </p:sp>
      <p:grpSp>
        <p:nvGrpSpPr>
          <p:cNvPr id="2" name="Group 1"/>
          <p:cNvGrpSpPr/>
          <p:nvPr/>
        </p:nvGrpSpPr>
        <p:grpSpPr>
          <a:xfrm>
            <a:off x="558801" y="1275474"/>
            <a:ext cx="7832168" cy="4971471"/>
            <a:chOff x="558801" y="1275474"/>
            <a:chExt cx="7832168" cy="4971471"/>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39" y="1275474"/>
              <a:ext cx="972185" cy="846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1" y="2514733"/>
              <a:ext cx="7832168" cy="373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Down Arrow 7"/>
            <p:cNvSpPr/>
            <p:nvPr/>
          </p:nvSpPr>
          <p:spPr>
            <a:xfrm>
              <a:off x="1056815" y="2121847"/>
              <a:ext cx="426631" cy="56352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32355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a:xfrm>
            <a:off x="0" y="606425"/>
            <a:ext cx="9144000" cy="1096864"/>
          </a:xfrm>
        </p:spPr>
        <p:txBody>
          <a:bodyPr/>
          <a:lstStyle/>
          <a:p>
            <a:r>
              <a:rPr lang="en-US" dirty="0" smtClean="0"/>
              <a:t>Managing Security Groups</a:t>
            </a:r>
          </a:p>
        </p:txBody>
      </p:sp>
      <p:sp>
        <p:nvSpPr>
          <p:cNvPr id="11"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16</a:t>
            </a:fld>
            <a:endParaRPr lang="en-US" dirty="0"/>
          </a:p>
        </p:txBody>
      </p:sp>
      <p:grpSp>
        <p:nvGrpSpPr>
          <p:cNvPr id="2" name="Group 1"/>
          <p:cNvGrpSpPr/>
          <p:nvPr/>
        </p:nvGrpSpPr>
        <p:grpSpPr>
          <a:xfrm>
            <a:off x="468085" y="1333500"/>
            <a:ext cx="8196943" cy="4929188"/>
            <a:chOff x="468085" y="1333500"/>
            <a:chExt cx="8196943" cy="4929188"/>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85" y="2881313"/>
              <a:ext cx="8196943"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2185" y="1333500"/>
              <a:ext cx="1905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Bent-Up Arrow 2"/>
            <p:cNvSpPr/>
            <p:nvPr/>
          </p:nvSpPr>
          <p:spPr>
            <a:xfrm rot="10800000">
              <a:off x="1823790" y="2167002"/>
              <a:ext cx="1137122" cy="919096"/>
            </a:xfrm>
            <a:prstGeom prst="bentUpArrow">
              <a:avLst>
                <a:gd name="adj1" fmla="val 20262"/>
                <a:gd name="adj2" fmla="val 25000"/>
                <a:gd name="adj3" fmla="val 25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96664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r>
              <a:rPr lang="en-US" dirty="0" smtClean="0"/>
              <a:t>Managing Elastic IP Addresses</a:t>
            </a:r>
          </a:p>
        </p:txBody>
      </p:sp>
      <p:sp>
        <p:nvSpPr>
          <p:cNvPr id="8"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17</a:t>
            </a:fld>
            <a:endParaRPr lang="en-US"/>
          </a:p>
        </p:txBody>
      </p:sp>
      <p:grpSp>
        <p:nvGrpSpPr>
          <p:cNvPr id="2" name="Group 1"/>
          <p:cNvGrpSpPr/>
          <p:nvPr/>
        </p:nvGrpSpPr>
        <p:grpSpPr>
          <a:xfrm>
            <a:off x="433663" y="1428749"/>
            <a:ext cx="8252547" cy="4574663"/>
            <a:chOff x="433663" y="1428749"/>
            <a:chExt cx="8252547" cy="4574663"/>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3133" y="1428749"/>
              <a:ext cx="187642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663" y="3330287"/>
              <a:ext cx="8252547" cy="26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Bent-Up Arrow 6"/>
            <p:cNvSpPr/>
            <p:nvPr/>
          </p:nvSpPr>
          <p:spPr>
            <a:xfrm rot="10800000">
              <a:off x="1546174" y="2830348"/>
              <a:ext cx="1137122" cy="625801"/>
            </a:xfrm>
            <a:prstGeom prst="bentUpArrow">
              <a:avLst>
                <a:gd name="adj1" fmla="val 31885"/>
                <a:gd name="adj2" fmla="val 34962"/>
                <a:gd name="adj3" fmla="val 25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0416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a:xfrm>
            <a:off x="1" y="606425"/>
            <a:ext cx="9144000" cy="1096864"/>
          </a:xfrm>
        </p:spPr>
        <p:txBody>
          <a:bodyPr/>
          <a:lstStyle/>
          <a:p>
            <a:r>
              <a:rPr lang="en-US" dirty="0" smtClean="0"/>
              <a:t>Managing Volumes</a:t>
            </a:r>
          </a:p>
        </p:txBody>
      </p:sp>
      <p:sp>
        <p:nvSpPr>
          <p:cNvPr id="4"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18</a:t>
            </a:fld>
            <a:endParaRPr lang="en-US" dirty="0"/>
          </a:p>
        </p:txBody>
      </p:sp>
      <p:grpSp>
        <p:nvGrpSpPr>
          <p:cNvPr id="3" name="Group 2"/>
          <p:cNvGrpSpPr/>
          <p:nvPr/>
        </p:nvGrpSpPr>
        <p:grpSpPr>
          <a:xfrm>
            <a:off x="654981" y="1851252"/>
            <a:ext cx="7834038" cy="3828710"/>
            <a:chOff x="654981" y="1851252"/>
            <a:chExt cx="7834038" cy="382871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878" y="1851252"/>
              <a:ext cx="19431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81" y="3402806"/>
              <a:ext cx="7834038" cy="2277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Bent-Up Arrow 6"/>
            <p:cNvSpPr/>
            <p:nvPr/>
          </p:nvSpPr>
          <p:spPr>
            <a:xfrm rot="10800000">
              <a:off x="1546173" y="2710542"/>
              <a:ext cx="1137123" cy="896585"/>
            </a:xfrm>
            <a:prstGeom prst="bentUpArrow">
              <a:avLst>
                <a:gd name="adj1" fmla="val 23386"/>
                <a:gd name="adj2" fmla="val 25856"/>
                <a:gd name="adj3" fmla="val 25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075184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lstStyle/>
          <a:p>
            <a:r>
              <a:rPr lang="en-US" dirty="0" smtClean="0"/>
              <a:t>Managing Snapshots</a:t>
            </a:r>
          </a:p>
        </p:txBody>
      </p:sp>
      <p:sp>
        <p:nvSpPr>
          <p:cNvPr id="6" name="Slide Number Placeholder 5"/>
          <p:cNvSpPr>
            <a:spLocks noGrp="1"/>
          </p:cNvSpPr>
          <p:nvPr>
            <p:ph type="sldNum" sz="quarter" idx="12"/>
          </p:nvPr>
        </p:nvSpPr>
        <p:spPr>
          <a:xfrm>
            <a:off x="256532" y="6465702"/>
            <a:ext cx="454025" cy="309563"/>
          </a:xfrm>
        </p:spPr>
        <p:txBody>
          <a:bodyPr/>
          <a:lstStyle/>
          <a:p>
            <a:fld id="{9A5B4A5D-BD9B-41CD-9965-8D538CC76998}" type="slidenum">
              <a:rPr lang="en-US" smtClean="0"/>
              <a:pPr/>
              <a:t>19</a:t>
            </a:fld>
            <a:endParaRPr lang="en-US" dirty="0"/>
          </a:p>
        </p:txBody>
      </p:sp>
      <p:grpSp>
        <p:nvGrpSpPr>
          <p:cNvPr id="2" name="Group 1"/>
          <p:cNvGrpSpPr/>
          <p:nvPr/>
        </p:nvGrpSpPr>
        <p:grpSpPr>
          <a:xfrm>
            <a:off x="502104" y="1568903"/>
            <a:ext cx="8141154" cy="3926342"/>
            <a:chOff x="502104" y="1568903"/>
            <a:chExt cx="8141154" cy="3926342"/>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4970" y="1568903"/>
              <a:ext cx="19335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104" y="3343079"/>
              <a:ext cx="8141154" cy="215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Bent-Up Arrow 6"/>
            <p:cNvSpPr/>
            <p:nvPr/>
          </p:nvSpPr>
          <p:spPr>
            <a:xfrm rot="10800000">
              <a:off x="1546172" y="2620117"/>
              <a:ext cx="1137123" cy="896585"/>
            </a:xfrm>
            <a:prstGeom prst="bentUpArrow">
              <a:avLst>
                <a:gd name="adj1" fmla="val 23386"/>
                <a:gd name="adj2" fmla="val 25856"/>
                <a:gd name="adj3" fmla="val 25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22091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Eucalyptus User Console</a:t>
            </a:r>
            <a:endParaRPr lang="en-US" dirty="0"/>
          </a:p>
        </p:txBody>
      </p:sp>
      <p:sp>
        <p:nvSpPr>
          <p:cNvPr id="2051" name="Rectangle 3"/>
          <p:cNvSpPr>
            <a:spLocks noGrp="1" noChangeArrowheads="1"/>
          </p:cNvSpPr>
          <p:nvPr>
            <p:ph type="subTitle" idx="1"/>
          </p:nvPr>
        </p:nvSpPr>
        <p:spPr/>
        <p:txBody>
          <a:bodyPr/>
          <a:lstStyle/>
          <a:p>
            <a:r>
              <a:rPr lang="en-US" dirty="0" smtClean="0"/>
              <a:t>Eucalyptus Education Services</a:t>
            </a:r>
            <a:br>
              <a:rPr lang="en-US" dirty="0" smtClean="0"/>
            </a:br>
            <a:r>
              <a:rPr lang="en-US" sz="2400" b="0" dirty="0" smtClean="0"/>
              <a:t>Revision C</a:t>
            </a:r>
            <a:endParaRPr lang="en-US" sz="2400" b="0" dirty="0"/>
          </a:p>
        </p:txBody>
      </p:sp>
      <p:sp>
        <p:nvSpPr>
          <p:cNvPr id="4" name="Slide Number Placeholder 3"/>
          <p:cNvSpPr>
            <a:spLocks noGrp="1"/>
          </p:cNvSpPr>
          <p:nvPr>
            <p:ph type="sldNum" sz="quarter" idx="11"/>
          </p:nvPr>
        </p:nvSpPr>
        <p:spPr/>
        <p:txBody>
          <a:bodyPr/>
          <a:lstStyle/>
          <a:p>
            <a:fld id="{C1994EF4-F06B-4E63-AC73-5375DF350574}" type="slidenum">
              <a:rPr lang="en-US" smtClean="0"/>
              <a:pPr/>
              <a:t>2</a:t>
            </a:fld>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 Eucalyptus User Console is a graphical user interface that manages:</a:t>
            </a:r>
          </a:p>
          <a:p>
            <a:pPr lvl="1"/>
            <a:r>
              <a:rPr lang="en-US" dirty="0" smtClean="0"/>
              <a:t>Instances</a:t>
            </a:r>
          </a:p>
          <a:p>
            <a:pPr lvl="1"/>
            <a:r>
              <a:rPr lang="en-US" dirty="0" smtClean="0"/>
              <a:t>Security groups</a:t>
            </a:r>
          </a:p>
          <a:p>
            <a:pPr lvl="1"/>
            <a:r>
              <a:rPr lang="en-US" dirty="0" smtClean="0"/>
              <a:t>Elastic IP addresses</a:t>
            </a:r>
          </a:p>
          <a:p>
            <a:pPr lvl="1"/>
            <a:r>
              <a:rPr lang="en-US" dirty="0" smtClean="0"/>
              <a:t>Volumes</a:t>
            </a:r>
          </a:p>
          <a:p>
            <a:pPr lvl="1"/>
            <a:r>
              <a:rPr lang="en-US" dirty="0" smtClean="0"/>
              <a:t>Snapshots</a:t>
            </a:r>
          </a:p>
          <a:p>
            <a:r>
              <a:rPr lang="en-US" dirty="0" smtClean="0"/>
              <a:t>The main User Console configuration file is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/eucalyptus-console/console.ini</a:t>
            </a:r>
            <a:r>
              <a:rPr lang="en-US" dirty="0" smtClean="0"/>
              <a:t>. </a:t>
            </a:r>
          </a:p>
          <a:p>
            <a:r>
              <a:rPr lang="en-US" dirty="0" smtClean="0"/>
              <a:t>Start and stop the User Console with                               </a:t>
            </a:r>
            <a:r>
              <a:rPr lang="en-US" dirty="0" smtClean="0">
                <a:latin typeface="Courier New" pitchFamily="49" charset="0"/>
                <a:cs typeface="Courier New" pitchFamily="49" charset="0"/>
              </a:rPr>
              <a:t>service eucalyptus-console start/stop</a:t>
            </a:r>
            <a:r>
              <a:rPr lang="en-US" dirty="0" smtClean="0"/>
              <a:t>.</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20</a:t>
            </a:fld>
            <a:endParaRPr lang="en-US"/>
          </a:p>
        </p:txBody>
      </p:sp>
    </p:spTree>
    <p:extLst>
      <p:ext uri="{BB962C8B-B14F-4D97-AF65-F5344CB8AC3E}">
        <p14:creationId xmlns:p14="http://schemas.microsoft.com/office/powerpoint/2010/main" val="3469929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p:txBody>
          <a:bodyPr/>
          <a:lstStyle/>
          <a:p>
            <a:r>
              <a:rPr lang="en-US" dirty="0" smtClean="0"/>
              <a:t>Hands-On (1)</a:t>
            </a:r>
          </a:p>
        </p:txBody>
      </p:sp>
      <p:sp>
        <p:nvSpPr>
          <p:cNvPr id="46083" name="Content Placeholder 3"/>
          <p:cNvSpPr>
            <a:spLocks noGrp="1"/>
          </p:cNvSpPr>
          <p:nvPr>
            <p:ph idx="1"/>
          </p:nvPr>
        </p:nvSpPr>
        <p:spPr/>
        <p:txBody>
          <a:bodyPr/>
          <a:lstStyle/>
          <a:p>
            <a:r>
              <a:rPr lang="en-US" dirty="0" smtClean="0"/>
              <a:t>Using the Eucalyptus User Console</a:t>
            </a:r>
          </a:p>
          <a:p>
            <a:pPr lvl="1"/>
            <a:r>
              <a:rPr lang="en-US" dirty="0" smtClean="0"/>
              <a:t>Install and configure the Eucalyptus User Console</a:t>
            </a:r>
          </a:p>
          <a:p>
            <a:pPr lvl="1"/>
            <a:r>
              <a:rPr lang="en-US" dirty="0" smtClean="0"/>
              <a:t>Log in to the User Console</a:t>
            </a:r>
          </a:p>
          <a:p>
            <a:pPr lvl="1"/>
            <a:r>
              <a:rPr lang="en-US" dirty="0" smtClean="0"/>
              <a:t>Create a key pair</a:t>
            </a:r>
          </a:p>
          <a:p>
            <a:pPr lvl="1"/>
            <a:r>
              <a:rPr lang="en-US" dirty="0" smtClean="0"/>
              <a:t>Launch an instance</a:t>
            </a:r>
          </a:p>
          <a:p>
            <a:pPr lvl="1"/>
            <a:r>
              <a:rPr lang="en-US" dirty="0" smtClean="0"/>
              <a:t>Connect to a running instance</a:t>
            </a:r>
          </a:p>
          <a:p>
            <a:pPr lvl="1"/>
            <a:r>
              <a:rPr lang="en-US" dirty="0" smtClean="0"/>
              <a:t>Terminate an instance</a:t>
            </a:r>
          </a:p>
          <a:p>
            <a:pPr lvl="1"/>
            <a:r>
              <a:rPr lang="en-US" dirty="0" smtClean="0"/>
              <a:t>Create a security group</a:t>
            </a:r>
          </a:p>
          <a:p>
            <a:pPr lvl="1"/>
            <a:r>
              <a:rPr lang="en-US" dirty="0" smtClean="0"/>
              <a:t>Modify a security group</a:t>
            </a:r>
          </a:p>
          <a:p>
            <a:pPr lvl="1"/>
            <a:r>
              <a:rPr lang="en-US" dirty="0" smtClean="0"/>
              <a:t>Delete a security group</a:t>
            </a:r>
            <a:endParaRPr lang="en-US" dirty="0" smtClean="0"/>
          </a:p>
          <a:p>
            <a:endParaRPr lang="en-US" dirty="0" smtClean="0"/>
          </a:p>
          <a:p>
            <a:endParaRPr lang="sv-FI" dirty="0" smtClean="0"/>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21</a:t>
            </a:fld>
            <a:endParaRPr lang="en-US"/>
          </a:p>
        </p:txBody>
      </p:sp>
    </p:spTree>
    <p:extLst>
      <p:ext uri="{BB962C8B-B14F-4D97-AF65-F5344CB8AC3E}">
        <p14:creationId xmlns:p14="http://schemas.microsoft.com/office/powerpoint/2010/main" val="1208434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p:txBody>
          <a:bodyPr/>
          <a:lstStyle/>
          <a:p>
            <a:r>
              <a:rPr lang="en-US" dirty="0" smtClean="0"/>
              <a:t>Hands-On </a:t>
            </a:r>
            <a:r>
              <a:rPr lang="en-US" dirty="0" smtClean="0"/>
              <a:t>(2)</a:t>
            </a:r>
            <a:endParaRPr lang="en-US" dirty="0" smtClean="0"/>
          </a:p>
        </p:txBody>
      </p:sp>
      <p:sp>
        <p:nvSpPr>
          <p:cNvPr id="46083" name="Content Placeholder 3"/>
          <p:cNvSpPr>
            <a:spLocks noGrp="1"/>
          </p:cNvSpPr>
          <p:nvPr>
            <p:ph idx="1"/>
          </p:nvPr>
        </p:nvSpPr>
        <p:spPr/>
        <p:txBody>
          <a:bodyPr/>
          <a:lstStyle/>
          <a:p>
            <a:pPr lvl="1"/>
            <a:r>
              <a:rPr lang="en-US" dirty="0" smtClean="0"/>
              <a:t>Reserve an elastic IP address</a:t>
            </a:r>
          </a:p>
          <a:p>
            <a:pPr lvl="1"/>
            <a:r>
              <a:rPr lang="en-US" dirty="0" smtClean="0"/>
              <a:t>Assign an elastic IP address</a:t>
            </a:r>
          </a:p>
          <a:p>
            <a:pPr lvl="1"/>
            <a:r>
              <a:rPr lang="en-US" dirty="0" err="1" smtClean="0"/>
              <a:t>Unassign</a:t>
            </a:r>
            <a:r>
              <a:rPr lang="en-US" dirty="0" smtClean="0"/>
              <a:t> an elastic IP address</a:t>
            </a:r>
          </a:p>
          <a:p>
            <a:pPr lvl="1"/>
            <a:r>
              <a:rPr lang="en-US" dirty="0" smtClean="0"/>
              <a:t>Create a storage volume</a:t>
            </a:r>
          </a:p>
          <a:p>
            <a:pPr lvl="1"/>
            <a:r>
              <a:rPr lang="en-US" dirty="0" smtClean="0"/>
              <a:t>Attach a volume to an instance</a:t>
            </a:r>
          </a:p>
          <a:p>
            <a:pPr lvl="1"/>
            <a:r>
              <a:rPr lang="en-US" dirty="0" smtClean="0"/>
              <a:t>Detach a volume from an instance</a:t>
            </a:r>
          </a:p>
          <a:p>
            <a:pPr lvl="1"/>
            <a:r>
              <a:rPr lang="en-US" dirty="0" smtClean="0"/>
              <a:t>Snapshot a volume</a:t>
            </a:r>
          </a:p>
          <a:p>
            <a:pPr lvl="1"/>
            <a:r>
              <a:rPr lang="en-US" dirty="0" smtClean="0"/>
              <a:t>Create a volume from a snapshot</a:t>
            </a:r>
          </a:p>
          <a:p>
            <a:pPr lvl="1"/>
            <a:r>
              <a:rPr lang="en-US" dirty="0" smtClean="0"/>
              <a:t>Delete a volume and snapshot</a:t>
            </a:r>
            <a:endParaRPr lang="en-US" dirty="0" smtClean="0"/>
          </a:p>
          <a:p>
            <a:endParaRPr lang="sv-FI" dirty="0" smtClean="0"/>
          </a:p>
        </p:txBody>
      </p:sp>
      <p:sp>
        <p:nvSpPr>
          <p:cNvPr id="4"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22</a:t>
            </a:fld>
            <a:endParaRPr lang="en-US"/>
          </a:p>
        </p:txBody>
      </p:sp>
    </p:spTree>
    <p:extLst>
      <p:ext uri="{BB962C8B-B14F-4D97-AF65-F5344CB8AC3E}">
        <p14:creationId xmlns:p14="http://schemas.microsoft.com/office/powerpoint/2010/main" val="18505153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1595719" y="2312988"/>
            <a:ext cx="5952564" cy="618631"/>
          </a:xfrm>
        </p:spPr>
        <p:txBody>
          <a:bodyPr/>
          <a:lstStyle/>
          <a:p>
            <a:r>
              <a:rPr lang="en-US" dirty="0" smtClean="0"/>
              <a:t>End of Module</a:t>
            </a:r>
            <a:endParaRPr lang="en-US" dirty="0"/>
          </a:p>
        </p:txBody>
      </p:sp>
      <p:sp>
        <p:nvSpPr>
          <p:cNvPr id="16" name="Text Placeholder 15"/>
          <p:cNvSpPr>
            <a:spLocks noGrp="1"/>
          </p:cNvSpPr>
          <p:nvPr>
            <p:ph type="body" sz="quarter" idx="11"/>
          </p:nvPr>
        </p:nvSpPr>
        <p:spPr>
          <a:xfrm>
            <a:off x="744071" y="3093291"/>
            <a:ext cx="7655858" cy="435825"/>
          </a:xfrm>
        </p:spPr>
        <p:txBody>
          <a:bodyPr/>
          <a:lstStyle/>
          <a:p>
            <a:endParaRPr lang="en-US" sz="2400" i="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EUC-017 Logo FNL whi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667000"/>
            <a:ext cx="803751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182762"/>
      </p:ext>
    </p:extLst>
  </p:cSld>
  <p:clrMapOvr>
    <a:masterClrMapping/>
  </p:clrMapOvr>
  <p:transition spd="slow"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p:txBody>
          <a:bodyPr/>
          <a:lstStyle/>
          <a:p>
            <a:r>
              <a:rPr lang="en-US" smtClean="0"/>
              <a:t>Module Topics</a:t>
            </a:r>
            <a:endParaRPr lang="en-US" dirty="0"/>
          </a:p>
        </p:txBody>
      </p:sp>
      <p:sp>
        <p:nvSpPr>
          <p:cNvPr id="6151" name="Rectangle 7"/>
          <p:cNvSpPr>
            <a:spLocks noGrp="1" noChangeArrowheads="1"/>
          </p:cNvSpPr>
          <p:nvPr>
            <p:ph type="body" idx="1"/>
          </p:nvPr>
        </p:nvSpPr>
        <p:spPr/>
        <p:txBody>
          <a:bodyPr/>
          <a:lstStyle/>
          <a:p>
            <a:r>
              <a:rPr lang="en-US" dirty="0" smtClean="0"/>
              <a:t>Eucalyptus User Console introduction</a:t>
            </a:r>
          </a:p>
          <a:p>
            <a:r>
              <a:rPr lang="en-US" dirty="0" smtClean="0"/>
              <a:t>Installing and configuring the User Console</a:t>
            </a:r>
          </a:p>
          <a:p>
            <a:r>
              <a:rPr lang="en-US" dirty="0" smtClean="0"/>
              <a:t>Starting the User Console </a:t>
            </a:r>
          </a:p>
          <a:p>
            <a:r>
              <a:rPr lang="en-US" dirty="0" smtClean="0"/>
              <a:t>Managing key pairs</a:t>
            </a:r>
          </a:p>
          <a:p>
            <a:r>
              <a:rPr lang="en-US" dirty="0" smtClean="0"/>
              <a:t>Starting, listing, and stopping instances</a:t>
            </a:r>
          </a:p>
          <a:p>
            <a:r>
              <a:rPr lang="en-US" dirty="0" smtClean="0"/>
              <a:t>Listing images</a:t>
            </a:r>
          </a:p>
          <a:p>
            <a:r>
              <a:rPr lang="en-US" dirty="0" smtClean="0"/>
              <a:t>Managing security groups</a:t>
            </a:r>
          </a:p>
          <a:p>
            <a:r>
              <a:rPr lang="en-US" dirty="0" smtClean="0"/>
              <a:t>Managing elastic IP addresses</a:t>
            </a:r>
          </a:p>
          <a:p>
            <a:r>
              <a:rPr lang="en-US" dirty="0" smtClean="0"/>
              <a:t>Managing volumes</a:t>
            </a:r>
          </a:p>
          <a:p>
            <a:r>
              <a:rPr lang="en-US" dirty="0" smtClean="0"/>
              <a:t>Managing snapshots</a:t>
            </a:r>
          </a:p>
          <a:p>
            <a:endParaRPr lang="en-US" dirty="0" smtClean="0"/>
          </a:p>
          <a:p>
            <a:endParaRPr lang="en-US" dirty="0" smtClean="0"/>
          </a:p>
          <a:p>
            <a:endParaRPr lang="en-US" dirty="0" smtClean="0"/>
          </a:p>
        </p:txBody>
      </p:sp>
      <p:sp>
        <p:nvSpPr>
          <p:cNvPr id="6" name="Slide Number Placeholder 5"/>
          <p:cNvSpPr>
            <a:spLocks noGrp="1"/>
          </p:cNvSpPr>
          <p:nvPr>
            <p:ph type="sldNum" sz="quarter" idx="12"/>
          </p:nvPr>
        </p:nvSpPr>
        <p:spPr/>
        <p:txBody>
          <a:bodyPr/>
          <a:lstStyle/>
          <a:p>
            <a:fld id="{9A5B4A5D-BD9B-41CD-9965-8D538CC76998}" type="slidenum">
              <a:rPr lang="en-US" smtClean="0"/>
              <a:pPr/>
              <a:t>3</a:t>
            </a:fld>
            <a:endParaRPr lang="en-U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Eucalyptus User Console</a:t>
            </a:r>
            <a:endParaRPr lang="en-US" dirty="0"/>
          </a:p>
        </p:txBody>
      </p:sp>
      <p:sp>
        <p:nvSpPr>
          <p:cNvPr id="3" name="Content Placeholder 2"/>
          <p:cNvSpPr>
            <a:spLocks noGrp="1"/>
          </p:cNvSpPr>
          <p:nvPr>
            <p:ph idx="1"/>
          </p:nvPr>
        </p:nvSpPr>
        <p:spPr/>
        <p:txBody>
          <a:bodyPr/>
          <a:lstStyle/>
          <a:p>
            <a:r>
              <a:rPr lang="en-US" dirty="0" smtClean="0"/>
              <a:t>Is an easy-to-use Web-based </a:t>
            </a:r>
            <a:r>
              <a:rPr lang="en-US" dirty="0"/>
              <a:t>user </a:t>
            </a:r>
            <a:r>
              <a:rPr lang="en-US" dirty="0" smtClean="0"/>
              <a:t>interface</a:t>
            </a:r>
          </a:p>
          <a:p>
            <a:r>
              <a:rPr lang="en-US" dirty="0" smtClean="0"/>
              <a:t>Manages images, instances, key pairs, addresses, volumes, snapshots, security groups</a:t>
            </a:r>
          </a:p>
          <a:p>
            <a:r>
              <a:rPr lang="en-US" dirty="0" smtClean="0"/>
              <a:t>Installed as a service accessed by </a:t>
            </a:r>
            <a:r>
              <a:rPr lang="en-US" dirty="0"/>
              <a:t>https://&lt;</a:t>
            </a:r>
            <a:r>
              <a:rPr lang="en-US" dirty="0" smtClean="0"/>
              <a:t>IP_address_where_console_installed&gt;:&lt;port&gt;</a:t>
            </a:r>
            <a:endParaRPr lang="en-US" dirty="0"/>
          </a:p>
          <a:p>
            <a:endParaRPr lang="en-US" dirty="0" smtClean="0"/>
          </a:p>
          <a:p>
            <a:endParaRPr lang="en-US" dirty="0"/>
          </a:p>
          <a:p>
            <a:endParaRPr lang="en-US" dirty="0" smtClean="0"/>
          </a:p>
          <a:p>
            <a:pPr marL="0" indent="0">
              <a:buNone/>
            </a:pPr>
            <a:endParaRPr lang="en-US" dirty="0" smtClean="0"/>
          </a:p>
          <a:p>
            <a:r>
              <a:rPr lang="en-US" dirty="0" smtClean="0"/>
              <a:t>Users will need an account name, login name, and password. </a:t>
            </a:r>
          </a:p>
        </p:txBody>
      </p:sp>
      <p:sp>
        <p:nvSpPr>
          <p:cNvPr id="4" name="Slide Number Placeholder 3"/>
          <p:cNvSpPr>
            <a:spLocks noGrp="1"/>
          </p:cNvSpPr>
          <p:nvPr>
            <p:ph type="sldNum" sz="quarter" idx="12"/>
          </p:nvPr>
        </p:nvSpPr>
        <p:spPr/>
        <p:txBody>
          <a:bodyPr/>
          <a:lstStyle/>
          <a:p>
            <a:fld id="{843CD65F-9BB8-4359-8B89-0390EA97433C}" type="slidenum">
              <a:rPr lang="en-US" smtClean="0"/>
              <a:pPr/>
              <a:t>4</a:t>
            </a:fld>
            <a:endParaRPr lang="en-US"/>
          </a:p>
        </p:txBody>
      </p:sp>
      <p:grpSp>
        <p:nvGrpSpPr>
          <p:cNvPr id="14" name="Group 13"/>
          <p:cNvGrpSpPr/>
          <p:nvPr/>
        </p:nvGrpSpPr>
        <p:grpSpPr>
          <a:xfrm>
            <a:off x="897080" y="4031276"/>
            <a:ext cx="7119512" cy="905308"/>
            <a:chOff x="961152" y="3027904"/>
            <a:chExt cx="7119512" cy="905308"/>
          </a:xfrm>
        </p:grpSpPr>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1152" y="3123371"/>
              <a:ext cx="724161"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ight Arrow 6"/>
            <p:cNvSpPr/>
            <p:nvPr/>
          </p:nvSpPr>
          <p:spPr>
            <a:xfrm>
              <a:off x="1849582" y="3238242"/>
              <a:ext cx="602672" cy="4846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6555" y="3027904"/>
              <a:ext cx="905308" cy="905308"/>
            </a:xfrm>
            <a:prstGeom prst="rect">
              <a:avLst/>
            </a:prstGeom>
          </p:spPr>
        </p:pic>
        <p:sp>
          <p:nvSpPr>
            <p:cNvPr id="10" name="Right Arrow 9"/>
            <p:cNvSpPr/>
            <p:nvPr/>
          </p:nvSpPr>
          <p:spPr>
            <a:xfrm>
              <a:off x="3674918" y="3238242"/>
              <a:ext cx="602672" cy="4846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4488872" y="3027904"/>
              <a:ext cx="1278082" cy="90530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smtClean="0"/>
                <a:t>User Console service</a:t>
              </a:r>
              <a:endParaRPr lang="en-US" sz="1400" b="1" dirty="0"/>
            </a:p>
          </p:txBody>
        </p:sp>
        <p:sp>
          <p:nvSpPr>
            <p:cNvPr id="12" name="Rectangle 11"/>
            <p:cNvSpPr/>
            <p:nvPr/>
          </p:nvSpPr>
          <p:spPr>
            <a:xfrm>
              <a:off x="6802582" y="3027904"/>
              <a:ext cx="1278082" cy="905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Cloud Controller</a:t>
              </a:r>
              <a:endParaRPr lang="en-US" sz="1600" b="1" dirty="0"/>
            </a:p>
          </p:txBody>
        </p:sp>
        <p:sp>
          <p:nvSpPr>
            <p:cNvPr id="13" name="Right Arrow 12"/>
            <p:cNvSpPr/>
            <p:nvPr/>
          </p:nvSpPr>
          <p:spPr>
            <a:xfrm>
              <a:off x="5999018" y="3238242"/>
              <a:ext cx="602672" cy="48463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7378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3"/>
          <p:cNvSpPr>
            <a:spLocks noGrp="1"/>
          </p:cNvSpPr>
          <p:nvPr>
            <p:ph type="title"/>
          </p:nvPr>
        </p:nvSpPr>
        <p:spPr/>
        <p:txBody>
          <a:bodyPr/>
          <a:lstStyle/>
          <a:p>
            <a:r>
              <a:rPr lang="en-US" dirty="0" smtClean="0"/>
              <a:t>User Console Log In</a:t>
            </a:r>
          </a:p>
        </p:txBody>
      </p:sp>
      <p:sp>
        <p:nvSpPr>
          <p:cNvPr id="40962" name="Rectangle 2"/>
          <p:cNvSpPr>
            <a:spLocks noGrp="1" noChangeArrowheads="1"/>
          </p:cNvSpPr>
          <p:nvPr>
            <p:ph type="body" idx="1"/>
          </p:nvPr>
        </p:nvSpPr>
        <p:spPr/>
        <p:txBody>
          <a:bodyPr/>
          <a:lstStyle/>
          <a:p>
            <a:r>
              <a:rPr lang="en-US" dirty="0" smtClean="0"/>
              <a:t>Enter your account name, username, and password to log in.</a:t>
            </a:r>
          </a:p>
          <a:p>
            <a:pPr lvl="2"/>
            <a:endParaRPr lang="en-US" dirty="0" smtClean="0"/>
          </a:p>
        </p:txBody>
      </p:sp>
      <p:sp>
        <p:nvSpPr>
          <p:cNvPr id="40964" name="TextBox 3"/>
          <p:cNvSpPr txBox="1">
            <a:spLocks noChangeArrowheads="1"/>
          </p:cNvSpPr>
          <p:nvPr/>
        </p:nvSpPr>
        <p:spPr bwMode="auto">
          <a:xfrm>
            <a:off x="-701675" y="3989388"/>
            <a:ext cx="18415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endParaRPr lang="en-US"/>
          </a:p>
          <a:p>
            <a:pPr eaLnBrk="1"/>
            <a:endParaRPr lang="en-US"/>
          </a:p>
        </p:txBody>
      </p:sp>
      <p:sp>
        <p:nvSpPr>
          <p:cNvPr id="5"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5</a:t>
            </a:fld>
            <a:endParaRPr lang="en-US"/>
          </a:p>
        </p:txBody>
      </p:sp>
      <p:grpSp>
        <p:nvGrpSpPr>
          <p:cNvPr id="4" name="Group 3"/>
          <p:cNvGrpSpPr/>
          <p:nvPr/>
        </p:nvGrpSpPr>
        <p:grpSpPr>
          <a:xfrm>
            <a:off x="827314" y="1998156"/>
            <a:ext cx="7002236" cy="4228472"/>
            <a:chOff x="827314" y="1998156"/>
            <a:chExt cx="7002236" cy="4228472"/>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1998156"/>
              <a:ext cx="651510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ular Callout 2"/>
            <p:cNvSpPr/>
            <p:nvPr/>
          </p:nvSpPr>
          <p:spPr>
            <a:xfrm>
              <a:off x="827314" y="5046785"/>
              <a:ext cx="1741715" cy="1179843"/>
            </a:xfrm>
            <a:prstGeom prst="wedgeRoundRectCallout">
              <a:avLst>
                <a:gd name="adj1" fmla="val 146340"/>
                <a:gd name="adj2" fmla="val -88940"/>
                <a:gd name="adj3" fmla="val 16667"/>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o</a:t>
              </a:r>
              <a:r>
                <a:rPr lang="en-US" sz="1400" b="1" dirty="0" smtClean="0">
                  <a:solidFill>
                    <a:schemeClr val="tx1"/>
                  </a:solidFill>
                </a:rPr>
                <a:t>pens the Administrator Console, for changing your password</a:t>
              </a:r>
              <a:endParaRPr lang="en-US" sz="1400" b="1" dirty="0">
                <a:solidFill>
                  <a:schemeClr val="tx1"/>
                </a:solidFill>
              </a:endParaRPr>
            </a:p>
          </p:txBody>
        </p:sp>
      </p:grpSp>
    </p:spTree>
    <p:extLst>
      <p:ext uri="{BB962C8B-B14F-4D97-AF65-F5344CB8AC3E}">
        <p14:creationId xmlns:p14="http://schemas.microsoft.com/office/powerpoint/2010/main" val="24283949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3"/>
          <p:cNvSpPr>
            <a:spLocks noGrp="1"/>
          </p:cNvSpPr>
          <p:nvPr>
            <p:ph type="title"/>
          </p:nvPr>
        </p:nvSpPr>
        <p:spPr/>
        <p:txBody>
          <a:bodyPr/>
          <a:lstStyle/>
          <a:p>
            <a:r>
              <a:rPr lang="en-US" dirty="0" smtClean="0"/>
              <a:t>User Console Dashboard</a:t>
            </a:r>
          </a:p>
        </p:txBody>
      </p:sp>
      <p:sp>
        <p:nvSpPr>
          <p:cNvPr id="40964" name="TextBox 3"/>
          <p:cNvSpPr txBox="1">
            <a:spLocks noChangeArrowheads="1"/>
          </p:cNvSpPr>
          <p:nvPr/>
        </p:nvSpPr>
        <p:spPr bwMode="auto">
          <a:xfrm>
            <a:off x="-701675" y="3989388"/>
            <a:ext cx="18415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endParaRPr lang="en-US"/>
          </a:p>
          <a:p>
            <a:pPr eaLnBrk="1"/>
            <a:endParaRPr lang="en-US"/>
          </a:p>
        </p:txBody>
      </p:sp>
      <p:sp>
        <p:nvSpPr>
          <p:cNvPr id="5"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6</a:t>
            </a:fld>
            <a:endParaRPr lang="en-US"/>
          </a:p>
        </p:txBody>
      </p:sp>
      <p:grpSp>
        <p:nvGrpSpPr>
          <p:cNvPr id="2" name="Group 1"/>
          <p:cNvGrpSpPr/>
          <p:nvPr/>
        </p:nvGrpSpPr>
        <p:grpSpPr>
          <a:xfrm>
            <a:off x="563525" y="1560205"/>
            <a:ext cx="8155172" cy="4439215"/>
            <a:chOff x="563525" y="1560205"/>
            <a:chExt cx="8155172" cy="4439215"/>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25" y="2085249"/>
              <a:ext cx="7138434" cy="3914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63525" y="2320433"/>
              <a:ext cx="7138434" cy="7017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41990" y="2394861"/>
              <a:ext cx="574158" cy="5422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4" idx="2"/>
            </p:cNvCxnSpPr>
            <p:nvPr/>
          </p:nvCxnSpPr>
          <p:spPr>
            <a:xfrm>
              <a:off x="1329069" y="2937121"/>
              <a:ext cx="0" cy="31897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ular Callout 7"/>
            <p:cNvSpPr/>
            <p:nvPr/>
          </p:nvSpPr>
          <p:spPr>
            <a:xfrm>
              <a:off x="6071190" y="1650582"/>
              <a:ext cx="1446028" cy="350874"/>
            </a:xfrm>
            <a:prstGeom prst="wedgeRoundRectCallout">
              <a:avLst>
                <a:gd name="adj1" fmla="val 18138"/>
                <a:gd name="adj2" fmla="val 101894"/>
                <a:gd name="adj3" fmla="val 16667"/>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tx1"/>
                  </a:solidFill>
                </a:rPr>
                <a:t>user@account</a:t>
              </a:r>
              <a:endParaRPr lang="en-US" sz="1400" b="1" dirty="0">
                <a:solidFill>
                  <a:schemeClr val="tx1"/>
                </a:solidFill>
              </a:endParaRPr>
            </a:p>
          </p:txBody>
        </p:sp>
        <p:sp>
          <p:nvSpPr>
            <p:cNvPr id="9" name="Rounded Rectangular Callout 8"/>
            <p:cNvSpPr/>
            <p:nvPr/>
          </p:nvSpPr>
          <p:spPr>
            <a:xfrm>
              <a:off x="2636874" y="1560205"/>
              <a:ext cx="1584252" cy="531628"/>
            </a:xfrm>
            <a:prstGeom prst="wedgeRoundRectCallout">
              <a:avLst>
                <a:gd name="adj1" fmla="val -7790"/>
                <a:gd name="adj2" fmla="val 92500"/>
                <a:gd name="adj3" fmla="val 16667"/>
              </a:avLst>
            </a:prstGeom>
            <a:solidFill>
              <a:srgbClr val="FFC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m</a:t>
              </a:r>
              <a:r>
                <a:rPr lang="en-US" sz="1400" b="1" dirty="0" smtClean="0">
                  <a:solidFill>
                    <a:schemeClr val="tx1"/>
                  </a:solidFill>
                </a:rPr>
                <a:t>ain navigation panel</a:t>
              </a:r>
              <a:endParaRPr lang="en-US" sz="1400" b="1" dirty="0">
                <a:solidFill>
                  <a:schemeClr val="tx1"/>
                </a:solidFill>
              </a:endParaRPr>
            </a:p>
          </p:txBody>
        </p:sp>
        <p:sp>
          <p:nvSpPr>
            <p:cNvPr id="10" name="Rounded Rectangular Callout 9"/>
            <p:cNvSpPr/>
            <p:nvPr/>
          </p:nvSpPr>
          <p:spPr>
            <a:xfrm>
              <a:off x="8102009" y="2194109"/>
              <a:ext cx="616688" cy="606056"/>
            </a:xfrm>
            <a:prstGeom prst="wedgeRoundRectCallout">
              <a:avLst>
                <a:gd name="adj1" fmla="val -132902"/>
                <a:gd name="adj2" fmla="val -4100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l</a:t>
              </a:r>
              <a:r>
                <a:rPr lang="en-US" sz="1400" b="1" dirty="0" smtClean="0">
                  <a:solidFill>
                    <a:schemeClr val="tx1"/>
                  </a:solidFill>
                </a:rPr>
                <a:t>og out</a:t>
              </a:r>
              <a:endParaRPr lang="en-US" sz="1400" b="1" dirty="0">
                <a:solidFill>
                  <a:schemeClr val="tx1"/>
                </a:solidFill>
              </a:endParaRPr>
            </a:p>
          </p:txBody>
        </p:sp>
        <p:sp>
          <p:nvSpPr>
            <p:cNvPr id="11" name="Rounded Rectangle 10"/>
            <p:cNvSpPr/>
            <p:nvPr/>
          </p:nvSpPr>
          <p:spPr>
            <a:xfrm>
              <a:off x="3051544" y="3109777"/>
              <a:ext cx="3508744" cy="78623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l</a:t>
              </a:r>
              <a:r>
                <a:rPr lang="en-US" sz="1400" b="1" dirty="0" smtClean="0">
                  <a:solidFill>
                    <a:schemeClr val="tx1"/>
                  </a:solidFill>
                </a:rPr>
                <a:t>inks to manage images, instances, volumes, snapshots, security groups, key pairs, and IP addresses</a:t>
              </a:r>
              <a:endParaRPr lang="en-US" sz="1400" b="1" dirty="0">
                <a:solidFill>
                  <a:schemeClr val="tx1"/>
                </a:solidFill>
              </a:endParaRPr>
            </a:p>
          </p:txBody>
        </p:sp>
        <p:cxnSp>
          <p:nvCxnSpPr>
            <p:cNvPr id="13" name="Straight Connector 12"/>
            <p:cNvCxnSpPr/>
            <p:nvPr/>
          </p:nvCxnSpPr>
          <p:spPr>
            <a:xfrm>
              <a:off x="2977116" y="2671307"/>
              <a:ext cx="531629" cy="438471"/>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1" idx="0"/>
            </p:cNvCxnSpPr>
            <p:nvPr/>
          </p:nvCxnSpPr>
          <p:spPr>
            <a:xfrm>
              <a:off x="4348716" y="2671307"/>
              <a:ext cx="457200" cy="43847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933507" y="2671307"/>
              <a:ext cx="350874" cy="438471"/>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071191" y="2671307"/>
              <a:ext cx="489097" cy="438471"/>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36235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the User Console</a:t>
            </a:r>
            <a:endParaRPr lang="en-US" dirty="0"/>
          </a:p>
        </p:txBody>
      </p:sp>
      <p:sp>
        <p:nvSpPr>
          <p:cNvPr id="3" name="Content Placeholder 2"/>
          <p:cNvSpPr>
            <a:spLocks noGrp="1"/>
          </p:cNvSpPr>
          <p:nvPr>
            <p:ph idx="1"/>
          </p:nvPr>
        </p:nvSpPr>
        <p:spPr/>
        <p:txBody>
          <a:bodyPr/>
          <a:lstStyle/>
          <a:p>
            <a:r>
              <a:rPr lang="en-US" dirty="0" smtClean="0"/>
              <a:t>Install on any host with access to Cloud Controller and users.</a:t>
            </a:r>
          </a:p>
          <a:p>
            <a:pPr lvl="1"/>
            <a:r>
              <a:rPr lang="en-US" dirty="0" smtClean="0"/>
              <a:t>Installation on Cloud Controller is OK as long as users have access and there are sufficient machine resources</a:t>
            </a:r>
          </a:p>
          <a:p>
            <a:r>
              <a:rPr lang="en-US" dirty="0"/>
              <a:t>I</a:t>
            </a:r>
            <a:r>
              <a:rPr lang="en-US" dirty="0" smtClean="0"/>
              <a:t>nstallation requires the installation of the Eucalyptus release and EPEL repo files</a:t>
            </a:r>
          </a:p>
          <a:p>
            <a:endParaRPr lang="en-US" dirty="0"/>
          </a:p>
          <a:p>
            <a:endParaRPr lang="en-US" dirty="0" smtClean="0"/>
          </a:p>
          <a:p>
            <a:pPr marL="0" indent="0">
              <a:buNone/>
            </a:pPr>
            <a:endParaRPr lang="en-US" dirty="0" smtClean="0"/>
          </a:p>
          <a:p>
            <a:r>
              <a:rPr lang="en-US" dirty="0" smtClean="0"/>
              <a:t>Installation of the User Console</a:t>
            </a:r>
            <a:endParaRPr lang="en-US" dirty="0"/>
          </a:p>
        </p:txBody>
      </p:sp>
      <p:sp>
        <p:nvSpPr>
          <p:cNvPr id="4" name="Slide Number Placeholder 3"/>
          <p:cNvSpPr>
            <a:spLocks noGrp="1"/>
          </p:cNvSpPr>
          <p:nvPr>
            <p:ph type="sldNum" sz="quarter" idx="12"/>
          </p:nvPr>
        </p:nvSpPr>
        <p:spPr/>
        <p:txBody>
          <a:bodyPr/>
          <a:lstStyle/>
          <a:p>
            <a:fld id="{843CD65F-9BB8-4359-8B89-0390EA97433C}" type="slidenum">
              <a:rPr lang="en-US" smtClean="0"/>
              <a:pPr/>
              <a:t>7</a:t>
            </a:fld>
            <a:endParaRPr lang="en-US"/>
          </a:p>
        </p:txBody>
      </p:sp>
      <p:sp>
        <p:nvSpPr>
          <p:cNvPr id="7" name="TextBox 6"/>
          <p:cNvSpPr txBox="1"/>
          <p:nvPr/>
        </p:nvSpPr>
        <p:spPr>
          <a:xfrm>
            <a:off x="863090" y="3259961"/>
            <a:ext cx="8007658" cy="738664"/>
          </a:xfrm>
          <a:prstGeom prst="rect">
            <a:avLst/>
          </a:prstGeom>
          <a:noFill/>
        </p:spPr>
        <p:txBody>
          <a:bodyPr wrap="square" rtlCol="0">
            <a:spAutoFit/>
          </a:bodyPr>
          <a:lstStyle/>
          <a:p>
            <a:r>
              <a:rPr lang="en-US" sz="1400" dirty="0" smtClean="0">
                <a:latin typeface="Courier New" pitchFamily="49" charset="0"/>
                <a:cs typeface="Courier New" pitchFamily="49" charset="0"/>
              </a:rPr>
              <a:t>yum install </a:t>
            </a:r>
            <a:r>
              <a:rPr lang="en-US" sz="1400" dirty="0">
                <a:latin typeface="Courier New" pitchFamily="49" charset="0"/>
                <a:cs typeface="Courier New" pitchFamily="49" charset="0"/>
              </a:rPr>
              <a:t>http://</a:t>
            </a:r>
            <a:r>
              <a:rPr lang="en-US" sz="1400" dirty="0" smtClean="0">
                <a:latin typeface="Courier New" pitchFamily="49" charset="0"/>
                <a:cs typeface="Courier New" pitchFamily="49" charset="0"/>
              </a:rPr>
              <a:t>downloads.eucalyptus.com/software/eucalyptus/3.2/ </a:t>
            </a:r>
            <a:r>
              <a:rPr lang="en-US" sz="1400" dirty="0">
                <a:latin typeface="Courier New" pitchFamily="49" charset="0"/>
                <a:cs typeface="Courier New" pitchFamily="49" charset="0"/>
              </a:rPr>
              <a:t>\</a:t>
            </a:r>
            <a:r>
              <a:rPr lang="en-US" sz="1400" dirty="0" smtClean="0">
                <a:latin typeface="Courier New" pitchFamily="49" charset="0"/>
                <a:cs typeface="Courier New" pitchFamily="49" charset="0"/>
              </a:rPr>
              <a:t>  centos/6/x86_64/eucalyptus-release-3.2.noarch.rpm</a:t>
            </a:r>
            <a:endParaRPr lang="en-US" sz="1400" dirty="0">
              <a:latin typeface="Courier New" pitchFamily="49" charset="0"/>
              <a:cs typeface="Courier New" pitchFamily="49" charset="0"/>
            </a:endParaRPr>
          </a:p>
          <a:p>
            <a:endParaRPr lang="en-US" sz="1400" dirty="0"/>
          </a:p>
        </p:txBody>
      </p:sp>
      <p:sp>
        <p:nvSpPr>
          <p:cNvPr id="13" name="TextBox 12"/>
          <p:cNvSpPr txBox="1"/>
          <p:nvPr/>
        </p:nvSpPr>
        <p:spPr>
          <a:xfrm>
            <a:off x="863090" y="3915319"/>
            <a:ext cx="7303714" cy="954107"/>
          </a:xfrm>
          <a:prstGeom prst="rect">
            <a:avLst/>
          </a:prstGeom>
          <a:noFill/>
        </p:spPr>
        <p:txBody>
          <a:bodyPr wrap="square" rtlCol="0">
            <a:spAutoFit/>
          </a:bodyPr>
          <a:lstStyle/>
          <a:p>
            <a:r>
              <a:rPr lang="en-US" sz="1400" dirty="0" smtClean="0">
                <a:latin typeface="Courier New" pitchFamily="49" charset="0"/>
                <a:cs typeface="Courier New" pitchFamily="49" charset="0"/>
              </a:rPr>
              <a:t>yum </a:t>
            </a:r>
            <a:r>
              <a:rPr lang="en-US" sz="1400" dirty="0">
                <a:latin typeface="Courier New" pitchFamily="49" charset="0"/>
                <a:cs typeface="Courier New" pitchFamily="49" charset="0"/>
              </a:rPr>
              <a:t>install http://</a:t>
            </a:r>
            <a:r>
              <a:rPr lang="en-US" sz="1400" dirty="0" smtClean="0">
                <a:latin typeface="Courier New" pitchFamily="49" charset="0"/>
                <a:cs typeface="Courier New" pitchFamily="49" charset="0"/>
              </a:rPr>
              <a:t>downloads.eucalyptus.com/software/eucalyptus/3.2/ \ centos/6/x86_64/epel-release-6.noarch.rpm</a:t>
            </a:r>
            <a:endParaRPr lang="en-US" sz="1400" dirty="0">
              <a:latin typeface="Courier New" pitchFamily="49" charset="0"/>
              <a:cs typeface="Courier New" pitchFamily="49" charset="0"/>
            </a:endParaRPr>
          </a:p>
          <a:p>
            <a:endParaRPr lang="en-US" sz="1400" dirty="0"/>
          </a:p>
        </p:txBody>
      </p:sp>
      <p:sp>
        <p:nvSpPr>
          <p:cNvPr id="16" name="TextBox 15"/>
          <p:cNvSpPr txBox="1"/>
          <p:nvPr/>
        </p:nvSpPr>
        <p:spPr>
          <a:xfrm>
            <a:off x="863090" y="5276243"/>
            <a:ext cx="7303714" cy="307777"/>
          </a:xfrm>
          <a:prstGeom prst="rect">
            <a:avLst/>
          </a:prstGeom>
          <a:noFill/>
        </p:spPr>
        <p:txBody>
          <a:bodyPr wrap="square" rtlCol="0">
            <a:spAutoFit/>
          </a:bodyPr>
          <a:lstStyle/>
          <a:p>
            <a:r>
              <a:rPr lang="en-US" sz="1400" dirty="0" smtClean="0">
                <a:latin typeface="Courier New" pitchFamily="49" charset="0"/>
                <a:cs typeface="Courier New" pitchFamily="49" charset="0"/>
              </a:rPr>
              <a:t>yum install eucalyptus-console</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2425776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3"/>
          <p:cNvSpPr>
            <a:spLocks noGrp="1"/>
          </p:cNvSpPr>
          <p:nvPr>
            <p:ph type="title"/>
          </p:nvPr>
        </p:nvSpPr>
        <p:spPr/>
        <p:txBody>
          <a:bodyPr/>
          <a:lstStyle/>
          <a:p>
            <a:r>
              <a:rPr lang="en-US" dirty="0" smtClean="0"/>
              <a:t>Configuring the User Console</a:t>
            </a:r>
          </a:p>
        </p:txBody>
      </p:sp>
      <p:sp>
        <p:nvSpPr>
          <p:cNvPr id="40962" name="Rectangle 2"/>
          <p:cNvSpPr>
            <a:spLocks noGrp="1" noChangeArrowheads="1"/>
          </p:cNvSpPr>
          <p:nvPr>
            <p:ph type="body" idx="1"/>
          </p:nvPr>
        </p:nvSpPr>
        <p:spPr/>
        <p:txBody>
          <a:bodyPr/>
          <a:lstStyle/>
          <a:p>
            <a:r>
              <a:rPr lang="en-US" dirty="0" smtClean="0"/>
              <a:t>The User Console must be configured for your cloud.</a:t>
            </a:r>
          </a:p>
          <a:p>
            <a:pPr lvl="1"/>
            <a:r>
              <a:rPr lang="en-US" dirty="0" smtClean="0"/>
              <a:t>The configuration file is                                                           </a:t>
            </a:r>
            <a:r>
              <a:rPr lang="en-US" dirty="0">
                <a:latin typeface="Courier New" pitchFamily="49" charset="0"/>
                <a:cs typeface="Courier New" pitchFamily="49" charset="0"/>
              </a:rPr>
              <a:t>/</a:t>
            </a:r>
            <a:r>
              <a:rPr lang="en-US" dirty="0" err="1" smtClean="0">
                <a:latin typeface="Courier New" pitchFamily="49" charset="0"/>
                <a:cs typeface="Courier New" pitchFamily="49" charset="0"/>
              </a:rPr>
              <a:t>etc</a:t>
            </a:r>
            <a:r>
              <a:rPr lang="en-US" dirty="0" smtClean="0">
                <a:latin typeface="Courier New" pitchFamily="49" charset="0"/>
                <a:cs typeface="Courier New" pitchFamily="49" charset="0"/>
              </a:rPr>
              <a:t>/eucalyptus-console/console.ini</a:t>
            </a:r>
            <a:r>
              <a:rPr lang="en-US" dirty="0" smtClean="0"/>
              <a:t>.</a:t>
            </a:r>
          </a:p>
          <a:p>
            <a:pPr lvl="1"/>
            <a:r>
              <a:rPr lang="en-US" dirty="0" smtClean="0"/>
              <a:t>In the </a:t>
            </a:r>
            <a:r>
              <a:rPr lang="en-US" dirty="0" smtClean="0">
                <a:latin typeface="Courier New" pitchFamily="49" charset="0"/>
                <a:cs typeface="Courier New" pitchFamily="49" charset="0"/>
              </a:rPr>
              <a:t>[server]</a:t>
            </a:r>
            <a:r>
              <a:rPr lang="en-US" dirty="0" smtClean="0"/>
              <a:t> section, configure:</a:t>
            </a:r>
          </a:p>
          <a:p>
            <a:pPr lvl="2"/>
            <a:r>
              <a:rPr lang="en-US" dirty="0" smtClean="0"/>
              <a:t>Cloud Controller IP address</a:t>
            </a:r>
          </a:p>
          <a:p>
            <a:pPr lvl="3"/>
            <a:r>
              <a:rPr lang="en-US" dirty="0" err="1">
                <a:latin typeface="Courier New" pitchFamily="49" charset="0"/>
                <a:cs typeface="Courier New" pitchFamily="49" charset="0"/>
              </a:rPr>
              <a:t>c</a:t>
            </a:r>
            <a:r>
              <a:rPr lang="en-US" dirty="0" err="1" smtClean="0">
                <a:latin typeface="Courier New" pitchFamily="49" charset="0"/>
                <a:cs typeface="Courier New" pitchFamily="49" charset="0"/>
              </a:rPr>
              <a:t>lchost</a:t>
            </a:r>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cloud_controller_IP_address</a:t>
            </a:r>
            <a:r>
              <a:rPr lang="en-US" dirty="0" smtClean="0">
                <a:latin typeface="Courier New" pitchFamily="49" charset="0"/>
                <a:cs typeface="Courier New" pitchFamily="49" charset="0"/>
              </a:rPr>
              <a:t>&gt;</a:t>
            </a:r>
          </a:p>
          <a:p>
            <a:pPr lvl="2"/>
            <a:r>
              <a:rPr lang="en-US" dirty="0" smtClean="0"/>
              <a:t>Port service will run on</a:t>
            </a:r>
          </a:p>
          <a:p>
            <a:pPr lvl="3"/>
            <a:r>
              <a:rPr lang="en-US" dirty="0" err="1">
                <a:latin typeface="Courier New" pitchFamily="49" charset="0"/>
                <a:cs typeface="Courier New" pitchFamily="49" charset="0"/>
              </a:rPr>
              <a:t>u</a:t>
            </a:r>
            <a:r>
              <a:rPr lang="en-US" dirty="0" err="1" smtClean="0">
                <a:latin typeface="Courier New" pitchFamily="49" charset="0"/>
                <a:cs typeface="Courier New" pitchFamily="49" charset="0"/>
              </a:rPr>
              <a:t>iport</a:t>
            </a:r>
            <a:r>
              <a:rPr lang="en-US" dirty="0" smtClean="0">
                <a:latin typeface="Courier New" pitchFamily="49" charset="0"/>
                <a:cs typeface="Courier New" pitchFamily="49" charset="0"/>
              </a:rPr>
              <a:t>: &lt;</a:t>
            </a:r>
            <a:r>
              <a:rPr lang="en-US" dirty="0" err="1" smtClean="0">
                <a:latin typeface="Courier New" pitchFamily="49" charset="0"/>
                <a:cs typeface="Courier New" pitchFamily="49" charset="0"/>
              </a:rPr>
              <a:t>port_number</a:t>
            </a:r>
            <a:r>
              <a:rPr lang="en-US" dirty="0" smtClean="0">
                <a:latin typeface="Courier New" pitchFamily="49" charset="0"/>
                <a:cs typeface="Courier New" pitchFamily="49" charset="0"/>
              </a:rPr>
              <a:t>&gt;</a:t>
            </a:r>
          </a:p>
          <a:p>
            <a:pPr lvl="2"/>
            <a:r>
              <a:rPr lang="en-US" dirty="0" smtClean="0"/>
              <a:t>Administrator Console Portal URL</a:t>
            </a:r>
          </a:p>
          <a:p>
            <a:pPr lvl="3"/>
            <a:r>
              <a:rPr lang="en-US" dirty="0" smtClean="0">
                <a:latin typeface="Courier New" pitchFamily="49" charset="0"/>
                <a:cs typeface="Courier New" pitchFamily="49" charset="0"/>
              </a:rPr>
              <a:t>support.url</a:t>
            </a:r>
            <a:r>
              <a:rPr lang="en-US" dirty="0">
                <a:latin typeface="Courier New" pitchFamily="49" charset="0"/>
                <a:cs typeface="Courier New" pitchFamily="49" charset="0"/>
              </a:rPr>
              <a:t>: </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URL_of_Administrator_Console</a:t>
            </a:r>
            <a:r>
              <a:rPr lang="en-US" dirty="0" smtClean="0">
                <a:latin typeface="Courier New" pitchFamily="49" charset="0"/>
                <a:cs typeface="Courier New" pitchFamily="49" charset="0"/>
              </a:rPr>
              <a:t>&gt;</a:t>
            </a:r>
          </a:p>
          <a:p>
            <a:pPr lvl="2"/>
            <a:r>
              <a:rPr lang="en-US" dirty="0" smtClean="0"/>
              <a:t>Other configuration parameters include custom SSL keys, locale, session timeouts, polling frequencies, and others.</a:t>
            </a:r>
          </a:p>
          <a:p>
            <a:pPr lvl="2"/>
            <a:r>
              <a:rPr lang="en-US" dirty="0" smtClean="0"/>
              <a:t>For more information, see the Eucalyptus User Console Guide at </a:t>
            </a:r>
            <a:r>
              <a:rPr lang="en-US" dirty="0" smtClean="0">
                <a:hlinkClick r:id="rId3"/>
              </a:rPr>
              <a:t>http://www.eucalyptus.com/docs</a:t>
            </a:r>
            <a:r>
              <a:rPr lang="en-US" dirty="0"/>
              <a:t>.</a:t>
            </a:r>
            <a:endParaRPr lang="en-US" dirty="0" smtClean="0"/>
          </a:p>
          <a:p>
            <a:pPr lvl="2"/>
            <a:endParaRPr lang="en-US" dirty="0" smtClean="0"/>
          </a:p>
        </p:txBody>
      </p:sp>
      <p:sp>
        <p:nvSpPr>
          <p:cNvPr id="40964" name="TextBox 3"/>
          <p:cNvSpPr txBox="1">
            <a:spLocks noChangeArrowheads="1"/>
          </p:cNvSpPr>
          <p:nvPr/>
        </p:nvSpPr>
        <p:spPr bwMode="auto">
          <a:xfrm>
            <a:off x="-701675" y="3989388"/>
            <a:ext cx="18415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endParaRPr lang="en-US"/>
          </a:p>
          <a:p>
            <a:pPr eaLnBrk="1"/>
            <a:endParaRPr lang="en-US"/>
          </a:p>
        </p:txBody>
      </p:sp>
      <p:sp>
        <p:nvSpPr>
          <p:cNvPr id="5"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8</a:t>
            </a:fld>
            <a:endParaRPr lang="en-US"/>
          </a:p>
        </p:txBody>
      </p:sp>
    </p:spTree>
    <p:extLst>
      <p:ext uri="{BB962C8B-B14F-4D97-AF65-F5344CB8AC3E}">
        <p14:creationId xmlns:p14="http://schemas.microsoft.com/office/powerpoint/2010/main" val="33745437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3"/>
          <p:cNvSpPr>
            <a:spLocks noGrp="1"/>
          </p:cNvSpPr>
          <p:nvPr>
            <p:ph type="title"/>
          </p:nvPr>
        </p:nvSpPr>
        <p:spPr/>
        <p:txBody>
          <a:bodyPr/>
          <a:lstStyle/>
          <a:p>
            <a:r>
              <a:rPr lang="en-US" dirty="0" smtClean="0"/>
              <a:t>Configuring </a:t>
            </a:r>
            <a:r>
              <a:rPr lang="en-US" dirty="0" err="1" smtClean="0"/>
              <a:t>vmtypes</a:t>
            </a:r>
            <a:endParaRPr lang="en-US" dirty="0" smtClean="0"/>
          </a:p>
        </p:txBody>
      </p:sp>
      <p:sp>
        <p:nvSpPr>
          <p:cNvPr id="40962" name="Rectangle 2"/>
          <p:cNvSpPr>
            <a:spLocks noGrp="1" noChangeArrowheads="1"/>
          </p:cNvSpPr>
          <p:nvPr>
            <p:ph type="body" idx="1"/>
          </p:nvPr>
        </p:nvSpPr>
        <p:spPr>
          <a:xfrm>
            <a:off x="314326" y="1425389"/>
            <a:ext cx="8425638" cy="1743114"/>
          </a:xfrm>
        </p:spPr>
        <p:txBody>
          <a:bodyPr/>
          <a:lstStyle/>
          <a:p>
            <a:r>
              <a:rPr lang="en-US" sz="2000" dirty="0" smtClean="0"/>
              <a:t>The User Console must be manually configured to match the </a:t>
            </a:r>
            <a:r>
              <a:rPr lang="en-US" sz="2000" dirty="0" err="1" smtClean="0"/>
              <a:t>vmtypes</a:t>
            </a:r>
            <a:r>
              <a:rPr lang="en-US" sz="2000" dirty="0" smtClean="0"/>
              <a:t> configuration of your cloud.</a:t>
            </a:r>
          </a:p>
          <a:p>
            <a:r>
              <a:rPr lang="en-US" sz="2000" dirty="0" smtClean="0"/>
              <a:t>The following default values in the User Console </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ini</a:t>
            </a:r>
            <a:r>
              <a:rPr lang="en-US" sz="2000" dirty="0" smtClean="0"/>
              <a:t> file match the default values of the cloud.</a:t>
            </a:r>
          </a:p>
        </p:txBody>
      </p:sp>
      <p:sp>
        <p:nvSpPr>
          <p:cNvPr id="40964" name="TextBox 3"/>
          <p:cNvSpPr txBox="1">
            <a:spLocks noChangeArrowheads="1"/>
          </p:cNvSpPr>
          <p:nvPr/>
        </p:nvSpPr>
        <p:spPr bwMode="auto">
          <a:xfrm>
            <a:off x="-701675" y="3989388"/>
            <a:ext cx="18415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defRPr>
                <a:solidFill>
                  <a:schemeClr val="tx1"/>
                </a:solidFill>
                <a:latin typeface="Arial" charset="0"/>
                <a:ea typeface="ＭＳ Ｐゴシック" charset="-128"/>
              </a:defRPr>
            </a:lvl1pPr>
            <a:lvl2pPr marL="742950" indent="-285750" eaLnBrk="0">
              <a:defRPr>
                <a:solidFill>
                  <a:schemeClr val="tx1"/>
                </a:solidFill>
                <a:latin typeface="Arial" charset="0"/>
                <a:ea typeface="ＭＳ Ｐゴシック" charset="-128"/>
              </a:defRPr>
            </a:lvl2pPr>
            <a:lvl3pPr marL="1143000" indent="-228600" eaLnBrk="0">
              <a:defRPr>
                <a:solidFill>
                  <a:schemeClr val="tx1"/>
                </a:solidFill>
                <a:latin typeface="Arial" charset="0"/>
                <a:ea typeface="ＭＳ Ｐゴシック" charset="-128"/>
              </a:defRPr>
            </a:lvl3pPr>
            <a:lvl4pPr marL="1600200" indent="-228600" eaLnBrk="0">
              <a:defRPr>
                <a:solidFill>
                  <a:schemeClr val="tx1"/>
                </a:solidFill>
                <a:latin typeface="Arial" charset="0"/>
                <a:ea typeface="ＭＳ Ｐゴシック" charset="-128"/>
              </a:defRPr>
            </a:lvl4pPr>
            <a:lvl5pPr marL="2057400" indent="-228600" eaLnBrk="0">
              <a:defRPr>
                <a:solidFill>
                  <a:schemeClr val="tx1"/>
                </a:solidFill>
                <a:latin typeface="Arial" charset="0"/>
                <a:ea typeface="ＭＳ Ｐゴシック" charset="-128"/>
              </a:defRPr>
            </a:lvl5pPr>
            <a:lvl6pPr marL="25146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6pPr>
            <a:lvl7pPr marL="29718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7pPr>
            <a:lvl8pPr marL="34290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8pPr>
            <a:lvl9pPr marL="3886200" indent="-228600" defTabSz="455613" eaLnBrk="0" fontAlgn="base" hangingPunct="0">
              <a:lnSpc>
                <a:spcPct val="93000"/>
              </a:lnSpc>
              <a:spcBef>
                <a:spcPct val="0"/>
              </a:spcBef>
              <a:spcAft>
                <a:spcPct val="0"/>
              </a:spcAft>
              <a:buClr>
                <a:srgbClr val="000000"/>
              </a:buClr>
              <a:buSzPct val="100000"/>
              <a:buFont typeface="Times New Roman" charset="0"/>
              <a:defRPr>
                <a:solidFill>
                  <a:schemeClr val="tx1"/>
                </a:solidFill>
                <a:latin typeface="Arial" charset="0"/>
                <a:ea typeface="ＭＳ Ｐゴシック" charset="-128"/>
              </a:defRPr>
            </a:lvl9pPr>
          </a:lstStyle>
          <a:p>
            <a:pPr eaLnBrk="1"/>
            <a:endParaRPr lang="en-US"/>
          </a:p>
          <a:p>
            <a:pPr eaLnBrk="1"/>
            <a:endParaRPr lang="en-US"/>
          </a:p>
        </p:txBody>
      </p:sp>
      <p:sp>
        <p:nvSpPr>
          <p:cNvPr id="5" name="Slide Number Placeholder 3"/>
          <p:cNvSpPr>
            <a:spLocks noGrp="1"/>
          </p:cNvSpPr>
          <p:nvPr>
            <p:ph type="sldNum" sz="quarter" idx="12"/>
          </p:nvPr>
        </p:nvSpPr>
        <p:spPr>
          <a:xfrm>
            <a:off x="256532" y="6465702"/>
            <a:ext cx="454025" cy="309563"/>
          </a:xfrm>
        </p:spPr>
        <p:txBody>
          <a:bodyPr/>
          <a:lstStyle/>
          <a:p>
            <a:fld id="{843CD65F-9BB8-4359-8B89-0390EA97433C}" type="slidenum">
              <a:rPr lang="en-US" smtClean="0"/>
              <a:pPr/>
              <a:t>9</a:t>
            </a:fld>
            <a:endParaRPr lang="en-US"/>
          </a:p>
        </p:txBody>
      </p:sp>
      <p:sp>
        <p:nvSpPr>
          <p:cNvPr id="2" name="TextBox 1"/>
          <p:cNvSpPr txBox="1"/>
          <p:nvPr/>
        </p:nvSpPr>
        <p:spPr>
          <a:xfrm>
            <a:off x="2187223" y="2830860"/>
            <a:ext cx="2225289" cy="3539430"/>
          </a:xfrm>
          <a:prstGeom prst="rect">
            <a:avLst/>
          </a:prstGeom>
          <a:noFill/>
        </p:spPr>
        <p:txBody>
          <a:bodyPr wrap="none" rtlCol="0">
            <a:spAutoFit/>
          </a:bodyPr>
          <a:lstStyle/>
          <a:p>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instance_type</a:t>
            </a:r>
            <a:r>
              <a:rPr lang="en-US" sz="1400" dirty="0">
                <a:latin typeface="Courier New" pitchFamily="49" charset="0"/>
                <a:cs typeface="Courier New" pitchFamily="49" charset="0"/>
              </a:rPr>
              <a:t>]</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m1.small.cpu</a:t>
            </a:r>
            <a:r>
              <a:rPr lang="en-US" sz="1400" dirty="0">
                <a:latin typeface="Courier New" pitchFamily="49" charset="0"/>
                <a:cs typeface="Courier New" pitchFamily="49" charset="0"/>
              </a:rPr>
              <a:t>: 1</a:t>
            </a:r>
          </a:p>
          <a:p>
            <a:r>
              <a:rPr lang="en-US" sz="1400" dirty="0">
                <a:latin typeface="Courier New" pitchFamily="49" charset="0"/>
                <a:cs typeface="Courier New" pitchFamily="49" charset="0"/>
              </a:rPr>
              <a:t>m1.small.mem: 128</a:t>
            </a:r>
          </a:p>
          <a:p>
            <a:r>
              <a:rPr lang="en-US" sz="1400" dirty="0">
                <a:latin typeface="Courier New" pitchFamily="49" charset="0"/>
                <a:cs typeface="Courier New" pitchFamily="49" charset="0"/>
              </a:rPr>
              <a:t>m1.small.disk: 2</a:t>
            </a:r>
          </a:p>
          <a:p>
            <a:r>
              <a:rPr lang="en-US" sz="1400" dirty="0">
                <a:latin typeface="Courier New" pitchFamily="49" charset="0"/>
                <a:cs typeface="Courier New" pitchFamily="49" charset="0"/>
              </a:rPr>
              <a:t>c1.medium.cpu: 2</a:t>
            </a:r>
          </a:p>
          <a:p>
            <a:r>
              <a:rPr lang="en-US" sz="1400" dirty="0">
                <a:latin typeface="Courier New" pitchFamily="49" charset="0"/>
                <a:cs typeface="Courier New" pitchFamily="49" charset="0"/>
              </a:rPr>
              <a:t>c1.medium.mem: 128</a:t>
            </a:r>
          </a:p>
          <a:p>
            <a:r>
              <a:rPr lang="en-US" sz="1400" dirty="0">
                <a:latin typeface="Courier New" pitchFamily="49" charset="0"/>
                <a:cs typeface="Courier New" pitchFamily="49" charset="0"/>
              </a:rPr>
              <a:t>c1.medium.disk: 5</a:t>
            </a:r>
          </a:p>
          <a:p>
            <a:r>
              <a:rPr lang="en-US" sz="1400" dirty="0">
                <a:latin typeface="Courier New" pitchFamily="49" charset="0"/>
                <a:cs typeface="Courier New" pitchFamily="49" charset="0"/>
              </a:rPr>
              <a:t>m1.large.cpu: 2</a:t>
            </a:r>
          </a:p>
          <a:p>
            <a:r>
              <a:rPr lang="en-US" sz="1400" dirty="0">
                <a:latin typeface="Courier New" pitchFamily="49" charset="0"/>
                <a:cs typeface="Courier New" pitchFamily="49" charset="0"/>
              </a:rPr>
              <a:t>m1.large.mem: 512</a:t>
            </a:r>
          </a:p>
          <a:p>
            <a:r>
              <a:rPr lang="en-US" sz="1400" dirty="0">
                <a:latin typeface="Courier New" pitchFamily="49" charset="0"/>
                <a:cs typeface="Courier New" pitchFamily="49" charset="0"/>
              </a:rPr>
              <a:t>m1.large.disk: 10</a:t>
            </a:r>
          </a:p>
          <a:p>
            <a:r>
              <a:rPr lang="en-US" sz="1400" dirty="0">
                <a:latin typeface="Courier New" pitchFamily="49" charset="0"/>
                <a:cs typeface="Courier New" pitchFamily="49" charset="0"/>
              </a:rPr>
              <a:t>m1.xlarge.cpu: 2</a:t>
            </a:r>
          </a:p>
          <a:p>
            <a:r>
              <a:rPr lang="en-US" sz="1400" dirty="0">
                <a:latin typeface="Courier New" pitchFamily="49" charset="0"/>
                <a:cs typeface="Courier New" pitchFamily="49" charset="0"/>
              </a:rPr>
              <a:t>m1.xlarge.mem: 1024</a:t>
            </a:r>
          </a:p>
          <a:p>
            <a:r>
              <a:rPr lang="en-US" sz="1400" dirty="0">
                <a:latin typeface="Courier New" pitchFamily="49" charset="0"/>
                <a:cs typeface="Courier New" pitchFamily="49" charset="0"/>
              </a:rPr>
              <a:t>m1.xlarge.disk: 10</a:t>
            </a:r>
          </a:p>
          <a:p>
            <a:r>
              <a:rPr lang="en-US" sz="1400" dirty="0">
                <a:latin typeface="Courier New" pitchFamily="49" charset="0"/>
                <a:cs typeface="Courier New" pitchFamily="49" charset="0"/>
              </a:rPr>
              <a:t>c1.xlarge.cpu: 4</a:t>
            </a:r>
          </a:p>
          <a:p>
            <a:r>
              <a:rPr lang="en-US" sz="1400" dirty="0">
                <a:latin typeface="Courier New" pitchFamily="49" charset="0"/>
                <a:cs typeface="Courier New" pitchFamily="49" charset="0"/>
              </a:rPr>
              <a:t>c1.xlarge.mem: 2048</a:t>
            </a:r>
          </a:p>
          <a:p>
            <a:r>
              <a:rPr lang="en-US" sz="1400" dirty="0">
                <a:latin typeface="Courier New" pitchFamily="49" charset="0"/>
                <a:cs typeface="Courier New" pitchFamily="49" charset="0"/>
              </a:rPr>
              <a:t>c1.xlarge.disk: 10</a:t>
            </a:r>
          </a:p>
        </p:txBody>
      </p:sp>
      <p:sp>
        <p:nvSpPr>
          <p:cNvPr id="3" name="TextBox 2"/>
          <p:cNvSpPr txBox="1"/>
          <p:nvPr/>
        </p:nvSpPr>
        <p:spPr>
          <a:xfrm>
            <a:off x="6879265" y="5186339"/>
            <a:ext cx="1531087" cy="954107"/>
          </a:xfrm>
          <a:prstGeom prst="rect">
            <a:avLst/>
          </a:prstGeom>
          <a:noFill/>
          <a:ln w="28575">
            <a:solidFill>
              <a:srgbClr val="0099DB"/>
            </a:solidFill>
          </a:ln>
        </p:spPr>
        <p:txBody>
          <a:bodyPr wrap="square" rtlCol="0">
            <a:spAutoFit/>
          </a:bodyPr>
          <a:lstStyle/>
          <a:p>
            <a:pPr algn="ctr"/>
            <a:r>
              <a:rPr lang="en-US" sz="1400" dirty="0">
                <a:solidFill>
                  <a:srgbClr val="0099DB"/>
                </a:solidFill>
              </a:rPr>
              <a:t>a</a:t>
            </a:r>
            <a:r>
              <a:rPr lang="en-US" sz="1400" dirty="0" smtClean="0">
                <a:solidFill>
                  <a:srgbClr val="0099DB"/>
                </a:solidFill>
              </a:rPr>
              <a:t>utomatic configuration is planned for the 3.3 release</a:t>
            </a:r>
            <a:endParaRPr lang="en-US" sz="1400" dirty="0">
              <a:solidFill>
                <a:srgbClr val="0099DB"/>
              </a:solidFill>
            </a:endParaRPr>
          </a:p>
        </p:txBody>
      </p:sp>
    </p:spTree>
    <p:extLst>
      <p:ext uri="{BB962C8B-B14F-4D97-AF65-F5344CB8AC3E}">
        <p14:creationId xmlns:p14="http://schemas.microsoft.com/office/powerpoint/2010/main" val="16532899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66&quot;/&gt;&lt;/object&gt;&lt;object type=&quot;3&quot; unique_id=&quot;10005&quot;&gt;&lt;property id=&quot;20148&quot; value=&quot;5&quot;/&gt;&lt;property id=&quot;20300&quot; value=&quot;Slide 2 - &amp;quot;Eucalyptus User Console&amp;quot;&quot;/&gt;&lt;property id=&quot;20307&quot; value=&quot;256&quot;/&gt;&lt;/object&gt;&lt;object type=&quot;3&quot; unique_id=&quot;10006&quot;&gt;&lt;property id=&quot;20148&quot; value=&quot;5&quot;/&gt;&lt;property id=&quot;20300&quot; value=&quot;Slide 3 - &amp;quot;Module Topics&amp;quot;&quot;/&gt;&lt;property id=&quot;20307&quot; value=&quot;257&quot;/&gt;&lt;/object&gt;&lt;object type=&quot;3&quot; unique_id=&quot;10012&quot;&gt;&lt;property id=&quot;20148&quot; value=&quot;5&quot;/&gt;&lt;property id=&quot;20300&quot; value=&quot;Slide 23&quot;/&gt;&lt;property id=&quot;20307&quot; value=&quot;264&quot;/&gt;&lt;/object&gt;&lt;object type=&quot;3&quot; unique_id=&quot;10013&quot;&gt;&lt;property id=&quot;20148&quot; value=&quot;5&quot;/&gt;&lt;property id=&quot;20300&quot; value=&quot;Slide 24&quot;/&gt;&lt;property id=&quot;20307&quot; value=&quot;265&quot;/&gt;&lt;/object&gt;&lt;object type=&quot;3&quot; unique_id=&quot;11890&quot;&gt;&lt;property id=&quot;20148&quot; value=&quot;5&quot;/&gt;&lt;property id=&quot;20300&quot; value=&quot;Slide 21 - &amp;quot;Hands-On (1)&amp;quot;&quot;/&gt;&lt;property id=&quot;20307&quot; value=&quot;299&quot;/&gt;&lt;/object&gt;&lt;object type=&quot;3&quot; unique_id=&quot;13759&quot;&gt;&lt;property id=&quot;20148&quot; value=&quot;5&quot;/&gt;&lt;property id=&quot;20300&quot; value=&quot;Slide 20 - &amp;quot;Summary&amp;quot;&quot;/&gt;&lt;property id=&quot;20307&quot; value=&quot;322&quot;/&gt;&lt;/object&gt;&lt;object type=&quot;3&quot; unique_id=&quot;33419&quot;&gt;&lt;property id=&quot;20148&quot; value=&quot;5&quot;/&gt;&lt;property id=&quot;20300&quot; value=&quot;Slide 4 - &amp;quot;Eucalyptus User Console&amp;quot;&quot;/&gt;&lt;property id=&quot;20307&quot; value=&quot;323&quot;/&gt;&lt;/object&gt;&lt;object type=&quot;3&quot; unique_id=&quot;33420&quot;&gt;&lt;property id=&quot;20148&quot; value=&quot;5&quot;/&gt;&lt;property id=&quot;20300&quot; value=&quot;Slide 5 - &amp;quot;User Console Log In&amp;quot;&quot;/&gt;&lt;property id=&quot;20307&quot; value=&quot;324&quot;/&gt;&lt;/object&gt;&lt;object type=&quot;3&quot; unique_id=&quot;33421&quot;&gt;&lt;property id=&quot;20148&quot; value=&quot;5&quot;/&gt;&lt;property id=&quot;20300&quot; value=&quot;Slide 6 - &amp;quot;User Console Dashboard&amp;quot;&quot;/&gt;&lt;property id=&quot;20307&quot; value=&quot;325&quot;/&gt;&lt;/object&gt;&lt;object type=&quot;3&quot; unique_id=&quot;33422&quot;&gt;&lt;property id=&quot;20148&quot; value=&quot;5&quot;/&gt;&lt;property id=&quot;20300&quot; value=&quot;Slide 7 - &amp;quot;Installing the User Console&amp;quot;&quot;/&gt;&lt;property id=&quot;20307&quot; value=&quot;326&quot;/&gt;&lt;/object&gt;&lt;object type=&quot;3&quot; unique_id=&quot;33423&quot;&gt;&lt;property id=&quot;20148&quot; value=&quot;5&quot;/&gt;&lt;property id=&quot;20300&quot; value=&quot;Slide 8 - &amp;quot;Configuring the User Console&amp;quot;&quot;/&gt;&lt;property id=&quot;20307&quot; value=&quot;327&quot;/&gt;&lt;/object&gt;&lt;object type=&quot;3&quot; unique_id=&quot;33424&quot;&gt;&lt;property id=&quot;20148&quot; value=&quot;5&quot;/&gt;&lt;property id=&quot;20300&quot; value=&quot;Slide 9 - &amp;quot;Configuring vmtypes&amp;quot;&quot;/&gt;&lt;property id=&quot;20307&quot; value=&quot;328&quot;/&gt;&lt;/object&gt;&lt;object type=&quot;3&quot; unique_id=&quot;33425&quot;&gt;&lt;property id=&quot;20148&quot; value=&quot;5&quot;/&gt;&lt;property id=&quot;20300&quot; value=&quot;Slide 10 - &amp;quot;Starting the User Console&amp;quot;&quot;/&gt;&lt;property id=&quot;20307&quot; value=&quot;329&quot;/&gt;&lt;/object&gt;&lt;object type=&quot;3&quot; unique_id=&quot;33997&quot;&gt;&lt;property id=&quot;20148&quot; value=&quot;5&quot;/&gt;&lt;property id=&quot;20300&quot; value=&quot;Slide 11 - &amp;quot;Managing Key Pairs&amp;quot;&quot;/&gt;&lt;property id=&quot;20307&quot; value=&quot;330&quot;/&gt;&lt;/object&gt;&lt;object type=&quot;3&quot; unique_id=&quot;33998&quot;&gt;&lt;property id=&quot;20148&quot; value=&quot;5&quot;/&gt;&lt;property id=&quot;20300&quot; value=&quot;Slide 13 - &amp;quot;Starting an Instance&amp;quot;&quot;/&gt;&lt;property id=&quot;20307&quot; value=&quot;331&quot;/&gt;&lt;/object&gt;&lt;object type=&quot;3&quot; unique_id=&quot;33999&quot;&gt;&lt;property id=&quot;20148&quot; value=&quot;5&quot;/&gt;&lt;property id=&quot;20300&quot; value=&quot;Slide 14 - &amp;quot;Listing Instances&amp;quot;&quot;/&gt;&lt;property id=&quot;20307&quot; value=&quot;332&quot;/&gt;&lt;/object&gt;&lt;object type=&quot;3&quot; unique_id=&quot;34000&quot;&gt;&lt;property id=&quot;20148&quot; value=&quot;5&quot;/&gt;&lt;property id=&quot;20300&quot; value=&quot;Slide 15 - &amp;quot;Controlling an Instance&amp;quot;&quot;/&gt;&lt;property id=&quot;20307&quot; value=&quot;333&quot;/&gt;&lt;/object&gt;&lt;object type=&quot;3&quot; unique_id=&quot;34001&quot;&gt;&lt;property id=&quot;20148&quot; value=&quot;5&quot;/&gt;&lt;property id=&quot;20300&quot; value=&quot;Slide 12 - &amp;quot;Listing Images&amp;quot;&quot;/&gt;&lt;property id=&quot;20307&quot; value=&quot;334&quot;/&gt;&lt;/object&gt;&lt;object type=&quot;3&quot; unique_id=&quot;34002&quot;&gt;&lt;property id=&quot;20148&quot; value=&quot;5&quot;/&gt;&lt;property id=&quot;20300&quot; value=&quot;Slide 16 - &amp;quot;Managing Security Groups&amp;quot;&quot;/&gt;&lt;property id=&quot;20307&quot; value=&quot;335&quot;/&gt;&lt;/object&gt;&lt;object type=&quot;3&quot; unique_id=&quot;34003&quot;&gt;&lt;property id=&quot;20148&quot; value=&quot;5&quot;/&gt;&lt;property id=&quot;20300&quot; value=&quot;Slide 17 - &amp;quot;Managing Elastic IP Addresses&amp;quot;&quot;/&gt;&lt;property id=&quot;20307&quot; value=&quot;336&quot;/&gt;&lt;/object&gt;&lt;object type=&quot;3&quot; unique_id=&quot;34004&quot;&gt;&lt;property id=&quot;20148&quot; value=&quot;5&quot;/&gt;&lt;property id=&quot;20300&quot; value=&quot;Slide 18 - &amp;quot;Managing Volumes&amp;quot;&quot;/&gt;&lt;property id=&quot;20307&quot; value=&quot;337&quot;/&gt;&lt;/object&gt;&lt;object type=&quot;3&quot; unique_id=&quot;34005&quot;&gt;&lt;property id=&quot;20148&quot; value=&quot;5&quot;/&gt;&lt;property id=&quot;20300&quot; value=&quot;Slide 19 - &amp;quot;Managing Snapshots&amp;quot;&quot;/&gt;&lt;property id=&quot;20307&quot; value=&quot;338&quot;/&gt;&lt;/object&gt;&lt;object type=&quot;3&quot; unique_id=&quot;34031&quot;&gt;&lt;property id=&quot;20148&quot; value=&quot;5&quot;/&gt;&lt;property id=&quot;20300&quot; value=&quot;Slide 22 - &amp;quot;Hands-On (2)&amp;quot;&quot;/&gt;&lt;property id=&quot;20307&quot; value=&quot;339&quot;/&gt;&lt;/object&gt;&lt;/object&gt;&lt;/object&gt;&lt;/database&gt;"/>
  <p:tag name="SECTOMILLISECCONVERTED" val="1"/>
</p:tagLst>
</file>

<file path=ppt/theme/theme1.xml><?xml version="1.0" encoding="utf-8"?>
<a:theme xmlns:a="http://schemas.openxmlformats.org/drawingml/2006/main" name="euc-040_rev_d_corp_template_v10">
  <a:themeElements>
    <a:clrScheme name="Custom 42">
      <a:dk1>
        <a:srgbClr val="000000"/>
      </a:dk1>
      <a:lt1>
        <a:srgbClr val="FFFFFF"/>
      </a:lt1>
      <a:dk2>
        <a:srgbClr val="8CC63F"/>
      </a:dk2>
      <a:lt2>
        <a:srgbClr val="808080"/>
      </a:lt2>
      <a:accent1>
        <a:srgbClr val="03405F"/>
      </a:accent1>
      <a:accent2>
        <a:srgbClr val="F3901D"/>
      </a:accent2>
      <a:accent3>
        <a:srgbClr val="009E93"/>
      </a:accent3>
      <a:accent4>
        <a:srgbClr val="6A737B"/>
      </a:accent4>
      <a:accent5>
        <a:srgbClr val="BA4B06"/>
      </a:accent5>
      <a:accent6>
        <a:srgbClr val="7A853B"/>
      </a:accent6>
      <a:hlink>
        <a:srgbClr val="20297A"/>
      </a:hlink>
      <a:folHlink>
        <a:srgbClr val="206DC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6B4794"/>
        </a:dk2>
        <a:lt2>
          <a:srgbClr val="808080"/>
        </a:lt2>
        <a:accent1>
          <a:srgbClr val="6BB91D"/>
        </a:accent1>
        <a:accent2>
          <a:srgbClr val="1A418E"/>
        </a:accent2>
        <a:accent3>
          <a:srgbClr val="FFFFFF"/>
        </a:accent3>
        <a:accent4>
          <a:srgbClr val="000000"/>
        </a:accent4>
        <a:accent5>
          <a:srgbClr val="BAD9AB"/>
        </a:accent5>
        <a:accent6>
          <a:srgbClr val="163A80"/>
        </a:accent6>
        <a:hlink>
          <a:srgbClr val="FF9900"/>
        </a:hlink>
        <a:folHlink>
          <a:srgbClr val="9966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666699"/>
        </a:hlink>
        <a:folHlink>
          <a:srgbClr val="DC9302"/>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6B4794"/>
        </a:dk2>
        <a:lt2>
          <a:srgbClr val="808080"/>
        </a:lt2>
        <a:accent1>
          <a:srgbClr val="6BB91D"/>
        </a:accent1>
        <a:accent2>
          <a:srgbClr val="2479D6"/>
        </a:accent2>
        <a:accent3>
          <a:srgbClr val="FFFFFF"/>
        </a:accent3>
        <a:accent4>
          <a:srgbClr val="000000"/>
        </a:accent4>
        <a:accent5>
          <a:srgbClr val="BAD9AB"/>
        </a:accent5>
        <a:accent6>
          <a:srgbClr val="206DC2"/>
        </a:accent6>
        <a:hlink>
          <a:srgbClr val="9393C4"/>
        </a:hlink>
        <a:folHlink>
          <a:srgbClr val="DC93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euc-040_rev_d_corp_template_v10</Template>
  <TotalTime>11739</TotalTime>
  <Words>1482</Words>
  <Application>Microsoft Office PowerPoint</Application>
  <PresentationFormat>On-screen Show (4:3)</PresentationFormat>
  <Paragraphs>220</Paragraphs>
  <Slides>24</Slides>
  <Notes>17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euc-040_rev_d_corp_template_v10</vt:lpstr>
      <vt:lpstr>PowerPoint Presentation</vt:lpstr>
      <vt:lpstr>Eucalyptus User Console</vt:lpstr>
      <vt:lpstr>Module Topics</vt:lpstr>
      <vt:lpstr>Eucalyptus User Console</vt:lpstr>
      <vt:lpstr>User Console Log In</vt:lpstr>
      <vt:lpstr>User Console Dashboard</vt:lpstr>
      <vt:lpstr>Installing the User Console</vt:lpstr>
      <vt:lpstr>Configuring the User Console</vt:lpstr>
      <vt:lpstr>Configuring vmtypes</vt:lpstr>
      <vt:lpstr>Starting the User Console</vt:lpstr>
      <vt:lpstr>Managing Key Pairs</vt:lpstr>
      <vt:lpstr>Listing Images</vt:lpstr>
      <vt:lpstr>Starting an Instance</vt:lpstr>
      <vt:lpstr>Listing Instances</vt:lpstr>
      <vt:lpstr>Controlling an Instance</vt:lpstr>
      <vt:lpstr>Managing Security Groups</vt:lpstr>
      <vt:lpstr>Managing Elastic IP Addresses</vt:lpstr>
      <vt:lpstr>Managing Volumes</vt:lpstr>
      <vt:lpstr>Managing Snapshots</vt:lpstr>
      <vt:lpstr>Summary</vt:lpstr>
      <vt:lpstr>Hands-On (1)</vt:lpstr>
      <vt:lpstr>Hands-On (2)</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Eden</dc:creator>
  <cp:lastModifiedBy>Steve Bradshaw</cp:lastModifiedBy>
  <cp:revision>538</cp:revision>
  <cp:lastPrinted>2012-09-20T13:02:04Z</cp:lastPrinted>
  <dcterms:created xsi:type="dcterms:W3CDTF">2011-10-23T23:18:41Z</dcterms:created>
  <dcterms:modified xsi:type="dcterms:W3CDTF">2012-12-21T15:51:12Z</dcterms:modified>
</cp:coreProperties>
</file>