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6" r:id="rId2"/>
    <p:sldId id="256" r:id="rId3"/>
    <p:sldId id="257" r:id="rId4"/>
    <p:sldId id="339" r:id="rId5"/>
    <p:sldId id="351" r:id="rId6"/>
    <p:sldId id="353" r:id="rId7"/>
    <p:sldId id="348" r:id="rId8"/>
    <p:sldId id="354" r:id="rId9"/>
    <p:sldId id="349" r:id="rId10"/>
    <p:sldId id="355" r:id="rId11"/>
    <p:sldId id="350" r:id="rId12"/>
    <p:sldId id="352" r:id="rId13"/>
    <p:sldId id="356" r:id="rId14"/>
    <p:sldId id="264" r:id="rId15"/>
    <p:sldId id="265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05F"/>
    <a:srgbClr val="0099DB"/>
    <a:srgbClr val="000000"/>
    <a:srgbClr val="FFFFFF"/>
    <a:srgbClr val="808080"/>
    <a:srgbClr val="7A853B"/>
    <a:srgbClr val="899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49" autoAdjust="0"/>
  </p:normalViewPr>
  <p:slideViewPr>
    <p:cSldViewPr snapToGrid="0">
      <p:cViewPr varScale="1">
        <p:scale>
          <a:sx n="77" d="100"/>
          <a:sy n="77" d="100"/>
        </p:scale>
        <p:origin x="-774" y="-102"/>
      </p:cViewPr>
      <p:guideLst>
        <p:guide orient="horz" pos="382"/>
        <p:guide orient="horz" pos="930"/>
        <p:guide pos="2880"/>
        <p:guide pos="198"/>
        <p:guide pos="55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67ADD8-B37A-43EB-B24F-2425B0232B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00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7ADD8-B37A-43EB-B24F-2425B0232BE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70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you select a range of dates for the report, the report is inclusive of the starting and ending dates.</a:t>
            </a:r>
          </a:p>
          <a:p>
            <a:r>
              <a:rPr lang="en-US" baseline="0" dirty="0" smtClean="0"/>
              <a:t>The Report type is a drop-down menu that include Instance, Storage, and S3 choices.</a:t>
            </a:r>
          </a:p>
          <a:p>
            <a:r>
              <a:rPr lang="en-US" baseline="0" dirty="0" smtClean="0"/>
              <a:t>Criteria is a drop-down menu whose choices depend on the type of report selected.  Later slides list all the available choices in a flowchart format.  Criteria is used to sort the data in the report.</a:t>
            </a:r>
          </a:p>
          <a:p>
            <a:r>
              <a:rPr lang="en-US" baseline="0" dirty="0" smtClean="0"/>
              <a:t>Group by is drop-down menu whose choices depend on the type of report and the criteria selected.  Group by is used to organize the sorted data in different ways.  For example, a list of data sorted by users could be further organized so that all the users are listed by their account, or by the availability zone in which they operate.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7ADD8-B37A-43EB-B24F-2425B0232BE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95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example above</a:t>
            </a:r>
            <a:r>
              <a:rPr lang="en-US" baseline="0" dirty="0" smtClean="0"/>
              <a:t> the user admin in the eucalyptus account has had two instances running for at least one day.   Together, those instances have generated less than 1GB of either network or disk I/O.  The users bob and </a:t>
            </a:r>
            <a:r>
              <a:rPr lang="en-US" baseline="0" dirty="0" err="1" smtClean="0"/>
              <a:t>claus</a:t>
            </a:r>
            <a:r>
              <a:rPr lang="en-US" baseline="0" dirty="0" smtClean="0"/>
              <a:t> in the sales account have had one instance each running for less than a day.  Neither of the instances have generated 1GB of network or disk I/O up to this point in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7ADD8-B37A-43EB-B24F-2425B0232BE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57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</a:t>
            </a:r>
            <a:r>
              <a:rPr lang="en-US" baseline="0" dirty="0" smtClean="0"/>
              <a:t> instances run in an availability zone and are controlled by a Cluster Controller, instance usage can be reported by user, account, cluster (Cluster Controller), and availability zone.</a:t>
            </a:r>
            <a:endParaRPr lang="en-US" dirty="0" smtClean="0"/>
          </a:p>
          <a:p>
            <a:r>
              <a:rPr lang="en-US" dirty="0" smtClean="0"/>
              <a:t>If Instance</a:t>
            </a:r>
            <a:r>
              <a:rPr lang="en-US" baseline="0" dirty="0" smtClean="0"/>
              <a:t> and Account are selected, then the Group by menu has only selections for None, Cluster, and Availability Zone.</a:t>
            </a:r>
          </a:p>
          <a:p>
            <a:r>
              <a:rPr lang="en-US" baseline="0" dirty="0" smtClean="0"/>
              <a:t>If Instance and Cluster are selected, then the Group by menu has only selections for None and Availability Zone.</a:t>
            </a:r>
          </a:p>
          <a:p>
            <a:r>
              <a:rPr lang="en-US" baseline="0" dirty="0" smtClean="0"/>
              <a:t>If Instance and Availability Zone are selected, then the Group by menu on has a selection of None.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7ADD8-B37A-43EB-B24F-2425B0232BE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57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report contains values for Max (GB) and GB-days. Max (GB) reports the maximum number of GB that was deployed during the report period. GB-days refers to [number of days allocated] x [number of GBs allocated]. Bear in mind that number of days and GB can be fractional, and it adds them all up. You could have 80 volumes of 100MB, each allocated for 3 hours, and the result would be 1 GB-Day (0.1*80*/(24/3)).</a:t>
            </a:r>
          </a:p>
          <a:p>
            <a:endParaRPr lang="en-US" dirty="0" smtClean="0"/>
          </a:p>
          <a:p>
            <a:r>
              <a:rPr lang="en-US" dirty="0" smtClean="0"/>
              <a:t>In the output above the users in the eucalyptus account consumed less than 1GB of storage</a:t>
            </a:r>
            <a:r>
              <a:rPr lang="en-US" baseline="0" dirty="0" smtClean="0"/>
              <a:t> controller space for less than 1 day for both volumes and snapshots.  The same is true for the users in the sales account.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7ADD8-B37A-43EB-B24F-2425B0232BE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49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Because</a:t>
            </a:r>
            <a:r>
              <a:rPr lang="en-US" baseline="0" dirty="0" smtClean="0"/>
              <a:t> volumes and snapshots are associated with a cluster controller and created within an availability zone, volume and snapshot usage can be reported by user, account, cluster (controller), and availability zone.</a:t>
            </a:r>
            <a:endParaRPr lang="en-US" dirty="0" smtClean="0"/>
          </a:p>
          <a:p>
            <a:r>
              <a:rPr lang="en-US" dirty="0" smtClean="0"/>
              <a:t>If Storage</a:t>
            </a:r>
            <a:r>
              <a:rPr lang="en-US" baseline="0" dirty="0" smtClean="0"/>
              <a:t> and Account are selected, then the Group by menu has only selections for None, Cluster, and Availability Zone.</a:t>
            </a:r>
          </a:p>
          <a:p>
            <a:r>
              <a:rPr lang="en-US" baseline="0" dirty="0" smtClean="0"/>
              <a:t>If </a:t>
            </a:r>
            <a:r>
              <a:rPr lang="en-US" dirty="0" smtClean="0"/>
              <a:t>Storage</a:t>
            </a:r>
            <a:r>
              <a:rPr lang="en-US" baseline="0" dirty="0" smtClean="0"/>
              <a:t> and Cluster are selected, then the Group by menu has only selections for None and Availability Zone.</a:t>
            </a:r>
          </a:p>
          <a:p>
            <a:r>
              <a:rPr lang="en-US" baseline="0" dirty="0" smtClean="0"/>
              <a:t>If </a:t>
            </a:r>
            <a:r>
              <a:rPr lang="en-US" dirty="0" smtClean="0"/>
              <a:t>Storage</a:t>
            </a:r>
            <a:r>
              <a:rPr lang="en-US" baseline="0" dirty="0" smtClean="0"/>
              <a:t> and Availability Zone are selected, then the Group by menu only has a selection of None.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7ADD8-B37A-43EB-B24F-2425B0232BE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49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report contains values for Max </a:t>
            </a:r>
            <a:r>
              <a:rPr lang="en-US" dirty="0" err="1" smtClean="0"/>
              <a:t>Num</a:t>
            </a:r>
            <a:r>
              <a:rPr lang="en-US" dirty="0" smtClean="0"/>
              <a:t>, Max (GB), and GB-days. Max </a:t>
            </a:r>
            <a:r>
              <a:rPr lang="en-US" dirty="0" err="1" smtClean="0"/>
              <a:t>Num</a:t>
            </a:r>
            <a:r>
              <a:rPr lang="en-US" dirty="0" smtClean="0"/>
              <a:t> reports the maximum number of buckets deployed during the report period. Max (GB) reports the maximum number of GBs that were deployed during the report period. GB-days refers to [number of days allocated] x [number of GBs allocated]. Bear in mind that number of days and GBs can be fractional, and it adds them all up. You could have 80 buckets of 100MB, each allocated for 3 hours, and the result would be 1 GB-Day (0.1*80*/(24/3)).</a:t>
            </a:r>
          </a:p>
          <a:p>
            <a:endParaRPr lang="en-US" dirty="0" smtClean="0"/>
          </a:p>
          <a:p>
            <a:r>
              <a:rPr lang="en-US" dirty="0" smtClean="0"/>
              <a:t>In the output</a:t>
            </a:r>
            <a:r>
              <a:rPr lang="en-US" baseline="0" dirty="0" smtClean="0"/>
              <a:t> above the user admin in the eucalyptus account owned a maximum of 3 buckets during the report period.  Those buckets consumed less than 1GB of space for less than 1 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7ADD8-B37A-43EB-B24F-2425B0232BE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21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Because</a:t>
            </a:r>
            <a:r>
              <a:rPr lang="en-US" baseline="0" dirty="0" smtClean="0"/>
              <a:t> Walrus buckets are a cloud-wide resource, and not associated with a specific cluster controller or availability zone, Walrus usage is reported only by user and account.</a:t>
            </a:r>
            <a:endParaRPr lang="en-US" dirty="0" smtClean="0"/>
          </a:p>
          <a:p>
            <a:r>
              <a:rPr lang="en-US" dirty="0" smtClean="0"/>
              <a:t>If S3</a:t>
            </a:r>
            <a:r>
              <a:rPr lang="en-US" baseline="0" dirty="0" smtClean="0"/>
              <a:t> and User are selected, then the Group by menu has only selections for None and Account.</a:t>
            </a:r>
          </a:p>
          <a:p>
            <a:r>
              <a:rPr lang="en-US" baseline="0" dirty="0" smtClean="0"/>
              <a:t>If S3 and Account are selected, then the Group by menu has only selections for None.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7ADD8-B37A-43EB-B24F-2425B0232BE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21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Reports can be saved to files</a:t>
            </a:r>
            <a:r>
              <a:rPr lang="en-US" baseline="0" dirty="0" smtClean="0"/>
              <a:t> in different formats.  This makes it possible to view reports, or further process reports, using external utilities.  </a:t>
            </a:r>
            <a:r>
              <a:rPr lang="en-US" dirty="0" smtClean="0"/>
              <a:t>CSV</a:t>
            </a:r>
            <a:r>
              <a:rPr lang="en-US" baseline="0" dirty="0" smtClean="0"/>
              <a:t> means comma-separated value and is a popular format used to input data into spreadsheet programs.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7ADD8-B37A-43EB-B24F-2425B0232BE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95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t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305425"/>
          </a:xfrm>
          <a:prstGeom prst="rect">
            <a:avLst/>
          </a:prstGeom>
        </p:spPr>
      </p:pic>
      <p:sp>
        <p:nvSpPr>
          <p:cNvPr id="11" name="Rounded Rectangle 10"/>
          <p:cNvSpPr/>
          <p:nvPr userDrawn="1"/>
        </p:nvSpPr>
        <p:spPr>
          <a:xfrm>
            <a:off x="887506" y="869577"/>
            <a:ext cx="5665694" cy="3361764"/>
          </a:xfrm>
          <a:prstGeom prst="roundRect">
            <a:avLst>
              <a:gd name="adj" fmla="val 5589"/>
            </a:avLst>
          </a:prstGeom>
          <a:solidFill>
            <a:schemeClr val="accent1">
              <a:alpha val="4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1389529" y="1148925"/>
            <a:ext cx="4622461" cy="2843408"/>
          </a:xfrm>
          <a:prstGeom prst="roundRect">
            <a:avLst>
              <a:gd name="adj" fmla="val 558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01075" y="1204369"/>
            <a:ext cx="4433560" cy="1470025"/>
          </a:xfrm>
        </p:spPr>
        <p:txBody>
          <a:bodyPr anchor="b"/>
          <a:lstStyle>
            <a:lvl1pPr algn="l">
              <a:defRPr sz="38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00065" y="2683548"/>
            <a:ext cx="4434893" cy="1087438"/>
          </a:xfrm>
        </p:spPr>
        <p:txBody>
          <a:bodyPr anchor="t" anchorCtr="0"/>
          <a:lstStyle>
            <a:lvl1pPr marL="0" indent="0" algn="l">
              <a:buFontTx/>
              <a:buNone/>
              <a:defRPr lang="en-US" sz="2500" b="1" noProof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rtl="0" eaLnBrk="1" fontAlgn="base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Tx/>
              <a:buNone/>
            </a:pPr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410636" y="6384735"/>
            <a:ext cx="1361234" cy="309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994EF4-F06B-4E63-AC73-5375DF35057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50258" y="6489485"/>
            <a:ext cx="2662518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kern="1200" baseline="0" dirty="0" smtClean="0">
                <a:solidFill>
                  <a:schemeClr val="accent1"/>
                </a:solidFill>
                <a:latin typeface="Arial" charset="0"/>
                <a:ea typeface="+mn-ea"/>
                <a:cs typeface="+mn-cs"/>
              </a:rPr>
              <a:t>© 2013 Eucalyptus Systems, Inc.</a:t>
            </a:r>
            <a:endParaRPr lang="en-US" sz="1000" kern="1200" dirty="0" smtClean="0">
              <a:solidFill>
                <a:schemeClr val="accent1"/>
              </a:solidFill>
              <a:latin typeface="Arial" charset="0"/>
              <a:ea typeface="+mn-ea"/>
              <a:cs typeface="+mn-cs"/>
            </a:endParaRPr>
          </a:p>
        </p:txBody>
      </p:sp>
      <p:pic>
        <p:nvPicPr>
          <p:cNvPr id="12" name="Picture 11" descr="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990353" y="6382872"/>
            <a:ext cx="2804022" cy="3137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80483F-A603-4620-9AAA-47FD290C1D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8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" y="606425"/>
            <a:ext cx="85248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04799" y="1631576"/>
            <a:ext cx="8534402" cy="4527177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6532" y="6465702"/>
            <a:ext cx="454025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C1994EF4-F06B-4E63-AC73-5375DF3505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82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Title">
    <p:bg>
      <p:bgPr>
        <a:gradFill>
          <a:gsLst>
            <a:gs pos="45000">
              <a:srgbClr val="0099DB"/>
            </a:gs>
            <a:gs pos="2000">
              <a:srgbClr val="000000"/>
            </a:gs>
            <a:gs pos="10000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EUC-017 Logo FNL 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583" y="6382871"/>
            <a:ext cx="2770862" cy="296830"/>
          </a:xfrm>
          <a:prstGeom prst="rect">
            <a:avLst/>
          </a:prstGeom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6532" y="6465702"/>
            <a:ext cx="454025" cy="3095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baseline="0" smtClean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C1994EF4-F06B-4E63-AC73-5375DF35057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50258" y="6489485"/>
            <a:ext cx="2662518" cy="24622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kern="1200" baseline="0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+mn-ea"/>
                <a:cs typeface="+mn-cs"/>
              </a:rPr>
              <a:t>© 2013 Eucalyptus Systems, Inc.</a:t>
            </a:r>
            <a:endParaRPr lang="en-US" sz="1000" kern="1200" dirty="0" smtClean="0">
              <a:solidFill>
                <a:schemeClr val="tx2">
                  <a:lumMod val="75000"/>
                </a:schemeClr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95719" y="2312988"/>
            <a:ext cx="5952564" cy="607539"/>
          </a:xfr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en-US" sz="3600" b="1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kern="1200" smtClean="0">
                <a:latin typeface="Arial" charset="0"/>
                <a:ea typeface="+mn-ea"/>
                <a:cs typeface="+mn-cs"/>
              </a:defRPr>
            </a:lvl4pPr>
            <a:lvl5pPr>
              <a:defRPr lang="en-US" kern="1200">
                <a:latin typeface="Arial" charset="0"/>
                <a:ea typeface="+mn-ea"/>
                <a:cs typeface="+mn-cs"/>
              </a:defRPr>
            </a:lvl5pPr>
          </a:lstStyle>
          <a:p>
            <a:pPr lvl="0" algn="ctr">
              <a:lnSpc>
                <a:spcPct val="93000"/>
              </a:lnSpc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744071" y="3093291"/>
            <a:ext cx="7655858" cy="464423"/>
          </a:xfrm>
          <a:noFill/>
        </p:spPr>
        <p:txBody>
          <a:bodyPr wrap="square" rtlCol="0">
            <a:spAutoFit/>
          </a:bodyPr>
          <a:lstStyle>
            <a:lvl1pPr marL="0" indent="0" algn="ctr" rtl="0" fontAlgn="base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None/>
              <a:defRPr lang="en-US" sz="26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kern="1200" smtClean="0">
                <a:latin typeface="Arial" charset="0"/>
                <a:ea typeface="+mn-ea"/>
                <a:cs typeface="+mn-cs"/>
              </a:defRPr>
            </a:lvl4pPr>
            <a:lvl5pPr>
              <a:defRPr lang="en-US" kern="1200">
                <a:latin typeface="Arial" charset="0"/>
                <a:ea typeface="+mn-ea"/>
                <a:cs typeface="+mn-cs"/>
              </a:defRPr>
            </a:lvl5pPr>
          </a:lstStyle>
          <a:p>
            <a:pPr lvl="0" algn="ctr">
              <a:lnSpc>
                <a:spcPct val="93000"/>
              </a:lnSpc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 Title No Logo">
    <p:bg>
      <p:bgPr>
        <a:gradFill>
          <a:gsLst>
            <a:gs pos="45000">
              <a:srgbClr val="0099DB"/>
            </a:gs>
            <a:gs pos="2000">
              <a:srgbClr val="000000"/>
            </a:gs>
            <a:gs pos="10000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40466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363" indent="-233363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CD65F-9BB8-4359-8B89-0390EA9743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864659"/>
            <a:ext cx="8524875" cy="4376343"/>
          </a:xfrm>
        </p:spPr>
        <p:txBody>
          <a:bodyPr/>
          <a:lstStyle>
            <a:lvl1pPr marL="233363" indent="-233363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CD65F-9BB8-4359-8B89-0390EA9743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2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04921"/>
            <a:ext cx="8534400" cy="4261408"/>
          </a:xfrm>
        </p:spPr>
        <p:txBody>
          <a:bodyPr/>
          <a:lstStyle>
            <a:lvl1pPr marL="233363" indent="-233363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CD65F-9BB8-4359-8B89-0390EA97433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00230" y="1476375"/>
            <a:ext cx="8543540" cy="600075"/>
          </a:xfr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  <a:latin typeface="+mj-lt"/>
              </a:defRPr>
            </a:lvl1pPr>
            <a:lvl2pPr>
              <a:buNone/>
              <a:defRPr>
                <a:latin typeface="Arial Black" pitchFamily="34" charset="0"/>
              </a:defRPr>
            </a:lvl2pPr>
            <a:lvl3pPr>
              <a:buNone/>
              <a:defRPr>
                <a:latin typeface="Arial Black" pitchFamily="34" charset="0"/>
              </a:defRPr>
            </a:lvl3pPr>
            <a:lvl4pPr>
              <a:buNone/>
              <a:defRPr>
                <a:latin typeface="Arial Black" pitchFamily="34" charset="0"/>
              </a:defRPr>
            </a:lvl4pPr>
            <a:lvl5pPr>
              <a:buNone/>
              <a:defRPr>
                <a:latin typeface="Arial Black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8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ED9535-E519-4EA1-8E78-59DB116E41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1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637" y="1900517"/>
            <a:ext cx="4038292" cy="43843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916" y="1900517"/>
            <a:ext cx="4029638" cy="43843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A804EB-90E6-458C-8035-9016CC94BFF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00230" y="1350866"/>
            <a:ext cx="4200052" cy="600075"/>
          </a:xfrm>
        </p:spPr>
        <p:txBody>
          <a:bodyPr/>
          <a:lstStyle>
            <a:lvl1pPr marL="0" indent="0" algn="ctr">
              <a:buNone/>
              <a:defRPr sz="2700" b="1" i="1">
                <a:solidFill>
                  <a:schemeClr val="accent1"/>
                </a:solidFill>
                <a:latin typeface="+mj-lt"/>
              </a:defRPr>
            </a:lvl1pPr>
            <a:lvl2pPr>
              <a:buNone/>
              <a:defRPr>
                <a:latin typeface="Arial Black" pitchFamily="34" charset="0"/>
              </a:defRPr>
            </a:lvl2pPr>
            <a:lvl3pPr>
              <a:buNone/>
              <a:defRPr>
                <a:latin typeface="Arial Black" pitchFamily="34" charset="0"/>
              </a:defRPr>
            </a:lvl3pPr>
            <a:lvl4pPr>
              <a:buNone/>
              <a:defRPr>
                <a:latin typeface="Arial Black" pitchFamily="34" charset="0"/>
              </a:defRPr>
            </a:lvl4pPr>
            <a:lvl5pPr>
              <a:buNone/>
              <a:defRPr>
                <a:latin typeface="Arial Black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48200" y="1350866"/>
            <a:ext cx="4200052" cy="600075"/>
          </a:xfrm>
        </p:spPr>
        <p:txBody>
          <a:bodyPr/>
          <a:lstStyle>
            <a:lvl1pPr marL="0" indent="0" algn="ctr">
              <a:buNone/>
              <a:defRPr sz="2700" b="1" i="1">
                <a:solidFill>
                  <a:schemeClr val="accent1"/>
                </a:solidFill>
                <a:latin typeface="+mj-lt"/>
              </a:defRPr>
            </a:lvl1pPr>
            <a:lvl2pPr>
              <a:buNone/>
              <a:defRPr>
                <a:latin typeface="Arial Black" pitchFamily="34" charset="0"/>
              </a:defRPr>
            </a:lvl2pPr>
            <a:lvl3pPr>
              <a:buNone/>
              <a:defRPr>
                <a:latin typeface="Arial Black" pitchFamily="34" charset="0"/>
              </a:defRPr>
            </a:lvl3pPr>
            <a:lvl4pPr>
              <a:buNone/>
              <a:defRPr>
                <a:latin typeface="Arial Black" pitchFamily="34" charset="0"/>
              </a:defRPr>
            </a:lvl4pPr>
            <a:lvl5pPr>
              <a:buNone/>
              <a:defRPr>
                <a:latin typeface="Arial Black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659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5F1C4E-348E-48AE-A115-A61FCE0D4B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2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606425"/>
            <a:ext cx="8524875" cy="109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4325" y="1425388"/>
            <a:ext cx="8524875" cy="484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67953" y="6384735"/>
            <a:ext cx="1361234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6532" y="6465702"/>
            <a:ext cx="454025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C1994EF4-F06B-4E63-AC73-5375DF35057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466165"/>
          </a:xfrm>
          <a:prstGeom prst="rect">
            <a:avLst/>
          </a:prstGeom>
          <a:gradFill>
            <a:gsLst>
              <a:gs pos="0">
                <a:schemeClr val="accent1"/>
              </a:gs>
              <a:gs pos="0">
                <a:schemeClr val="tx1"/>
              </a:gs>
              <a:gs pos="100000">
                <a:srgbClr val="0099D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9482" y="6489485"/>
            <a:ext cx="2662518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kern="1200" baseline="0" dirty="0" smtClean="0">
                <a:solidFill>
                  <a:schemeClr val="accent1"/>
                </a:solidFill>
                <a:latin typeface="Arial" charset="0"/>
                <a:ea typeface="+mn-ea"/>
                <a:cs typeface="+mn-cs"/>
              </a:rPr>
              <a:t>© 2013 Eucalyptus Systems, Inc.</a:t>
            </a:r>
            <a:endParaRPr lang="en-US" sz="1000" kern="1200" dirty="0" smtClean="0">
              <a:solidFill>
                <a:schemeClr val="accent1"/>
              </a:solidFill>
              <a:latin typeface="Arial" charset="0"/>
              <a:ea typeface="+mn-ea"/>
              <a:cs typeface="+mn-cs"/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37224" y="6373550"/>
            <a:ext cx="346799" cy="334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4" r:id="rId3"/>
    <p:sldLayoutId id="2147483650" r:id="rId4"/>
    <p:sldLayoutId id="2147483663" r:id="rId5"/>
    <p:sldLayoutId id="2147483661" r:id="rId6"/>
    <p:sldLayoutId id="2147483651" r:id="rId7"/>
    <p:sldLayoutId id="2147483652" r:id="rId8"/>
    <p:sldLayoutId id="2147483654" r:id="rId9"/>
    <p:sldLayoutId id="2147483655" r:id="rId10"/>
    <p:sldLayoutId id="2147483660" r:id="rId11"/>
  </p:sldLayoutIdLst>
  <p:hf hdr="0" ftr="0" dt="0"/>
  <p:txStyles>
    <p:titleStyle>
      <a:lvl1pPr algn="ctr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233363" indent="-233363" algn="l" rtl="0" eaLnBrk="1" fontAlgn="base" hangingPunct="1">
        <a:lnSpc>
          <a:spcPct val="95000"/>
        </a:lnSpc>
        <a:spcBef>
          <a:spcPct val="40000"/>
        </a:spcBef>
        <a:spcAft>
          <a:spcPct val="0"/>
        </a:spcAft>
        <a:buClr>
          <a:schemeClr val="tx2"/>
        </a:buClr>
        <a:buChar char="•"/>
        <a:defRPr sz="2300">
          <a:solidFill>
            <a:schemeClr val="tx1"/>
          </a:solidFill>
          <a:latin typeface="+mn-lt"/>
          <a:ea typeface="+mn-ea"/>
          <a:cs typeface="+mn-cs"/>
        </a:defRPr>
      </a:lvl1pPr>
      <a:lvl2pPr marL="690563" indent="-233363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2" descr="EUC-017 Logo FNL whit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803751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2458910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Report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65F-9BB8-4359-8B89-0390EA97433C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87321" y="1659828"/>
            <a:ext cx="8069966" cy="1455458"/>
            <a:chOff x="587321" y="1659828"/>
            <a:chExt cx="8069966" cy="14554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1520" y="1659828"/>
              <a:ext cx="5005767" cy="14554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75246" y="1659828"/>
              <a:ext cx="2447779" cy="646331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Criteria: User</a:t>
              </a:r>
            </a:p>
            <a:p>
              <a:r>
                <a:rPr lang="en-US" b="1" dirty="0" smtClean="0">
                  <a:solidFill>
                    <a:srgbClr val="0070C0"/>
                  </a:solidFill>
                </a:rPr>
                <a:t>Group by: None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7321" y="2570939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-just a list of users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75245" y="3833579"/>
            <a:ext cx="7990455" cy="1691024"/>
            <a:chOff x="675245" y="3833579"/>
            <a:chExt cx="7990455" cy="1691024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1520" y="3833579"/>
              <a:ext cx="5014180" cy="1691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75245" y="3833579"/>
              <a:ext cx="2447779" cy="646331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Criteria: User</a:t>
              </a:r>
            </a:p>
            <a:p>
              <a:r>
                <a:rPr lang="en-US" b="1" dirty="0" smtClean="0">
                  <a:solidFill>
                    <a:srgbClr val="0070C0"/>
                  </a:solidFill>
                </a:rPr>
                <a:t>Group by: Account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5246" y="4798323"/>
              <a:ext cx="24477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-a list of users further grouped by account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267963" y="3342148"/>
            <a:ext cx="5617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99DB"/>
                </a:solidFill>
              </a:rPr>
              <a:t>*GB-days = [number </a:t>
            </a:r>
            <a:r>
              <a:rPr lang="en-US" sz="1400" dirty="0">
                <a:solidFill>
                  <a:srgbClr val="0099DB"/>
                </a:solidFill>
              </a:rPr>
              <a:t>of days allocated] x [number of GBs allocated].</a:t>
            </a:r>
          </a:p>
        </p:txBody>
      </p:sp>
    </p:spTree>
    <p:extLst>
      <p:ext uri="{BB962C8B-B14F-4D97-AF65-F5344CB8AC3E}">
        <p14:creationId xmlns:p14="http://schemas.microsoft.com/office/powerpoint/2010/main" val="38894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Report 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65F-9BB8-4359-8B89-0390EA97433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67962" y="2194385"/>
            <a:ext cx="7165983" cy="2428144"/>
            <a:chOff x="667962" y="2194385"/>
            <a:chExt cx="7165983" cy="2428144"/>
          </a:xfrm>
        </p:grpSpPr>
        <p:sp>
          <p:nvSpPr>
            <p:cNvPr id="26" name="Flowchart: Process 25"/>
            <p:cNvSpPr/>
            <p:nvPr/>
          </p:nvSpPr>
          <p:spPr>
            <a:xfrm>
              <a:off x="4311139" y="2203178"/>
              <a:ext cx="993533" cy="571500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S3</a:t>
              </a:r>
              <a:endParaRPr lang="en-US" sz="1200" b="1" dirty="0"/>
            </a:p>
          </p:txBody>
        </p:sp>
        <p:sp>
          <p:nvSpPr>
            <p:cNvPr id="27" name="Flowchart: Process 26"/>
            <p:cNvSpPr/>
            <p:nvPr/>
          </p:nvSpPr>
          <p:spPr>
            <a:xfrm>
              <a:off x="2130653" y="3146874"/>
              <a:ext cx="993533" cy="571500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User</a:t>
              </a:r>
              <a:endParaRPr lang="en-US" sz="1200" b="1" dirty="0"/>
            </a:p>
          </p:txBody>
        </p:sp>
        <p:sp>
          <p:nvSpPr>
            <p:cNvPr id="28" name="Flowchart: Process 27"/>
            <p:cNvSpPr/>
            <p:nvPr/>
          </p:nvSpPr>
          <p:spPr>
            <a:xfrm>
              <a:off x="936247" y="4051029"/>
              <a:ext cx="993533" cy="571500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None</a:t>
              </a:r>
              <a:endParaRPr lang="en-US" sz="1200" b="1" dirty="0"/>
            </a:p>
          </p:txBody>
        </p:sp>
        <p:sp>
          <p:nvSpPr>
            <p:cNvPr id="29" name="Flowchart: Process 28"/>
            <p:cNvSpPr/>
            <p:nvPr/>
          </p:nvSpPr>
          <p:spPr>
            <a:xfrm>
              <a:off x="3317606" y="4051029"/>
              <a:ext cx="993533" cy="571500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Account</a:t>
              </a:r>
              <a:endParaRPr lang="en-US" sz="1200" b="1" dirty="0"/>
            </a:p>
          </p:txBody>
        </p:sp>
        <p:sp>
          <p:nvSpPr>
            <p:cNvPr id="31" name="Flowchart: Process 30"/>
            <p:cNvSpPr/>
            <p:nvPr/>
          </p:nvSpPr>
          <p:spPr>
            <a:xfrm>
              <a:off x="6570778" y="3146873"/>
              <a:ext cx="993533" cy="571500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Account</a:t>
              </a:r>
              <a:endParaRPr lang="en-US" sz="1200" b="1" dirty="0"/>
            </a:p>
          </p:txBody>
        </p:sp>
        <p:sp>
          <p:nvSpPr>
            <p:cNvPr id="35" name="Flowchart: Process 34"/>
            <p:cNvSpPr/>
            <p:nvPr/>
          </p:nvSpPr>
          <p:spPr>
            <a:xfrm>
              <a:off x="6570780" y="4051028"/>
              <a:ext cx="993533" cy="571500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None</a:t>
              </a:r>
              <a:endParaRPr lang="en-US" sz="1200" b="1" dirty="0"/>
            </a:p>
          </p:txBody>
        </p:sp>
        <p:cxnSp>
          <p:nvCxnSpPr>
            <p:cNvPr id="51" name="Elbow Connector 50"/>
            <p:cNvCxnSpPr>
              <a:endCxn id="27" idx="0"/>
            </p:cNvCxnSpPr>
            <p:nvPr/>
          </p:nvCxnSpPr>
          <p:spPr>
            <a:xfrm rot="5400000">
              <a:off x="3426065" y="1976034"/>
              <a:ext cx="372195" cy="1969484"/>
            </a:xfrm>
            <a:prstGeom prst="bentConnector3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31" idx="0"/>
              <a:endCxn id="26" idx="2"/>
            </p:cNvCxnSpPr>
            <p:nvPr/>
          </p:nvCxnSpPr>
          <p:spPr>
            <a:xfrm rot="16200000" flipV="1">
              <a:off x="5751629" y="1830956"/>
              <a:ext cx="372195" cy="2259639"/>
            </a:xfrm>
            <a:prstGeom prst="bentConnector3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28" idx="0"/>
              <a:endCxn id="27" idx="2"/>
            </p:cNvCxnSpPr>
            <p:nvPr/>
          </p:nvCxnSpPr>
          <p:spPr>
            <a:xfrm rot="5400000" flipH="1" flipV="1">
              <a:off x="1863890" y="3287499"/>
              <a:ext cx="332655" cy="1194406"/>
            </a:xfrm>
            <a:prstGeom prst="bentConnector3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>
              <a:stCxn id="29" idx="0"/>
              <a:endCxn id="27" idx="2"/>
            </p:cNvCxnSpPr>
            <p:nvPr/>
          </p:nvCxnSpPr>
          <p:spPr>
            <a:xfrm rot="16200000" flipV="1">
              <a:off x="3054570" y="3291225"/>
              <a:ext cx="332655" cy="1186953"/>
            </a:xfrm>
            <a:prstGeom prst="bentConnector3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>
              <a:stCxn id="35" idx="0"/>
              <a:endCxn id="31" idx="2"/>
            </p:cNvCxnSpPr>
            <p:nvPr/>
          </p:nvCxnSpPr>
          <p:spPr>
            <a:xfrm rot="16200000" flipV="1">
              <a:off x="6901219" y="3884700"/>
              <a:ext cx="332655" cy="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Line Callout 1 99"/>
            <p:cNvSpPr/>
            <p:nvPr/>
          </p:nvSpPr>
          <p:spPr>
            <a:xfrm>
              <a:off x="6309692" y="2194385"/>
              <a:ext cx="1524253" cy="408864"/>
            </a:xfrm>
            <a:prstGeom prst="borderCallout1">
              <a:avLst>
                <a:gd name="adj1" fmla="val 48748"/>
                <a:gd name="adj2" fmla="val 259"/>
                <a:gd name="adj3" fmla="val 50928"/>
                <a:gd name="adj4" fmla="val -57483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Report type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Line Callout 1 100"/>
            <p:cNvSpPr/>
            <p:nvPr/>
          </p:nvSpPr>
          <p:spPr>
            <a:xfrm>
              <a:off x="667962" y="3145429"/>
              <a:ext cx="1037745" cy="386190"/>
            </a:xfrm>
            <a:prstGeom prst="borderCallout1">
              <a:avLst>
                <a:gd name="adj1" fmla="val 45212"/>
                <a:gd name="adj2" fmla="val 99183"/>
                <a:gd name="adj3" fmla="val 45933"/>
                <a:gd name="adj4" fmla="val 134299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r>
                <a:rPr lang="en-US" dirty="0" smtClean="0">
                  <a:solidFill>
                    <a:schemeClr val="tx1"/>
                  </a:solidFill>
                </a:rPr>
                <a:t>riteria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Line Callout 1 101"/>
            <p:cNvSpPr/>
            <p:nvPr/>
          </p:nvSpPr>
          <p:spPr>
            <a:xfrm>
              <a:off x="4916336" y="4051030"/>
              <a:ext cx="1131522" cy="422780"/>
            </a:xfrm>
            <a:prstGeom prst="borderCallout1">
              <a:avLst>
                <a:gd name="adj1" fmla="val 49456"/>
                <a:gd name="adj2" fmla="val -895"/>
                <a:gd name="adj3" fmla="val 48264"/>
                <a:gd name="adj4" fmla="val -46104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Group by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>
              <a:stCxn id="102" idx="0"/>
            </p:cNvCxnSpPr>
            <p:nvPr/>
          </p:nvCxnSpPr>
          <p:spPr>
            <a:xfrm>
              <a:off x="6047858" y="4262420"/>
              <a:ext cx="4496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113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Saving Usage Reports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5576" y="1680365"/>
            <a:ext cx="8524875" cy="605635"/>
          </a:xfrm>
        </p:spPr>
        <p:txBody>
          <a:bodyPr/>
          <a:lstStyle/>
          <a:p>
            <a:r>
              <a:rPr lang="en-US" dirty="0" smtClean="0"/>
              <a:t>Reports can be saved to PDF, CSV, and HTML files.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65F-9BB8-4359-8B89-0390EA97433C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27511" y="2529269"/>
            <a:ext cx="7461006" cy="3478806"/>
            <a:chOff x="727511" y="2529269"/>
            <a:chExt cx="7461006" cy="347880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511" y="2529269"/>
              <a:ext cx="7461006" cy="34788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ounded Rectangular Callout 10"/>
            <p:cNvSpPr/>
            <p:nvPr/>
          </p:nvSpPr>
          <p:spPr>
            <a:xfrm>
              <a:off x="2751993" y="5002823"/>
              <a:ext cx="773723" cy="413239"/>
            </a:xfrm>
            <a:prstGeom prst="wedgeRoundRectCallout">
              <a:avLst>
                <a:gd name="adj1" fmla="val 54167"/>
                <a:gd name="adj2" fmla="val 117819"/>
                <a:gd name="adj3" fmla="val 16667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PDF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3810000" y="4876798"/>
              <a:ext cx="773723" cy="413239"/>
            </a:xfrm>
            <a:prstGeom prst="wedgeRoundRectCallout">
              <a:avLst>
                <a:gd name="adj1" fmla="val 8712"/>
                <a:gd name="adj2" fmla="val 143351"/>
                <a:gd name="adj3" fmla="val 16667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CSV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ular Callout 15"/>
            <p:cNvSpPr/>
            <p:nvPr/>
          </p:nvSpPr>
          <p:spPr>
            <a:xfrm>
              <a:off x="4911970" y="5002822"/>
              <a:ext cx="873369" cy="413239"/>
            </a:xfrm>
            <a:prstGeom prst="wedgeRoundRectCallout">
              <a:avLst>
                <a:gd name="adj1" fmla="val -53551"/>
                <a:gd name="adj2" fmla="val 115691"/>
                <a:gd name="adj3" fmla="val 16667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HTML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47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Eucalyptus Dashboard reports about cloud resource usage over a user-specified time period.</a:t>
            </a:r>
          </a:p>
          <a:p>
            <a:r>
              <a:rPr lang="en-US" dirty="0" err="1" smtClean="0"/>
              <a:t>Sixtypes</a:t>
            </a:r>
            <a:r>
              <a:rPr lang="en-US" dirty="0" smtClean="0"/>
              <a:t> </a:t>
            </a:r>
            <a:r>
              <a:rPr lang="en-US" dirty="0" smtClean="0"/>
              <a:t>of reports are available; instance reports, </a:t>
            </a:r>
            <a:r>
              <a:rPr lang="en-US" dirty="0" smtClean="0"/>
              <a:t>S3 reports, volume reports, snapshot reports</a:t>
            </a:r>
            <a:r>
              <a:rPr lang="en-US" dirty="0" smtClean="0"/>
              <a:t>, </a:t>
            </a:r>
            <a:r>
              <a:rPr lang="en-US" dirty="0" smtClean="0"/>
              <a:t>Elastic-IP reports, and Capacity reports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Reports can be sorted by different </a:t>
            </a:r>
            <a:r>
              <a:rPr lang="en-US" dirty="0" smtClean="0"/>
              <a:t>criteria.</a:t>
            </a:r>
            <a:endParaRPr lang="en-US" dirty="0" smtClean="0"/>
          </a:p>
          <a:p>
            <a:r>
              <a:rPr lang="en-US" dirty="0" smtClean="0"/>
              <a:t>Reports can be viewed in the Dashboard, or saved to PDF, CSV, or HTML files for viewing, or processing by, in other programs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65F-9BB8-4359-8B89-0390EA97433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9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1595719" y="2312988"/>
            <a:ext cx="5952564" cy="618631"/>
          </a:xfrm>
        </p:spPr>
        <p:txBody>
          <a:bodyPr/>
          <a:lstStyle/>
          <a:p>
            <a:r>
              <a:rPr lang="en-US" dirty="0" smtClean="0"/>
              <a:t>End of Module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744071" y="3093291"/>
            <a:ext cx="7655858" cy="435825"/>
          </a:xfrm>
        </p:spPr>
        <p:txBody>
          <a:bodyPr/>
          <a:lstStyle/>
          <a:p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2" descr="EUC-017 Logo FNL 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803751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182762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Monitoring the Cloud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Eucalyptus Education Services</a:t>
            </a:r>
            <a:br>
              <a:rPr lang="en-US" dirty="0" smtClean="0"/>
            </a:br>
            <a:r>
              <a:rPr lang="en-US" sz="2400" b="0" dirty="0" smtClean="0"/>
              <a:t>Revision C</a:t>
            </a:r>
            <a:endParaRPr lang="en-US" sz="2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994EF4-F06B-4E63-AC73-5375DF35057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Topics</a:t>
            </a: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Eucalyptus Dashboard usage report types</a:t>
            </a:r>
          </a:p>
          <a:p>
            <a:r>
              <a:rPr lang="en-US" dirty="0" smtClean="0"/>
              <a:t>Generating usage reports</a:t>
            </a:r>
          </a:p>
          <a:p>
            <a:r>
              <a:rPr lang="en-US" dirty="0" smtClean="0"/>
              <a:t>Viewing usage reports</a:t>
            </a:r>
          </a:p>
          <a:p>
            <a:r>
              <a:rPr lang="en-US" dirty="0" smtClean="0"/>
              <a:t>Understanding usage report values</a:t>
            </a:r>
          </a:p>
          <a:p>
            <a:r>
              <a:rPr lang="en-US" dirty="0" smtClean="0"/>
              <a:t>Saving usage </a:t>
            </a:r>
            <a:r>
              <a:rPr lang="en-US" dirty="0" smtClean="0"/>
              <a:t>reports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4A5D-BD9B-41CD-9965-8D538CC7699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Usage Reports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Eucalyptus Dashboard reports cloud resource usage over a user-specified date range.</a:t>
            </a:r>
          </a:p>
          <a:p>
            <a:r>
              <a:rPr lang="en-US" dirty="0" smtClean="0"/>
              <a:t>Six types </a:t>
            </a:r>
            <a:r>
              <a:rPr lang="en-US" dirty="0" smtClean="0"/>
              <a:t>of usage reports are available.</a:t>
            </a:r>
          </a:p>
          <a:p>
            <a:pPr lvl="1"/>
            <a:r>
              <a:rPr lang="en-US" dirty="0" smtClean="0"/>
              <a:t>Instance usage reports</a:t>
            </a:r>
          </a:p>
          <a:p>
            <a:pPr lvl="1"/>
            <a:r>
              <a:rPr lang="en-US" dirty="0" smtClean="0"/>
              <a:t>S3 usage reports</a:t>
            </a:r>
          </a:p>
          <a:p>
            <a:pPr lvl="1"/>
            <a:r>
              <a:rPr lang="en-US" dirty="0" smtClean="0"/>
              <a:t>Volume usage reports</a:t>
            </a:r>
            <a:endParaRPr lang="en-US" dirty="0" smtClean="0"/>
          </a:p>
          <a:p>
            <a:pPr lvl="1"/>
            <a:r>
              <a:rPr lang="en-US" dirty="0" smtClean="0"/>
              <a:t>Snapshot usage reports</a:t>
            </a:r>
          </a:p>
          <a:p>
            <a:pPr lvl="1"/>
            <a:r>
              <a:rPr lang="en-US" dirty="0" smtClean="0"/>
              <a:t>Elastic-IP usage reports</a:t>
            </a:r>
          </a:p>
          <a:p>
            <a:pPr lvl="1"/>
            <a:r>
              <a:rPr lang="en-US" dirty="0" smtClean="0"/>
              <a:t>Capacity reports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65F-9BB8-4359-8B89-0390EA97433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0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Usage Reports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91936" y="1391691"/>
            <a:ext cx="6085011" cy="2191180"/>
          </a:xfrm>
        </p:spPr>
        <p:txBody>
          <a:bodyPr/>
          <a:lstStyle/>
          <a:p>
            <a:r>
              <a:rPr lang="en-US" dirty="0" smtClean="0"/>
              <a:t>Only cloud administrators</a:t>
            </a:r>
          </a:p>
          <a:p>
            <a:r>
              <a:rPr lang="en-US" dirty="0" smtClean="0"/>
              <a:t>Click </a:t>
            </a:r>
            <a:r>
              <a:rPr lang="en-US" b="1" dirty="0" smtClean="0"/>
              <a:t>Usage Report.</a:t>
            </a:r>
          </a:p>
          <a:p>
            <a:r>
              <a:rPr lang="en-US" dirty="0" smtClean="0"/>
              <a:t>Select the date range, type of report, sort criteria, and how to group the report output.</a:t>
            </a:r>
          </a:p>
          <a:p>
            <a:r>
              <a:rPr lang="en-US" dirty="0" smtClean="0"/>
              <a:t>Click </a:t>
            </a:r>
            <a:r>
              <a:rPr lang="en-US" b="1" dirty="0" smtClean="0"/>
              <a:t>Generate.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65F-9BB8-4359-8B89-0390EA97433C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18379" y="2024429"/>
            <a:ext cx="8080498" cy="4026149"/>
            <a:chOff x="518379" y="2024429"/>
            <a:chExt cx="8080498" cy="402614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986" y="2024429"/>
              <a:ext cx="2266950" cy="1314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379" y="3741864"/>
              <a:ext cx="8080498" cy="23087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ight Arrow 6"/>
            <p:cNvSpPr/>
            <p:nvPr/>
          </p:nvSpPr>
          <p:spPr>
            <a:xfrm rot="5400000">
              <a:off x="1506227" y="3310904"/>
              <a:ext cx="800097" cy="543934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ent-Up Arrow 2"/>
            <p:cNvSpPr/>
            <p:nvPr/>
          </p:nvSpPr>
          <p:spPr>
            <a:xfrm rot="5400000" flipV="1">
              <a:off x="6985491" y="3846636"/>
              <a:ext cx="852852" cy="1863972"/>
            </a:xfrm>
            <a:prstGeom prst="bentUpArrow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14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Report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65F-9BB8-4359-8B89-0390EA97433C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34570" y="1670707"/>
            <a:ext cx="7914443" cy="1817939"/>
            <a:chOff x="534570" y="1670707"/>
            <a:chExt cx="7914443" cy="181793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719" y="1670707"/>
              <a:ext cx="4976294" cy="1817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534570" y="1670707"/>
              <a:ext cx="2447779" cy="646331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Criteria: User</a:t>
              </a:r>
            </a:p>
            <a:p>
              <a:r>
                <a:rPr lang="en-US" b="1" dirty="0" smtClean="0">
                  <a:solidFill>
                    <a:srgbClr val="0070C0"/>
                  </a:solidFill>
                </a:rPr>
                <a:t>Group by: None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321" y="2570939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-just a list of users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4570" y="3723452"/>
            <a:ext cx="7914443" cy="2395993"/>
            <a:chOff x="534570" y="3723452"/>
            <a:chExt cx="7914443" cy="239599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720" y="3723452"/>
              <a:ext cx="4976293" cy="23959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534570" y="3723452"/>
              <a:ext cx="2447779" cy="646331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Criteria: User</a:t>
              </a:r>
            </a:p>
            <a:p>
              <a:r>
                <a:rPr lang="en-US" b="1" dirty="0" smtClean="0">
                  <a:solidFill>
                    <a:srgbClr val="0070C0"/>
                  </a:solidFill>
                </a:rPr>
                <a:t>Group by: Account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1852" y="4655370"/>
              <a:ext cx="18950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-a list of users further grouped by accounts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521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Report 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65F-9BB8-4359-8B89-0390EA97433C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2912" y="1825858"/>
            <a:ext cx="8639910" cy="4261339"/>
            <a:chOff x="172912" y="1825858"/>
            <a:chExt cx="8639910" cy="4261339"/>
          </a:xfrm>
        </p:grpSpPr>
        <p:sp>
          <p:nvSpPr>
            <p:cNvPr id="26" name="Flowchart: Process 25"/>
            <p:cNvSpPr/>
            <p:nvPr/>
          </p:nvSpPr>
          <p:spPr>
            <a:xfrm>
              <a:off x="3801204" y="1825858"/>
              <a:ext cx="993533" cy="571500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Instance</a:t>
              </a:r>
              <a:endParaRPr lang="en-US" sz="1200" b="1" dirty="0"/>
            </a:p>
          </p:txBody>
        </p:sp>
        <p:sp>
          <p:nvSpPr>
            <p:cNvPr id="27" name="Flowchart: Process 26"/>
            <p:cNvSpPr/>
            <p:nvPr/>
          </p:nvSpPr>
          <p:spPr>
            <a:xfrm>
              <a:off x="1831720" y="2769553"/>
              <a:ext cx="993533" cy="571500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User</a:t>
              </a:r>
              <a:endParaRPr lang="en-US" sz="1200" b="1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72912" y="3673708"/>
              <a:ext cx="4314094" cy="571500"/>
              <a:chOff x="172912" y="3959458"/>
              <a:chExt cx="4314094" cy="571500"/>
            </a:xfrm>
          </p:grpSpPr>
          <p:sp>
            <p:nvSpPr>
              <p:cNvPr id="25" name="Flowchart: Process 24"/>
              <p:cNvSpPr/>
              <p:nvPr/>
            </p:nvSpPr>
            <p:spPr>
              <a:xfrm>
                <a:off x="3493473" y="3959458"/>
                <a:ext cx="993533" cy="571500"/>
              </a:xfrm>
              <a:prstGeom prst="flowChartProcess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Availability Zone</a:t>
                </a:r>
                <a:endParaRPr lang="en-US" sz="1200" b="1" dirty="0"/>
              </a:p>
            </p:txBody>
          </p:sp>
          <p:sp>
            <p:nvSpPr>
              <p:cNvPr id="28" name="Flowchart: Process 27"/>
              <p:cNvSpPr/>
              <p:nvPr/>
            </p:nvSpPr>
            <p:spPr>
              <a:xfrm>
                <a:off x="172912" y="3959458"/>
                <a:ext cx="993533" cy="571500"/>
              </a:xfrm>
              <a:prstGeom prst="flowChartProcess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None</a:t>
                </a:r>
                <a:endParaRPr lang="en-US" sz="1200" b="1" dirty="0"/>
              </a:p>
            </p:txBody>
          </p:sp>
          <p:sp>
            <p:nvSpPr>
              <p:cNvPr id="29" name="Flowchart: Process 28"/>
              <p:cNvSpPr/>
              <p:nvPr/>
            </p:nvSpPr>
            <p:spPr>
              <a:xfrm>
                <a:off x="1279766" y="3959458"/>
                <a:ext cx="993533" cy="571500"/>
              </a:xfrm>
              <a:prstGeom prst="flowChartProcess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Account</a:t>
                </a:r>
                <a:endParaRPr lang="en-US" sz="1200" b="1" dirty="0"/>
              </a:p>
            </p:txBody>
          </p:sp>
          <p:sp>
            <p:nvSpPr>
              <p:cNvPr id="30" name="Flowchart: Process 29"/>
              <p:cNvSpPr/>
              <p:nvPr/>
            </p:nvSpPr>
            <p:spPr>
              <a:xfrm>
                <a:off x="2386620" y="3959458"/>
                <a:ext cx="993533" cy="571500"/>
              </a:xfrm>
              <a:prstGeom prst="flowChartProcess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Cluster</a:t>
                </a:r>
                <a:endParaRPr lang="en-US" sz="1200" b="1" dirty="0"/>
              </a:p>
            </p:txBody>
          </p:sp>
        </p:grpSp>
        <p:sp>
          <p:nvSpPr>
            <p:cNvPr id="31" name="Flowchart: Process 30"/>
            <p:cNvSpPr/>
            <p:nvPr/>
          </p:nvSpPr>
          <p:spPr>
            <a:xfrm>
              <a:off x="4188068" y="2769553"/>
              <a:ext cx="993533" cy="571500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Account</a:t>
              </a:r>
              <a:endParaRPr lang="en-US" sz="1200" b="1" dirty="0"/>
            </a:p>
          </p:txBody>
        </p:sp>
        <p:sp>
          <p:nvSpPr>
            <p:cNvPr id="32" name="Flowchart: Process 31"/>
            <p:cNvSpPr/>
            <p:nvPr/>
          </p:nvSpPr>
          <p:spPr>
            <a:xfrm>
              <a:off x="6008073" y="2769553"/>
              <a:ext cx="993533" cy="571500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Cluster</a:t>
              </a:r>
              <a:endParaRPr lang="en-US" sz="1200" b="1" dirty="0"/>
            </a:p>
          </p:txBody>
        </p:sp>
        <p:sp>
          <p:nvSpPr>
            <p:cNvPr id="33" name="Flowchart: Process 32"/>
            <p:cNvSpPr/>
            <p:nvPr/>
          </p:nvSpPr>
          <p:spPr>
            <a:xfrm>
              <a:off x="7819289" y="2769553"/>
              <a:ext cx="993533" cy="571500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Availability Zone</a:t>
              </a:r>
              <a:endParaRPr lang="en-US" sz="1200" b="1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3100999" y="4610056"/>
              <a:ext cx="3167669" cy="571500"/>
              <a:chOff x="3410437" y="4626197"/>
              <a:chExt cx="3167669" cy="571500"/>
            </a:xfrm>
          </p:grpSpPr>
          <p:sp>
            <p:nvSpPr>
              <p:cNvPr id="34" name="Flowchart: Process 33"/>
              <p:cNvSpPr/>
              <p:nvPr/>
            </p:nvSpPr>
            <p:spPr>
              <a:xfrm>
                <a:off x="5584573" y="4626197"/>
                <a:ext cx="993533" cy="571500"/>
              </a:xfrm>
              <a:prstGeom prst="flowChartProcess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Availability Zone</a:t>
                </a:r>
                <a:endParaRPr lang="en-US" sz="1200" b="1" dirty="0"/>
              </a:p>
            </p:txBody>
          </p:sp>
          <p:sp>
            <p:nvSpPr>
              <p:cNvPr id="35" name="Flowchart: Process 34"/>
              <p:cNvSpPr/>
              <p:nvPr/>
            </p:nvSpPr>
            <p:spPr>
              <a:xfrm>
                <a:off x="3410437" y="4626197"/>
                <a:ext cx="993533" cy="571500"/>
              </a:xfrm>
              <a:prstGeom prst="flowChartProcess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None</a:t>
                </a:r>
                <a:endParaRPr lang="en-US" sz="1200" b="1" dirty="0"/>
              </a:p>
            </p:txBody>
          </p:sp>
          <p:sp>
            <p:nvSpPr>
              <p:cNvPr id="36" name="Flowchart: Process 35"/>
              <p:cNvSpPr/>
              <p:nvPr/>
            </p:nvSpPr>
            <p:spPr>
              <a:xfrm>
                <a:off x="4497505" y="4626197"/>
                <a:ext cx="993533" cy="571500"/>
              </a:xfrm>
              <a:prstGeom prst="flowChartProcess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Cluster</a:t>
                </a:r>
                <a:endParaRPr lang="en-US" sz="1200" b="1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471743" y="5515697"/>
              <a:ext cx="2066195" cy="571500"/>
              <a:chOff x="5586042" y="5515697"/>
              <a:chExt cx="2066195" cy="571500"/>
            </a:xfrm>
          </p:grpSpPr>
          <p:sp>
            <p:nvSpPr>
              <p:cNvPr id="38" name="Flowchart: Process 37"/>
              <p:cNvSpPr/>
              <p:nvPr/>
            </p:nvSpPr>
            <p:spPr>
              <a:xfrm>
                <a:off x="5586042" y="5515697"/>
                <a:ext cx="993533" cy="571500"/>
              </a:xfrm>
              <a:prstGeom prst="flowChartProcess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None</a:t>
                </a:r>
                <a:endParaRPr lang="en-US" sz="1200" b="1" dirty="0"/>
              </a:p>
            </p:txBody>
          </p:sp>
          <p:sp>
            <p:nvSpPr>
              <p:cNvPr id="39" name="Flowchart: Process 38"/>
              <p:cNvSpPr/>
              <p:nvPr/>
            </p:nvSpPr>
            <p:spPr>
              <a:xfrm>
                <a:off x="6658704" y="5515697"/>
                <a:ext cx="993533" cy="571500"/>
              </a:xfrm>
              <a:prstGeom prst="flowChartProcess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Availability Zone</a:t>
                </a:r>
                <a:endParaRPr lang="en-US" sz="1200" b="1" dirty="0"/>
              </a:p>
            </p:txBody>
          </p:sp>
        </p:grpSp>
        <p:sp>
          <p:nvSpPr>
            <p:cNvPr id="40" name="Flowchart: Process 39"/>
            <p:cNvSpPr/>
            <p:nvPr/>
          </p:nvSpPr>
          <p:spPr>
            <a:xfrm>
              <a:off x="7819289" y="5515697"/>
              <a:ext cx="993533" cy="571500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None</a:t>
              </a:r>
              <a:endParaRPr lang="en-US" sz="1200" b="1" dirty="0"/>
            </a:p>
          </p:txBody>
        </p:sp>
        <p:cxnSp>
          <p:nvCxnSpPr>
            <p:cNvPr id="51" name="Elbow Connector 50"/>
            <p:cNvCxnSpPr>
              <a:stCxn id="26" idx="2"/>
              <a:endCxn id="27" idx="0"/>
            </p:cNvCxnSpPr>
            <p:nvPr/>
          </p:nvCxnSpPr>
          <p:spPr>
            <a:xfrm rot="5400000">
              <a:off x="3127132" y="1598713"/>
              <a:ext cx="372195" cy="1969484"/>
            </a:xfrm>
            <a:prstGeom prst="bentConnector3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31" idx="0"/>
              <a:endCxn id="26" idx="2"/>
            </p:cNvCxnSpPr>
            <p:nvPr/>
          </p:nvCxnSpPr>
          <p:spPr>
            <a:xfrm rot="16200000" flipV="1">
              <a:off x="4305306" y="2390024"/>
              <a:ext cx="372195" cy="386864"/>
            </a:xfrm>
            <a:prstGeom prst="bentConnector3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32" idx="0"/>
              <a:endCxn id="26" idx="2"/>
            </p:cNvCxnSpPr>
            <p:nvPr/>
          </p:nvCxnSpPr>
          <p:spPr>
            <a:xfrm rot="16200000" flipV="1">
              <a:off x="5215309" y="1480021"/>
              <a:ext cx="372195" cy="2206869"/>
            </a:xfrm>
            <a:prstGeom prst="bentConnector3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33" idx="0"/>
              <a:endCxn id="26" idx="2"/>
            </p:cNvCxnSpPr>
            <p:nvPr/>
          </p:nvCxnSpPr>
          <p:spPr>
            <a:xfrm rot="16200000" flipV="1">
              <a:off x="6120917" y="574413"/>
              <a:ext cx="372195" cy="4018085"/>
            </a:xfrm>
            <a:prstGeom prst="bentConnector3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28" idx="0"/>
              <a:endCxn id="27" idx="2"/>
            </p:cNvCxnSpPr>
            <p:nvPr/>
          </p:nvCxnSpPr>
          <p:spPr>
            <a:xfrm rot="5400000" flipH="1" flipV="1">
              <a:off x="1332756" y="2677977"/>
              <a:ext cx="332655" cy="1658808"/>
            </a:xfrm>
            <a:prstGeom prst="bentConnector3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>
              <a:stCxn id="29" idx="0"/>
              <a:endCxn id="27" idx="2"/>
            </p:cNvCxnSpPr>
            <p:nvPr/>
          </p:nvCxnSpPr>
          <p:spPr>
            <a:xfrm rot="5400000" flipH="1" flipV="1">
              <a:off x="1886183" y="3231404"/>
              <a:ext cx="332655" cy="551954"/>
            </a:xfrm>
            <a:prstGeom prst="bentConnector3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>
              <a:stCxn id="30" idx="0"/>
              <a:endCxn id="27" idx="2"/>
            </p:cNvCxnSpPr>
            <p:nvPr/>
          </p:nvCxnSpPr>
          <p:spPr>
            <a:xfrm rot="16200000" flipV="1">
              <a:off x="2439610" y="3229931"/>
              <a:ext cx="332655" cy="554900"/>
            </a:xfrm>
            <a:prstGeom prst="bentConnector3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>
              <a:stCxn id="25" idx="0"/>
              <a:endCxn id="27" idx="2"/>
            </p:cNvCxnSpPr>
            <p:nvPr/>
          </p:nvCxnSpPr>
          <p:spPr>
            <a:xfrm rot="16200000" flipV="1">
              <a:off x="2993037" y="2676504"/>
              <a:ext cx="332655" cy="1661753"/>
            </a:xfrm>
            <a:prstGeom prst="bentConnector3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>
              <a:stCxn id="35" idx="0"/>
              <a:endCxn id="31" idx="2"/>
            </p:cNvCxnSpPr>
            <p:nvPr/>
          </p:nvCxnSpPr>
          <p:spPr>
            <a:xfrm rot="5400000" flipH="1" flipV="1">
              <a:off x="3506799" y="3432021"/>
              <a:ext cx="1269003" cy="1087069"/>
            </a:xfrm>
            <a:prstGeom prst="bentConnector3">
              <a:avLst>
                <a:gd name="adj1" fmla="val 15357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36" idx="0"/>
              <a:endCxn id="31" idx="2"/>
            </p:cNvCxnSpPr>
            <p:nvPr/>
          </p:nvCxnSpPr>
          <p:spPr>
            <a:xfrm rot="5400000" flipH="1" flipV="1">
              <a:off x="4050333" y="3975555"/>
              <a:ext cx="1269003" cy="1"/>
            </a:xfrm>
            <a:prstGeom prst="bentConnector3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/>
            <p:cNvCxnSpPr>
              <a:stCxn id="34" idx="0"/>
              <a:endCxn id="31" idx="2"/>
            </p:cNvCxnSpPr>
            <p:nvPr/>
          </p:nvCxnSpPr>
          <p:spPr>
            <a:xfrm rot="16200000" flipV="1">
              <a:off x="4593868" y="3432021"/>
              <a:ext cx="1269003" cy="1087067"/>
            </a:xfrm>
            <a:prstGeom prst="bentConnector3">
              <a:avLst>
                <a:gd name="adj1" fmla="val 15357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/>
            <p:cNvGrpSpPr/>
            <p:nvPr/>
          </p:nvGrpSpPr>
          <p:grpSpPr>
            <a:xfrm>
              <a:off x="5968510" y="3341053"/>
              <a:ext cx="1072662" cy="2174644"/>
              <a:chOff x="5968510" y="3341053"/>
              <a:chExt cx="1072662" cy="2174644"/>
            </a:xfrm>
          </p:grpSpPr>
          <p:cxnSp>
            <p:nvCxnSpPr>
              <p:cNvPr id="78" name="Elbow Connector 77"/>
              <p:cNvCxnSpPr>
                <a:stCxn id="32" idx="2"/>
                <a:endCxn id="38" idx="0"/>
              </p:cNvCxnSpPr>
              <p:nvPr/>
            </p:nvCxnSpPr>
            <p:spPr>
              <a:xfrm rot="5400000">
                <a:off x="5149353" y="4160210"/>
                <a:ext cx="2174644" cy="536330"/>
              </a:xfrm>
              <a:prstGeom prst="bentConnector3">
                <a:avLst>
                  <a:gd name="adj1" fmla="val 91644"/>
                </a:avLst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Elbow Connector 80"/>
              <p:cNvCxnSpPr>
                <a:stCxn id="39" idx="0"/>
                <a:endCxn id="32" idx="2"/>
              </p:cNvCxnSpPr>
              <p:nvPr/>
            </p:nvCxnSpPr>
            <p:spPr>
              <a:xfrm rot="16200000" flipV="1">
                <a:off x="5685684" y="4160209"/>
                <a:ext cx="2174644" cy="536332"/>
              </a:xfrm>
              <a:prstGeom prst="bentConnector3">
                <a:avLst>
                  <a:gd name="adj1" fmla="val 8356"/>
                </a:avLst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Connector 86"/>
            <p:cNvCxnSpPr>
              <a:stCxn id="33" idx="2"/>
              <a:endCxn id="40" idx="0"/>
            </p:cNvCxnSpPr>
            <p:nvPr/>
          </p:nvCxnSpPr>
          <p:spPr>
            <a:xfrm>
              <a:off x="8316056" y="3341053"/>
              <a:ext cx="0" cy="217464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Line Callout 1 128"/>
            <p:cNvSpPr/>
            <p:nvPr/>
          </p:nvSpPr>
          <p:spPr>
            <a:xfrm>
              <a:off x="405662" y="2760762"/>
              <a:ext cx="984986" cy="422054"/>
            </a:xfrm>
            <a:prstGeom prst="borderCallout1">
              <a:avLst>
                <a:gd name="adj1" fmla="val 50367"/>
                <a:gd name="adj2" fmla="val 100196"/>
                <a:gd name="adj3" fmla="val 50425"/>
                <a:gd name="adj4" fmla="val 136281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r>
                <a:rPr lang="en-US" dirty="0" smtClean="0">
                  <a:solidFill>
                    <a:schemeClr val="tx1"/>
                  </a:solidFill>
                </a:rPr>
                <a:t>riteria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0" name="Line Callout 1 129"/>
            <p:cNvSpPr/>
            <p:nvPr/>
          </p:nvSpPr>
          <p:spPr>
            <a:xfrm>
              <a:off x="5755903" y="1825858"/>
              <a:ext cx="1497871" cy="443284"/>
            </a:xfrm>
            <a:prstGeom prst="borderCallout1">
              <a:avLst>
                <a:gd name="adj1" fmla="val 47412"/>
                <a:gd name="adj2" fmla="val -895"/>
                <a:gd name="adj3" fmla="val 48464"/>
                <a:gd name="adj4" fmla="val -58519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Report type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Line Callout 1 130"/>
            <p:cNvSpPr/>
            <p:nvPr/>
          </p:nvSpPr>
          <p:spPr>
            <a:xfrm>
              <a:off x="1279766" y="5265854"/>
              <a:ext cx="1131522" cy="687254"/>
            </a:xfrm>
            <a:prstGeom prst="borderCallout1">
              <a:avLst>
                <a:gd name="adj1" fmla="val 2120"/>
                <a:gd name="adj2" fmla="val 49612"/>
                <a:gd name="adj3" fmla="val -129295"/>
                <a:gd name="adj4" fmla="val 50248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Group by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 flipV="1">
              <a:off x="2411288" y="5265854"/>
              <a:ext cx="748076" cy="249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2411288" y="5801447"/>
              <a:ext cx="286384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775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Report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65F-9BB8-4359-8B89-0390EA97433C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65760" y="1717724"/>
            <a:ext cx="8333298" cy="1662816"/>
            <a:chOff x="365760" y="1717724"/>
            <a:chExt cx="8333298" cy="166281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5267" y="1717724"/>
              <a:ext cx="5253791" cy="1662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65760" y="1717724"/>
              <a:ext cx="2841673" cy="584775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Criteria: Account</a:t>
              </a:r>
            </a:p>
            <a:p>
              <a:r>
                <a:rPr lang="en-US" sz="1600" b="1" dirty="0" smtClean="0">
                  <a:solidFill>
                    <a:srgbClr val="0070C0"/>
                  </a:solidFill>
                </a:rPr>
                <a:t>Group by: None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7321" y="2570939"/>
              <a:ext cx="2403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-just a list of accounts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65760" y="3989732"/>
            <a:ext cx="8342143" cy="1937004"/>
            <a:chOff x="365760" y="3989732"/>
            <a:chExt cx="8342143" cy="1937004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5267" y="3989732"/>
              <a:ext cx="5262636" cy="19370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65760" y="3991254"/>
              <a:ext cx="2841673" cy="584775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Criteria: Account</a:t>
              </a:r>
            </a:p>
            <a:p>
              <a:r>
                <a:rPr lang="en-US" sz="1600" b="1" dirty="0" smtClean="0">
                  <a:solidFill>
                    <a:srgbClr val="0070C0"/>
                  </a:solidFill>
                </a:rPr>
                <a:t>Group by: Availability Zone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7320" y="4958233"/>
              <a:ext cx="26201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-a list of accounts further grouped by the availability zone name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267963" y="3496037"/>
            <a:ext cx="5617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99DB"/>
                </a:solidFill>
              </a:rPr>
              <a:t>*GB-days = [number </a:t>
            </a:r>
            <a:r>
              <a:rPr lang="en-US" sz="1400" dirty="0">
                <a:solidFill>
                  <a:srgbClr val="0099DB"/>
                </a:solidFill>
              </a:rPr>
              <a:t>of days allocated] x [number of GBs allocated].</a:t>
            </a:r>
          </a:p>
        </p:txBody>
      </p:sp>
    </p:spTree>
    <p:extLst>
      <p:ext uri="{BB962C8B-B14F-4D97-AF65-F5344CB8AC3E}">
        <p14:creationId xmlns:p14="http://schemas.microsoft.com/office/powerpoint/2010/main" val="261743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Report 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65F-9BB8-4359-8B89-0390EA97433C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72912" y="1825858"/>
            <a:ext cx="8639910" cy="4261339"/>
            <a:chOff x="172912" y="1825858"/>
            <a:chExt cx="8639910" cy="4261339"/>
          </a:xfrm>
        </p:grpSpPr>
        <p:sp>
          <p:nvSpPr>
            <p:cNvPr id="26" name="Flowchart: Process 25"/>
            <p:cNvSpPr/>
            <p:nvPr/>
          </p:nvSpPr>
          <p:spPr>
            <a:xfrm>
              <a:off x="3801204" y="1825858"/>
              <a:ext cx="993533" cy="571500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Storage</a:t>
              </a:r>
              <a:endParaRPr lang="en-US" sz="1200" b="1" dirty="0"/>
            </a:p>
          </p:txBody>
        </p:sp>
        <p:sp>
          <p:nvSpPr>
            <p:cNvPr id="27" name="Flowchart: Process 26"/>
            <p:cNvSpPr/>
            <p:nvPr/>
          </p:nvSpPr>
          <p:spPr>
            <a:xfrm>
              <a:off x="1831720" y="2769553"/>
              <a:ext cx="993533" cy="571500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User</a:t>
              </a:r>
              <a:endParaRPr lang="en-US" sz="1200" b="1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72912" y="3673708"/>
              <a:ext cx="4314094" cy="571500"/>
              <a:chOff x="172912" y="3959458"/>
              <a:chExt cx="4314094" cy="571500"/>
            </a:xfrm>
          </p:grpSpPr>
          <p:sp>
            <p:nvSpPr>
              <p:cNvPr id="25" name="Flowchart: Process 24"/>
              <p:cNvSpPr/>
              <p:nvPr/>
            </p:nvSpPr>
            <p:spPr>
              <a:xfrm>
                <a:off x="3493473" y="3959458"/>
                <a:ext cx="993533" cy="571500"/>
              </a:xfrm>
              <a:prstGeom prst="flowChartProcess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Availability Zone</a:t>
                </a:r>
                <a:endParaRPr lang="en-US" sz="1200" b="1" dirty="0"/>
              </a:p>
            </p:txBody>
          </p:sp>
          <p:sp>
            <p:nvSpPr>
              <p:cNvPr id="28" name="Flowchart: Process 27"/>
              <p:cNvSpPr/>
              <p:nvPr/>
            </p:nvSpPr>
            <p:spPr>
              <a:xfrm>
                <a:off x="172912" y="3959458"/>
                <a:ext cx="993533" cy="571500"/>
              </a:xfrm>
              <a:prstGeom prst="flowChartProcess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None</a:t>
                </a:r>
                <a:endParaRPr lang="en-US" sz="1200" b="1" dirty="0"/>
              </a:p>
            </p:txBody>
          </p:sp>
          <p:sp>
            <p:nvSpPr>
              <p:cNvPr id="29" name="Flowchart: Process 28"/>
              <p:cNvSpPr/>
              <p:nvPr/>
            </p:nvSpPr>
            <p:spPr>
              <a:xfrm>
                <a:off x="1279766" y="3959458"/>
                <a:ext cx="993533" cy="571500"/>
              </a:xfrm>
              <a:prstGeom prst="flowChartProcess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Account</a:t>
                </a:r>
                <a:endParaRPr lang="en-US" sz="1200" b="1" dirty="0"/>
              </a:p>
            </p:txBody>
          </p:sp>
          <p:sp>
            <p:nvSpPr>
              <p:cNvPr id="30" name="Flowchart: Process 29"/>
              <p:cNvSpPr/>
              <p:nvPr/>
            </p:nvSpPr>
            <p:spPr>
              <a:xfrm>
                <a:off x="2386620" y="3959458"/>
                <a:ext cx="993533" cy="571500"/>
              </a:xfrm>
              <a:prstGeom prst="flowChartProcess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Cluster</a:t>
                </a:r>
                <a:endParaRPr lang="en-US" sz="1200" b="1" dirty="0"/>
              </a:p>
            </p:txBody>
          </p:sp>
        </p:grpSp>
        <p:sp>
          <p:nvSpPr>
            <p:cNvPr id="31" name="Flowchart: Process 30"/>
            <p:cNvSpPr/>
            <p:nvPr/>
          </p:nvSpPr>
          <p:spPr>
            <a:xfrm>
              <a:off x="4188068" y="2769553"/>
              <a:ext cx="993533" cy="571500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Account</a:t>
              </a:r>
              <a:endParaRPr lang="en-US" sz="1200" b="1" dirty="0"/>
            </a:p>
          </p:txBody>
        </p:sp>
        <p:sp>
          <p:nvSpPr>
            <p:cNvPr id="32" name="Flowchart: Process 31"/>
            <p:cNvSpPr/>
            <p:nvPr/>
          </p:nvSpPr>
          <p:spPr>
            <a:xfrm>
              <a:off x="6008073" y="2769553"/>
              <a:ext cx="993533" cy="571500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Cluster</a:t>
              </a:r>
              <a:endParaRPr lang="en-US" sz="1200" b="1" dirty="0"/>
            </a:p>
          </p:txBody>
        </p:sp>
        <p:sp>
          <p:nvSpPr>
            <p:cNvPr id="33" name="Flowchart: Process 32"/>
            <p:cNvSpPr/>
            <p:nvPr/>
          </p:nvSpPr>
          <p:spPr>
            <a:xfrm>
              <a:off x="7819289" y="2769553"/>
              <a:ext cx="993533" cy="571500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Availability Zone</a:t>
              </a:r>
              <a:endParaRPr lang="en-US" sz="1200" b="1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3100999" y="4610056"/>
              <a:ext cx="3167669" cy="571500"/>
              <a:chOff x="3410437" y="4626197"/>
              <a:chExt cx="3167669" cy="571500"/>
            </a:xfrm>
          </p:grpSpPr>
          <p:sp>
            <p:nvSpPr>
              <p:cNvPr id="34" name="Flowchart: Process 33"/>
              <p:cNvSpPr/>
              <p:nvPr/>
            </p:nvSpPr>
            <p:spPr>
              <a:xfrm>
                <a:off x="5584573" y="4626197"/>
                <a:ext cx="993533" cy="571500"/>
              </a:xfrm>
              <a:prstGeom prst="flowChartProcess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Availability Zone</a:t>
                </a:r>
                <a:endParaRPr lang="en-US" sz="1200" b="1" dirty="0"/>
              </a:p>
            </p:txBody>
          </p:sp>
          <p:sp>
            <p:nvSpPr>
              <p:cNvPr id="35" name="Flowchart: Process 34"/>
              <p:cNvSpPr/>
              <p:nvPr/>
            </p:nvSpPr>
            <p:spPr>
              <a:xfrm>
                <a:off x="3410437" y="4626197"/>
                <a:ext cx="993533" cy="571500"/>
              </a:xfrm>
              <a:prstGeom prst="flowChartProcess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None</a:t>
                </a:r>
                <a:endParaRPr lang="en-US" sz="1200" b="1" dirty="0"/>
              </a:p>
            </p:txBody>
          </p:sp>
          <p:sp>
            <p:nvSpPr>
              <p:cNvPr id="36" name="Flowchart: Process 35"/>
              <p:cNvSpPr/>
              <p:nvPr/>
            </p:nvSpPr>
            <p:spPr>
              <a:xfrm>
                <a:off x="4497505" y="4626197"/>
                <a:ext cx="993533" cy="571500"/>
              </a:xfrm>
              <a:prstGeom prst="flowChartProcess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Cluster</a:t>
                </a:r>
                <a:endParaRPr lang="en-US" sz="1200" b="1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471743" y="5515697"/>
              <a:ext cx="2066195" cy="571500"/>
              <a:chOff x="5586042" y="5515697"/>
              <a:chExt cx="2066195" cy="571500"/>
            </a:xfrm>
          </p:grpSpPr>
          <p:sp>
            <p:nvSpPr>
              <p:cNvPr id="38" name="Flowchart: Process 37"/>
              <p:cNvSpPr/>
              <p:nvPr/>
            </p:nvSpPr>
            <p:spPr>
              <a:xfrm>
                <a:off x="5586042" y="5515697"/>
                <a:ext cx="993533" cy="571500"/>
              </a:xfrm>
              <a:prstGeom prst="flowChartProcess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None</a:t>
                </a:r>
                <a:endParaRPr lang="en-US" sz="1200" b="1" dirty="0"/>
              </a:p>
            </p:txBody>
          </p:sp>
          <p:sp>
            <p:nvSpPr>
              <p:cNvPr id="39" name="Flowchart: Process 38"/>
              <p:cNvSpPr/>
              <p:nvPr/>
            </p:nvSpPr>
            <p:spPr>
              <a:xfrm>
                <a:off x="6658704" y="5515697"/>
                <a:ext cx="993533" cy="571500"/>
              </a:xfrm>
              <a:prstGeom prst="flowChartProcess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Availability Zone</a:t>
                </a:r>
                <a:endParaRPr lang="en-US" sz="1200" b="1" dirty="0"/>
              </a:p>
            </p:txBody>
          </p:sp>
        </p:grpSp>
        <p:sp>
          <p:nvSpPr>
            <p:cNvPr id="40" name="Flowchart: Process 39"/>
            <p:cNvSpPr/>
            <p:nvPr/>
          </p:nvSpPr>
          <p:spPr>
            <a:xfrm>
              <a:off x="7819289" y="5515697"/>
              <a:ext cx="993533" cy="571500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None</a:t>
              </a:r>
              <a:endParaRPr lang="en-US" sz="1200" b="1" dirty="0"/>
            </a:p>
          </p:txBody>
        </p:sp>
        <p:cxnSp>
          <p:nvCxnSpPr>
            <p:cNvPr id="51" name="Elbow Connector 50"/>
            <p:cNvCxnSpPr>
              <a:stCxn id="26" idx="2"/>
              <a:endCxn id="27" idx="0"/>
            </p:cNvCxnSpPr>
            <p:nvPr/>
          </p:nvCxnSpPr>
          <p:spPr>
            <a:xfrm rot="5400000">
              <a:off x="3127132" y="1598713"/>
              <a:ext cx="372195" cy="1969484"/>
            </a:xfrm>
            <a:prstGeom prst="bentConnector3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31" idx="0"/>
              <a:endCxn id="26" idx="2"/>
            </p:cNvCxnSpPr>
            <p:nvPr/>
          </p:nvCxnSpPr>
          <p:spPr>
            <a:xfrm rot="16200000" flipV="1">
              <a:off x="4305306" y="2390024"/>
              <a:ext cx="372195" cy="386864"/>
            </a:xfrm>
            <a:prstGeom prst="bentConnector3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32" idx="0"/>
              <a:endCxn id="26" idx="2"/>
            </p:cNvCxnSpPr>
            <p:nvPr/>
          </p:nvCxnSpPr>
          <p:spPr>
            <a:xfrm rot="16200000" flipV="1">
              <a:off x="5215309" y="1480021"/>
              <a:ext cx="372195" cy="2206869"/>
            </a:xfrm>
            <a:prstGeom prst="bentConnector3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33" idx="0"/>
              <a:endCxn id="26" idx="2"/>
            </p:cNvCxnSpPr>
            <p:nvPr/>
          </p:nvCxnSpPr>
          <p:spPr>
            <a:xfrm rot="16200000" flipV="1">
              <a:off x="6120917" y="574413"/>
              <a:ext cx="372195" cy="4018085"/>
            </a:xfrm>
            <a:prstGeom prst="bentConnector3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28" idx="0"/>
              <a:endCxn id="27" idx="2"/>
            </p:cNvCxnSpPr>
            <p:nvPr/>
          </p:nvCxnSpPr>
          <p:spPr>
            <a:xfrm rot="5400000" flipH="1" flipV="1">
              <a:off x="1332756" y="2677977"/>
              <a:ext cx="332655" cy="1658808"/>
            </a:xfrm>
            <a:prstGeom prst="bentConnector3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>
              <a:stCxn id="29" idx="0"/>
              <a:endCxn id="27" idx="2"/>
            </p:cNvCxnSpPr>
            <p:nvPr/>
          </p:nvCxnSpPr>
          <p:spPr>
            <a:xfrm rot="5400000" flipH="1" flipV="1">
              <a:off x="1886183" y="3231404"/>
              <a:ext cx="332655" cy="551954"/>
            </a:xfrm>
            <a:prstGeom prst="bentConnector3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>
              <a:stCxn id="30" idx="0"/>
              <a:endCxn id="27" idx="2"/>
            </p:cNvCxnSpPr>
            <p:nvPr/>
          </p:nvCxnSpPr>
          <p:spPr>
            <a:xfrm rot="16200000" flipV="1">
              <a:off x="2439610" y="3229931"/>
              <a:ext cx="332655" cy="554900"/>
            </a:xfrm>
            <a:prstGeom prst="bentConnector3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>
              <a:stCxn id="25" idx="0"/>
              <a:endCxn id="27" idx="2"/>
            </p:cNvCxnSpPr>
            <p:nvPr/>
          </p:nvCxnSpPr>
          <p:spPr>
            <a:xfrm rot="16200000" flipV="1">
              <a:off x="2993037" y="2676504"/>
              <a:ext cx="332655" cy="1661753"/>
            </a:xfrm>
            <a:prstGeom prst="bentConnector3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>
              <a:stCxn id="35" idx="0"/>
              <a:endCxn id="31" idx="2"/>
            </p:cNvCxnSpPr>
            <p:nvPr/>
          </p:nvCxnSpPr>
          <p:spPr>
            <a:xfrm rot="5400000" flipH="1" flipV="1">
              <a:off x="3506799" y="3432021"/>
              <a:ext cx="1269003" cy="1087069"/>
            </a:xfrm>
            <a:prstGeom prst="bentConnector3">
              <a:avLst>
                <a:gd name="adj1" fmla="val 15357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36" idx="0"/>
              <a:endCxn id="31" idx="2"/>
            </p:cNvCxnSpPr>
            <p:nvPr/>
          </p:nvCxnSpPr>
          <p:spPr>
            <a:xfrm rot="5400000" flipH="1" flipV="1">
              <a:off x="4050333" y="3975555"/>
              <a:ext cx="1269003" cy="1"/>
            </a:xfrm>
            <a:prstGeom prst="bentConnector3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/>
            <p:cNvCxnSpPr>
              <a:stCxn id="34" idx="0"/>
              <a:endCxn id="31" idx="2"/>
            </p:cNvCxnSpPr>
            <p:nvPr/>
          </p:nvCxnSpPr>
          <p:spPr>
            <a:xfrm rot="16200000" flipV="1">
              <a:off x="4593868" y="3432021"/>
              <a:ext cx="1269003" cy="1087067"/>
            </a:xfrm>
            <a:prstGeom prst="bentConnector3">
              <a:avLst>
                <a:gd name="adj1" fmla="val 15357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/>
            <p:cNvGrpSpPr/>
            <p:nvPr/>
          </p:nvGrpSpPr>
          <p:grpSpPr>
            <a:xfrm>
              <a:off x="5968510" y="3341053"/>
              <a:ext cx="1072662" cy="2174644"/>
              <a:chOff x="5968510" y="3341053"/>
              <a:chExt cx="1072662" cy="2174644"/>
            </a:xfrm>
          </p:grpSpPr>
          <p:cxnSp>
            <p:nvCxnSpPr>
              <p:cNvPr id="78" name="Elbow Connector 77"/>
              <p:cNvCxnSpPr>
                <a:stCxn id="32" idx="2"/>
                <a:endCxn id="38" idx="0"/>
              </p:cNvCxnSpPr>
              <p:nvPr/>
            </p:nvCxnSpPr>
            <p:spPr>
              <a:xfrm rot="5400000">
                <a:off x="5149353" y="4160210"/>
                <a:ext cx="2174644" cy="536330"/>
              </a:xfrm>
              <a:prstGeom prst="bentConnector3">
                <a:avLst>
                  <a:gd name="adj1" fmla="val 91644"/>
                </a:avLst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Elbow Connector 80"/>
              <p:cNvCxnSpPr>
                <a:stCxn id="39" idx="0"/>
                <a:endCxn id="32" idx="2"/>
              </p:cNvCxnSpPr>
              <p:nvPr/>
            </p:nvCxnSpPr>
            <p:spPr>
              <a:xfrm rot="16200000" flipV="1">
                <a:off x="5685684" y="4160209"/>
                <a:ext cx="2174644" cy="536332"/>
              </a:xfrm>
              <a:prstGeom prst="bentConnector3">
                <a:avLst>
                  <a:gd name="adj1" fmla="val 8356"/>
                </a:avLst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Connector 86"/>
            <p:cNvCxnSpPr>
              <a:stCxn id="33" idx="2"/>
              <a:endCxn id="40" idx="0"/>
            </p:cNvCxnSpPr>
            <p:nvPr/>
          </p:nvCxnSpPr>
          <p:spPr>
            <a:xfrm>
              <a:off x="8316056" y="3341053"/>
              <a:ext cx="0" cy="217464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Line Callout 1 99"/>
            <p:cNvSpPr/>
            <p:nvPr/>
          </p:nvSpPr>
          <p:spPr>
            <a:xfrm>
              <a:off x="5755903" y="1825858"/>
              <a:ext cx="1497871" cy="443284"/>
            </a:xfrm>
            <a:prstGeom prst="borderCallout1">
              <a:avLst>
                <a:gd name="adj1" fmla="val 47412"/>
                <a:gd name="adj2" fmla="val -895"/>
                <a:gd name="adj3" fmla="val 48464"/>
                <a:gd name="adj4" fmla="val -58519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Report type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Line Callout 1 100"/>
            <p:cNvSpPr/>
            <p:nvPr/>
          </p:nvSpPr>
          <p:spPr>
            <a:xfrm>
              <a:off x="405662" y="2760762"/>
              <a:ext cx="984986" cy="422054"/>
            </a:xfrm>
            <a:prstGeom prst="borderCallout1">
              <a:avLst>
                <a:gd name="adj1" fmla="val 50367"/>
                <a:gd name="adj2" fmla="val 100196"/>
                <a:gd name="adj3" fmla="val 50425"/>
                <a:gd name="adj4" fmla="val 136281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r>
                <a:rPr lang="en-US" dirty="0" smtClean="0">
                  <a:solidFill>
                    <a:schemeClr val="tx1"/>
                  </a:solidFill>
                </a:rPr>
                <a:t>riteria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Line Callout 1 101"/>
            <p:cNvSpPr/>
            <p:nvPr/>
          </p:nvSpPr>
          <p:spPr>
            <a:xfrm>
              <a:off x="1279766" y="5265854"/>
              <a:ext cx="1131522" cy="687254"/>
            </a:xfrm>
            <a:prstGeom prst="borderCallout1">
              <a:avLst>
                <a:gd name="adj1" fmla="val 2120"/>
                <a:gd name="adj2" fmla="val 49612"/>
                <a:gd name="adj3" fmla="val -129295"/>
                <a:gd name="adj4" fmla="val 50248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Group by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 flipV="1">
              <a:off x="2411288" y="5265854"/>
              <a:ext cx="748076" cy="249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2411288" y="5801447"/>
              <a:ext cx="286384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523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66&quot;/&gt;&lt;/object&gt;&lt;object type=&quot;3&quot; unique_id=&quot;10005&quot;&gt;&lt;property id=&quot;20148&quot; value=&quot;5&quot;/&gt;&lt;property id=&quot;20300&quot; value=&quot;Slide 2 - &amp;quot;Monitoring the Cloud&amp;quot;&quot;/&gt;&lt;property id=&quot;20307&quot; value=&quot;256&quot;/&gt;&lt;/object&gt;&lt;object type=&quot;3&quot; unique_id=&quot;10006&quot;&gt;&lt;property id=&quot;20148&quot; value=&quot;5&quot;/&gt;&lt;property id=&quot;20300&quot; value=&quot;Slide 3 - &amp;quot;Module Topics&amp;quot;&quot;/&gt;&lt;property id=&quot;20307&quot; value=&quot;257&quot;/&gt;&lt;/object&gt;&lt;object type=&quot;3&quot; unique_id=&quot;10012&quot;&gt;&lt;property id=&quot;20148&quot; value=&quot;5&quot;/&gt;&lt;property id=&quot;20300&quot; value=&quot;Slide 14&quot;/&gt;&lt;property id=&quot;20307&quot; value=&quot;264&quot;/&gt;&lt;/object&gt;&lt;object type=&quot;3&quot; unique_id=&quot;10013&quot;&gt;&lt;property id=&quot;20148&quot; value=&quot;5&quot;/&gt;&lt;property id=&quot;20300&quot; value=&quot;Slide 15&quot;/&gt;&lt;property id=&quot;20307&quot; value=&quot;265&quot;/&gt;&lt;/object&gt;&lt;object type=&quot;3&quot; unique_id=&quot;19746&quot;&gt;&lt;property id=&quot;20148&quot; value=&quot;5&quot;/&gt;&lt;property id=&quot;20300&quot; value=&quot;Slide 4 - &amp;quot;Dashboard Usage Reports&amp;quot;&quot;/&gt;&lt;property id=&quot;20307&quot; value=&quot;339&quot;/&gt;&lt;/object&gt;&lt;object type=&quot;3&quot; unique_id=&quot;21993&quot;&gt;&lt;property id=&quot;20148&quot; value=&quot;5&quot;/&gt;&lt;property id=&quot;20300&quot; value=&quot;Slide 7 - &amp;quot;Instance Report Options&amp;quot;&quot;/&gt;&lt;property id=&quot;20307&quot; value=&quot;348&quot;/&gt;&lt;/object&gt;&lt;object type=&quot;3&quot; unique_id=&quot;22038&quot;&gt;&lt;property id=&quot;20148&quot; value=&quot;5&quot;/&gt;&lt;property id=&quot;20300&quot; value=&quot;Slide 9 - &amp;quot;Storage Report Options&amp;quot;&quot;/&gt;&lt;property id=&quot;20307&quot; value=&quot;349&quot;/&gt;&lt;/object&gt;&lt;object type=&quot;3&quot; unique_id=&quot;22039&quot;&gt;&lt;property id=&quot;20148&quot; value=&quot;5&quot;/&gt;&lt;property id=&quot;20300&quot; value=&quot;Slide 11 - &amp;quot;S3 Report Options&amp;quot;&quot;/&gt;&lt;property id=&quot;20307&quot; value=&quot;350&quot;/&gt;&lt;/object&gt;&lt;object type=&quot;3&quot; unique_id=&quot;22131&quot;&gt;&lt;property id=&quot;20148&quot; value=&quot;5&quot;/&gt;&lt;property id=&quot;20300&quot; value=&quot;Slide 5 - &amp;quot;Generating Usage Reports&amp;quot;&quot;/&gt;&lt;property id=&quot;20307&quot; value=&quot;351&quot;/&gt;&lt;/object&gt;&lt;object type=&quot;3&quot; unique_id=&quot;22272&quot;&gt;&lt;property id=&quot;20148&quot; value=&quot;5&quot;/&gt;&lt;property id=&quot;20300&quot; value=&quot;Slide 12 - &amp;quot;Saving Usage Reports&amp;quot;&quot;/&gt;&lt;property id=&quot;20307&quot; value=&quot;352&quot;/&gt;&lt;/object&gt;&lt;object type=&quot;3&quot; unique_id=&quot;22588&quot;&gt;&lt;property id=&quot;20148&quot; value=&quot;5&quot;/&gt;&lt;property id=&quot;20300&quot; value=&quot;Slide 6 - &amp;quot;Instance Report Examples&amp;quot;&quot;/&gt;&lt;property id=&quot;20307&quot; value=&quot;353&quot;/&gt;&lt;/object&gt;&lt;object type=&quot;3&quot; unique_id=&quot;22589&quot;&gt;&lt;property id=&quot;20148&quot; value=&quot;5&quot;/&gt;&lt;property id=&quot;20300&quot; value=&quot;Slide 8 - &amp;quot;Storage Report Examples&amp;quot;&quot;/&gt;&lt;property id=&quot;20307&quot; value=&quot;354&quot;/&gt;&lt;/object&gt;&lt;object type=&quot;3&quot; unique_id=&quot;22590&quot;&gt;&lt;property id=&quot;20148&quot; value=&quot;5&quot;/&gt;&lt;property id=&quot;20300&quot; value=&quot;Slide 10 - &amp;quot;S3 Report Examples&amp;quot;&quot;/&gt;&lt;property id=&quot;20307&quot; value=&quot;355&quot;/&gt;&lt;/object&gt;&lt;object type=&quot;3&quot; unique_id=&quot;22663&quot;&gt;&lt;property id=&quot;20148&quot; value=&quot;5&quot;/&gt;&lt;property id=&quot;20300&quot; value=&quot;Slide 13 - &amp;quot;Summary&amp;quot;&quot;/&gt;&lt;property id=&quot;20307&quot; value=&quot;3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euc-040_rev_d_corp_template_v10">
  <a:themeElements>
    <a:clrScheme name="Custom 42">
      <a:dk1>
        <a:srgbClr val="000000"/>
      </a:dk1>
      <a:lt1>
        <a:srgbClr val="FFFFFF"/>
      </a:lt1>
      <a:dk2>
        <a:srgbClr val="8CC63F"/>
      </a:dk2>
      <a:lt2>
        <a:srgbClr val="808080"/>
      </a:lt2>
      <a:accent1>
        <a:srgbClr val="03405F"/>
      </a:accent1>
      <a:accent2>
        <a:srgbClr val="F3901D"/>
      </a:accent2>
      <a:accent3>
        <a:srgbClr val="009E93"/>
      </a:accent3>
      <a:accent4>
        <a:srgbClr val="6A737B"/>
      </a:accent4>
      <a:accent5>
        <a:srgbClr val="BA4B06"/>
      </a:accent5>
      <a:accent6>
        <a:srgbClr val="7A853B"/>
      </a:accent6>
      <a:hlink>
        <a:srgbClr val="20297A"/>
      </a:hlink>
      <a:folHlink>
        <a:srgbClr val="206DC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6B4794"/>
        </a:dk2>
        <a:lt2>
          <a:srgbClr val="808080"/>
        </a:lt2>
        <a:accent1>
          <a:srgbClr val="6BB91D"/>
        </a:accent1>
        <a:accent2>
          <a:srgbClr val="1A418E"/>
        </a:accent2>
        <a:accent3>
          <a:srgbClr val="FFFFFF"/>
        </a:accent3>
        <a:accent4>
          <a:srgbClr val="000000"/>
        </a:accent4>
        <a:accent5>
          <a:srgbClr val="BAD9AB"/>
        </a:accent5>
        <a:accent6>
          <a:srgbClr val="163A80"/>
        </a:accent6>
        <a:hlink>
          <a:srgbClr val="FF9900"/>
        </a:hlink>
        <a:folHlink>
          <a:srgbClr val="99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6B4794"/>
        </a:dk2>
        <a:lt2>
          <a:srgbClr val="808080"/>
        </a:lt2>
        <a:accent1>
          <a:srgbClr val="6BB91D"/>
        </a:accent1>
        <a:accent2>
          <a:srgbClr val="2479D6"/>
        </a:accent2>
        <a:accent3>
          <a:srgbClr val="FFFFFF"/>
        </a:accent3>
        <a:accent4>
          <a:srgbClr val="000000"/>
        </a:accent4>
        <a:accent5>
          <a:srgbClr val="BAD9AB"/>
        </a:accent5>
        <a:accent6>
          <a:srgbClr val="206DC2"/>
        </a:accent6>
        <a:hlink>
          <a:srgbClr val="666699"/>
        </a:hlink>
        <a:folHlink>
          <a:srgbClr val="DC93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6B4794"/>
        </a:dk2>
        <a:lt2>
          <a:srgbClr val="808080"/>
        </a:lt2>
        <a:accent1>
          <a:srgbClr val="6BB91D"/>
        </a:accent1>
        <a:accent2>
          <a:srgbClr val="2479D6"/>
        </a:accent2>
        <a:accent3>
          <a:srgbClr val="FFFFFF"/>
        </a:accent3>
        <a:accent4>
          <a:srgbClr val="000000"/>
        </a:accent4>
        <a:accent5>
          <a:srgbClr val="BAD9AB"/>
        </a:accent5>
        <a:accent6>
          <a:srgbClr val="206DC2"/>
        </a:accent6>
        <a:hlink>
          <a:srgbClr val="9393C4"/>
        </a:hlink>
        <a:folHlink>
          <a:srgbClr val="DC930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euc-040_rev_d_corp_template_v10</Template>
  <TotalTime>5430</TotalTime>
  <Words>1037</Words>
  <Application>Microsoft Office PowerPoint</Application>
  <PresentationFormat>On-screen Show (4:3)</PresentationFormat>
  <Paragraphs>149</Paragraphs>
  <Slides>15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euc-040_rev_d_corp_template_v10</vt:lpstr>
      <vt:lpstr>PowerPoint Presentation</vt:lpstr>
      <vt:lpstr>Monitoring the Cloud</vt:lpstr>
      <vt:lpstr>Module Topics</vt:lpstr>
      <vt:lpstr>Dashboard Usage Reports</vt:lpstr>
      <vt:lpstr>Generating Usage Reports</vt:lpstr>
      <vt:lpstr>Instance Report Examples</vt:lpstr>
      <vt:lpstr>Instance Report Options</vt:lpstr>
      <vt:lpstr>Storage Report Examples</vt:lpstr>
      <vt:lpstr>Storage Report Options</vt:lpstr>
      <vt:lpstr>S3 Report Examples</vt:lpstr>
      <vt:lpstr>S3 Report Options</vt:lpstr>
      <vt:lpstr>Saving Usage Reports</vt:lpstr>
      <vt:lpstr>Summary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Eden</dc:creator>
  <cp:lastModifiedBy>Steve Bradshaw</cp:lastModifiedBy>
  <cp:revision>224</cp:revision>
  <dcterms:created xsi:type="dcterms:W3CDTF">2011-10-23T23:18:41Z</dcterms:created>
  <dcterms:modified xsi:type="dcterms:W3CDTF">2012-12-10T22:07:07Z</dcterms:modified>
</cp:coreProperties>
</file>