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6" r:id="rId2"/>
    <p:sldId id="256" r:id="rId3"/>
    <p:sldId id="257" r:id="rId4"/>
    <p:sldId id="339" r:id="rId5"/>
    <p:sldId id="269" r:id="rId6"/>
    <p:sldId id="338" r:id="rId7"/>
    <p:sldId id="351" r:id="rId8"/>
    <p:sldId id="268" r:id="rId9"/>
    <p:sldId id="340" r:id="rId10"/>
    <p:sldId id="341" r:id="rId11"/>
    <p:sldId id="342" r:id="rId12"/>
    <p:sldId id="343" r:id="rId13"/>
    <p:sldId id="344" r:id="rId14"/>
    <p:sldId id="270" r:id="rId15"/>
    <p:sldId id="272" r:id="rId16"/>
    <p:sldId id="348" r:id="rId17"/>
    <p:sldId id="273" r:id="rId18"/>
    <p:sldId id="274" r:id="rId19"/>
    <p:sldId id="349" r:id="rId20"/>
    <p:sldId id="276" r:id="rId21"/>
    <p:sldId id="350" r:id="rId22"/>
    <p:sldId id="354" r:id="rId23"/>
    <p:sldId id="353" r:id="rId24"/>
    <p:sldId id="355" r:id="rId25"/>
    <p:sldId id="356" r:id="rId26"/>
    <p:sldId id="357" r:id="rId27"/>
    <p:sldId id="358" r:id="rId28"/>
    <p:sldId id="359" r:id="rId29"/>
    <p:sldId id="366" r:id="rId30"/>
    <p:sldId id="360" r:id="rId31"/>
    <p:sldId id="361" r:id="rId32"/>
    <p:sldId id="367" r:id="rId33"/>
    <p:sldId id="363" r:id="rId34"/>
    <p:sldId id="371" r:id="rId35"/>
    <p:sldId id="365" r:id="rId36"/>
    <p:sldId id="370" r:id="rId37"/>
    <p:sldId id="368" r:id="rId38"/>
    <p:sldId id="369" r:id="rId39"/>
    <p:sldId id="336" r:id="rId40"/>
    <p:sldId id="264" r:id="rId41"/>
    <p:sldId id="265" r:id="rId42"/>
  </p:sldIdLst>
  <p:sldSz cx="9144000" cy="6858000" type="screen4x3"/>
  <p:notesSz cx="7315200" cy="9601200"/>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F2"/>
    <a:srgbClr val="0099DB"/>
    <a:srgbClr val="03405F"/>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8" autoAdjust="0"/>
    <p:restoredTop sz="82878" autoAdjust="0"/>
  </p:normalViewPr>
  <p:slideViewPr>
    <p:cSldViewPr snapToGrid="0">
      <p:cViewPr varScale="1">
        <p:scale>
          <a:sx n="81" d="100"/>
          <a:sy n="81" d="100"/>
        </p:scale>
        <p:origin x="-642"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E0C64C1B-5ACF-47EA-A4C8-C98F503A6B3E}" type="datetimeFigureOut">
              <a:rPr lang="en-US" smtClean="0"/>
              <a:t>12/11/2012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1C28D74E-1741-42E9-B42D-1E0047A01AAF}" type="slidenum">
              <a:rPr lang="en-US" smtClean="0"/>
              <a:t>‹#›</a:t>
            </a:fld>
            <a:endParaRPr lang="en-US"/>
          </a:p>
        </p:txBody>
      </p:sp>
    </p:spTree>
    <p:extLst>
      <p:ext uri="{BB962C8B-B14F-4D97-AF65-F5344CB8AC3E}">
        <p14:creationId xmlns:p14="http://schemas.microsoft.com/office/powerpoint/2010/main" val="2918421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a:t>
            </a:fld>
            <a:endParaRPr lang="en-US"/>
          </a:p>
        </p:txBody>
      </p:sp>
    </p:spTree>
    <p:extLst>
      <p:ext uri="{BB962C8B-B14F-4D97-AF65-F5344CB8AC3E}">
        <p14:creationId xmlns:p14="http://schemas.microsoft.com/office/powerpoint/2010/main" val="1846470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DRBD is a clustered storage solution,</a:t>
            </a:r>
            <a:r>
              <a:rPr lang="en-US" baseline="0" dirty="0" smtClean="0"/>
              <a:t> it requires a way to maintain state information and ensure that data on both sets of storage is consistent.  One method that DRBD uses to accomplish this is the use of metadata on each storage device.  The metadata is small and take up only a few MBs of space.  </a:t>
            </a:r>
            <a:r>
              <a:rPr lang="en-US" dirty="0" smtClean="0"/>
              <a:t>The online DRBD documentation at http://www.drbd.org/docs/about/ provides a formula for calculating the size of metadata based on</a:t>
            </a:r>
            <a:r>
              <a:rPr lang="en-US" baseline="0" dirty="0" smtClean="0"/>
              <a:t> the size of the replicated storage.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12</a:t>
            </a:fld>
            <a:endParaRPr lang="en-US"/>
          </a:p>
        </p:txBody>
      </p:sp>
    </p:spTree>
    <p:extLst>
      <p:ext uri="{BB962C8B-B14F-4D97-AF65-F5344CB8AC3E}">
        <p14:creationId xmlns:p14="http://schemas.microsoft.com/office/powerpoint/2010/main" val="319055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five possible</a:t>
            </a:r>
            <a:r>
              <a:rPr lang="en-US" baseline="0" dirty="0" smtClean="0"/>
              <a:t> state for redundant services in the cloud.   The normal operational states for all service pairs are ENABLED and DISABLED.</a:t>
            </a:r>
          </a:p>
          <a:p>
            <a:r>
              <a:rPr lang="en-US" baseline="0" dirty="0" smtClean="0"/>
              <a:t>There is a illustration later in this module that shows the output of the </a:t>
            </a:r>
            <a:r>
              <a:rPr lang="en-US" baseline="0" dirty="0" err="1" smtClean="0"/>
              <a:t>euca</a:t>
            </a:r>
            <a:r>
              <a:rPr lang="en-US" baseline="0" dirty="0" smtClean="0"/>
              <a:t>-describe-services command.  This command displays service states on your screen.  Service state information is also available in the Eucalyptus </a:t>
            </a:r>
            <a:r>
              <a:rPr lang="en-US" baseline="0" dirty="0" smtClean="0"/>
              <a:t>Administrator Console.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extLst>
      <p:ext uri="{BB962C8B-B14F-4D97-AF65-F5344CB8AC3E}">
        <p14:creationId xmlns:p14="http://schemas.microsoft.com/office/powerpoint/2010/main" val="286585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conditions under which the cloud is considered</a:t>
            </a:r>
            <a:r>
              <a:rPr lang="en-US" baseline="0" dirty="0" smtClean="0"/>
              <a:t> to be available. All but the last condition should be easy to understand at this point in the course.  However, the module has not yet described Arbitrators.  They are described starting on the next slide.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14</a:t>
            </a:fld>
            <a:endParaRPr lang="en-US"/>
          </a:p>
        </p:txBody>
      </p:sp>
    </p:spTree>
    <p:extLst>
      <p:ext uri="{BB962C8B-B14F-4D97-AF65-F5344CB8AC3E}">
        <p14:creationId xmlns:p14="http://schemas.microsoft.com/office/powerpoint/2010/main" val="16933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redundant service pairs monitor</a:t>
            </a:r>
            <a:r>
              <a:rPr lang="en-US" baseline="0" dirty="0" smtClean="0"/>
              <a:t> each other to determine if they are functional or not.  However, having a functional service is only useful if it can be reached by the users that need the service.  Testing user reachability is the purpose of the Arbitrator services. </a:t>
            </a:r>
          </a:p>
          <a:p>
            <a:r>
              <a:rPr lang="en-US" baseline="0" dirty="0" smtClean="0"/>
              <a:t>Arbitrators are an optional but recommended configuration for Eucalyptus HA.  They should be configured on the user-facing cloud components including the Cloud Controllers, Walruses, and the Cluster Controllers.  Each Arbitrator tests for user reachability by send ICMP echo requests (a ping –c 1) to the IP address of a network device.  The network devices that are chosen should approximates the users’ locations.  Because users could be connecting from multiple networks to different network interfaces on the Eucalyptus hosts, it is recommended to configure a separate Arbitrator to test network reachability to each network through each NIC where users might be.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15</a:t>
            </a:fld>
            <a:endParaRPr lang="en-US"/>
          </a:p>
        </p:txBody>
      </p:sp>
    </p:spTree>
    <p:extLst>
      <p:ext uri="{BB962C8B-B14F-4D97-AF65-F5344CB8AC3E}">
        <p14:creationId xmlns:p14="http://schemas.microsoft.com/office/powerpoint/2010/main" val="376864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example, the cloud</a:t>
            </a:r>
            <a:r>
              <a:rPr lang="en-US" baseline="0" dirty="0" smtClean="0"/>
              <a:t> architect determined that if the Cloud Controllers, Walruses, and the Cluster Controllers could reach company routers 1 and 2, then cloud users should be able to reach the cloud services.  </a:t>
            </a:r>
          </a:p>
          <a:p>
            <a:r>
              <a:rPr lang="en-US" baseline="0" dirty="0" smtClean="0"/>
              <a:t>It might take multiple Arbitrators running on a host to test all NICs and networks  </a:t>
            </a:r>
            <a:r>
              <a:rPr lang="en-US" dirty="0" smtClean="0"/>
              <a:t>Only</a:t>
            </a:r>
            <a:r>
              <a:rPr lang="en-US" baseline="0" dirty="0" smtClean="0"/>
              <a:t> three Arbitrators may be configured on a Cluster Controller, but more Arbitrators can be configured on Cloud Controllers and Walrus.</a:t>
            </a:r>
          </a:p>
          <a:p>
            <a:r>
              <a:rPr lang="en-US" baseline="0" dirty="0" smtClean="0"/>
              <a:t>Failover from one host to another not only occurs if its Web service fails, but also if all the Arbitrators on the host running the service fail to connect to their assigned IP addresses.  After 10 ping failure the arbitrator will consider the address unreachable.   If all arbitrators fail in 10 seconds a failover will occur.</a:t>
            </a:r>
          </a:p>
          <a:p>
            <a:r>
              <a:rPr lang="en-US" baseline="0" dirty="0" smtClean="0"/>
              <a:t>You can view arbitrator configuration and status using either the command line or the </a:t>
            </a:r>
            <a:r>
              <a:rPr lang="en-US" baseline="0" dirty="0" smtClean="0"/>
              <a:t>Eucalyptus Administrator Console.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16</a:t>
            </a:fld>
            <a:endParaRPr lang="en-US"/>
          </a:p>
        </p:txBody>
      </p:sp>
    </p:spTree>
    <p:extLst>
      <p:ext uri="{BB962C8B-B14F-4D97-AF65-F5344CB8AC3E}">
        <p14:creationId xmlns:p14="http://schemas.microsoft.com/office/powerpoint/2010/main" val="3768640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a:t>
            </a:r>
            <a:r>
              <a:rPr lang="en-US" baseline="0" dirty="0" smtClean="0"/>
              <a:t> Eucalyptus HA is not difficult.  It mostly consists of installing the software twice, once on each host in the service pair.   Once the software has been installed on all hosts, you just register each service as you normally would.  The first service in a pair that is registered becomes the initial primary host and is enabled.   The second service in a pair that is registered becomes the secondary host and is disabled.  It is disabled because during its initial checks it becomes aware that an enabled services already is running.    </a:t>
            </a:r>
            <a:r>
              <a:rPr lang="en-US" dirty="0" smtClean="0"/>
              <a:t>Make</a:t>
            </a:r>
            <a:r>
              <a:rPr lang="en-US" baseline="0" dirty="0" smtClean="0"/>
              <a:t> sure that a firewall does not block services from each other as they send heartbeat packets to each other.</a:t>
            </a:r>
          </a:p>
          <a:p>
            <a:r>
              <a:rPr lang="en-US" baseline="0" dirty="0" smtClean="0"/>
              <a:t>Any special installation requirements are listed in the slide above.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17</a:t>
            </a:fld>
            <a:endParaRPr lang="en-US"/>
          </a:p>
        </p:txBody>
      </p:sp>
    </p:spTree>
    <p:extLst>
      <p:ext uri="{BB962C8B-B14F-4D97-AF65-F5344CB8AC3E}">
        <p14:creationId xmlns:p14="http://schemas.microsoft.com/office/powerpoint/2010/main" val="4111091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a:t>
            </a:r>
            <a:r>
              <a:rPr lang="en-US" baseline="0" dirty="0" smtClean="0"/>
              <a:t> HA can be configured for full host redundancy or partial host redundant.   The illustration above is the recommended full physical host redundancy.  In this configuration each separate cloud service runs on its own dedicated physical machine.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extLst>
      <p:ext uri="{BB962C8B-B14F-4D97-AF65-F5344CB8AC3E}">
        <p14:creationId xmlns:p14="http://schemas.microsoft.com/office/powerpoint/2010/main" val="181432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illustration depicts partial physical host redundancy.  In this example the Cloud Controller and Walrus share a physical host, as do the Cluster Controller and Storage Controller.  </a:t>
            </a:r>
            <a:r>
              <a:rPr lang="en-US" dirty="0" smtClean="0"/>
              <a:t>If any host fails</a:t>
            </a:r>
            <a:r>
              <a:rPr lang="en-US" baseline="0" dirty="0" smtClean="0"/>
              <a:t> and disrupts the two services running on that host, those two services are still available on the redundant host.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extLst>
      <p:ext uri="{BB962C8B-B14F-4D97-AF65-F5344CB8AC3E}">
        <p14:creationId xmlns:p14="http://schemas.microsoft.com/office/powerpoint/2010/main" val="289395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the same software installation instructions to install both the primary and secondary host in each service pair.  Make sure that each host in a service pair has the same </a:t>
            </a:r>
            <a:r>
              <a:rPr lang="en-US" baseline="0" dirty="0" err="1" smtClean="0"/>
              <a:t>eucalyptus.conf</a:t>
            </a:r>
            <a:r>
              <a:rPr lang="en-US" baseline="0" dirty="0" smtClean="0"/>
              <a:t> configuration.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extLst>
      <p:ext uri="{BB962C8B-B14F-4D97-AF65-F5344CB8AC3E}">
        <p14:creationId xmlns:p14="http://schemas.microsoft.com/office/powerpoint/2010/main" val="1242042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the first Cloud Controller in a pair needs to be manually initialized using the </a:t>
            </a:r>
            <a:r>
              <a:rPr lang="en-US" baseline="0" dirty="0" err="1" smtClean="0"/>
              <a:t>euca_conf</a:t>
            </a:r>
            <a:r>
              <a:rPr lang="en-US" baseline="0" dirty="0" smtClean="0"/>
              <a:t> command shown above.   Once the first Cloud Controller has had its database initialized, you can start it as well as the second Cloud Controller.  Once the Cloud Controllers are running, start the Walruses.  </a:t>
            </a:r>
            <a:r>
              <a:rPr lang="en-US" dirty="0" smtClean="0"/>
              <a:t>If the</a:t>
            </a:r>
            <a:r>
              <a:rPr lang="en-US" baseline="0" dirty="0" smtClean="0"/>
              <a:t> Wa</a:t>
            </a:r>
            <a:r>
              <a:rPr lang="en-US" dirty="0" smtClean="0"/>
              <a:t>lrus</a:t>
            </a:r>
            <a:r>
              <a:rPr lang="en-US" baseline="0" dirty="0" smtClean="0"/>
              <a:t> is installed on the same host as the Cloud Controller, it would be started when the Cloud Controller is started and a separate command is not necessary.</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 HA provides highly-available cloud</a:t>
            </a:r>
            <a:r>
              <a:rPr lang="en-US" baseline="0" dirty="0" smtClean="0"/>
              <a:t> services and not highly-available instances and applications.  HA protects the Web services running on the Eucalyptus cloud components using redundancy.  Each redundant pair has an service that is actively responding to service requests and one server that is not responding to service requests.  Each service in a pair monitors the other service for faults.  If a fault occurs on the active service then the redundant server assumes control.</a:t>
            </a:r>
          </a:p>
          <a:p>
            <a:r>
              <a:rPr lang="en-US" baseline="0" dirty="0" smtClean="0"/>
              <a:t>Eucalyptus HA also includes administrator tools for monitoring service health and status.  Tools that can be used include the </a:t>
            </a:r>
            <a:r>
              <a:rPr lang="en-US" baseline="0" dirty="0" smtClean="0"/>
              <a:t>Administrator Console and </a:t>
            </a:r>
            <a:r>
              <a:rPr lang="en-US" baseline="0" dirty="0" smtClean="0"/>
              <a:t>the command-line administrator tools in /</a:t>
            </a:r>
            <a:r>
              <a:rPr lang="en-US" baseline="0" dirty="0" err="1" smtClean="0"/>
              <a:t>usr</a:t>
            </a:r>
            <a:r>
              <a:rPr lang="en-US" baseline="0" dirty="0" smtClean="0"/>
              <a:t>/</a:t>
            </a:r>
            <a:r>
              <a:rPr lang="en-US" baseline="0" dirty="0" err="1" smtClean="0"/>
              <a:t>sbin</a:t>
            </a:r>
            <a:r>
              <a:rPr lang="en-US" baseline="0" dirty="0" smtClean="0"/>
              <a:t> on the Cloud Controllers.  You cannot only query for state information, but change state as well.  This allows you to take a server out of service for maintenance without interrupting the service.  You can also bring a server back online to restore redundancy.</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40081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The remaining</a:t>
            </a:r>
            <a:r>
              <a:rPr lang="en-US" baseline="0" dirty="0" smtClean="0"/>
              <a:t> services must be started on the remaining host pairs.  </a:t>
            </a:r>
            <a:r>
              <a:rPr lang="en-US" dirty="0" smtClean="0"/>
              <a:t>If the</a:t>
            </a:r>
            <a:r>
              <a:rPr lang="en-US" baseline="0" dirty="0" smtClean="0"/>
              <a:t> Storage Controller is installed on the same host as the Cloud Controller, it would be started when the Cloud Controller is started and a separate command is not necessary. </a:t>
            </a:r>
            <a:r>
              <a:rPr lang="en-US" dirty="0" smtClean="0"/>
              <a:t>If the</a:t>
            </a:r>
            <a:r>
              <a:rPr lang="en-US" baseline="0" dirty="0" smtClean="0"/>
              <a:t> VMware Broker is installed on the same host as the Cloud Controller, it would be started when the Cloud Controller is started and a separate command is not necessary.</a:t>
            </a:r>
          </a:p>
          <a:p>
            <a:pPr defTabSz="966612">
              <a:defRPr/>
            </a:pPr>
            <a:r>
              <a:rPr lang="en-US" baseline="0" dirty="0" smtClean="0"/>
              <a:t>Remember that the Node Controller services are not redundant but must still be started.</a:t>
            </a:r>
          </a:p>
          <a:p>
            <a:pPr defTabSz="966612">
              <a:defRPr/>
            </a:pPr>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Cloud Controller to</a:t>
            </a:r>
            <a:r>
              <a:rPr lang="en-US" baseline="0" dirty="0" smtClean="0"/>
              <a:t> be started is not redundant so it automatically become the initial primary server.  Once the second Cloud Controller is started it should be registered with the primary Cloud Controller. </a:t>
            </a:r>
            <a:r>
              <a:rPr lang="en-US" dirty="0" smtClean="0"/>
              <a:t>Because this is the second Cloud</a:t>
            </a:r>
            <a:r>
              <a:rPr lang="en-US" baseline="0" dirty="0" smtClean="0"/>
              <a:t> Controller to be registered in the cloud, it will automatically become the secondary and run in a DISABLED state.   </a:t>
            </a:r>
          </a:p>
          <a:p>
            <a:r>
              <a:rPr lang="en-US" baseline="0" dirty="0" smtClean="0"/>
              <a:t>Because the Cloud Controller is not really part of a partition, the --partition option should be given the special argument eucalyptus.  You can choose your own name for the --component option as long as it is unique and readily identifies the Cloud Controller for you when you see it later 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the Cloud Controllers registered,</a:t>
            </a:r>
            <a:r>
              <a:rPr lang="en-US" baseline="0" dirty="0" smtClean="0"/>
              <a:t> you must register the Walruses with the primary Cloud Controller.  Because the Walruses are not part of a cluster, the --partition option should be given the special argument walrus. You can choose your own name for the --component option as long as both Walruses are given unique names and they readily identify the Walruses for you when you see them later on.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you will register the Cluster Controllers with your primary Cloud Controller.  You can choose your own name for the --component option as long as both Cluster Controllers are given unique names and they readily identify the Cluster Controllers for you when you see them later on.  You name your cluster when you choose the argument for the --partition option.   You should choose a name that describes you cluster.  For example, the name could describe the clusters location, purpose, or performance characteristics.</a:t>
            </a:r>
          </a:p>
          <a:p>
            <a:r>
              <a:rPr lang="en-US" baseline="0" dirty="0" smtClean="0"/>
              <a:t>You would have to repeat these steps for each cluster in the cloud.</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you will register the VMware Brokers with your primary Cloud Controller, assuming that you will be running the VMware hypervisor in one of your clusters.  You can choose your own name for the --component option as long as both VMware Brokers are given unique names and they readily identify the VMware Brokers for you when you see them later on.  The name for the --partition option should be the same as the name of the cluster the VMware Brokers will run in.  </a:t>
            </a:r>
          </a:p>
          <a:p>
            <a:r>
              <a:rPr lang="en-US" baseline="0" dirty="0" smtClean="0"/>
              <a:t>You would have to repeat these steps for each cluster in the cloud that will run the VMware hypervisor.</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26</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you will register the Storage Controllers with your primary Cloud Controller.  You can choose your own name for the --component option as long as both  Storage Controllers are given unique names and they readily identify the Storage Controllers for you when you see them later on.  The name for the --partition option should be the same as the name of the cluster the Storage Controllers will run in.  </a:t>
            </a:r>
          </a:p>
          <a:p>
            <a:r>
              <a:rPr lang="en-US" baseline="0" dirty="0" smtClean="0"/>
              <a:t>You would have to repeat these steps for each cluster in the cloud.</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27</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 you will</a:t>
            </a:r>
            <a:r>
              <a:rPr lang="en-US" baseline="0" dirty="0" smtClean="0"/>
              <a:t> need to register the Node Controllers in each cluster with the primary Cluster Controller in each cluster.  </a:t>
            </a:r>
            <a:r>
              <a:rPr lang="en-US" dirty="0" smtClean="0"/>
              <a:t>While</a:t>
            </a:r>
            <a:r>
              <a:rPr lang="en-US" baseline="0" dirty="0" smtClean="0"/>
              <a:t> individual N</a:t>
            </a:r>
            <a:r>
              <a:rPr lang="en-US" dirty="0" smtClean="0"/>
              <a:t>ode Controllers are not redundant</a:t>
            </a:r>
            <a:r>
              <a:rPr lang="en-US" baseline="0" dirty="0" smtClean="0"/>
              <a:t> in each cluster, there are typically multiple Node Controller hosts in each cluster.</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28</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service state information can be displayed</a:t>
            </a:r>
            <a:r>
              <a:rPr lang="en-US" baseline="0" dirty="0" smtClean="0"/>
              <a:t> from the command line using the </a:t>
            </a:r>
            <a:r>
              <a:rPr lang="en-US" baseline="0" dirty="0" err="1" smtClean="0"/>
              <a:t>euca</a:t>
            </a:r>
            <a:r>
              <a:rPr lang="en-US" baseline="0" dirty="0" smtClean="0"/>
              <a:t>-describe-services command.  </a:t>
            </a:r>
            <a:r>
              <a:rPr lang="en-US" dirty="0" smtClean="0"/>
              <a:t>The most useful information</a:t>
            </a:r>
            <a:r>
              <a:rPr lang="en-US" baseline="0" dirty="0" smtClean="0"/>
              <a:t> in this display are the service names, component names, and service states.  For example, one of the Cloud Controller services is reported as the SERVICE eucalyptus, with a component name of 172.16.194.1, and is in an ENABLED state.  As another example, one of the Walrus services is reported as the SERVICE walrus, with a component name of walrus00, and is in an ENABLED state.</a:t>
            </a:r>
          </a:p>
          <a:p>
            <a:r>
              <a:rPr lang="en-US" baseline="0" dirty="0" smtClean="0"/>
              <a:t>To change a service state use the syntax </a:t>
            </a:r>
            <a:r>
              <a:rPr lang="en-US" baseline="0" dirty="0" err="1" smtClean="0"/>
              <a:t>euca</a:t>
            </a:r>
            <a:r>
              <a:rPr lang="en-US" baseline="0" dirty="0" smtClean="0"/>
              <a:t>-modify-service –s STATE </a:t>
            </a:r>
            <a:r>
              <a:rPr lang="en-US" baseline="0" dirty="0" err="1" smtClean="0"/>
              <a:t>component_name</a:t>
            </a:r>
            <a:r>
              <a:rPr lang="en-US" baseline="0" dirty="0" smtClean="0"/>
              <a:t>.  For example, </a:t>
            </a:r>
            <a:r>
              <a:rPr lang="en-US" baseline="0" dirty="0" err="1" smtClean="0"/>
              <a:t>euca</a:t>
            </a:r>
            <a:r>
              <a:rPr lang="en-US" baseline="0" dirty="0" smtClean="0"/>
              <a:t>-modify-service –s disable walrus00.</a:t>
            </a:r>
          </a:p>
          <a:p>
            <a:r>
              <a:rPr lang="en-US" baseline="0" dirty="0" smtClean="0"/>
              <a:t>Service state information is also available in the </a:t>
            </a:r>
            <a:r>
              <a:rPr lang="en-US" baseline="0" dirty="0" smtClean="0"/>
              <a:t>Eucalyptus Administrator Console.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29</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euca_conf</a:t>
            </a:r>
            <a:r>
              <a:rPr lang="en-US" baseline="0" dirty="0" smtClean="0"/>
              <a:t> command is also used to register arbitrators on the public-facing hosts.   The –component and –partition options should have the same argument.  For example, you could name your Arbitrators something a simple as arb00, arb01, and so on.  Or you could name your Arbitrators after the host they run on.  For example, the Arbitrators on the Cloud Controllers could be name arb0clc0 and arb0clc1.  The IP address in the --host option is the IP address of the NIC on the Eucalyptus host and not the IP address of the external network device that the Arbitrator will ping.  </a:t>
            </a:r>
          </a:p>
          <a:p>
            <a:r>
              <a:rPr lang="en-US" baseline="0" dirty="0" smtClean="0"/>
              <a:t>Remember that </a:t>
            </a:r>
            <a:r>
              <a:rPr lang="en-US" dirty="0" smtClean="0"/>
              <a:t>Eucalyptus recommends configuring an Arbitrator to test each NIC/network used to reach a public-facing cloud service.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30</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to configure the IP address that the Arbitrator will</a:t>
            </a:r>
            <a:r>
              <a:rPr lang="en-US" baseline="0" dirty="0" smtClean="0"/>
              <a:t> ping is different depending on whether you are configuring Arbitrators on the Cloud Controller and Walrus or the Cluster Controller.  For the cloud controller and Walrus the IP address is configured by setting system properties.   For the Cluster Controller the IP address is configured using the </a:t>
            </a:r>
            <a:r>
              <a:rPr lang="en-US" baseline="0" dirty="0" err="1" smtClean="0"/>
              <a:t>eucalyptus.conf</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31</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Redundant</a:t>
            </a:r>
            <a:r>
              <a:rPr lang="en-US" baseline="0" dirty="0" smtClean="0"/>
              <a:t> services are the foundation of Eucalyptus HA, but other types of redundancy are important too.   The Eucalyptus services depend on the underlying servers, network, storage, power, and cooling too.  For a truly high availability environment all these components should be redundant.  Its also important that your operational processes support the HA environment.  Servers should be properly maintained and monitored to ensure that redundancy is maintained at all times.  For example, if a service was to fail and go unnoticed, the failure of its partner service most likely would interrupt cloud operation.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3282425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takes two different command line commands to view Arbitrator configuration.</a:t>
            </a:r>
            <a:r>
              <a:rPr lang="en-US" baseline="0" dirty="0" smtClean="0"/>
              <a:t>   The </a:t>
            </a:r>
            <a:r>
              <a:rPr lang="en-US" baseline="0" dirty="0" err="1" smtClean="0"/>
              <a:t>euca</a:t>
            </a:r>
            <a:r>
              <a:rPr lang="en-US" baseline="0" dirty="0" smtClean="0"/>
              <a:t>-describe-arbitrators command displays the arbitrator name, the IP address of the NIC it is associated with, and whether it is enabled or not.   The </a:t>
            </a:r>
            <a:r>
              <a:rPr lang="en-US" baseline="0" dirty="0" err="1" smtClean="0"/>
              <a:t>euca</a:t>
            </a:r>
            <a:r>
              <a:rPr lang="en-US" baseline="0" dirty="0" smtClean="0"/>
              <a:t>-describe-properties command displays the arbitrator name and the IP address that it is configured to ping.</a:t>
            </a:r>
          </a:p>
          <a:p>
            <a:r>
              <a:rPr lang="en-US" baseline="0" dirty="0" smtClean="0"/>
              <a:t>In the example above, t</a:t>
            </a:r>
            <a:r>
              <a:rPr lang="en-US" dirty="0" smtClean="0"/>
              <a:t>he IP addresses 172.16.194.1 and 172.16.192.1 are</a:t>
            </a:r>
            <a:r>
              <a:rPr lang="en-US" baseline="0" dirty="0" smtClean="0"/>
              <a:t> the network interfaces on the hosts where the arbitrators are running.   Note that the arbitrators are all ENABLED.  The IP addresses 173.205.188.27 and 173.205.188.28 are the IP addresses that are being used by the arbitrators to test reachability.</a:t>
            </a:r>
          </a:p>
          <a:p>
            <a:r>
              <a:rPr lang="en-US" baseline="0" dirty="0" smtClean="0"/>
              <a:t>Arbitrator state can also be seen in the </a:t>
            </a:r>
            <a:r>
              <a:rPr lang="en-US" baseline="0" dirty="0" smtClean="0"/>
              <a:t>Eucalyptus Administrator Console.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32</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DRBD is</a:t>
            </a:r>
            <a:r>
              <a:rPr lang="en-US" baseline="0" dirty="0" smtClean="0"/>
              <a:t> a loadable kernel module although it is not loaded until it is configured on the system.  To manually load it for configuration use the Linux </a:t>
            </a:r>
            <a:r>
              <a:rPr lang="en-US" baseline="0" dirty="0" err="1" smtClean="0"/>
              <a:t>modprobe</a:t>
            </a:r>
            <a:r>
              <a:rPr lang="en-US" baseline="0" dirty="0" smtClean="0"/>
              <a:t> command.  Once it has been configured it will automatically load at startup.  </a:t>
            </a:r>
            <a:r>
              <a:rPr lang="en-US" dirty="0" smtClean="0"/>
              <a:t>There</a:t>
            </a:r>
            <a:r>
              <a:rPr lang="en-US" baseline="0" dirty="0" smtClean="0"/>
              <a:t> is a </a:t>
            </a:r>
            <a:r>
              <a:rPr lang="en-US" baseline="0" dirty="0" err="1" smtClean="0"/>
              <a:t>drbd</a:t>
            </a:r>
            <a:r>
              <a:rPr lang="en-US" baseline="0" dirty="0" smtClean="0"/>
              <a:t> startup script in the /</a:t>
            </a:r>
            <a:r>
              <a:rPr lang="en-US" baseline="0" dirty="0" err="1" smtClean="0"/>
              <a:t>etc</a:t>
            </a:r>
            <a:r>
              <a:rPr lang="en-US" baseline="0" dirty="0" smtClean="0"/>
              <a:t>/</a:t>
            </a:r>
            <a:r>
              <a:rPr lang="en-US" baseline="0" dirty="0" err="1" smtClean="0"/>
              <a:t>init.d</a:t>
            </a:r>
            <a:r>
              <a:rPr lang="en-US" baseline="0" dirty="0" smtClean="0"/>
              <a:t> directory that will reconfigure DRBD at each startup.</a:t>
            </a:r>
          </a:p>
          <a:p>
            <a:r>
              <a:rPr lang="en-US" baseline="0" dirty="0" smtClean="0"/>
              <a:t>DRBD is used to replicate its storage across two Walrus hosts which means that Walrus must be configured to know about and use DRBD.  This is accomplished by configuration settings in the </a:t>
            </a:r>
            <a:r>
              <a:rPr lang="en-US" baseline="0" dirty="0" err="1" smtClean="0"/>
              <a:t>eucalyptus.conf</a:t>
            </a:r>
            <a:r>
              <a:rPr lang="en-US" baseline="0" dirty="0" smtClean="0"/>
              <a:t> file and in the Cloud Controller properties settings.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33</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34</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DRBD automatically references the master</a:t>
            </a:r>
            <a:r>
              <a:rPr lang="en-US" baseline="0" dirty="0" smtClean="0"/>
              <a:t> configuration file /</a:t>
            </a:r>
            <a:r>
              <a:rPr lang="en-US" baseline="0" dirty="0" err="1" smtClean="0"/>
              <a:t>etc</a:t>
            </a:r>
            <a:r>
              <a:rPr lang="en-US" baseline="0" dirty="0" smtClean="0"/>
              <a:t>/</a:t>
            </a:r>
            <a:r>
              <a:rPr lang="en-US" baseline="0" dirty="0" err="1" smtClean="0"/>
              <a:t>drbd.conf</a:t>
            </a:r>
            <a:r>
              <a:rPr lang="en-US" baseline="0" dirty="0" smtClean="0"/>
              <a:t>.   The master configuration file allows the use of include statements to point to other site specific configuration files.  The Eucalyptus site specific file is /</a:t>
            </a:r>
            <a:r>
              <a:rPr lang="en-US" baseline="0" dirty="0" err="1" smtClean="0"/>
              <a:t>etc</a:t>
            </a:r>
            <a:r>
              <a:rPr lang="en-US" baseline="0" dirty="0" smtClean="0"/>
              <a:t>/eucalyptus/</a:t>
            </a:r>
            <a:r>
              <a:rPr lang="en-US" baseline="0" dirty="0" err="1" smtClean="0"/>
              <a:t>drbd.conf</a:t>
            </a:r>
            <a:r>
              <a:rPr lang="en-US" baseline="0" dirty="0" smtClean="0"/>
              <a:t>.   It is this site specific file that contains all the DRBD configuration for Eucalyptus.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35</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just the main section of the /</a:t>
            </a:r>
            <a:r>
              <a:rPr lang="en-US" baseline="0" dirty="0" err="1" smtClean="0"/>
              <a:t>etc</a:t>
            </a:r>
            <a:r>
              <a:rPr lang="en-US" baseline="0" dirty="0" smtClean="0"/>
              <a:t>/eucalyptus/</a:t>
            </a:r>
            <a:r>
              <a:rPr lang="en-US" baseline="0" dirty="0" err="1" smtClean="0"/>
              <a:t>drbd.conf</a:t>
            </a:r>
            <a:r>
              <a:rPr lang="en-US" baseline="0" dirty="0" smtClean="0"/>
              <a:t> file.    Other smaller sections of the file define the type of replication between the Walrus hosts (synchronous), the maximum replication rate (40MB/s), and other DRBD parameters.  See the online DRBD documentation at http://www.drbd.org/docs/about/ for more information about DRBD operation, parameters, and commands.</a:t>
            </a:r>
          </a:p>
        </p:txBody>
      </p:sp>
      <p:sp>
        <p:nvSpPr>
          <p:cNvPr id="4" name="Slide Number Placeholder 3"/>
          <p:cNvSpPr>
            <a:spLocks noGrp="1"/>
          </p:cNvSpPr>
          <p:nvPr>
            <p:ph type="sldNum" sz="quarter" idx="10"/>
          </p:nvPr>
        </p:nvSpPr>
        <p:spPr/>
        <p:txBody>
          <a:bodyPr/>
          <a:lstStyle/>
          <a:p>
            <a:fld id="{7367ADD8-B37A-43EB-B24F-2425B0232BE5}" type="slidenum">
              <a:rPr lang="en-US" smtClean="0"/>
              <a:pPr/>
              <a:t>36</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service </a:t>
            </a:r>
            <a:r>
              <a:rPr lang="en-US" baseline="0" dirty="0" err="1" smtClean="0"/>
              <a:t>drbd</a:t>
            </a:r>
            <a:r>
              <a:rPr lang="en-US" baseline="0" dirty="0" smtClean="0"/>
              <a:t> status command displays important DRBD status information.   The command can be run from both the primary and secondary Walrus to determine how each views the DRBD connection.</a:t>
            </a:r>
          </a:p>
          <a:p>
            <a:r>
              <a:rPr lang="en-US" baseline="0" dirty="0" smtClean="0"/>
              <a:t>The primary information to view in the example above is the role (</a:t>
            </a:r>
            <a:r>
              <a:rPr lang="en-US" baseline="0" dirty="0" err="1" smtClean="0"/>
              <a:t>ro</a:t>
            </a:r>
            <a:r>
              <a:rPr lang="en-US" baseline="0" dirty="0" smtClean="0"/>
              <a:t>), the connection state (</a:t>
            </a:r>
            <a:r>
              <a:rPr lang="en-US" baseline="0" dirty="0" err="1" smtClean="0"/>
              <a:t>cs</a:t>
            </a:r>
            <a:r>
              <a:rPr lang="en-US" baseline="0" dirty="0" smtClean="0"/>
              <a:t>), and the data state (ds) of the resource r0.  The role indicates whether the host believes it is the primary or secondary DRBS server.   In the example above, the first system reports itself to be the primary server and its partner to be the secondary because the display reads Primary/Secondary.  The same command from the partner host confirms this because it lists itself as the secondary and its partner as the primary as seen by Secondary/Primary.  The connection state of resource r0 is Connected and both the primary and secondary servers report that the data state is </a:t>
            </a:r>
            <a:r>
              <a:rPr lang="en-US" baseline="0" dirty="0" err="1" smtClean="0"/>
              <a:t>UpToDate</a:t>
            </a:r>
            <a:r>
              <a:rPr lang="en-US" baseline="0" dirty="0" smtClean="0"/>
              <a:t>.  </a:t>
            </a:r>
          </a:p>
          <a:p>
            <a:r>
              <a:rPr lang="en-US" baseline="0" dirty="0" smtClean="0"/>
              <a:t>Also notable is that the kernel module is loaded and that the replication protocol (p) reports that the DRBD is using synchronous replication (C) between the hosts.</a:t>
            </a:r>
          </a:p>
          <a:p>
            <a:r>
              <a:rPr lang="en-US" baseline="0" dirty="0" smtClean="0"/>
              <a:t>Note that the secondary server does not report a mounted directory or a file system type because it is only replicating data sent to it and is not directly interacting with Walrus.</a:t>
            </a:r>
          </a:p>
        </p:txBody>
      </p:sp>
      <p:sp>
        <p:nvSpPr>
          <p:cNvPr id="4" name="Slide Number Placeholder 3"/>
          <p:cNvSpPr>
            <a:spLocks noGrp="1"/>
          </p:cNvSpPr>
          <p:nvPr>
            <p:ph type="sldNum" sz="quarter" idx="10"/>
          </p:nvPr>
        </p:nvSpPr>
        <p:spPr/>
        <p:txBody>
          <a:bodyPr/>
          <a:lstStyle/>
          <a:p>
            <a:fld id="{7367ADD8-B37A-43EB-B24F-2425B0232BE5}" type="slidenum">
              <a:rPr lang="en-US" smtClean="0"/>
              <a:pPr/>
              <a:t>37</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delegation</a:t>
            </a:r>
            <a:r>
              <a:rPr lang="en-US" baseline="0" dirty="0" smtClean="0"/>
              <a:t> in HA is very important.  If the </a:t>
            </a:r>
            <a:r>
              <a:rPr lang="en-US" baseline="0" dirty="0" err="1" smtClean="0"/>
              <a:t>eucarc</a:t>
            </a:r>
            <a:r>
              <a:rPr lang="en-US" baseline="0" dirty="0" smtClean="0"/>
              <a:t> and </a:t>
            </a:r>
            <a:r>
              <a:rPr lang="en-US" baseline="0" dirty="0" err="1" smtClean="0"/>
              <a:t>eucalyptus.conf</a:t>
            </a:r>
            <a:r>
              <a:rPr lang="en-US" baseline="0" dirty="0" smtClean="0"/>
              <a:t> file use IP addresses instead of domain names, euca2ools might fail depending on which cloud controller is ENABLED at any given time.   Modifying the </a:t>
            </a:r>
            <a:r>
              <a:rPr lang="en-US" baseline="0" dirty="0" err="1" smtClean="0"/>
              <a:t>eucarc</a:t>
            </a:r>
            <a:r>
              <a:rPr lang="en-US" baseline="0" dirty="0" smtClean="0"/>
              <a:t> and </a:t>
            </a:r>
            <a:r>
              <a:rPr lang="en-US" baseline="0" dirty="0" err="1" smtClean="0"/>
              <a:t>eucalyptus.conf</a:t>
            </a:r>
            <a:r>
              <a:rPr lang="en-US" baseline="0" dirty="0" smtClean="0"/>
              <a:t> file to use domain names instead of IP addresses will prevent this problem from occurring.</a:t>
            </a:r>
            <a:endParaRPr lang="en-US" dirty="0" smtClean="0"/>
          </a:p>
          <a:p>
            <a:r>
              <a:rPr lang="en-US" dirty="0" smtClean="0"/>
              <a:t>For example, if the IP addresses of the primary and secondary Cloud</a:t>
            </a:r>
            <a:r>
              <a:rPr lang="en-US" baseline="0" dirty="0" smtClean="0"/>
              <a:t> Controllers</a:t>
            </a:r>
            <a:r>
              <a:rPr lang="en-US" dirty="0" smtClean="0"/>
              <a:t> are 192.168.5.1 and 192.168.5.2, and the </a:t>
            </a:r>
            <a:r>
              <a:rPr lang="en-US" dirty="0" err="1" smtClean="0"/>
              <a:t>IPaddresses</a:t>
            </a:r>
            <a:r>
              <a:rPr lang="en-US" dirty="0" smtClean="0"/>
              <a:t> of primary and secondary Walruses are 192.168.6.1 and 192.168.6.2, the host </a:t>
            </a:r>
            <a:r>
              <a:rPr lang="en-US" dirty="0" err="1" smtClean="0"/>
              <a:t>eucalyptus.eucadomain.yourdomain</a:t>
            </a:r>
            <a:r>
              <a:rPr lang="en-US" dirty="0" smtClean="0"/>
              <a:t> will resolve to 192.168.5.1 and </a:t>
            </a:r>
            <a:r>
              <a:rPr lang="en-US" dirty="0" err="1" smtClean="0"/>
              <a:t>walrus.eucadomain.yourdomain</a:t>
            </a:r>
            <a:r>
              <a:rPr lang="en-US" dirty="0" smtClean="0"/>
              <a:t> will resolve to 192.168.6.1.</a:t>
            </a:r>
          </a:p>
          <a:p>
            <a:r>
              <a:rPr lang="en-US" dirty="0" smtClean="0"/>
              <a:t>If the primary CLC fails, the secondary Cloud Controller will become the primary and </a:t>
            </a:r>
            <a:r>
              <a:rPr lang="en-US" dirty="0" err="1" smtClean="0"/>
              <a:t>eucalyptus.eucadomain.yourdomain</a:t>
            </a:r>
            <a:r>
              <a:rPr lang="en-US" dirty="0" smtClean="0"/>
              <a:t> will resolve to 192.168.5.2. If the primary Walrus fails, the secondary Walrus will be promoted and </a:t>
            </a:r>
            <a:r>
              <a:rPr lang="en-US" dirty="0" err="1" smtClean="0"/>
              <a:t>walrus.eucadomain.yourdomain</a:t>
            </a:r>
            <a:r>
              <a:rPr lang="en-US" dirty="0" smtClean="0"/>
              <a:t> will resolve to 192.168.6.2.</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38</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illustration depicts the redundant</a:t>
            </a:r>
            <a:r>
              <a:rPr lang="en-US" baseline="0" dirty="0" smtClean="0"/>
              <a:t> cloud servers and services. </a:t>
            </a:r>
            <a:r>
              <a:rPr lang="en-US" dirty="0" smtClean="0"/>
              <a:t>While not shown above because</a:t>
            </a:r>
            <a:r>
              <a:rPr lang="en-US" baseline="0" dirty="0" smtClean="0"/>
              <a:t> the diagram would be too complicated, the VMware Broker service is also redundant.  The VMware Broker service would run on the Cluster Controller hosts.</a:t>
            </a:r>
            <a:endParaRPr lang="en-US" dirty="0" smtClean="0"/>
          </a:p>
          <a:p>
            <a:r>
              <a:rPr lang="en-US" dirty="0" smtClean="0"/>
              <a:t>Node Controllers are not redundant</a:t>
            </a:r>
            <a:r>
              <a:rPr lang="en-US" baseline="0" dirty="0" smtClean="0"/>
              <a:t> within the same cluster.   If a Node Controller fails, the instances that it is running will fail.  For this reason you should architect applications for availability.  For example, you could ensure that a running applications runs instances in two separate clusters.   If a Node </a:t>
            </a:r>
            <a:r>
              <a:rPr lang="en-US" baseline="0" dirty="0" smtClean="0"/>
              <a:t>Controller </a:t>
            </a:r>
            <a:r>
              <a:rPr lang="en-US" baseline="0" dirty="0" smtClean="0"/>
              <a:t>in one cluster fails, it would not affect instances running in another cluster.</a:t>
            </a:r>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321747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 HA can maintain</a:t>
            </a:r>
            <a:r>
              <a:rPr lang="en-US" baseline="0" dirty="0" smtClean="0"/>
              <a:t> cloud operation during multiple failures as long as both services in a service pair do not simultaneously fail and the service is accessible through a network interface.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extLst>
      <p:ext uri="{BB962C8B-B14F-4D97-AF65-F5344CB8AC3E}">
        <p14:creationId xmlns:p14="http://schemas.microsoft.com/office/powerpoint/2010/main" val="187447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physical hosts supporting Eucalyptus HA should</a:t>
            </a:r>
            <a:r>
              <a:rPr lang="en-US" baseline="0" dirty="0" smtClean="0"/>
              <a:t> be configured with redundant network connections so that there is no single point of failure.  To support failover capability, configure the underlying NICs in to a bond and then connect each NIC in the bond to a separate network infrastructure.  In this way the services on the host are insulated from both NIC failure and infrastructure failures.  The illustration in this slide is of </a:t>
            </a:r>
            <a:r>
              <a:rPr lang="en-US" baseline="0" smtClean="0"/>
              <a:t>the Cluster </a:t>
            </a:r>
            <a:r>
              <a:rPr lang="en-US" baseline="0" dirty="0" smtClean="0"/>
              <a:t>Controller, but the same type of configuration should also be done for the other Eucalyptus components.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265620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 should not be a single point of failure for</a:t>
            </a:r>
            <a:r>
              <a:rPr lang="en-US" baseline="0" dirty="0" smtClean="0"/>
              <a:t> the Walrus or Storage Controllers.  Eucalyptus requires a supported SAN for Eucalyptus HA.  Make sure that you have redundant paths to the SAN and that the SAN uses RAID technology to protect the data from disk failure.  </a:t>
            </a:r>
          </a:p>
          <a:p>
            <a:r>
              <a:rPr lang="en-US" baseline="0" dirty="0" smtClean="0"/>
              <a:t>Walrus storage is protected by Distributed Replicated Block Device (DRBD) software running in the Linux kernel.  DRBD is described in the next slides.</a:t>
            </a:r>
          </a:p>
          <a:p>
            <a:endParaRPr lang="en-US"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9</a:t>
            </a:fld>
            <a:endParaRPr lang="en-US"/>
          </a:p>
        </p:txBody>
      </p:sp>
    </p:spTree>
    <p:extLst>
      <p:ext uri="{BB962C8B-B14F-4D97-AF65-F5344CB8AC3E}">
        <p14:creationId xmlns:p14="http://schemas.microsoft.com/office/powerpoint/2010/main" val="115021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DRBD</a:t>
            </a:r>
            <a:r>
              <a:rPr lang="en-US" baseline="0" dirty="0" smtClean="0"/>
              <a:t> is open-source software that has been in the mainline Linux kernel since 2.6.33.   It allows the configuration of a master-slave storage cluster that uses the network to maintain consistency between the two storage devices.  The master-slave roles can be reversed as necessary.  It allows the master to read from its own storage but send writes to both the master and slave storage.  In case the master fails, the slave takes over the role of master and the storage cluster continues to operate.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220635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illustrates how DRBD in the kernel is able to intercept write requests to the disk and send write requests to both the local storage</a:t>
            </a:r>
            <a:r>
              <a:rPr lang="en-US" baseline="0" dirty="0" smtClean="0"/>
              <a:t> </a:t>
            </a:r>
            <a:r>
              <a:rPr lang="en-US" dirty="0" smtClean="0"/>
              <a:t>and to the TCP/IP driver</a:t>
            </a:r>
            <a:r>
              <a:rPr lang="en-US" baseline="0" dirty="0" smtClean="0"/>
              <a:t> for transport to the slave system.  DRBD uses s</a:t>
            </a:r>
            <a:r>
              <a:rPr lang="en-US" dirty="0" smtClean="0"/>
              <a:t>ynchronous</a:t>
            </a:r>
            <a:r>
              <a:rPr lang="en-US" baseline="0" dirty="0" smtClean="0"/>
              <a:t> writes in Eucalyptus HA to ensure that the write is committed to the remote disk on the slave before the master Walrus flushes the data from its write buffer.   This helps to ensure consistency between the clustered Walrus disks.  However, synchronous writes do limit the physical distance between the two Walrus systems.</a:t>
            </a:r>
          </a:p>
          <a:p>
            <a:r>
              <a:rPr lang="en-US" baseline="0" dirty="0" smtClean="0"/>
              <a:t>To provide more clarity in the diagram, the redundant NICs and networks were removed.</a:t>
            </a:r>
          </a:p>
          <a:p>
            <a:r>
              <a:rPr lang="en-US" sz="1300" dirty="0"/>
              <a:t>Starting with drbd-0.7-plus up to 16 TB per DRBD device is </a:t>
            </a:r>
            <a:r>
              <a:rPr lang="en-US" sz="1300" dirty="0" err="1"/>
              <a:t>suported</a:t>
            </a:r>
            <a:r>
              <a:rPr lang="en-US" sz="1300" dirty="0"/>
              <a: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3190552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Walrus Storage</a:t>
            </a:r>
            <a:endParaRPr lang="en-US" dirty="0"/>
          </a:p>
        </p:txBody>
      </p:sp>
      <p:sp>
        <p:nvSpPr>
          <p:cNvPr id="6" name="Content Placeholder 5"/>
          <p:cNvSpPr>
            <a:spLocks noGrp="1"/>
          </p:cNvSpPr>
          <p:nvPr>
            <p:ph idx="1"/>
          </p:nvPr>
        </p:nvSpPr>
        <p:spPr>
          <a:xfrm>
            <a:off x="257175" y="1415979"/>
            <a:ext cx="3988254" cy="4927671"/>
          </a:xfrm>
        </p:spPr>
        <p:txBody>
          <a:bodyPr/>
          <a:lstStyle/>
          <a:p>
            <a:r>
              <a:rPr lang="en-US" dirty="0" smtClean="0"/>
              <a:t>Walrus HA requires storage disks configured in a cluster.</a:t>
            </a:r>
          </a:p>
          <a:p>
            <a:r>
              <a:rPr lang="en-US" dirty="0" smtClean="0"/>
              <a:t>Walrus leverages kernel-based DRBD software to maintain cluster consistency.  </a:t>
            </a:r>
          </a:p>
          <a:p>
            <a:r>
              <a:rPr lang="en-US" dirty="0" smtClean="0"/>
              <a:t>The enabled Walrus writes updates to both disks.</a:t>
            </a:r>
          </a:p>
          <a:p>
            <a:r>
              <a:rPr lang="en-US" dirty="0" smtClean="0"/>
              <a:t>At failure, the disabled Walrus is enabled and takes over the cluster.</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grpSp>
        <p:nvGrpSpPr>
          <p:cNvPr id="3" name="Group 2"/>
          <p:cNvGrpSpPr/>
          <p:nvPr/>
        </p:nvGrpSpPr>
        <p:grpSpPr>
          <a:xfrm>
            <a:off x="4813550" y="2171575"/>
            <a:ext cx="3549912" cy="2984759"/>
            <a:chOff x="4813550" y="2171575"/>
            <a:chExt cx="3549912" cy="2984759"/>
          </a:xfrm>
        </p:grpSpPr>
        <p:grpSp>
          <p:nvGrpSpPr>
            <p:cNvPr id="58" name="Group 57"/>
            <p:cNvGrpSpPr/>
            <p:nvPr/>
          </p:nvGrpSpPr>
          <p:grpSpPr>
            <a:xfrm>
              <a:off x="4813550" y="2171575"/>
              <a:ext cx="3549912" cy="2984759"/>
              <a:chOff x="1061357" y="2782496"/>
              <a:chExt cx="3549912" cy="2984759"/>
            </a:xfrm>
          </p:grpSpPr>
          <p:cxnSp>
            <p:nvCxnSpPr>
              <p:cNvPr id="59" name="Straight Connector 58"/>
              <p:cNvCxnSpPr/>
              <p:nvPr/>
            </p:nvCxnSpPr>
            <p:spPr>
              <a:xfrm flipV="1">
                <a:off x="3558268" y="3580503"/>
                <a:ext cx="0" cy="8112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2123390" y="3663955"/>
                <a:ext cx="6022" cy="656637"/>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2911578" y="2782496"/>
                <a:ext cx="1699691" cy="1009665"/>
                <a:chOff x="6048047" y="2727523"/>
                <a:chExt cx="1281327" cy="1009665"/>
              </a:xfrm>
            </p:grpSpPr>
            <p:sp>
              <p:nvSpPr>
                <p:cNvPr id="73" name="Rounded Rectangle 72"/>
                <p:cNvSpPr/>
                <p:nvPr/>
              </p:nvSpPr>
              <p:spPr>
                <a:xfrm>
                  <a:off x="6048047" y="2727523"/>
                  <a:ext cx="1281327" cy="1009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48047" y="2939966"/>
                  <a:ext cx="1281327" cy="646331"/>
                </a:xfrm>
                <a:prstGeom prst="rect">
                  <a:avLst/>
                </a:prstGeom>
                <a:noFill/>
              </p:spPr>
              <p:txBody>
                <a:bodyPr wrap="square" rtlCol="0">
                  <a:spAutoFit/>
                </a:bodyPr>
                <a:lstStyle/>
                <a:p>
                  <a:pPr algn="ctr"/>
                  <a:r>
                    <a:rPr lang="en-US" b="1" dirty="0" smtClean="0">
                      <a:solidFill>
                        <a:schemeClr val="bg1"/>
                      </a:solidFill>
                    </a:rPr>
                    <a:t>Walrus (disabled)</a:t>
                  </a:r>
                  <a:endParaRPr lang="en-US" b="1" dirty="0">
                    <a:solidFill>
                      <a:schemeClr val="bg1"/>
                    </a:solidFill>
                  </a:endParaRPr>
                </a:p>
              </p:txBody>
            </p:sp>
          </p:grpSp>
          <p:grpSp>
            <p:nvGrpSpPr>
              <p:cNvPr id="62" name="Group 61"/>
              <p:cNvGrpSpPr/>
              <p:nvPr/>
            </p:nvGrpSpPr>
            <p:grpSpPr>
              <a:xfrm>
                <a:off x="1061357" y="2782497"/>
                <a:ext cx="1708719" cy="1009665"/>
                <a:chOff x="6048047" y="2727523"/>
                <a:chExt cx="1281327" cy="1009665"/>
              </a:xfrm>
            </p:grpSpPr>
            <p:sp>
              <p:nvSpPr>
                <p:cNvPr id="71" name="Rounded Rectangle 70"/>
                <p:cNvSpPr/>
                <p:nvPr/>
              </p:nvSpPr>
              <p:spPr>
                <a:xfrm>
                  <a:off x="6048047" y="2727523"/>
                  <a:ext cx="1281327" cy="1009665"/>
                </a:xfrm>
                <a:prstGeom prst="roundRect">
                  <a:avLst/>
                </a:prstGeom>
                <a:solidFill>
                  <a:srgbClr val="0340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6048047" y="2939966"/>
                  <a:ext cx="1281327" cy="646331"/>
                </a:xfrm>
                <a:prstGeom prst="rect">
                  <a:avLst/>
                </a:prstGeom>
                <a:noFill/>
              </p:spPr>
              <p:txBody>
                <a:bodyPr wrap="square" rtlCol="0">
                  <a:spAutoFit/>
                </a:bodyPr>
                <a:lstStyle/>
                <a:p>
                  <a:pPr algn="ctr"/>
                  <a:r>
                    <a:rPr lang="en-US" b="1" dirty="0" smtClean="0">
                      <a:solidFill>
                        <a:schemeClr val="bg1"/>
                      </a:solidFill>
                    </a:rPr>
                    <a:t>Walrus (enabled)</a:t>
                  </a:r>
                  <a:endParaRPr lang="en-US" b="1" dirty="0">
                    <a:solidFill>
                      <a:schemeClr val="bg1"/>
                    </a:solidFill>
                  </a:endParaRPr>
                </a:p>
              </p:txBody>
            </p:sp>
          </p:grpSp>
          <p:cxnSp>
            <p:nvCxnSpPr>
              <p:cNvPr id="63" name="Straight Connector 62"/>
              <p:cNvCxnSpPr/>
              <p:nvPr/>
            </p:nvCxnSpPr>
            <p:spPr>
              <a:xfrm flipH="1" flipV="1">
                <a:off x="2365025" y="3792161"/>
                <a:ext cx="876300" cy="4981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365025" y="3792162"/>
                <a:ext cx="876301" cy="4981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120126" y="4290299"/>
                <a:ext cx="641297"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915716" y="4290298"/>
                <a:ext cx="651834" cy="226712"/>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an 66"/>
              <p:cNvSpPr/>
              <p:nvPr/>
            </p:nvSpPr>
            <p:spPr>
              <a:xfrm>
                <a:off x="1234278" y="4930152"/>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an 67"/>
              <p:cNvSpPr/>
              <p:nvPr/>
            </p:nvSpPr>
            <p:spPr>
              <a:xfrm>
                <a:off x="3558268" y="4915993"/>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a:stCxn id="67" idx="1"/>
              </p:cNvCxnSpPr>
              <p:nvPr/>
            </p:nvCxnSpPr>
            <p:spPr>
              <a:xfrm flipV="1">
                <a:off x="1672416" y="3806270"/>
                <a:ext cx="0" cy="11238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1"/>
              </p:cNvCxnSpPr>
              <p:nvPr/>
            </p:nvCxnSpPr>
            <p:spPr>
              <a:xfrm flipV="1">
                <a:off x="3996406" y="3707483"/>
                <a:ext cx="0" cy="120851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623372" y="3638844"/>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23" name="TextBox 22"/>
            <p:cNvSpPr txBox="1"/>
            <p:nvPr/>
          </p:nvSpPr>
          <p:spPr>
            <a:xfrm>
              <a:off x="6822513" y="3638844"/>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spTree>
    <p:extLst>
      <p:ext uri="{BB962C8B-B14F-4D97-AF65-F5344CB8AC3E}">
        <p14:creationId xmlns:p14="http://schemas.microsoft.com/office/powerpoint/2010/main" val="4216659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DRBD Operation</a:t>
            </a:r>
            <a:endParaRPr lang="en-US" dirty="0"/>
          </a:p>
        </p:txBody>
      </p:sp>
      <p:sp>
        <p:nvSpPr>
          <p:cNvPr id="6" name="Content Placeholder 5"/>
          <p:cNvSpPr>
            <a:spLocks noGrp="1"/>
          </p:cNvSpPr>
          <p:nvPr>
            <p:ph idx="1"/>
          </p:nvPr>
        </p:nvSpPr>
        <p:spPr>
          <a:xfrm>
            <a:off x="257176" y="1415979"/>
            <a:ext cx="3416754" cy="4927671"/>
          </a:xfrm>
        </p:spPr>
        <p:txBody>
          <a:bodyPr/>
          <a:lstStyle/>
          <a:p>
            <a:r>
              <a:rPr lang="en-US" dirty="0" smtClean="0"/>
              <a:t>DRBD is network-based mirroring    (RAID 1).</a:t>
            </a:r>
          </a:p>
          <a:p>
            <a:r>
              <a:rPr lang="en-US" dirty="0" smtClean="0"/>
              <a:t>DRBD in the kernel intercepts disk writes and replicates them to the other Walrus using the network interface.</a:t>
            </a:r>
          </a:p>
          <a:p>
            <a:r>
              <a:rPr lang="en-US" dirty="0" smtClean="0"/>
              <a:t>Writes are synchronous.</a:t>
            </a:r>
          </a:p>
          <a:p>
            <a:r>
              <a:rPr lang="en-US" dirty="0" smtClean="0"/>
              <a:t>For </a:t>
            </a:r>
            <a:r>
              <a:rPr lang="en-US" dirty="0"/>
              <a:t>more information, see </a:t>
            </a:r>
            <a:r>
              <a:rPr lang="en-US" dirty="0" smtClean="0"/>
              <a:t>www.drbd.org.</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grpSp>
        <p:nvGrpSpPr>
          <p:cNvPr id="3" name="Group 2"/>
          <p:cNvGrpSpPr/>
          <p:nvPr/>
        </p:nvGrpSpPr>
        <p:grpSpPr>
          <a:xfrm>
            <a:off x="3715093" y="1729384"/>
            <a:ext cx="5123792" cy="4016627"/>
            <a:chOff x="3715093" y="1729384"/>
            <a:chExt cx="5123792" cy="4016627"/>
          </a:xfrm>
        </p:grpSpPr>
        <p:grpSp>
          <p:nvGrpSpPr>
            <p:cNvPr id="7" name="Group 6"/>
            <p:cNvGrpSpPr/>
            <p:nvPr/>
          </p:nvGrpSpPr>
          <p:grpSpPr>
            <a:xfrm>
              <a:off x="3715093" y="1729384"/>
              <a:ext cx="5123792" cy="4016627"/>
              <a:chOff x="3715093" y="1478275"/>
              <a:chExt cx="5123792" cy="4016627"/>
            </a:xfrm>
          </p:grpSpPr>
          <p:sp>
            <p:nvSpPr>
              <p:cNvPr id="64" name="Can 63"/>
              <p:cNvSpPr/>
              <p:nvPr/>
            </p:nvSpPr>
            <p:spPr>
              <a:xfrm>
                <a:off x="3915458" y="4627346"/>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an 64"/>
              <p:cNvSpPr/>
              <p:nvPr/>
            </p:nvSpPr>
            <p:spPr>
              <a:xfrm>
                <a:off x="7772440" y="4657799"/>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362878" y="1491733"/>
                <a:ext cx="2476007" cy="1923393"/>
              </a:xfrm>
              <a:prstGeom prst="roundRect">
                <a:avLst/>
              </a:prstGeom>
              <a:solidFill>
                <a:schemeClr val="bg1">
                  <a:lumMod val="85000"/>
                </a:schemeClr>
              </a:solidFill>
              <a:ln>
                <a:solidFill>
                  <a:srgbClr val="034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6918682" y="3415127"/>
                <a:ext cx="0" cy="8521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8" idx="2"/>
              </p:cNvCxnSpPr>
              <p:nvPr/>
            </p:nvCxnSpPr>
            <p:spPr>
              <a:xfrm flipV="1">
                <a:off x="5658298" y="2638096"/>
                <a:ext cx="0" cy="16292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335392" y="4267298"/>
                <a:ext cx="1922246" cy="176464"/>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3715093" y="1491734"/>
                <a:ext cx="2455584" cy="1923393"/>
              </a:xfrm>
              <a:prstGeom prst="roundRect">
                <a:avLst/>
              </a:prstGeom>
              <a:solidFill>
                <a:schemeClr val="bg1">
                  <a:lumMod val="85000"/>
                </a:schemeClr>
              </a:solidFill>
              <a:ln>
                <a:solidFill>
                  <a:srgbClr val="034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41217" y="1498459"/>
                <a:ext cx="1024758" cy="369332"/>
              </a:xfrm>
              <a:prstGeom prst="rect">
                <a:avLst/>
              </a:prstGeom>
              <a:noFill/>
            </p:spPr>
            <p:txBody>
              <a:bodyPr wrap="square" rtlCol="0">
                <a:spAutoFit/>
              </a:bodyPr>
              <a:lstStyle/>
              <a:p>
                <a:pPr algn="ctr"/>
                <a:r>
                  <a:rPr lang="en-US" b="1" dirty="0">
                    <a:solidFill>
                      <a:srgbClr val="03405F"/>
                    </a:solidFill>
                  </a:rPr>
                  <a:t>W</a:t>
                </a:r>
                <a:r>
                  <a:rPr lang="en-US" b="1" dirty="0" smtClean="0">
                    <a:solidFill>
                      <a:srgbClr val="03405F"/>
                    </a:solidFill>
                  </a:rPr>
                  <a:t>alrus</a:t>
                </a:r>
                <a:endParaRPr lang="en-US" b="1" dirty="0">
                  <a:solidFill>
                    <a:srgbClr val="03405F"/>
                  </a:solidFill>
                </a:endParaRPr>
              </a:p>
            </p:txBody>
          </p:sp>
          <p:sp>
            <p:nvSpPr>
              <p:cNvPr id="36" name="TextBox 35"/>
              <p:cNvSpPr txBox="1"/>
              <p:nvPr/>
            </p:nvSpPr>
            <p:spPr>
              <a:xfrm>
                <a:off x="7698199" y="1478275"/>
                <a:ext cx="1024758" cy="369332"/>
              </a:xfrm>
              <a:prstGeom prst="rect">
                <a:avLst/>
              </a:prstGeom>
              <a:noFill/>
            </p:spPr>
            <p:txBody>
              <a:bodyPr wrap="square" rtlCol="0">
                <a:spAutoFit/>
              </a:bodyPr>
              <a:lstStyle/>
              <a:p>
                <a:pPr algn="ctr"/>
                <a:r>
                  <a:rPr lang="en-US" b="1" dirty="0">
                    <a:solidFill>
                      <a:srgbClr val="03405F"/>
                    </a:solidFill>
                  </a:rPr>
                  <a:t>W</a:t>
                </a:r>
                <a:r>
                  <a:rPr lang="en-US" b="1" dirty="0" smtClean="0">
                    <a:solidFill>
                      <a:srgbClr val="03405F"/>
                    </a:solidFill>
                  </a:rPr>
                  <a:t>alrus</a:t>
                </a:r>
                <a:endParaRPr lang="en-US" b="1" dirty="0">
                  <a:solidFill>
                    <a:srgbClr val="03405F"/>
                  </a:solidFill>
                </a:endParaRPr>
              </a:p>
            </p:txBody>
          </p:sp>
          <p:sp>
            <p:nvSpPr>
              <p:cNvPr id="37" name="TextBox 36"/>
              <p:cNvSpPr txBox="1"/>
              <p:nvPr/>
            </p:nvSpPr>
            <p:spPr>
              <a:xfrm>
                <a:off x="6406302" y="2268764"/>
                <a:ext cx="1071616" cy="369332"/>
              </a:xfrm>
              <a:prstGeom prst="rect">
                <a:avLst/>
              </a:prstGeom>
              <a:noFill/>
            </p:spPr>
            <p:txBody>
              <a:bodyPr wrap="square" rtlCol="0">
                <a:spAutoFit/>
              </a:bodyPr>
              <a:lstStyle/>
              <a:p>
                <a:pPr algn="ctr"/>
                <a:r>
                  <a:rPr lang="en-US" b="1" dirty="0" smtClean="0">
                    <a:solidFill>
                      <a:srgbClr val="03405F"/>
                    </a:solidFill>
                  </a:rPr>
                  <a:t>TCP/IP</a:t>
                </a:r>
                <a:endParaRPr lang="en-US" b="1" dirty="0">
                  <a:solidFill>
                    <a:srgbClr val="03405F"/>
                  </a:solidFill>
                </a:endParaRPr>
              </a:p>
            </p:txBody>
          </p:sp>
          <p:sp>
            <p:nvSpPr>
              <p:cNvPr id="38" name="TextBox 37"/>
              <p:cNvSpPr txBox="1"/>
              <p:nvPr/>
            </p:nvSpPr>
            <p:spPr>
              <a:xfrm>
                <a:off x="5145919" y="2268764"/>
                <a:ext cx="1024758" cy="369332"/>
              </a:xfrm>
              <a:prstGeom prst="rect">
                <a:avLst/>
              </a:prstGeom>
              <a:noFill/>
            </p:spPr>
            <p:txBody>
              <a:bodyPr wrap="square" rtlCol="0">
                <a:spAutoFit/>
              </a:bodyPr>
              <a:lstStyle/>
              <a:p>
                <a:pPr algn="ctr"/>
                <a:r>
                  <a:rPr lang="en-US" b="1" dirty="0" smtClean="0">
                    <a:solidFill>
                      <a:srgbClr val="03405F"/>
                    </a:solidFill>
                  </a:rPr>
                  <a:t>TCP/IP</a:t>
                </a:r>
                <a:endParaRPr lang="en-US" b="1" dirty="0">
                  <a:solidFill>
                    <a:srgbClr val="03405F"/>
                  </a:solidFill>
                </a:endParaRPr>
              </a:p>
            </p:txBody>
          </p:sp>
          <p:sp>
            <p:nvSpPr>
              <p:cNvPr id="39" name="TextBox 38"/>
              <p:cNvSpPr txBox="1"/>
              <p:nvPr/>
            </p:nvSpPr>
            <p:spPr>
              <a:xfrm>
                <a:off x="6579721" y="3015217"/>
                <a:ext cx="677917" cy="376058"/>
              </a:xfrm>
              <a:prstGeom prst="rect">
                <a:avLst/>
              </a:prstGeom>
              <a:noFill/>
              <a:ln>
                <a:noFill/>
              </a:ln>
            </p:spPr>
            <p:txBody>
              <a:bodyPr wrap="square" rtlCol="0">
                <a:spAutoFit/>
              </a:bodyPr>
              <a:lstStyle/>
              <a:p>
                <a:pPr algn="ctr"/>
                <a:r>
                  <a:rPr lang="en-US" b="1" dirty="0" smtClean="0">
                    <a:solidFill>
                      <a:srgbClr val="03405F"/>
                    </a:solidFill>
                  </a:rPr>
                  <a:t>NIC</a:t>
                </a:r>
                <a:endParaRPr lang="en-US" b="1" dirty="0">
                  <a:solidFill>
                    <a:srgbClr val="03405F"/>
                  </a:solidFill>
                </a:endParaRPr>
              </a:p>
            </p:txBody>
          </p:sp>
          <p:sp>
            <p:nvSpPr>
              <p:cNvPr id="40" name="TextBox 39"/>
              <p:cNvSpPr txBox="1"/>
              <p:nvPr/>
            </p:nvSpPr>
            <p:spPr>
              <a:xfrm>
                <a:off x="5275878" y="3021943"/>
                <a:ext cx="692273" cy="369332"/>
              </a:xfrm>
              <a:prstGeom prst="rect">
                <a:avLst/>
              </a:prstGeom>
              <a:noFill/>
              <a:ln>
                <a:noFill/>
              </a:ln>
            </p:spPr>
            <p:txBody>
              <a:bodyPr wrap="square" rtlCol="0">
                <a:spAutoFit/>
              </a:bodyPr>
              <a:lstStyle/>
              <a:p>
                <a:pPr algn="ctr"/>
                <a:r>
                  <a:rPr lang="en-US" b="1" dirty="0" smtClean="0">
                    <a:solidFill>
                      <a:srgbClr val="03405F"/>
                    </a:solidFill>
                  </a:rPr>
                  <a:t>NIC</a:t>
                </a:r>
                <a:endParaRPr lang="en-US" b="1" dirty="0">
                  <a:solidFill>
                    <a:srgbClr val="03405F"/>
                  </a:solidFill>
                </a:endParaRPr>
              </a:p>
            </p:txBody>
          </p:sp>
          <p:cxnSp>
            <p:nvCxnSpPr>
              <p:cNvPr id="41" name="Straight Connector 40"/>
              <p:cNvCxnSpPr>
                <a:stCxn id="42" idx="0"/>
                <a:endCxn id="35" idx="2"/>
              </p:cNvCxnSpPr>
              <p:nvPr/>
            </p:nvCxnSpPr>
            <p:spPr>
              <a:xfrm flipV="1">
                <a:off x="4353596" y="1867791"/>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915457" y="2268764"/>
                <a:ext cx="876277" cy="369331"/>
              </a:xfrm>
              <a:prstGeom prst="rect">
                <a:avLst/>
              </a:prstGeom>
              <a:noFill/>
              <a:ln>
                <a:noFill/>
              </a:ln>
            </p:spPr>
            <p:txBody>
              <a:bodyPr wrap="square" rtlCol="0">
                <a:spAutoFit/>
              </a:bodyPr>
              <a:lstStyle/>
              <a:p>
                <a:pPr algn="ctr"/>
                <a:r>
                  <a:rPr lang="en-US" b="1" dirty="0" smtClean="0">
                    <a:solidFill>
                      <a:srgbClr val="03405F"/>
                    </a:solidFill>
                  </a:rPr>
                  <a:t>DRBD</a:t>
                </a:r>
                <a:endParaRPr lang="en-US" b="1" dirty="0">
                  <a:solidFill>
                    <a:srgbClr val="03405F"/>
                  </a:solidFill>
                </a:endParaRPr>
              </a:p>
            </p:txBody>
          </p:sp>
          <p:sp>
            <p:nvSpPr>
              <p:cNvPr id="43" name="TextBox 42"/>
              <p:cNvSpPr txBox="1"/>
              <p:nvPr/>
            </p:nvSpPr>
            <p:spPr>
              <a:xfrm>
                <a:off x="3972930" y="3021943"/>
                <a:ext cx="761331" cy="369332"/>
              </a:xfrm>
              <a:prstGeom prst="rect">
                <a:avLst/>
              </a:prstGeom>
              <a:noFill/>
              <a:ln>
                <a:noFill/>
              </a:ln>
            </p:spPr>
            <p:txBody>
              <a:bodyPr wrap="square" rtlCol="0">
                <a:spAutoFit/>
              </a:bodyPr>
              <a:lstStyle/>
              <a:p>
                <a:pPr algn="ctr"/>
                <a:r>
                  <a:rPr lang="en-US" b="1" dirty="0" smtClean="0">
                    <a:solidFill>
                      <a:srgbClr val="03405F"/>
                    </a:solidFill>
                  </a:rPr>
                  <a:t>HBA</a:t>
                </a:r>
                <a:endParaRPr lang="en-US" b="1" dirty="0">
                  <a:solidFill>
                    <a:srgbClr val="03405F"/>
                  </a:solidFill>
                </a:endParaRPr>
              </a:p>
            </p:txBody>
          </p:sp>
          <p:cxnSp>
            <p:nvCxnSpPr>
              <p:cNvPr id="44" name="Straight Connector 43"/>
              <p:cNvCxnSpPr/>
              <p:nvPr/>
            </p:nvCxnSpPr>
            <p:spPr>
              <a:xfrm flipV="1">
                <a:off x="8210578" y="3415127"/>
                <a:ext cx="0" cy="12051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72439" y="2268762"/>
                <a:ext cx="876277" cy="369333"/>
              </a:xfrm>
              <a:prstGeom prst="rect">
                <a:avLst/>
              </a:prstGeom>
              <a:noFill/>
              <a:ln>
                <a:noFill/>
              </a:ln>
            </p:spPr>
            <p:txBody>
              <a:bodyPr wrap="square" rtlCol="0">
                <a:spAutoFit/>
              </a:bodyPr>
              <a:lstStyle/>
              <a:p>
                <a:pPr algn="ctr"/>
                <a:r>
                  <a:rPr lang="en-US" b="1" dirty="0" smtClean="0">
                    <a:solidFill>
                      <a:srgbClr val="03405F"/>
                    </a:solidFill>
                  </a:rPr>
                  <a:t>DRBD</a:t>
                </a:r>
                <a:endParaRPr lang="en-US" b="1" dirty="0">
                  <a:solidFill>
                    <a:srgbClr val="03405F"/>
                  </a:solidFill>
                </a:endParaRPr>
              </a:p>
            </p:txBody>
          </p:sp>
          <p:sp>
            <p:nvSpPr>
              <p:cNvPr id="46" name="TextBox 45"/>
              <p:cNvSpPr txBox="1"/>
              <p:nvPr/>
            </p:nvSpPr>
            <p:spPr>
              <a:xfrm>
                <a:off x="7772438" y="3014102"/>
                <a:ext cx="876277" cy="369332"/>
              </a:xfrm>
              <a:prstGeom prst="rect">
                <a:avLst/>
              </a:prstGeom>
              <a:noFill/>
              <a:ln>
                <a:noFill/>
              </a:ln>
            </p:spPr>
            <p:txBody>
              <a:bodyPr wrap="square" rtlCol="0">
                <a:spAutoFit/>
              </a:bodyPr>
              <a:lstStyle/>
              <a:p>
                <a:pPr algn="ctr"/>
                <a:r>
                  <a:rPr lang="en-US" b="1" dirty="0" smtClean="0">
                    <a:solidFill>
                      <a:srgbClr val="03405F"/>
                    </a:solidFill>
                  </a:rPr>
                  <a:t>HBA</a:t>
                </a:r>
                <a:endParaRPr lang="en-US" b="1" dirty="0">
                  <a:solidFill>
                    <a:srgbClr val="03405F"/>
                  </a:solidFill>
                </a:endParaRPr>
              </a:p>
            </p:txBody>
          </p:sp>
          <p:cxnSp>
            <p:nvCxnSpPr>
              <p:cNvPr id="47" name="Straight Connector 46"/>
              <p:cNvCxnSpPr>
                <a:stCxn id="45" idx="1"/>
                <a:endCxn id="37" idx="3"/>
              </p:cNvCxnSpPr>
              <p:nvPr/>
            </p:nvCxnSpPr>
            <p:spPr>
              <a:xfrm flipH="1">
                <a:off x="7477918" y="2453429"/>
                <a:ext cx="29452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1"/>
                <a:endCxn id="42" idx="3"/>
              </p:cNvCxnSpPr>
              <p:nvPr/>
            </p:nvCxnSpPr>
            <p:spPr>
              <a:xfrm flipH="1">
                <a:off x="4791734" y="2453430"/>
                <a:ext cx="3541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350653" y="2613129"/>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210578" y="1867789"/>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210578" y="2638096"/>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658298" y="2620970"/>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918682" y="2641503"/>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4350653" y="3452697"/>
                <a:ext cx="0" cy="120510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5926061" y="4452750"/>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spTree>
    <p:extLst>
      <p:ext uri="{BB962C8B-B14F-4D97-AF65-F5344CB8AC3E}">
        <p14:creationId xmlns:p14="http://schemas.microsoft.com/office/powerpoint/2010/main" val="48417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DRBD Metadata</a:t>
            </a:r>
            <a:endParaRPr lang="en-US" dirty="0"/>
          </a:p>
        </p:txBody>
      </p:sp>
      <p:sp>
        <p:nvSpPr>
          <p:cNvPr id="6" name="Content Placeholder 5"/>
          <p:cNvSpPr>
            <a:spLocks noGrp="1"/>
          </p:cNvSpPr>
          <p:nvPr>
            <p:ph idx="1"/>
          </p:nvPr>
        </p:nvSpPr>
        <p:spPr>
          <a:xfrm>
            <a:off x="224519" y="1861439"/>
            <a:ext cx="3335110" cy="4065832"/>
          </a:xfrm>
        </p:spPr>
        <p:txBody>
          <a:bodyPr/>
          <a:lstStyle/>
          <a:p>
            <a:r>
              <a:rPr lang="en-US" dirty="0" smtClean="0"/>
              <a:t>DRBD creates a metadata area on the Walrus disk to help ensure data consistency in the cluster.</a:t>
            </a:r>
          </a:p>
          <a:p>
            <a:pPr lvl="1"/>
            <a:r>
              <a:rPr lang="en-US" dirty="0" smtClean="0"/>
              <a:t>Consumes less than 5MB even on a 150GB storage area</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grpSp>
        <p:nvGrpSpPr>
          <p:cNvPr id="3" name="Group 2"/>
          <p:cNvGrpSpPr/>
          <p:nvPr/>
        </p:nvGrpSpPr>
        <p:grpSpPr>
          <a:xfrm>
            <a:off x="3715093" y="1478275"/>
            <a:ext cx="5123792" cy="4553468"/>
            <a:chOff x="3715093" y="1478275"/>
            <a:chExt cx="5123792" cy="4553468"/>
          </a:xfrm>
        </p:grpSpPr>
        <p:grpSp>
          <p:nvGrpSpPr>
            <p:cNvPr id="8" name="Group 7"/>
            <p:cNvGrpSpPr/>
            <p:nvPr/>
          </p:nvGrpSpPr>
          <p:grpSpPr>
            <a:xfrm>
              <a:off x="3715093" y="1478275"/>
              <a:ext cx="5123792" cy="4553468"/>
              <a:chOff x="3715093" y="1478275"/>
              <a:chExt cx="5123792" cy="4553468"/>
            </a:xfrm>
          </p:grpSpPr>
          <p:sp>
            <p:nvSpPr>
              <p:cNvPr id="125" name="Rounded Rectangle 124"/>
              <p:cNvSpPr/>
              <p:nvPr/>
            </p:nvSpPr>
            <p:spPr>
              <a:xfrm>
                <a:off x="6362878" y="1491733"/>
                <a:ext cx="2476007" cy="1923393"/>
              </a:xfrm>
              <a:prstGeom prst="roundRect">
                <a:avLst/>
              </a:prstGeom>
              <a:solidFill>
                <a:schemeClr val="bg1">
                  <a:lumMod val="85000"/>
                </a:schemeClr>
              </a:solidFill>
              <a:ln>
                <a:solidFill>
                  <a:srgbClr val="034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V="1">
                <a:off x="6918682" y="3415127"/>
                <a:ext cx="0" cy="8521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124" idx="2"/>
              </p:cNvCxnSpPr>
              <p:nvPr/>
            </p:nvCxnSpPr>
            <p:spPr>
              <a:xfrm flipV="1">
                <a:off x="5658298" y="2638096"/>
                <a:ext cx="0" cy="16292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35392" y="4267298"/>
                <a:ext cx="1922246" cy="176464"/>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15093" y="1491734"/>
                <a:ext cx="2455584" cy="1923393"/>
              </a:xfrm>
              <a:prstGeom prst="roundRect">
                <a:avLst/>
              </a:prstGeom>
              <a:solidFill>
                <a:schemeClr val="bg1">
                  <a:lumMod val="85000"/>
                </a:schemeClr>
              </a:solidFill>
              <a:ln>
                <a:solidFill>
                  <a:srgbClr val="034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41217" y="1498459"/>
                <a:ext cx="1024758" cy="369332"/>
              </a:xfrm>
              <a:prstGeom prst="rect">
                <a:avLst/>
              </a:prstGeom>
              <a:noFill/>
            </p:spPr>
            <p:txBody>
              <a:bodyPr wrap="square" rtlCol="0">
                <a:spAutoFit/>
              </a:bodyPr>
              <a:lstStyle/>
              <a:p>
                <a:pPr algn="ctr"/>
                <a:r>
                  <a:rPr lang="en-US" b="1" dirty="0">
                    <a:solidFill>
                      <a:srgbClr val="03405F"/>
                    </a:solidFill>
                  </a:rPr>
                  <a:t>W</a:t>
                </a:r>
                <a:r>
                  <a:rPr lang="en-US" b="1" dirty="0" smtClean="0">
                    <a:solidFill>
                      <a:srgbClr val="03405F"/>
                    </a:solidFill>
                  </a:rPr>
                  <a:t>alrus</a:t>
                </a:r>
                <a:endParaRPr lang="en-US" b="1" dirty="0">
                  <a:solidFill>
                    <a:srgbClr val="03405F"/>
                  </a:solidFill>
                </a:endParaRPr>
              </a:p>
            </p:txBody>
          </p:sp>
          <p:sp>
            <p:nvSpPr>
              <p:cNvPr id="118" name="TextBox 117"/>
              <p:cNvSpPr txBox="1"/>
              <p:nvPr/>
            </p:nvSpPr>
            <p:spPr>
              <a:xfrm>
                <a:off x="7698199" y="1478275"/>
                <a:ext cx="1024758" cy="369332"/>
              </a:xfrm>
              <a:prstGeom prst="rect">
                <a:avLst/>
              </a:prstGeom>
              <a:noFill/>
            </p:spPr>
            <p:txBody>
              <a:bodyPr wrap="square" rtlCol="0">
                <a:spAutoFit/>
              </a:bodyPr>
              <a:lstStyle/>
              <a:p>
                <a:pPr algn="ctr"/>
                <a:r>
                  <a:rPr lang="en-US" b="1" dirty="0">
                    <a:solidFill>
                      <a:srgbClr val="03405F"/>
                    </a:solidFill>
                  </a:rPr>
                  <a:t>W</a:t>
                </a:r>
                <a:r>
                  <a:rPr lang="en-US" b="1" dirty="0" smtClean="0">
                    <a:solidFill>
                      <a:srgbClr val="03405F"/>
                    </a:solidFill>
                  </a:rPr>
                  <a:t>alrus</a:t>
                </a:r>
                <a:endParaRPr lang="en-US" b="1" dirty="0">
                  <a:solidFill>
                    <a:srgbClr val="03405F"/>
                  </a:solidFill>
                </a:endParaRPr>
              </a:p>
            </p:txBody>
          </p:sp>
          <p:sp>
            <p:nvSpPr>
              <p:cNvPr id="123" name="TextBox 122"/>
              <p:cNvSpPr txBox="1"/>
              <p:nvPr/>
            </p:nvSpPr>
            <p:spPr>
              <a:xfrm>
                <a:off x="6406302" y="2268764"/>
                <a:ext cx="1071616" cy="369332"/>
              </a:xfrm>
              <a:prstGeom prst="rect">
                <a:avLst/>
              </a:prstGeom>
              <a:noFill/>
            </p:spPr>
            <p:txBody>
              <a:bodyPr wrap="square" rtlCol="0">
                <a:spAutoFit/>
              </a:bodyPr>
              <a:lstStyle/>
              <a:p>
                <a:pPr algn="ctr"/>
                <a:r>
                  <a:rPr lang="en-US" b="1" dirty="0" smtClean="0">
                    <a:solidFill>
                      <a:srgbClr val="03405F"/>
                    </a:solidFill>
                  </a:rPr>
                  <a:t>TCP/IP</a:t>
                </a:r>
                <a:endParaRPr lang="en-US" b="1" dirty="0">
                  <a:solidFill>
                    <a:srgbClr val="03405F"/>
                  </a:solidFill>
                </a:endParaRPr>
              </a:p>
            </p:txBody>
          </p:sp>
          <p:sp>
            <p:nvSpPr>
              <p:cNvPr id="124" name="TextBox 123"/>
              <p:cNvSpPr txBox="1"/>
              <p:nvPr/>
            </p:nvSpPr>
            <p:spPr>
              <a:xfrm>
                <a:off x="5145919" y="2268764"/>
                <a:ext cx="1024758" cy="369332"/>
              </a:xfrm>
              <a:prstGeom prst="rect">
                <a:avLst/>
              </a:prstGeom>
              <a:noFill/>
            </p:spPr>
            <p:txBody>
              <a:bodyPr wrap="square" rtlCol="0">
                <a:spAutoFit/>
              </a:bodyPr>
              <a:lstStyle/>
              <a:p>
                <a:pPr algn="ctr"/>
                <a:r>
                  <a:rPr lang="en-US" b="1" dirty="0" smtClean="0">
                    <a:solidFill>
                      <a:srgbClr val="03405F"/>
                    </a:solidFill>
                  </a:rPr>
                  <a:t>TCP/IP</a:t>
                </a:r>
                <a:endParaRPr lang="en-US" b="1" dirty="0">
                  <a:solidFill>
                    <a:srgbClr val="03405F"/>
                  </a:solidFill>
                </a:endParaRPr>
              </a:p>
            </p:txBody>
          </p:sp>
          <p:sp>
            <p:nvSpPr>
              <p:cNvPr id="127" name="TextBox 126"/>
              <p:cNvSpPr txBox="1"/>
              <p:nvPr/>
            </p:nvSpPr>
            <p:spPr>
              <a:xfrm>
                <a:off x="6579721" y="3015217"/>
                <a:ext cx="677917" cy="376058"/>
              </a:xfrm>
              <a:prstGeom prst="rect">
                <a:avLst/>
              </a:prstGeom>
              <a:noFill/>
              <a:ln>
                <a:noFill/>
              </a:ln>
            </p:spPr>
            <p:txBody>
              <a:bodyPr wrap="square" rtlCol="0">
                <a:spAutoFit/>
              </a:bodyPr>
              <a:lstStyle/>
              <a:p>
                <a:pPr algn="ctr"/>
                <a:r>
                  <a:rPr lang="en-US" b="1" dirty="0" smtClean="0">
                    <a:solidFill>
                      <a:srgbClr val="03405F"/>
                    </a:solidFill>
                  </a:rPr>
                  <a:t>NIC</a:t>
                </a:r>
                <a:endParaRPr lang="en-US" b="1" dirty="0">
                  <a:solidFill>
                    <a:srgbClr val="03405F"/>
                  </a:solidFill>
                </a:endParaRPr>
              </a:p>
            </p:txBody>
          </p:sp>
          <p:sp>
            <p:nvSpPr>
              <p:cNvPr id="129" name="TextBox 128"/>
              <p:cNvSpPr txBox="1"/>
              <p:nvPr/>
            </p:nvSpPr>
            <p:spPr>
              <a:xfrm>
                <a:off x="5275878" y="3021943"/>
                <a:ext cx="692273" cy="369332"/>
              </a:xfrm>
              <a:prstGeom prst="rect">
                <a:avLst/>
              </a:prstGeom>
              <a:noFill/>
              <a:ln>
                <a:noFill/>
              </a:ln>
            </p:spPr>
            <p:txBody>
              <a:bodyPr wrap="square" rtlCol="0">
                <a:spAutoFit/>
              </a:bodyPr>
              <a:lstStyle/>
              <a:p>
                <a:pPr algn="ctr"/>
                <a:r>
                  <a:rPr lang="en-US" b="1" dirty="0" smtClean="0">
                    <a:solidFill>
                      <a:srgbClr val="03405F"/>
                    </a:solidFill>
                  </a:rPr>
                  <a:t>NIC</a:t>
                </a:r>
                <a:endParaRPr lang="en-US" b="1" dirty="0">
                  <a:solidFill>
                    <a:srgbClr val="03405F"/>
                  </a:solidFill>
                </a:endParaRPr>
              </a:p>
            </p:txBody>
          </p:sp>
          <p:cxnSp>
            <p:nvCxnSpPr>
              <p:cNvPr id="132" name="Straight Connector 131"/>
              <p:cNvCxnSpPr>
                <a:stCxn id="122" idx="0"/>
                <a:endCxn id="10" idx="2"/>
              </p:cNvCxnSpPr>
              <p:nvPr/>
            </p:nvCxnSpPr>
            <p:spPr>
              <a:xfrm flipV="1">
                <a:off x="4353596" y="1867791"/>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915457" y="2268764"/>
                <a:ext cx="876277" cy="369331"/>
              </a:xfrm>
              <a:prstGeom prst="rect">
                <a:avLst/>
              </a:prstGeom>
              <a:noFill/>
              <a:ln>
                <a:noFill/>
              </a:ln>
            </p:spPr>
            <p:txBody>
              <a:bodyPr wrap="square" rtlCol="0">
                <a:spAutoFit/>
              </a:bodyPr>
              <a:lstStyle/>
              <a:p>
                <a:pPr algn="ctr"/>
                <a:r>
                  <a:rPr lang="en-US" b="1" dirty="0" smtClean="0">
                    <a:solidFill>
                      <a:srgbClr val="03405F"/>
                    </a:solidFill>
                  </a:rPr>
                  <a:t>DRBD</a:t>
                </a:r>
                <a:endParaRPr lang="en-US" b="1" dirty="0">
                  <a:solidFill>
                    <a:srgbClr val="03405F"/>
                  </a:solidFill>
                </a:endParaRPr>
              </a:p>
            </p:txBody>
          </p:sp>
          <p:sp>
            <p:nvSpPr>
              <p:cNvPr id="131" name="TextBox 130"/>
              <p:cNvSpPr txBox="1"/>
              <p:nvPr/>
            </p:nvSpPr>
            <p:spPr>
              <a:xfrm>
                <a:off x="3972930" y="3021943"/>
                <a:ext cx="761331" cy="369332"/>
              </a:xfrm>
              <a:prstGeom prst="rect">
                <a:avLst/>
              </a:prstGeom>
              <a:noFill/>
              <a:ln>
                <a:noFill/>
              </a:ln>
            </p:spPr>
            <p:txBody>
              <a:bodyPr wrap="square" rtlCol="0">
                <a:spAutoFit/>
              </a:bodyPr>
              <a:lstStyle/>
              <a:p>
                <a:pPr algn="ctr"/>
                <a:r>
                  <a:rPr lang="en-US" b="1" dirty="0" smtClean="0">
                    <a:solidFill>
                      <a:srgbClr val="03405F"/>
                    </a:solidFill>
                  </a:rPr>
                  <a:t>HBA</a:t>
                </a:r>
                <a:endParaRPr lang="en-US" b="1" dirty="0">
                  <a:solidFill>
                    <a:srgbClr val="03405F"/>
                  </a:solidFill>
                </a:endParaRPr>
              </a:p>
            </p:txBody>
          </p:sp>
          <p:cxnSp>
            <p:nvCxnSpPr>
              <p:cNvPr id="134" name="Straight Connector 133"/>
              <p:cNvCxnSpPr/>
              <p:nvPr/>
            </p:nvCxnSpPr>
            <p:spPr>
              <a:xfrm flipV="1">
                <a:off x="8210578" y="3415127"/>
                <a:ext cx="0" cy="12051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772439" y="2268762"/>
                <a:ext cx="876277" cy="369333"/>
              </a:xfrm>
              <a:prstGeom prst="rect">
                <a:avLst/>
              </a:prstGeom>
              <a:noFill/>
              <a:ln>
                <a:noFill/>
              </a:ln>
            </p:spPr>
            <p:txBody>
              <a:bodyPr wrap="square" rtlCol="0">
                <a:spAutoFit/>
              </a:bodyPr>
              <a:lstStyle/>
              <a:p>
                <a:pPr algn="ctr"/>
                <a:r>
                  <a:rPr lang="en-US" b="1" dirty="0" smtClean="0">
                    <a:solidFill>
                      <a:srgbClr val="03405F"/>
                    </a:solidFill>
                  </a:rPr>
                  <a:t>DRBD</a:t>
                </a:r>
                <a:endParaRPr lang="en-US" b="1" dirty="0">
                  <a:solidFill>
                    <a:srgbClr val="03405F"/>
                  </a:solidFill>
                </a:endParaRPr>
              </a:p>
            </p:txBody>
          </p:sp>
          <p:sp>
            <p:nvSpPr>
              <p:cNvPr id="130" name="TextBox 129"/>
              <p:cNvSpPr txBox="1"/>
              <p:nvPr/>
            </p:nvSpPr>
            <p:spPr>
              <a:xfrm>
                <a:off x="7772438" y="3014102"/>
                <a:ext cx="876277" cy="369332"/>
              </a:xfrm>
              <a:prstGeom prst="rect">
                <a:avLst/>
              </a:prstGeom>
              <a:noFill/>
              <a:ln>
                <a:noFill/>
              </a:ln>
            </p:spPr>
            <p:txBody>
              <a:bodyPr wrap="square" rtlCol="0">
                <a:spAutoFit/>
              </a:bodyPr>
              <a:lstStyle/>
              <a:p>
                <a:pPr algn="ctr"/>
                <a:r>
                  <a:rPr lang="en-US" b="1" dirty="0" smtClean="0">
                    <a:solidFill>
                      <a:srgbClr val="03405F"/>
                    </a:solidFill>
                  </a:rPr>
                  <a:t>HBA</a:t>
                </a:r>
                <a:endParaRPr lang="en-US" b="1" dirty="0">
                  <a:solidFill>
                    <a:srgbClr val="03405F"/>
                  </a:solidFill>
                </a:endParaRPr>
              </a:p>
            </p:txBody>
          </p:sp>
          <p:cxnSp>
            <p:nvCxnSpPr>
              <p:cNvPr id="135" name="Straight Connector 134"/>
              <p:cNvCxnSpPr>
                <a:stCxn id="121" idx="1"/>
                <a:endCxn id="123" idx="3"/>
              </p:cNvCxnSpPr>
              <p:nvPr/>
            </p:nvCxnSpPr>
            <p:spPr>
              <a:xfrm flipH="1">
                <a:off x="7477918" y="2453429"/>
                <a:ext cx="29452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4" idx="1"/>
                <a:endCxn id="122" idx="3"/>
              </p:cNvCxnSpPr>
              <p:nvPr/>
            </p:nvCxnSpPr>
            <p:spPr>
              <a:xfrm flipH="1">
                <a:off x="4791734" y="2453430"/>
                <a:ext cx="35418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94668" y="4620228"/>
                <a:ext cx="1419934" cy="1403735"/>
                <a:chOff x="4010596" y="4957294"/>
                <a:chExt cx="1419934" cy="1403735"/>
              </a:xfrm>
            </p:grpSpPr>
            <p:sp>
              <p:nvSpPr>
                <p:cNvPr id="64" name="Can 63"/>
                <p:cNvSpPr/>
                <p:nvPr/>
              </p:nvSpPr>
              <p:spPr>
                <a:xfrm>
                  <a:off x="4010596" y="4957294"/>
                  <a:ext cx="1419934" cy="14037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75819" y="5847077"/>
                  <a:ext cx="1289487" cy="369332"/>
                </a:xfrm>
                <a:prstGeom prst="rect">
                  <a:avLst/>
                </a:prstGeom>
                <a:solidFill>
                  <a:schemeClr val="bg1"/>
                </a:solidFill>
                <a:ln>
                  <a:noFill/>
                </a:ln>
              </p:spPr>
              <p:txBody>
                <a:bodyPr wrap="square" rtlCol="0">
                  <a:spAutoFit/>
                </a:bodyPr>
                <a:lstStyle/>
                <a:p>
                  <a:pPr algn="ctr"/>
                  <a:r>
                    <a:rPr lang="en-US" b="1" dirty="0" smtClean="0"/>
                    <a:t>metadata</a:t>
                  </a:r>
                  <a:endParaRPr lang="en-US" b="1" dirty="0"/>
                </a:p>
              </p:txBody>
            </p:sp>
          </p:grpSp>
          <p:grpSp>
            <p:nvGrpSpPr>
              <p:cNvPr id="36" name="Group 35"/>
              <p:cNvGrpSpPr/>
              <p:nvPr/>
            </p:nvGrpSpPr>
            <p:grpSpPr>
              <a:xfrm>
                <a:off x="7228782" y="4628008"/>
                <a:ext cx="1419934" cy="1403735"/>
                <a:chOff x="7192310" y="4812674"/>
                <a:chExt cx="1419934" cy="1403735"/>
              </a:xfrm>
            </p:grpSpPr>
            <p:sp>
              <p:nvSpPr>
                <p:cNvPr id="37" name="Can 36"/>
                <p:cNvSpPr/>
                <p:nvPr/>
              </p:nvSpPr>
              <p:spPr>
                <a:xfrm>
                  <a:off x="7192310" y="4812674"/>
                  <a:ext cx="1419934" cy="14037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257533" y="5720220"/>
                  <a:ext cx="1289487" cy="369332"/>
                </a:xfrm>
                <a:prstGeom prst="rect">
                  <a:avLst/>
                </a:prstGeom>
                <a:solidFill>
                  <a:schemeClr val="bg1"/>
                </a:solidFill>
                <a:ln>
                  <a:noFill/>
                </a:ln>
              </p:spPr>
              <p:txBody>
                <a:bodyPr wrap="square" rtlCol="0">
                  <a:spAutoFit/>
                </a:bodyPr>
                <a:lstStyle/>
                <a:p>
                  <a:pPr algn="ctr"/>
                  <a:r>
                    <a:rPr lang="en-US" b="1" dirty="0" smtClean="0"/>
                    <a:t>metadata</a:t>
                  </a:r>
                  <a:endParaRPr lang="en-US" b="1" dirty="0"/>
                </a:p>
              </p:txBody>
            </p:sp>
          </p:grpSp>
          <p:cxnSp>
            <p:nvCxnSpPr>
              <p:cNvPr id="16" name="Straight Arrow Connector 15"/>
              <p:cNvCxnSpPr/>
              <p:nvPr/>
            </p:nvCxnSpPr>
            <p:spPr>
              <a:xfrm>
                <a:off x="5392911" y="5694677"/>
                <a:ext cx="1750263" cy="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7546" y="5329670"/>
                <a:ext cx="1480991" cy="338554"/>
              </a:xfrm>
              <a:prstGeom prst="rect">
                <a:avLst/>
              </a:prstGeom>
              <a:noFill/>
            </p:spPr>
            <p:txBody>
              <a:bodyPr wrap="square" rtlCol="0">
                <a:spAutoFit/>
              </a:bodyPr>
              <a:lstStyle/>
              <a:p>
                <a:pPr algn="ctr"/>
                <a:r>
                  <a:rPr lang="en-US" sz="1600" b="1" dirty="0" smtClean="0"/>
                  <a:t>consistency</a:t>
                </a:r>
                <a:endParaRPr lang="en-US" sz="1600" b="1" dirty="0"/>
              </a:p>
            </p:txBody>
          </p:sp>
          <p:cxnSp>
            <p:nvCxnSpPr>
              <p:cNvPr id="34" name="Straight Connector 33"/>
              <p:cNvCxnSpPr/>
              <p:nvPr/>
            </p:nvCxnSpPr>
            <p:spPr>
              <a:xfrm flipV="1">
                <a:off x="4350653" y="2613129"/>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210578" y="1867789"/>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210578" y="2638096"/>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658298" y="2620970"/>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918682" y="2641503"/>
                <a:ext cx="0" cy="4009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350653" y="3452697"/>
                <a:ext cx="0" cy="1205102"/>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897587" y="4201641"/>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spTree>
    <p:extLst>
      <p:ext uri="{BB962C8B-B14F-4D97-AF65-F5344CB8AC3E}">
        <p14:creationId xmlns:p14="http://schemas.microsoft.com/office/powerpoint/2010/main" val="166614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States</a:t>
            </a:r>
            <a:endParaRPr lang="en-US" dirty="0"/>
          </a:p>
        </p:txBody>
      </p:sp>
      <p:sp>
        <p:nvSpPr>
          <p:cNvPr id="6" name="Content Placeholder 5"/>
          <p:cNvSpPr>
            <a:spLocks noGrp="1"/>
          </p:cNvSpPr>
          <p:nvPr>
            <p:ph idx="1"/>
          </p:nvPr>
        </p:nvSpPr>
        <p:spPr>
          <a:xfrm>
            <a:off x="117231" y="1266707"/>
            <a:ext cx="8874369" cy="1203512"/>
          </a:xfrm>
        </p:spPr>
        <p:txBody>
          <a:bodyPr/>
          <a:lstStyle/>
          <a:p>
            <a:r>
              <a:rPr lang="en-US" dirty="0" smtClean="0"/>
              <a:t>Individual cloud and cluster services that are paired are best described as enabled and disabled.</a:t>
            </a:r>
          </a:p>
          <a:p>
            <a:pPr lvl="1"/>
            <a:r>
              <a:rPr lang="en-US" dirty="0" smtClean="0"/>
              <a:t>View using the </a:t>
            </a:r>
            <a:r>
              <a:rPr lang="en-US" dirty="0" smtClean="0"/>
              <a:t>Administrator Console or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-describe-services</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232267705"/>
              </p:ext>
            </p:extLst>
          </p:nvPr>
        </p:nvGraphicFramePr>
        <p:xfrm>
          <a:off x="511627" y="2556329"/>
          <a:ext cx="8273144" cy="3706707"/>
        </p:xfrm>
        <a:graphic>
          <a:graphicData uri="http://schemas.openxmlformats.org/drawingml/2006/table">
            <a:tbl>
              <a:tblPr firstRow="1" bandRow="1">
                <a:tableStyleId>{5C22544A-7EE6-4342-B048-85BDC9FD1C3A}</a:tableStyleId>
              </a:tblPr>
              <a:tblGrid>
                <a:gridCol w="1513116"/>
                <a:gridCol w="1665515"/>
                <a:gridCol w="1747157"/>
                <a:gridCol w="3347356"/>
              </a:tblGrid>
              <a:tr h="567267">
                <a:tc>
                  <a:txBody>
                    <a:bodyPr/>
                    <a:lstStyle/>
                    <a:p>
                      <a:pPr algn="ctr"/>
                      <a:r>
                        <a:rPr lang="en-US" sz="1800" dirty="0" smtClean="0"/>
                        <a:t>State</a:t>
                      </a:r>
                      <a:endParaRPr lang="en-US" sz="1800" dirty="0"/>
                    </a:p>
                  </a:txBody>
                  <a:tcPr anchor="ctr"/>
                </a:tc>
                <a:tc>
                  <a:txBody>
                    <a:bodyPr/>
                    <a:lstStyle/>
                    <a:p>
                      <a:pPr algn="ctr"/>
                      <a:r>
                        <a:rPr lang="en-US" sz="1800" dirty="0" smtClean="0"/>
                        <a:t>Operational</a:t>
                      </a:r>
                      <a:endParaRPr lang="en-US" sz="1800" dirty="0"/>
                    </a:p>
                  </a:txBody>
                  <a:tcPr anchor="ctr"/>
                </a:tc>
                <a:tc>
                  <a:txBody>
                    <a:bodyPr/>
                    <a:lstStyle/>
                    <a:p>
                      <a:pPr algn="ctr"/>
                      <a:r>
                        <a:rPr lang="en-US" sz="1800" dirty="0" smtClean="0"/>
                        <a:t>In Use</a:t>
                      </a:r>
                      <a:endParaRPr lang="en-US" sz="1800" dirty="0"/>
                    </a:p>
                  </a:txBody>
                  <a:tcPr anchor="ctr"/>
                </a:tc>
                <a:tc>
                  <a:txBody>
                    <a:bodyPr/>
                    <a:lstStyle/>
                    <a:p>
                      <a:pPr algn="ctr"/>
                      <a:r>
                        <a:rPr lang="en-US" sz="1800" dirty="0" smtClean="0"/>
                        <a:t>Description</a:t>
                      </a:r>
                      <a:endParaRPr lang="en-US" sz="1800" dirty="0"/>
                    </a:p>
                  </a:txBody>
                  <a:tcPr anchor="ctr"/>
                </a:tc>
              </a:tr>
              <a:tr h="567267">
                <a:tc>
                  <a:txBody>
                    <a:bodyPr/>
                    <a:lstStyle/>
                    <a:p>
                      <a:pPr algn="ctr"/>
                      <a:r>
                        <a:rPr lang="en-US" sz="1600" dirty="0" smtClean="0">
                          <a:latin typeface="Courier New" pitchFamily="49" charset="0"/>
                          <a:cs typeface="Courier New" pitchFamily="49" charset="0"/>
                        </a:rPr>
                        <a:t>ENABLED</a:t>
                      </a:r>
                      <a:endParaRPr lang="en-US" sz="1600" dirty="0">
                        <a:latin typeface="Courier New" pitchFamily="49" charset="0"/>
                        <a:cs typeface="Courier New" pitchFamily="49" charset="0"/>
                      </a:endParaRPr>
                    </a:p>
                  </a:txBody>
                  <a:tcPr anchor="ctr"/>
                </a:tc>
                <a:tc>
                  <a:txBody>
                    <a:bodyPr/>
                    <a:lstStyle/>
                    <a:p>
                      <a:pPr algn="ctr"/>
                      <a:r>
                        <a:rPr lang="en-US" sz="1600" dirty="0" smtClean="0"/>
                        <a:t>yes</a:t>
                      </a:r>
                      <a:endParaRPr lang="en-US" sz="1600" dirty="0"/>
                    </a:p>
                  </a:txBody>
                  <a:tcPr anchor="ctr"/>
                </a:tc>
                <a:tc>
                  <a:txBody>
                    <a:bodyPr/>
                    <a:lstStyle/>
                    <a:p>
                      <a:pPr algn="ctr"/>
                      <a:r>
                        <a:rPr lang="en-US" sz="1600" dirty="0" smtClean="0"/>
                        <a:t>yes</a:t>
                      </a:r>
                      <a:endParaRPr lang="en-US" sz="1600" dirty="0"/>
                    </a:p>
                  </a:txBody>
                  <a:tcPr anchor="ctr"/>
                </a:tc>
                <a:tc>
                  <a:txBody>
                    <a:bodyPr/>
                    <a:lstStyle/>
                    <a:p>
                      <a:pPr algn="l"/>
                      <a:r>
                        <a:rPr lang="en-US" sz="1600" b="0" i="0" u="none" strike="noStrike" kern="1200" baseline="0" dirty="0" smtClean="0">
                          <a:solidFill>
                            <a:schemeClr val="dk1"/>
                          </a:solidFill>
                          <a:latin typeface="+mn-lt"/>
                          <a:ea typeface="+mn-ea"/>
                          <a:cs typeface="+mn-cs"/>
                        </a:rPr>
                        <a:t>Service is operating correctly and is selected for processing requests</a:t>
                      </a:r>
                      <a:endParaRPr lang="en-US" sz="1600" dirty="0"/>
                    </a:p>
                  </a:txBody>
                  <a:tcPr anchor="ctr"/>
                </a:tc>
              </a:tr>
              <a:tr h="567267">
                <a:tc>
                  <a:txBody>
                    <a:bodyPr/>
                    <a:lstStyle/>
                    <a:p>
                      <a:pPr algn="ctr"/>
                      <a:r>
                        <a:rPr lang="en-US" sz="1600" dirty="0" smtClean="0">
                          <a:latin typeface="Courier New" pitchFamily="49" charset="0"/>
                          <a:cs typeface="Courier New" pitchFamily="49" charset="0"/>
                        </a:rPr>
                        <a:t>DISABLED</a:t>
                      </a:r>
                      <a:endParaRPr lang="en-US" sz="1600" dirty="0">
                        <a:latin typeface="Courier New" pitchFamily="49" charset="0"/>
                        <a:cs typeface="Courier New" pitchFamily="49" charset="0"/>
                      </a:endParaRPr>
                    </a:p>
                  </a:txBody>
                  <a:tcPr anchor="ctr"/>
                </a:tc>
                <a:tc>
                  <a:txBody>
                    <a:bodyPr/>
                    <a:lstStyle/>
                    <a:p>
                      <a:pPr algn="ctr"/>
                      <a:r>
                        <a:rPr lang="en-US" sz="1600" dirty="0" smtClean="0"/>
                        <a:t>yes</a:t>
                      </a:r>
                      <a:endParaRPr lang="en-US" sz="1600" dirty="0"/>
                    </a:p>
                  </a:txBody>
                  <a:tcPr anchor="ctr"/>
                </a:tc>
                <a:tc>
                  <a:txBody>
                    <a:bodyPr/>
                    <a:lstStyle/>
                    <a:p>
                      <a:pPr algn="ctr"/>
                      <a:r>
                        <a:rPr lang="en-US" sz="1600" dirty="0" smtClean="0"/>
                        <a:t>no</a:t>
                      </a:r>
                      <a:endParaRPr lang="en-US" sz="1600" dirty="0"/>
                    </a:p>
                  </a:txBody>
                  <a:tcPr anchor="ctr"/>
                </a:tc>
                <a:tc>
                  <a:txBody>
                    <a:bodyPr/>
                    <a:lstStyle/>
                    <a:p>
                      <a:pPr algn="l"/>
                      <a:r>
                        <a:rPr lang="en-US" sz="1600" b="0" i="0" u="none" strike="noStrike" kern="1200" baseline="0" dirty="0" smtClean="0">
                          <a:solidFill>
                            <a:schemeClr val="dk1"/>
                          </a:solidFill>
                          <a:latin typeface="+mn-lt"/>
                          <a:ea typeface="+mn-ea"/>
                          <a:cs typeface="+mn-cs"/>
                        </a:rPr>
                        <a:t>Service is operating correctly but is not selected for processing requests</a:t>
                      </a:r>
                      <a:endParaRPr lang="en-US" sz="1600" dirty="0"/>
                    </a:p>
                  </a:txBody>
                  <a:tcPr anchor="ctr"/>
                </a:tc>
              </a:tr>
              <a:tr h="567267">
                <a:tc>
                  <a:txBody>
                    <a:bodyPr/>
                    <a:lstStyle/>
                    <a:p>
                      <a:pPr algn="ctr"/>
                      <a:r>
                        <a:rPr lang="en-US" sz="1600" dirty="0" smtClean="0">
                          <a:latin typeface="Courier New" pitchFamily="49" charset="0"/>
                          <a:cs typeface="Courier New" pitchFamily="49" charset="0"/>
                        </a:rPr>
                        <a:t>NOTREADY</a:t>
                      </a:r>
                      <a:endParaRPr lang="en-US" sz="1600" dirty="0">
                        <a:latin typeface="Courier New" pitchFamily="49" charset="0"/>
                        <a:cs typeface="Courier New" pitchFamily="49" charset="0"/>
                      </a:endParaRPr>
                    </a:p>
                  </a:txBody>
                  <a:tcPr anchor="ctr"/>
                </a:tc>
                <a:tc>
                  <a:txBody>
                    <a:bodyPr/>
                    <a:lstStyle/>
                    <a:p>
                      <a:pPr algn="ctr"/>
                      <a:r>
                        <a:rPr lang="en-US" sz="1600" dirty="0" smtClean="0"/>
                        <a:t>no</a:t>
                      </a:r>
                      <a:endParaRPr lang="en-US" sz="1600" dirty="0"/>
                    </a:p>
                  </a:txBody>
                  <a:tcPr anchor="ctr"/>
                </a:tc>
                <a:tc>
                  <a:txBody>
                    <a:bodyPr/>
                    <a:lstStyle/>
                    <a:p>
                      <a:pPr algn="ctr"/>
                      <a:r>
                        <a:rPr lang="en-US" sz="1600" dirty="0" smtClean="0"/>
                        <a:t>no</a:t>
                      </a:r>
                      <a:endParaRPr lang="en-US" sz="1600" dirty="0"/>
                    </a:p>
                  </a:txBody>
                  <a:tcPr anchor="ctr"/>
                </a:tc>
                <a:tc>
                  <a:txBody>
                    <a:bodyPr/>
                    <a:lstStyle/>
                    <a:p>
                      <a:pPr algn="l"/>
                      <a:r>
                        <a:rPr lang="en-US" sz="1600" dirty="0" smtClean="0"/>
                        <a:t>Service is failing to operate</a:t>
                      </a:r>
                      <a:r>
                        <a:rPr lang="en-US" sz="1600" baseline="0" dirty="0" smtClean="0"/>
                        <a:t> </a:t>
                      </a:r>
                      <a:r>
                        <a:rPr lang="en-US" sz="1600" dirty="0" smtClean="0"/>
                        <a:t>correctly</a:t>
                      </a:r>
                      <a:endParaRPr lang="en-US" sz="1600" dirty="0"/>
                    </a:p>
                  </a:txBody>
                  <a:tcPr anchor="ctr"/>
                </a:tc>
              </a:tr>
              <a:tr h="567267">
                <a:tc>
                  <a:txBody>
                    <a:bodyPr/>
                    <a:lstStyle/>
                    <a:p>
                      <a:pPr algn="ctr"/>
                      <a:r>
                        <a:rPr lang="en-US" sz="1600" dirty="0" smtClean="0">
                          <a:latin typeface="Courier New" pitchFamily="49" charset="0"/>
                          <a:cs typeface="Courier New" pitchFamily="49" charset="0"/>
                        </a:rPr>
                        <a:t>BROKEN</a:t>
                      </a:r>
                      <a:endParaRPr lang="en-US" sz="1600" dirty="0">
                        <a:latin typeface="Courier New" pitchFamily="49" charset="0"/>
                        <a:cs typeface="Courier New" pitchFamily="49" charset="0"/>
                      </a:endParaRPr>
                    </a:p>
                  </a:txBody>
                  <a:tcPr anchor="ctr"/>
                </a:tc>
                <a:tc>
                  <a:txBody>
                    <a:bodyPr/>
                    <a:lstStyle/>
                    <a:p>
                      <a:pPr algn="ctr"/>
                      <a:r>
                        <a:rPr lang="en-US" sz="1600" dirty="0" smtClean="0"/>
                        <a:t>no</a:t>
                      </a:r>
                      <a:endParaRPr lang="en-US" sz="1600" dirty="0"/>
                    </a:p>
                  </a:txBody>
                  <a:tcPr anchor="ctr"/>
                </a:tc>
                <a:tc>
                  <a:txBody>
                    <a:bodyPr/>
                    <a:lstStyle/>
                    <a:p>
                      <a:pPr algn="ctr"/>
                      <a:r>
                        <a:rPr lang="en-US" sz="1600" dirty="0" smtClean="0"/>
                        <a:t>no</a:t>
                      </a:r>
                      <a:endParaRPr lang="en-US" sz="1600" dirty="0"/>
                    </a:p>
                  </a:txBody>
                  <a:tcPr anchor="ctr"/>
                </a:tc>
                <a:tc>
                  <a:txBody>
                    <a:bodyPr/>
                    <a:lstStyle/>
                    <a:p>
                      <a:pPr algn="l"/>
                      <a:r>
                        <a:rPr lang="en-US" sz="1600" b="0" i="0" u="none" strike="noStrike" kern="1200" baseline="0" dirty="0" smtClean="0">
                          <a:solidFill>
                            <a:schemeClr val="dk1"/>
                          </a:solidFill>
                          <a:latin typeface="+mn-lt"/>
                          <a:ea typeface="+mn-ea"/>
                          <a:cs typeface="+mn-cs"/>
                        </a:rPr>
                        <a:t>Service is not contactable by the system</a:t>
                      </a:r>
                      <a:endParaRPr lang="en-US" sz="1600" dirty="0"/>
                    </a:p>
                  </a:txBody>
                  <a:tcPr anchor="ctr"/>
                </a:tc>
              </a:tr>
              <a:tr h="567267">
                <a:tc>
                  <a:txBody>
                    <a:bodyPr/>
                    <a:lstStyle/>
                    <a:p>
                      <a:pPr algn="ctr"/>
                      <a:r>
                        <a:rPr lang="en-US" sz="1600" dirty="0" smtClean="0">
                          <a:latin typeface="Courier New" pitchFamily="49" charset="0"/>
                          <a:cs typeface="Courier New" pitchFamily="49" charset="0"/>
                        </a:rPr>
                        <a:t>STOPPED</a:t>
                      </a:r>
                      <a:endParaRPr lang="en-US" sz="1600" dirty="0">
                        <a:latin typeface="Courier New" pitchFamily="49" charset="0"/>
                        <a:cs typeface="Courier New" pitchFamily="49" charset="0"/>
                      </a:endParaRPr>
                    </a:p>
                  </a:txBody>
                  <a:tcPr anchor="ctr"/>
                </a:tc>
                <a:tc>
                  <a:txBody>
                    <a:bodyPr/>
                    <a:lstStyle/>
                    <a:p>
                      <a:pPr algn="ctr"/>
                      <a:r>
                        <a:rPr lang="en-US" sz="1600" dirty="0" smtClean="0"/>
                        <a:t>n/a</a:t>
                      </a:r>
                      <a:endParaRPr lang="en-US" sz="1600" dirty="0"/>
                    </a:p>
                  </a:txBody>
                  <a:tcPr anchor="ctr"/>
                </a:tc>
                <a:tc>
                  <a:txBody>
                    <a:bodyPr/>
                    <a:lstStyle/>
                    <a:p>
                      <a:pPr algn="ctr"/>
                      <a:r>
                        <a:rPr lang="en-US" sz="1600" dirty="0" smtClean="0"/>
                        <a:t>no</a:t>
                      </a:r>
                      <a:endParaRPr lang="en-US" sz="1600" dirty="0"/>
                    </a:p>
                  </a:txBody>
                  <a:tcPr anchor="ctr"/>
                </a:tc>
                <a:tc>
                  <a:txBody>
                    <a:bodyPr/>
                    <a:lstStyle/>
                    <a:p>
                      <a:pPr algn="l"/>
                      <a:r>
                        <a:rPr lang="en-US" sz="1600" b="0" i="0" u="none" strike="noStrike" kern="1200" baseline="0" dirty="0" smtClean="0">
                          <a:solidFill>
                            <a:schemeClr val="dk1"/>
                          </a:solidFill>
                          <a:latin typeface="+mn-lt"/>
                          <a:ea typeface="+mn-ea"/>
                          <a:cs typeface="+mn-cs"/>
                        </a:rPr>
                        <a:t>Service has been stopped by an administrator</a:t>
                      </a:r>
                      <a:endParaRPr lang="en-US" sz="1600" dirty="0"/>
                    </a:p>
                  </a:txBody>
                  <a:tcPr anchor="ctr"/>
                </a:tc>
              </a:tr>
            </a:tbl>
          </a:graphicData>
        </a:graphic>
      </p:graphicFrame>
    </p:spTree>
    <p:extLst>
      <p:ext uri="{BB962C8B-B14F-4D97-AF65-F5344CB8AC3E}">
        <p14:creationId xmlns:p14="http://schemas.microsoft.com/office/powerpoint/2010/main" val="2368511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Availability</a:t>
            </a:r>
            <a:endParaRPr lang="en-US" dirty="0"/>
          </a:p>
        </p:txBody>
      </p:sp>
      <p:sp>
        <p:nvSpPr>
          <p:cNvPr id="3" name="Content Placeholder 2"/>
          <p:cNvSpPr>
            <a:spLocks noGrp="1"/>
          </p:cNvSpPr>
          <p:nvPr>
            <p:ph idx="1"/>
          </p:nvPr>
        </p:nvSpPr>
        <p:spPr/>
        <p:txBody>
          <a:bodyPr/>
          <a:lstStyle/>
          <a:p>
            <a:r>
              <a:rPr lang="en-US" dirty="0" smtClean="0"/>
              <a:t>The cloud is available if:</a:t>
            </a:r>
          </a:p>
          <a:p>
            <a:pPr lvl="1"/>
            <a:r>
              <a:rPr lang="en-US" dirty="0"/>
              <a:t>The cloud has an enabled C</a:t>
            </a:r>
            <a:r>
              <a:rPr lang="en-US" dirty="0" smtClean="0"/>
              <a:t>loud </a:t>
            </a:r>
            <a:r>
              <a:rPr lang="en-US" dirty="0"/>
              <a:t>C</a:t>
            </a:r>
            <a:r>
              <a:rPr lang="en-US" dirty="0" smtClean="0"/>
              <a:t>ontroller.</a:t>
            </a:r>
            <a:endParaRPr lang="en-US" dirty="0"/>
          </a:p>
          <a:p>
            <a:pPr lvl="1"/>
            <a:r>
              <a:rPr lang="en-US" dirty="0" smtClean="0"/>
              <a:t>The </a:t>
            </a:r>
            <a:r>
              <a:rPr lang="en-US" dirty="0"/>
              <a:t>cloud has an enabled </a:t>
            </a:r>
            <a:r>
              <a:rPr lang="en-US" dirty="0" smtClean="0"/>
              <a:t>Walrus.</a:t>
            </a:r>
            <a:endParaRPr lang="en-US" dirty="0"/>
          </a:p>
          <a:p>
            <a:pPr lvl="1"/>
            <a:r>
              <a:rPr lang="en-US" dirty="0" smtClean="0"/>
              <a:t>The </a:t>
            </a:r>
            <a:r>
              <a:rPr lang="en-US" dirty="0"/>
              <a:t>availability zone has an enabled </a:t>
            </a:r>
            <a:r>
              <a:rPr lang="en-US" dirty="0" smtClean="0"/>
              <a:t>Cluster </a:t>
            </a:r>
            <a:r>
              <a:rPr lang="en-US" dirty="0"/>
              <a:t>C</a:t>
            </a:r>
            <a:r>
              <a:rPr lang="en-US" dirty="0" smtClean="0"/>
              <a:t>ontroller.</a:t>
            </a:r>
            <a:endParaRPr lang="en-US" dirty="0"/>
          </a:p>
          <a:p>
            <a:pPr lvl="1"/>
            <a:r>
              <a:rPr lang="en-US" dirty="0" smtClean="0"/>
              <a:t>The </a:t>
            </a:r>
            <a:r>
              <a:rPr lang="en-US" dirty="0"/>
              <a:t>availability zone has an </a:t>
            </a:r>
            <a:r>
              <a:rPr lang="en-US" dirty="0" smtClean="0"/>
              <a:t>enabled Storage </a:t>
            </a:r>
            <a:r>
              <a:rPr lang="en-US" dirty="0"/>
              <a:t>C</a:t>
            </a:r>
            <a:r>
              <a:rPr lang="en-US" dirty="0" smtClean="0"/>
              <a:t>ontroller.</a:t>
            </a:r>
          </a:p>
          <a:p>
            <a:pPr lvl="1"/>
            <a:r>
              <a:rPr lang="en-US" dirty="0" smtClean="0"/>
              <a:t>VMware hypervisors have an enabled VMware Broker.</a:t>
            </a:r>
            <a:endParaRPr lang="en-US" dirty="0"/>
          </a:p>
          <a:p>
            <a:pPr lvl="1"/>
            <a:r>
              <a:rPr lang="en-US" dirty="0" smtClean="0"/>
              <a:t>The </a:t>
            </a:r>
            <a:r>
              <a:rPr lang="en-US" dirty="0"/>
              <a:t>user-facing service </a:t>
            </a:r>
            <a:r>
              <a:rPr lang="en-US" dirty="0" smtClean="0"/>
              <a:t>has </a:t>
            </a:r>
            <a:r>
              <a:rPr lang="en-US" dirty="0"/>
              <a:t>one reachable Arbitrator per </a:t>
            </a:r>
            <a:r>
              <a:rPr lang="en-US" dirty="0" smtClean="0"/>
              <a:t>host. </a:t>
            </a:r>
          </a:p>
          <a:p>
            <a:pPr lvl="2"/>
            <a:r>
              <a:rPr lang="en-US" dirty="0"/>
              <a:t>I</a:t>
            </a:r>
            <a:r>
              <a:rPr lang="en-US" dirty="0" smtClean="0"/>
              <a:t>f </a:t>
            </a:r>
            <a:r>
              <a:rPr lang="en-US" dirty="0"/>
              <a:t>you configure </a:t>
            </a:r>
            <a:r>
              <a:rPr lang="en-US" dirty="0" smtClean="0"/>
              <a:t>Arbitrators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3926781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2" y="528787"/>
            <a:ext cx="8524875" cy="1096864"/>
          </a:xfrm>
        </p:spPr>
        <p:txBody>
          <a:bodyPr/>
          <a:lstStyle/>
          <a:p>
            <a:r>
              <a:rPr lang="en-US" dirty="0" smtClean="0"/>
              <a:t>Arbitrators</a:t>
            </a:r>
            <a:endParaRPr lang="en-US" dirty="0"/>
          </a:p>
        </p:txBody>
      </p:sp>
      <p:sp>
        <p:nvSpPr>
          <p:cNvPr id="3" name="Content Placeholder 2"/>
          <p:cNvSpPr>
            <a:spLocks noGrp="1"/>
          </p:cNvSpPr>
          <p:nvPr>
            <p:ph idx="1"/>
          </p:nvPr>
        </p:nvSpPr>
        <p:spPr>
          <a:xfrm>
            <a:off x="305698" y="1261485"/>
            <a:ext cx="8470312" cy="5078929"/>
          </a:xfrm>
        </p:spPr>
        <p:txBody>
          <a:bodyPr/>
          <a:lstStyle/>
          <a:p>
            <a:r>
              <a:rPr lang="en-US" dirty="0" smtClean="0"/>
              <a:t>An optional service that monitors user network connectivity.</a:t>
            </a:r>
          </a:p>
          <a:p>
            <a:pPr lvl="1"/>
            <a:r>
              <a:rPr lang="en-US" dirty="0" smtClean="0"/>
              <a:t>Configured on Cloud </a:t>
            </a:r>
            <a:r>
              <a:rPr lang="en-US" dirty="0"/>
              <a:t>C</a:t>
            </a:r>
            <a:r>
              <a:rPr lang="en-US" dirty="0" smtClean="0"/>
              <a:t>ontrollers, Walruses, and Cluster </a:t>
            </a:r>
            <a:r>
              <a:rPr lang="en-US" dirty="0"/>
              <a:t>C</a:t>
            </a:r>
            <a:r>
              <a:rPr lang="en-US" dirty="0" smtClean="0"/>
              <a:t>ontrollers</a:t>
            </a:r>
          </a:p>
          <a:p>
            <a:r>
              <a:rPr lang="en-US" dirty="0"/>
              <a:t>U</a:t>
            </a:r>
            <a:r>
              <a:rPr lang="en-US" dirty="0" smtClean="0"/>
              <a:t>ses ICMP echo messages to periodically test reachability to an external IP address.</a:t>
            </a:r>
          </a:p>
          <a:p>
            <a:pPr lvl="1"/>
            <a:r>
              <a:rPr lang="en-US" dirty="0" smtClean="0"/>
              <a:t>If the Arbitrator has reachability out, users should have reachability in.</a:t>
            </a:r>
          </a:p>
          <a:p>
            <a:pPr lvl="1"/>
            <a:r>
              <a:rPr lang="en-US" dirty="0" smtClean="0"/>
              <a:t>Choose IP addresses that best approximate user locations.</a:t>
            </a:r>
          </a:p>
          <a:p>
            <a:endParaRPr lang="en-US" dirty="0" smtClean="0"/>
          </a:p>
          <a:p>
            <a:endParaRPr lang="en-US" dirty="0"/>
          </a:p>
          <a:p>
            <a:endParaRPr lang="en-US" dirty="0" smtClean="0"/>
          </a:p>
          <a:p>
            <a:r>
              <a:rPr lang="en-US" dirty="0" smtClean="0"/>
              <a:t>Viewing Arbitrator information</a:t>
            </a: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-describe-arbitrators</a:t>
            </a:r>
            <a:r>
              <a:rPr lang="en-US" sz="1800" dirty="0" smtClean="0"/>
              <a:t>,  </a:t>
            </a:r>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-describe-properties | </a:t>
            </a:r>
            <a:r>
              <a:rPr lang="en-US" sz="1800" dirty="0" err="1" smtClean="0">
                <a:latin typeface="Courier New" pitchFamily="49" charset="0"/>
                <a:cs typeface="Courier New" pitchFamily="49" charset="0"/>
              </a:rPr>
              <a:t>grep</a:t>
            </a:r>
            <a:r>
              <a:rPr lang="en-US" sz="1800" dirty="0" smtClean="0">
                <a:latin typeface="Courier New" pitchFamily="49" charset="0"/>
                <a:cs typeface="Courier New" pitchFamily="49" charset="0"/>
              </a:rPr>
              <a:t> arbitrator</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grpSp>
        <p:nvGrpSpPr>
          <p:cNvPr id="9" name="Group 8"/>
          <p:cNvGrpSpPr/>
          <p:nvPr/>
        </p:nvGrpSpPr>
        <p:grpSpPr>
          <a:xfrm>
            <a:off x="1958272" y="4049234"/>
            <a:ext cx="5181601" cy="1071144"/>
            <a:chOff x="1958272" y="4049234"/>
            <a:chExt cx="5181601" cy="1071144"/>
          </a:xfrm>
        </p:grpSpPr>
        <p:grpSp>
          <p:nvGrpSpPr>
            <p:cNvPr id="29" name="Group 28"/>
            <p:cNvGrpSpPr/>
            <p:nvPr/>
          </p:nvGrpSpPr>
          <p:grpSpPr>
            <a:xfrm>
              <a:off x="1958272" y="4049234"/>
              <a:ext cx="5181601" cy="1071144"/>
              <a:chOff x="1958272" y="4049234"/>
              <a:chExt cx="5181601" cy="1071144"/>
            </a:xfrm>
          </p:grpSpPr>
          <p:sp>
            <p:nvSpPr>
              <p:cNvPr id="5" name="Rectangle 4"/>
              <p:cNvSpPr/>
              <p:nvPr/>
            </p:nvSpPr>
            <p:spPr>
              <a:xfrm>
                <a:off x="1958272" y="4049234"/>
                <a:ext cx="1215483" cy="97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36435" y="4049234"/>
                <a:ext cx="659155" cy="369332"/>
              </a:xfrm>
              <a:prstGeom prst="rect">
                <a:avLst/>
              </a:prstGeom>
              <a:noFill/>
            </p:spPr>
            <p:txBody>
              <a:bodyPr wrap="none" rtlCol="0">
                <a:spAutoFit/>
              </a:bodyPr>
              <a:lstStyle/>
              <a:p>
                <a:r>
                  <a:rPr lang="en-US" b="1" dirty="0" smtClean="0">
                    <a:solidFill>
                      <a:schemeClr val="bg1"/>
                    </a:solidFill>
                  </a:rPr>
                  <a:t>CLC</a:t>
                </a:r>
                <a:endParaRPr lang="en-US" b="1" dirty="0">
                  <a:solidFill>
                    <a:schemeClr val="bg1"/>
                  </a:solidFill>
                </a:endParaRPr>
              </a:p>
            </p:txBody>
          </p:sp>
          <p:grpSp>
            <p:nvGrpSpPr>
              <p:cNvPr id="28" name="Group 27"/>
              <p:cNvGrpSpPr/>
              <p:nvPr/>
            </p:nvGrpSpPr>
            <p:grpSpPr>
              <a:xfrm>
                <a:off x="2660799" y="4302930"/>
                <a:ext cx="4479074" cy="817448"/>
                <a:chOff x="2660799" y="4562223"/>
                <a:chExt cx="4479074" cy="817448"/>
              </a:xfrm>
            </p:grpSpPr>
            <p:sp>
              <p:nvSpPr>
                <p:cNvPr id="8" name="Rectangle 7"/>
                <p:cNvSpPr/>
                <p:nvPr/>
              </p:nvSpPr>
              <p:spPr>
                <a:xfrm>
                  <a:off x="2660799" y="4646830"/>
                  <a:ext cx="512956" cy="3004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NIC</a:t>
                  </a:r>
                  <a:endParaRPr lang="en-US" sz="1400" b="1" dirty="0">
                    <a:solidFill>
                      <a:schemeClr val="tx1"/>
                    </a:solidFill>
                  </a:endParaRPr>
                </a:p>
              </p:txBody>
            </p:sp>
            <p:cxnSp>
              <p:nvCxnSpPr>
                <p:cNvPr id="14" name="Straight Connector 13"/>
                <p:cNvCxnSpPr>
                  <a:stCxn id="8" idx="3"/>
                </p:cNvCxnSpPr>
                <p:nvPr/>
              </p:nvCxnSpPr>
              <p:spPr>
                <a:xfrm flipV="1">
                  <a:off x="3173755" y="4790675"/>
                  <a:ext cx="3575825" cy="636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5649" y="4597199"/>
                  <a:ext cx="847492" cy="399673"/>
                </a:xfrm>
                <a:prstGeom prst="rect">
                  <a:avLst/>
                </a:prstGeom>
                <a:solidFill>
                  <a:schemeClr val="accent3">
                    <a:lumMod val="75000"/>
                  </a:schemeClr>
                </a:solid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router2</a:t>
                  </a:r>
                  <a:endParaRPr lang="en-US" sz="1400" b="1" dirty="0"/>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49580" y="4562223"/>
                  <a:ext cx="390293" cy="38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3285268" y="5116519"/>
                  <a:ext cx="1516566" cy="0"/>
                </a:xfrm>
                <a:prstGeom prst="straightConnector1">
                  <a:avLst/>
                </a:prstGeom>
                <a:ln w="19050">
                  <a:solidFill>
                    <a:srgbClr val="FF00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62865" y="5071894"/>
                  <a:ext cx="561372" cy="307777"/>
                </a:xfrm>
                <a:prstGeom prst="rect">
                  <a:avLst/>
                </a:prstGeom>
                <a:noFill/>
              </p:spPr>
              <p:txBody>
                <a:bodyPr wrap="none" rtlCol="0">
                  <a:spAutoFit/>
                </a:bodyPr>
                <a:lstStyle/>
                <a:p>
                  <a:r>
                    <a:rPr lang="en-US" sz="1400" b="1" dirty="0" smtClean="0">
                      <a:solidFill>
                        <a:srgbClr val="FF0000"/>
                      </a:solidFill>
                    </a:rPr>
                    <a:t>ping</a:t>
                  </a:r>
                  <a:endParaRPr lang="en-US" sz="1400" b="1" dirty="0">
                    <a:solidFill>
                      <a:srgbClr val="FF0000"/>
                    </a:solidFill>
                  </a:endParaRPr>
                </a:p>
              </p:txBody>
            </p:sp>
          </p:grpSp>
        </p:grpSp>
        <p:sp>
          <p:nvSpPr>
            <p:cNvPr id="7" name="TextBox 6"/>
            <p:cNvSpPr txBox="1"/>
            <p:nvPr/>
          </p:nvSpPr>
          <p:spPr>
            <a:xfrm>
              <a:off x="2016824" y="4687949"/>
              <a:ext cx="1098378" cy="338554"/>
            </a:xfrm>
            <a:prstGeom prst="rect">
              <a:avLst/>
            </a:prstGeom>
            <a:noFill/>
          </p:spPr>
          <p:txBody>
            <a:bodyPr wrap="none" rtlCol="0">
              <a:spAutoFit/>
            </a:bodyPr>
            <a:lstStyle/>
            <a:p>
              <a:r>
                <a:rPr lang="en-US" sz="1600" b="1" dirty="0" smtClean="0">
                  <a:solidFill>
                    <a:srgbClr val="FF0000"/>
                  </a:solidFill>
                </a:rPr>
                <a:t>arbitrator</a:t>
              </a:r>
              <a:endParaRPr lang="en-US" sz="1600" b="1" dirty="0">
                <a:solidFill>
                  <a:srgbClr val="FF0000"/>
                </a:solidFill>
              </a:endParaRPr>
            </a:p>
          </p:txBody>
        </p:sp>
      </p:grpSp>
    </p:spTree>
    <p:extLst>
      <p:ext uri="{BB962C8B-B14F-4D97-AF65-F5344CB8AC3E}">
        <p14:creationId xmlns:p14="http://schemas.microsoft.com/office/powerpoint/2010/main" val="1602700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Arbitrators Example</a:t>
            </a:r>
            <a:endParaRPr lang="en-US" dirty="0"/>
          </a:p>
        </p:txBody>
      </p:sp>
      <p:sp>
        <p:nvSpPr>
          <p:cNvPr id="9" name="Content Placeholder 8"/>
          <p:cNvSpPr>
            <a:spLocks noGrp="1"/>
          </p:cNvSpPr>
          <p:nvPr>
            <p:ph idx="1"/>
          </p:nvPr>
        </p:nvSpPr>
        <p:spPr>
          <a:xfrm>
            <a:off x="344100" y="4351467"/>
            <a:ext cx="8524875" cy="1952513"/>
          </a:xfrm>
        </p:spPr>
        <p:txBody>
          <a:bodyPr/>
          <a:lstStyle/>
          <a:p>
            <a:r>
              <a:rPr lang="en-US" dirty="0" smtClean="0"/>
              <a:t>Configure multiple Arbitrators to test all NICs and paths to public networks</a:t>
            </a:r>
          </a:p>
          <a:p>
            <a:pPr lvl="1"/>
            <a:r>
              <a:rPr lang="en-US" dirty="0"/>
              <a:t>If all Arbitrators registered on a host fail, failover occurs</a:t>
            </a:r>
            <a:r>
              <a:rPr lang="en-US" dirty="0" smtClean="0"/>
              <a:t>.</a:t>
            </a:r>
          </a:p>
          <a:p>
            <a:r>
              <a:rPr lang="en-US" dirty="0" smtClean="0"/>
              <a:t>Arbitrators are register with the host, not a service.</a:t>
            </a:r>
          </a:p>
          <a:p>
            <a:pPr lvl="1"/>
            <a:r>
              <a:rPr lang="en-US" dirty="0" smtClean="0"/>
              <a:t>All services running on host with use the Arbitrator(s).</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16</a:t>
            </a:fld>
            <a:endParaRPr lang="en-US"/>
          </a:p>
        </p:txBody>
      </p:sp>
      <p:grpSp>
        <p:nvGrpSpPr>
          <p:cNvPr id="14" name="Group 13"/>
          <p:cNvGrpSpPr/>
          <p:nvPr/>
        </p:nvGrpSpPr>
        <p:grpSpPr>
          <a:xfrm>
            <a:off x="162619" y="1443436"/>
            <a:ext cx="8880314" cy="2683793"/>
            <a:chOff x="162619" y="1443436"/>
            <a:chExt cx="8880314" cy="2683793"/>
          </a:xfrm>
        </p:grpSpPr>
        <p:grpSp>
          <p:nvGrpSpPr>
            <p:cNvPr id="52" name="Group 51"/>
            <p:cNvGrpSpPr/>
            <p:nvPr/>
          </p:nvGrpSpPr>
          <p:grpSpPr>
            <a:xfrm>
              <a:off x="328036" y="3045462"/>
              <a:ext cx="2790738" cy="1081767"/>
              <a:chOff x="2166253" y="4569206"/>
              <a:chExt cx="2790738" cy="1081767"/>
            </a:xfrm>
          </p:grpSpPr>
          <p:sp>
            <p:nvSpPr>
              <p:cNvPr id="5" name="Rounded Rectangle 4"/>
              <p:cNvSpPr/>
              <p:nvPr/>
            </p:nvSpPr>
            <p:spPr>
              <a:xfrm>
                <a:off x="2166253" y="4569206"/>
                <a:ext cx="2732317" cy="1069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701140" y="4943087"/>
                <a:ext cx="1731982" cy="707886"/>
              </a:xfrm>
              <a:prstGeom prst="rect">
                <a:avLst/>
              </a:prstGeom>
              <a:noFill/>
            </p:spPr>
            <p:txBody>
              <a:bodyPr wrap="square" rtlCol="0">
                <a:spAutoFit/>
              </a:bodyPr>
              <a:lstStyle/>
              <a:p>
                <a:pPr algn="ctr"/>
                <a:r>
                  <a:rPr lang="en-US" sz="2000" b="1" dirty="0" smtClean="0">
                    <a:solidFill>
                      <a:schemeClr val="bg1"/>
                    </a:solidFill>
                  </a:rPr>
                  <a:t>Cloud Controller</a:t>
                </a:r>
                <a:endParaRPr lang="en-US" sz="2000" b="1" dirty="0">
                  <a:solidFill>
                    <a:schemeClr val="bg1"/>
                  </a:solidFill>
                </a:endParaRPr>
              </a:p>
            </p:txBody>
          </p:sp>
          <p:sp>
            <p:nvSpPr>
              <p:cNvPr id="13" name="TextBox 12"/>
              <p:cNvSpPr txBox="1"/>
              <p:nvPr/>
            </p:nvSpPr>
            <p:spPr>
              <a:xfrm>
                <a:off x="2224674"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sp>
            <p:nvSpPr>
              <p:cNvPr id="51" name="TextBox 50"/>
              <p:cNvSpPr txBox="1"/>
              <p:nvPr/>
            </p:nvSpPr>
            <p:spPr>
              <a:xfrm>
                <a:off x="3716020"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grpSp>
        <p:sp>
          <p:nvSpPr>
            <p:cNvPr id="63" name="Up Arrow 62"/>
            <p:cNvSpPr/>
            <p:nvPr/>
          </p:nvSpPr>
          <p:spPr>
            <a:xfrm>
              <a:off x="533108"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Up Arrow 63"/>
            <p:cNvSpPr/>
            <p:nvPr/>
          </p:nvSpPr>
          <p:spPr>
            <a:xfrm>
              <a:off x="2024454"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62619" y="1445548"/>
              <a:ext cx="1560786" cy="584775"/>
            </a:xfrm>
            <a:prstGeom prst="rect">
              <a:avLst/>
            </a:prstGeom>
            <a:noFill/>
          </p:spPr>
          <p:txBody>
            <a:bodyPr wrap="square" rtlCol="0">
              <a:spAutoFit/>
            </a:bodyPr>
            <a:lstStyle/>
            <a:p>
              <a:pPr algn="ctr"/>
              <a:r>
                <a:rPr lang="en-US" sz="1600" b="1" dirty="0">
                  <a:solidFill>
                    <a:srgbClr val="03405F"/>
                  </a:solidFill>
                </a:rPr>
                <a:t>c</a:t>
              </a:r>
              <a:r>
                <a:rPr lang="en-US" sz="1600" b="1" dirty="0" smtClean="0">
                  <a:solidFill>
                    <a:srgbClr val="03405F"/>
                  </a:solidFill>
                </a:rPr>
                <a:t>ompany router 1</a:t>
              </a:r>
              <a:endParaRPr lang="en-US" sz="1600" b="1" dirty="0">
                <a:solidFill>
                  <a:srgbClr val="03405F"/>
                </a:solidFill>
              </a:endParaRPr>
            </a:p>
          </p:txBody>
        </p:sp>
        <p:sp>
          <p:nvSpPr>
            <p:cNvPr id="66" name="TextBox 65"/>
            <p:cNvSpPr txBox="1"/>
            <p:nvPr/>
          </p:nvSpPr>
          <p:spPr>
            <a:xfrm>
              <a:off x="1653964" y="1452539"/>
              <a:ext cx="1560786" cy="584775"/>
            </a:xfrm>
            <a:prstGeom prst="rect">
              <a:avLst/>
            </a:prstGeom>
            <a:noFill/>
          </p:spPr>
          <p:txBody>
            <a:bodyPr wrap="square" rtlCol="0">
              <a:spAutoFit/>
            </a:bodyPr>
            <a:lstStyle/>
            <a:p>
              <a:pPr algn="ctr"/>
              <a:r>
                <a:rPr lang="en-US" sz="1600" b="1" dirty="0">
                  <a:solidFill>
                    <a:srgbClr val="03405F"/>
                  </a:solidFill>
                </a:rPr>
                <a:t>c</a:t>
              </a:r>
              <a:r>
                <a:rPr lang="en-US" sz="1600" b="1" dirty="0" smtClean="0">
                  <a:solidFill>
                    <a:srgbClr val="03405F"/>
                  </a:solidFill>
                </a:rPr>
                <a:t>ompany router 2</a:t>
              </a:r>
              <a:endParaRPr lang="en-US" sz="1600" b="1" dirty="0">
                <a:solidFill>
                  <a:srgbClr val="03405F"/>
                </a:solidFill>
              </a:endParaRPr>
            </a:p>
          </p:txBody>
        </p:sp>
        <p:grpSp>
          <p:nvGrpSpPr>
            <p:cNvPr id="69" name="Group 68"/>
            <p:cNvGrpSpPr/>
            <p:nvPr/>
          </p:nvGrpSpPr>
          <p:grpSpPr>
            <a:xfrm>
              <a:off x="3247476" y="3045462"/>
              <a:ext cx="2790738" cy="1069997"/>
              <a:chOff x="2166253" y="4569206"/>
              <a:chExt cx="2790738" cy="1069997"/>
            </a:xfrm>
          </p:grpSpPr>
          <p:sp>
            <p:nvSpPr>
              <p:cNvPr id="74" name="Rounded Rectangle 73"/>
              <p:cNvSpPr/>
              <p:nvPr/>
            </p:nvSpPr>
            <p:spPr>
              <a:xfrm>
                <a:off x="2166253" y="4569206"/>
                <a:ext cx="2732317" cy="1069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939141" y="5043889"/>
                <a:ext cx="1240971" cy="400110"/>
              </a:xfrm>
              <a:prstGeom prst="rect">
                <a:avLst/>
              </a:prstGeom>
              <a:noFill/>
            </p:spPr>
            <p:txBody>
              <a:bodyPr wrap="square" rtlCol="0">
                <a:spAutoFit/>
              </a:bodyPr>
              <a:lstStyle/>
              <a:p>
                <a:pPr algn="ctr"/>
                <a:r>
                  <a:rPr lang="en-US" sz="2000" b="1" dirty="0">
                    <a:solidFill>
                      <a:schemeClr val="bg1"/>
                    </a:solidFill>
                  </a:rPr>
                  <a:t>W</a:t>
                </a:r>
                <a:r>
                  <a:rPr lang="en-US" sz="2000" b="1" dirty="0" smtClean="0">
                    <a:solidFill>
                      <a:schemeClr val="bg1"/>
                    </a:solidFill>
                  </a:rPr>
                  <a:t>alrus</a:t>
                </a:r>
                <a:endParaRPr lang="en-US" sz="2000" b="1" dirty="0">
                  <a:solidFill>
                    <a:schemeClr val="bg1"/>
                  </a:solidFill>
                </a:endParaRPr>
              </a:p>
            </p:txBody>
          </p:sp>
          <p:sp>
            <p:nvSpPr>
              <p:cNvPr id="76" name="TextBox 75"/>
              <p:cNvSpPr txBox="1"/>
              <p:nvPr/>
            </p:nvSpPr>
            <p:spPr>
              <a:xfrm>
                <a:off x="2224674"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sp>
            <p:nvSpPr>
              <p:cNvPr id="77" name="TextBox 76"/>
              <p:cNvSpPr txBox="1"/>
              <p:nvPr/>
            </p:nvSpPr>
            <p:spPr>
              <a:xfrm>
                <a:off x="3716020"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grpSp>
        <p:sp>
          <p:nvSpPr>
            <p:cNvPr id="70" name="Up Arrow 69"/>
            <p:cNvSpPr/>
            <p:nvPr/>
          </p:nvSpPr>
          <p:spPr>
            <a:xfrm>
              <a:off x="3452548"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Up Arrow 70"/>
            <p:cNvSpPr/>
            <p:nvPr/>
          </p:nvSpPr>
          <p:spPr>
            <a:xfrm>
              <a:off x="4943894"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082059" y="1445548"/>
              <a:ext cx="1560786" cy="584775"/>
            </a:xfrm>
            <a:prstGeom prst="rect">
              <a:avLst/>
            </a:prstGeom>
            <a:noFill/>
          </p:spPr>
          <p:txBody>
            <a:bodyPr wrap="square" rtlCol="0">
              <a:spAutoFit/>
            </a:bodyPr>
            <a:lstStyle/>
            <a:p>
              <a:pPr algn="ctr"/>
              <a:r>
                <a:rPr lang="en-US" sz="1600" b="1" dirty="0" smtClean="0">
                  <a:solidFill>
                    <a:srgbClr val="03405F"/>
                  </a:solidFill>
                </a:rPr>
                <a:t>company router 1</a:t>
              </a:r>
              <a:endParaRPr lang="en-US" sz="1600" b="1" dirty="0">
                <a:solidFill>
                  <a:srgbClr val="03405F"/>
                </a:solidFill>
              </a:endParaRPr>
            </a:p>
          </p:txBody>
        </p:sp>
        <p:sp>
          <p:nvSpPr>
            <p:cNvPr id="73" name="TextBox 72"/>
            <p:cNvSpPr txBox="1"/>
            <p:nvPr/>
          </p:nvSpPr>
          <p:spPr>
            <a:xfrm>
              <a:off x="4573404" y="1452538"/>
              <a:ext cx="1560786" cy="584775"/>
            </a:xfrm>
            <a:prstGeom prst="rect">
              <a:avLst/>
            </a:prstGeom>
            <a:noFill/>
          </p:spPr>
          <p:txBody>
            <a:bodyPr wrap="square" rtlCol="0">
              <a:spAutoFit/>
            </a:bodyPr>
            <a:lstStyle/>
            <a:p>
              <a:pPr algn="ctr"/>
              <a:r>
                <a:rPr lang="en-US" sz="1600" b="1" dirty="0">
                  <a:solidFill>
                    <a:srgbClr val="03405F"/>
                  </a:solidFill>
                </a:rPr>
                <a:t>c</a:t>
              </a:r>
              <a:r>
                <a:rPr lang="en-US" sz="1600" b="1" dirty="0" smtClean="0">
                  <a:solidFill>
                    <a:srgbClr val="03405F"/>
                  </a:solidFill>
                </a:rPr>
                <a:t>ompany router 2</a:t>
              </a:r>
              <a:endParaRPr lang="en-US" sz="1600" b="1" dirty="0">
                <a:solidFill>
                  <a:srgbClr val="03405F"/>
                </a:solidFill>
              </a:endParaRPr>
            </a:p>
          </p:txBody>
        </p:sp>
        <p:grpSp>
          <p:nvGrpSpPr>
            <p:cNvPr id="79" name="Group 78"/>
            <p:cNvGrpSpPr/>
            <p:nvPr/>
          </p:nvGrpSpPr>
          <p:grpSpPr>
            <a:xfrm>
              <a:off x="6156219" y="3045462"/>
              <a:ext cx="2732317" cy="1069997"/>
              <a:chOff x="2166253" y="4569206"/>
              <a:chExt cx="2732317" cy="1069997"/>
            </a:xfrm>
          </p:grpSpPr>
          <p:sp>
            <p:nvSpPr>
              <p:cNvPr id="84" name="Rounded Rectangle 83"/>
              <p:cNvSpPr/>
              <p:nvPr/>
            </p:nvSpPr>
            <p:spPr>
              <a:xfrm>
                <a:off x="2166253" y="4569206"/>
                <a:ext cx="2732317" cy="1069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786736" y="4929764"/>
                <a:ext cx="1491347" cy="707886"/>
              </a:xfrm>
              <a:prstGeom prst="rect">
                <a:avLst/>
              </a:prstGeom>
              <a:noFill/>
            </p:spPr>
            <p:txBody>
              <a:bodyPr wrap="square" rtlCol="0">
                <a:spAutoFit/>
              </a:bodyPr>
              <a:lstStyle/>
              <a:p>
                <a:pPr algn="ctr"/>
                <a:r>
                  <a:rPr lang="en-US" sz="2000" b="1" dirty="0" smtClean="0">
                    <a:solidFill>
                      <a:schemeClr val="bg1"/>
                    </a:solidFill>
                  </a:rPr>
                  <a:t>Cluster Controller</a:t>
                </a:r>
                <a:endParaRPr lang="en-US" sz="2000" b="1" dirty="0">
                  <a:solidFill>
                    <a:schemeClr val="bg1"/>
                  </a:solidFill>
                </a:endParaRPr>
              </a:p>
            </p:txBody>
          </p:sp>
          <p:sp>
            <p:nvSpPr>
              <p:cNvPr id="86" name="TextBox 85"/>
              <p:cNvSpPr txBox="1"/>
              <p:nvPr/>
            </p:nvSpPr>
            <p:spPr>
              <a:xfrm>
                <a:off x="2224674"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sp>
            <p:nvSpPr>
              <p:cNvPr id="87" name="TextBox 86"/>
              <p:cNvSpPr txBox="1"/>
              <p:nvPr/>
            </p:nvSpPr>
            <p:spPr>
              <a:xfrm>
                <a:off x="3657599" y="4569206"/>
                <a:ext cx="1240971" cy="338554"/>
              </a:xfrm>
              <a:prstGeom prst="rect">
                <a:avLst/>
              </a:prstGeom>
              <a:noFill/>
            </p:spPr>
            <p:txBody>
              <a:bodyPr wrap="square" rtlCol="0">
                <a:spAutoFit/>
              </a:bodyPr>
              <a:lstStyle/>
              <a:p>
                <a:pPr algn="ctr"/>
                <a:r>
                  <a:rPr lang="en-US" sz="1600" b="1" dirty="0" smtClean="0">
                    <a:solidFill>
                      <a:srgbClr val="FFFF00"/>
                    </a:solidFill>
                  </a:rPr>
                  <a:t>Arbitrator</a:t>
                </a:r>
                <a:endParaRPr lang="en-US" sz="1600" b="1" dirty="0">
                  <a:solidFill>
                    <a:srgbClr val="FFFF00"/>
                  </a:solidFill>
                </a:endParaRPr>
              </a:p>
            </p:txBody>
          </p:sp>
        </p:grpSp>
        <p:sp>
          <p:nvSpPr>
            <p:cNvPr id="80" name="Up Arrow 79"/>
            <p:cNvSpPr/>
            <p:nvPr/>
          </p:nvSpPr>
          <p:spPr>
            <a:xfrm>
              <a:off x="6361291"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Up Arrow 80"/>
            <p:cNvSpPr/>
            <p:nvPr/>
          </p:nvSpPr>
          <p:spPr>
            <a:xfrm>
              <a:off x="7852637" y="2037313"/>
              <a:ext cx="819807" cy="891462"/>
            </a:xfrm>
            <a:prstGeom prst="up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5990802" y="1445548"/>
              <a:ext cx="1560786" cy="584775"/>
            </a:xfrm>
            <a:prstGeom prst="rect">
              <a:avLst/>
            </a:prstGeom>
            <a:noFill/>
          </p:spPr>
          <p:txBody>
            <a:bodyPr wrap="square" rtlCol="0">
              <a:spAutoFit/>
            </a:bodyPr>
            <a:lstStyle/>
            <a:p>
              <a:pPr algn="ctr"/>
              <a:r>
                <a:rPr lang="en-US" sz="1600" b="1" dirty="0">
                  <a:solidFill>
                    <a:srgbClr val="03405F"/>
                  </a:solidFill>
                </a:rPr>
                <a:t>c</a:t>
              </a:r>
              <a:r>
                <a:rPr lang="en-US" sz="1600" b="1" dirty="0" smtClean="0">
                  <a:solidFill>
                    <a:srgbClr val="03405F"/>
                  </a:solidFill>
                </a:rPr>
                <a:t>ompany router 1</a:t>
              </a:r>
              <a:endParaRPr lang="en-US" sz="1600" b="1" dirty="0">
                <a:solidFill>
                  <a:srgbClr val="03405F"/>
                </a:solidFill>
              </a:endParaRPr>
            </a:p>
          </p:txBody>
        </p:sp>
        <p:sp>
          <p:nvSpPr>
            <p:cNvPr id="83" name="TextBox 82"/>
            <p:cNvSpPr txBox="1"/>
            <p:nvPr/>
          </p:nvSpPr>
          <p:spPr>
            <a:xfrm>
              <a:off x="7482147" y="1443436"/>
              <a:ext cx="1560786" cy="584775"/>
            </a:xfrm>
            <a:prstGeom prst="rect">
              <a:avLst/>
            </a:prstGeom>
            <a:noFill/>
          </p:spPr>
          <p:txBody>
            <a:bodyPr wrap="square" rtlCol="0">
              <a:spAutoFit/>
            </a:bodyPr>
            <a:lstStyle/>
            <a:p>
              <a:pPr algn="ctr"/>
              <a:r>
                <a:rPr lang="en-US" sz="1600" b="1" dirty="0">
                  <a:solidFill>
                    <a:srgbClr val="03405F"/>
                  </a:solidFill>
                </a:rPr>
                <a:t>c</a:t>
              </a:r>
              <a:r>
                <a:rPr lang="en-US" sz="1600" b="1" dirty="0" smtClean="0">
                  <a:solidFill>
                    <a:srgbClr val="03405F"/>
                  </a:solidFill>
                </a:rPr>
                <a:t>ompany router 2</a:t>
              </a:r>
              <a:endParaRPr lang="en-US" sz="1600" b="1" dirty="0">
                <a:solidFill>
                  <a:srgbClr val="03405F"/>
                </a:solidFill>
              </a:endParaRPr>
            </a:p>
          </p:txBody>
        </p:sp>
      </p:grpSp>
    </p:spTree>
    <p:extLst>
      <p:ext uri="{BB962C8B-B14F-4D97-AF65-F5344CB8AC3E}">
        <p14:creationId xmlns:p14="http://schemas.microsoft.com/office/powerpoint/2010/main" val="887653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HA Requirements</a:t>
            </a:r>
            <a:endParaRPr lang="en-US" dirty="0"/>
          </a:p>
        </p:txBody>
      </p:sp>
      <p:sp>
        <p:nvSpPr>
          <p:cNvPr id="3" name="Content Placeholder 2"/>
          <p:cNvSpPr>
            <a:spLocks noGrp="1"/>
          </p:cNvSpPr>
          <p:nvPr>
            <p:ph idx="1"/>
          </p:nvPr>
        </p:nvSpPr>
        <p:spPr/>
        <p:txBody>
          <a:bodyPr/>
          <a:lstStyle/>
          <a:p>
            <a:r>
              <a:rPr lang="en-US" dirty="0" smtClean="0"/>
              <a:t>Eucalyptus HA requirements are </a:t>
            </a:r>
            <a:r>
              <a:rPr lang="en-US" dirty="0"/>
              <a:t>similar to a regular Eucalyptus deployment, with the following </a:t>
            </a:r>
            <a:r>
              <a:rPr lang="en-US" dirty="0" smtClean="0"/>
              <a:t>additional considerations:</a:t>
            </a:r>
          </a:p>
          <a:p>
            <a:pPr lvl="1"/>
            <a:r>
              <a:rPr lang="en-US" dirty="0" smtClean="0"/>
              <a:t>Install each pair of services on separate hosts.</a:t>
            </a:r>
          </a:p>
          <a:p>
            <a:pPr lvl="2"/>
            <a:r>
              <a:rPr lang="en-US" dirty="0"/>
              <a:t>C</a:t>
            </a:r>
            <a:r>
              <a:rPr lang="en-US" dirty="0" smtClean="0"/>
              <a:t>loud Controller, Walrus, Cluster </a:t>
            </a:r>
            <a:r>
              <a:rPr lang="en-US" dirty="0"/>
              <a:t>C</a:t>
            </a:r>
            <a:r>
              <a:rPr lang="en-US" dirty="0" smtClean="0"/>
              <a:t>ontroller, Storage </a:t>
            </a:r>
            <a:r>
              <a:rPr lang="en-US" dirty="0"/>
              <a:t>C</a:t>
            </a:r>
            <a:r>
              <a:rPr lang="en-US" dirty="0" smtClean="0"/>
              <a:t>ontroller, VMware Broker</a:t>
            </a:r>
          </a:p>
          <a:p>
            <a:pPr lvl="1"/>
            <a:r>
              <a:rPr lang="en-US" dirty="0" smtClean="0"/>
              <a:t>The services must be installed on physical hosts.</a:t>
            </a:r>
          </a:p>
          <a:p>
            <a:pPr lvl="1"/>
            <a:r>
              <a:rPr lang="en-US" dirty="0" smtClean="0"/>
              <a:t>Service pairs must have network connectivity.</a:t>
            </a:r>
          </a:p>
          <a:p>
            <a:pPr lvl="1"/>
            <a:r>
              <a:rPr lang="en-US" dirty="0" smtClean="0"/>
              <a:t>Walrus hosts must mirror storage using DRBD.</a:t>
            </a:r>
          </a:p>
          <a:p>
            <a:pPr lvl="1"/>
            <a:r>
              <a:rPr lang="en-US" dirty="0" smtClean="0"/>
              <a:t>Storage controller services must use a supported SAN array.</a:t>
            </a:r>
          </a:p>
          <a:p>
            <a:pPr lvl="2"/>
            <a:r>
              <a:rPr lang="en-US" dirty="0" smtClean="0"/>
              <a:t>No local or NFS, only </a:t>
            </a:r>
            <a:r>
              <a:rPr lang="en-US" dirty="0" err="1" smtClean="0"/>
              <a:t>NetApp</a:t>
            </a:r>
            <a:r>
              <a:rPr lang="en-US" dirty="0" smtClean="0"/>
              <a:t>, </a:t>
            </a:r>
            <a:r>
              <a:rPr lang="en-US" dirty="0" err="1" smtClean="0"/>
              <a:t>Equallogic</a:t>
            </a:r>
            <a:r>
              <a:rPr lang="en-US" dirty="0" smtClean="0"/>
              <a:t>, EMC drivers</a:t>
            </a:r>
          </a:p>
          <a:p>
            <a:pPr lvl="1"/>
            <a:r>
              <a:rPr lang="en-US" dirty="0" smtClean="0"/>
              <a:t>Configure DNS round-robin support for Cloud </a:t>
            </a:r>
            <a:r>
              <a:rPr lang="en-US" dirty="0"/>
              <a:t>C</a:t>
            </a:r>
            <a:r>
              <a:rPr lang="en-US" dirty="0" smtClean="0"/>
              <a:t>ontroller and Walrus hosts</a:t>
            </a:r>
          </a:p>
          <a:p>
            <a:pPr lvl="1"/>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spTree>
    <p:extLst>
      <p:ext uri="{BB962C8B-B14F-4D97-AF65-F5344CB8AC3E}">
        <p14:creationId xmlns:p14="http://schemas.microsoft.com/office/powerpoint/2010/main" val="81332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Configurations (1)</a:t>
            </a:r>
            <a:endParaRPr lang="en-US" dirty="0"/>
          </a:p>
        </p:txBody>
      </p:sp>
      <p:sp>
        <p:nvSpPr>
          <p:cNvPr id="3" name="Content Placeholder 2"/>
          <p:cNvSpPr>
            <a:spLocks noGrp="1"/>
          </p:cNvSpPr>
          <p:nvPr>
            <p:ph idx="1"/>
          </p:nvPr>
        </p:nvSpPr>
        <p:spPr>
          <a:xfrm>
            <a:off x="314325" y="1425388"/>
            <a:ext cx="8524875" cy="632012"/>
          </a:xfrm>
        </p:spPr>
        <p:txBody>
          <a:bodyPr/>
          <a:lstStyle/>
          <a:p>
            <a:r>
              <a:rPr lang="en-US" dirty="0" smtClean="0"/>
              <a:t>Full physical host redundancy</a:t>
            </a:r>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18</a:t>
            </a:fld>
            <a:endParaRPr lang="en-US"/>
          </a:p>
        </p:txBody>
      </p:sp>
      <p:grpSp>
        <p:nvGrpSpPr>
          <p:cNvPr id="220" name="Group 219"/>
          <p:cNvGrpSpPr/>
          <p:nvPr/>
        </p:nvGrpSpPr>
        <p:grpSpPr>
          <a:xfrm>
            <a:off x="1292297" y="2037578"/>
            <a:ext cx="6854147" cy="4223228"/>
            <a:chOff x="1292297" y="2037578"/>
            <a:chExt cx="6854147" cy="4223228"/>
          </a:xfrm>
        </p:grpSpPr>
        <p:sp>
          <p:nvSpPr>
            <p:cNvPr id="6" name="Rectangle 5"/>
            <p:cNvSpPr/>
            <p:nvPr/>
          </p:nvSpPr>
          <p:spPr>
            <a:xfrm>
              <a:off x="5563928" y="3739278"/>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479952"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63880"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11016" y="3700189"/>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1921313" y="3578962"/>
              <a:ext cx="11336" cy="19483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909979" y="5526035"/>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921313" y="4761729"/>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928377" y="3997982"/>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8" idx="0"/>
            </p:cNvCxnSpPr>
            <p:nvPr/>
          </p:nvCxnSpPr>
          <p:spPr>
            <a:xfrm>
              <a:off x="4720238" y="2736735"/>
              <a:ext cx="3433" cy="1060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57146" y="5528645"/>
              <a:ext cx="822806"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70533" y="4763035"/>
              <a:ext cx="829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1594" y="4035283"/>
              <a:ext cx="848768" cy="15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5820" y="3797440"/>
              <a:ext cx="755702" cy="19637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60937" y="4633412"/>
              <a:ext cx="725469" cy="307777"/>
            </a:xfrm>
            <a:prstGeom prst="rect">
              <a:avLst/>
            </a:prstGeom>
            <a:noFill/>
          </p:spPr>
          <p:txBody>
            <a:bodyPr wrap="square" rtlCol="0">
              <a:spAutoFit/>
            </a:bodyPr>
            <a:lstStyle/>
            <a:p>
              <a:pPr algn="ctr"/>
              <a:r>
                <a:rPr lang="en-US" sz="1400" b="1" dirty="0" smtClean="0"/>
                <a:t>SAN</a:t>
              </a:r>
              <a:endParaRPr lang="en-US" sz="1400" b="1" dirty="0"/>
            </a:p>
          </p:txBody>
        </p:sp>
        <p:cxnSp>
          <p:nvCxnSpPr>
            <p:cNvPr id="20" name="Straight Connector 19"/>
            <p:cNvCxnSpPr/>
            <p:nvPr/>
          </p:nvCxnSpPr>
          <p:spPr>
            <a:xfrm>
              <a:off x="1932649" y="3578962"/>
              <a:ext cx="2567713" cy="1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95533" y="3578962"/>
              <a:ext cx="12354" cy="200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14079" y="5585162"/>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9073" y="4792390"/>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99059" y="4047325"/>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522" y="4036802"/>
              <a:ext cx="6527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1522" y="4789460"/>
              <a:ext cx="652112" cy="13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01522" y="5564855"/>
              <a:ext cx="6758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1" idx="2"/>
            </p:cNvCxnSpPr>
            <p:nvPr/>
          </p:nvCxnSpPr>
          <p:spPr>
            <a:xfrm>
              <a:off x="1646879" y="3395484"/>
              <a:ext cx="0" cy="1835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43470" y="3579068"/>
              <a:ext cx="2652063"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758320" y="3896998"/>
              <a:ext cx="1476950" cy="2205550"/>
              <a:chOff x="1654484" y="4030264"/>
              <a:chExt cx="1476950" cy="2205550"/>
            </a:xfrm>
          </p:grpSpPr>
          <p:grpSp>
            <p:nvGrpSpPr>
              <p:cNvPr id="132" name="Group 131"/>
              <p:cNvGrpSpPr/>
              <p:nvPr/>
            </p:nvGrpSpPr>
            <p:grpSpPr>
              <a:xfrm>
                <a:off x="1658659" y="4030264"/>
                <a:ext cx="1468583" cy="676192"/>
                <a:chOff x="6697862" y="4948764"/>
                <a:chExt cx="1468583" cy="676192"/>
              </a:xfrm>
            </p:grpSpPr>
            <p:grpSp>
              <p:nvGrpSpPr>
                <p:cNvPr id="159" name="Group 158"/>
                <p:cNvGrpSpPr/>
                <p:nvPr/>
              </p:nvGrpSpPr>
              <p:grpSpPr>
                <a:xfrm>
                  <a:off x="6708568" y="4948764"/>
                  <a:ext cx="1447170" cy="276999"/>
                  <a:chOff x="1556747" y="4995194"/>
                  <a:chExt cx="1481177" cy="276999"/>
                </a:xfrm>
              </p:grpSpPr>
              <p:sp>
                <p:nvSpPr>
                  <p:cNvPr id="169" name="Rounded Rectangle 16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60" name="Group 159"/>
                <p:cNvGrpSpPr/>
                <p:nvPr/>
              </p:nvGrpSpPr>
              <p:grpSpPr>
                <a:xfrm>
                  <a:off x="6697862" y="5300004"/>
                  <a:ext cx="468536" cy="324952"/>
                  <a:chOff x="952185" y="5116106"/>
                  <a:chExt cx="468536" cy="324952"/>
                </a:xfrm>
              </p:grpSpPr>
              <p:sp>
                <p:nvSpPr>
                  <p:cNvPr id="167" name="Rounded Rectangle 16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61" name="Group 160"/>
                <p:cNvGrpSpPr/>
                <p:nvPr/>
              </p:nvGrpSpPr>
              <p:grpSpPr>
                <a:xfrm>
                  <a:off x="7197885" y="5300004"/>
                  <a:ext cx="468536" cy="324952"/>
                  <a:chOff x="952185" y="5116106"/>
                  <a:chExt cx="468536" cy="324952"/>
                </a:xfrm>
              </p:grpSpPr>
              <p:sp>
                <p:nvSpPr>
                  <p:cNvPr id="165" name="Rounded Rectangle 16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62" name="Group 161"/>
                <p:cNvGrpSpPr/>
                <p:nvPr/>
              </p:nvGrpSpPr>
              <p:grpSpPr>
                <a:xfrm>
                  <a:off x="7697909" y="5300004"/>
                  <a:ext cx="468536" cy="324952"/>
                  <a:chOff x="952185" y="5116106"/>
                  <a:chExt cx="468536" cy="324952"/>
                </a:xfrm>
              </p:grpSpPr>
              <p:sp>
                <p:nvSpPr>
                  <p:cNvPr id="163" name="Rounded Rectangle 16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33" name="Group 132"/>
              <p:cNvGrpSpPr/>
              <p:nvPr/>
            </p:nvGrpSpPr>
            <p:grpSpPr>
              <a:xfrm>
                <a:off x="1662851" y="4782068"/>
                <a:ext cx="1468583" cy="676192"/>
                <a:chOff x="6697862" y="4948764"/>
                <a:chExt cx="1468583" cy="676192"/>
              </a:xfrm>
            </p:grpSpPr>
            <p:grpSp>
              <p:nvGrpSpPr>
                <p:cNvPr id="147" name="Group 146"/>
                <p:cNvGrpSpPr/>
                <p:nvPr/>
              </p:nvGrpSpPr>
              <p:grpSpPr>
                <a:xfrm>
                  <a:off x="6708568" y="4948764"/>
                  <a:ext cx="1447170" cy="276999"/>
                  <a:chOff x="1556747" y="4995194"/>
                  <a:chExt cx="1481177" cy="276999"/>
                </a:xfrm>
              </p:grpSpPr>
              <p:sp>
                <p:nvSpPr>
                  <p:cNvPr id="157" name="Rounded Rectangle 156"/>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48" name="Group 147"/>
                <p:cNvGrpSpPr/>
                <p:nvPr/>
              </p:nvGrpSpPr>
              <p:grpSpPr>
                <a:xfrm>
                  <a:off x="6697862" y="5300004"/>
                  <a:ext cx="468536" cy="324952"/>
                  <a:chOff x="952185" y="5116106"/>
                  <a:chExt cx="468536" cy="324952"/>
                </a:xfrm>
              </p:grpSpPr>
              <p:sp>
                <p:nvSpPr>
                  <p:cNvPr id="155" name="Rounded Rectangle 15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49" name="Group 148"/>
                <p:cNvGrpSpPr/>
                <p:nvPr/>
              </p:nvGrpSpPr>
              <p:grpSpPr>
                <a:xfrm>
                  <a:off x="7197885" y="5300004"/>
                  <a:ext cx="468536" cy="324952"/>
                  <a:chOff x="952185" y="5116106"/>
                  <a:chExt cx="468536" cy="324952"/>
                </a:xfrm>
              </p:grpSpPr>
              <p:sp>
                <p:nvSpPr>
                  <p:cNvPr id="153" name="Rounded Rectangle 15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50" name="Group 149"/>
                <p:cNvGrpSpPr/>
                <p:nvPr/>
              </p:nvGrpSpPr>
              <p:grpSpPr>
                <a:xfrm>
                  <a:off x="7697909" y="5300004"/>
                  <a:ext cx="468536" cy="324952"/>
                  <a:chOff x="952185" y="5116106"/>
                  <a:chExt cx="468536" cy="324952"/>
                </a:xfrm>
              </p:grpSpPr>
              <p:sp>
                <p:nvSpPr>
                  <p:cNvPr id="151" name="Rounded Rectangle 15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34" name="Group 133"/>
              <p:cNvGrpSpPr/>
              <p:nvPr/>
            </p:nvGrpSpPr>
            <p:grpSpPr>
              <a:xfrm>
                <a:off x="1654484" y="5559622"/>
                <a:ext cx="1468583" cy="676192"/>
                <a:chOff x="6697862" y="4948764"/>
                <a:chExt cx="1468583" cy="676192"/>
              </a:xfrm>
            </p:grpSpPr>
            <p:grpSp>
              <p:nvGrpSpPr>
                <p:cNvPr id="135" name="Group 134"/>
                <p:cNvGrpSpPr/>
                <p:nvPr/>
              </p:nvGrpSpPr>
              <p:grpSpPr>
                <a:xfrm>
                  <a:off x="6708568" y="4948764"/>
                  <a:ext cx="1447170" cy="276999"/>
                  <a:chOff x="1556747" y="4995194"/>
                  <a:chExt cx="1481177" cy="276999"/>
                </a:xfrm>
              </p:grpSpPr>
              <p:sp>
                <p:nvSpPr>
                  <p:cNvPr id="145" name="Rounded Rectangle 144"/>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36" name="Group 135"/>
                <p:cNvGrpSpPr/>
                <p:nvPr/>
              </p:nvGrpSpPr>
              <p:grpSpPr>
                <a:xfrm>
                  <a:off x="6697862" y="5300004"/>
                  <a:ext cx="468536" cy="324952"/>
                  <a:chOff x="952185" y="5116106"/>
                  <a:chExt cx="468536" cy="324952"/>
                </a:xfrm>
              </p:grpSpPr>
              <p:sp>
                <p:nvSpPr>
                  <p:cNvPr id="143" name="Rounded Rectangle 14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7" name="Group 136"/>
                <p:cNvGrpSpPr/>
                <p:nvPr/>
              </p:nvGrpSpPr>
              <p:grpSpPr>
                <a:xfrm>
                  <a:off x="7197885" y="5300004"/>
                  <a:ext cx="468536" cy="324952"/>
                  <a:chOff x="952185" y="5116106"/>
                  <a:chExt cx="468536" cy="324952"/>
                </a:xfrm>
              </p:grpSpPr>
              <p:sp>
                <p:nvSpPr>
                  <p:cNvPr id="141" name="Rounded Rectangle 14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8" name="Group 137"/>
                <p:cNvGrpSpPr/>
                <p:nvPr/>
              </p:nvGrpSpPr>
              <p:grpSpPr>
                <a:xfrm>
                  <a:off x="7697909" y="5300004"/>
                  <a:ext cx="468536" cy="324952"/>
                  <a:chOff x="952185" y="5116106"/>
                  <a:chExt cx="468536" cy="324952"/>
                </a:xfrm>
              </p:grpSpPr>
              <p:sp>
                <p:nvSpPr>
                  <p:cNvPr id="139" name="Rounded Rectangle 13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nvGrpSpPr>
            <p:cNvPr id="31" name="Group 30"/>
            <p:cNvGrpSpPr/>
            <p:nvPr/>
          </p:nvGrpSpPr>
          <p:grpSpPr>
            <a:xfrm>
              <a:off x="2188563" y="3858178"/>
              <a:ext cx="1476950" cy="2205550"/>
              <a:chOff x="1654484" y="4030264"/>
              <a:chExt cx="1476950" cy="2205550"/>
            </a:xfrm>
          </p:grpSpPr>
          <p:grpSp>
            <p:nvGrpSpPr>
              <p:cNvPr id="93" name="Group 92"/>
              <p:cNvGrpSpPr/>
              <p:nvPr/>
            </p:nvGrpSpPr>
            <p:grpSpPr>
              <a:xfrm>
                <a:off x="1658659" y="4030264"/>
                <a:ext cx="1468583" cy="676192"/>
                <a:chOff x="6697862" y="4948764"/>
                <a:chExt cx="1468583" cy="676192"/>
              </a:xfrm>
            </p:grpSpPr>
            <p:grpSp>
              <p:nvGrpSpPr>
                <p:cNvPr id="120" name="Group 119"/>
                <p:cNvGrpSpPr/>
                <p:nvPr/>
              </p:nvGrpSpPr>
              <p:grpSpPr>
                <a:xfrm>
                  <a:off x="6708568" y="4948764"/>
                  <a:ext cx="1447170" cy="276999"/>
                  <a:chOff x="1556747" y="4995194"/>
                  <a:chExt cx="1481177" cy="276999"/>
                </a:xfrm>
              </p:grpSpPr>
              <p:sp>
                <p:nvSpPr>
                  <p:cNvPr id="130" name="Rounded Rectangle 129"/>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21" name="Group 120"/>
                <p:cNvGrpSpPr/>
                <p:nvPr/>
              </p:nvGrpSpPr>
              <p:grpSpPr>
                <a:xfrm>
                  <a:off x="6697862" y="5300004"/>
                  <a:ext cx="468536" cy="324952"/>
                  <a:chOff x="952185" y="5116106"/>
                  <a:chExt cx="468536" cy="324952"/>
                </a:xfrm>
              </p:grpSpPr>
              <p:sp>
                <p:nvSpPr>
                  <p:cNvPr id="128" name="Rounded Rectangle 12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22" name="Group 121"/>
                <p:cNvGrpSpPr/>
                <p:nvPr/>
              </p:nvGrpSpPr>
              <p:grpSpPr>
                <a:xfrm>
                  <a:off x="7197885" y="5300004"/>
                  <a:ext cx="468536" cy="324952"/>
                  <a:chOff x="952185" y="5116106"/>
                  <a:chExt cx="468536" cy="324952"/>
                </a:xfrm>
              </p:grpSpPr>
              <p:sp>
                <p:nvSpPr>
                  <p:cNvPr id="126" name="Rounded Rectangle 12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23" name="Group 122"/>
                <p:cNvGrpSpPr/>
                <p:nvPr/>
              </p:nvGrpSpPr>
              <p:grpSpPr>
                <a:xfrm>
                  <a:off x="7697909" y="5300004"/>
                  <a:ext cx="468536" cy="324952"/>
                  <a:chOff x="952185" y="5116106"/>
                  <a:chExt cx="468536" cy="324952"/>
                </a:xfrm>
              </p:grpSpPr>
              <p:sp>
                <p:nvSpPr>
                  <p:cNvPr id="124" name="Rounded Rectangle 12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94" name="Group 93"/>
              <p:cNvGrpSpPr/>
              <p:nvPr/>
            </p:nvGrpSpPr>
            <p:grpSpPr>
              <a:xfrm>
                <a:off x="1662851" y="4782068"/>
                <a:ext cx="1468583" cy="676192"/>
                <a:chOff x="6697862" y="4948764"/>
                <a:chExt cx="1468583" cy="676192"/>
              </a:xfrm>
            </p:grpSpPr>
            <p:grpSp>
              <p:nvGrpSpPr>
                <p:cNvPr id="108" name="Group 107"/>
                <p:cNvGrpSpPr/>
                <p:nvPr/>
              </p:nvGrpSpPr>
              <p:grpSpPr>
                <a:xfrm>
                  <a:off x="6708568" y="4948764"/>
                  <a:ext cx="1447170" cy="276999"/>
                  <a:chOff x="1556747" y="4995194"/>
                  <a:chExt cx="1481177" cy="276999"/>
                </a:xfrm>
              </p:grpSpPr>
              <p:sp>
                <p:nvSpPr>
                  <p:cNvPr id="118" name="Rounded Rectangle 1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09" name="Group 108"/>
                <p:cNvGrpSpPr/>
                <p:nvPr/>
              </p:nvGrpSpPr>
              <p:grpSpPr>
                <a:xfrm>
                  <a:off x="6697862" y="5300004"/>
                  <a:ext cx="468536" cy="324952"/>
                  <a:chOff x="952185" y="5116106"/>
                  <a:chExt cx="468536" cy="324952"/>
                </a:xfrm>
              </p:grpSpPr>
              <p:sp>
                <p:nvSpPr>
                  <p:cNvPr id="116" name="Rounded Rectangle 11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10" name="Group 109"/>
                <p:cNvGrpSpPr/>
                <p:nvPr/>
              </p:nvGrpSpPr>
              <p:grpSpPr>
                <a:xfrm>
                  <a:off x="7197885" y="5300004"/>
                  <a:ext cx="468536" cy="324952"/>
                  <a:chOff x="952185" y="5116106"/>
                  <a:chExt cx="468536" cy="324952"/>
                </a:xfrm>
              </p:grpSpPr>
              <p:sp>
                <p:nvSpPr>
                  <p:cNvPr id="114" name="Rounded Rectangle 11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11" name="Group 110"/>
                <p:cNvGrpSpPr/>
                <p:nvPr/>
              </p:nvGrpSpPr>
              <p:grpSpPr>
                <a:xfrm>
                  <a:off x="7697909" y="5300004"/>
                  <a:ext cx="468536" cy="324952"/>
                  <a:chOff x="952185" y="5116106"/>
                  <a:chExt cx="468536" cy="324952"/>
                </a:xfrm>
              </p:grpSpPr>
              <p:sp>
                <p:nvSpPr>
                  <p:cNvPr id="112" name="Rounded Rectangle 11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95" name="Group 94"/>
              <p:cNvGrpSpPr/>
              <p:nvPr/>
            </p:nvGrpSpPr>
            <p:grpSpPr>
              <a:xfrm>
                <a:off x="1654484" y="5559622"/>
                <a:ext cx="1468583" cy="676192"/>
                <a:chOff x="6697862" y="4948764"/>
                <a:chExt cx="1468583" cy="676192"/>
              </a:xfrm>
            </p:grpSpPr>
            <p:grpSp>
              <p:nvGrpSpPr>
                <p:cNvPr id="96" name="Group 95"/>
                <p:cNvGrpSpPr/>
                <p:nvPr/>
              </p:nvGrpSpPr>
              <p:grpSpPr>
                <a:xfrm>
                  <a:off x="6708568" y="4948764"/>
                  <a:ext cx="1447170" cy="276999"/>
                  <a:chOff x="1556747" y="4995194"/>
                  <a:chExt cx="1481177" cy="276999"/>
                </a:xfrm>
              </p:grpSpPr>
              <p:sp>
                <p:nvSpPr>
                  <p:cNvPr id="106" name="Rounded Rectangle 105"/>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97" name="Group 96"/>
                <p:cNvGrpSpPr/>
                <p:nvPr/>
              </p:nvGrpSpPr>
              <p:grpSpPr>
                <a:xfrm>
                  <a:off x="6697862" y="5300004"/>
                  <a:ext cx="468536" cy="324952"/>
                  <a:chOff x="952185" y="5116106"/>
                  <a:chExt cx="468536" cy="324952"/>
                </a:xfrm>
              </p:grpSpPr>
              <p:sp>
                <p:nvSpPr>
                  <p:cNvPr id="104" name="Rounded Rectangle 10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98" name="Group 97"/>
                <p:cNvGrpSpPr/>
                <p:nvPr/>
              </p:nvGrpSpPr>
              <p:grpSpPr>
                <a:xfrm>
                  <a:off x="7197885" y="5300004"/>
                  <a:ext cx="468536" cy="324952"/>
                  <a:chOff x="952185" y="5116106"/>
                  <a:chExt cx="468536" cy="324952"/>
                </a:xfrm>
              </p:grpSpPr>
              <p:sp>
                <p:nvSpPr>
                  <p:cNvPr id="102" name="Rounded Rectangle 10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99" name="Group 98"/>
                <p:cNvGrpSpPr/>
                <p:nvPr/>
              </p:nvGrpSpPr>
              <p:grpSpPr>
                <a:xfrm>
                  <a:off x="7697909" y="5300004"/>
                  <a:ext cx="468536" cy="324952"/>
                  <a:chOff x="952185" y="5116106"/>
                  <a:chExt cx="468536" cy="324952"/>
                </a:xfrm>
              </p:grpSpPr>
              <p:sp>
                <p:nvSpPr>
                  <p:cNvPr id="100" name="Rounded Rectangle 9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cxnSp>
          <p:nvCxnSpPr>
            <p:cNvPr id="32" name="Straight Connector 31"/>
            <p:cNvCxnSpPr/>
            <p:nvPr/>
          </p:nvCxnSpPr>
          <p:spPr>
            <a:xfrm>
              <a:off x="1646879" y="3573890"/>
              <a:ext cx="2853483" cy="51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4" idx="2"/>
            </p:cNvCxnSpPr>
            <p:nvPr/>
          </p:nvCxnSpPr>
          <p:spPr>
            <a:xfrm>
              <a:off x="3364719" y="3387269"/>
              <a:ext cx="0" cy="191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46879" y="2733077"/>
              <a:ext cx="6146972" cy="36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789873" y="2736735"/>
              <a:ext cx="0" cy="188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8" idx="2"/>
            </p:cNvCxnSpPr>
            <p:nvPr/>
          </p:nvCxnSpPr>
          <p:spPr>
            <a:xfrm>
              <a:off x="7791862" y="3393407"/>
              <a:ext cx="1989" cy="1910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7" idx="2"/>
            </p:cNvCxnSpPr>
            <p:nvPr/>
          </p:nvCxnSpPr>
          <p:spPr>
            <a:xfrm>
              <a:off x="5295783" y="3395484"/>
              <a:ext cx="0" cy="1889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943470" y="3579068"/>
              <a:ext cx="285038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4943470" y="2064532"/>
              <a:ext cx="709164" cy="468535"/>
              <a:chOff x="4931545" y="2284704"/>
              <a:chExt cx="709164" cy="468535"/>
            </a:xfrm>
          </p:grpSpPr>
          <p:sp>
            <p:nvSpPr>
              <p:cNvPr id="91" name="Rounded Rectangle 90"/>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88" name="Group 87"/>
            <p:cNvGrpSpPr/>
            <p:nvPr/>
          </p:nvGrpSpPr>
          <p:grpSpPr>
            <a:xfrm>
              <a:off x="5719440" y="2064532"/>
              <a:ext cx="709164" cy="468535"/>
              <a:chOff x="4931545" y="2284704"/>
              <a:chExt cx="709164" cy="468535"/>
            </a:xfrm>
          </p:grpSpPr>
          <p:sp>
            <p:nvSpPr>
              <p:cNvPr id="89" name="Rounded Rectangle 88"/>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43" name="Group 42"/>
            <p:cNvGrpSpPr/>
            <p:nvPr/>
          </p:nvGrpSpPr>
          <p:grpSpPr>
            <a:xfrm>
              <a:off x="3010136" y="2037578"/>
              <a:ext cx="1487403" cy="474673"/>
              <a:chOff x="5401474" y="2273189"/>
              <a:chExt cx="1487403" cy="474673"/>
            </a:xfrm>
          </p:grpSpPr>
          <p:grpSp>
            <p:nvGrpSpPr>
              <p:cNvPr id="80" name="Group 79"/>
              <p:cNvGrpSpPr/>
              <p:nvPr/>
            </p:nvGrpSpPr>
            <p:grpSpPr>
              <a:xfrm>
                <a:off x="5401474" y="2273189"/>
                <a:ext cx="709164" cy="468535"/>
                <a:chOff x="5401474" y="2273189"/>
                <a:chExt cx="709164" cy="468535"/>
              </a:xfrm>
            </p:grpSpPr>
            <p:sp>
              <p:nvSpPr>
                <p:cNvPr id="84" name="Rounded Rectangle 83"/>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81" name="Group 80"/>
              <p:cNvGrpSpPr/>
              <p:nvPr/>
            </p:nvGrpSpPr>
            <p:grpSpPr>
              <a:xfrm>
                <a:off x="6179713" y="2279327"/>
                <a:ext cx="709164" cy="468535"/>
                <a:chOff x="5401474" y="2273189"/>
                <a:chExt cx="709164" cy="468535"/>
              </a:xfrm>
            </p:grpSpPr>
            <p:sp>
              <p:nvSpPr>
                <p:cNvPr id="82" name="Rounded Rectangle 81"/>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grpSp>
          <p:nvGrpSpPr>
            <p:cNvPr id="44" name="Group 43"/>
            <p:cNvGrpSpPr/>
            <p:nvPr/>
          </p:nvGrpSpPr>
          <p:grpSpPr>
            <a:xfrm>
              <a:off x="4941201" y="2918734"/>
              <a:ext cx="3205243" cy="482888"/>
              <a:chOff x="4941201" y="3006392"/>
              <a:chExt cx="3205243" cy="482888"/>
            </a:xfrm>
          </p:grpSpPr>
          <p:grpSp>
            <p:nvGrpSpPr>
              <p:cNvPr id="63" name="Group 62"/>
              <p:cNvGrpSpPr/>
              <p:nvPr/>
            </p:nvGrpSpPr>
            <p:grpSpPr>
              <a:xfrm>
                <a:off x="4941201" y="3014607"/>
                <a:ext cx="1487403" cy="474673"/>
                <a:chOff x="5306096" y="2275632"/>
                <a:chExt cx="1487403" cy="474673"/>
              </a:xfrm>
            </p:grpSpPr>
            <p:grpSp>
              <p:nvGrpSpPr>
                <p:cNvPr id="73" name="Group 72"/>
                <p:cNvGrpSpPr/>
                <p:nvPr/>
              </p:nvGrpSpPr>
              <p:grpSpPr>
                <a:xfrm>
                  <a:off x="5306096" y="2275632"/>
                  <a:ext cx="709164" cy="468535"/>
                  <a:chOff x="5306096" y="2275632"/>
                  <a:chExt cx="709164" cy="468535"/>
                </a:xfrm>
              </p:grpSpPr>
              <p:sp>
                <p:nvSpPr>
                  <p:cNvPr id="77" name="Rounded Rectangle 76"/>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74" name="Group 73"/>
                <p:cNvGrpSpPr/>
                <p:nvPr/>
              </p:nvGrpSpPr>
              <p:grpSpPr>
                <a:xfrm>
                  <a:off x="6084335" y="2281770"/>
                  <a:ext cx="709164" cy="468535"/>
                  <a:chOff x="5306096" y="2275632"/>
                  <a:chExt cx="709164" cy="468535"/>
                </a:xfrm>
              </p:grpSpPr>
              <p:sp>
                <p:nvSpPr>
                  <p:cNvPr id="75" name="Rounded Rectangle 74"/>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64" name="Group 63"/>
              <p:cNvGrpSpPr/>
              <p:nvPr/>
            </p:nvGrpSpPr>
            <p:grpSpPr>
              <a:xfrm>
                <a:off x="6659041" y="3006392"/>
                <a:ext cx="1487403" cy="474673"/>
                <a:chOff x="5306096" y="2275632"/>
                <a:chExt cx="1487403" cy="474673"/>
              </a:xfrm>
            </p:grpSpPr>
            <p:grpSp>
              <p:nvGrpSpPr>
                <p:cNvPr id="66" name="Group 65"/>
                <p:cNvGrpSpPr/>
                <p:nvPr/>
              </p:nvGrpSpPr>
              <p:grpSpPr>
                <a:xfrm>
                  <a:off x="5306096" y="2275632"/>
                  <a:ext cx="709164" cy="468535"/>
                  <a:chOff x="5306096" y="2275632"/>
                  <a:chExt cx="709164" cy="468535"/>
                </a:xfrm>
              </p:grpSpPr>
              <p:sp>
                <p:nvSpPr>
                  <p:cNvPr id="70" name="Rounded Rectangle 6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67" name="Group 66"/>
                <p:cNvGrpSpPr/>
                <p:nvPr/>
              </p:nvGrpSpPr>
              <p:grpSpPr>
                <a:xfrm>
                  <a:off x="6084335" y="2281770"/>
                  <a:ext cx="709164" cy="468535"/>
                  <a:chOff x="5306096" y="2275632"/>
                  <a:chExt cx="709164" cy="468535"/>
                </a:xfrm>
              </p:grpSpPr>
              <p:sp>
                <p:nvSpPr>
                  <p:cNvPr id="68" name="Rounded Rectangle 67"/>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grpSp>
          <p:nvGrpSpPr>
            <p:cNvPr id="45" name="Group 44"/>
            <p:cNvGrpSpPr/>
            <p:nvPr/>
          </p:nvGrpSpPr>
          <p:grpSpPr>
            <a:xfrm>
              <a:off x="1292297" y="2918734"/>
              <a:ext cx="3205243" cy="482888"/>
              <a:chOff x="4941201" y="3006392"/>
              <a:chExt cx="3205243" cy="482888"/>
            </a:xfrm>
          </p:grpSpPr>
          <p:grpSp>
            <p:nvGrpSpPr>
              <p:cNvPr id="47" name="Group 46"/>
              <p:cNvGrpSpPr/>
              <p:nvPr/>
            </p:nvGrpSpPr>
            <p:grpSpPr>
              <a:xfrm>
                <a:off x="4941201" y="3014607"/>
                <a:ext cx="1487403" cy="474673"/>
                <a:chOff x="5306096" y="2275632"/>
                <a:chExt cx="1487403" cy="474673"/>
              </a:xfrm>
            </p:grpSpPr>
            <p:grpSp>
              <p:nvGrpSpPr>
                <p:cNvPr id="57" name="Group 56"/>
                <p:cNvGrpSpPr/>
                <p:nvPr/>
              </p:nvGrpSpPr>
              <p:grpSpPr>
                <a:xfrm>
                  <a:off x="5306096" y="2275632"/>
                  <a:ext cx="709164" cy="468535"/>
                  <a:chOff x="5306096" y="2275632"/>
                  <a:chExt cx="709164" cy="468535"/>
                </a:xfrm>
              </p:grpSpPr>
              <p:sp>
                <p:nvSpPr>
                  <p:cNvPr id="61" name="Rounded Rectangle 60"/>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58" name="Group 57"/>
                <p:cNvGrpSpPr/>
                <p:nvPr/>
              </p:nvGrpSpPr>
              <p:grpSpPr>
                <a:xfrm>
                  <a:off x="6084335" y="2281770"/>
                  <a:ext cx="709164" cy="468535"/>
                  <a:chOff x="5306096" y="2275632"/>
                  <a:chExt cx="709164" cy="468535"/>
                </a:xfrm>
              </p:grpSpPr>
              <p:sp>
                <p:nvSpPr>
                  <p:cNvPr id="59" name="Rounded Rectangle 58"/>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48" name="Group 47"/>
              <p:cNvGrpSpPr/>
              <p:nvPr/>
            </p:nvGrpSpPr>
            <p:grpSpPr>
              <a:xfrm>
                <a:off x="6659041" y="3006392"/>
                <a:ext cx="1487403" cy="474673"/>
                <a:chOff x="5306096" y="2275632"/>
                <a:chExt cx="1487403" cy="474673"/>
              </a:xfrm>
            </p:grpSpPr>
            <p:grpSp>
              <p:nvGrpSpPr>
                <p:cNvPr id="50" name="Group 49"/>
                <p:cNvGrpSpPr/>
                <p:nvPr/>
              </p:nvGrpSpPr>
              <p:grpSpPr>
                <a:xfrm>
                  <a:off x="5306096" y="2275632"/>
                  <a:ext cx="709164" cy="468535"/>
                  <a:chOff x="5306096" y="2275632"/>
                  <a:chExt cx="709164" cy="468535"/>
                </a:xfrm>
              </p:grpSpPr>
              <p:sp>
                <p:nvSpPr>
                  <p:cNvPr id="54" name="Rounded Rectangle 53"/>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51" name="Group 50"/>
                <p:cNvGrpSpPr/>
                <p:nvPr/>
              </p:nvGrpSpPr>
              <p:grpSpPr>
                <a:xfrm>
                  <a:off x="6084335" y="2281770"/>
                  <a:ext cx="709164" cy="468535"/>
                  <a:chOff x="5306096" y="2275632"/>
                  <a:chExt cx="709164" cy="468535"/>
                </a:xfrm>
              </p:grpSpPr>
              <p:sp>
                <p:nvSpPr>
                  <p:cNvPr id="52" name="Rounded Rectangle 5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cxnSp>
          <p:nvCxnSpPr>
            <p:cNvPr id="46" name="Straight Connector 45"/>
            <p:cNvCxnSpPr>
              <a:endCxn id="61" idx="0"/>
            </p:cNvCxnSpPr>
            <p:nvPr/>
          </p:nvCxnSpPr>
          <p:spPr>
            <a:xfrm>
              <a:off x="1646879" y="2736735"/>
              <a:ext cx="0" cy="190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52" idx="2"/>
            </p:cNvCxnSpPr>
            <p:nvPr/>
          </p:nvCxnSpPr>
          <p:spPr>
            <a:xfrm>
              <a:off x="4142958" y="3393407"/>
              <a:ext cx="0" cy="1856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4" idx="2"/>
              <a:endCxn id="54" idx="0"/>
            </p:cNvCxnSpPr>
            <p:nvPr/>
          </p:nvCxnSpPr>
          <p:spPr>
            <a:xfrm>
              <a:off x="3364718" y="2506113"/>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82" idx="2"/>
              <a:endCxn id="52" idx="0"/>
            </p:cNvCxnSpPr>
            <p:nvPr/>
          </p:nvCxnSpPr>
          <p:spPr>
            <a:xfrm>
              <a:off x="4142957" y="2512251"/>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91" idx="2"/>
              <a:endCxn id="77" idx="0"/>
            </p:cNvCxnSpPr>
            <p:nvPr/>
          </p:nvCxnSpPr>
          <p:spPr>
            <a:xfrm flipH="1">
              <a:off x="5295783" y="2533067"/>
              <a:ext cx="2269" cy="3938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89" idx="2"/>
              <a:endCxn id="75" idx="0"/>
            </p:cNvCxnSpPr>
            <p:nvPr/>
          </p:nvCxnSpPr>
          <p:spPr>
            <a:xfrm>
              <a:off x="6074022" y="2533067"/>
              <a:ext cx="0" cy="40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59" idx="2"/>
            </p:cNvCxnSpPr>
            <p:nvPr/>
          </p:nvCxnSpPr>
          <p:spPr>
            <a:xfrm flipH="1">
              <a:off x="2422831" y="3401622"/>
              <a:ext cx="2287"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59" idx="0"/>
            </p:cNvCxnSpPr>
            <p:nvPr/>
          </p:nvCxnSpPr>
          <p:spPr>
            <a:xfrm flipH="1">
              <a:off x="2425118" y="2736735"/>
              <a:ext cx="1888" cy="1963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75" idx="2"/>
            </p:cNvCxnSpPr>
            <p:nvPr/>
          </p:nvCxnSpPr>
          <p:spPr>
            <a:xfrm>
              <a:off x="6074022" y="3401622"/>
              <a:ext cx="0"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70" idx="2"/>
            </p:cNvCxnSpPr>
            <p:nvPr/>
          </p:nvCxnSpPr>
          <p:spPr>
            <a:xfrm>
              <a:off x="7013623" y="3387269"/>
              <a:ext cx="0" cy="1971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70" idx="0"/>
            </p:cNvCxnSpPr>
            <p:nvPr/>
          </p:nvCxnSpPr>
          <p:spPr>
            <a:xfrm flipV="1">
              <a:off x="7013623" y="2730008"/>
              <a:ext cx="0" cy="18872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098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Configurations (2)</a:t>
            </a:r>
            <a:endParaRPr lang="en-US" dirty="0"/>
          </a:p>
        </p:txBody>
      </p:sp>
      <p:sp>
        <p:nvSpPr>
          <p:cNvPr id="3" name="Content Placeholder 2"/>
          <p:cNvSpPr>
            <a:spLocks noGrp="1"/>
          </p:cNvSpPr>
          <p:nvPr>
            <p:ph idx="1"/>
          </p:nvPr>
        </p:nvSpPr>
        <p:spPr>
          <a:xfrm>
            <a:off x="314325" y="1425388"/>
            <a:ext cx="8524875" cy="632012"/>
          </a:xfrm>
        </p:spPr>
        <p:txBody>
          <a:bodyPr/>
          <a:lstStyle/>
          <a:p>
            <a:r>
              <a:rPr lang="en-US" dirty="0" smtClean="0"/>
              <a:t>Partial physical host redundancy</a:t>
            </a:r>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19</a:t>
            </a:fld>
            <a:endParaRPr lang="en-US"/>
          </a:p>
        </p:txBody>
      </p:sp>
      <p:grpSp>
        <p:nvGrpSpPr>
          <p:cNvPr id="174" name="Group 173"/>
          <p:cNvGrpSpPr/>
          <p:nvPr/>
        </p:nvGrpSpPr>
        <p:grpSpPr>
          <a:xfrm>
            <a:off x="465617" y="2029963"/>
            <a:ext cx="8453793" cy="4278174"/>
            <a:chOff x="465617" y="2029963"/>
            <a:chExt cx="8453793" cy="4278174"/>
          </a:xfrm>
        </p:grpSpPr>
        <p:grpSp>
          <p:nvGrpSpPr>
            <p:cNvPr id="172" name="Group 171"/>
            <p:cNvGrpSpPr/>
            <p:nvPr/>
          </p:nvGrpSpPr>
          <p:grpSpPr>
            <a:xfrm>
              <a:off x="465617" y="2029963"/>
              <a:ext cx="6971663" cy="4278174"/>
              <a:chOff x="1229157" y="1982632"/>
              <a:chExt cx="6971663" cy="4278174"/>
            </a:xfrm>
          </p:grpSpPr>
          <p:grpSp>
            <p:nvGrpSpPr>
              <p:cNvPr id="5" name="Group 4"/>
              <p:cNvGrpSpPr/>
              <p:nvPr/>
            </p:nvGrpSpPr>
            <p:grpSpPr>
              <a:xfrm>
                <a:off x="1229157" y="1982632"/>
                <a:ext cx="6971663" cy="4278174"/>
                <a:chOff x="1229157" y="2070290"/>
                <a:chExt cx="6971663" cy="4278174"/>
              </a:xfrm>
            </p:grpSpPr>
            <p:sp>
              <p:nvSpPr>
                <p:cNvPr id="6" name="Rectangle 5"/>
                <p:cNvSpPr/>
                <p:nvPr/>
              </p:nvSpPr>
              <p:spPr>
                <a:xfrm>
                  <a:off x="5563928" y="3826936"/>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479952" y="3666726"/>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63880" y="3666726"/>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11016" y="3787847"/>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1921313" y="3666620"/>
                  <a:ext cx="11336" cy="19483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909979" y="5613693"/>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921313" y="4849387"/>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928377" y="4085640"/>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8" idx="0"/>
                </p:cNvCxnSpPr>
                <p:nvPr/>
              </p:nvCxnSpPr>
              <p:spPr>
                <a:xfrm>
                  <a:off x="4720238" y="2824393"/>
                  <a:ext cx="3433" cy="1060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57146" y="5616303"/>
                  <a:ext cx="822806"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70533" y="4850693"/>
                  <a:ext cx="829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1594" y="4122941"/>
                  <a:ext cx="848768" cy="15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5820" y="3885098"/>
                  <a:ext cx="755702" cy="19637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60937" y="4721070"/>
                  <a:ext cx="725469" cy="307777"/>
                </a:xfrm>
                <a:prstGeom prst="rect">
                  <a:avLst/>
                </a:prstGeom>
                <a:noFill/>
              </p:spPr>
              <p:txBody>
                <a:bodyPr wrap="square" rtlCol="0">
                  <a:spAutoFit/>
                </a:bodyPr>
                <a:lstStyle/>
                <a:p>
                  <a:pPr algn="ctr"/>
                  <a:r>
                    <a:rPr lang="en-US" sz="1400" b="1" dirty="0" smtClean="0"/>
                    <a:t>SAN</a:t>
                  </a:r>
                  <a:endParaRPr lang="en-US" sz="1400" b="1" dirty="0"/>
                </a:p>
              </p:txBody>
            </p:sp>
            <p:cxnSp>
              <p:nvCxnSpPr>
                <p:cNvPr id="20" name="Straight Connector 19"/>
                <p:cNvCxnSpPr/>
                <p:nvPr/>
              </p:nvCxnSpPr>
              <p:spPr>
                <a:xfrm>
                  <a:off x="1932649" y="3666620"/>
                  <a:ext cx="2567713" cy="1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95533" y="3666620"/>
                  <a:ext cx="12354" cy="200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14079" y="5672820"/>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9073" y="4880048"/>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99059" y="4134983"/>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522" y="4124460"/>
                  <a:ext cx="6527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1522" y="4877118"/>
                  <a:ext cx="652112" cy="13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01522" y="5652513"/>
                  <a:ext cx="6758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6" idx="2"/>
                </p:cNvCxnSpPr>
                <p:nvPr/>
              </p:nvCxnSpPr>
              <p:spPr>
                <a:xfrm flipH="1">
                  <a:off x="2031616" y="3554516"/>
                  <a:ext cx="1" cy="112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43470" y="3666726"/>
                  <a:ext cx="2652063"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758320" y="3984656"/>
                  <a:ext cx="1476950" cy="2205550"/>
                  <a:chOff x="1654484" y="4030264"/>
                  <a:chExt cx="1476950" cy="2205550"/>
                </a:xfrm>
              </p:grpSpPr>
              <p:grpSp>
                <p:nvGrpSpPr>
                  <p:cNvPr id="132" name="Group 131"/>
                  <p:cNvGrpSpPr/>
                  <p:nvPr/>
                </p:nvGrpSpPr>
                <p:grpSpPr>
                  <a:xfrm>
                    <a:off x="1658659" y="4030264"/>
                    <a:ext cx="1468583" cy="676192"/>
                    <a:chOff x="6697862" y="4948764"/>
                    <a:chExt cx="1468583" cy="676192"/>
                  </a:xfrm>
                </p:grpSpPr>
                <p:grpSp>
                  <p:nvGrpSpPr>
                    <p:cNvPr id="159" name="Group 158"/>
                    <p:cNvGrpSpPr/>
                    <p:nvPr/>
                  </p:nvGrpSpPr>
                  <p:grpSpPr>
                    <a:xfrm>
                      <a:off x="6708568" y="4948764"/>
                      <a:ext cx="1447170" cy="276999"/>
                      <a:chOff x="1556747" y="4995194"/>
                      <a:chExt cx="1481177" cy="276999"/>
                    </a:xfrm>
                  </p:grpSpPr>
                  <p:sp>
                    <p:nvSpPr>
                      <p:cNvPr id="169" name="Rounded Rectangle 16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60" name="Group 159"/>
                    <p:cNvGrpSpPr/>
                    <p:nvPr/>
                  </p:nvGrpSpPr>
                  <p:grpSpPr>
                    <a:xfrm>
                      <a:off x="6697862" y="5300004"/>
                      <a:ext cx="468536" cy="324952"/>
                      <a:chOff x="952185" y="5116106"/>
                      <a:chExt cx="468536" cy="324952"/>
                    </a:xfrm>
                  </p:grpSpPr>
                  <p:sp>
                    <p:nvSpPr>
                      <p:cNvPr id="167" name="Rounded Rectangle 16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61" name="Group 160"/>
                    <p:cNvGrpSpPr/>
                    <p:nvPr/>
                  </p:nvGrpSpPr>
                  <p:grpSpPr>
                    <a:xfrm>
                      <a:off x="7197885" y="5300004"/>
                      <a:ext cx="468536" cy="324952"/>
                      <a:chOff x="952185" y="5116106"/>
                      <a:chExt cx="468536" cy="324952"/>
                    </a:xfrm>
                  </p:grpSpPr>
                  <p:sp>
                    <p:nvSpPr>
                      <p:cNvPr id="165" name="Rounded Rectangle 16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62" name="Group 161"/>
                    <p:cNvGrpSpPr/>
                    <p:nvPr/>
                  </p:nvGrpSpPr>
                  <p:grpSpPr>
                    <a:xfrm>
                      <a:off x="7697909" y="5300004"/>
                      <a:ext cx="468536" cy="324952"/>
                      <a:chOff x="952185" y="5116106"/>
                      <a:chExt cx="468536" cy="324952"/>
                    </a:xfrm>
                  </p:grpSpPr>
                  <p:sp>
                    <p:nvSpPr>
                      <p:cNvPr id="163" name="Rounded Rectangle 16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33" name="Group 132"/>
                  <p:cNvGrpSpPr/>
                  <p:nvPr/>
                </p:nvGrpSpPr>
                <p:grpSpPr>
                  <a:xfrm>
                    <a:off x="1662851" y="4782068"/>
                    <a:ext cx="1468583" cy="676192"/>
                    <a:chOff x="6697862" y="4948764"/>
                    <a:chExt cx="1468583" cy="676192"/>
                  </a:xfrm>
                </p:grpSpPr>
                <p:grpSp>
                  <p:nvGrpSpPr>
                    <p:cNvPr id="147" name="Group 146"/>
                    <p:cNvGrpSpPr/>
                    <p:nvPr/>
                  </p:nvGrpSpPr>
                  <p:grpSpPr>
                    <a:xfrm>
                      <a:off x="6708568" y="4948764"/>
                      <a:ext cx="1447170" cy="276999"/>
                      <a:chOff x="1556747" y="4995194"/>
                      <a:chExt cx="1481177" cy="276999"/>
                    </a:xfrm>
                  </p:grpSpPr>
                  <p:sp>
                    <p:nvSpPr>
                      <p:cNvPr id="157" name="Rounded Rectangle 156"/>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48" name="Group 147"/>
                    <p:cNvGrpSpPr/>
                    <p:nvPr/>
                  </p:nvGrpSpPr>
                  <p:grpSpPr>
                    <a:xfrm>
                      <a:off x="6697862" y="5300004"/>
                      <a:ext cx="468536" cy="324952"/>
                      <a:chOff x="952185" y="5116106"/>
                      <a:chExt cx="468536" cy="324952"/>
                    </a:xfrm>
                  </p:grpSpPr>
                  <p:sp>
                    <p:nvSpPr>
                      <p:cNvPr id="155" name="Rounded Rectangle 15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49" name="Group 148"/>
                    <p:cNvGrpSpPr/>
                    <p:nvPr/>
                  </p:nvGrpSpPr>
                  <p:grpSpPr>
                    <a:xfrm>
                      <a:off x="7197885" y="5300004"/>
                      <a:ext cx="468536" cy="324952"/>
                      <a:chOff x="952185" y="5116106"/>
                      <a:chExt cx="468536" cy="324952"/>
                    </a:xfrm>
                  </p:grpSpPr>
                  <p:sp>
                    <p:nvSpPr>
                      <p:cNvPr id="153" name="Rounded Rectangle 15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50" name="Group 149"/>
                    <p:cNvGrpSpPr/>
                    <p:nvPr/>
                  </p:nvGrpSpPr>
                  <p:grpSpPr>
                    <a:xfrm>
                      <a:off x="7697909" y="5300004"/>
                      <a:ext cx="468536" cy="324952"/>
                      <a:chOff x="952185" y="5116106"/>
                      <a:chExt cx="468536" cy="324952"/>
                    </a:xfrm>
                  </p:grpSpPr>
                  <p:sp>
                    <p:nvSpPr>
                      <p:cNvPr id="151" name="Rounded Rectangle 15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134" name="Group 133"/>
                  <p:cNvGrpSpPr/>
                  <p:nvPr/>
                </p:nvGrpSpPr>
                <p:grpSpPr>
                  <a:xfrm>
                    <a:off x="1654484" y="5559622"/>
                    <a:ext cx="1468583" cy="676192"/>
                    <a:chOff x="6697862" y="4948764"/>
                    <a:chExt cx="1468583" cy="676192"/>
                  </a:xfrm>
                </p:grpSpPr>
                <p:grpSp>
                  <p:nvGrpSpPr>
                    <p:cNvPr id="135" name="Group 134"/>
                    <p:cNvGrpSpPr/>
                    <p:nvPr/>
                  </p:nvGrpSpPr>
                  <p:grpSpPr>
                    <a:xfrm>
                      <a:off x="6708568" y="4948764"/>
                      <a:ext cx="1447170" cy="276999"/>
                      <a:chOff x="1556747" y="4995194"/>
                      <a:chExt cx="1481177" cy="276999"/>
                    </a:xfrm>
                  </p:grpSpPr>
                  <p:sp>
                    <p:nvSpPr>
                      <p:cNvPr id="145" name="Rounded Rectangle 144"/>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36" name="Group 135"/>
                    <p:cNvGrpSpPr/>
                    <p:nvPr/>
                  </p:nvGrpSpPr>
                  <p:grpSpPr>
                    <a:xfrm>
                      <a:off x="6697862" y="5300004"/>
                      <a:ext cx="468536" cy="324952"/>
                      <a:chOff x="952185" y="5116106"/>
                      <a:chExt cx="468536" cy="324952"/>
                    </a:xfrm>
                  </p:grpSpPr>
                  <p:sp>
                    <p:nvSpPr>
                      <p:cNvPr id="143" name="Rounded Rectangle 14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7" name="Group 136"/>
                    <p:cNvGrpSpPr/>
                    <p:nvPr/>
                  </p:nvGrpSpPr>
                  <p:grpSpPr>
                    <a:xfrm>
                      <a:off x="7197885" y="5300004"/>
                      <a:ext cx="468536" cy="324952"/>
                      <a:chOff x="952185" y="5116106"/>
                      <a:chExt cx="468536" cy="324952"/>
                    </a:xfrm>
                  </p:grpSpPr>
                  <p:sp>
                    <p:nvSpPr>
                      <p:cNvPr id="141" name="Rounded Rectangle 14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38" name="Group 137"/>
                    <p:cNvGrpSpPr/>
                    <p:nvPr/>
                  </p:nvGrpSpPr>
                  <p:grpSpPr>
                    <a:xfrm>
                      <a:off x="7697909" y="5300004"/>
                      <a:ext cx="468536" cy="324952"/>
                      <a:chOff x="952185" y="5116106"/>
                      <a:chExt cx="468536" cy="324952"/>
                    </a:xfrm>
                  </p:grpSpPr>
                  <p:sp>
                    <p:nvSpPr>
                      <p:cNvPr id="139" name="Rounded Rectangle 13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nvGrpSpPr>
                <p:cNvPr id="31" name="Group 30"/>
                <p:cNvGrpSpPr/>
                <p:nvPr/>
              </p:nvGrpSpPr>
              <p:grpSpPr>
                <a:xfrm>
                  <a:off x="2188563" y="3945836"/>
                  <a:ext cx="1476950" cy="2205550"/>
                  <a:chOff x="1654484" y="4030264"/>
                  <a:chExt cx="1476950" cy="2205550"/>
                </a:xfrm>
              </p:grpSpPr>
              <p:grpSp>
                <p:nvGrpSpPr>
                  <p:cNvPr id="93" name="Group 92"/>
                  <p:cNvGrpSpPr/>
                  <p:nvPr/>
                </p:nvGrpSpPr>
                <p:grpSpPr>
                  <a:xfrm>
                    <a:off x="1658659" y="4030264"/>
                    <a:ext cx="1468583" cy="676192"/>
                    <a:chOff x="6697862" y="4948764"/>
                    <a:chExt cx="1468583" cy="676192"/>
                  </a:xfrm>
                </p:grpSpPr>
                <p:grpSp>
                  <p:nvGrpSpPr>
                    <p:cNvPr id="120" name="Group 119"/>
                    <p:cNvGrpSpPr/>
                    <p:nvPr/>
                  </p:nvGrpSpPr>
                  <p:grpSpPr>
                    <a:xfrm>
                      <a:off x="6708568" y="4948764"/>
                      <a:ext cx="1447170" cy="276999"/>
                      <a:chOff x="1556747" y="4995194"/>
                      <a:chExt cx="1481177" cy="276999"/>
                    </a:xfrm>
                  </p:grpSpPr>
                  <p:sp>
                    <p:nvSpPr>
                      <p:cNvPr id="130" name="Rounded Rectangle 129"/>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21" name="Group 120"/>
                    <p:cNvGrpSpPr/>
                    <p:nvPr/>
                  </p:nvGrpSpPr>
                  <p:grpSpPr>
                    <a:xfrm>
                      <a:off x="6697862" y="5300004"/>
                      <a:ext cx="468536" cy="324952"/>
                      <a:chOff x="952185" y="5116106"/>
                      <a:chExt cx="468536" cy="324952"/>
                    </a:xfrm>
                  </p:grpSpPr>
                  <p:sp>
                    <p:nvSpPr>
                      <p:cNvPr id="128" name="Rounded Rectangle 12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22" name="Group 121"/>
                    <p:cNvGrpSpPr/>
                    <p:nvPr/>
                  </p:nvGrpSpPr>
                  <p:grpSpPr>
                    <a:xfrm>
                      <a:off x="7197885" y="5300004"/>
                      <a:ext cx="468536" cy="324952"/>
                      <a:chOff x="952185" y="5116106"/>
                      <a:chExt cx="468536" cy="324952"/>
                    </a:xfrm>
                  </p:grpSpPr>
                  <p:sp>
                    <p:nvSpPr>
                      <p:cNvPr id="126" name="Rounded Rectangle 12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23" name="Group 122"/>
                    <p:cNvGrpSpPr/>
                    <p:nvPr/>
                  </p:nvGrpSpPr>
                  <p:grpSpPr>
                    <a:xfrm>
                      <a:off x="7697909" y="5300004"/>
                      <a:ext cx="468536" cy="324952"/>
                      <a:chOff x="952185" y="5116106"/>
                      <a:chExt cx="468536" cy="324952"/>
                    </a:xfrm>
                  </p:grpSpPr>
                  <p:sp>
                    <p:nvSpPr>
                      <p:cNvPr id="124" name="Rounded Rectangle 12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94" name="Group 93"/>
                  <p:cNvGrpSpPr/>
                  <p:nvPr/>
                </p:nvGrpSpPr>
                <p:grpSpPr>
                  <a:xfrm>
                    <a:off x="1662851" y="4782068"/>
                    <a:ext cx="1468583" cy="676192"/>
                    <a:chOff x="6697862" y="4948764"/>
                    <a:chExt cx="1468583" cy="676192"/>
                  </a:xfrm>
                </p:grpSpPr>
                <p:grpSp>
                  <p:nvGrpSpPr>
                    <p:cNvPr id="108" name="Group 107"/>
                    <p:cNvGrpSpPr/>
                    <p:nvPr/>
                  </p:nvGrpSpPr>
                  <p:grpSpPr>
                    <a:xfrm>
                      <a:off x="6708568" y="4948764"/>
                      <a:ext cx="1447170" cy="276999"/>
                      <a:chOff x="1556747" y="4995194"/>
                      <a:chExt cx="1481177" cy="276999"/>
                    </a:xfrm>
                  </p:grpSpPr>
                  <p:sp>
                    <p:nvSpPr>
                      <p:cNvPr id="118" name="Rounded Rectangle 1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109" name="Group 108"/>
                    <p:cNvGrpSpPr/>
                    <p:nvPr/>
                  </p:nvGrpSpPr>
                  <p:grpSpPr>
                    <a:xfrm>
                      <a:off x="6697862" y="5300004"/>
                      <a:ext cx="468536" cy="324952"/>
                      <a:chOff x="952185" y="5116106"/>
                      <a:chExt cx="468536" cy="324952"/>
                    </a:xfrm>
                  </p:grpSpPr>
                  <p:sp>
                    <p:nvSpPr>
                      <p:cNvPr id="116" name="Rounded Rectangle 11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10" name="Group 109"/>
                    <p:cNvGrpSpPr/>
                    <p:nvPr/>
                  </p:nvGrpSpPr>
                  <p:grpSpPr>
                    <a:xfrm>
                      <a:off x="7197885" y="5300004"/>
                      <a:ext cx="468536" cy="324952"/>
                      <a:chOff x="952185" y="5116106"/>
                      <a:chExt cx="468536" cy="324952"/>
                    </a:xfrm>
                  </p:grpSpPr>
                  <p:sp>
                    <p:nvSpPr>
                      <p:cNvPr id="114" name="Rounded Rectangle 11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111" name="Group 110"/>
                    <p:cNvGrpSpPr/>
                    <p:nvPr/>
                  </p:nvGrpSpPr>
                  <p:grpSpPr>
                    <a:xfrm>
                      <a:off x="7697909" y="5300004"/>
                      <a:ext cx="468536" cy="324952"/>
                      <a:chOff x="952185" y="5116106"/>
                      <a:chExt cx="468536" cy="324952"/>
                    </a:xfrm>
                  </p:grpSpPr>
                  <p:sp>
                    <p:nvSpPr>
                      <p:cNvPr id="112" name="Rounded Rectangle 11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95" name="Group 94"/>
                  <p:cNvGrpSpPr/>
                  <p:nvPr/>
                </p:nvGrpSpPr>
                <p:grpSpPr>
                  <a:xfrm>
                    <a:off x="1654484" y="5559622"/>
                    <a:ext cx="1468583" cy="676192"/>
                    <a:chOff x="6697862" y="4948764"/>
                    <a:chExt cx="1468583" cy="676192"/>
                  </a:xfrm>
                </p:grpSpPr>
                <p:grpSp>
                  <p:nvGrpSpPr>
                    <p:cNvPr id="96" name="Group 95"/>
                    <p:cNvGrpSpPr/>
                    <p:nvPr/>
                  </p:nvGrpSpPr>
                  <p:grpSpPr>
                    <a:xfrm>
                      <a:off x="6708568" y="4948764"/>
                      <a:ext cx="1447170" cy="276999"/>
                      <a:chOff x="1556747" y="4995194"/>
                      <a:chExt cx="1481177" cy="276999"/>
                    </a:xfrm>
                  </p:grpSpPr>
                  <p:sp>
                    <p:nvSpPr>
                      <p:cNvPr id="106" name="Rounded Rectangle 105"/>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97" name="Group 96"/>
                    <p:cNvGrpSpPr/>
                    <p:nvPr/>
                  </p:nvGrpSpPr>
                  <p:grpSpPr>
                    <a:xfrm>
                      <a:off x="6697862" y="5300004"/>
                      <a:ext cx="468536" cy="324952"/>
                      <a:chOff x="952185" y="5116106"/>
                      <a:chExt cx="468536" cy="324952"/>
                    </a:xfrm>
                  </p:grpSpPr>
                  <p:sp>
                    <p:nvSpPr>
                      <p:cNvPr id="104" name="Rounded Rectangle 10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98" name="Group 97"/>
                    <p:cNvGrpSpPr/>
                    <p:nvPr/>
                  </p:nvGrpSpPr>
                  <p:grpSpPr>
                    <a:xfrm>
                      <a:off x="7197885" y="5300004"/>
                      <a:ext cx="468536" cy="324952"/>
                      <a:chOff x="952185" y="5116106"/>
                      <a:chExt cx="468536" cy="324952"/>
                    </a:xfrm>
                  </p:grpSpPr>
                  <p:sp>
                    <p:nvSpPr>
                      <p:cNvPr id="102" name="Rounded Rectangle 10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99" name="Group 98"/>
                    <p:cNvGrpSpPr/>
                    <p:nvPr/>
                  </p:nvGrpSpPr>
                  <p:grpSpPr>
                    <a:xfrm>
                      <a:off x="7697909" y="5300004"/>
                      <a:ext cx="468536" cy="324952"/>
                      <a:chOff x="952185" y="5116106"/>
                      <a:chExt cx="468536" cy="324952"/>
                    </a:xfrm>
                  </p:grpSpPr>
                  <p:sp>
                    <p:nvSpPr>
                      <p:cNvPr id="100" name="Rounded Rectangle 9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cxnSp>
              <p:nvCxnSpPr>
                <p:cNvPr id="32" name="Straight Connector 31"/>
                <p:cNvCxnSpPr/>
                <p:nvPr/>
              </p:nvCxnSpPr>
              <p:spPr>
                <a:xfrm>
                  <a:off x="1932649" y="3666620"/>
                  <a:ext cx="2567713" cy="1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9" idx="2"/>
                </p:cNvCxnSpPr>
                <p:nvPr/>
              </p:nvCxnSpPr>
              <p:spPr>
                <a:xfrm flipH="1">
                  <a:off x="3749456" y="3546301"/>
                  <a:ext cx="1" cy="1203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031617" y="2819977"/>
                  <a:ext cx="5370687" cy="44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6" idx="2"/>
                </p:cNvCxnSpPr>
                <p:nvPr/>
              </p:nvCxnSpPr>
              <p:spPr>
                <a:xfrm flipH="1">
                  <a:off x="5697534" y="2669665"/>
                  <a:ext cx="1" cy="1503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53073" y="2657081"/>
                  <a:ext cx="0" cy="1604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694276" y="2824392"/>
                  <a:ext cx="0" cy="1368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398360" y="2819976"/>
                  <a:ext cx="0" cy="1247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02304" y="3549444"/>
                  <a:ext cx="0" cy="112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93013" y="3562113"/>
                  <a:ext cx="0" cy="994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943470" y="3666726"/>
                  <a:ext cx="2652063"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895075" y="2074810"/>
                  <a:ext cx="1604919" cy="594855"/>
                  <a:chOff x="4862740" y="2220686"/>
                  <a:chExt cx="1604919" cy="594855"/>
                </a:xfrm>
              </p:grpSpPr>
              <p:sp>
                <p:nvSpPr>
                  <p:cNvPr id="86" name="Rounded Rectangle 85"/>
                  <p:cNvSpPr/>
                  <p:nvPr/>
                </p:nvSpPr>
                <p:spPr>
                  <a:xfrm>
                    <a:off x="4862740" y="2220686"/>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4931545" y="2284704"/>
                    <a:ext cx="709164" cy="468535"/>
                    <a:chOff x="4931545" y="2284704"/>
                    <a:chExt cx="709164" cy="468535"/>
                  </a:xfrm>
                </p:grpSpPr>
                <p:sp>
                  <p:nvSpPr>
                    <p:cNvPr id="91" name="Rounded Rectangle 90"/>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88" name="Group 87"/>
                  <p:cNvGrpSpPr/>
                  <p:nvPr/>
                </p:nvGrpSpPr>
                <p:grpSpPr>
                  <a:xfrm>
                    <a:off x="5709784" y="2290842"/>
                    <a:ext cx="709164" cy="468535"/>
                    <a:chOff x="4931545" y="2284704"/>
                    <a:chExt cx="709164" cy="468535"/>
                  </a:xfrm>
                </p:grpSpPr>
                <p:sp>
                  <p:nvSpPr>
                    <p:cNvPr id="89" name="Rounded Rectangle 88"/>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grpSp>
              <p:nvGrpSpPr>
                <p:cNvPr id="43" name="Group 42"/>
                <p:cNvGrpSpPr/>
                <p:nvPr/>
              </p:nvGrpSpPr>
              <p:grpSpPr>
                <a:xfrm>
                  <a:off x="2946996" y="2070290"/>
                  <a:ext cx="1604919" cy="594855"/>
                  <a:chOff x="5338334" y="2218243"/>
                  <a:chExt cx="1604919" cy="594855"/>
                </a:xfrm>
              </p:grpSpPr>
              <p:sp>
                <p:nvSpPr>
                  <p:cNvPr id="79" name="Rounded Rectangle 78"/>
                  <p:cNvSpPr/>
                  <p:nvPr/>
                </p:nvSpPr>
                <p:spPr>
                  <a:xfrm>
                    <a:off x="5338334" y="2218243"/>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5401474" y="2273189"/>
                    <a:ext cx="709164" cy="468535"/>
                    <a:chOff x="5401474" y="2273189"/>
                    <a:chExt cx="709164" cy="468535"/>
                  </a:xfrm>
                </p:grpSpPr>
                <p:sp>
                  <p:nvSpPr>
                    <p:cNvPr id="84" name="Rounded Rectangle 83"/>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81" name="Group 80"/>
                  <p:cNvGrpSpPr/>
                  <p:nvPr/>
                </p:nvGrpSpPr>
                <p:grpSpPr>
                  <a:xfrm>
                    <a:off x="6179713" y="2279327"/>
                    <a:ext cx="709164" cy="468535"/>
                    <a:chOff x="5401474" y="2273189"/>
                    <a:chExt cx="709164" cy="468535"/>
                  </a:xfrm>
                </p:grpSpPr>
                <p:sp>
                  <p:nvSpPr>
                    <p:cNvPr id="82" name="Rounded Rectangle 81"/>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grpSp>
              <p:nvGrpSpPr>
                <p:cNvPr id="44" name="Group 43"/>
                <p:cNvGrpSpPr/>
                <p:nvPr/>
              </p:nvGrpSpPr>
              <p:grpSpPr>
                <a:xfrm>
                  <a:off x="4878061" y="2951446"/>
                  <a:ext cx="3322759" cy="603070"/>
                  <a:chOff x="4878061" y="2951446"/>
                  <a:chExt cx="3322759" cy="603070"/>
                </a:xfrm>
              </p:grpSpPr>
              <p:grpSp>
                <p:nvGrpSpPr>
                  <p:cNvPr id="63" name="Group 62"/>
                  <p:cNvGrpSpPr/>
                  <p:nvPr/>
                </p:nvGrpSpPr>
                <p:grpSpPr>
                  <a:xfrm>
                    <a:off x="4878061" y="2959661"/>
                    <a:ext cx="1604919" cy="594855"/>
                    <a:chOff x="5242956" y="2220686"/>
                    <a:chExt cx="1604919" cy="594855"/>
                  </a:xfrm>
                </p:grpSpPr>
                <p:sp>
                  <p:nvSpPr>
                    <p:cNvPr id="72" name="Rounded Rectangle 71"/>
                    <p:cNvSpPr/>
                    <p:nvPr/>
                  </p:nvSpPr>
                  <p:spPr>
                    <a:xfrm>
                      <a:off x="5242956" y="2220686"/>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5306096" y="2275632"/>
                      <a:ext cx="709164" cy="468535"/>
                      <a:chOff x="5306096" y="2275632"/>
                      <a:chExt cx="709164" cy="468535"/>
                    </a:xfrm>
                  </p:grpSpPr>
                  <p:sp>
                    <p:nvSpPr>
                      <p:cNvPr id="77" name="Rounded Rectangle 76"/>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74" name="Group 73"/>
                    <p:cNvGrpSpPr/>
                    <p:nvPr/>
                  </p:nvGrpSpPr>
                  <p:grpSpPr>
                    <a:xfrm>
                      <a:off x="6084335" y="2281770"/>
                      <a:ext cx="709164" cy="468535"/>
                      <a:chOff x="5306096" y="2275632"/>
                      <a:chExt cx="709164" cy="468535"/>
                    </a:xfrm>
                  </p:grpSpPr>
                  <p:sp>
                    <p:nvSpPr>
                      <p:cNvPr id="75" name="Rounded Rectangle 74"/>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nvGrpSpPr>
                  <p:cNvPr id="64" name="Group 63"/>
                  <p:cNvGrpSpPr/>
                  <p:nvPr/>
                </p:nvGrpSpPr>
                <p:grpSpPr>
                  <a:xfrm>
                    <a:off x="6595901" y="2951446"/>
                    <a:ext cx="1604919" cy="594855"/>
                    <a:chOff x="5242956" y="2220686"/>
                    <a:chExt cx="1604919" cy="594855"/>
                  </a:xfrm>
                </p:grpSpPr>
                <p:sp>
                  <p:nvSpPr>
                    <p:cNvPr id="65" name="Rounded Rectangle 64"/>
                    <p:cNvSpPr/>
                    <p:nvPr/>
                  </p:nvSpPr>
                  <p:spPr>
                    <a:xfrm>
                      <a:off x="5242956" y="2220686"/>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306096" y="2275632"/>
                      <a:ext cx="709164" cy="468535"/>
                      <a:chOff x="5306096" y="2275632"/>
                      <a:chExt cx="709164" cy="468535"/>
                    </a:xfrm>
                  </p:grpSpPr>
                  <p:sp>
                    <p:nvSpPr>
                      <p:cNvPr id="70" name="Rounded Rectangle 6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C</a:t>
                        </a:r>
                        <a:r>
                          <a:rPr lang="en-US" sz="1200" b="1" dirty="0" smtClean="0">
                            <a:solidFill>
                              <a:schemeClr val="bg1"/>
                            </a:solidFill>
                          </a:rPr>
                          <a:t>C</a:t>
                        </a:r>
                        <a:endParaRPr lang="en-US" sz="1200" b="1" dirty="0">
                          <a:solidFill>
                            <a:schemeClr val="bg1"/>
                          </a:solidFill>
                        </a:endParaRPr>
                      </a:p>
                    </p:txBody>
                  </p:sp>
                </p:grpSp>
                <p:grpSp>
                  <p:nvGrpSpPr>
                    <p:cNvPr id="67" name="Group 66"/>
                    <p:cNvGrpSpPr/>
                    <p:nvPr/>
                  </p:nvGrpSpPr>
                  <p:grpSpPr>
                    <a:xfrm>
                      <a:off x="6084335" y="2281770"/>
                      <a:ext cx="709164" cy="468535"/>
                      <a:chOff x="5306096" y="2275632"/>
                      <a:chExt cx="709164" cy="468535"/>
                    </a:xfrm>
                  </p:grpSpPr>
                  <p:sp>
                    <p:nvSpPr>
                      <p:cNvPr id="68" name="Rounded Rectangle 67"/>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grpSp>
              <p:nvGrpSpPr>
                <p:cNvPr id="45" name="Group 44"/>
                <p:cNvGrpSpPr/>
                <p:nvPr/>
              </p:nvGrpSpPr>
              <p:grpSpPr>
                <a:xfrm>
                  <a:off x="1229157" y="2951446"/>
                  <a:ext cx="3322759" cy="603070"/>
                  <a:chOff x="4878061" y="2951446"/>
                  <a:chExt cx="3322759" cy="603070"/>
                </a:xfrm>
              </p:grpSpPr>
              <p:grpSp>
                <p:nvGrpSpPr>
                  <p:cNvPr id="47" name="Group 46"/>
                  <p:cNvGrpSpPr/>
                  <p:nvPr/>
                </p:nvGrpSpPr>
                <p:grpSpPr>
                  <a:xfrm>
                    <a:off x="4878061" y="2959661"/>
                    <a:ext cx="1604919" cy="594855"/>
                    <a:chOff x="5242956" y="2220686"/>
                    <a:chExt cx="1604919" cy="594855"/>
                  </a:xfrm>
                </p:grpSpPr>
                <p:sp>
                  <p:nvSpPr>
                    <p:cNvPr id="56" name="Rounded Rectangle 55"/>
                    <p:cNvSpPr/>
                    <p:nvPr/>
                  </p:nvSpPr>
                  <p:spPr>
                    <a:xfrm>
                      <a:off x="5242956" y="2220686"/>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5306096" y="2275632"/>
                      <a:ext cx="709164" cy="468535"/>
                      <a:chOff x="5306096" y="2275632"/>
                      <a:chExt cx="709164" cy="468535"/>
                    </a:xfrm>
                  </p:grpSpPr>
                  <p:sp>
                    <p:nvSpPr>
                      <p:cNvPr id="61" name="Rounded Rectangle 60"/>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58" name="Group 57"/>
                    <p:cNvGrpSpPr/>
                    <p:nvPr/>
                  </p:nvGrpSpPr>
                  <p:grpSpPr>
                    <a:xfrm>
                      <a:off x="6084335" y="2281770"/>
                      <a:ext cx="709164" cy="468535"/>
                      <a:chOff x="5306096" y="2275632"/>
                      <a:chExt cx="709164" cy="468535"/>
                    </a:xfrm>
                  </p:grpSpPr>
                  <p:sp>
                    <p:nvSpPr>
                      <p:cNvPr id="59" name="Rounded Rectangle 58"/>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nvGrpSpPr>
                  <p:cNvPr id="48" name="Group 47"/>
                  <p:cNvGrpSpPr/>
                  <p:nvPr/>
                </p:nvGrpSpPr>
                <p:grpSpPr>
                  <a:xfrm>
                    <a:off x="6595901" y="2951446"/>
                    <a:ext cx="1604919" cy="594855"/>
                    <a:chOff x="5242956" y="2220686"/>
                    <a:chExt cx="1604919" cy="594855"/>
                  </a:xfrm>
                </p:grpSpPr>
                <p:sp>
                  <p:nvSpPr>
                    <p:cNvPr id="49" name="Rounded Rectangle 48"/>
                    <p:cNvSpPr/>
                    <p:nvPr/>
                  </p:nvSpPr>
                  <p:spPr>
                    <a:xfrm>
                      <a:off x="5242956" y="2220686"/>
                      <a:ext cx="1604919" cy="594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5306096" y="2275632"/>
                      <a:ext cx="709164" cy="468535"/>
                      <a:chOff x="5306096" y="2275632"/>
                      <a:chExt cx="709164" cy="468535"/>
                    </a:xfrm>
                  </p:grpSpPr>
                  <p:sp>
                    <p:nvSpPr>
                      <p:cNvPr id="54" name="Rounded Rectangle 53"/>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C</a:t>
                        </a:r>
                        <a:r>
                          <a:rPr lang="en-US" sz="1200" b="1" dirty="0" smtClean="0">
                            <a:solidFill>
                              <a:schemeClr val="bg1"/>
                            </a:solidFill>
                          </a:rPr>
                          <a:t>C</a:t>
                        </a:r>
                        <a:endParaRPr lang="en-US" sz="1200" b="1" dirty="0">
                          <a:solidFill>
                            <a:schemeClr val="bg1"/>
                          </a:solidFill>
                        </a:endParaRPr>
                      </a:p>
                    </p:txBody>
                  </p:sp>
                </p:grpSp>
                <p:grpSp>
                  <p:nvGrpSpPr>
                    <p:cNvPr id="51" name="Group 50"/>
                    <p:cNvGrpSpPr/>
                    <p:nvPr/>
                  </p:nvGrpSpPr>
                  <p:grpSpPr>
                    <a:xfrm>
                      <a:off x="6084335" y="2281770"/>
                      <a:ext cx="709164" cy="468535"/>
                      <a:chOff x="5306096" y="2275632"/>
                      <a:chExt cx="709164" cy="468535"/>
                    </a:xfrm>
                  </p:grpSpPr>
                  <p:sp>
                    <p:nvSpPr>
                      <p:cNvPr id="52" name="Rounded Rectangle 5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cxnSp>
              <p:nvCxnSpPr>
                <p:cNvPr id="46" name="Straight Connector 45"/>
                <p:cNvCxnSpPr>
                  <a:endCxn id="56" idx="0"/>
                </p:cNvCxnSpPr>
                <p:nvPr/>
              </p:nvCxnSpPr>
              <p:spPr>
                <a:xfrm>
                  <a:off x="2031617" y="2824393"/>
                  <a:ext cx="0" cy="13526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71" name="Straight Connector 170"/>
              <p:cNvCxnSpPr/>
              <p:nvPr/>
            </p:nvCxnSpPr>
            <p:spPr>
              <a:xfrm>
                <a:off x="3749457" y="2725261"/>
                <a:ext cx="0" cy="16045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7166445" y="4045313"/>
              <a:ext cx="1752965" cy="1477328"/>
            </a:xfrm>
            <a:prstGeom prst="rect">
              <a:avLst/>
            </a:prstGeom>
            <a:noFill/>
          </p:spPr>
          <p:txBody>
            <a:bodyPr wrap="square" rtlCol="0">
              <a:spAutoFit/>
            </a:bodyPr>
            <a:lstStyle/>
            <a:p>
              <a:r>
                <a:rPr lang="en-US" dirty="0" smtClean="0"/>
                <a:t>*It is recommended to put all services on separate hosts.</a:t>
              </a:r>
              <a:endParaRPr lang="en-US" dirty="0"/>
            </a:p>
          </p:txBody>
        </p:sp>
      </p:grpSp>
    </p:spTree>
    <p:extLst>
      <p:ext uri="{BB962C8B-B14F-4D97-AF65-F5344CB8AC3E}">
        <p14:creationId xmlns:p14="http://schemas.microsoft.com/office/powerpoint/2010/main" val="75320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High Availability</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Configuration</a:t>
            </a:r>
            <a:endParaRPr lang="en-US" dirty="0"/>
          </a:p>
        </p:txBody>
      </p:sp>
      <p:sp>
        <p:nvSpPr>
          <p:cNvPr id="3" name="Content Placeholder 2"/>
          <p:cNvSpPr>
            <a:spLocks noGrp="1"/>
          </p:cNvSpPr>
          <p:nvPr>
            <p:ph idx="1"/>
          </p:nvPr>
        </p:nvSpPr>
        <p:spPr/>
        <p:txBody>
          <a:bodyPr/>
          <a:lstStyle/>
          <a:p>
            <a:r>
              <a:rPr lang="en-US" dirty="0" smtClean="0"/>
              <a:t>Install Eucalyptus software on redundant (secondary) hosts.</a:t>
            </a:r>
          </a:p>
          <a:p>
            <a:pPr lvl="1"/>
            <a:r>
              <a:rPr lang="en-US" dirty="0" smtClean="0"/>
              <a:t>Use the same installation instructions used on the primary hosts.</a:t>
            </a:r>
          </a:p>
          <a:p>
            <a:r>
              <a:rPr lang="en-US" dirty="0" smtClean="0"/>
              <a:t>Configure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r>
              <a:rPr lang="en-US" dirty="0" smtClean="0"/>
              <a:t> on the redundant hosts.</a:t>
            </a:r>
          </a:p>
          <a:p>
            <a:pPr lvl="1"/>
            <a:r>
              <a:rPr lang="en-US" dirty="0" smtClean="0"/>
              <a:t>Use the same configuration used on the primary hosts.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sp>
        <p:nvSpPr>
          <p:cNvPr id="5" name="TextBox 4"/>
          <p:cNvSpPr txBox="1"/>
          <p:nvPr/>
        </p:nvSpPr>
        <p:spPr>
          <a:xfrm>
            <a:off x="2234240" y="4270076"/>
            <a:ext cx="4899803" cy="646331"/>
          </a:xfrm>
          <a:prstGeom prst="rect">
            <a:avLst/>
          </a:prstGeom>
          <a:noFill/>
          <a:ln w="28575">
            <a:solidFill>
              <a:srgbClr val="03405F"/>
            </a:solidFill>
          </a:ln>
        </p:spPr>
        <p:txBody>
          <a:bodyPr wrap="square" rtlCol="0">
            <a:spAutoFit/>
          </a:bodyPr>
          <a:lstStyle/>
          <a:p>
            <a:r>
              <a:rPr lang="en-US" dirty="0" smtClean="0">
                <a:solidFill>
                  <a:srgbClr val="03405F"/>
                </a:solidFill>
              </a:rPr>
              <a:t>Remember:  The Node </a:t>
            </a:r>
            <a:r>
              <a:rPr lang="en-US" dirty="0">
                <a:solidFill>
                  <a:srgbClr val="03405F"/>
                </a:solidFill>
              </a:rPr>
              <a:t>C</a:t>
            </a:r>
            <a:r>
              <a:rPr lang="en-US" dirty="0" smtClean="0">
                <a:solidFill>
                  <a:srgbClr val="03405F"/>
                </a:solidFill>
              </a:rPr>
              <a:t>ontrollers are not 		       redundant.</a:t>
            </a:r>
            <a:endParaRPr lang="en-US" dirty="0">
              <a:solidFill>
                <a:srgbClr val="03405F"/>
              </a:solidFill>
            </a:endParaRPr>
          </a:p>
        </p:txBody>
      </p:sp>
    </p:spTree>
    <p:extLst>
      <p:ext uri="{BB962C8B-B14F-4D97-AF65-F5344CB8AC3E}">
        <p14:creationId xmlns:p14="http://schemas.microsoft.com/office/powerpoint/2010/main" val="3098934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Cloud-Layer Components</a:t>
            </a:r>
            <a:endParaRPr lang="en-US" dirty="0"/>
          </a:p>
        </p:txBody>
      </p:sp>
      <p:sp>
        <p:nvSpPr>
          <p:cNvPr id="3" name="Content Placeholder 2"/>
          <p:cNvSpPr>
            <a:spLocks noGrp="1"/>
          </p:cNvSpPr>
          <p:nvPr>
            <p:ph idx="1"/>
          </p:nvPr>
        </p:nvSpPr>
        <p:spPr/>
        <p:txBody>
          <a:bodyPr/>
          <a:lstStyle/>
          <a:p>
            <a:r>
              <a:rPr lang="en-US" dirty="0" smtClean="0"/>
              <a:t>Initialize only the database on the first Cloud </a:t>
            </a:r>
            <a:r>
              <a:rPr lang="en-US" dirty="0"/>
              <a:t>C</a:t>
            </a:r>
            <a:r>
              <a:rPr lang="en-US" dirty="0" smtClean="0"/>
              <a:t>ontroller.</a:t>
            </a:r>
          </a:p>
          <a:p>
            <a:pPr lvl="1"/>
            <a:r>
              <a:rPr lang="en-US" dirty="0" smtClean="0"/>
              <a:t>It becomes the primary server.</a:t>
            </a:r>
          </a:p>
          <a:p>
            <a:pPr lvl="1"/>
            <a:r>
              <a:rPr lang="en-US" dirty="0" err="1" smtClean="0">
                <a:latin typeface="Courier New" pitchFamily="49" charset="0"/>
                <a:cs typeface="Courier New" pitchFamily="49" charset="0"/>
              </a:rPr>
              <a:t>euca_conf</a:t>
            </a:r>
            <a:r>
              <a:rPr lang="en-US" dirty="0" smtClean="0">
                <a:latin typeface="Courier New" pitchFamily="49" charset="0"/>
                <a:cs typeface="Courier New" pitchFamily="49" charset="0"/>
              </a:rPr>
              <a:t> -–initialize</a:t>
            </a:r>
          </a:p>
          <a:p>
            <a:r>
              <a:rPr lang="en-US" dirty="0" smtClean="0"/>
              <a:t>Start the Cloud </a:t>
            </a:r>
            <a:r>
              <a:rPr lang="en-US" dirty="0"/>
              <a:t>C</a:t>
            </a:r>
            <a:r>
              <a:rPr lang="en-US" dirty="0" smtClean="0"/>
              <a:t>ontroller services on both hosts.</a:t>
            </a:r>
          </a:p>
          <a:p>
            <a:pPr lvl="1"/>
            <a:r>
              <a:rPr lang="en-US" dirty="0" smtClean="0"/>
              <a:t>Start the host with the initialized database first.</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eucalyptus-cloud start</a:t>
            </a:r>
          </a:p>
          <a:p>
            <a:r>
              <a:rPr lang="en-US" dirty="0" smtClean="0">
                <a:cs typeface="Courier New" pitchFamily="49" charset="0"/>
              </a:rPr>
              <a:t>Start the Walrus services on both hosts.</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eucalyptus-cloud start</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spTree>
    <p:extLst>
      <p:ext uri="{BB962C8B-B14F-4D97-AF65-F5344CB8AC3E}">
        <p14:creationId xmlns:p14="http://schemas.microsoft.com/office/powerpoint/2010/main" val="488349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Cluster Components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Start the Cluster </a:t>
            </a:r>
            <a:r>
              <a:rPr lang="en-US" dirty="0">
                <a:cs typeface="Courier New" pitchFamily="49" charset="0"/>
              </a:rPr>
              <a:t>C</a:t>
            </a:r>
            <a:r>
              <a:rPr lang="en-US" dirty="0" smtClean="0">
                <a:cs typeface="Courier New" pitchFamily="49" charset="0"/>
              </a:rPr>
              <a:t>ontroller services on both hosts.</a:t>
            </a:r>
          </a:p>
          <a:p>
            <a:pPr lvl="1"/>
            <a:r>
              <a:rPr lang="en-US" dirty="0" smtClean="0">
                <a:latin typeface="Courier New" pitchFamily="49" charset="0"/>
                <a:cs typeface="Courier New" pitchFamily="49" charset="0"/>
              </a:rPr>
              <a:t>service eucalyptus-cc start</a:t>
            </a:r>
          </a:p>
          <a:p>
            <a:r>
              <a:rPr lang="en-US" dirty="0" smtClean="0">
                <a:cs typeface="Courier New" pitchFamily="49" charset="0"/>
              </a:rPr>
              <a:t>Start the Storage </a:t>
            </a:r>
            <a:r>
              <a:rPr lang="en-US" dirty="0">
                <a:cs typeface="Courier New" pitchFamily="49" charset="0"/>
              </a:rPr>
              <a:t>C</a:t>
            </a:r>
            <a:r>
              <a:rPr lang="en-US" dirty="0" smtClean="0">
                <a:cs typeface="Courier New" pitchFamily="49" charset="0"/>
              </a:rPr>
              <a:t>ontroller services on both hosts.</a:t>
            </a:r>
          </a:p>
          <a:p>
            <a:pPr lvl="1"/>
            <a:r>
              <a:rPr lang="en-US" dirty="0" smtClean="0">
                <a:latin typeface="Courier New" pitchFamily="49" charset="0"/>
                <a:cs typeface="Courier New" pitchFamily="49" charset="0"/>
              </a:rPr>
              <a:t>service eucalyptus-cloud start</a:t>
            </a:r>
          </a:p>
          <a:p>
            <a:r>
              <a:rPr lang="en-US" dirty="0" smtClean="0">
                <a:cs typeface="Courier New" pitchFamily="49" charset="0"/>
              </a:rPr>
              <a:t>Start the VMware Broker on both hosts, only for VMware clusters.</a:t>
            </a:r>
          </a:p>
          <a:p>
            <a:pPr lvl="1"/>
            <a:r>
              <a:rPr lang="en-US" dirty="0" smtClean="0">
                <a:latin typeface="Courier New" pitchFamily="49" charset="0"/>
                <a:cs typeface="Courier New" pitchFamily="49" charset="0"/>
              </a:rPr>
              <a:t>service eucalyptus-cloud start</a:t>
            </a:r>
          </a:p>
          <a:p>
            <a:r>
              <a:rPr lang="en-US" dirty="0" smtClean="0"/>
              <a:t>Start the </a:t>
            </a:r>
            <a:r>
              <a:rPr lang="en-US" dirty="0"/>
              <a:t>N</a:t>
            </a:r>
            <a:r>
              <a:rPr lang="en-US" dirty="0" smtClean="0"/>
              <a:t>ode </a:t>
            </a:r>
            <a:r>
              <a:rPr lang="en-US" dirty="0"/>
              <a:t>C</a:t>
            </a:r>
            <a:r>
              <a:rPr lang="en-US" dirty="0" smtClean="0"/>
              <a:t>ontrollers in each cluster.</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a:t>
            </a:r>
            <a:r>
              <a:rPr lang="en-US" dirty="0" err="1" smtClean="0">
                <a:latin typeface="Courier New" pitchFamily="49" charset="0"/>
                <a:cs typeface="Courier New" pitchFamily="49" charset="0"/>
              </a:rPr>
              <a:t>nc</a:t>
            </a:r>
            <a:r>
              <a:rPr lang="en-US" dirty="0" smtClean="0">
                <a:latin typeface="Courier New" pitchFamily="49" charset="0"/>
                <a:cs typeface="Courier New" pitchFamily="49" charset="0"/>
              </a:rPr>
              <a:t> start</a:t>
            </a:r>
          </a:p>
          <a:p>
            <a:pPr lvl="1"/>
            <a:r>
              <a:rPr lang="en-US" dirty="0" smtClean="0"/>
              <a:t>While there might be multiple Node </a:t>
            </a:r>
            <a:r>
              <a:rPr lang="en-US" dirty="0"/>
              <a:t>C</a:t>
            </a:r>
            <a:r>
              <a:rPr lang="en-US" dirty="0" smtClean="0"/>
              <a:t>ontrollers, they are not redundant.</a:t>
            </a:r>
          </a:p>
          <a:p>
            <a:r>
              <a:rPr lang="en-US" dirty="0" smtClean="0"/>
              <a:t>Repeat the startup for each cluster in the cloud.</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22</a:t>
            </a:fld>
            <a:endParaRPr lang="en-US"/>
          </a:p>
        </p:txBody>
      </p:sp>
    </p:spTree>
    <p:extLst>
      <p:ext uri="{BB962C8B-B14F-4D97-AF65-F5344CB8AC3E}">
        <p14:creationId xmlns:p14="http://schemas.microsoft.com/office/powerpoint/2010/main" val="2372714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Register the Secondary Cloud Controller</a:t>
            </a:r>
            <a:endParaRPr lang="en-US" sz="3200" dirty="0"/>
          </a:p>
        </p:txBody>
      </p:sp>
      <p:sp>
        <p:nvSpPr>
          <p:cNvPr id="3" name="Content Placeholder 2"/>
          <p:cNvSpPr>
            <a:spLocks noGrp="1"/>
          </p:cNvSpPr>
          <p:nvPr>
            <p:ph idx="1"/>
          </p:nvPr>
        </p:nvSpPr>
        <p:spPr/>
        <p:txBody>
          <a:bodyPr/>
          <a:lstStyle/>
          <a:p>
            <a:r>
              <a:rPr lang="en-US" dirty="0" smtClean="0"/>
              <a:t>The first Cloud </a:t>
            </a:r>
            <a:r>
              <a:rPr lang="en-US" dirty="0"/>
              <a:t>C</a:t>
            </a:r>
            <a:r>
              <a:rPr lang="en-US" dirty="0" smtClean="0"/>
              <a:t>ontroller is automatically registered during installation and initialization and is ENABLED.</a:t>
            </a:r>
          </a:p>
          <a:p>
            <a:r>
              <a:rPr lang="en-US" dirty="0" smtClean="0"/>
              <a:t>Register the second Cloud </a:t>
            </a:r>
            <a:r>
              <a:rPr lang="en-US" dirty="0"/>
              <a:t>C</a:t>
            </a:r>
            <a:r>
              <a:rPr lang="en-US" dirty="0" smtClean="0"/>
              <a:t>ontroller with the first Cloud </a:t>
            </a:r>
            <a:r>
              <a:rPr lang="en-US" dirty="0"/>
              <a:t>C</a:t>
            </a:r>
            <a:r>
              <a:rPr lang="en-US" dirty="0" smtClean="0"/>
              <a:t>ontroller.</a:t>
            </a:r>
          </a:p>
          <a:p>
            <a:pPr lvl="1"/>
            <a:r>
              <a:rPr lang="en-US" dirty="0" smtClean="0"/>
              <a:t>It will automatically start in a DISABLED state.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--register-cloud --component &lt;unique_CLC2_name&gt; --partition eucalyptus          --host &lt;CLC2_public_IP_address&gt;</a:t>
            </a:r>
          </a:p>
          <a:p>
            <a:pPr lvl="1"/>
            <a:r>
              <a:rPr lang="en-US" dirty="0" smtClean="0"/>
              <a:t>The partition name must be </a:t>
            </a:r>
            <a:r>
              <a:rPr lang="en-US" dirty="0" smtClean="0">
                <a:latin typeface="Courier New" pitchFamily="49" charset="0"/>
                <a:cs typeface="Courier New" pitchFamily="49" charset="0"/>
              </a:rPr>
              <a:t>eucalyptus</a:t>
            </a:r>
            <a:r>
              <a:rPr lang="en-US" dirty="0" smtClean="0"/>
              <a:t>.</a:t>
            </a:r>
            <a:endParaRPr lang="en-US" dirty="0"/>
          </a:p>
          <a:p>
            <a:pPr lvl="1"/>
            <a:r>
              <a:rPr lang="en-US" dirty="0" smtClean="0"/>
              <a:t>Choose a unique name for the second Cloud </a:t>
            </a:r>
            <a:r>
              <a:rPr lang="en-US" dirty="0"/>
              <a:t>C</a:t>
            </a:r>
            <a:r>
              <a:rPr lang="en-US" dirty="0" smtClean="0"/>
              <a:t>ontroller component name.</a:t>
            </a:r>
          </a:p>
          <a:p>
            <a:pPr lvl="2"/>
            <a:r>
              <a:rPr lang="en-US" dirty="0" smtClean="0"/>
              <a:t>For example, </a:t>
            </a:r>
            <a:r>
              <a:rPr lang="en-US" dirty="0" err="1" smtClean="0"/>
              <a:t>clc-hostB</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23</a:t>
            </a:fld>
            <a:endParaRPr lang="en-US"/>
          </a:p>
        </p:txBody>
      </p:sp>
    </p:spTree>
    <p:extLst>
      <p:ext uri="{BB962C8B-B14F-4D97-AF65-F5344CB8AC3E}">
        <p14:creationId xmlns:p14="http://schemas.microsoft.com/office/powerpoint/2010/main" val="457143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the Walrus Services</a:t>
            </a:r>
            <a:endParaRPr lang="en-US" dirty="0"/>
          </a:p>
        </p:txBody>
      </p:sp>
      <p:sp>
        <p:nvSpPr>
          <p:cNvPr id="3" name="Content Placeholder 2"/>
          <p:cNvSpPr>
            <a:spLocks noGrp="1"/>
          </p:cNvSpPr>
          <p:nvPr>
            <p:ph idx="1"/>
          </p:nvPr>
        </p:nvSpPr>
        <p:spPr>
          <a:xfrm>
            <a:off x="220717" y="1488450"/>
            <a:ext cx="8560676" cy="4707398"/>
          </a:xfrm>
        </p:spPr>
        <p:txBody>
          <a:bodyPr/>
          <a:lstStyle/>
          <a:p>
            <a:r>
              <a:rPr lang="en-US" dirty="0" smtClean="0"/>
              <a:t>Register the first Walrus with the primary Cloud </a:t>
            </a:r>
            <a:r>
              <a:rPr lang="en-US" dirty="0"/>
              <a:t>C</a:t>
            </a:r>
            <a:r>
              <a:rPr lang="en-US" dirty="0" smtClean="0"/>
              <a:t>ontroller.</a:t>
            </a:r>
          </a:p>
          <a:p>
            <a:pPr lvl="1"/>
            <a:r>
              <a:rPr lang="en-US" dirty="0" smtClean="0"/>
              <a:t>It will automatically start in an ENABLED state.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--register-walrus --component &lt;Walrus1_unique_name&gt; --partition walrus          --host &lt;Walrus1_public_IP_address&gt;</a:t>
            </a:r>
          </a:p>
          <a:p>
            <a:pPr lvl="2"/>
            <a:r>
              <a:rPr lang="en-US" dirty="0" smtClean="0"/>
              <a:t>Choose </a:t>
            </a:r>
            <a:r>
              <a:rPr lang="en-US" dirty="0"/>
              <a:t>a unique </a:t>
            </a:r>
            <a:r>
              <a:rPr lang="en-US" dirty="0" smtClean="0"/>
              <a:t>component name </a:t>
            </a:r>
            <a:r>
              <a:rPr lang="en-US" dirty="0"/>
              <a:t>for the </a:t>
            </a:r>
            <a:r>
              <a:rPr lang="en-US" dirty="0" smtClean="0"/>
              <a:t>first Walrus.</a:t>
            </a:r>
            <a:endParaRPr lang="en-US" dirty="0"/>
          </a:p>
          <a:p>
            <a:pPr lvl="3"/>
            <a:r>
              <a:rPr lang="en-US" dirty="0"/>
              <a:t>For example, </a:t>
            </a:r>
            <a:r>
              <a:rPr lang="en-US" dirty="0" smtClean="0"/>
              <a:t>walrus-</a:t>
            </a:r>
            <a:r>
              <a:rPr lang="en-US" dirty="0" err="1" smtClean="0"/>
              <a:t>hostC</a:t>
            </a:r>
            <a:r>
              <a:rPr lang="en-US" dirty="0" smtClean="0"/>
              <a:t>.</a:t>
            </a:r>
          </a:p>
          <a:p>
            <a:r>
              <a:rPr lang="en-US" dirty="0" smtClean="0"/>
              <a:t>Register the second Walrus with the primary Cloud </a:t>
            </a:r>
            <a:r>
              <a:rPr lang="en-US" dirty="0"/>
              <a:t>C</a:t>
            </a:r>
            <a:r>
              <a:rPr lang="en-US" dirty="0" smtClean="0"/>
              <a:t>ontroller.</a:t>
            </a:r>
          </a:p>
          <a:p>
            <a:pPr lvl="1"/>
            <a:r>
              <a:rPr lang="en-US" dirty="0" smtClean="0"/>
              <a:t>It will automatically start in a DISABLED state.</a:t>
            </a:r>
          </a:p>
          <a:p>
            <a:pPr lvl="1"/>
            <a:r>
              <a:rPr lang="en-US" dirty="0" err="1">
                <a:latin typeface="Courier New" pitchFamily="49" charset="0"/>
                <a:cs typeface="Courier New" pitchFamily="49" charset="0"/>
              </a:rPr>
              <a:t>euca_conf</a:t>
            </a:r>
            <a:r>
              <a:rPr lang="en-US" dirty="0">
                <a:latin typeface="Courier New" pitchFamily="49" charset="0"/>
                <a:cs typeface="Courier New" pitchFamily="49" charset="0"/>
              </a:rPr>
              <a:t> </a:t>
            </a:r>
            <a:r>
              <a:rPr lang="en-US" dirty="0" smtClean="0">
                <a:latin typeface="Courier New" pitchFamily="49" charset="0"/>
                <a:cs typeface="Courier New" pitchFamily="49" charset="0"/>
              </a:rPr>
              <a:t>--register-walrus </a:t>
            </a:r>
            <a:r>
              <a:rPr lang="en-US" dirty="0">
                <a:latin typeface="Courier New" pitchFamily="49" charset="0"/>
                <a:cs typeface="Courier New" pitchFamily="49" charset="0"/>
              </a:rPr>
              <a:t>--component &lt;</a:t>
            </a:r>
            <a:r>
              <a:rPr lang="en-US" dirty="0" smtClean="0">
                <a:latin typeface="Courier New" pitchFamily="49" charset="0"/>
                <a:cs typeface="Courier New" pitchFamily="49" charset="0"/>
              </a:rPr>
              <a:t>Walrus2_unique_name</a:t>
            </a:r>
            <a:r>
              <a:rPr lang="en-US" dirty="0">
                <a:latin typeface="Courier New" pitchFamily="49" charset="0"/>
                <a:cs typeface="Courier New" pitchFamily="49" charset="0"/>
              </a:rPr>
              <a:t>&gt; --partition walrus          --host &lt;</a:t>
            </a:r>
            <a:r>
              <a:rPr lang="en-US" dirty="0" smtClean="0">
                <a:latin typeface="Courier New" pitchFamily="49" charset="0"/>
                <a:cs typeface="Courier New" pitchFamily="49" charset="0"/>
              </a:rPr>
              <a:t>Walrus2_public_IP_address</a:t>
            </a:r>
            <a:r>
              <a:rPr lang="en-US" dirty="0">
                <a:latin typeface="Courier New" pitchFamily="49" charset="0"/>
                <a:cs typeface="Courier New" pitchFamily="49" charset="0"/>
              </a:rPr>
              <a:t>&gt;</a:t>
            </a:r>
          </a:p>
          <a:p>
            <a:pPr lvl="2"/>
            <a:r>
              <a:rPr lang="en-US" dirty="0"/>
              <a:t>Choose a unique </a:t>
            </a:r>
            <a:r>
              <a:rPr lang="en-US" dirty="0" smtClean="0"/>
              <a:t>component name </a:t>
            </a:r>
            <a:r>
              <a:rPr lang="en-US" dirty="0"/>
              <a:t>for the second </a:t>
            </a:r>
            <a:r>
              <a:rPr lang="en-US" dirty="0" smtClean="0"/>
              <a:t>Walrus.</a:t>
            </a:r>
            <a:endParaRPr lang="en-US" dirty="0"/>
          </a:p>
          <a:p>
            <a:pPr lvl="3"/>
            <a:r>
              <a:rPr lang="en-US" dirty="0"/>
              <a:t>For example, </a:t>
            </a:r>
            <a:r>
              <a:rPr lang="en-US" dirty="0" smtClean="0"/>
              <a:t>walrus-</a:t>
            </a:r>
            <a:r>
              <a:rPr lang="en-US" dirty="0" err="1" smtClean="0"/>
              <a:t>hostD</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a:p>
        </p:txBody>
      </p:sp>
    </p:spTree>
    <p:extLst>
      <p:ext uri="{BB962C8B-B14F-4D97-AF65-F5344CB8AC3E}">
        <p14:creationId xmlns:p14="http://schemas.microsoft.com/office/powerpoint/2010/main" val="350942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59" y="511832"/>
            <a:ext cx="8524875" cy="1096864"/>
          </a:xfrm>
        </p:spPr>
        <p:txBody>
          <a:bodyPr/>
          <a:lstStyle/>
          <a:p>
            <a:r>
              <a:rPr lang="en-US" dirty="0" smtClean="0"/>
              <a:t>Register the Cluster Controllers</a:t>
            </a:r>
            <a:endParaRPr lang="en-US" dirty="0"/>
          </a:p>
        </p:txBody>
      </p:sp>
      <p:sp>
        <p:nvSpPr>
          <p:cNvPr id="3" name="Content Placeholder 2"/>
          <p:cNvSpPr>
            <a:spLocks noGrp="1"/>
          </p:cNvSpPr>
          <p:nvPr>
            <p:ph idx="1"/>
          </p:nvPr>
        </p:nvSpPr>
        <p:spPr>
          <a:xfrm>
            <a:off x="374470" y="1111562"/>
            <a:ext cx="8516982" cy="5243427"/>
          </a:xfrm>
        </p:spPr>
        <p:txBody>
          <a:bodyPr/>
          <a:lstStyle/>
          <a:p>
            <a:r>
              <a:rPr lang="en-US" dirty="0" smtClean="0"/>
              <a:t>Register the first Cluster </a:t>
            </a:r>
            <a:r>
              <a:rPr lang="en-US" dirty="0"/>
              <a:t>C</a:t>
            </a:r>
            <a:r>
              <a:rPr lang="en-US" dirty="0" smtClean="0"/>
              <a:t>ontroller with the primary Cloud </a:t>
            </a:r>
            <a:r>
              <a:rPr lang="en-US" dirty="0"/>
              <a:t>C</a:t>
            </a:r>
            <a:r>
              <a:rPr lang="en-US" dirty="0" smtClean="0"/>
              <a:t>ontroller.</a:t>
            </a:r>
          </a:p>
          <a:p>
            <a:pPr lvl="1"/>
            <a:r>
              <a:rPr lang="en-US" dirty="0" smtClean="0"/>
              <a:t>It will automatically start in an ENABLED state.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--register-cluster --component &lt;CC1_unique_name&gt; --partition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--host &lt;CC1_public_IP_address&gt;</a:t>
            </a:r>
          </a:p>
          <a:p>
            <a:pPr lvl="2"/>
            <a:r>
              <a:rPr lang="en-US" dirty="0" smtClean="0"/>
              <a:t>Choose </a:t>
            </a:r>
            <a:r>
              <a:rPr lang="en-US" dirty="0"/>
              <a:t>a unique </a:t>
            </a:r>
            <a:r>
              <a:rPr lang="en-US" dirty="0" smtClean="0"/>
              <a:t>component name </a:t>
            </a:r>
            <a:r>
              <a:rPr lang="en-US" dirty="0"/>
              <a:t>for the </a:t>
            </a:r>
            <a:r>
              <a:rPr lang="en-US" dirty="0" smtClean="0"/>
              <a:t>first Cluster </a:t>
            </a:r>
            <a:r>
              <a:rPr lang="en-US" dirty="0"/>
              <a:t>C</a:t>
            </a:r>
            <a:r>
              <a:rPr lang="en-US" dirty="0" smtClean="0"/>
              <a:t>ontroller.</a:t>
            </a:r>
            <a:endParaRPr lang="en-US" dirty="0"/>
          </a:p>
          <a:p>
            <a:pPr lvl="3"/>
            <a:r>
              <a:rPr lang="en-US" dirty="0"/>
              <a:t>For example, </a:t>
            </a:r>
            <a:r>
              <a:rPr lang="en-US" dirty="0" smtClean="0"/>
              <a:t>cc-</a:t>
            </a:r>
            <a:r>
              <a:rPr lang="en-US" dirty="0" err="1" smtClean="0"/>
              <a:t>hostE</a:t>
            </a:r>
            <a:r>
              <a:rPr lang="en-US" dirty="0" smtClean="0"/>
              <a:t>.</a:t>
            </a:r>
          </a:p>
          <a:p>
            <a:r>
              <a:rPr lang="en-US" dirty="0" smtClean="0"/>
              <a:t>Register the second Cluster </a:t>
            </a:r>
            <a:r>
              <a:rPr lang="en-US" dirty="0"/>
              <a:t>C</a:t>
            </a:r>
            <a:r>
              <a:rPr lang="en-US" dirty="0" smtClean="0"/>
              <a:t>ontroller with the primary Cloud </a:t>
            </a:r>
            <a:r>
              <a:rPr lang="en-US" dirty="0"/>
              <a:t>C</a:t>
            </a:r>
            <a:r>
              <a:rPr lang="en-US" dirty="0" smtClean="0"/>
              <a:t>ontroller.</a:t>
            </a:r>
          </a:p>
          <a:p>
            <a:pPr lvl="1"/>
            <a:r>
              <a:rPr lang="en-US" dirty="0" smtClean="0"/>
              <a:t>It will automatically start in a DISABLED state.</a:t>
            </a:r>
          </a:p>
          <a:p>
            <a:pPr lvl="1"/>
            <a:r>
              <a:rPr lang="en-US" dirty="0" err="1">
                <a:latin typeface="Courier New" pitchFamily="49" charset="0"/>
                <a:cs typeface="Courier New" pitchFamily="49" charset="0"/>
              </a:rPr>
              <a:t>euca_conf</a:t>
            </a:r>
            <a:r>
              <a:rPr lang="en-US" dirty="0">
                <a:latin typeface="Courier New" pitchFamily="49" charset="0"/>
                <a:cs typeface="Courier New" pitchFamily="49" charset="0"/>
              </a:rPr>
              <a:t> </a:t>
            </a:r>
            <a:r>
              <a:rPr lang="en-US" dirty="0" smtClean="0">
                <a:latin typeface="Courier New" pitchFamily="49" charset="0"/>
                <a:cs typeface="Courier New" pitchFamily="49" charset="0"/>
              </a:rPr>
              <a:t>--register-cluster </a:t>
            </a:r>
            <a:r>
              <a:rPr lang="en-US" dirty="0">
                <a:latin typeface="Courier New" pitchFamily="49" charset="0"/>
                <a:cs typeface="Courier New" pitchFamily="49" charset="0"/>
              </a:rPr>
              <a:t>--component </a:t>
            </a:r>
            <a:r>
              <a:rPr lang="en-US" dirty="0" smtClean="0">
                <a:latin typeface="Courier New" pitchFamily="49" charset="0"/>
                <a:cs typeface="Courier New" pitchFamily="49" charset="0"/>
              </a:rPr>
              <a:t>&lt;CC2_unique_name</a:t>
            </a:r>
            <a:r>
              <a:rPr lang="en-US" dirty="0">
                <a:latin typeface="Courier New" pitchFamily="49" charset="0"/>
                <a:cs typeface="Courier New" pitchFamily="49" charset="0"/>
              </a:rPr>
              <a:t>&gt; --partition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a:t>
            </a:r>
            <a:r>
              <a:rPr lang="en-US" dirty="0">
                <a:latin typeface="Courier New" pitchFamily="49" charset="0"/>
                <a:cs typeface="Courier New" pitchFamily="49" charset="0"/>
              </a:rPr>
              <a:t>host </a:t>
            </a:r>
            <a:r>
              <a:rPr lang="en-US" dirty="0" smtClean="0">
                <a:latin typeface="Courier New" pitchFamily="49" charset="0"/>
                <a:cs typeface="Courier New" pitchFamily="49" charset="0"/>
              </a:rPr>
              <a:t>&lt;CC2_public_IP_address</a:t>
            </a:r>
            <a:r>
              <a:rPr lang="en-US" dirty="0">
                <a:latin typeface="Courier New" pitchFamily="49" charset="0"/>
                <a:cs typeface="Courier New" pitchFamily="49" charset="0"/>
              </a:rPr>
              <a:t>&gt;</a:t>
            </a:r>
          </a:p>
          <a:p>
            <a:pPr lvl="2"/>
            <a:r>
              <a:rPr lang="en-US" dirty="0"/>
              <a:t>Choose a unique </a:t>
            </a:r>
            <a:r>
              <a:rPr lang="en-US" dirty="0" smtClean="0"/>
              <a:t>component name </a:t>
            </a:r>
            <a:r>
              <a:rPr lang="en-US" dirty="0"/>
              <a:t>for the second C</a:t>
            </a:r>
            <a:r>
              <a:rPr lang="en-US" dirty="0" smtClean="0"/>
              <a:t>luster </a:t>
            </a:r>
            <a:r>
              <a:rPr lang="en-US" dirty="0"/>
              <a:t>C</a:t>
            </a:r>
            <a:r>
              <a:rPr lang="en-US" dirty="0" smtClean="0"/>
              <a:t>ontroller.</a:t>
            </a:r>
            <a:endParaRPr lang="en-US" dirty="0"/>
          </a:p>
          <a:p>
            <a:pPr lvl="3"/>
            <a:r>
              <a:rPr lang="en-US" dirty="0"/>
              <a:t>For example, </a:t>
            </a:r>
            <a:r>
              <a:rPr lang="en-US" dirty="0" smtClean="0"/>
              <a:t>cc-</a:t>
            </a:r>
            <a:r>
              <a:rPr lang="en-US" dirty="0" err="1" smtClean="0"/>
              <a:t>hostF</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25</a:t>
            </a:fld>
            <a:endParaRPr lang="en-US"/>
          </a:p>
        </p:txBody>
      </p:sp>
    </p:spTree>
    <p:extLst>
      <p:ext uri="{BB962C8B-B14F-4D97-AF65-F5344CB8AC3E}">
        <p14:creationId xmlns:p14="http://schemas.microsoft.com/office/powerpoint/2010/main" val="1964480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59" y="511832"/>
            <a:ext cx="8524875" cy="1096864"/>
          </a:xfrm>
        </p:spPr>
        <p:txBody>
          <a:bodyPr/>
          <a:lstStyle/>
          <a:p>
            <a:r>
              <a:rPr lang="en-US" dirty="0" smtClean="0"/>
              <a:t>Register the VMware Brokers</a:t>
            </a:r>
            <a:endParaRPr lang="en-US" dirty="0"/>
          </a:p>
        </p:txBody>
      </p:sp>
      <p:sp>
        <p:nvSpPr>
          <p:cNvPr id="3" name="Content Placeholder 2"/>
          <p:cNvSpPr>
            <a:spLocks noGrp="1"/>
          </p:cNvSpPr>
          <p:nvPr>
            <p:ph idx="1"/>
          </p:nvPr>
        </p:nvSpPr>
        <p:spPr>
          <a:xfrm>
            <a:off x="236483" y="1094310"/>
            <a:ext cx="8560676" cy="5243427"/>
          </a:xfrm>
        </p:spPr>
        <p:txBody>
          <a:bodyPr/>
          <a:lstStyle/>
          <a:p>
            <a:r>
              <a:rPr lang="en-US" dirty="0" smtClean="0"/>
              <a:t>Register the first VMware Broker with the primary Cloud </a:t>
            </a:r>
            <a:r>
              <a:rPr lang="en-US" dirty="0"/>
              <a:t>C</a:t>
            </a:r>
            <a:r>
              <a:rPr lang="en-US" dirty="0" smtClean="0"/>
              <a:t>ontroller.</a:t>
            </a:r>
          </a:p>
          <a:p>
            <a:pPr lvl="1"/>
            <a:r>
              <a:rPr lang="en-US" dirty="0" smtClean="0"/>
              <a:t>It will automatically start in an ENABLED state.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a:t>
            </a:r>
            <a:r>
              <a:rPr lang="en-US" dirty="0" err="1" smtClean="0">
                <a:latin typeface="Courier New" pitchFamily="49" charset="0"/>
                <a:cs typeface="Courier New" pitchFamily="49" charset="0"/>
              </a:rPr>
              <a:t>vmwarebroker</a:t>
            </a:r>
            <a:r>
              <a:rPr lang="en-US" dirty="0" smtClean="0">
                <a:latin typeface="Courier New" pitchFamily="49" charset="0"/>
                <a:cs typeface="Courier New" pitchFamily="49" charset="0"/>
              </a:rPr>
              <a:t> --component &lt;VB1_unique_name&gt; --partition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--host &lt;VB</a:t>
            </a:r>
            <a:r>
              <a:rPr lang="en-US" dirty="0">
                <a:latin typeface="Courier New" pitchFamily="49" charset="0"/>
                <a:cs typeface="Courier New" pitchFamily="49" charset="0"/>
              </a:rPr>
              <a:t>1</a:t>
            </a:r>
            <a:r>
              <a:rPr lang="en-US" dirty="0" smtClean="0">
                <a:latin typeface="Courier New" pitchFamily="49" charset="0"/>
                <a:cs typeface="Courier New" pitchFamily="49" charset="0"/>
              </a:rPr>
              <a:t>_public_IP_address&gt;</a:t>
            </a:r>
          </a:p>
          <a:p>
            <a:pPr lvl="2"/>
            <a:r>
              <a:rPr lang="en-US" dirty="0" smtClean="0"/>
              <a:t>Choose </a:t>
            </a:r>
            <a:r>
              <a:rPr lang="en-US" dirty="0"/>
              <a:t>a unique </a:t>
            </a:r>
            <a:r>
              <a:rPr lang="en-US" dirty="0" smtClean="0"/>
              <a:t>component name </a:t>
            </a:r>
            <a:r>
              <a:rPr lang="en-US" dirty="0"/>
              <a:t>for the </a:t>
            </a:r>
            <a:r>
              <a:rPr lang="en-US" dirty="0" smtClean="0"/>
              <a:t>first VMware Broker.</a:t>
            </a:r>
            <a:endParaRPr lang="en-US" dirty="0"/>
          </a:p>
          <a:p>
            <a:pPr lvl="3"/>
            <a:r>
              <a:rPr lang="en-US" dirty="0"/>
              <a:t>For example, </a:t>
            </a:r>
            <a:r>
              <a:rPr lang="en-US" dirty="0" err="1" smtClean="0"/>
              <a:t>vb-hostE</a:t>
            </a:r>
            <a:r>
              <a:rPr lang="en-US" dirty="0" smtClean="0"/>
              <a:t>.</a:t>
            </a:r>
          </a:p>
          <a:p>
            <a:r>
              <a:rPr lang="en-US" dirty="0" smtClean="0"/>
              <a:t>Register the second VMware Broker with the primary Cloud </a:t>
            </a:r>
            <a:r>
              <a:rPr lang="en-US" dirty="0"/>
              <a:t>C</a:t>
            </a:r>
            <a:r>
              <a:rPr lang="en-US" dirty="0" smtClean="0"/>
              <a:t>ontroller.</a:t>
            </a:r>
          </a:p>
          <a:p>
            <a:pPr lvl="1"/>
            <a:r>
              <a:rPr lang="en-US" dirty="0" smtClean="0"/>
              <a:t>It will automatically start in a DISABLED state.</a:t>
            </a:r>
          </a:p>
          <a:p>
            <a:pPr lvl="1"/>
            <a:r>
              <a:rPr lang="en-US" dirty="0" err="1">
                <a:latin typeface="Courier New" pitchFamily="49" charset="0"/>
                <a:cs typeface="Courier New" pitchFamily="49" charset="0"/>
              </a:rPr>
              <a:t>euca_conf</a:t>
            </a:r>
            <a:r>
              <a:rPr lang="en-US" dirty="0">
                <a:latin typeface="Courier New" pitchFamily="49" charset="0"/>
                <a:cs typeface="Courier New" pitchFamily="49" charset="0"/>
              </a:rPr>
              <a:t> </a:t>
            </a:r>
            <a:r>
              <a:rPr lang="en-US" dirty="0" smtClean="0">
                <a:latin typeface="Courier New" pitchFamily="49" charset="0"/>
                <a:cs typeface="Courier New" pitchFamily="49" charset="0"/>
              </a:rPr>
              <a:t>--register-</a:t>
            </a:r>
            <a:r>
              <a:rPr lang="en-US" dirty="0" err="1" smtClean="0">
                <a:latin typeface="Courier New" pitchFamily="49" charset="0"/>
                <a:cs typeface="Courier New" pitchFamily="49" charset="0"/>
              </a:rPr>
              <a:t>vmwarebroker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--component </a:t>
            </a:r>
            <a:r>
              <a:rPr lang="en-US" dirty="0" smtClean="0">
                <a:latin typeface="Courier New" pitchFamily="49" charset="0"/>
                <a:cs typeface="Courier New" pitchFamily="49" charset="0"/>
              </a:rPr>
              <a:t>&lt;VB2_unique_name</a:t>
            </a:r>
            <a:r>
              <a:rPr lang="en-US" dirty="0">
                <a:latin typeface="Courier New" pitchFamily="49" charset="0"/>
                <a:cs typeface="Courier New" pitchFamily="49" charset="0"/>
              </a:rPr>
              <a:t>&gt; --partition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a:t>
            </a:r>
            <a:r>
              <a:rPr lang="en-US" dirty="0">
                <a:latin typeface="Courier New" pitchFamily="49" charset="0"/>
                <a:cs typeface="Courier New" pitchFamily="49" charset="0"/>
              </a:rPr>
              <a:t>host </a:t>
            </a:r>
            <a:r>
              <a:rPr lang="en-US" dirty="0" smtClean="0">
                <a:latin typeface="Courier New" pitchFamily="49" charset="0"/>
                <a:cs typeface="Courier New" pitchFamily="49" charset="0"/>
              </a:rPr>
              <a:t>&lt;VB2_public_IP_address</a:t>
            </a:r>
            <a:r>
              <a:rPr lang="en-US" dirty="0">
                <a:latin typeface="Courier New" pitchFamily="49" charset="0"/>
                <a:cs typeface="Courier New" pitchFamily="49" charset="0"/>
              </a:rPr>
              <a:t>&gt;</a:t>
            </a:r>
          </a:p>
          <a:p>
            <a:pPr lvl="2"/>
            <a:r>
              <a:rPr lang="en-US" dirty="0"/>
              <a:t>Choose a unique </a:t>
            </a:r>
            <a:r>
              <a:rPr lang="en-US" dirty="0" smtClean="0"/>
              <a:t>component name </a:t>
            </a:r>
            <a:r>
              <a:rPr lang="en-US" dirty="0"/>
              <a:t>for the second </a:t>
            </a:r>
            <a:r>
              <a:rPr lang="en-US" dirty="0" smtClean="0"/>
              <a:t>VMware Broker.</a:t>
            </a:r>
            <a:endParaRPr lang="en-US" dirty="0"/>
          </a:p>
          <a:p>
            <a:pPr lvl="3"/>
            <a:r>
              <a:rPr lang="en-US" dirty="0"/>
              <a:t>For example, </a:t>
            </a:r>
            <a:r>
              <a:rPr lang="en-US" dirty="0" err="1" smtClean="0"/>
              <a:t>vb-hostF</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26</a:t>
            </a:fld>
            <a:endParaRPr lang="en-US"/>
          </a:p>
        </p:txBody>
      </p:sp>
    </p:spTree>
    <p:extLst>
      <p:ext uri="{BB962C8B-B14F-4D97-AF65-F5344CB8AC3E}">
        <p14:creationId xmlns:p14="http://schemas.microsoft.com/office/powerpoint/2010/main" val="343919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59" y="511832"/>
            <a:ext cx="8524875" cy="1096864"/>
          </a:xfrm>
        </p:spPr>
        <p:txBody>
          <a:bodyPr/>
          <a:lstStyle/>
          <a:p>
            <a:r>
              <a:rPr lang="en-US" dirty="0" smtClean="0"/>
              <a:t>Register the Storage Controllers</a:t>
            </a:r>
            <a:endParaRPr lang="en-US" dirty="0"/>
          </a:p>
        </p:txBody>
      </p:sp>
      <p:sp>
        <p:nvSpPr>
          <p:cNvPr id="3" name="Content Placeholder 2"/>
          <p:cNvSpPr>
            <a:spLocks noGrp="1"/>
          </p:cNvSpPr>
          <p:nvPr>
            <p:ph idx="1"/>
          </p:nvPr>
        </p:nvSpPr>
        <p:spPr>
          <a:xfrm>
            <a:off x="236483" y="1094310"/>
            <a:ext cx="8560676" cy="5243427"/>
          </a:xfrm>
        </p:spPr>
        <p:txBody>
          <a:bodyPr/>
          <a:lstStyle/>
          <a:p>
            <a:r>
              <a:rPr lang="en-US" dirty="0" smtClean="0"/>
              <a:t>Register the first Storage </a:t>
            </a:r>
            <a:r>
              <a:rPr lang="en-US" dirty="0"/>
              <a:t>C</a:t>
            </a:r>
            <a:r>
              <a:rPr lang="en-US" dirty="0" smtClean="0"/>
              <a:t>ontroller with the primary Cloud </a:t>
            </a:r>
            <a:r>
              <a:rPr lang="en-US" dirty="0"/>
              <a:t>C</a:t>
            </a:r>
            <a:r>
              <a:rPr lang="en-US" dirty="0" smtClean="0"/>
              <a:t>ontroller.</a:t>
            </a:r>
          </a:p>
          <a:p>
            <a:pPr lvl="1"/>
            <a:r>
              <a:rPr lang="en-US" dirty="0" smtClean="0"/>
              <a:t>It will automatically start in an ENABLED state.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a:t>
            </a:r>
            <a:r>
              <a:rPr lang="en-US" dirty="0" err="1" smtClean="0">
                <a:latin typeface="Courier New" pitchFamily="49" charset="0"/>
                <a:cs typeface="Courier New" pitchFamily="49" charset="0"/>
              </a:rPr>
              <a:t>sc</a:t>
            </a:r>
            <a:r>
              <a:rPr lang="en-US" dirty="0" smtClean="0">
                <a:latin typeface="Courier New" pitchFamily="49" charset="0"/>
                <a:cs typeface="Courier New" pitchFamily="49" charset="0"/>
              </a:rPr>
              <a:t> --component &lt;SC1_unique_name&gt; --partition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--host &lt;SC1_public_IP_address&gt;</a:t>
            </a:r>
          </a:p>
          <a:p>
            <a:pPr lvl="2"/>
            <a:r>
              <a:rPr lang="en-US" dirty="0" smtClean="0"/>
              <a:t>Choose </a:t>
            </a:r>
            <a:r>
              <a:rPr lang="en-US" dirty="0"/>
              <a:t>a unique </a:t>
            </a:r>
            <a:r>
              <a:rPr lang="en-US" dirty="0" smtClean="0"/>
              <a:t>component name </a:t>
            </a:r>
            <a:r>
              <a:rPr lang="en-US" dirty="0"/>
              <a:t>for the </a:t>
            </a:r>
            <a:r>
              <a:rPr lang="en-US" dirty="0" smtClean="0"/>
              <a:t>first storage controller.</a:t>
            </a:r>
            <a:endParaRPr lang="en-US" dirty="0"/>
          </a:p>
          <a:p>
            <a:pPr lvl="3"/>
            <a:r>
              <a:rPr lang="en-US" dirty="0"/>
              <a:t>For example, </a:t>
            </a:r>
            <a:r>
              <a:rPr lang="en-US" dirty="0" err="1" smtClean="0"/>
              <a:t>sc-hostG</a:t>
            </a:r>
            <a:r>
              <a:rPr lang="en-US" dirty="0" smtClean="0"/>
              <a:t>.</a:t>
            </a:r>
          </a:p>
          <a:p>
            <a:r>
              <a:rPr lang="en-US" dirty="0" smtClean="0"/>
              <a:t>Register the second Storage </a:t>
            </a:r>
            <a:r>
              <a:rPr lang="en-US" dirty="0"/>
              <a:t>C</a:t>
            </a:r>
            <a:r>
              <a:rPr lang="en-US" dirty="0" smtClean="0"/>
              <a:t>ontroller with the primary Cloud </a:t>
            </a:r>
            <a:r>
              <a:rPr lang="en-US" dirty="0"/>
              <a:t>C</a:t>
            </a:r>
            <a:r>
              <a:rPr lang="en-US" dirty="0" smtClean="0"/>
              <a:t>ontroller.</a:t>
            </a:r>
          </a:p>
          <a:p>
            <a:pPr lvl="1"/>
            <a:r>
              <a:rPr lang="en-US" dirty="0" smtClean="0"/>
              <a:t>It will automatically start in a DISABLED state.</a:t>
            </a:r>
          </a:p>
          <a:p>
            <a:pPr lvl="1"/>
            <a:r>
              <a:rPr lang="en-US" dirty="0" err="1">
                <a:latin typeface="Courier New" pitchFamily="49" charset="0"/>
                <a:cs typeface="Courier New" pitchFamily="49" charset="0"/>
              </a:rPr>
              <a:t>euca_conf</a:t>
            </a:r>
            <a:r>
              <a:rPr lang="en-US" dirty="0">
                <a:latin typeface="Courier New" pitchFamily="49" charset="0"/>
                <a:cs typeface="Courier New" pitchFamily="49" charset="0"/>
              </a:rPr>
              <a:t> </a:t>
            </a:r>
            <a:r>
              <a:rPr lang="en-US" dirty="0" smtClean="0">
                <a:latin typeface="Courier New" pitchFamily="49" charset="0"/>
                <a:cs typeface="Courier New" pitchFamily="49" charset="0"/>
              </a:rPr>
              <a:t>--register-</a:t>
            </a:r>
            <a:r>
              <a:rPr lang="en-US" dirty="0" err="1" smtClean="0">
                <a:latin typeface="Courier New" pitchFamily="49" charset="0"/>
                <a:cs typeface="Courier New" pitchFamily="49" charset="0"/>
              </a:rPr>
              <a:t>sc</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--component </a:t>
            </a:r>
            <a:r>
              <a:rPr lang="en-US" dirty="0" smtClean="0">
                <a:latin typeface="Courier New" pitchFamily="49" charset="0"/>
                <a:cs typeface="Courier New" pitchFamily="49" charset="0"/>
              </a:rPr>
              <a:t>&lt;SC2_unique_name</a:t>
            </a:r>
            <a:r>
              <a:rPr lang="en-US" dirty="0">
                <a:latin typeface="Courier New" pitchFamily="49" charset="0"/>
                <a:cs typeface="Courier New" pitchFamily="49" charset="0"/>
              </a:rPr>
              <a:t>&gt; --partition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a:t>
            </a:r>
            <a:r>
              <a:rPr lang="en-US" dirty="0">
                <a:latin typeface="Courier New" pitchFamily="49" charset="0"/>
                <a:cs typeface="Courier New" pitchFamily="49" charset="0"/>
              </a:rPr>
              <a:t>host </a:t>
            </a:r>
            <a:r>
              <a:rPr lang="en-US" dirty="0" smtClean="0">
                <a:latin typeface="Courier New" pitchFamily="49" charset="0"/>
                <a:cs typeface="Courier New" pitchFamily="49" charset="0"/>
              </a:rPr>
              <a:t>&lt;SC2_public_IP_address</a:t>
            </a:r>
            <a:r>
              <a:rPr lang="en-US" dirty="0">
                <a:latin typeface="Courier New" pitchFamily="49" charset="0"/>
                <a:cs typeface="Courier New" pitchFamily="49" charset="0"/>
              </a:rPr>
              <a:t>&gt;</a:t>
            </a:r>
          </a:p>
          <a:p>
            <a:pPr lvl="2"/>
            <a:r>
              <a:rPr lang="en-US" dirty="0"/>
              <a:t>Choose a unique </a:t>
            </a:r>
            <a:r>
              <a:rPr lang="en-US" dirty="0" smtClean="0"/>
              <a:t>component name </a:t>
            </a:r>
            <a:r>
              <a:rPr lang="en-US" dirty="0"/>
              <a:t>for the second S</a:t>
            </a:r>
            <a:r>
              <a:rPr lang="en-US" dirty="0" smtClean="0"/>
              <a:t>torage </a:t>
            </a:r>
            <a:r>
              <a:rPr lang="en-US" dirty="0"/>
              <a:t>C</a:t>
            </a:r>
            <a:r>
              <a:rPr lang="en-US" dirty="0" smtClean="0"/>
              <a:t>ontroller.</a:t>
            </a:r>
            <a:endParaRPr lang="en-US" dirty="0"/>
          </a:p>
          <a:p>
            <a:pPr lvl="3"/>
            <a:r>
              <a:rPr lang="en-US" dirty="0"/>
              <a:t>For example, </a:t>
            </a:r>
            <a:r>
              <a:rPr lang="en-US" dirty="0" err="1" smtClean="0"/>
              <a:t>sc-hostH</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27</a:t>
            </a:fld>
            <a:endParaRPr lang="en-US"/>
          </a:p>
        </p:txBody>
      </p:sp>
    </p:spTree>
    <p:extLst>
      <p:ext uri="{BB962C8B-B14F-4D97-AF65-F5344CB8AC3E}">
        <p14:creationId xmlns:p14="http://schemas.microsoft.com/office/powerpoint/2010/main" val="1817915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 the Node Controllers</a:t>
            </a:r>
            <a:endParaRPr lang="en-US" dirty="0"/>
          </a:p>
        </p:txBody>
      </p:sp>
      <p:sp>
        <p:nvSpPr>
          <p:cNvPr id="3" name="Content Placeholder 2"/>
          <p:cNvSpPr>
            <a:spLocks noGrp="1"/>
          </p:cNvSpPr>
          <p:nvPr>
            <p:ph idx="1"/>
          </p:nvPr>
        </p:nvSpPr>
        <p:spPr/>
        <p:txBody>
          <a:bodyPr/>
          <a:lstStyle/>
          <a:p>
            <a:r>
              <a:rPr lang="en-US" dirty="0" smtClean="0"/>
              <a:t>Register the Node </a:t>
            </a:r>
            <a:r>
              <a:rPr lang="en-US" dirty="0"/>
              <a:t>C</a:t>
            </a:r>
            <a:r>
              <a:rPr lang="en-US" dirty="0" smtClean="0"/>
              <a:t>ontrollers with the primary Cluster </a:t>
            </a:r>
            <a:r>
              <a:rPr lang="en-US" dirty="0"/>
              <a:t>C</a:t>
            </a:r>
            <a:r>
              <a:rPr lang="en-US" dirty="0" smtClean="0"/>
              <a:t>ontroller in each cluster.</a:t>
            </a:r>
          </a:p>
          <a:p>
            <a:pPr lvl="1"/>
            <a:r>
              <a:rPr lang="en-US" sz="1800" dirty="0" err="1" smtClean="0">
                <a:latin typeface="Courier New" pitchFamily="49" charset="0"/>
                <a:cs typeface="Courier New" pitchFamily="49" charset="0"/>
              </a:rPr>
              <a:t>euca_conf</a:t>
            </a:r>
            <a:r>
              <a:rPr lang="en-US" sz="1800" dirty="0" smtClean="0">
                <a:latin typeface="Courier New" pitchFamily="49" charset="0"/>
                <a:cs typeface="Courier New" pitchFamily="49" charset="0"/>
              </a:rPr>
              <a:t> --register-nodes=&lt;“NC1_IP NC2_IP NC3_IP …”&gt;</a:t>
            </a:r>
          </a:p>
          <a:p>
            <a:r>
              <a:rPr lang="en-US" sz="2100" dirty="0" smtClean="0"/>
              <a:t>Repeat for each cluster.</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28</a:t>
            </a:fld>
            <a:endParaRPr lang="en-US"/>
          </a:p>
        </p:txBody>
      </p:sp>
    </p:spTree>
    <p:extLst>
      <p:ext uri="{BB962C8B-B14F-4D97-AF65-F5344CB8AC3E}">
        <p14:creationId xmlns:p14="http://schemas.microsoft.com/office/powerpoint/2010/main" val="216019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Service States</a:t>
            </a:r>
            <a:endParaRPr lang="en-US" dirty="0"/>
          </a:p>
        </p:txBody>
      </p:sp>
      <p:sp>
        <p:nvSpPr>
          <p:cNvPr id="3" name="Content Placeholder 2"/>
          <p:cNvSpPr>
            <a:spLocks noGrp="1"/>
          </p:cNvSpPr>
          <p:nvPr>
            <p:ph idx="1"/>
          </p:nvPr>
        </p:nvSpPr>
        <p:spPr/>
        <p:txBody>
          <a:bodyPr/>
          <a:lstStyle/>
          <a:p>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-describe-services</a:t>
            </a:r>
            <a:r>
              <a:rPr lang="en-US" dirty="0" smtClean="0"/>
              <a:t> displays service states</a:t>
            </a:r>
            <a:endParaRPr lang="en-US" sz="2100"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29</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430" y="2209261"/>
            <a:ext cx="8491097" cy="376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834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HA features</a:t>
            </a:r>
          </a:p>
          <a:p>
            <a:r>
              <a:rPr lang="en-US" dirty="0" smtClean="0"/>
              <a:t>HA and redundancy</a:t>
            </a:r>
          </a:p>
          <a:p>
            <a:pPr lvl="1"/>
            <a:r>
              <a:rPr lang="en-US" dirty="0" smtClean="0"/>
              <a:t>Service redundancy</a:t>
            </a:r>
          </a:p>
          <a:p>
            <a:pPr lvl="1"/>
            <a:r>
              <a:rPr lang="en-US" dirty="0" smtClean="0"/>
              <a:t>Infrastructure redundancy</a:t>
            </a:r>
          </a:p>
          <a:p>
            <a:pPr lvl="1"/>
            <a:r>
              <a:rPr lang="en-US" dirty="0" smtClean="0"/>
              <a:t>Storage redundancy </a:t>
            </a:r>
          </a:p>
          <a:p>
            <a:r>
              <a:rPr lang="en-US" dirty="0" smtClean="0"/>
              <a:t>Service states</a:t>
            </a:r>
          </a:p>
          <a:p>
            <a:r>
              <a:rPr lang="en-US" dirty="0" smtClean="0"/>
              <a:t>Arbitrator operation</a:t>
            </a:r>
          </a:p>
          <a:p>
            <a:r>
              <a:rPr lang="en-US" dirty="0" smtClean="0"/>
              <a:t>HA deployment requirements</a:t>
            </a:r>
          </a:p>
          <a:p>
            <a:r>
              <a:rPr lang="en-US" dirty="0" smtClean="0"/>
              <a:t>HA configuration</a:t>
            </a:r>
          </a:p>
          <a:p>
            <a:endParaRPr lang="en-US" dirty="0" smtClean="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the Arbitrators</a:t>
            </a:r>
            <a:endParaRPr lang="en-US" dirty="0"/>
          </a:p>
        </p:txBody>
      </p:sp>
      <p:sp>
        <p:nvSpPr>
          <p:cNvPr id="3" name="Content Placeholder 2"/>
          <p:cNvSpPr>
            <a:spLocks noGrp="1"/>
          </p:cNvSpPr>
          <p:nvPr>
            <p:ph idx="1"/>
          </p:nvPr>
        </p:nvSpPr>
        <p:spPr>
          <a:xfrm>
            <a:off x="314325" y="1425388"/>
            <a:ext cx="8669877" cy="4714156"/>
          </a:xfrm>
        </p:spPr>
        <p:txBody>
          <a:bodyPr/>
          <a:lstStyle/>
          <a:p>
            <a:r>
              <a:rPr lang="en-US" dirty="0" smtClean="0"/>
              <a:t>Register the arbitrators on the hosts with public-facing services.  </a:t>
            </a:r>
          </a:p>
          <a:p>
            <a:pPr lvl="1"/>
            <a:r>
              <a:rPr lang="en-US" dirty="0" smtClean="0"/>
              <a:t>Cloud Controller, Walrus, and Cluster </a:t>
            </a:r>
            <a:r>
              <a:rPr lang="en-US" dirty="0"/>
              <a:t>C</a:t>
            </a:r>
            <a:r>
              <a:rPr lang="en-US" dirty="0" smtClean="0"/>
              <a:t>ontroller hosts</a:t>
            </a:r>
          </a:p>
          <a:p>
            <a:pPr lvl="1"/>
            <a:r>
              <a:rPr lang="en-US" dirty="0" err="1" smtClean="0">
                <a:latin typeface="Courier New" pitchFamily="49" charset="0"/>
                <a:cs typeface="Courier New" pitchFamily="49" charset="0"/>
              </a:rPr>
              <a:t>euca_conf</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register-arbitrator --component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arb_unique_name</a:t>
            </a:r>
            <a:r>
              <a:rPr lang="en-US" dirty="0">
                <a:latin typeface="Courier New" pitchFamily="49" charset="0"/>
                <a:cs typeface="Courier New" pitchFamily="49" charset="0"/>
              </a:rPr>
              <a:t>&gt; --partition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arb_unique_name</a:t>
            </a:r>
            <a:r>
              <a:rPr lang="en-US"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host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host_public_IP_address</a:t>
            </a:r>
            <a:r>
              <a:rPr lang="en-US" dirty="0">
                <a:latin typeface="Courier New" pitchFamily="49" charset="0"/>
                <a:cs typeface="Courier New" pitchFamily="49" charset="0"/>
              </a:rPr>
              <a:t>&gt;</a:t>
            </a:r>
          </a:p>
          <a:p>
            <a:pPr lvl="2"/>
            <a:r>
              <a:rPr lang="en-US" dirty="0"/>
              <a:t>Choose a unique component name for </a:t>
            </a:r>
            <a:r>
              <a:rPr lang="en-US" dirty="0" smtClean="0"/>
              <a:t>each arbitrator.</a:t>
            </a:r>
            <a:endParaRPr lang="en-US" dirty="0"/>
          </a:p>
          <a:p>
            <a:pPr lvl="3"/>
            <a:r>
              <a:rPr lang="en-US" dirty="0"/>
              <a:t>For example, </a:t>
            </a:r>
            <a:r>
              <a:rPr lang="en-US" dirty="0" err="1" smtClean="0"/>
              <a:t>euca_conf</a:t>
            </a:r>
            <a:r>
              <a:rPr lang="en-US" dirty="0" smtClean="0"/>
              <a:t> --register-arbitrator --component arb01                    --partition arb01 --host 172.16.160.1.</a:t>
            </a:r>
            <a:endParaRPr lang="en-US" dirty="0"/>
          </a:p>
          <a:p>
            <a:pPr lvl="2"/>
            <a:r>
              <a:rPr lang="en-US" dirty="0" smtClean="0"/>
              <a:t>The component and partition names should be the same.</a:t>
            </a:r>
          </a:p>
          <a:p>
            <a:pPr lvl="2"/>
            <a:r>
              <a:rPr lang="en-US" dirty="0" smtClean="0"/>
              <a:t>The host should be the name or public IP address of the Cloud </a:t>
            </a:r>
            <a:r>
              <a:rPr lang="en-US" dirty="0"/>
              <a:t>C</a:t>
            </a:r>
            <a:r>
              <a:rPr lang="en-US" dirty="0" smtClean="0"/>
              <a:t>ontroller, Walrus, or Cluster </a:t>
            </a:r>
            <a:r>
              <a:rPr lang="en-US" dirty="0"/>
              <a:t>C</a:t>
            </a:r>
            <a:r>
              <a:rPr lang="en-US" dirty="0" smtClean="0"/>
              <a:t>ontroller host.</a:t>
            </a:r>
          </a:p>
          <a:p>
            <a:pPr lvl="2"/>
            <a:r>
              <a:rPr lang="en-US" dirty="0" smtClean="0"/>
              <a:t>Repeat for each </a:t>
            </a:r>
            <a:r>
              <a:rPr lang="en-US" dirty="0"/>
              <a:t>a</a:t>
            </a:r>
            <a:r>
              <a:rPr lang="en-US" dirty="0" smtClean="0"/>
              <a:t>rbitrator on each host.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30</a:t>
            </a:fld>
            <a:endParaRPr lang="en-US"/>
          </a:p>
        </p:txBody>
      </p:sp>
    </p:spTree>
    <p:extLst>
      <p:ext uri="{BB962C8B-B14F-4D97-AF65-F5344CB8AC3E}">
        <p14:creationId xmlns:p14="http://schemas.microsoft.com/office/powerpoint/2010/main" val="3108900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Arbitrators</a:t>
            </a:r>
            <a:endParaRPr lang="en-US" dirty="0"/>
          </a:p>
        </p:txBody>
      </p:sp>
      <p:sp>
        <p:nvSpPr>
          <p:cNvPr id="3" name="Content Placeholder 2"/>
          <p:cNvSpPr>
            <a:spLocks noGrp="1"/>
          </p:cNvSpPr>
          <p:nvPr>
            <p:ph idx="1"/>
          </p:nvPr>
        </p:nvSpPr>
        <p:spPr/>
        <p:txBody>
          <a:bodyPr/>
          <a:lstStyle/>
          <a:p>
            <a:r>
              <a:rPr lang="en-US" dirty="0" smtClean="0"/>
              <a:t>Each arbitrator must be configured with an IP address to </a:t>
            </a:r>
            <a:r>
              <a:rPr lang="en-US" dirty="0" smtClean="0">
                <a:latin typeface="Courier New" pitchFamily="49" charset="0"/>
                <a:cs typeface="Courier New" pitchFamily="49" charset="0"/>
              </a:rPr>
              <a:t>ping</a:t>
            </a:r>
          </a:p>
          <a:p>
            <a:r>
              <a:rPr lang="en-US" dirty="0" smtClean="0">
                <a:cs typeface="Courier New" pitchFamily="49" charset="0"/>
              </a:rPr>
              <a:t>To configure this IP address for a Cloud Controller or Walrus use:</a:t>
            </a: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-modify-property -p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arbitrator_name</a:t>
            </a:r>
            <a:r>
              <a:rPr lang="en-US" dirty="0" smtClean="0">
                <a:latin typeface="Courier New" pitchFamily="49" charset="0"/>
                <a:cs typeface="Courier New" pitchFamily="49" charset="0"/>
              </a:rPr>
              <a:t>&gt;.</a:t>
            </a:r>
            <a:r>
              <a:rPr lang="en-US" dirty="0" err="1">
                <a:latin typeface="Courier New" pitchFamily="49" charset="0"/>
                <a:cs typeface="Courier New" pitchFamily="49" charset="0"/>
              </a:rPr>
              <a:t>arbitrator.gatewayhost</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address_to_ping</a:t>
            </a:r>
            <a:r>
              <a:rPr lang="en-US" dirty="0" smtClean="0">
                <a:latin typeface="Courier New" pitchFamily="49" charset="0"/>
                <a:cs typeface="Courier New" pitchFamily="49" charset="0"/>
              </a:rPr>
              <a:t>&gt;</a:t>
            </a:r>
          </a:p>
          <a:p>
            <a:pPr lvl="1"/>
            <a:r>
              <a:rPr lang="en-US" dirty="0" smtClean="0">
                <a:cs typeface="Courier New" pitchFamily="49" charset="0"/>
              </a:rPr>
              <a:t>For example, </a:t>
            </a:r>
            <a:r>
              <a:rPr lang="en-US" dirty="0" err="1" smtClean="0">
                <a:cs typeface="Courier New" pitchFamily="49" charset="0"/>
              </a:rPr>
              <a:t>euca</a:t>
            </a:r>
            <a:r>
              <a:rPr lang="en-US" dirty="0" smtClean="0">
                <a:cs typeface="Courier New" pitchFamily="49" charset="0"/>
              </a:rPr>
              <a:t>-modify-property –p arb01.arbitrator.gatewayhost=172.205.188.11.</a:t>
            </a:r>
          </a:p>
          <a:p>
            <a:r>
              <a:rPr lang="en-US" dirty="0" smtClean="0">
                <a:cs typeface="Courier New" pitchFamily="49" charset="0"/>
              </a:rPr>
              <a:t>To configure this IP address for </a:t>
            </a:r>
            <a:r>
              <a:rPr lang="en-US" smtClean="0">
                <a:cs typeface="Courier New" pitchFamily="49" charset="0"/>
              </a:rPr>
              <a:t>a Cluster Controller</a:t>
            </a:r>
            <a:r>
              <a:rPr lang="en-US" dirty="0" smtClean="0">
                <a:cs typeface="Courier New" pitchFamily="49" charset="0"/>
              </a:rPr>
              <a:t>:</a:t>
            </a:r>
          </a:p>
          <a:p>
            <a:pPr lvl="1"/>
            <a:r>
              <a:rPr lang="en-US" dirty="0" smtClean="0">
                <a:cs typeface="Courier New" pitchFamily="49" charset="0"/>
              </a:rPr>
              <a:t> Modify the </a:t>
            </a:r>
            <a:r>
              <a:rPr lang="en-US" dirty="0">
                <a:latin typeface="Courier New" pitchFamily="49" charset="0"/>
                <a:cs typeface="Courier New" pitchFamily="49" charset="0"/>
              </a:rPr>
              <a:t>CC_ARBITRATORS</a:t>
            </a:r>
            <a:r>
              <a:rPr lang="en-US" dirty="0" smtClean="0">
                <a:latin typeface="Courier New" pitchFamily="49" charset="0"/>
                <a:cs typeface="Courier New" pitchFamily="49" charset="0"/>
              </a:rPr>
              <a:t>=“”</a:t>
            </a:r>
            <a:r>
              <a:rPr lang="en-US" dirty="0" smtClean="0">
                <a:cs typeface="Courier New" pitchFamily="49" charset="0"/>
              </a:rPr>
              <a:t> entry in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r>
              <a:rPr lang="en-US" dirty="0" smtClean="0">
                <a:cs typeface="Courier New" pitchFamily="49" charset="0"/>
              </a:rPr>
              <a:t> file</a:t>
            </a:r>
          </a:p>
          <a:p>
            <a:pPr lvl="1"/>
            <a:r>
              <a:rPr lang="en-US" dirty="0" smtClean="0">
                <a:cs typeface="Courier New" pitchFamily="49" charset="0"/>
              </a:rPr>
              <a:t>Enter up to three, space-separated IP addresses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31</a:t>
            </a:fld>
            <a:endParaRPr lang="en-US"/>
          </a:p>
        </p:txBody>
      </p:sp>
    </p:spTree>
    <p:extLst>
      <p:ext uri="{BB962C8B-B14F-4D97-AF65-F5344CB8AC3E}">
        <p14:creationId xmlns:p14="http://schemas.microsoft.com/office/powerpoint/2010/main" val="2068964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Arbitrators</a:t>
            </a:r>
            <a:endParaRPr lang="en-US" dirty="0"/>
          </a:p>
        </p:txBody>
      </p:sp>
      <p:sp>
        <p:nvSpPr>
          <p:cNvPr id="3" name="Content Placeholder 2"/>
          <p:cNvSpPr>
            <a:spLocks noGrp="1"/>
          </p:cNvSpPr>
          <p:nvPr>
            <p:ph idx="1"/>
          </p:nvPr>
        </p:nvSpPr>
        <p:spPr/>
        <p:txBody>
          <a:bodyPr/>
          <a:lstStyle/>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-describe-arbitrators</a:t>
            </a:r>
            <a:r>
              <a:rPr lang="en-US" dirty="0" smtClean="0"/>
              <a:t> lists arbitrators and states</a:t>
            </a:r>
          </a:p>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-describe-properties</a:t>
            </a:r>
            <a:r>
              <a:rPr lang="en-US" dirty="0" smtClean="0">
                <a:cs typeface="Courier New" pitchFamily="49" charset="0"/>
              </a:rPr>
              <a:t> lists the addresses that the arbitrators use to test reachability</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32</a:t>
            </a:fld>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73" y="3104882"/>
            <a:ext cx="8554650" cy="230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822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and Using DRBD</a:t>
            </a:r>
            <a:endParaRPr lang="en-US" dirty="0"/>
          </a:p>
        </p:txBody>
      </p:sp>
      <p:sp>
        <p:nvSpPr>
          <p:cNvPr id="3" name="Content Placeholder 2"/>
          <p:cNvSpPr>
            <a:spLocks noGrp="1"/>
          </p:cNvSpPr>
          <p:nvPr>
            <p:ph idx="1"/>
          </p:nvPr>
        </p:nvSpPr>
        <p:spPr/>
        <p:txBody>
          <a:bodyPr/>
          <a:lstStyle/>
          <a:p>
            <a:r>
              <a:rPr lang="en-US" dirty="0" smtClean="0"/>
              <a:t>DRBD is implemented as a loadable kernel module.</a:t>
            </a:r>
          </a:p>
          <a:p>
            <a:r>
              <a:rPr lang="en-US" dirty="0" smtClean="0"/>
              <a:t>Load the kernel module to start the DRBD configuration.</a:t>
            </a:r>
          </a:p>
          <a:p>
            <a:pPr lvl="1"/>
            <a:r>
              <a:rPr lang="en-US" sz="1800" dirty="0" err="1">
                <a:latin typeface="Courier New" pitchFamily="49" charset="0"/>
                <a:cs typeface="Courier New" pitchFamily="49" charset="0"/>
              </a:rPr>
              <a:t>m</a:t>
            </a:r>
            <a:r>
              <a:rPr lang="en-US" sz="1800" dirty="0" err="1" smtClean="0">
                <a:latin typeface="Courier New" pitchFamily="49" charset="0"/>
                <a:cs typeface="Courier New" pitchFamily="49" charset="0"/>
              </a:rPr>
              <a:t>odprobe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drbd</a:t>
            </a:r>
            <a:endParaRPr lang="en-US" sz="1800" dirty="0" smtClean="0">
              <a:latin typeface="Courier New" pitchFamily="49" charset="0"/>
              <a:cs typeface="Courier New" pitchFamily="49" charset="0"/>
            </a:endParaRPr>
          </a:p>
          <a:p>
            <a:r>
              <a:rPr lang="en-US" dirty="0" smtClean="0">
                <a:cs typeface="Courier New" pitchFamily="49" charset="0"/>
              </a:rPr>
              <a:t>Walrus service is configured to use DRBD by:</a:t>
            </a:r>
          </a:p>
          <a:p>
            <a:pPr lvl="1"/>
            <a:r>
              <a:rPr lang="en-US" dirty="0" smtClean="0">
                <a:cs typeface="Courier New" pitchFamily="49" charset="0"/>
              </a:rPr>
              <a:t>Modifying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a:latin typeface="Courier New" pitchFamily="49" charset="0"/>
              <a:cs typeface="Courier New" pitchFamily="49" charset="0"/>
            </a:endParaRPr>
          </a:p>
          <a:p>
            <a:pPr lvl="2"/>
            <a:r>
              <a:rPr lang="en-US" sz="1600" dirty="0" smtClean="0">
                <a:latin typeface="Courier New" pitchFamily="49" charset="0"/>
                <a:cs typeface="Courier New" pitchFamily="49" charset="0"/>
              </a:rPr>
              <a:t>CLOUD_OPTS</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Dwalrus.storage.manager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DRBDStorageManager</a:t>
            </a:r>
            <a:r>
              <a:rPr lang="en-US" sz="1600" dirty="0" smtClean="0">
                <a:latin typeface="Courier New" pitchFamily="49" charset="0"/>
                <a:cs typeface="Courier New" pitchFamily="49" charset="0"/>
              </a:rPr>
              <a:t>“</a:t>
            </a:r>
          </a:p>
          <a:p>
            <a:pPr lvl="1"/>
            <a:r>
              <a:rPr lang="en-US" sz="1800" dirty="0" err="1">
                <a:latin typeface="Courier New" pitchFamily="49" charset="0"/>
                <a:cs typeface="Courier New" pitchFamily="49" charset="0"/>
              </a:rPr>
              <a:t>euca</a:t>
            </a:r>
            <a:r>
              <a:rPr lang="en-US" sz="1800" dirty="0">
                <a:latin typeface="Courier New" pitchFamily="49" charset="0"/>
                <a:cs typeface="Courier New" pitchFamily="49" charset="0"/>
              </a:rPr>
              <a:t>-modify-property -p </a:t>
            </a:r>
            <a:r>
              <a:rPr lang="en-US" sz="1800" dirty="0" err="1">
                <a:latin typeface="Courier New" pitchFamily="49" charset="0"/>
                <a:cs typeface="Courier New" pitchFamily="49" charset="0"/>
              </a:rPr>
              <a:t>walrus.blockdevice</a:t>
            </a:r>
            <a:r>
              <a:rPr lang="en-US" sz="1800" dirty="0">
                <a:latin typeface="Courier New" pitchFamily="49" charset="0"/>
                <a:cs typeface="Courier New" pitchFamily="49" charset="0"/>
              </a:rPr>
              <a:t>=/</a:t>
            </a:r>
            <a:r>
              <a:rPr lang="en-US" sz="1800" dirty="0" err="1" smtClean="0">
                <a:latin typeface="Courier New" pitchFamily="49" charset="0"/>
                <a:cs typeface="Courier New" pitchFamily="49" charset="0"/>
              </a:rPr>
              <a:t>dev</a:t>
            </a:r>
            <a:r>
              <a:rPr lang="en-US" sz="1800" dirty="0" smtClean="0">
                <a:latin typeface="Courier New" pitchFamily="49" charset="0"/>
                <a:cs typeface="Courier New" pitchFamily="49" charset="0"/>
              </a:rPr>
              <a:t>/drbd1</a:t>
            </a:r>
            <a:r>
              <a:rPr lang="en-US" sz="1800" dirty="0" smtClean="0">
                <a:solidFill>
                  <a:srgbClr val="0070C0"/>
                </a:solidFill>
                <a:latin typeface="Courier New" pitchFamily="49" charset="0"/>
                <a:cs typeface="Courier New" pitchFamily="49" charset="0"/>
              </a:rPr>
              <a:t>*</a:t>
            </a:r>
            <a:endParaRPr lang="en-US" sz="1800" dirty="0">
              <a:solidFill>
                <a:srgbClr val="0070C0"/>
              </a:solidFill>
              <a:latin typeface="Courier New" pitchFamily="49" charset="0"/>
              <a:cs typeface="Courier New" pitchFamily="49" charset="0"/>
            </a:endParaRP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-modify-property </a:t>
            </a:r>
            <a:r>
              <a:rPr lang="en-US" sz="1800" dirty="0">
                <a:latin typeface="Courier New" pitchFamily="49" charset="0"/>
                <a:cs typeface="Courier New" pitchFamily="49" charset="0"/>
              </a:rPr>
              <a:t>-p </a:t>
            </a:r>
            <a:r>
              <a:rPr lang="en-US" sz="1800" dirty="0" err="1" smtClean="0">
                <a:latin typeface="Courier New" pitchFamily="49" charset="0"/>
                <a:cs typeface="Courier New" pitchFamily="49" charset="0"/>
              </a:rPr>
              <a:t>walrus.resource</a:t>
            </a:r>
            <a:r>
              <a:rPr lang="en-US" sz="1800" dirty="0" smtClean="0">
                <a:latin typeface="Courier New" pitchFamily="49" charset="0"/>
                <a:cs typeface="Courier New" pitchFamily="49" charset="0"/>
              </a:rPr>
              <a:t>=r0</a:t>
            </a:r>
            <a:r>
              <a:rPr lang="en-US" sz="1800" dirty="0" smtClean="0">
                <a:solidFill>
                  <a:srgbClr val="0070C0"/>
                </a:solidFill>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33</a:t>
            </a:fld>
            <a:endParaRPr lang="en-US"/>
          </a:p>
        </p:txBody>
      </p:sp>
      <p:sp>
        <p:nvSpPr>
          <p:cNvPr id="5" name="TextBox 4"/>
          <p:cNvSpPr txBox="1"/>
          <p:nvPr/>
        </p:nvSpPr>
        <p:spPr>
          <a:xfrm>
            <a:off x="3494314" y="5041612"/>
            <a:ext cx="5029200" cy="584775"/>
          </a:xfrm>
          <a:prstGeom prst="rect">
            <a:avLst/>
          </a:prstGeom>
          <a:noFill/>
        </p:spPr>
        <p:txBody>
          <a:bodyPr wrap="square" rtlCol="0">
            <a:spAutoFit/>
          </a:bodyPr>
          <a:lstStyle/>
          <a:p>
            <a:pPr marL="0" lvl="1"/>
            <a:r>
              <a:rPr lang="en-US" sz="1600" dirty="0" smtClean="0">
                <a:solidFill>
                  <a:srgbClr val="0070C0"/>
                </a:solidFill>
                <a:latin typeface="+mn-lt"/>
                <a:cs typeface="Courier New" pitchFamily="49" charset="0"/>
              </a:rPr>
              <a:t>* </a:t>
            </a:r>
            <a:r>
              <a:rPr lang="en-US" sz="1600" dirty="0" smtClean="0">
                <a:solidFill>
                  <a:srgbClr val="0070C0"/>
                </a:solidFill>
                <a:latin typeface="Courier New" pitchFamily="49" charset="0"/>
                <a:cs typeface="Courier New" pitchFamily="49" charset="0"/>
              </a:rPr>
              <a:t>/</a:t>
            </a:r>
            <a:r>
              <a:rPr lang="en-US" sz="1600" dirty="0" err="1">
                <a:solidFill>
                  <a:srgbClr val="0070C0"/>
                </a:solidFill>
                <a:latin typeface="Courier New" pitchFamily="49" charset="0"/>
                <a:cs typeface="Courier New" pitchFamily="49" charset="0"/>
              </a:rPr>
              <a:t>dev</a:t>
            </a:r>
            <a:r>
              <a:rPr lang="en-US" sz="1600" dirty="0">
                <a:solidFill>
                  <a:srgbClr val="0070C0"/>
                </a:solidFill>
                <a:latin typeface="Courier New" pitchFamily="49" charset="0"/>
                <a:cs typeface="Courier New" pitchFamily="49" charset="0"/>
              </a:rPr>
              <a:t>/drbd1</a:t>
            </a:r>
            <a:r>
              <a:rPr lang="en-US" sz="1600" dirty="0">
                <a:solidFill>
                  <a:srgbClr val="0070C0"/>
                </a:solidFill>
                <a:cs typeface="Courier New" pitchFamily="49" charset="0"/>
              </a:rPr>
              <a:t> and </a:t>
            </a:r>
            <a:r>
              <a:rPr lang="en-US" sz="1600" dirty="0">
                <a:solidFill>
                  <a:srgbClr val="0070C0"/>
                </a:solidFill>
                <a:latin typeface="Courier New" pitchFamily="49" charset="0"/>
                <a:cs typeface="Courier New" pitchFamily="49" charset="0"/>
              </a:rPr>
              <a:t>r0</a:t>
            </a:r>
            <a:r>
              <a:rPr lang="en-US" sz="1600" dirty="0">
                <a:solidFill>
                  <a:srgbClr val="0070C0"/>
                </a:solidFill>
                <a:cs typeface="Courier New" pitchFamily="49" charset="0"/>
              </a:rPr>
              <a:t> are defined in the Eucalyptus DRBD configuration file (described in a later slide</a:t>
            </a:r>
            <a:r>
              <a:rPr lang="en-US" sz="1600" dirty="0" smtClean="0">
                <a:solidFill>
                  <a:srgbClr val="0070C0"/>
                </a:solidFill>
                <a:cs typeface="Courier New" pitchFamily="49" charset="0"/>
              </a:rPr>
              <a:t>).</a:t>
            </a:r>
            <a:endParaRPr lang="en-US" sz="1600" dirty="0">
              <a:solidFill>
                <a:srgbClr val="0070C0"/>
              </a:solidFill>
              <a:cs typeface="Courier New" pitchFamily="49" charset="0"/>
            </a:endParaRPr>
          </a:p>
        </p:txBody>
      </p:sp>
    </p:spTree>
    <p:extLst>
      <p:ext uri="{BB962C8B-B14F-4D97-AF65-F5344CB8AC3E}">
        <p14:creationId xmlns:p14="http://schemas.microsoft.com/office/powerpoint/2010/main" val="1687348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Walrus and DRBD Devices</a:t>
            </a:r>
            <a:endParaRPr lang="en-US" dirty="0"/>
          </a:p>
        </p:txBody>
      </p:sp>
      <p:sp>
        <p:nvSpPr>
          <p:cNvPr id="3" name="Content Placeholder 2"/>
          <p:cNvSpPr>
            <a:spLocks noGrp="1"/>
          </p:cNvSpPr>
          <p:nvPr>
            <p:ph idx="1"/>
          </p:nvPr>
        </p:nvSpPr>
        <p:spPr>
          <a:xfrm>
            <a:off x="503599" y="1700440"/>
            <a:ext cx="3175515" cy="3932952"/>
          </a:xfrm>
        </p:spPr>
        <p:txBody>
          <a:bodyPr/>
          <a:lstStyle/>
          <a:p>
            <a:r>
              <a:rPr lang="en-US" dirty="0" smtClean="0"/>
              <a:t>Walrus write operation with DRBD and Linux devices.</a:t>
            </a:r>
          </a:p>
          <a:p>
            <a:pPr lvl="1"/>
            <a:r>
              <a:rPr lang="en-US" dirty="0" smtClean="0"/>
              <a:t>r0 is a replicated resource</a:t>
            </a:r>
          </a:p>
          <a:p>
            <a:pPr lvl="1"/>
            <a:r>
              <a:rPr lang="en-US" dirty="0" smtClean="0"/>
              <a:t>/</a:t>
            </a:r>
            <a:r>
              <a:rPr lang="en-US" dirty="0" err="1" smtClean="0"/>
              <a:t>dev</a:t>
            </a:r>
            <a:r>
              <a:rPr lang="en-US" dirty="0" smtClean="0"/>
              <a:t>/drbd1 is a DRBD device</a:t>
            </a:r>
          </a:p>
          <a:p>
            <a:pPr lvl="1"/>
            <a:r>
              <a:rPr lang="en-US" dirty="0" smtClean="0"/>
              <a:t>/</a:t>
            </a:r>
            <a:r>
              <a:rPr lang="en-US" dirty="0" err="1" smtClean="0"/>
              <a:t>dev</a:t>
            </a:r>
            <a:r>
              <a:rPr lang="en-US" dirty="0" smtClean="0"/>
              <a:t>/sdb1 is the Linux device</a:t>
            </a:r>
          </a:p>
          <a:p>
            <a:pPr lvl="2"/>
            <a:r>
              <a:rPr lang="en-US" dirty="0" smtClean="0"/>
              <a:t>Access to disk</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34</a:t>
            </a:fld>
            <a:endParaRPr lang="en-US"/>
          </a:p>
        </p:txBody>
      </p:sp>
      <p:grpSp>
        <p:nvGrpSpPr>
          <p:cNvPr id="39" name="Group 38"/>
          <p:cNvGrpSpPr/>
          <p:nvPr/>
        </p:nvGrpSpPr>
        <p:grpSpPr>
          <a:xfrm>
            <a:off x="4201136" y="1588518"/>
            <a:ext cx="3614570" cy="4615031"/>
            <a:chOff x="3248809" y="1753496"/>
            <a:chExt cx="3614570" cy="4615031"/>
          </a:xfrm>
        </p:grpSpPr>
        <p:sp>
          <p:nvSpPr>
            <p:cNvPr id="38" name="Rounded Rectangle 37"/>
            <p:cNvSpPr/>
            <p:nvPr/>
          </p:nvSpPr>
          <p:spPr>
            <a:xfrm>
              <a:off x="3248809" y="1753496"/>
              <a:ext cx="3614570" cy="461503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90648" y="1837770"/>
              <a:ext cx="1039579" cy="647245"/>
            </a:xfrm>
            <a:prstGeom prst="rect">
              <a:avLst/>
            </a:prstGeom>
            <a:noFill/>
          </p:spPr>
          <p:txBody>
            <a:bodyPr wrap="square" rtlCol="0">
              <a:spAutoFit/>
            </a:bodyPr>
            <a:lstStyle/>
            <a:p>
              <a:pPr algn="ctr"/>
              <a:r>
                <a:rPr lang="en-US" b="1" dirty="0" smtClean="0">
                  <a:solidFill>
                    <a:srgbClr val="7030A0"/>
                  </a:solidFill>
                </a:rPr>
                <a:t>Walrus service</a:t>
              </a:r>
              <a:endParaRPr lang="en-US" b="1" dirty="0">
                <a:solidFill>
                  <a:srgbClr val="7030A0"/>
                </a:solidFill>
              </a:endParaRPr>
            </a:p>
          </p:txBody>
        </p:sp>
        <p:sp>
          <p:nvSpPr>
            <p:cNvPr id="9" name="TextBox 8"/>
            <p:cNvSpPr txBox="1"/>
            <p:nvPr/>
          </p:nvSpPr>
          <p:spPr>
            <a:xfrm>
              <a:off x="4809101" y="2920694"/>
              <a:ext cx="402675" cy="369332"/>
            </a:xfrm>
            <a:prstGeom prst="rect">
              <a:avLst/>
            </a:prstGeom>
            <a:noFill/>
          </p:spPr>
          <p:txBody>
            <a:bodyPr wrap="none" rtlCol="0">
              <a:spAutoFit/>
            </a:bodyPr>
            <a:lstStyle/>
            <a:p>
              <a:pPr algn="ctr"/>
              <a:r>
                <a:rPr lang="en-US" b="1" dirty="0" smtClean="0">
                  <a:solidFill>
                    <a:srgbClr val="3A3AF2"/>
                  </a:solidFill>
                </a:rPr>
                <a:t>r0</a:t>
              </a:r>
              <a:endParaRPr lang="en-US" b="1" dirty="0">
                <a:solidFill>
                  <a:srgbClr val="3A3AF2"/>
                </a:solidFill>
              </a:endParaRPr>
            </a:p>
          </p:txBody>
        </p:sp>
        <p:sp>
          <p:nvSpPr>
            <p:cNvPr id="10" name="TextBox 9"/>
            <p:cNvSpPr txBox="1"/>
            <p:nvPr/>
          </p:nvSpPr>
          <p:spPr>
            <a:xfrm>
              <a:off x="3345550" y="3711368"/>
              <a:ext cx="1274708" cy="369332"/>
            </a:xfrm>
            <a:prstGeom prst="rect">
              <a:avLst/>
            </a:prstGeom>
            <a:noFill/>
          </p:spPr>
          <p:txBody>
            <a:bodyPr wrap="none" rtlCol="0">
              <a:spAutoFit/>
            </a:bodyPr>
            <a:lstStyle/>
            <a:p>
              <a:pPr algn="ctr"/>
              <a:r>
                <a:rPr lang="en-US" dirty="0" smtClean="0">
                  <a:solidFill>
                    <a:srgbClr val="0070C0"/>
                  </a:solidFill>
                </a:rPr>
                <a:t>/</a:t>
              </a:r>
              <a:r>
                <a:rPr lang="en-US" dirty="0" err="1" smtClean="0">
                  <a:solidFill>
                    <a:srgbClr val="0070C0"/>
                  </a:solidFill>
                </a:rPr>
                <a:t>dev</a:t>
              </a:r>
              <a:r>
                <a:rPr lang="en-US" dirty="0" smtClean="0">
                  <a:solidFill>
                    <a:srgbClr val="0070C0"/>
                  </a:solidFill>
                </a:rPr>
                <a:t>/drbd1</a:t>
              </a:r>
              <a:endParaRPr lang="en-US" dirty="0">
                <a:solidFill>
                  <a:srgbClr val="0070C0"/>
                </a:solidFill>
              </a:endParaRPr>
            </a:p>
          </p:txBody>
        </p:sp>
        <p:sp>
          <p:nvSpPr>
            <p:cNvPr id="11" name="TextBox 10"/>
            <p:cNvSpPr txBox="1"/>
            <p:nvPr/>
          </p:nvSpPr>
          <p:spPr>
            <a:xfrm>
              <a:off x="5446954" y="3711368"/>
              <a:ext cx="1274708" cy="369332"/>
            </a:xfrm>
            <a:prstGeom prst="rect">
              <a:avLst/>
            </a:prstGeom>
            <a:noFill/>
          </p:spPr>
          <p:txBody>
            <a:bodyPr wrap="none" rtlCol="0">
              <a:spAutoFit/>
            </a:bodyPr>
            <a:lstStyle/>
            <a:p>
              <a:pPr algn="ctr"/>
              <a:r>
                <a:rPr lang="en-US" dirty="0" smtClean="0">
                  <a:solidFill>
                    <a:srgbClr val="0070C0"/>
                  </a:solidFill>
                </a:rPr>
                <a:t>/</a:t>
              </a:r>
              <a:r>
                <a:rPr lang="en-US" dirty="0" err="1" smtClean="0">
                  <a:solidFill>
                    <a:srgbClr val="0070C0"/>
                  </a:solidFill>
                </a:rPr>
                <a:t>dev</a:t>
              </a:r>
              <a:r>
                <a:rPr lang="en-US" dirty="0" smtClean="0">
                  <a:solidFill>
                    <a:srgbClr val="0070C0"/>
                  </a:solidFill>
                </a:rPr>
                <a:t>/drbd1</a:t>
              </a:r>
              <a:endParaRPr lang="en-US" dirty="0">
                <a:solidFill>
                  <a:srgbClr val="0070C0"/>
                </a:solidFill>
              </a:endParaRPr>
            </a:p>
          </p:txBody>
        </p:sp>
        <p:sp>
          <p:nvSpPr>
            <p:cNvPr id="12" name="TextBox 11"/>
            <p:cNvSpPr txBox="1"/>
            <p:nvPr/>
          </p:nvSpPr>
          <p:spPr>
            <a:xfrm>
              <a:off x="3390434" y="4586344"/>
              <a:ext cx="1184940" cy="369332"/>
            </a:xfrm>
            <a:prstGeom prst="rect">
              <a:avLst/>
            </a:prstGeom>
            <a:noFill/>
          </p:spPr>
          <p:txBody>
            <a:bodyPr wrap="none" rtlCol="0">
              <a:spAutoFit/>
            </a:bodyPr>
            <a:lstStyle/>
            <a:p>
              <a:pPr algn="ctr"/>
              <a:r>
                <a:rPr lang="en-US" dirty="0" smtClean="0">
                  <a:solidFill>
                    <a:srgbClr val="00B0F0"/>
                  </a:solidFill>
                </a:rPr>
                <a:t>/</a:t>
              </a:r>
              <a:r>
                <a:rPr lang="en-US" dirty="0" err="1" smtClean="0">
                  <a:solidFill>
                    <a:srgbClr val="00B0F0"/>
                  </a:solidFill>
                </a:rPr>
                <a:t>dev</a:t>
              </a:r>
              <a:r>
                <a:rPr lang="en-US" dirty="0" smtClean="0">
                  <a:solidFill>
                    <a:srgbClr val="00B0F0"/>
                  </a:solidFill>
                </a:rPr>
                <a:t>/sdb1</a:t>
              </a:r>
              <a:endParaRPr lang="en-US" dirty="0">
                <a:solidFill>
                  <a:srgbClr val="00B0F0"/>
                </a:solidFill>
              </a:endParaRPr>
            </a:p>
          </p:txBody>
        </p:sp>
        <p:sp>
          <p:nvSpPr>
            <p:cNvPr id="13" name="TextBox 12"/>
            <p:cNvSpPr txBox="1"/>
            <p:nvPr/>
          </p:nvSpPr>
          <p:spPr>
            <a:xfrm>
              <a:off x="5491838" y="4586344"/>
              <a:ext cx="1184940" cy="369332"/>
            </a:xfrm>
            <a:prstGeom prst="rect">
              <a:avLst/>
            </a:prstGeom>
            <a:noFill/>
          </p:spPr>
          <p:txBody>
            <a:bodyPr wrap="none" rtlCol="0">
              <a:spAutoFit/>
            </a:bodyPr>
            <a:lstStyle/>
            <a:p>
              <a:pPr algn="ctr"/>
              <a:r>
                <a:rPr lang="en-US" dirty="0" smtClean="0">
                  <a:solidFill>
                    <a:srgbClr val="00B0F0"/>
                  </a:solidFill>
                </a:rPr>
                <a:t>/</a:t>
              </a:r>
              <a:r>
                <a:rPr lang="en-US" dirty="0" err="1" smtClean="0">
                  <a:solidFill>
                    <a:srgbClr val="00B0F0"/>
                  </a:solidFill>
                </a:rPr>
                <a:t>dev</a:t>
              </a:r>
              <a:r>
                <a:rPr lang="en-US" dirty="0" smtClean="0">
                  <a:solidFill>
                    <a:srgbClr val="00B0F0"/>
                  </a:solidFill>
                </a:rPr>
                <a:t>/sdb1</a:t>
              </a:r>
              <a:endParaRPr lang="en-US" dirty="0">
                <a:solidFill>
                  <a:srgbClr val="00B0F0"/>
                </a:solidFill>
              </a:endParaRPr>
            </a:p>
          </p:txBody>
        </p:sp>
        <p:cxnSp>
          <p:nvCxnSpPr>
            <p:cNvPr id="15" name="Straight Arrow Connector 14"/>
            <p:cNvCxnSpPr>
              <a:stCxn id="8" idx="2"/>
              <a:endCxn id="9" idx="0"/>
            </p:cNvCxnSpPr>
            <p:nvPr/>
          </p:nvCxnSpPr>
          <p:spPr>
            <a:xfrm>
              <a:off x="5010438" y="2485015"/>
              <a:ext cx="1" cy="4356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3982904" y="3290026"/>
              <a:ext cx="1027535" cy="4213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1" idx="0"/>
            </p:cNvCxnSpPr>
            <p:nvPr/>
          </p:nvCxnSpPr>
          <p:spPr>
            <a:xfrm>
              <a:off x="5010439" y="3290026"/>
              <a:ext cx="1073869" cy="4213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12" idx="0"/>
            </p:cNvCxnSpPr>
            <p:nvPr/>
          </p:nvCxnSpPr>
          <p:spPr>
            <a:xfrm>
              <a:off x="3982904" y="4080700"/>
              <a:ext cx="0" cy="5056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3" idx="0"/>
            </p:cNvCxnSpPr>
            <p:nvPr/>
          </p:nvCxnSpPr>
          <p:spPr>
            <a:xfrm>
              <a:off x="6084308" y="4080700"/>
              <a:ext cx="0" cy="5056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a:xfrm>
              <a:off x="3502501" y="5507914"/>
              <a:ext cx="960805" cy="580913"/>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Flowchart: Magnetic Disk 28"/>
            <p:cNvSpPr/>
            <p:nvPr/>
          </p:nvSpPr>
          <p:spPr>
            <a:xfrm>
              <a:off x="5603905" y="5507913"/>
              <a:ext cx="960805" cy="580913"/>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0" name="Straight Arrow Connector 29"/>
            <p:cNvCxnSpPr>
              <a:stCxn id="12" idx="2"/>
              <a:endCxn id="28" idx="1"/>
            </p:cNvCxnSpPr>
            <p:nvPr/>
          </p:nvCxnSpPr>
          <p:spPr>
            <a:xfrm>
              <a:off x="3982904" y="4955676"/>
              <a:ext cx="0" cy="552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2"/>
              <a:endCxn id="29" idx="1"/>
            </p:cNvCxnSpPr>
            <p:nvPr/>
          </p:nvCxnSpPr>
          <p:spPr>
            <a:xfrm>
              <a:off x="6084308" y="4955676"/>
              <a:ext cx="0" cy="5522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53325" y="5719493"/>
              <a:ext cx="659155" cy="369332"/>
            </a:xfrm>
            <a:prstGeom prst="rect">
              <a:avLst/>
            </a:prstGeom>
            <a:noFill/>
          </p:spPr>
          <p:txBody>
            <a:bodyPr wrap="none" rtlCol="0">
              <a:spAutoFit/>
            </a:bodyPr>
            <a:lstStyle/>
            <a:p>
              <a:r>
                <a:rPr lang="en-US" b="1" dirty="0" smtClean="0">
                  <a:solidFill>
                    <a:schemeClr val="bg1"/>
                  </a:solidFill>
                </a:rPr>
                <a:t>data</a:t>
              </a:r>
              <a:endParaRPr lang="en-US" b="1" dirty="0">
                <a:solidFill>
                  <a:schemeClr val="bg1"/>
                </a:solidFill>
              </a:endParaRPr>
            </a:p>
          </p:txBody>
        </p:sp>
        <p:sp>
          <p:nvSpPr>
            <p:cNvPr id="37" name="TextBox 36"/>
            <p:cNvSpPr txBox="1"/>
            <p:nvPr/>
          </p:nvSpPr>
          <p:spPr>
            <a:xfrm>
              <a:off x="5754730" y="5719495"/>
              <a:ext cx="659155" cy="369332"/>
            </a:xfrm>
            <a:prstGeom prst="rect">
              <a:avLst/>
            </a:prstGeom>
            <a:noFill/>
          </p:spPr>
          <p:txBody>
            <a:bodyPr wrap="none" rtlCol="0">
              <a:spAutoFit/>
            </a:bodyPr>
            <a:lstStyle/>
            <a:p>
              <a:r>
                <a:rPr lang="en-US" b="1" dirty="0" smtClean="0">
                  <a:solidFill>
                    <a:schemeClr val="bg1"/>
                  </a:solidFill>
                </a:rPr>
                <a:t>data</a:t>
              </a:r>
              <a:endParaRPr lang="en-US" b="1" dirty="0">
                <a:solidFill>
                  <a:schemeClr val="bg1"/>
                </a:solidFill>
              </a:endParaRPr>
            </a:p>
          </p:txBody>
        </p:sp>
      </p:grpSp>
    </p:spTree>
    <p:extLst>
      <p:ext uri="{BB962C8B-B14F-4D97-AF65-F5344CB8AC3E}">
        <p14:creationId xmlns:p14="http://schemas.microsoft.com/office/powerpoint/2010/main" val="2419293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DRBD Configuration Files</a:t>
            </a:r>
            <a:endParaRPr lang="en-US" dirty="0"/>
          </a:p>
        </p:txBody>
      </p:sp>
      <p:sp>
        <p:nvSpPr>
          <p:cNvPr id="3" name="Content Placeholder 2"/>
          <p:cNvSpPr>
            <a:spLocks noGrp="1"/>
          </p:cNvSpPr>
          <p:nvPr>
            <p:ph idx="1"/>
          </p:nvPr>
        </p:nvSpPr>
        <p:spPr/>
        <p:txBody>
          <a:bodyPr/>
          <a:lstStyle/>
          <a:p>
            <a:r>
              <a:rPr lang="en-US" dirty="0" smtClean="0"/>
              <a:t>The master DRBD configuration file must reference the Eucalyptus DRBD configuration file.</a:t>
            </a:r>
          </a:p>
          <a:p>
            <a:endParaRPr lang="en-US" dirty="0"/>
          </a:p>
          <a:p>
            <a:endParaRPr lang="en-US" dirty="0" smtClean="0"/>
          </a:p>
          <a:p>
            <a:r>
              <a:rPr lang="en-US" dirty="0" smtClean="0"/>
              <a:t>The Eucalyptus DRBD configuration file defines the replication information.</a:t>
            </a:r>
          </a:p>
          <a:p>
            <a:pPr lvl="1"/>
            <a:r>
              <a:rPr lang="en-US" dirty="0" smtClean="0"/>
              <a:t>Walrus hostnames</a:t>
            </a:r>
          </a:p>
          <a:p>
            <a:pPr lvl="1"/>
            <a:r>
              <a:rPr lang="en-US" dirty="0" smtClean="0"/>
              <a:t>Walrus IP addresses and ports</a:t>
            </a:r>
          </a:p>
          <a:p>
            <a:pPr lvl="1"/>
            <a:r>
              <a:rPr lang="en-US" dirty="0"/>
              <a:t>S</a:t>
            </a:r>
            <a:r>
              <a:rPr lang="en-US" dirty="0" smtClean="0"/>
              <a:t>torage devices – DRBD device and backing devices</a:t>
            </a:r>
          </a:p>
          <a:p>
            <a:pPr lvl="1"/>
            <a:r>
              <a:rPr lang="en-US" dirty="0" smtClean="0"/>
              <a:t>DRBD metadata location</a:t>
            </a:r>
          </a:p>
          <a:p>
            <a:pPr lvl="1"/>
            <a:r>
              <a:rPr lang="en-US" dirty="0" smtClean="0"/>
              <a:t>Synchronization type and rate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35</a:t>
            </a:fld>
            <a:endParaRPr lang="en-US"/>
          </a:p>
        </p:txBody>
      </p:sp>
      <p:grpSp>
        <p:nvGrpSpPr>
          <p:cNvPr id="14" name="Group 13"/>
          <p:cNvGrpSpPr/>
          <p:nvPr/>
        </p:nvGrpSpPr>
        <p:grpSpPr>
          <a:xfrm>
            <a:off x="1759788" y="2273709"/>
            <a:ext cx="5374259" cy="839941"/>
            <a:chOff x="1009289" y="3617979"/>
            <a:chExt cx="5374259" cy="839941"/>
          </a:xfrm>
        </p:grpSpPr>
        <p:sp>
          <p:nvSpPr>
            <p:cNvPr id="8" name="TextBox 7"/>
            <p:cNvSpPr txBox="1"/>
            <p:nvPr/>
          </p:nvSpPr>
          <p:spPr>
            <a:xfrm>
              <a:off x="1009289" y="3617979"/>
              <a:ext cx="2380892" cy="369332"/>
            </a:xfrm>
            <a:prstGeom prst="rect">
              <a:avLst/>
            </a:prstGeom>
            <a:noFill/>
          </p:spPr>
          <p:txBody>
            <a:bodyPr wrap="square" rtlCol="0">
              <a:spAutoFit/>
            </a:bodyPr>
            <a:lstStyle/>
            <a:p>
              <a:r>
                <a:rPr lang="en-US" b="1" dirty="0" smtClean="0">
                  <a:solidFill>
                    <a:srgbClr val="0099DB"/>
                  </a:solidFill>
                  <a:latin typeface="Courier New" pitchFamily="49" charset="0"/>
                  <a:cs typeface="Courier New" pitchFamily="49" charset="0"/>
                </a:rPr>
                <a:t>/</a:t>
              </a:r>
              <a:r>
                <a:rPr lang="en-US" b="1" dirty="0" err="1" smtClean="0">
                  <a:solidFill>
                    <a:srgbClr val="0099DB"/>
                  </a:solidFill>
                  <a:latin typeface="Courier New" pitchFamily="49" charset="0"/>
                  <a:cs typeface="Courier New" pitchFamily="49" charset="0"/>
                </a:rPr>
                <a:t>etc</a:t>
              </a:r>
              <a:r>
                <a:rPr lang="en-US" b="1" dirty="0" smtClean="0">
                  <a:solidFill>
                    <a:srgbClr val="0099DB"/>
                  </a:solidFill>
                  <a:latin typeface="Courier New" pitchFamily="49" charset="0"/>
                  <a:cs typeface="Courier New" pitchFamily="49" charset="0"/>
                </a:rPr>
                <a:t>/</a:t>
              </a:r>
              <a:r>
                <a:rPr lang="en-US" b="1" dirty="0" err="1" smtClean="0">
                  <a:solidFill>
                    <a:srgbClr val="0099DB"/>
                  </a:solidFill>
                  <a:latin typeface="Courier New" pitchFamily="49" charset="0"/>
                  <a:cs typeface="Courier New" pitchFamily="49" charset="0"/>
                </a:rPr>
                <a:t>drbd.conf</a:t>
              </a:r>
              <a:endParaRPr lang="en-US" b="1" dirty="0" smtClean="0">
                <a:solidFill>
                  <a:srgbClr val="0099DB"/>
                </a:solidFill>
                <a:latin typeface="Courier New" pitchFamily="49" charset="0"/>
                <a:cs typeface="Courier New" pitchFamily="49" charset="0"/>
              </a:endParaRPr>
            </a:p>
          </p:txBody>
        </p:sp>
        <p:sp>
          <p:nvSpPr>
            <p:cNvPr id="9" name="TextBox 8"/>
            <p:cNvSpPr txBox="1"/>
            <p:nvPr/>
          </p:nvSpPr>
          <p:spPr>
            <a:xfrm>
              <a:off x="1127184" y="4088588"/>
              <a:ext cx="5256364" cy="369332"/>
            </a:xfrm>
            <a:prstGeom prst="rect">
              <a:avLst/>
            </a:prstGeom>
            <a:noFill/>
          </p:spPr>
          <p:txBody>
            <a:bodyPr wrap="square" rtlCol="0">
              <a:spAutoFit/>
            </a:bodyPr>
            <a:lstStyle/>
            <a:p>
              <a:r>
                <a:rPr lang="en-US" b="1" dirty="0">
                  <a:solidFill>
                    <a:srgbClr val="0099DB"/>
                  </a:solidFill>
                  <a:latin typeface="Courier New" pitchFamily="49" charset="0"/>
                  <a:cs typeface="Courier New" pitchFamily="49" charset="0"/>
                </a:rPr>
                <a:t>i</a:t>
              </a:r>
              <a:r>
                <a:rPr lang="en-US" b="1" dirty="0" smtClean="0">
                  <a:solidFill>
                    <a:srgbClr val="0099DB"/>
                  </a:solidFill>
                  <a:latin typeface="Courier New" pitchFamily="49" charset="0"/>
                  <a:cs typeface="Courier New" pitchFamily="49" charset="0"/>
                </a:rPr>
                <a:t>nclude “/</a:t>
              </a:r>
              <a:r>
                <a:rPr lang="en-US" b="1" dirty="0" err="1" smtClean="0">
                  <a:solidFill>
                    <a:srgbClr val="0099DB"/>
                  </a:solidFill>
                  <a:latin typeface="Courier New" pitchFamily="49" charset="0"/>
                  <a:cs typeface="Courier New" pitchFamily="49" charset="0"/>
                </a:rPr>
                <a:t>etc</a:t>
              </a:r>
              <a:r>
                <a:rPr lang="en-US" b="1" dirty="0" smtClean="0">
                  <a:solidFill>
                    <a:srgbClr val="0099DB"/>
                  </a:solidFill>
                  <a:latin typeface="Courier New" pitchFamily="49" charset="0"/>
                  <a:cs typeface="Courier New" pitchFamily="49" charset="0"/>
                </a:rPr>
                <a:t>/eucalyptus/</a:t>
              </a:r>
              <a:r>
                <a:rPr lang="en-US" b="1" dirty="0" err="1" smtClean="0">
                  <a:solidFill>
                    <a:srgbClr val="0099DB"/>
                  </a:solidFill>
                  <a:latin typeface="Courier New" pitchFamily="49" charset="0"/>
                  <a:cs typeface="Courier New" pitchFamily="49" charset="0"/>
                </a:rPr>
                <a:t>drbd.conf</a:t>
              </a:r>
              <a:r>
                <a:rPr lang="en-US" b="1" dirty="0" smtClean="0">
                  <a:solidFill>
                    <a:srgbClr val="0099DB"/>
                  </a:solidFill>
                  <a:latin typeface="Courier New" pitchFamily="49" charset="0"/>
                  <a:cs typeface="Courier New" pitchFamily="49" charset="0"/>
                </a:rPr>
                <a:t>”;</a:t>
              </a:r>
            </a:p>
          </p:txBody>
        </p:sp>
        <p:cxnSp>
          <p:nvCxnSpPr>
            <p:cNvPr id="11" name="Straight Connector 10"/>
            <p:cNvCxnSpPr/>
            <p:nvPr/>
          </p:nvCxnSpPr>
          <p:spPr>
            <a:xfrm>
              <a:off x="1048110" y="3987311"/>
              <a:ext cx="2160916" cy="8627"/>
            </a:xfrm>
            <a:prstGeom prst="line">
              <a:avLst/>
            </a:prstGeom>
            <a:ln w="28575">
              <a:solidFill>
                <a:srgbClr val="0099D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8110" y="3987311"/>
              <a:ext cx="0" cy="392335"/>
            </a:xfrm>
            <a:prstGeom prst="line">
              <a:avLst/>
            </a:prstGeom>
            <a:ln w="28575">
              <a:solidFill>
                <a:srgbClr val="0099D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045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DRBD File</a:t>
            </a:r>
            <a:endParaRPr lang="en-US" dirty="0"/>
          </a:p>
        </p:txBody>
      </p:sp>
      <p:sp>
        <p:nvSpPr>
          <p:cNvPr id="3" name="Content Placeholder 2"/>
          <p:cNvSpPr>
            <a:spLocks noGrp="1"/>
          </p:cNvSpPr>
          <p:nvPr>
            <p:ph idx="1"/>
          </p:nvPr>
        </p:nvSpPr>
        <p:spPr>
          <a:xfrm>
            <a:off x="288447" y="1605443"/>
            <a:ext cx="3584815" cy="4362937"/>
          </a:xfrm>
        </p:spPr>
        <p:txBody>
          <a:bodyPr/>
          <a:lstStyle/>
          <a:p>
            <a:r>
              <a:rPr lang="en-US" dirty="0" smtClean="0"/>
              <a:t>The file defines a replicated DRBD resource named r0.</a:t>
            </a:r>
          </a:p>
          <a:p>
            <a:r>
              <a:rPr lang="en-US" dirty="0" smtClean="0"/>
              <a:t>Walrus writes to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/drbd1</a:t>
            </a:r>
            <a:r>
              <a:rPr lang="en-US" dirty="0" smtClean="0"/>
              <a:t> which in turn writes to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/sdb1</a:t>
            </a:r>
            <a:r>
              <a:rPr lang="en-US" dirty="0" smtClean="0"/>
              <a:t> on each Walrus host.</a:t>
            </a:r>
          </a:p>
          <a:p>
            <a:r>
              <a:rPr lang="en-US" dirty="0" smtClean="0"/>
              <a:t>DRBD uses port 7789.</a:t>
            </a:r>
          </a:p>
          <a:p>
            <a:r>
              <a:rPr lang="en-US" dirty="0" smtClean="0"/>
              <a:t>DRBD metadata is kept internally on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/sdb1</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36</a:t>
            </a:fld>
            <a:endParaRPr lang="en-US"/>
          </a:p>
        </p:txBody>
      </p:sp>
      <p:grpSp>
        <p:nvGrpSpPr>
          <p:cNvPr id="7" name="Group 6"/>
          <p:cNvGrpSpPr/>
          <p:nvPr/>
        </p:nvGrpSpPr>
        <p:grpSpPr>
          <a:xfrm>
            <a:off x="4218320" y="1718564"/>
            <a:ext cx="4364964" cy="3730342"/>
            <a:chOff x="4218320" y="1718564"/>
            <a:chExt cx="4364964" cy="3730342"/>
          </a:xfrm>
        </p:grpSpPr>
        <p:sp>
          <p:nvSpPr>
            <p:cNvPr id="5" name="TextBox 4"/>
            <p:cNvSpPr txBox="1"/>
            <p:nvPr/>
          </p:nvSpPr>
          <p:spPr>
            <a:xfrm>
              <a:off x="4218320" y="2124919"/>
              <a:ext cx="4364964" cy="3323987"/>
            </a:xfrm>
            <a:prstGeom prst="rect">
              <a:avLst/>
            </a:prstGeom>
            <a:noFill/>
            <a:ln w="28575">
              <a:solidFill>
                <a:srgbClr val="0099DB"/>
              </a:solidFill>
            </a:ln>
          </p:spPr>
          <p:txBody>
            <a:bodyPr wrap="square" rtlCol="0">
              <a:spAutoFit/>
            </a:bodyPr>
            <a:lstStyle/>
            <a:p>
              <a:r>
                <a:rPr lang="en-US" sz="1400" dirty="0">
                  <a:solidFill>
                    <a:srgbClr val="0099DB"/>
                  </a:solidFill>
                  <a:latin typeface="Courier New" pitchFamily="49" charset="0"/>
                  <a:cs typeface="Courier New" pitchFamily="49" charset="0"/>
                </a:rPr>
                <a:t>resource r0 {</a:t>
              </a:r>
            </a:p>
            <a:p>
              <a:r>
                <a:rPr lang="en-US" sz="1400" dirty="0">
                  <a:solidFill>
                    <a:srgbClr val="0099DB"/>
                  </a:solidFill>
                  <a:latin typeface="Courier New" pitchFamily="49" charset="0"/>
                  <a:cs typeface="Courier New" pitchFamily="49" charset="0"/>
                </a:rPr>
                <a:t>  </a:t>
              </a:r>
            </a:p>
            <a:p>
              <a:r>
                <a:rPr lang="en-US" sz="1400" dirty="0">
                  <a:solidFill>
                    <a:srgbClr val="0099DB"/>
                  </a:solidFill>
                  <a:latin typeface="Courier New" pitchFamily="49" charset="0"/>
                  <a:cs typeface="Courier New" pitchFamily="49" charset="0"/>
                </a:rPr>
                <a:t>  on </a:t>
              </a:r>
              <a:r>
                <a:rPr lang="en-US" sz="1400" dirty="0" smtClean="0">
                  <a:solidFill>
                    <a:srgbClr val="0099DB"/>
                  </a:solidFill>
                  <a:latin typeface="Courier New" pitchFamily="49" charset="0"/>
                  <a:cs typeface="Courier New" pitchFamily="49" charset="0"/>
                </a:rPr>
                <a:t>pod01-frontend </a:t>
              </a:r>
              <a:r>
                <a:rPr lang="en-US" sz="1400" dirty="0">
                  <a:solidFill>
                    <a:srgbClr val="0099DB"/>
                  </a:solidFill>
                  <a:latin typeface="Courier New" pitchFamily="49" charset="0"/>
                  <a:cs typeface="Courier New" pitchFamily="49" charset="0"/>
                </a:rPr>
                <a:t>{</a:t>
              </a:r>
            </a:p>
            <a:p>
              <a:r>
                <a:rPr lang="en-US" sz="1400" dirty="0">
                  <a:solidFill>
                    <a:srgbClr val="0099DB"/>
                  </a:solidFill>
                  <a:latin typeface="Courier New" pitchFamily="49" charset="0"/>
                  <a:cs typeface="Courier New" pitchFamily="49" charset="0"/>
                </a:rPr>
                <a:t>    device    </a:t>
              </a:r>
              <a:r>
                <a:rPr lang="en-US" sz="1400" dirty="0" smtClean="0">
                  <a:solidFill>
                    <a:srgbClr val="0099DB"/>
                  </a:solidFill>
                  <a:latin typeface="Courier New" pitchFamily="49" charset="0"/>
                  <a:cs typeface="Courier New" pitchFamily="49" charset="0"/>
                </a:rPr>
                <a:t>/</a:t>
              </a:r>
              <a:r>
                <a:rPr lang="en-US" sz="1400" dirty="0" err="1" smtClean="0">
                  <a:solidFill>
                    <a:srgbClr val="0099DB"/>
                  </a:solidFill>
                  <a:latin typeface="Courier New" pitchFamily="49" charset="0"/>
                  <a:cs typeface="Courier New" pitchFamily="49" charset="0"/>
                </a:rPr>
                <a:t>dev</a:t>
              </a:r>
              <a:r>
                <a:rPr lang="en-US" sz="1400" dirty="0" smtClean="0">
                  <a:solidFill>
                    <a:srgbClr val="0099DB"/>
                  </a:solidFill>
                  <a:latin typeface="Courier New" pitchFamily="49" charset="0"/>
                  <a:cs typeface="Courier New" pitchFamily="49" charset="0"/>
                </a:rPr>
                <a:t>/drbd1;</a:t>
              </a:r>
              <a:endParaRPr lang="en-US" sz="1400" dirty="0">
                <a:solidFill>
                  <a:srgbClr val="0099DB"/>
                </a:solidFill>
                <a:latin typeface="Courier New" pitchFamily="49" charset="0"/>
                <a:cs typeface="Courier New" pitchFamily="49" charset="0"/>
              </a:endParaRPr>
            </a:p>
            <a:p>
              <a:r>
                <a:rPr lang="en-US" sz="1400" dirty="0">
                  <a:solidFill>
                    <a:srgbClr val="0099DB"/>
                  </a:solidFill>
                  <a:latin typeface="Courier New" pitchFamily="49" charset="0"/>
                  <a:cs typeface="Courier New" pitchFamily="49" charset="0"/>
                </a:rPr>
                <a:t>    disk      </a:t>
              </a:r>
              <a:r>
                <a:rPr lang="en-US" sz="1400" dirty="0" smtClean="0">
                  <a:solidFill>
                    <a:srgbClr val="0099DB"/>
                  </a:solidFill>
                  <a:latin typeface="Courier New" pitchFamily="49" charset="0"/>
                  <a:cs typeface="Courier New" pitchFamily="49" charset="0"/>
                </a:rPr>
                <a:t>/</a:t>
              </a:r>
              <a:r>
                <a:rPr lang="en-US" sz="1400" dirty="0" err="1" smtClean="0">
                  <a:solidFill>
                    <a:srgbClr val="0099DB"/>
                  </a:solidFill>
                  <a:latin typeface="Courier New" pitchFamily="49" charset="0"/>
                  <a:cs typeface="Courier New" pitchFamily="49" charset="0"/>
                </a:rPr>
                <a:t>dev</a:t>
              </a:r>
              <a:r>
                <a:rPr lang="en-US" sz="1400" dirty="0" smtClean="0">
                  <a:solidFill>
                    <a:srgbClr val="0099DB"/>
                  </a:solidFill>
                  <a:latin typeface="Courier New" pitchFamily="49" charset="0"/>
                  <a:cs typeface="Courier New" pitchFamily="49" charset="0"/>
                </a:rPr>
                <a:t>/sdb1;</a:t>
              </a:r>
              <a:endParaRPr lang="en-US" sz="1400" dirty="0">
                <a:solidFill>
                  <a:srgbClr val="0099DB"/>
                </a:solidFill>
                <a:latin typeface="Courier New" pitchFamily="49" charset="0"/>
                <a:cs typeface="Courier New" pitchFamily="49" charset="0"/>
              </a:endParaRPr>
            </a:p>
            <a:p>
              <a:r>
                <a:rPr lang="en-US" sz="1400" dirty="0">
                  <a:solidFill>
                    <a:srgbClr val="0099DB"/>
                  </a:solidFill>
                  <a:latin typeface="Courier New" pitchFamily="49" charset="0"/>
                  <a:cs typeface="Courier New" pitchFamily="49" charset="0"/>
                </a:rPr>
                <a:t>    address   </a:t>
              </a:r>
              <a:r>
                <a:rPr lang="en-US" sz="1400" dirty="0" smtClean="0">
                  <a:solidFill>
                    <a:srgbClr val="0099DB"/>
                  </a:solidFill>
                  <a:latin typeface="Courier New" pitchFamily="49" charset="0"/>
                  <a:cs typeface="Courier New" pitchFamily="49" charset="0"/>
                </a:rPr>
                <a:t>172.16.150.1:7789</a:t>
              </a:r>
              <a:r>
                <a:rPr lang="en-US" sz="1400" dirty="0">
                  <a:solidFill>
                    <a:srgbClr val="0099DB"/>
                  </a:solidFill>
                  <a:latin typeface="Courier New" pitchFamily="49" charset="0"/>
                  <a:cs typeface="Courier New" pitchFamily="49" charset="0"/>
                </a:rPr>
                <a:t>;</a:t>
              </a:r>
            </a:p>
            <a:p>
              <a:r>
                <a:rPr lang="en-US" sz="1400" dirty="0">
                  <a:solidFill>
                    <a:srgbClr val="0099DB"/>
                  </a:solidFill>
                  <a:latin typeface="Courier New" pitchFamily="49" charset="0"/>
                  <a:cs typeface="Courier New" pitchFamily="49" charset="0"/>
                </a:rPr>
                <a:t>    meta-disk internal;</a:t>
              </a:r>
            </a:p>
            <a:p>
              <a:r>
                <a:rPr lang="en-US" sz="1400" dirty="0">
                  <a:solidFill>
                    <a:srgbClr val="0099DB"/>
                  </a:solidFill>
                  <a:latin typeface="Courier New" pitchFamily="49" charset="0"/>
                  <a:cs typeface="Courier New" pitchFamily="49" charset="0"/>
                </a:rPr>
                <a:t>  }</a:t>
              </a:r>
            </a:p>
            <a:p>
              <a:endParaRPr lang="en-US" sz="1400" dirty="0">
                <a:solidFill>
                  <a:srgbClr val="0099DB"/>
                </a:solidFill>
                <a:latin typeface="Courier New" pitchFamily="49" charset="0"/>
                <a:cs typeface="Courier New" pitchFamily="49" charset="0"/>
              </a:endParaRPr>
            </a:p>
            <a:p>
              <a:r>
                <a:rPr lang="en-US" sz="1400" dirty="0">
                  <a:solidFill>
                    <a:srgbClr val="0099DB"/>
                  </a:solidFill>
                  <a:latin typeface="Courier New" pitchFamily="49" charset="0"/>
                  <a:cs typeface="Courier New" pitchFamily="49" charset="0"/>
                </a:rPr>
                <a:t>  on </a:t>
              </a:r>
              <a:r>
                <a:rPr lang="en-US" sz="1400" dirty="0" smtClean="0">
                  <a:solidFill>
                    <a:srgbClr val="0099DB"/>
                  </a:solidFill>
                  <a:latin typeface="Courier New" pitchFamily="49" charset="0"/>
                  <a:cs typeface="Courier New" pitchFamily="49" charset="0"/>
                </a:rPr>
                <a:t>pod02-frontend </a:t>
              </a:r>
              <a:r>
                <a:rPr lang="en-US" sz="1400" dirty="0">
                  <a:solidFill>
                    <a:srgbClr val="0099DB"/>
                  </a:solidFill>
                  <a:latin typeface="Courier New" pitchFamily="49" charset="0"/>
                  <a:cs typeface="Courier New" pitchFamily="49" charset="0"/>
                </a:rPr>
                <a:t>{</a:t>
              </a:r>
            </a:p>
            <a:p>
              <a:r>
                <a:rPr lang="en-US" sz="1400" dirty="0">
                  <a:solidFill>
                    <a:srgbClr val="0099DB"/>
                  </a:solidFill>
                  <a:latin typeface="Courier New" pitchFamily="49" charset="0"/>
                  <a:cs typeface="Courier New" pitchFamily="49" charset="0"/>
                </a:rPr>
                <a:t>    device    </a:t>
              </a:r>
              <a:r>
                <a:rPr lang="en-US" sz="1400" dirty="0" smtClean="0">
                  <a:solidFill>
                    <a:srgbClr val="0099DB"/>
                  </a:solidFill>
                  <a:latin typeface="Courier New" pitchFamily="49" charset="0"/>
                  <a:cs typeface="Courier New" pitchFamily="49" charset="0"/>
                </a:rPr>
                <a:t>/</a:t>
              </a:r>
              <a:r>
                <a:rPr lang="en-US" sz="1400" dirty="0" err="1" smtClean="0">
                  <a:solidFill>
                    <a:srgbClr val="0099DB"/>
                  </a:solidFill>
                  <a:latin typeface="Courier New" pitchFamily="49" charset="0"/>
                  <a:cs typeface="Courier New" pitchFamily="49" charset="0"/>
                </a:rPr>
                <a:t>dev</a:t>
              </a:r>
              <a:r>
                <a:rPr lang="en-US" sz="1400" dirty="0" smtClean="0">
                  <a:solidFill>
                    <a:srgbClr val="0099DB"/>
                  </a:solidFill>
                  <a:latin typeface="Courier New" pitchFamily="49" charset="0"/>
                  <a:cs typeface="Courier New" pitchFamily="49" charset="0"/>
                </a:rPr>
                <a:t>/drbd1;</a:t>
              </a:r>
              <a:endParaRPr lang="en-US" sz="1400" dirty="0">
                <a:solidFill>
                  <a:srgbClr val="0099DB"/>
                </a:solidFill>
                <a:latin typeface="Courier New" pitchFamily="49" charset="0"/>
                <a:cs typeface="Courier New" pitchFamily="49" charset="0"/>
              </a:endParaRPr>
            </a:p>
            <a:p>
              <a:r>
                <a:rPr lang="en-US" sz="1400" dirty="0">
                  <a:solidFill>
                    <a:srgbClr val="0099DB"/>
                  </a:solidFill>
                  <a:latin typeface="Courier New" pitchFamily="49" charset="0"/>
                  <a:cs typeface="Courier New" pitchFamily="49" charset="0"/>
                </a:rPr>
                <a:t>    disk      </a:t>
              </a:r>
              <a:r>
                <a:rPr lang="en-US" sz="1400" dirty="0" smtClean="0">
                  <a:solidFill>
                    <a:srgbClr val="0099DB"/>
                  </a:solidFill>
                  <a:latin typeface="Courier New" pitchFamily="49" charset="0"/>
                  <a:cs typeface="Courier New" pitchFamily="49" charset="0"/>
                </a:rPr>
                <a:t>/</a:t>
              </a:r>
              <a:r>
                <a:rPr lang="en-US" sz="1400" dirty="0" err="1" smtClean="0">
                  <a:solidFill>
                    <a:srgbClr val="0099DB"/>
                  </a:solidFill>
                  <a:latin typeface="Courier New" pitchFamily="49" charset="0"/>
                  <a:cs typeface="Courier New" pitchFamily="49" charset="0"/>
                </a:rPr>
                <a:t>dev</a:t>
              </a:r>
              <a:r>
                <a:rPr lang="en-US" sz="1400" dirty="0" smtClean="0">
                  <a:solidFill>
                    <a:srgbClr val="0099DB"/>
                  </a:solidFill>
                  <a:latin typeface="Courier New" pitchFamily="49" charset="0"/>
                  <a:cs typeface="Courier New" pitchFamily="49" charset="0"/>
                </a:rPr>
                <a:t>/sdb1;</a:t>
              </a:r>
              <a:endParaRPr lang="en-US" sz="1400" dirty="0">
                <a:solidFill>
                  <a:srgbClr val="0099DB"/>
                </a:solidFill>
                <a:latin typeface="Courier New" pitchFamily="49" charset="0"/>
                <a:cs typeface="Courier New" pitchFamily="49" charset="0"/>
              </a:endParaRPr>
            </a:p>
            <a:p>
              <a:r>
                <a:rPr lang="en-US" sz="1400" dirty="0">
                  <a:solidFill>
                    <a:srgbClr val="0099DB"/>
                  </a:solidFill>
                  <a:latin typeface="Courier New" pitchFamily="49" charset="0"/>
                  <a:cs typeface="Courier New" pitchFamily="49" charset="0"/>
                </a:rPr>
                <a:t>    address   </a:t>
              </a:r>
              <a:r>
                <a:rPr lang="en-US" sz="1400" dirty="0" smtClean="0">
                  <a:solidFill>
                    <a:srgbClr val="0099DB"/>
                  </a:solidFill>
                  <a:latin typeface="Courier New" pitchFamily="49" charset="0"/>
                  <a:cs typeface="Courier New" pitchFamily="49" charset="0"/>
                </a:rPr>
                <a:t>172.16.152.1:7789</a:t>
              </a:r>
              <a:r>
                <a:rPr lang="en-US" sz="1400" dirty="0">
                  <a:solidFill>
                    <a:srgbClr val="0099DB"/>
                  </a:solidFill>
                  <a:latin typeface="Courier New" pitchFamily="49" charset="0"/>
                  <a:cs typeface="Courier New" pitchFamily="49" charset="0"/>
                </a:rPr>
                <a:t>;</a:t>
              </a:r>
            </a:p>
            <a:p>
              <a:r>
                <a:rPr lang="en-US" sz="1400" dirty="0">
                  <a:solidFill>
                    <a:srgbClr val="0099DB"/>
                  </a:solidFill>
                  <a:latin typeface="Courier New" pitchFamily="49" charset="0"/>
                  <a:cs typeface="Courier New" pitchFamily="49" charset="0"/>
                </a:rPr>
                <a:t>    meta-disk internal;</a:t>
              </a:r>
            </a:p>
            <a:p>
              <a:r>
                <a:rPr lang="en-US" sz="1400" dirty="0">
                  <a:solidFill>
                    <a:srgbClr val="0099DB"/>
                  </a:solidFill>
                  <a:latin typeface="Courier New" pitchFamily="49" charset="0"/>
                  <a:cs typeface="Courier New" pitchFamily="49" charset="0"/>
                </a:rPr>
                <a:t>  }</a:t>
              </a:r>
            </a:p>
          </p:txBody>
        </p:sp>
        <p:sp>
          <p:nvSpPr>
            <p:cNvPr id="6" name="TextBox 5"/>
            <p:cNvSpPr txBox="1"/>
            <p:nvPr/>
          </p:nvSpPr>
          <p:spPr>
            <a:xfrm>
              <a:off x="4218320" y="1718564"/>
              <a:ext cx="4252824" cy="369332"/>
            </a:xfrm>
            <a:prstGeom prst="rect">
              <a:avLst/>
            </a:prstGeom>
            <a:noFill/>
          </p:spPr>
          <p:txBody>
            <a:bodyPr wrap="square" rtlCol="0">
              <a:spAutoFit/>
            </a:bodyPr>
            <a:lstStyle/>
            <a:p>
              <a:r>
                <a:rPr lang="en-US" b="1" dirty="0" smtClean="0">
                  <a:solidFill>
                    <a:srgbClr val="0099DB"/>
                  </a:solidFill>
                  <a:latin typeface="Courier New" pitchFamily="49" charset="0"/>
                  <a:cs typeface="Courier New" pitchFamily="49" charset="0"/>
                </a:rPr>
                <a:t>/</a:t>
              </a:r>
              <a:r>
                <a:rPr lang="en-US" b="1" dirty="0" err="1" smtClean="0">
                  <a:solidFill>
                    <a:srgbClr val="0099DB"/>
                  </a:solidFill>
                  <a:latin typeface="Courier New" pitchFamily="49" charset="0"/>
                  <a:cs typeface="Courier New" pitchFamily="49" charset="0"/>
                </a:rPr>
                <a:t>etc</a:t>
              </a:r>
              <a:r>
                <a:rPr lang="en-US" b="1" dirty="0" smtClean="0">
                  <a:solidFill>
                    <a:srgbClr val="0099DB"/>
                  </a:solidFill>
                  <a:latin typeface="Courier New" pitchFamily="49" charset="0"/>
                  <a:cs typeface="Courier New" pitchFamily="49" charset="0"/>
                </a:rPr>
                <a:t>/eucalyptus/</a:t>
              </a:r>
              <a:r>
                <a:rPr lang="en-US" b="1" dirty="0" err="1" smtClean="0">
                  <a:solidFill>
                    <a:srgbClr val="0099DB"/>
                  </a:solidFill>
                  <a:latin typeface="Courier New" pitchFamily="49" charset="0"/>
                  <a:cs typeface="Courier New" pitchFamily="49" charset="0"/>
                </a:rPr>
                <a:t>drbd.conf</a:t>
              </a:r>
              <a:endParaRPr lang="en-US" b="1" dirty="0">
                <a:solidFill>
                  <a:srgbClr val="0099DB"/>
                </a:solidFill>
                <a:latin typeface="Courier New" pitchFamily="49" charset="0"/>
                <a:cs typeface="Courier New" pitchFamily="49" charset="0"/>
              </a:endParaRPr>
            </a:p>
          </p:txBody>
        </p:sp>
      </p:grpSp>
    </p:spTree>
    <p:extLst>
      <p:ext uri="{BB962C8B-B14F-4D97-AF65-F5344CB8AC3E}">
        <p14:creationId xmlns:p14="http://schemas.microsoft.com/office/powerpoint/2010/main" val="466527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DRBD State</a:t>
            </a:r>
            <a:endParaRPr lang="en-US" dirty="0"/>
          </a:p>
        </p:txBody>
      </p:sp>
      <p:sp>
        <p:nvSpPr>
          <p:cNvPr id="3" name="Content Placeholder 2"/>
          <p:cNvSpPr>
            <a:spLocks noGrp="1"/>
          </p:cNvSpPr>
          <p:nvPr>
            <p:ph idx="1"/>
          </p:nvPr>
        </p:nvSpPr>
        <p:spPr>
          <a:xfrm>
            <a:off x="301924" y="1550270"/>
            <a:ext cx="8424233" cy="1060119"/>
          </a:xfrm>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a:t>
            </a:r>
            <a:r>
              <a:rPr lang="en-US" dirty="0" err="1" smtClean="0">
                <a:latin typeface="Courier New" pitchFamily="49" charset="0"/>
                <a:cs typeface="Courier New" pitchFamily="49" charset="0"/>
              </a:rPr>
              <a:t>drbd</a:t>
            </a:r>
            <a:r>
              <a:rPr lang="en-US" dirty="0" smtClean="0">
                <a:latin typeface="Courier New" pitchFamily="49" charset="0"/>
                <a:cs typeface="Courier New" pitchFamily="49" charset="0"/>
              </a:rPr>
              <a:t> status</a:t>
            </a:r>
            <a:r>
              <a:rPr lang="en-US" dirty="0" smtClean="0"/>
              <a:t> displays DRBD state information</a:t>
            </a:r>
          </a:p>
          <a:p>
            <a:pPr lvl="1"/>
            <a:r>
              <a:rPr lang="en-US" dirty="0" smtClean="0"/>
              <a:t>Shown from primary and secondary Walrus hosts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37</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923" y="2506872"/>
            <a:ext cx="8542063" cy="165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22" y="4477560"/>
            <a:ext cx="8542063" cy="166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273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DNS Delegation</a:t>
            </a:r>
            <a:endParaRPr lang="en-US" dirty="0"/>
          </a:p>
        </p:txBody>
      </p:sp>
      <p:sp>
        <p:nvSpPr>
          <p:cNvPr id="3" name="Content Placeholder 2"/>
          <p:cNvSpPr>
            <a:spLocks noGrp="1"/>
          </p:cNvSpPr>
          <p:nvPr>
            <p:ph idx="1"/>
          </p:nvPr>
        </p:nvSpPr>
        <p:spPr>
          <a:xfrm>
            <a:off x="146649" y="1425388"/>
            <a:ext cx="8850702" cy="4940906"/>
          </a:xfrm>
        </p:spPr>
        <p:txBody>
          <a:bodyPr/>
          <a:lstStyle/>
          <a:p>
            <a:r>
              <a:rPr lang="en-US" sz="2000" dirty="0" smtClean="0"/>
              <a:t>In an HA configuration, there are two Cloud </a:t>
            </a:r>
            <a:r>
              <a:rPr lang="en-US" sz="2000" dirty="0"/>
              <a:t>C</a:t>
            </a:r>
            <a:r>
              <a:rPr lang="en-US" sz="2000" dirty="0" smtClean="0"/>
              <a:t>ontrollers and the DNS service must be able to failover between them during failure events.</a:t>
            </a:r>
          </a:p>
          <a:p>
            <a:r>
              <a:rPr lang="en-US" sz="2000" dirty="0" smtClean="0">
                <a:cs typeface="Courier New" pitchFamily="49" charset="0"/>
              </a:rPr>
              <a:t>To enable DNS service failover:</a:t>
            </a:r>
          </a:p>
          <a:p>
            <a:pPr lvl="1"/>
            <a:r>
              <a:rPr lang="en-US" sz="1800" dirty="0" err="1">
                <a:latin typeface="Courier New" pitchFamily="49" charset="0"/>
                <a:cs typeface="Courier New" pitchFamily="49" charset="0"/>
              </a:rPr>
              <a:t>euca</a:t>
            </a:r>
            <a:r>
              <a:rPr lang="en-US" sz="1800" dirty="0">
                <a:latin typeface="Courier New" pitchFamily="49" charset="0"/>
                <a:cs typeface="Courier New" pitchFamily="49" charset="0"/>
              </a:rPr>
              <a:t>-modify-property -p </a:t>
            </a:r>
            <a:r>
              <a:rPr lang="en-US" sz="1800" dirty="0" err="1" smtClean="0">
                <a:latin typeface="Courier New" pitchFamily="49" charset="0"/>
                <a:cs typeface="Courier New" pitchFamily="49" charset="0"/>
              </a:rPr>
              <a:t>bootstrap.webservices.use_dns_delegation</a:t>
            </a:r>
            <a:r>
              <a:rPr lang="en-US" sz="1800" dirty="0" smtClean="0">
                <a:latin typeface="Courier New" pitchFamily="49" charset="0"/>
                <a:cs typeface="Courier New" pitchFamily="49" charset="0"/>
              </a:rPr>
              <a:t>=true</a:t>
            </a:r>
            <a:endParaRPr lang="en-US" sz="2000" dirty="0"/>
          </a:p>
          <a:p>
            <a:r>
              <a:rPr lang="en-US" sz="2000" dirty="0"/>
              <a:t>Y</a:t>
            </a:r>
            <a:r>
              <a:rPr lang="en-US" sz="2000" dirty="0" smtClean="0"/>
              <a:t>ou </a:t>
            </a:r>
            <a:r>
              <a:rPr lang="en-US" sz="2000" dirty="0"/>
              <a:t>must generate the administrative credentials and source </a:t>
            </a:r>
            <a:r>
              <a:rPr lang="en-US" sz="2000" dirty="0" smtClean="0"/>
              <a:t>the </a:t>
            </a:r>
            <a:r>
              <a:rPr lang="en-US" sz="2000" dirty="0" err="1" smtClean="0">
                <a:latin typeface="Courier New" pitchFamily="49" charset="0"/>
                <a:cs typeface="Courier New" pitchFamily="49" charset="0"/>
              </a:rPr>
              <a:t>eucarc</a:t>
            </a:r>
            <a:r>
              <a:rPr lang="en-US" sz="2000" dirty="0" smtClean="0"/>
              <a:t> </a:t>
            </a:r>
            <a:r>
              <a:rPr lang="en-US" sz="2000" dirty="0"/>
              <a:t>file again. </a:t>
            </a:r>
            <a:endParaRPr lang="en-US" sz="2000" dirty="0" smtClean="0"/>
          </a:p>
          <a:p>
            <a:pPr lvl="1"/>
            <a:r>
              <a:rPr lang="en-US" sz="1800" dirty="0" smtClean="0"/>
              <a:t>Because the URLs of the Cloud Controller and </a:t>
            </a:r>
            <a:r>
              <a:rPr lang="en-US" sz="1800" smtClean="0"/>
              <a:t>Walrus have changed. </a:t>
            </a:r>
            <a:endParaRPr lang="en-US" sz="1700" dirty="0"/>
          </a:p>
          <a:p>
            <a:endParaRPr lang="en-US" sz="21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38</a:t>
            </a:fld>
            <a:endParaRPr lang="en-US"/>
          </a:p>
        </p:txBody>
      </p:sp>
    </p:spTree>
    <p:extLst>
      <p:ext uri="{BB962C8B-B14F-4D97-AF65-F5344CB8AC3E}">
        <p14:creationId xmlns:p14="http://schemas.microsoft.com/office/powerpoint/2010/main" val="2987031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493214"/>
            <a:ext cx="8524875" cy="1096864"/>
          </a:xfrm>
        </p:spPr>
        <p:txBody>
          <a:bodyPr/>
          <a:lstStyle/>
          <a:p>
            <a:r>
              <a:rPr lang="en-US" dirty="0" smtClean="0"/>
              <a:t>Summary</a:t>
            </a:r>
            <a:endParaRPr lang="en-US" dirty="0"/>
          </a:p>
        </p:txBody>
      </p:sp>
      <p:sp>
        <p:nvSpPr>
          <p:cNvPr id="3" name="Content Placeholder 2"/>
          <p:cNvSpPr>
            <a:spLocks noGrp="1"/>
          </p:cNvSpPr>
          <p:nvPr>
            <p:ph idx="1"/>
          </p:nvPr>
        </p:nvSpPr>
        <p:spPr>
          <a:xfrm>
            <a:off x="288199" y="1085754"/>
            <a:ext cx="8524875" cy="5288920"/>
          </a:xfrm>
        </p:spPr>
        <p:txBody>
          <a:bodyPr/>
          <a:lstStyle/>
          <a:p>
            <a:r>
              <a:rPr lang="en-US" dirty="0"/>
              <a:t>Eucalyptus HA </a:t>
            </a:r>
            <a:r>
              <a:rPr lang="en-US" dirty="0" smtClean="0"/>
              <a:t>provides:</a:t>
            </a:r>
          </a:p>
          <a:p>
            <a:pPr lvl="1"/>
            <a:r>
              <a:rPr lang="en-US" dirty="0"/>
              <a:t>A</a:t>
            </a:r>
            <a:r>
              <a:rPr lang="en-US" dirty="0" smtClean="0"/>
              <a:t> </a:t>
            </a:r>
            <a:r>
              <a:rPr lang="en-US" dirty="0"/>
              <a:t>highly-available cloud </a:t>
            </a:r>
            <a:r>
              <a:rPr lang="en-US" dirty="0" smtClean="0"/>
              <a:t>service</a:t>
            </a:r>
          </a:p>
          <a:p>
            <a:pPr lvl="1"/>
            <a:r>
              <a:rPr lang="en-US" dirty="0"/>
              <a:t>Administrator tools for </a:t>
            </a:r>
            <a:r>
              <a:rPr lang="en-US" dirty="0" smtClean="0"/>
              <a:t>managing and monitoring</a:t>
            </a:r>
            <a:endParaRPr lang="en-US" dirty="0"/>
          </a:p>
          <a:p>
            <a:pPr lvl="2"/>
            <a:r>
              <a:rPr lang="en-US" dirty="0" smtClean="0"/>
              <a:t>Administrator Console, </a:t>
            </a:r>
            <a:r>
              <a:rPr lang="en-US" dirty="0" err="1">
                <a:latin typeface="Courier New" pitchFamily="49" charset="0"/>
                <a:cs typeface="Courier New" pitchFamily="49" charset="0"/>
              </a:rPr>
              <a:t>euca</a:t>
            </a:r>
            <a:r>
              <a:rPr lang="en-US" dirty="0">
                <a:latin typeface="Courier New" pitchFamily="49" charset="0"/>
                <a:cs typeface="Courier New" pitchFamily="49" charset="0"/>
              </a:rPr>
              <a:t>-describe-services</a:t>
            </a:r>
            <a:r>
              <a:rPr lang="en-US" dirty="0">
                <a:cs typeface="Courier New" pitchFamily="49" charset="0"/>
              </a:rPr>
              <a: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-modify-services,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-describe-arbitrators</a:t>
            </a:r>
            <a:endParaRPr lang="en-US" dirty="0" smtClean="0"/>
          </a:p>
          <a:p>
            <a:r>
              <a:rPr lang="en-US" dirty="0"/>
              <a:t>High availability is provided by a combination </a:t>
            </a:r>
            <a:r>
              <a:rPr lang="en-US" dirty="0" smtClean="0"/>
              <a:t>of Eucalyptus </a:t>
            </a:r>
            <a:r>
              <a:rPr lang="en-US" dirty="0"/>
              <a:t>service </a:t>
            </a:r>
            <a:r>
              <a:rPr lang="en-US" dirty="0" smtClean="0"/>
              <a:t>redundancy, environmental redundancy, and operational support.</a:t>
            </a:r>
          </a:p>
          <a:p>
            <a:r>
              <a:rPr lang="en-US" dirty="0" smtClean="0"/>
              <a:t>Installation of HA is similar to a normal installation but with a few extra requirements.</a:t>
            </a:r>
          </a:p>
          <a:p>
            <a:r>
              <a:rPr lang="en-US" dirty="0" smtClean="0"/>
              <a:t>Storage </a:t>
            </a:r>
            <a:r>
              <a:rPr lang="en-US" dirty="0"/>
              <a:t>for the </a:t>
            </a:r>
            <a:r>
              <a:rPr lang="en-US" dirty="0" smtClean="0"/>
              <a:t>Walruses </a:t>
            </a:r>
            <a:r>
              <a:rPr lang="en-US" dirty="0"/>
              <a:t>and </a:t>
            </a:r>
            <a:r>
              <a:rPr lang="en-US" dirty="0" smtClean="0"/>
              <a:t>Storage </a:t>
            </a:r>
            <a:r>
              <a:rPr lang="en-US" dirty="0"/>
              <a:t>C</a:t>
            </a:r>
            <a:r>
              <a:rPr lang="en-US" dirty="0" smtClean="0"/>
              <a:t>ontrollers must be redundant – SAN for Storage </a:t>
            </a:r>
            <a:r>
              <a:rPr lang="en-US" dirty="0"/>
              <a:t>C</a:t>
            </a:r>
            <a:r>
              <a:rPr lang="en-US" dirty="0" smtClean="0"/>
              <a:t>ontrollers and DRBD for Walrus.</a:t>
            </a:r>
          </a:p>
          <a:p>
            <a:r>
              <a:rPr lang="en-US" dirty="0" smtClean="0"/>
              <a:t>Arbitrators approximate </a:t>
            </a:r>
            <a:r>
              <a:rPr lang="en-US" dirty="0"/>
              <a:t>network reachability </a:t>
            </a:r>
            <a:r>
              <a:rPr lang="en-US" dirty="0" smtClean="0"/>
              <a:t>by users.</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39</a:t>
            </a:fld>
            <a:endParaRPr lang="en-US"/>
          </a:p>
        </p:txBody>
      </p:sp>
    </p:spTree>
    <p:extLst>
      <p:ext uri="{BB962C8B-B14F-4D97-AF65-F5344CB8AC3E}">
        <p14:creationId xmlns:p14="http://schemas.microsoft.com/office/powerpoint/2010/main" val="375491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High Availability</a:t>
            </a:r>
            <a:endParaRPr lang="en-US" dirty="0"/>
          </a:p>
        </p:txBody>
      </p:sp>
      <p:sp>
        <p:nvSpPr>
          <p:cNvPr id="6" name="Content Placeholder 5"/>
          <p:cNvSpPr>
            <a:spLocks noGrp="1"/>
          </p:cNvSpPr>
          <p:nvPr>
            <p:ph idx="1"/>
          </p:nvPr>
        </p:nvSpPr>
        <p:spPr>
          <a:xfrm>
            <a:off x="267419" y="1330498"/>
            <a:ext cx="8505646" cy="4840942"/>
          </a:xfrm>
        </p:spPr>
        <p:txBody>
          <a:bodyPr/>
          <a:lstStyle/>
          <a:p>
            <a:r>
              <a:rPr lang="en-US" dirty="0"/>
              <a:t>Eucalyptus HA </a:t>
            </a:r>
            <a:r>
              <a:rPr lang="en-US" dirty="0" smtClean="0"/>
              <a:t>provides:</a:t>
            </a:r>
          </a:p>
          <a:p>
            <a:pPr lvl="1"/>
            <a:r>
              <a:rPr lang="en-US" dirty="0"/>
              <a:t>A</a:t>
            </a:r>
            <a:r>
              <a:rPr lang="en-US" dirty="0" smtClean="0"/>
              <a:t> highly-available </a:t>
            </a:r>
            <a:r>
              <a:rPr lang="en-US" dirty="0"/>
              <a:t>cloud service.</a:t>
            </a:r>
          </a:p>
          <a:p>
            <a:pPr lvl="2"/>
            <a:r>
              <a:rPr lang="en-US" dirty="0"/>
              <a:t>Not </a:t>
            </a:r>
            <a:r>
              <a:rPr lang="en-US" dirty="0" smtClean="0"/>
              <a:t>highly-available </a:t>
            </a:r>
            <a:r>
              <a:rPr lang="en-US" dirty="0"/>
              <a:t>applications (instances</a:t>
            </a:r>
            <a:r>
              <a:rPr lang="en-US" dirty="0" smtClean="0"/>
              <a:t>)</a:t>
            </a:r>
          </a:p>
          <a:p>
            <a:pPr lvl="1"/>
            <a:r>
              <a:rPr lang="en-US" dirty="0" smtClean="0"/>
              <a:t>Automatic monitoring of system health, including detection </a:t>
            </a:r>
            <a:r>
              <a:rPr lang="en-US" dirty="0"/>
              <a:t>of service </a:t>
            </a:r>
            <a:r>
              <a:rPr lang="en-US" dirty="0" smtClean="0"/>
              <a:t>faults</a:t>
            </a:r>
          </a:p>
          <a:p>
            <a:pPr lvl="1"/>
            <a:r>
              <a:rPr lang="en-US" dirty="0" smtClean="0"/>
              <a:t>Automated failover of redundant services</a:t>
            </a:r>
          </a:p>
          <a:p>
            <a:pPr lvl="1"/>
            <a:r>
              <a:rPr lang="en-US" dirty="0" smtClean="0"/>
              <a:t>Administrator tools </a:t>
            </a:r>
            <a:r>
              <a:rPr lang="en-US" dirty="0"/>
              <a:t>for interrogating the </a:t>
            </a:r>
            <a:r>
              <a:rPr lang="en-US" dirty="0" smtClean="0"/>
              <a:t>service health and </a:t>
            </a:r>
            <a:r>
              <a:rPr lang="en-US" dirty="0"/>
              <a:t>access to service state </a:t>
            </a:r>
            <a:r>
              <a:rPr lang="en-US" dirty="0" smtClean="0"/>
              <a:t>information</a:t>
            </a:r>
          </a:p>
          <a:p>
            <a:pPr lvl="2"/>
            <a:r>
              <a:rPr lang="en-US" dirty="0" smtClean="0"/>
              <a:t>Administrator Console,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-describe-services</a:t>
            </a:r>
            <a:r>
              <a:rPr lang="en-US" dirty="0" smtClean="0">
                <a:cs typeface="Courier New" pitchFamily="49" charset="0"/>
              </a:rPr>
              <a: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-describe-arbitrators</a:t>
            </a:r>
          </a:p>
          <a:p>
            <a:pPr lvl="1"/>
            <a:r>
              <a:rPr lang="en-US" dirty="0" smtClean="0"/>
              <a:t>Ability </a:t>
            </a:r>
            <a:r>
              <a:rPr lang="en-US" dirty="0"/>
              <a:t>to remove </a:t>
            </a:r>
            <a:r>
              <a:rPr lang="en-US" dirty="0" smtClean="0"/>
              <a:t>individual component services from operation without </a:t>
            </a:r>
            <a:r>
              <a:rPr lang="en-US" dirty="0"/>
              <a:t>disrupting </a:t>
            </a:r>
            <a:r>
              <a:rPr lang="en-US" dirty="0" smtClean="0"/>
              <a:t>service, assuming services are redundant</a:t>
            </a:r>
          </a:p>
          <a:p>
            <a:pPr lvl="2"/>
            <a:r>
              <a:rPr lang="en-US" dirty="0" smtClean="0"/>
              <a:t>Administrator Console,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-modify-service</a:t>
            </a:r>
          </a:p>
          <a:p>
            <a:pPr lvl="1"/>
            <a:r>
              <a:rPr lang="en-US" dirty="0" smtClean="0"/>
              <a:t>Support for </a:t>
            </a:r>
            <a:r>
              <a:rPr lang="en-US" dirty="0"/>
              <a:t>restoring/replacing a component service after </a:t>
            </a:r>
            <a:r>
              <a:rPr lang="en-US" dirty="0" smtClean="0"/>
              <a:t>a total-loss </a:t>
            </a:r>
            <a:r>
              <a:rPr lang="en-US" dirty="0"/>
              <a:t>failure </a:t>
            </a:r>
            <a:r>
              <a:rPr lang="en-US" dirty="0" smtClean="0"/>
              <a:t>(for example, </a:t>
            </a:r>
            <a:r>
              <a:rPr lang="en-US" dirty="0"/>
              <a:t>disk failure, host </a:t>
            </a:r>
            <a:r>
              <a:rPr lang="en-US" dirty="0" smtClean="0"/>
              <a:t>combustion)</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spTree>
    <p:extLst>
      <p:ext uri="{BB962C8B-B14F-4D97-AF65-F5344CB8AC3E}">
        <p14:creationId xmlns:p14="http://schemas.microsoft.com/office/powerpoint/2010/main" val="1594800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and Redundancy</a:t>
            </a:r>
            <a:endParaRPr lang="en-US" dirty="0"/>
          </a:p>
        </p:txBody>
      </p:sp>
      <p:sp>
        <p:nvSpPr>
          <p:cNvPr id="3" name="Content Placeholder 2"/>
          <p:cNvSpPr>
            <a:spLocks noGrp="1"/>
          </p:cNvSpPr>
          <p:nvPr>
            <p:ph idx="1"/>
          </p:nvPr>
        </p:nvSpPr>
        <p:spPr/>
        <p:txBody>
          <a:bodyPr/>
          <a:lstStyle/>
          <a:p>
            <a:r>
              <a:rPr lang="en-US" dirty="0" smtClean="0"/>
              <a:t>High availability is provided by a combination of:</a:t>
            </a:r>
            <a:endParaRPr lang="en-US" dirty="0"/>
          </a:p>
          <a:p>
            <a:pPr lvl="1"/>
            <a:r>
              <a:rPr lang="en-US" dirty="0" smtClean="0"/>
              <a:t>Eucalyptus service redundancy</a:t>
            </a:r>
          </a:p>
          <a:p>
            <a:pPr lvl="2"/>
            <a:r>
              <a:rPr lang="en-US" dirty="0" smtClean="0"/>
              <a:t>Cloud Controller, Walrus, Cluster </a:t>
            </a:r>
            <a:r>
              <a:rPr lang="en-US" dirty="0"/>
              <a:t>C</a:t>
            </a:r>
            <a:r>
              <a:rPr lang="en-US" dirty="0" smtClean="0"/>
              <a:t>ontroller, Storage </a:t>
            </a:r>
            <a:r>
              <a:rPr lang="en-US" dirty="0"/>
              <a:t>C</a:t>
            </a:r>
            <a:r>
              <a:rPr lang="en-US" dirty="0" smtClean="0"/>
              <a:t>ontroller, VMware Broker</a:t>
            </a:r>
          </a:p>
          <a:p>
            <a:pPr lvl="1"/>
            <a:r>
              <a:rPr lang="en-US" dirty="0" smtClean="0"/>
              <a:t>Environmental redundancy</a:t>
            </a:r>
          </a:p>
          <a:p>
            <a:pPr lvl="2"/>
            <a:r>
              <a:rPr lang="en-US" dirty="0" smtClean="0"/>
              <a:t>Underlying server, network, storage, power, and cooling redundancy</a:t>
            </a:r>
          </a:p>
          <a:p>
            <a:pPr lvl="1"/>
            <a:r>
              <a:rPr lang="en-US" dirty="0" smtClean="0"/>
              <a:t>Operational support</a:t>
            </a:r>
          </a:p>
          <a:p>
            <a:pPr lvl="2"/>
            <a:r>
              <a:rPr lang="en-US" dirty="0" smtClean="0"/>
              <a:t>Maintaining proper configuration and operation</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Tree>
    <p:extLst>
      <p:ext uri="{BB962C8B-B14F-4D97-AF65-F5344CB8AC3E}">
        <p14:creationId xmlns:p14="http://schemas.microsoft.com/office/powerpoint/2010/main" val="849399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Redundancy</a:t>
            </a:r>
            <a:endParaRPr lang="en-US" dirty="0"/>
          </a:p>
        </p:txBody>
      </p:sp>
      <p:sp>
        <p:nvSpPr>
          <p:cNvPr id="3" name="Content Placeholder 2"/>
          <p:cNvSpPr>
            <a:spLocks noGrp="1"/>
          </p:cNvSpPr>
          <p:nvPr>
            <p:ph idx="1"/>
          </p:nvPr>
        </p:nvSpPr>
        <p:spPr>
          <a:xfrm>
            <a:off x="228769" y="1428303"/>
            <a:ext cx="8524875" cy="766258"/>
          </a:xfrm>
        </p:spPr>
        <p:txBody>
          <a:bodyPr/>
          <a:lstStyle/>
          <a:p>
            <a:r>
              <a:rPr lang="en-US" sz="2000" dirty="0" smtClean="0"/>
              <a:t>Eucalyptus HA provides high availability for the cloud and cluster-layer components.</a:t>
            </a:r>
            <a:endParaRPr lang="en-US" sz="2000"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dirty="0"/>
          </a:p>
        </p:txBody>
      </p:sp>
      <p:grpSp>
        <p:nvGrpSpPr>
          <p:cNvPr id="196" name="Group 195"/>
          <p:cNvGrpSpPr/>
          <p:nvPr/>
        </p:nvGrpSpPr>
        <p:grpSpPr>
          <a:xfrm>
            <a:off x="1292297" y="2037578"/>
            <a:ext cx="6854147" cy="4223228"/>
            <a:chOff x="1292297" y="2037578"/>
            <a:chExt cx="6854147" cy="4223228"/>
          </a:xfrm>
        </p:grpSpPr>
        <p:sp>
          <p:nvSpPr>
            <p:cNvPr id="197" name="Rectangle 196"/>
            <p:cNvSpPr/>
            <p:nvPr/>
          </p:nvSpPr>
          <p:spPr>
            <a:xfrm>
              <a:off x="5563928" y="3739278"/>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p:cNvCxnSpPr/>
            <p:nvPr/>
          </p:nvCxnSpPr>
          <p:spPr>
            <a:xfrm>
              <a:off x="4479952"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963880" y="3579068"/>
              <a:ext cx="0" cy="7575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a:xfrm>
              <a:off x="1711016" y="3700189"/>
              <a:ext cx="2213338" cy="252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flipH="1">
              <a:off x="1921313" y="3578962"/>
              <a:ext cx="11336" cy="19483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a:off x="1909979" y="5526035"/>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a:off x="1921313" y="4761729"/>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H="1">
              <a:off x="1928377" y="3997982"/>
              <a:ext cx="4143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5" name="Straight Connector 204"/>
            <p:cNvCxnSpPr>
              <a:endCxn id="209" idx="0"/>
            </p:cNvCxnSpPr>
            <p:nvPr/>
          </p:nvCxnSpPr>
          <p:spPr>
            <a:xfrm>
              <a:off x="4720238" y="2736735"/>
              <a:ext cx="3433" cy="1060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V="1">
              <a:off x="3657146" y="5528645"/>
              <a:ext cx="822806"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70533" y="4763035"/>
              <a:ext cx="829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651594" y="4035283"/>
              <a:ext cx="848768" cy="15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4345820" y="3797440"/>
              <a:ext cx="755702" cy="19637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4360937" y="4633412"/>
              <a:ext cx="725469" cy="307777"/>
            </a:xfrm>
            <a:prstGeom prst="rect">
              <a:avLst/>
            </a:prstGeom>
            <a:noFill/>
          </p:spPr>
          <p:txBody>
            <a:bodyPr wrap="square" rtlCol="0">
              <a:spAutoFit/>
            </a:bodyPr>
            <a:lstStyle/>
            <a:p>
              <a:pPr algn="ctr"/>
              <a:r>
                <a:rPr lang="en-US" sz="1400" b="1" dirty="0" smtClean="0"/>
                <a:t>SAN</a:t>
              </a:r>
              <a:endParaRPr lang="en-US" sz="1400" b="1" dirty="0"/>
            </a:p>
          </p:txBody>
        </p:sp>
        <p:cxnSp>
          <p:nvCxnSpPr>
            <p:cNvPr id="211" name="Straight Connector 210"/>
            <p:cNvCxnSpPr/>
            <p:nvPr/>
          </p:nvCxnSpPr>
          <p:spPr>
            <a:xfrm>
              <a:off x="1932649" y="3578962"/>
              <a:ext cx="2567713" cy="1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595533" y="3578962"/>
              <a:ext cx="12354" cy="200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214079" y="5585162"/>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209073" y="4792390"/>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7199059" y="4047325"/>
              <a:ext cx="4088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a:off x="5101522" y="4036802"/>
              <a:ext cx="6527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5101522" y="4789460"/>
              <a:ext cx="652112" cy="13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5101522" y="5564855"/>
              <a:ext cx="6758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58" idx="2"/>
            </p:cNvCxnSpPr>
            <p:nvPr/>
          </p:nvCxnSpPr>
          <p:spPr>
            <a:xfrm>
              <a:off x="1646879" y="3395484"/>
              <a:ext cx="0" cy="1835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943470" y="3579068"/>
              <a:ext cx="2652063"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1" name="Group 220"/>
            <p:cNvGrpSpPr/>
            <p:nvPr/>
          </p:nvGrpSpPr>
          <p:grpSpPr>
            <a:xfrm>
              <a:off x="5758320" y="3896998"/>
              <a:ext cx="1476950" cy="2205550"/>
              <a:chOff x="1654484" y="4030264"/>
              <a:chExt cx="1476950" cy="2205550"/>
            </a:xfrm>
          </p:grpSpPr>
          <p:grpSp>
            <p:nvGrpSpPr>
              <p:cNvPr id="365" name="Group 364"/>
              <p:cNvGrpSpPr/>
              <p:nvPr/>
            </p:nvGrpSpPr>
            <p:grpSpPr>
              <a:xfrm>
                <a:off x="1658659" y="4030264"/>
                <a:ext cx="1468583" cy="676192"/>
                <a:chOff x="6697862" y="4948764"/>
                <a:chExt cx="1468583" cy="676192"/>
              </a:xfrm>
            </p:grpSpPr>
            <p:grpSp>
              <p:nvGrpSpPr>
                <p:cNvPr id="493" name="Group 492"/>
                <p:cNvGrpSpPr/>
                <p:nvPr/>
              </p:nvGrpSpPr>
              <p:grpSpPr>
                <a:xfrm>
                  <a:off x="6708568" y="4948764"/>
                  <a:ext cx="1447170" cy="276999"/>
                  <a:chOff x="1556747" y="4995194"/>
                  <a:chExt cx="1481177" cy="276999"/>
                </a:xfrm>
              </p:grpSpPr>
              <p:sp>
                <p:nvSpPr>
                  <p:cNvPr id="503" name="Rounded Rectangle 502"/>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TextBox 503"/>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494" name="Group 493"/>
                <p:cNvGrpSpPr/>
                <p:nvPr/>
              </p:nvGrpSpPr>
              <p:grpSpPr>
                <a:xfrm>
                  <a:off x="6697862" y="5300004"/>
                  <a:ext cx="468536" cy="324952"/>
                  <a:chOff x="952185" y="5116106"/>
                  <a:chExt cx="468536" cy="324952"/>
                </a:xfrm>
              </p:grpSpPr>
              <p:sp>
                <p:nvSpPr>
                  <p:cNvPr id="501" name="Rounded Rectangle 50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TextBox 50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95" name="Group 494"/>
                <p:cNvGrpSpPr/>
                <p:nvPr/>
              </p:nvGrpSpPr>
              <p:grpSpPr>
                <a:xfrm>
                  <a:off x="7197885" y="5300004"/>
                  <a:ext cx="468536" cy="324952"/>
                  <a:chOff x="952185" y="5116106"/>
                  <a:chExt cx="468536" cy="324952"/>
                </a:xfrm>
              </p:grpSpPr>
              <p:sp>
                <p:nvSpPr>
                  <p:cNvPr id="499" name="Rounded Rectangle 49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TextBox 49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496" name="Group 495"/>
                <p:cNvGrpSpPr/>
                <p:nvPr/>
              </p:nvGrpSpPr>
              <p:grpSpPr>
                <a:xfrm>
                  <a:off x="7697909" y="5300004"/>
                  <a:ext cx="468536" cy="324952"/>
                  <a:chOff x="952185" y="5116106"/>
                  <a:chExt cx="468536" cy="324952"/>
                </a:xfrm>
              </p:grpSpPr>
              <p:sp>
                <p:nvSpPr>
                  <p:cNvPr id="497" name="Rounded Rectangle 49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TextBox 49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366" name="Group 365"/>
              <p:cNvGrpSpPr/>
              <p:nvPr/>
            </p:nvGrpSpPr>
            <p:grpSpPr>
              <a:xfrm>
                <a:off x="1662851" y="4782068"/>
                <a:ext cx="1468583" cy="676192"/>
                <a:chOff x="6697862" y="4948764"/>
                <a:chExt cx="1468583" cy="676192"/>
              </a:xfrm>
            </p:grpSpPr>
            <p:grpSp>
              <p:nvGrpSpPr>
                <p:cNvPr id="390" name="Group 389"/>
                <p:cNvGrpSpPr/>
                <p:nvPr/>
              </p:nvGrpSpPr>
              <p:grpSpPr>
                <a:xfrm>
                  <a:off x="6708568" y="4948764"/>
                  <a:ext cx="1447170" cy="276999"/>
                  <a:chOff x="1556747" y="4995194"/>
                  <a:chExt cx="1481177" cy="276999"/>
                </a:xfrm>
              </p:grpSpPr>
              <p:sp>
                <p:nvSpPr>
                  <p:cNvPr id="418" name="Rounded Rectangle 4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91" name="Group 390"/>
                <p:cNvGrpSpPr/>
                <p:nvPr/>
              </p:nvGrpSpPr>
              <p:grpSpPr>
                <a:xfrm>
                  <a:off x="6697862" y="5300004"/>
                  <a:ext cx="468536" cy="324952"/>
                  <a:chOff x="952185" y="5116106"/>
                  <a:chExt cx="468536" cy="324952"/>
                </a:xfrm>
              </p:grpSpPr>
              <p:sp>
                <p:nvSpPr>
                  <p:cNvPr id="400" name="Rounded Rectangle 399"/>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TextBox 41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92" name="Group 391"/>
                <p:cNvGrpSpPr/>
                <p:nvPr/>
              </p:nvGrpSpPr>
              <p:grpSpPr>
                <a:xfrm>
                  <a:off x="7197885" y="5300004"/>
                  <a:ext cx="468536" cy="324952"/>
                  <a:chOff x="952185" y="5116106"/>
                  <a:chExt cx="468536" cy="324952"/>
                </a:xfrm>
              </p:grpSpPr>
              <p:sp>
                <p:nvSpPr>
                  <p:cNvPr id="398" name="Rounded Rectangle 397"/>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TextBox 398"/>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93" name="Group 392"/>
                <p:cNvGrpSpPr/>
                <p:nvPr/>
              </p:nvGrpSpPr>
              <p:grpSpPr>
                <a:xfrm>
                  <a:off x="7697909" y="5300004"/>
                  <a:ext cx="468536" cy="324952"/>
                  <a:chOff x="952185" y="5116106"/>
                  <a:chExt cx="468536" cy="324952"/>
                </a:xfrm>
              </p:grpSpPr>
              <p:sp>
                <p:nvSpPr>
                  <p:cNvPr id="394" name="Rounded Rectangle 39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367" name="Group 366"/>
              <p:cNvGrpSpPr/>
              <p:nvPr/>
            </p:nvGrpSpPr>
            <p:grpSpPr>
              <a:xfrm>
                <a:off x="1654484" y="5559622"/>
                <a:ext cx="1468583" cy="676192"/>
                <a:chOff x="6697862" y="4948764"/>
                <a:chExt cx="1468583" cy="676192"/>
              </a:xfrm>
            </p:grpSpPr>
            <p:grpSp>
              <p:nvGrpSpPr>
                <p:cNvPr id="368" name="Group 367"/>
                <p:cNvGrpSpPr/>
                <p:nvPr/>
              </p:nvGrpSpPr>
              <p:grpSpPr>
                <a:xfrm>
                  <a:off x="6708568" y="4948764"/>
                  <a:ext cx="1447170" cy="276999"/>
                  <a:chOff x="1556747" y="4995194"/>
                  <a:chExt cx="1481177" cy="276999"/>
                </a:xfrm>
              </p:grpSpPr>
              <p:sp>
                <p:nvSpPr>
                  <p:cNvPr id="388" name="Rounded Rectangle 38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TextBox 38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69" name="Group 368"/>
                <p:cNvGrpSpPr/>
                <p:nvPr/>
              </p:nvGrpSpPr>
              <p:grpSpPr>
                <a:xfrm>
                  <a:off x="6697862" y="5300004"/>
                  <a:ext cx="468536" cy="324952"/>
                  <a:chOff x="952185" y="5116106"/>
                  <a:chExt cx="468536" cy="324952"/>
                </a:xfrm>
              </p:grpSpPr>
              <p:sp>
                <p:nvSpPr>
                  <p:cNvPr id="386" name="Rounded Rectangle 38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TextBox 386"/>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70" name="Group 369"/>
                <p:cNvGrpSpPr/>
                <p:nvPr/>
              </p:nvGrpSpPr>
              <p:grpSpPr>
                <a:xfrm>
                  <a:off x="7197885" y="5300004"/>
                  <a:ext cx="468536" cy="324952"/>
                  <a:chOff x="952185" y="5116106"/>
                  <a:chExt cx="468536" cy="324952"/>
                </a:xfrm>
              </p:grpSpPr>
              <p:sp>
                <p:nvSpPr>
                  <p:cNvPr id="384" name="Rounded Rectangle 383"/>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TextBox 384"/>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78" name="Group 377"/>
                <p:cNvGrpSpPr/>
                <p:nvPr/>
              </p:nvGrpSpPr>
              <p:grpSpPr>
                <a:xfrm>
                  <a:off x="7697909" y="5300004"/>
                  <a:ext cx="468536" cy="324952"/>
                  <a:chOff x="952185" y="5116106"/>
                  <a:chExt cx="468536" cy="324952"/>
                </a:xfrm>
              </p:grpSpPr>
              <p:sp>
                <p:nvSpPr>
                  <p:cNvPr id="382" name="Rounded Rectangle 381"/>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grpSp>
          <p:nvGrpSpPr>
            <p:cNvPr id="222" name="Group 221"/>
            <p:cNvGrpSpPr/>
            <p:nvPr/>
          </p:nvGrpSpPr>
          <p:grpSpPr>
            <a:xfrm>
              <a:off x="2188563" y="3858178"/>
              <a:ext cx="1476950" cy="2205550"/>
              <a:chOff x="1654484" y="4030264"/>
              <a:chExt cx="1476950" cy="2205550"/>
            </a:xfrm>
          </p:grpSpPr>
          <p:grpSp>
            <p:nvGrpSpPr>
              <p:cNvPr id="286" name="Group 285"/>
              <p:cNvGrpSpPr/>
              <p:nvPr/>
            </p:nvGrpSpPr>
            <p:grpSpPr>
              <a:xfrm>
                <a:off x="1658659" y="4030264"/>
                <a:ext cx="1468583" cy="676192"/>
                <a:chOff x="6697862" y="4948764"/>
                <a:chExt cx="1468583" cy="676192"/>
              </a:xfrm>
            </p:grpSpPr>
            <p:grpSp>
              <p:nvGrpSpPr>
                <p:cNvPr id="320" name="Group 319"/>
                <p:cNvGrpSpPr/>
                <p:nvPr/>
              </p:nvGrpSpPr>
              <p:grpSpPr>
                <a:xfrm>
                  <a:off x="6708568" y="4948764"/>
                  <a:ext cx="1447170" cy="276999"/>
                  <a:chOff x="1556747" y="4995194"/>
                  <a:chExt cx="1481177" cy="276999"/>
                </a:xfrm>
              </p:grpSpPr>
              <p:sp>
                <p:nvSpPr>
                  <p:cNvPr id="363" name="Rounded Rectangle 362"/>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TextBox 363"/>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21" name="Group 320"/>
                <p:cNvGrpSpPr/>
                <p:nvPr/>
              </p:nvGrpSpPr>
              <p:grpSpPr>
                <a:xfrm>
                  <a:off x="6697862" y="5300004"/>
                  <a:ext cx="468536" cy="324952"/>
                  <a:chOff x="952185" y="5116106"/>
                  <a:chExt cx="468536" cy="324952"/>
                </a:xfrm>
              </p:grpSpPr>
              <p:sp>
                <p:nvSpPr>
                  <p:cNvPr id="361" name="Rounded Rectangle 36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TextBox 36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22" name="Group 321"/>
                <p:cNvGrpSpPr/>
                <p:nvPr/>
              </p:nvGrpSpPr>
              <p:grpSpPr>
                <a:xfrm>
                  <a:off x="7197885" y="5300004"/>
                  <a:ext cx="468536" cy="324952"/>
                  <a:chOff x="952185" y="5116106"/>
                  <a:chExt cx="468536" cy="324952"/>
                </a:xfrm>
              </p:grpSpPr>
              <p:sp>
                <p:nvSpPr>
                  <p:cNvPr id="341" name="Rounded Rectangle 340"/>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341"/>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23" name="Group 322"/>
                <p:cNvGrpSpPr/>
                <p:nvPr/>
              </p:nvGrpSpPr>
              <p:grpSpPr>
                <a:xfrm>
                  <a:off x="7697909" y="5300004"/>
                  <a:ext cx="468536" cy="324952"/>
                  <a:chOff x="952185" y="5116106"/>
                  <a:chExt cx="468536" cy="324952"/>
                </a:xfrm>
              </p:grpSpPr>
              <p:sp>
                <p:nvSpPr>
                  <p:cNvPr id="336" name="Rounded Rectangle 335"/>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33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87" name="Group 286"/>
              <p:cNvGrpSpPr/>
              <p:nvPr/>
            </p:nvGrpSpPr>
            <p:grpSpPr>
              <a:xfrm>
                <a:off x="1662851" y="4782068"/>
                <a:ext cx="1468583" cy="676192"/>
                <a:chOff x="6697862" y="4948764"/>
                <a:chExt cx="1468583" cy="676192"/>
              </a:xfrm>
            </p:grpSpPr>
            <p:grpSp>
              <p:nvGrpSpPr>
                <p:cNvPr id="303" name="Group 302"/>
                <p:cNvGrpSpPr/>
                <p:nvPr/>
              </p:nvGrpSpPr>
              <p:grpSpPr>
                <a:xfrm>
                  <a:off x="6708568" y="4948764"/>
                  <a:ext cx="1447170" cy="276999"/>
                  <a:chOff x="1556747" y="4995194"/>
                  <a:chExt cx="1481177" cy="276999"/>
                </a:xfrm>
              </p:grpSpPr>
              <p:sp>
                <p:nvSpPr>
                  <p:cNvPr id="318" name="Rounded Rectangle 317"/>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TextBox 318"/>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304" name="Group 303"/>
                <p:cNvGrpSpPr/>
                <p:nvPr/>
              </p:nvGrpSpPr>
              <p:grpSpPr>
                <a:xfrm>
                  <a:off x="6697862" y="5300004"/>
                  <a:ext cx="468536" cy="324952"/>
                  <a:chOff x="952185" y="5116106"/>
                  <a:chExt cx="468536" cy="324952"/>
                </a:xfrm>
              </p:grpSpPr>
              <p:sp>
                <p:nvSpPr>
                  <p:cNvPr id="315" name="Rounded Rectangle 31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06" name="Group 305"/>
                <p:cNvGrpSpPr/>
                <p:nvPr/>
              </p:nvGrpSpPr>
              <p:grpSpPr>
                <a:xfrm>
                  <a:off x="7197885" y="5300004"/>
                  <a:ext cx="468536" cy="324952"/>
                  <a:chOff x="952185" y="5116106"/>
                  <a:chExt cx="468536" cy="324952"/>
                </a:xfrm>
              </p:grpSpPr>
              <p:sp>
                <p:nvSpPr>
                  <p:cNvPr id="313" name="Rounded Rectangle 31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308" name="Group 307"/>
                <p:cNvGrpSpPr/>
                <p:nvPr/>
              </p:nvGrpSpPr>
              <p:grpSpPr>
                <a:xfrm>
                  <a:off x="7697909" y="5300004"/>
                  <a:ext cx="468536" cy="324952"/>
                  <a:chOff x="952185" y="5116106"/>
                  <a:chExt cx="468536" cy="324952"/>
                </a:xfrm>
              </p:grpSpPr>
              <p:sp>
                <p:nvSpPr>
                  <p:cNvPr id="309" name="Rounded Rectangle 308"/>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nvGrpSpPr>
              <p:cNvPr id="288" name="Group 287"/>
              <p:cNvGrpSpPr/>
              <p:nvPr/>
            </p:nvGrpSpPr>
            <p:grpSpPr>
              <a:xfrm>
                <a:off x="1654484" y="5559622"/>
                <a:ext cx="1468583" cy="676192"/>
                <a:chOff x="6697862" y="4948764"/>
                <a:chExt cx="1468583" cy="676192"/>
              </a:xfrm>
            </p:grpSpPr>
            <p:grpSp>
              <p:nvGrpSpPr>
                <p:cNvPr id="289" name="Group 288"/>
                <p:cNvGrpSpPr/>
                <p:nvPr/>
              </p:nvGrpSpPr>
              <p:grpSpPr>
                <a:xfrm>
                  <a:off x="6708568" y="4948764"/>
                  <a:ext cx="1447170" cy="276999"/>
                  <a:chOff x="1556747" y="4995194"/>
                  <a:chExt cx="1481177" cy="276999"/>
                </a:xfrm>
              </p:grpSpPr>
              <p:sp>
                <p:nvSpPr>
                  <p:cNvPr id="299" name="Rounded Rectangle 298"/>
                  <p:cNvSpPr/>
                  <p:nvPr/>
                </p:nvSpPr>
                <p:spPr>
                  <a:xfrm>
                    <a:off x="1556747" y="5002750"/>
                    <a:ext cx="1481177" cy="2644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1605868" y="4995194"/>
                    <a:ext cx="1398049" cy="276999"/>
                  </a:xfrm>
                  <a:prstGeom prst="rect">
                    <a:avLst/>
                  </a:prstGeom>
                  <a:noFill/>
                </p:spPr>
                <p:txBody>
                  <a:bodyPr wrap="square" rtlCol="0">
                    <a:spAutoFit/>
                  </a:bodyPr>
                  <a:lstStyle/>
                  <a:p>
                    <a:pPr algn="ctr"/>
                    <a:r>
                      <a:rPr lang="en-US" sz="1200" b="1" dirty="0" smtClean="0"/>
                      <a:t>Node Controller</a:t>
                    </a:r>
                    <a:endParaRPr lang="en-US" sz="1200" b="1" dirty="0"/>
                  </a:p>
                </p:txBody>
              </p:sp>
            </p:grpSp>
            <p:grpSp>
              <p:nvGrpSpPr>
                <p:cNvPr id="290" name="Group 289"/>
                <p:cNvGrpSpPr/>
                <p:nvPr/>
              </p:nvGrpSpPr>
              <p:grpSpPr>
                <a:xfrm>
                  <a:off x="6697862" y="5300004"/>
                  <a:ext cx="468536" cy="324952"/>
                  <a:chOff x="952185" y="5116106"/>
                  <a:chExt cx="468536" cy="324952"/>
                </a:xfrm>
              </p:grpSpPr>
              <p:sp>
                <p:nvSpPr>
                  <p:cNvPr id="297" name="Rounded Rectangle 296"/>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Box 297"/>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91" name="Group 290"/>
                <p:cNvGrpSpPr/>
                <p:nvPr/>
              </p:nvGrpSpPr>
              <p:grpSpPr>
                <a:xfrm>
                  <a:off x="7197885" y="5300004"/>
                  <a:ext cx="468536" cy="324952"/>
                  <a:chOff x="952185" y="5116106"/>
                  <a:chExt cx="468536" cy="324952"/>
                </a:xfrm>
              </p:grpSpPr>
              <p:sp>
                <p:nvSpPr>
                  <p:cNvPr id="295" name="Rounded Rectangle 294"/>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nvGrpSpPr>
                <p:cNvPr id="292" name="Group 291"/>
                <p:cNvGrpSpPr/>
                <p:nvPr/>
              </p:nvGrpSpPr>
              <p:grpSpPr>
                <a:xfrm>
                  <a:off x="7697909" y="5300004"/>
                  <a:ext cx="468536" cy="324952"/>
                  <a:chOff x="952185" y="5116106"/>
                  <a:chExt cx="468536" cy="324952"/>
                </a:xfrm>
              </p:grpSpPr>
              <p:sp>
                <p:nvSpPr>
                  <p:cNvPr id="293" name="Rounded Rectangle 292"/>
                  <p:cNvSpPr/>
                  <p:nvPr/>
                </p:nvSpPr>
                <p:spPr>
                  <a:xfrm>
                    <a:off x="982413" y="5116106"/>
                    <a:ext cx="377851" cy="324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952185" y="5140082"/>
                    <a:ext cx="468536" cy="276999"/>
                  </a:xfrm>
                  <a:prstGeom prst="rect">
                    <a:avLst/>
                  </a:prstGeom>
                  <a:noFill/>
                </p:spPr>
                <p:txBody>
                  <a:bodyPr wrap="square" rtlCol="0">
                    <a:spAutoFit/>
                  </a:bodyPr>
                  <a:lstStyle/>
                  <a:p>
                    <a:pPr algn="ctr"/>
                    <a:r>
                      <a:rPr lang="en-US" sz="1200" b="1" dirty="0" smtClean="0"/>
                      <a:t>VM</a:t>
                    </a:r>
                    <a:endParaRPr lang="en-US" sz="1200" b="1" dirty="0"/>
                  </a:p>
                </p:txBody>
              </p:sp>
            </p:grpSp>
          </p:grpSp>
        </p:grpSp>
        <p:cxnSp>
          <p:nvCxnSpPr>
            <p:cNvPr id="223" name="Straight Connector 222"/>
            <p:cNvCxnSpPr/>
            <p:nvPr/>
          </p:nvCxnSpPr>
          <p:spPr>
            <a:xfrm>
              <a:off x="1646879" y="3573890"/>
              <a:ext cx="2853483" cy="51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52" idx="2"/>
            </p:cNvCxnSpPr>
            <p:nvPr/>
          </p:nvCxnSpPr>
          <p:spPr>
            <a:xfrm>
              <a:off x="3364719" y="3387269"/>
              <a:ext cx="0" cy="191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646879" y="2733077"/>
              <a:ext cx="6146972" cy="36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7789873" y="2736735"/>
              <a:ext cx="0" cy="188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64" idx="2"/>
            </p:cNvCxnSpPr>
            <p:nvPr/>
          </p:nvCxnSpPr>
          <p:spPr>
            <a:xfrm>
              <a:off x="7791862" y="3393407"/>
              <a:ext cx="1989" cy="1910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72" idx="2"/>
            </p:cNvCxnSpPr>
            <p:nvPr/>
          </p:nvCxnSpPr>
          <p:spPr>
            <a:xfrm>
              <a:off x="5295783" y="3395484"/>
              <a:ext cx="0" cy="1889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943470" y="3579068"/>
              <a:ext cx="285038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30" name="Group 229"/>
            <p:cNvGrpSpPr/>
            <p:nvPr/>
          </p:nvGrpSpPr>
          <p:grpSpPr>
            <a:xfrm>
              <a:off x="4943470" y="2064532"/>
              <a:ext cx="709164" cy="468535"/>
              <a:chOff x="4931545" y="2284704"/>
              <a:chExt cx="709164" cy="468535"/>
            </a:xfrm>
          </p:grpSpPr>
          <p:sp>
            <p:nvSpPr>
              <p:cNvPr id="284" name="Rounded Rectangle 283"/>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31" name="Group 230"/>
            <p:cNvGrpSpPr/>
            <p:nvPr/>
          </p:nvGrpSpPr>
          <p:grpSpPr>
            <a:xfrm>
              <a:off x="5719440" y="2064532"/>
              <a:ext cx="709164" cy="468535"/>
              <a:chOff x="4931545" y="2284704"/>
              <a:chExt cx="709164" cy="468535"/>
            </a:xfrm>
          </p:grpSpPr>
          <p:sp>
            <p:nvSpPr>
              <p:cNvPr id="281" name="Rounded Rectangle 280"/>
              <p:cNvSpPr/>
              <p:nvPr/>
            </p:nvSpPr>
            <p:spPr>
              <a:xfrm>
                <a:off x="4931545" y="2284704"/>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p:cNvSpPr txBox="1"/>
              <p:nvPr/>
            </p:nvSpPr>
            <p:spPr>
              <a:xfrm>
                <a:off x="4931545" y="2369321"/>
                <a:ext cx="70916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32" name="Group 231"/>
            <p:cNvGrpSpPr/>
            <p:nvPr/>
          </p:nvGrpSpPr>
          <p:grpSpPr>
            <a:xfrm>
              <a:off x="3010136" y="2037578"/>
              <a:ext cx="1487403" cy="474673"/>
              <a:chOff x="5401474" y="2273189"/>
              <a:chExt cx="1487403" cy="474673"/>
            </a:xfrm>
          </p:grpSpPr>
          <p:grpSp>
            <p:nvGrpSpPr>
              <p:cNvPr id="275" name="Group 274"/>
              <p:cNvGrpSpPr/>
              <p:nvPr/>
            </p:nvGrpSpPr>
            <p:grpSpPr>
              <a:xfrm>
                <a:off x="5401474" y="2273189"/>
                <a:ext cx="709164" cy="468535"/>
                <a:chOff x="5401474" y="2273189"/>
                <a:chExt cx="709164" cy="468535"/>
              </a:xfrm>
            </p:grpSpPr>
            <p:sp>
              <p:nvSpPr>
                <p:cNvPr id="279" name="Rounded Rectangle 278"/>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276" name="Group 275"/>
              <p:cNvGrpSpPr/>
              <p:nvPr/>
            </p:nvGrpSpPr>
            <p:grpSpPr>
              <a:xfrm>
                <a:off x="6179713" y="2279327"/>
                <a:ext cx="709164" cy="468535"/>
                <a:chOff x="5401474" y="2273189"/>
                <a:chExt cx="709164" cy="468535"/>
              </a:xfrm>
            </p:grpSpPr>
            <p:sp>
              <p:nvSpPr>
                <p:cNvPr id="277" name="Rounded Rectangle 276"/>
                <p:cNvSpPr/>
                <p:nvPr/>
              </p:nvSpPr>
              <p:spPr>
                <a:xfrm>
                  <a:off x="5401474" y="2273189"/>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5401474" y="2368956"/>
                  <a:ext cx="70916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grpSp>
          <p:nvGrpSpPr>
            <p:cNvPr id="233" name="Group 232"/>
            <p:cNvGrpSpPr/>
            <p:nvPr/>
          </p:nvGrpSpPr>
          <p:grpSpPr>
            <a:xfrm>
              <a:off x="4941201" y="2918734"/>
              <a:ext cx="3205243" cy="482888"/>
              <a:chOff x="4941201" y="3006392"/>
              <a:chExt cx="3205243" cy="482888"/>
            </a:xfrm>
          </p:grpSpPr>
          <p:grpSp>
            <p:nvGrpSpPr>
              <p:cNvPr id="260" name="Group 259"/>
              <p:cNvGrpSpPr/>
              <p:nvPr/>
            </p:nvGrpSpPr>
            <p:grpSpPr>
              <a:xfrm>
                <a:off x="4941201" y="3014607"/>
                <a:ext cx="1487403" cy="474673"/>
                <a:chOff x="5306096" y="2275632"/>
                <a:chExt cx="1487403" cy="474673"/>
              </a:xfrm>
            </p:grpSpPr>
            <p:grpSp>
              <p:nvGrpSpPr>
                <p:cNvPr id="268" name="Group 267"/>
                <p:cNvGrpSpPr/>
                <p:nvPr/>
              </p:nvGrpSpPr>
              <p:grpSpPr>
                <a:xfrm>
                  <a:off x="5306096" y="2275632"/>
                  <a:ext cx="709164" cy="468535"/>
                  <a:chOff x="5306096" y="2275632"/>
                  <a:chExt cx="709164" cy="468535"/>
                </a:xfrm>
              </p:grpSpPr>
              <p:sp>
                <p:nvSpPr>
                  <p:cNvPr id="272" name="Rounded Rectangle 27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269" name="Group 268"/>
                <p:cNvGrpSpPr/>
                <p:nvPr/>
              </p:nvGrpSpPr>
              <p:grpSpPr>
                <a:xfrm>
                  <a:off x="6084335" y="2281770"/>
                  <a:ext cx="709164" cy="468535"/>
                  <a:chOff x="5306096" y="2275632"/>
                  <a:chExt cx="709164" cy="468535"/>
                </a:xfrm>
              </p:grpSpPr>
              <p:sp>
                <p:nvSpPr>
                  <p:cNvPr id="270" name="Rounded Rectangle 26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xtBox 270"/>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261" name="Group 260"/>
              <p:cNvGrpSpPr/>
              <p:nvPr/>
            </p:nvGrpSpPr>
            <p:grpSpPr>
              <a:xfrm>
                <a:off x="6659041" y="3006392"/>
                <a:ext cx="1487403" cy="474673"/>
                <a:chOff x="5306096" y="2275632"/>
                <a:chExt cx="1487403" cy="474673"/>
              </a:xfrm>
            </p:grpSpPr>
            <p:grpSp>
              <p:nvGrpSpPr>
                <p:cNvPr id="262" name="Group 261"/>
                <p:cNvGrpSpPr/>
                <p:nvPr/>
              </p:nvGrpSpPr>
              <p:grpSpPr>
                <a:xfrm>
                  <a:off x="5306096" y="2275632"/>
                  <a:ext cx="709164" cy="468535"/>
                  <a:chOff x="5306096" y="2275632"/>
                  <a:chExt cx="709164" cy="468535"/>
                </a:xfrm>
              </p:grpSpPr>
              <p:sp>
                <p:nvSpPr>
                  <p:cNvPr id="266" name="Rounded Rectangle 265"/>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263" name="Group 262"/>
                <p:cNvGrpSpPr/>
                <p:nvPr/>
              </p:nvGrpSpPr>
              <p:grpSpPr>
                <a:xfrm>
                  <a:off x="6084335" y="2281770"/>
                  <a:ext cx="709164" cy="468535"/>
                  <a:chOff x="5306096" y="2275632"/>
                  <a:chExt cx="709164" cy="468535"/>
                </a:xfrm>
              </p:grpSpPr>
              <p:sp>
                <p:nvSpPr>
                  <p:cNvPr id="264" name="Rounded Rectangle 263"/>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264"/>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grpSp>
          <p:nvGrpSpPr>
            <p:cNvPr id="234" name="Group 233"/>
            <p:cNvGrpSpPr/>
            <p:nvPr/>
          </p:nvGrpSpPr>
          <p:grpSpPr>
            <a:xfrm>
              <a:off x="1292297" y="2918734"/>
              <a:ext cx="3205243" cy="482888"/>
              <a:chOff x="4941201" y="3006392"/>
              <a:chExt cx="3205243" cy="482888"/>
            </a:xfrm>
          </p:grpSpPr>
          <p:grpSp>
            <p:nvGrpSpPr>
              <p:cNvPr id="246" name="Group 245"/>
              <p:cNvGrpSpPr/>
              <p:nvPr/>
            </p:nvGrpSpPr>
            <p:grpSpPr>
              <a:xfrm>
                <a:off x="4941201" y="3014607"/>
                <a:ext cx="1487403" cy="474673"/>
                <a:chOff x="5306096" y="2275632"/>
                <a:chExt cx="1487403" cy="474673"/>
              </a:xfrm>
            </p:grpSpPr>
            <p:grpSp>
              <p:nvGrpSpPr>
                <p:cNvPr id="254" name="Group 253"/>
                <p:cNvGrpSpPr/>
                <p:nvPr/>
              </p:nvGrpSpPr>
              <p:grpSpPr>
                <a:xfrm>
                  <a:off x="5306096" y="2275632"/>
                  <a:ext cx="709164" cy="468535"/>
                  <a:chOff x="5306096" y="2275632"/>
                  <a:chExt cx="709164" cy="468535"/>
                </a:xfrm>
              </p:grpSpPr>
              <p:sp>
                <p:nvSpPr>
                  <p:cNvPr id="258" name="Rounded Rectangle 257"/>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nvGrpSpPr>
                <p:cNvPr id="255" name="Group 254"/>
                <p:cNvGrpSpPr/>
                <p:nvPr/>
              </p:nvGrpSpPr>
              <p:grpSpPr>
                <a:xfrm>
                  <a:off x="6084335" y="2281770"/>
                  <a:ext cx="709164" cy="468535"/>
                  <a:chOff x="5306096" y="2275632"/>
                  <a:chExt cx="709164" cy="468535"/>
                </a:xfrm>
              </p:grpSpPr>
              <p:sp>
                <p:nvSpPr>
                  <p:cNvPr id="256" name="Rounded Rectangle 255"/>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nvGrpSpPr>
              <p:cNvPr id="247" name="Group 246"/>
              <p:cNvGrpSpPr/>
              <p:nvPr/>
            </p:nvGrpSpPr>
            <p:grpSpPr>
              <a:xfrm>
                <a:off x="6659041" y="3006392"/>
                <a:ext cx="1487403" cy="474673"/>
                <a:chOff x="5306096" y="2275632"/>
                <a:chExt cx="1487403" cy="474673"/>
              </a:xfrm>
            </p:grpSpPr>
            <p:grpSp>
              <p:nvGrpSpPr>
                <p:cNvPr id="248" name="Group 247"/>
                <p:cNvGrpSpPr/>
                <p:nvPr/>
              </p:nvGrpSpPr>
              <p:grpSpPr>
                <a:xfrm>
                  <a:off x="5306096" y="2275632"/>
                  <a:ext cx="709164" cy="468535"/>
                  <a:chOff x="5306096" y="2275632"/>
                  <a:chExt cx="709164" cy="468535"/>
                </a:xfrm>
              </p:grpSpPr>
              <p:sp>
                <p:nvSpPr>
                  <p:cNvPr id="252" name="Rounded Rectangle 251"/>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5306096" y="2371399"/>
                    <a:ext cx="709164" cy="276999"/>
                  </a:xfrm>
                  <a:prstGeom prst="rect">
                    <a:avLst/>
                  </a:prstGeom>
                  <a:noFill/>
                </p:spPr>
                <p:txBody>
                  <a:bodyPr wrap="square" rtlCol="0">
                    <a:spAutoFit/>
                  </a:bodyPr>
                  <a:lstStyle/>
                  <a:p>
                    <a:pPr algn="ctr"/>
                    <a:r>
                      <a:rPr lang="en-US" sz="1200" b="1" dirty="0" smtClean="0">
                        <a:solidFill>
                          <a:schemeClr val="bg1"/>
                        </a:solidFill>
                      </a:rPr>
                      <a:t>SC</a:t>
                    </a:r>
                    <a:endParaRPr lang="en-US" sz="1200" b="1" dirty="0">
                      <a:solidFill>
                        <a:schemeClr val="bg1"/>
                      </a:solidFill>
                    </a:endParaRPr>
                  </a:p>
                </p:txBody>
              </p:sp>
            </p:grpSp>
            <p:grpSp>
              <p:nvGrpSpPr>
                <p:cNvPr id="249" name="Group 248"/>
                <p:cNvGrpSpPr/>
                <p:nvPr/>
              </p:nvGrpSpPr>
              <p:grpSpPr>
                <a:xfrm>
                  <a:off x="6084335" y="2281770"/>
                  <a:ext cx="709164" cy="468535"/>
                  <a:chOff x="5306096" y="2275632"/>
                  <a:chExt cx="709164" cy="468535"/>
                </a:xfrm>
              </p:grpSpPr>
              <p:sp>
                <p:nvSpPr>
                  <p:cNvPr id="250" name="Rounded Rectangle 249"/>
                  <p:cNvSpPr/>
                  <p:nvPr/>
                </p:nvSpPr>
                <p:spPr>
                  <a:xfrm>
                    <a:off x="5306096" y="2275632"/>
                    <a:ext cx="709164" cy="468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p:cNvSpPr txBox="1"/>
                  <p:nvPr/>
                </p:nvSpPr>
                <p:spPr>
                  <a:xfrm>
                    <a:off x="5306096" y="2371399"/>
                    <a:ext cx="70916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grpSp>
        <p:cxnSp>
          <p:nvCxnSpPr>
            <p:cNvPr id="235" name="Straight Connector 234"/>
            <p:cNvCxnSpPr>
              <a:endCxn id="258" idx="0"/>
            </p:cNvCxnSpPr>
            <p:nvPr/>
          </p:nvCxnSpPr>
          <p:spPr>
            <a:xfrm>
              <a:off x="1646879" y="2736735"/>
              <a:ext cx="0" cy="190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50" idx="2"/>
            </p:cNvCxnSpPr>
            <p:nvPr/>
          </p:nvCxnSpPr>
          <p:spPr>
            <a:xfrm>
              <a:off x="4142958" y="3393407"/>
              <a:ext cx="0" cy="1856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2"/>
              <a:endCxn id="252" idx="0"/>
            </p:cNvCxnSpPr>
            <p:nvPr/>
          </p:nvCxnSpPr>
          <p:spPr>
            <a:xfrm>
              <a:off x="3364718" y="2506113"/>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77" idx="2"/>
              <a:endCxn id="250" idx="0"/>
            </p:cNvCxnSpPr>
            <p:nvPr/>
          </p:nvCxnSpPr>
          <p:spPr>
            <a:xfrm>
              <a:off x="4142957" y="2512251"/>
              <a:ext cx="1" cy="41262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4" idx="2"/>
              <a:endCxn id="272" idx="0"/>
            </p:cNvCxnSpPr>
            <p:nvPr/>
          </p:nvCxnSpPr>
          <p:spPr>
            <a:xfrm flipH="1">
              <a:off x="5295783" y="2533067"/>
              <a:ext cx="2269" cy="3938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2"/>
              <a:endCxn id="270" idx="0"/>
            </p:cNvCxnSpPr>
            <p:nvPr/>
          </p:nvCxnSpPr>
          <p:spPr>
            <a:xfrm>
              <a:off x="6074022" y="2533067"/>
              <a:ext cx="0" cy="40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56" idx="2"/>
            </p:cNvCxnSpPr>
            <p:nvPr/>
          </p:nvCxnSpPr>
          <p:spPr>
            <a:xfrm flipH="1">
              <a:off x="2422831" y="3401622"/>
              <a:ext cx="2287"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2" name="Straight Connector 241"/>
            <p:cNvCxnSpPr>
              <a:endCxn id="256" idx="0"/>
            </p:cNvCxnSpPr>
            <p:nvPr/>
          </p:nvCxnSpPr>
          <p:spPr>
            <a:xfrm flipH="1">
              <a:off x="2425118" y="2736735"/>
              <a:ext cx="1888" cy="1963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70" idx="2"/>
            </p:cNvCxnSpPr>
            <p:nvPr/>
          </p:nvCxnSpPr>
          <p:spPr>
            <a:xfrm>
              <a:off x="6074022" y="3401622"/>
              <a:ext cx="0" cy="1773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66" idx="2"/>
            </p:cNvCxnSpPr>
            <p:nvPr/>
          </p:nvCxnSpPr>
          <p:spPr>
            <a:xfrm>
              <a:off x="7013623" y="3387269"/>
              <a:ext cx="0" cy="1971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66" idx="0"/>
            </p:cNvCxnSpPr>
            <p:nvPr/>
          </p:nvCxnSpPr>
          <p:spPr>
            <a:xfrm flipV="1">
              <a:off x="7013623" y="2730008"/>
              <a:ext cx="0" cy="18872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5574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3" y="527722"/>
            <a:ext cx="8616040" cy="444662"/>
          </a:xfrm>
        </p:spPr>
        <p:txBody>
          <a:bodyPr/>
          <a:lstStyle/>
          <a:p>
            <a:r>
              <a:rPr lang="en-US" sz="2400" dirty="0" smtClean="0">
                <a:latin typeface="+mn-lt"/>
                <a:cs typeface="Gill Sans"/>
              </a:rPr>
              <a:t>High Availability in Action</a:t>
            </a:r>
            <a:endParaRPr lang="en-US" sz="2400" dirty="0">
              <a:latin typeface="+mn-lt"/>
              <a:cs typeface="Gill Sans"/>
            </a:endParaRPr>
          </a:p>
        </p:txBody>
      </p:sp>
      <p:sp>
        <p:nvSpPr>
          <p:cNvPr id="117"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7</a:t>
            </a:fld>
            <a:endParaRPr lang="en-US" dirty="0"/>
          </a:p>
        </p:txBody>
      </p:sp>
      <p:grpSp>
        <p:nvGrpSpPr>
          <p:cNvPr id="5" name="Group 4"/>
          <p:cNvGrpSpPr/>
          <p:nvPr/>
        </p:nvGrpSpPr>
        <p:grpSpPr>
          <a:xfrm>
            <a:off x="104045" y="1008769"/>
            <a:ext cx="8990530" cy="5493544"/>
            <a:chOff x="104045" y="1008769"/>
            <a:chExt cx="8990530" cy="5493544"/>
          </a:xfrm>
        </p:grpSpPr>
        <p:sp>
          <p:nvSpPr>
            <p:cNvPr id="7" name="Rounded Rectangle 6"/>
            <p:cNvSpPr/>
            <p:nvPr/>
          </p:nvSpPr>
          <p:spPr bwMode="auto">
            <a:xfrm>
              <a:off x="2257174" y="4544926"/>
              <a:ext cx="1155699" cy="1339453"/>
            </a:xfrm>
            <a:prstGeom prst="roundRect">
              <a:avLst/>
            </a:prstGeom>
            <a:solidFill>
              <a:srgbClr val="BBE0E3">
                <a:alpha val="2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Rounded Rectangle 5"/>
            <p:cNvSpPr/>
            <p:nvPr/>
          </p:nvSpPr>
          <p:spPr bwMode="auto">
            <a:xfrm>
              <a:off x="2133600" y="2294646"/>
              <a:ext cx="1246237" cy="852251"/>
            </a:xfrm>
            <a:prstGeom prst="roundRect">
              <a:avLst/>
            </a:prstGeom>
            <a:solidFill>
              <a:srgbClr val="BBE0E3">
                <a:alpha val="10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5" name="Rectangle 16"/>
            <p:cNvSpPr>
              <a:spLocks/>
            </p:cNvSpPr>
            <p:nvPr/>
          </p:nvSpPr>
          <p:spPr bwMode="auto">
            <a:xfrm>
              <a:off x="1974142" y="2041562"/>
              <a:ext cx="15382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Cloud </a:t>
              </a:r>
              <a:r>
                <a:rPr lang="en-US" sz="1200" b="1" dirty="0" smtClean="0">
                  <a:solidFill>
                    <a:srgbClr val="000000"/>
                  </a:solidFill>
                  <a:latin typeface="Gill Sans" charset="0"/>
                  <a:ea typeface="ＭＳ Ｐゴシック" charset="0"/>
                  <a:cs typeface="ヒラギノ角ゴ ProN W3" charset="0"/>
                  <a:sym typeface="Gill Sans" charset="0"/>
                </a:rPr>
                <a:t>Controller HA</a:t>
              </a:r>
              <a:endParaRPr lang="en-US" sz="1200" b="1" dirty="0">
                <a:solidFill>
                  <a:srgbClr val="000000"/>
                </a:solidFill>
                <a:latin typeface="Gill Sans" charset="0"/>
                <a:ea typeface="ＭＳ Ｐゴシック" charset="0"/>
                <a:cs typeface="ヒラギノ角ゴ ProN W3" charset="0"/>
                <a:sym typeface="Gill Sans" charset="0"/>
              </a:endParaRPr>
            </a:p>
          </p:txBody>
        </p:sp>
        <p:sp>
          <p:nvSpPr>
            <p:cNvPr id="52" name="Line 24"/>
            <p:cNvSpPr>
              <a:spLocks noChangeShapeType="1"/>
            </p:cNvSpPr>
            <p:nvPr/>
          </p:nvSpPr>
          <p:spPr bwMode="auto">
            <a:xfrm rot="10800000">
              <a:off x="3412871" y="2718271"/>
              <a:ext cx="76529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pic>
          <p:nvPicPr>
            <p:cNvPr id="59"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46" y="4598505"/>
              <a:ext cx="640278" cy="57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pic>
        <p:sp>
          <p:nvSpPr>
            <p:cNvPr id="62" name="Rectangle 35"/>
            <p:cNvSpPr>
              <a:spLocks/>
            </p:cNvSpPr>
            <p:nvPr/>
          </p:nvSpPr>
          <p:spPr bwMode="auto">
            <a:xfrm>
              <a:off x="2114887" y="4324064"/>
              <a:ext cx="14402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Walrus </a:t>
              </a:r>
              <a:r>
                <a:rPr lang="en-US" sz="1200" b="1" dirty="0" smtClean="0">
                  <a:solidFill>
                    <a:srgbClr val="000000"/>
                  </a:solidFill>
                  <a:latin typeface="Gill Sans" charset="0"/>
                  <a:ea typeface="ＭＳ Ｐゴシック" charset="0"/>
                  <a:cs typeface="ヒラギノ角ゴ ProN W3" charset="0"/>
                  <a:sym typeface="Gill Sans" charset="0"/>
                </a:rPr>
                <a:t>Storage HA</a:t>
              </a:r>
              <a:endParaRPr lang="en-US" sz="1200" b="1" dirty="0">
                <a:solidFill>
                  <a:srgbClr val="000000"/>
                </a:solidFill>
                <a:latin typeface="Gill Sans" charset="0"/>
                <a:ea typeface="ＭＳ Ｐゴシック" charset="0"/>
                <a:cs typeface="ヒラギノ角ゴ ProN W3" charset="0"/>
                <a:sym typeface="Gill Sans" charset="0"/>
              </a:endParaRPr>
            </a:p>
          </p:txBody>
        </p:sp>
        <p:sp>
          <p:nvSpPr>
            <p:cNvPr id="70" name="Line 47"/>
            <p:cNvSpPr>
              <a:spLocks noChangeShapeType="1"/>
            </p:cNvSpPr>
            <p:nvPr/>
          </p:nvSpPr>
          <p:spPr bwMode="auto">
            <a:xfrm rot="10800000">
              <a:off x="3430635" y="5215548"/>
              <a:ext cx="73233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82" name="Line 17"/>
            <p:cNvSpPr>
              <a:spLocks noChangeShapeType="1"/>
            </p:cNvSpPr>
            <p:nvPr/>
          </p:nvSpPr>
          <p:spPr bwMode="auto">
            <a:xfrm flipH="1">
              <a:off x="4162967" y="1330239"/>
              <a:ext cx="15200" cy="5036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pic>
          <p:nvPicPr>
            <p:cNvPr id="115"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705" y="5211926"/>
              <a:ext cx="640278" cy="57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pic>
        <p:sp>
          <p:nvSpPr>
            <p:cNvPr id="135" name="Curved Up Arrow 134"/>
            <p:cNvSpPr/>
            <p:nvPr/>
          </p:nvSpPr>
          <p:spPr bwMode="auto">
            <a:xfrm rot="15986406">
              <a:off x="3035000" y="5026780"/>
              <a:ext cx="468918" cy="192009"/>
            </a:xfrm>
            <a:prstGeom prst="curvedUpArrow">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6" name="Curved Up Arrow 135"/>
            <p:cNvSpPr/>
            <p:nvPr/>
          </p:nvSpPr>
          <p:spPr bwMode="auto">
            <a:xfrm rot="5400000">
              <a:off x="2144293" y="5052813"/>
              <a:ext cx="468918" cy="192009"/>
            </a:xfrm>
            <a:prstGeom prst="curvedUpArrow">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Multiply 10"/>
            <p:cNvSpPr/>
            <p:nvPr/>
          </p:nvSpPr>
          <p:spPr>
            <a:xfrm>
              <a:off x="2549288" y="4691347"/>
              <a:ext cx="500158" cy="4560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2" name="Picture 2" descr="C:\Users\Govind Rangasamy\Documents\Euca\Euca-Product Management\3.0\Icons\Clu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6993" y="2411581"/>
              <a:ext cx="1015156" cy="679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ovind Rangasamy\Documents\Euca\Euca-Product Management\3.0\Icons\Lapto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2538098"/>
              <a:ext cx="1088231" cy="644525"/>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6" descr="C:\Users\Govind Rangasamy\Documents\Euca\Euca-Product Management\3.0\Icons\Lapto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4191676"/>
              <a:ext cx="1088231" cy="644525"/>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endCxn id="6" idx="1"/>
            </p:cNvCxnSpPr>
            <p:nvPr/>
          </p:nvCxnSpPr>
          <p:spPr>
            <a:xfrm flipV="1">
              <a:off x="1066800" y="2720772"/>
              <a:ext cx="1066800" cy="1256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5" name="Straight Arrow Connector 214"/>
            <p:cNvCxnSpPr>
              <a:endCxn id="6" idx="1"/>
            </p:cNvCxnSpPr>
            <p:nvPr/>
          </p:nvCxnSpPr>
          <p:spPr>
            <a:xfrm flipV="1">
              <a:off x="1066800" y="2720772"/>
              <a:ext cx="1066800" cy="18241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8" name="Straight Arrow Connector 217"/>
            <p:cNvCxnSpPr>
              <a:endCxn id="7" idx="1"/>
            </p:cNvCxnSpPr>
            <p:nvPr/>
          </p:nvCxnSpPr>
          <p:spPr>
            <a:xfrm>
              <a:off x="1066800" y="4513938"/>
              <a:ext cx="1190374" cy="700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4" name="TextBox 223"/>
            <p:cNvSpPr txBox="1"/>
            <p:nvPr/>
          </p:nvSpPr>
          <p:spPr>
            <a:xfrm>
              <a:off x="104045" y="4898540"/>
              <a:ext cx="1557942" cy="461665"/>
            </a:xfrm>
            <a:prstGeom prst="rect">
              <a:avLst/>
            </a:prstGeom>
            <a:noFill/>
          </p:spPr>
          <p:txBody>
            <a:bodyPr wrap="square" rtlCol="0">
              <a:spAutoFit/>
            </a:bodyPr>
            <a:lstStyle/>
            <a:p>
              <a:r>
                <a:rPr lang="en-US" sz="1200" b="1" dirty="0" smtClean="0"/>
                <a:t>Programmatic Cloud Access</a:t>
              </a:r>
              <a:endParaRPr lang="en-US" sz="1200" b="1" dirty="0"/>
            </a:p>
          </p:txBody>
        </p:sp>
        <p:sp>
          <p:nvSpPr>
            <p:cNvPr id="220" name="TextBox 219"/>
            <p:cNvSpPr txBox="1"/>
            <p:nvPr/>
          </p:nvSpPr>
          <p:spPr>
            <a:xfrm>
              <a:off x="123704" y="3208466"/>
              <a:ext cx="1145621" cy="461665"/>
            </a:xfrm>
            <a:prstGeom prst="rect">
              <a:avLst/>
            </a:prstGeom>
            <a:noFill/>
          </p:spPr>
          <p:txBody>
            <a:bodyPr wrap="square" rtlCol="0">
              <a:spAutoFit/>
            </a:bodyPr>
            <a:lstStyle/>
            <a:p>
              <a:r>
                <a:rPr lang="en-US" sz="1200" b="1" dirty="0" smtClean="0"/>
                <a:t>Self-Service GUI</a:t>
              </a:r>
              <a:endParaRPr lang="en-US" sz="1200" b="1" dirty="0"/>
            </a:p>
          </p:txBody>
        </p:sp>
        <p:sp>
          <p:nvSpPr>
            <p:cNvPr id="221" name="Multiply 220"/>
            <p:cNvSpPr/>
            <p:nvPr/>
          </p:nvSpPr>
          <p:spPr>
            <a:xfrm>
              <a:off x="2494426" y="2336442"/>
              <a:ext cx="457200" cy="3626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962402" y="1008769"/>
              <a:ext cx="5119897" cy="2670572"/>
              <a:chOff x="3962402" y="1008769"/>
              <a:chExt cx="5119897" cy="2670572"/>
            </a:xfrm>
          </p:grpSpPr>
          <p:sp>
            <p:nvSpPr>
              <p:cNvPr id="46" name="Line 18"/>
              <p:cNvSpPr>
                <a:spLocks noChangeShapeType="1"/>
              </p:cNvSpPr>
              <p:nvPr/>
            </p:nvSpPr>
            <p:spPr bwMode="auto">
              <a:xfrm rot="10800000">
                <a:off x="4162967" y="1812442"/>
                <a:ext cx="428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04" name="Rectangle 23"/>
              <p:cNvSpPr>
                <a:spLocks/>
              </p:cNvSpPr>
              <p:nvPr/>
            </p:nvSpPr>
            <p:spPr bwMode="auto">
              <a:xfrm>
                <a:off x="4223902" y="1386948"/>
                <a:ext cx="16296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Cluster Controller HA</a:t>
                </a:r>
              </a:p>
            </p:txBody>
          </p:sp>
          <p:sp>
            <p:nvSpPr>
              <p:cNvPr id="109" name="Line 19"/>
              <p:cNvSpPr>
                <a:spLocks noChangeShapeType="1"/>
              </p:cNvSpPr>
              <p:nvPr/>
            </p:nvSpPr>
            <p:spPr bwMode="auto">
              <a:xfrm rot="10800000">
                <a:off x="4162969" y="3205473"/>
                <a:ext cx="5893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57" name="Line 18"/>
              <p:cNvSpPr>
                <a:spLocks noChangeShapeType="1"/>
              </p:cNvSpPr>
              <p:nvPr/>
            </p:nvSpPr>
            <p:spPr bwMode="auto">
              <a:xfrm rot="10800000">
                <a:off x="5502420" y="1812442"/>
                <a:ext cx="3750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69" name="Rectangle 20"/>
              <p:cNvSpPr>
                <a:spLocks/>
              </p:cNvSpPr>
              <p:nvPr/>
            </p:nvSpPr>
            <p:spPr bwMode="auto">
              <a:xfrm>
                <a:off x="6120834" y="1115927"/>
                <a:ext cx="13058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Node Controllers</a:t>
                </a:r>
              </a:p>
            </p:txBody>
          </p:sp>
          <p:sp>
            <p:nvSpPr>
              <p:cNvPr id="173" name="Line 26"/>
              <p:cNvSpPr>
                <a:spLocks noChangeShapeType="1"/>
              </p:cNvSpPr>
              <p:nvPr/>
            </p:nvSpPr>
            <p:spPr bwMode="auto">
              <a:xfrm rot="10800000">
                <a:off x="5877467" y="1437395"/>
                <a:ext cx="226093" cy="19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cxnSp>
            <p:nvCxnSpPr>
              <p:cNvPr id="175" name="Straight Connector 174"/>
              <p:cNvCxnSpPr/>
              <p:nvPr/>
            </p:nvCxnSpPr>
            <p:spPr bwMode="auto">
              <a:xfrm>
                <a:off x="5874437" y="1115927"/>
                <a:ext cx="0" cy="2357438"/>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8" name="Straight Connector 227"/>
              <p:cNvCxnSpPr/>
              <p:nvPr/>
            </p:nvCxnSpPr>
            <p:spPr bwMode="auto">
              <a:xfrm>
                <a:off x="5877467" y="2669692"/>
                <a:ext cx="17145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8" name="Rounded Rectangle 97"/>
              <p:cNvSpPr/>
              <p:nvPr/>
            </p:nvSpPr>
            <p:spPr bwMode="auto">
              <a:xfrm>
                <a:off x="4591592" y="1598129"/>
                <a:ext cx="910828" cy="642938"/>
              </a:xfrm>
              <a:prstGeom prst="roundRect">
                <a:avLst/>
              </a:prstGeom>
              <a:solidFill>
                <a:srgbClr val="BBE0E3">
                  <a:alpha val="7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42882"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cxnSp>
            <p:nvCxnSpPr>
              <p:cNvPr id="139" name="Straight Connector 138"/>
              <p:cNvCxnSpPr/>
              <p:nvPr/>
            </p:nvCxnSpPr>
            <p:spPr bwMode="auto">
              <a:xfrm>
                <a:off x="5502420" y="3199565"/>
                <a:ext cx="41343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0" name="Straight Connector 169"/>
              <p:cNvCxnSpPr/>
              <p:nvPr/>
            </p:nvCxnSpPr>
            <p:spPr bwMode="auto">
              <a:xfrm>
                <a:off x="7305989" y="1791735"/>
                <a:ext cx="280206"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2" name="Group 31"/>
              <p:cNvGrpSpPr/>
              <p:nvPr/>
            </p:nvGrpSpPr>
            <p:grpSpPr>
              <a:xfrm>
                <a:off x="7591964" y="1115927"/>
                <a:ext cx="1490335" cy="2030970"/>
                <a:chOff x="8559800" y="1905000"/>
                <a:chExt cx="2119589" cy="2888491"/>
              </a:xfrm>
            </p:grpSpPr>
            <p:grpSp>
              <p:nvGrpSpPr>
                <p:cNvPr id="254" name="Group 253"/>
                <p:cNvGrpSpPr/>
                <p:nvPr/>
              </p:nvGrpSpPr>
              <p:grpSpPr>
                <a:xfrm>
                  <a:off x="9474200" y="3810000"/>
                  <a:ext cx="863813" cy="983491"/>
                  <a:chOff x="10007600" y="7772400"/>
                  <a:chExt cx="863813" cy="983491"/>
                </a:xfrm>
              </p:grpSpPr>
              <p:sp>
                <p:nvSpPr>
                  <p:cNvPr id="75" name="AutoShape 53"/>
                  <p:cNvSpPr>
                    <a:spLocks/>
                  </p:cNvSpPr>
                  <p:nvPr/>
                </p:nvSpPr>
                <p:spPr bwMode="auto">
                  <a:xfrm>
                    <a:off x="10312400" y="83820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76" name="Rectangle 54"/>
                  <p:cNvSpPr>
                    <a:spLocks/>
                  </p:cNvSpPr>
                  <p:nvPr/>
                </p:nvSpPr>
                <p:spPr bwMode="auto">
                  <a:xfrm>
                    <a:off x="10312401" y="8153401"/>
                    <a:ext cx="559012" cy="26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NAS</a:t>
                    </a:r>
                  </a:p>
                </p:txBody>
              </p:sp>
              <p:sp>
                <p:nvSpPr>
                  <p:cNvPr id="79" name="AutoShape 60"/>
                  <p:cNvSpPr>
                    <a:spLocks/>
                  </p:cNvSpPr>
                  <p:nvPr/>
                </p:nvSpPr>
                <p:spPr bwMode="auto">
                  <a:xfrm>
                    <a:off x="10007600" y="77724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80" name="AutoShape 61"/>
                  <p:cNvSpPr>
                    <a:spLocks/>
                  </p:cNvSpPr>
                  <p:nvPr/>
                </p:nvSpPr>
                <p:spPr bwMode="auto">
                  <a:xfrm>
                    <a:off x="10541000" y="77724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grpSp>
            <p:cxnSp>
              <p:nvCxnSpPr>
                <p:cNvPr id="227" name="Straight Connector 226"/>
                <p:cNvCxnSpPr/>
                <p:nvPr/>
              </p:nvCxnSpPr>
              <p:spPr bwMode="auto">
                <a:xfrm>
                  <a:off x="8559800" y="1905000"/>
                  <a:ext cx="0" cy="274320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7" name="Straight Connector 236"/>
                <p:cNvCxnSpPr/>
                <p:nvPr/>
              </p:nvCxnSpPr>
              <p:spPr bwMode="auto">
                <a:xfrm>
                  <a:off x="8559800" y="2971800"/>
                  <a:ext cx="9906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39" name="Group 238"/>
                <p:cNvGrpSpPr/>
                <p:nvPr/>
              </p:nvGrpSpPr>
              <p:grpSpPr>
                <a:xfrm>
                  <a:off x="9055103" y="1981041"/>
                  <a:ext cx="1624286" cy="1524159"/>
                  <a:chOff x="10045703" y="2362041"/>
                  <a:chExt cx="1624286" cy="1524159"/>
                </a:xfrm>
              </p:grpSpPr>
              <p:sp>
                <p:nvSpPr>
                  <p:cNvPr id="226" name="Rectangle 40"/>
                  <p:cNvSpPr>
                    <a:spLocks/>
                  </p:cNvSpPr>
                  <p:nvPr/>
                </p:nvSpPr>
                <p:spPr bwMode="auto">
                  <a:xfrm>
                    <a:off x="10045703" y="2362041"/>
                    <a:ext cx="1624286" cy="52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40639"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SAN Storage Arrays</a:t>
                    </a:r>
                  </a:p>
                </p:txBody>
              </p:sp>
              <p:grpSp>
                <p:nvGrpSpPr>
                  <p:cNvPr id="238" name="Group 237"/>
                  <p:cNvGrpSpPr/>
                  <p:nvPr/>
                </p:nvGrpSpPr>
                <p:grpSpPr>
                  <a:xfrm>
                    <a:off x="10312400" y="2895600"/>
                    <a:ext cx="1022518" cy="990600"/>
                    <a:chOff x="10312400" y="2895600"/>
                    <a:chExt cx="1022518" cy="990600"/>
                  </a:xfrm>
                </p:grpSpPr>
                <p:pic>
                  <p:nvPicPr>
                    <p:cNvPr id="112" name="Picture 111"/>
                    <p:cNvPicPr>
                      <a:picLocks noChangeAspect="1"/>
                    </p:cNvPicPr>
                    <p:nvPr/>
                  </p:nvPicPr>
                  <p:blipFill>
                    <a:blip r:embed="rId6" cstate="print"/>
                    <a:stretch>
                      <a:fillRect/>
                    </a:stretch>
                  </p:blipFill>
                  <p:spPr>
                    <a:xfrm>
                      <a:off x="10312400" y="2895600"/>
                      <a:ext cx="717718" cy="685800"/>
                    </a:xfrm>
                    <a:prstGeom prst="rect">
                      <a:avLst/>
                    </a:prstGeom>
                  </p:spPr>
                </p:pic>
                <p:pic>
                  <p:nvPicPr>
                    <p:cNvPr id="120" name="Picture 119"/>
                    <p:cNvPicPr>
                      <a:picLocks noChangeAspect="1"/>
                    </p:cNvPicPr>
                    <p:nvPr/>
                  </p:nvPicPr>
                  <p:blipFill>
                    <a:blip r:embed="rId6" cstate="print"/>
                    <a:stretch>
                      <a:fillRect/>
                    </a:stretch>
                  </p:blipFill>
                  <p:spPr>
                    <a:xfrm>
                      <a:off x="10617200" y="3200400"/>
                      <a:ext cx="717718" cy="685800"/>
                    </a:xfrm>
                    <a:prstGeom prst="rect">
                      <a:avLst/>
                    </a:prstGeom>
                  </p:spPr>
                </p:pic>
              </p:grpSp>
            </p:grpSp>
            <p:cxnSp>
              <p:nvCxnSpPr>
                <p:cNvPr id="219" name="Straight Connector 218"/>
                <p:cNvCxnSpPr/>
                <p:nvPr/>
              </p:nvCxnSpPr>
              <p:spPr bwMode="auto">
                <a:xfrm>
                  <a:off x="8559800" y="4343400"/>
                  <a:ext cx="9906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76" name="TextBox 275"/>
              <p:cNvSpPr txBox="1"/>
              <p:nvPr/>
            </p:nvSpPr>
            <p:spPr>
              <a:xfrm>
                <a:off x="4135431" y="2580845"/>
                <a:ext cx="1745659" cy="249582"/>
              </a:xfrm>
              <a:prstGeom prst="rect">
                <a:avLst/>
              </a:prstGeom>
              <a:noFill/>
            </p:spPr>
            <p:txBody>
              <a:bodyPr wrap="none" lIns="64288" tIns="32144" rIns="64288" bIns="32144" rtlCol="0">
                <a:spAutoFit/>
              </a:bodyPr>
              <a:lstStyle/>
              <a:p>
                <a:pPr defTabSz="642915" fontAlgn="base">
                  <a:spcBef>
                    <a:spcPct val="0"/>
                  </a:spcBef>
                  <a:spcAft>
                    <a:spcPct val="0"/>
                  </a:spcAft>
                </a:pPr>
                <a:r>
                  <a:rPr lang="en-US" sz="1200" b="1" dirty="0">
                    <a:solidFill>
                      <a:srgbClr val="000000"/>
                    </a:solidFill>
                    <a:latin typeface="Gill Sans" charset="0"/>
                    <a:ea typeface="ヒラギノ角ゴ ProN W3" charset="0"/>
                    <a:cs typeface="ヒラギノ角ゴ ProN W3" charset="0"/>
                    <a:sym typeface="Gill Sans" charset="0"/>
                  </a:rPr>
                  <a:t>Storage </a:t>
                </a:r>
                <a:r>
                  <a:rPr lang="en-US" sz="1200" b="1" dirty="0" smtClean="0">
                    <a:solidFill>
                      <a:srgbClr val="000000"/>
                    </a:solidFill>
                    <a:latin typeface="Gill Sans" charset="0"/>
                    <a:ea typeface="ヒラギノ角ゴ ProN W3" charset="0"/>
                    <a:cs typeface="ヒラギノ角ゴ ProN W3" charset="0"/>
                    <a:sym typeface="Gill Sans" charset="0"/>
                  </a:rPr>
                  <a:t>Controller HA</a:t>
                </a:r>
                <a:endParaRPr lang="en-US" sz="1200" b="1" dirty="0">
                  <a:solidFill>
                    <a:srgbClr val="000000"/>
                  </a:solidFill>
                  <a:latin typeface="Gill Sans" charset="0"/>
                  <a:ea typeface="ヒラギノ角ゴ ProN W3" charset="0"/>
                  <a:cs typeface="ヒラギノ角ゴ ProN W3" charset="0"/>
                  <a:sym typeface="Gill Sans" charset="0"/>
                </a:endParaRPr>
              </a:p>
            </p:txBody>
          </p:sp>
          <p:pic>
            <p:nvPicPr>
              <p:cNvPr id="1026" name="Picture 2" descr="C:\Users\Govind Rangasamy\Documents\Euca\Euca-Product Management\3.0\Icons\Clus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9835" y="1663477"/>
                <a:ext cx="826413" cy="553435"/>
              </a:xfrm>
              <a:prstGeom prst="rect">
                <a:avLst/>
              </a:prstGeom>
              <a:noFill/>
              <a:extLst>
                <a:ext uri="{909E8E84-426E-40DD-AFC4-6F175D3DCCD1}">
                  <a14:hiddenFill xmlns:a14="http://schemas.microsoft.com/office/drawing/2010/main">
                    <a:solidFill>
                      <a:srgbClr val="FFFFFF"/>
                    </a:solidFill>
                  </a14:hiddenFill>
                </a:ext>
              </a:extLst>
            </p:spPr>
          </p:pic>
          <p:sp>
            <p:nvSpPr>
              <p:cNvPr id="131" name="Multiply 130"/>
              <p:cNvSpPr/>
              <p:nvPr/>
            </p:nvSpPr>
            <p:spPr>
              <a:xfrm>
                <a:off x="4818406" y="1931984"/>
                <a:ext cx="457200" cy="3626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4698749" y="2846382"/>
                <a:ext cx="775965" cy="680560"/>
                <a:chOff x="4698749" y="2748440"/>
                <a:chExt cx="775965" cy="680560"/>
              </a:xfrm>
            </p:grpSpPr>
            <p:sp>
              <p:nvSpPr>
                <p:cNvPr id="101" name="Rounded Rectangle 100"/>
                <p:cNvSpPr/>
                <p:nvPr/>
              </p:nvSpPr>
              <p:spPr bwMode="auto">
                <a:xfrm>
                  <a:off x="4698749" y="2748440"/>
                  <a:ext cx="775965" cy="680560"/>
                </a:xfrm>
                <a:prstGeom prst="roundRect">
                  <a:avLst/>
                </a:prstGeom>
                <a:solidFill>
                  <a:srgbClr val="BBE0E3">
                    <a:alpha val="7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42882"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pic>
              <p:nvPicPr>
                <p:cNvPr id="1028" name="Picture 4" descr="C:\Users\Govind Rangasamy\Documents\Euca\Euca-Product Management\3.0\Icons\Storag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1988" y="2838929"/>
                  <a:ext cx="715962" cy="530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6148607" y="1330130"/>
                <a:ext cx="1292205" cy="265212"/>
                <a:chOff x="6154379" y="1017986"/>
                <a:chExt cx="1292205" cy="265212"/>
              </a:xfrm>
            </p:grpSpPr>
            <p:pic>
              <p:nvPicPr>
                <p:cNvPr id="1029"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74" name="Rectangle 173"/>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grpSp>
            <p:nvGrpSpPr>
              <p:cNvPr id="176" name="Group 175"/>
              <p:cNvGrpSpPr/>
              <p:nvPr/>
            </p:nvGrpSpPr>
            <p:grpSpPr>
              <a:xfrm>
                <a:off x="6139651" y="1462736"/>
                <a:ext cx="1292205" cy="265212"/>
                <a:chOff x="6154379" y="1017986"/>
                <a:chExt cx="1292205" cy="265212"/>
              </a:xfrm>
            </p:grpSpPr>
            <p:pic>
              <p:nvPicPr>
                <p:cNvPr id="178"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79" name="Rectangle 178"/>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80" name="Rectangle 179"/>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grpSp>
            <p:nvGrpSpPr>
              <p:cNvPr id="181" name="Group 180"/>
              <p:cNvGrpSpPr/>
              <p:nvPr/>
            </p:nvGrpSpPr>
            <p:grpSpPr>
              <a:xfrm>
                <a:off x="6108466" y="1608914"/>
                <a:ext cx="1292205" cy="265212"/>
                <a:chOff x="6154379" y="1017986"/>
                <a:chExt cx="1292205" cy="265212"/>
              </a:xfrm>
            </p:grpSpPr>
            <p:pic>
              <p:nvPicPr>
                <p:cNvPr id="182"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83" name="Rectangle 182"/>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84" name="Rectangle 183"/>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sp>
            <p:nvSpPr>
              <p:cNvPr id="205" name="Rounded Rectangle 204"/>
              <p:cNvSpPr/>
              <p:nvPr/>
            </p:nvSpPr>
            <p:spPr>
              <a:xfrm rot="16200000">
                <a:off x="4570216" y="400955"/>
                <a:ext cx="2670572" cy="38862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222" name="Multiply 221"/>
              <p:cNvSpPr/>
              <p:nvPr/>
            </p:nvSpPr>
            <p:spPr>
              <a:xfrm>
                <a:off x="4928110" y="3184757"/>
                <a:ext cx="317242" cy="3146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 name="Oval 224"/>
            <p:cNvSpPr/>
            <p:nvPr/>
          </p:nvSpPr>
          <p:spPr>
            <a:xfrm>
              <a:off x="990600" y="2789154"/>
              <a:ext cx="152400" cy="166296"/>
            </a:xfrm>
            <a:prstGeom prst="ellipse">
              <a:avLst/>
            </a:prstGeom>
            <a:effectLst>
              <a:glow rad="1397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3" name="Oval 222"/>
            <p:cNvSpPr/>
            <p:nvPr/>
          </p:nvSpPr>
          <p:spPr>
            <a:xfrm>
              <a:off x="1019565" y="4397461"/>
              <a:ext cx="152400" cy="166296"/>
            </a:xfrm>
            <a:prstGeom prst="ellipse">
              <a:avLst/>
            </a:prstGeom>
            <a:effectLst>
              <a:glow rad="1397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9" name="Oval 228"/>
            <p:cNvSpPr/>
            <p:nvPr/>
          </p:nvSpPr>
          <p:spPr>
            <a:xfrm>
              <a:off x="1019565" y="4432209"/>
              <a:ext cx="152400" cy="166296"/>
            </a:xfrm>
            <a:prstGeom prst="ellipse">
              <a:avLst/>
            </a:prstGeom>
            <a:effectLst>
              <a:glow rad="1397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0" name="Oval 229"/>
            <p:cNvSpPr/>
            <p:nvPr/>
          </p:nvSpPr>
          <p:spPr>
            <a:xfrm>
              <a:off x="990600" y="2752452"/>
              <a:ext cx="152400" cy="166296"/>
            </a:xfrm>
            <a:prstGeom prst="ellipse">
              <a:avLst/>
            </a:prstGeom>
            <a:effectLst>
              <a:glow rad="1397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9" name="Group 118"/>
            <p:cNvGrpSpPr/>
            <p:nvPr/>
          </p:nvGrpSpPr>
          <p:grpSpPr>
            <a:xfrm>
              <a:off x="3974678" y="3831741"/>
              <a:ext cx="5119897" cy="2670572"/>
              <a:chOff x="3962402" y="1008769"/>
              <a:chExt cx="5119897" cy="2670572"/>
            </a:xfrm>
          </p:grpSpPr>
          <p:sp>
            <p:nvSpPr>
              <p:cNvPr id="121" name="Line 18"/>
              <p:cNvSpPr>
                <a:spLocks noChangeShapeType="1"/>
              </p:cNvSpPr>
              <p:nvPr/>
            </p:nvSpPr>
            <p:spPr bwMode="auto">
              <a:xfrm rot="10800000">
                <a:off x="4162967" y="1812442"/>
                <a:ext cx="428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22" name="Rectangle 23"/>
              <p:cNvSpPr>
                <a:spLocks/>
              </p:cNvSpPr>
              <p:nvPr/>
            </p:nvSpPr>
            <p:spPr bwMode="auto">
              <a:xfrm>
                <a:off x="4223902" y="1386948"/>
                <a:ext cx="16296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Cluster Controller HA</a:t>
                </a:r>
              </a:p>
            </p:txBody>
          </p:sp>
          <p:sp>
            <p:nvSpPr>
              <p:cNvPr id="123" name="Line 19"/>
              <p:cNvSpPr>
                <a:spLocks noChangeShapeType="1"/>
              </p:cNvSpPr>
              <p:nvPr/>
            </p:nvSpPr>
            <p:spPr bwMode="auto">
              <a:xfrm rot="10800000">
                <a:off x="4162969" y="3205473"/>
                <a:ext cx="5893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24" name="Line 18"/>
              <p:cNvSpPr>
                <a:spLocks noChangeShapeType="1"/>
              </p:cNvSpPr>
              <p:nvPr/>
            </p:nvSpPr>
            <p:spPr bwMode="auto">
              <a:xfrm rot="10800000">
                <a:off x="5502420" y="1812442"/>
                <a:ext cx="3750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25" name="Rectangle 20"/>
              <p:cNvSpPr>
                <a:spLocks/>
              </p:cNvSpPr>
              <p:nvPr/>
            </p:nvSpPr>
            <p:spPr bwMode="auto">
              <a:xfrm>
                <a:off x="6120834" y="1115927"/>
                <a:ext cx="13058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28572"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Node Controllers</a:t>
                </a:r>
              </a:p>
            </p:txBody>
          </p:sp>
          <p:sp>
            <p:nvSpPr>
              <p:cNvPr id="126" name="Line 26"/>
              <p:cNvSpPr>
                <a:spLocks noChangeShapeType="1"/>
              </p:cNvSpPr>
              <p:nvPr/>
            </p:nvSpPr>
            <p:spPr bwMode="auto">
              <a:xfrm rot="10800000">
                <a:off x="5877467" y="1437395"/>
                <a:ext cx="226093" cy="19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defTabSz="642915"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cxnSp>
            <p:nvCxnSpPr>
              <p:cNvPr id="127" name="Straight Connector 126"/>
              <p:cNvCxnSpPr/>
              <p:nvPr/>
            </p:nvCxnSpPr>
            <p:spPr bwMode="auto">
              <a:xfrm>
                <a:off x="5874437" y="1115927"/>
                <a:ext cx="0" cy="2357438"/>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8" name="Straight Connector 127"/>
              <p:cNvCxnSpPr/>
              <p:nvPr/>
            </p:nvCxnSpPr>
            <p:spPr bwMode="auto">
              <a:xfrm>
                <a:off x="5877467" y="2669692"/>
                <a:ext cx="17145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9" name="Rounded Rectangle 128"/>
              <p:cNvSpPr/>
              <p:nvPr/>
            </p:nvSpPr>
            <p:spPr bwMode="auto">
              <a:xfrm>
                <a:off x="4591592" y="1598129"/>
                <a:ext cx="910828" cy="642938"/>
              </a:xfrm>
              <a:prstGeom prst="roundRect">
                <a:avLst/>
              </a:prstGeom>
              <a:solidFill>
                <a:srgbClr val="BBE0E3">
                  <a:alpha val="7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42882"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cxnSp>
            <p:nvCxnSpPr>
              <p:cNvPr id="130" name="Straight Connector 129"/>
              <p:cNvCxnSpPr/>
              <p:nvPr/>
            </p:nvCxnSpPr>
            <p:spPr bwMode="auto">
              <a:xfrm>
                <a:off x="5502420" y="3199565"/>
                <a:ext cx="41343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2" name="Straight Connector 131"/>
              <p:cNvCxnSpPr/>
              <p:nvPr/>
            </p:nvCxnSpPr>
            <p:spPr bwMode="auto">
              <a:xfrm>
                <a:off x="7305989" y="1791735"/>
                <a:ext cx="280206"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33" name="Group 132"/>
              <p:cNvGrpSpPr/>
              <p:nvPr/>
            </p:nvGrpSpPr>
            <p:grpSpPr>
              <a:xfrm>
                <a:off x="7591964" y="1115927"/>
                <a:ext cx="1490335" cy="2030970"/>
                <a:chOff x="8559800" y="1905000"/>
                <a:chExt cx="2119589" cy="2888491"/>
              </a:xfrm>
            </p:grpSpPr>
            <p:grpSp>
              <p:nvGrpSpPr>
                <p:cNvPr id="158" name="Group 157"/>
                <p:cNvGrpSpPr/>
                <p:nvPr/>
              </p:nvGrpSpPr>
              <p:grpSpPr>
                <a:xfrm>
                  <a:off x="9474200" y="3810000"/>
                  <a:ext cx="863813" cy="983491"/>
                  <a:chOff x="10007600" y="7772400"/>
                  <a:chExt cx="863813" cy="983491"/>
                </a:xfrm>
              </p:grpSpPr>
              <p:sp>
                <p:nvSpPr>
                  <p:cNvPr id="167" name="AutoShape 53"/>
                  <p:cNvSpPr>
                    <a:spLocks/>
                  </p:cNvSpPr>
                  <p:nvPr/>
                </p:nvSpPr>
                <p:spPr bwMode="auto">
                  <a:xfrm>
                    <a:off x="10312400" y="83820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68" name="Rectangle 54"/>
                  <p:cNvSpPr>
                    <a:spLocks/>
                  </p:cNvSpPr>
                  <p:nvPr/>
                </p:nvSpPr>
                <p:spPr bwMode="auto">
                  <a:xfrm>
                    <a:off x="10312401" y="8153401"/>
                    <a:ext cx="559012" cy="26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NAS</a:t>
                    </a:r>
                  </a:p>
                </p:txBody>
              </p:sp>
              <p:sp>
                <p:nvSpPr>
                  <p:cNvPr id="171" name="AutoShape 60"/>
                  <p:cNvSpPr>
                    <a:spLocks/>
                  </p:cNvSpPr>
                  <p:nvPr/>
                </p:nvSpPr>
                <p:spPr bwMode="auto">
                  <a:xfrm>
                    <a:off x="10007600" y="77724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sp>
                <p:nvSpPr>
                  <p:cNvPr id="177" name="AutoShape 61"/>
                  <p:cNvSpPr>
                    <a:spLocks/>
                  </p:cNvSpPr>
                  <p:nvPr/>
                </p:nvSpPr>
                <p:spPr bwMode="auto">
                  <a:xfrm>
                    <a:off x="10541000" y="7772400"/>
                    <a:ext cx="281021" cy="373891"/>
                  </a:xfrm>
                  <a:custGeom>
                    <a:avLst/>
                    <a:gdLst/>
                    <a:ahLst/>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gradFill rotWithShape="0">
                    <a:gsLst>
                      <a:gs pos="0">
                        <a:srgbClr val="FFFFFF"/>
                      </a:gs>
                      <a:gs pos="100000">
                        <a:srgbClr val="464658"/>
                      </a:gs>
                    </a:gsLst>
                    <a:lin ang="5400000" scaled="1"/>
                  </a:gradFill>
                  <a:ln w="12700" cap="flat">
                    <a:solidFill>
                      <a:srgbClr val="999999"/>
                    </a:solidFill>
                    <a:prstDash val="solid"/>
                    <a:round/>
                    <a:headEnd type="none" w="med" len="med"/>
                    <a:tailEnd type="none" w="med" len="med"/>
                  </a:ln>
                  <a:effectLst>
                    <a:outerShdw blurRad="127000" dist="76199" dir="2700000" algn="ctr" rotWithShape="0">
                      <a:schemeClr val="bg2">
                        <a:alpha val="75000"/>
                      </a:schemeClr>
                    </a:outerShdw>
                  </a:effectLst>
                </p:spPr>
                <p:txBody>
                  <a:bodyPr lIns="0" tIns="0" rIns="0" bIns="0"/>
                  <a:lstStyle/>
                  <a:p>
                    <a:pPr defTabSz="642915" fontAlgn="base">
                      <a:spcBef>
                        <a:spcPct val="0"/>
                      </a:spcBef>
                      <a:spcAft>
                        <a:spcPct val="0"/>
                      </a:spcAft>
                      <a:defRPr/>
                    </a:pPr>
                    <a:endParaRPr lang="en-US" sz="800">
                      <a:solidFill>
                        <a:srgbClr val="000000"/>
                      </a:solidFill>
                      <a:latin typeface="Gill Sans" charset="0"/>
                      <a:ea typeface="ヒラギノ角ゴ ProN W3" charset="0"/>
                      <a:cs typeface="ヒラギノ角ゴ ProN W3" charset="0"/>
                      <a:sym typeface="Gill Sans" charset="0"/>
                    </a:endParaRPr>
                  </a:p>
                </p:txBody>
              </p:sp>
            </p:grpSp>
            <p:cxnSp>
              <p:nvCxnSpPr>
                <p:cNvPr id="159" name="Straight Connector 158"/>
                <p:cNvCxnSpPr/>
                <p:nvPr/>
              </p:nvCxnSpPr>
              <p:spPr bwMode="auto">
                <a:xfrm>
                  <a:off x="8559800" y="1905000"/>
                  <a:ext cx="0" cy="274320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0" name="Straight Connector 159"/>
                <p:cNvCxnSpPr/>
                <p:nvPr/>
              </p:nvCxnSpPr>
              <p:spPr bwMode="auto">
                <a:xfrm>
                  <a:off x="8559800" y="2971800"/>
                  <a:ext cx="9906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61" name="Group 160"/>
                <p:cNvGrpSpPr/>
                <p:nvPr/>
              </p:nvGrpSpPr>
              <p:grpSpPr>
                <a:xfrm>
                  <a:off x="9055103" y="1981041"/>
                  <a:ext cx="1624286" cy="1524159"/>
                  <a:chOff x="10045703" y="2362041"/>
                  <a:chExt cx="1624286" cy="1524159"/>
                </a:xfrm>
              </p:grpSpPr>
              <p:sp>
                <p:nvSpPr>
                  <p:cNvPr id="163" name="Rectangle 40"/>
                  <p:cNvSpPr>
                    <a:spLocks/>
                  </p:cNvSpPr>
                  <p:nvPr/>
                </p:nvSpPr>
                <p:spPr bwMode="auto">
                  <a:xfrm>
                    <a:off x="10045703" y="2362041"/>
                    <a:ext cx="1624286" cy="52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40639" bIns="0">
                    <a:spAutoFit/>
                  </a:bodyPr>
                  <a:lstStyle/>
                  <a:p>
                    <a:pPr marL="27903" defTabSz="642915" fontAlgn="base">
                      <a:spcBef>
                        <a:spcPct val="0"/>
                      </a:spcBef>
                      <a:spcAft>
                        <a:spcPct val="0"/>
                      </a:spcAft>
                    </a:pPr>
                    <a:r>
                      <a:rPr lang="en-US" sz="1200" b="1" dirty="0">
                        <a:solidFill>
                          <a:srgbClr val="000000"/>
                        </a:solidFill>
                        <a:latin typeface="Gill Sans" charset="0"/>
                        <a:ea typeface="ＭＳ Ｐゴシック" charset="0"/>
                        <a:cs typeface="ヒラギノ角ゴ ProN W3" charset="0"/>
                        <a:sym typeface="Gill Sans" charset="0"/>
                      </a:rPr>
                      <a:t>SAN Storage Arrays</a:t>
                    </a:r>
                  </a:p>
                </p:txBody>
              </p:sp>
              <p:grpSp>
                <p:nvGrpSpPr>
                  <p:cNvPr id="164" name="Group 163"/>
                  <p:cNvGrpSpPr/>
                  <p:nvPr/>
                </p:nvGrpSpPr>
                <p:grpSpPr>
                  <a:xfrm>
                    <a:off x="10312400" y="2895600"/>
                    <a:ext cx="1022518" cy="990600"/>
                    <a:chOff x="10312400" y="2895600"/>
                    <a:chExt cx="1022518" cy="990600"/>
                  </a:xfrm>
                </p:grpSpPr>
                <p:pic>
                  <p:nvPicPr>
                    <p:cNvPr id="165" name="Picture 164"/>
                    <p:cNvPicPr>
                      <a:picLocks noChangeAspect="1"/>
                    </p:cNvPicPr>
                    <p:nvPr/>
                  </p:nvPicPr>
                  <p:blipFill>
                    <a:blip r:embed="rId6" cstate="print"/>
                    <a:stretch>
                      <a:fillRect/>
                    </a:stretch>
                  </p:blipFill>
                  <p:spPr>
                    <a:xfrm>
                      <a:off x="10312400" y="2895600"/>
                      <a:ext cx="717718" cy="685800"/>
                    </a:xfrm>
                    <a:prstGeom prst="rect">
                      <a:avLst/>
                    </a:prstGeom>
                  </p:spPr>
                </p:pic>
                <p:pic>
                  <p:nvPicPr>
                    <p:cNvPr id="166" name="Picture 165"/>
                    <p:cNvPicPr>
                      <a:picLocks noChangeAspect="1"/>
                    </p:cNvPicPr>
                    <p:nvPr/>
                  </p:nvPicPr>
                  <p:blipFill>
                    <a:blip r:embed="rId6" cstate="print"/>
                    <a:stretch>
                      <a:fillRect/>
                    </a:stretch>
                  </p:blipFill>
                  <p:spPr>
                    <a:xfrm>
                      <a:off x="10617200" y="3200400"/>
                      <a:ext cx="717718" cy="685800"/>
                    </a:xfrm>
                    <a:prstGeom prst="rect">
                      <a:avLst/>
                    </a:prstGeom>
                  </p:spPr>
                </p:pic>
              </p:grpSp>
            </p:grpSp>
            <p:cxnSp>
              <p:nvCxnSpPr>
                <p:cNvPr id="162" name="Straight Connector 161"/>
                <p:cNvCxnSpPr/>
                <p:nvPr/>
              </p:nvCxnSpPr>
              <p:spPr bwMode="auto">
                <a:xfrm>
                  <a:off x="8559800" y="4343400"/>
                  <a:ext cx="990600" cy="0"/>
                </a:xfrm>
                <a:prstGeom prst="line">
                  <a:avLst/>
                </a:prstGeom>
                <a:solidFill>
                  <a:srgbClr val="BBE0E3"/>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34" name="TextBox 133"/>
              <p:cNvSpPr txBox="1"/>
              <p:nvPr/>
            </p:nvSpPr>
            <p:spPr>
              <a:xfrm>
                <a:off x="4135431" y="2580845"/>
                <a:ext cx="1745659" cy="249582"/>
              </a:xfrm>
              <a:prstGeom prst="rect">
                <a:avLst/>
              </a:prstGeom>
              <a:noFill/>
            </p:spPr>
            <p:txBody>
              <a:bodyPr wrap="none" lIns="64288" tIns="32144" rIns="64288" bIns="32144" rtlCol="0">
                <a:spAutoFit/>
              </a:bodyPr>
              <a:lstStyle/>
              <a:p>
                <a:pPr defTabSz="642915" fontAlgn="base">
                  <a:spcBef>
                    <a:spcPct val="0"/>
                  </a:spcBef>
                  <a:spcAft>
                    <a:spcPct val="0"/>
                  </a:spcAft>
                </a:pPr>
                <a:r>
                  <a:rPr lang="en-US" sz="1200" b="1" dirty="0">
                    <a:solidFill>
                      <a:srgbClr val="000000"/>
                    </a:solidFill>
                    <a:latin typeface="Gill Sans" charset="0"/>
                    <a:ea typeface="ヒラギノ角ゴ ProN W3" charset="0"/>
                    <a:cs typeface="ヒラギノ角ゴ ProN W3" charset="0"/>
                    <a:sym typeface="Gill Sans" charset="0"/>
                  </a:rPr>
                  <a:t>Storage </a:t>
                </a:r>
                <a:r>
                  <a:rPr lang="en-US" sz="1200" b="1" dirty="0" smtClean="0">
                    <a:solidFill>
                      <a:srgbClr val="000000"/>
                    </a:solidFill>
                    <a:latin typeface="Gill Sans" charset="0"/>
                    <a:ea typeface="ヒラギノ角ゴ ProN W3" charset="0"/>
                    <a:cs typeface="ヒラギノ角ゴ ProN W3" charset="0"/>
                    <a:sym typeface="Gill Sans" charset="0"/>
                  </a:rPr>
                  <a:t>Controller HA</a:t>
                </a:r>
                <a:endParaRPr lang="en-US" sz="1200" b="1" dirty="0">
                  <a:solidFill>
                    <a:srgbClr val="000000"/>
                  </a:solidFill>
                  <a:latin typeface="Gill Sans" charset="0"/>
                  <a:ea typeface="ヒラギノ角ゴ ProN W3" charset="0"/>
                  <a:cs typeface="ヒラギノ角ゴ ProN W3" charset="0"/>
                  <a:sym typeface="Gill Sans" charset="0"/>
                </a:endParaRPr>
              </a:p>
            </p:txBody>
          </p:sp>
          <p:pic>
            <p:nvPicPr>
              <p:cNvPr id="137" name="Picture 2" descr="C:\Users\Govind Rangasamy\Documents\Euca\Euca-Product Management\3.0\Icons\Clus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9835" y="1663477"/>
                <a:ext cx="826413" cy="553435"/>
              </a:xfrm>
              <a:prstGeom prst="rect">
                <a:avLst/>
              </a:prstGeom>
              <a:noFill/>
              <a:extLst>
                <a:ext uri="{909E8E84-426E-40DD-AFC4-6F175D3DCCD1}">
                  <a14:hiddenFill xmlns:a14="http://schemas.microsoft.com/office/drawing/2010/main">
                    <a:solidFill>
                      <a:srgbClr val="FFFFFF"/>
                    </a:solidFill>
                  </a14:hiddenFill>
                </a:ext>
              </a:extLst>
            </p:spPr>
          </p:pic>
          <p:sp>
            <p:nvSpPr>
              <p:cNvPr id="138" name="Multiply 137"/>
              <p:cNvSpPr/>
              <p:nvPr/>
            </p:nvSpPr>
            <p:spPr>
              <a:xfrm>
                <a:off x="4818406" y="1931984"/>
                <a:ext cx="457200" cy="3626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4698749" y="2846382"/>
                <a:ext cx="775965" cy="680560"/>
                <a:chOff x="4698749" y="2748440"/>
                <a:chExt cx="775965" cy="680560"/>
              </a:xfrm>
            </p:grpSpPr>
            <p:sp>
              <p:nvSpPr>
                <p:cNvPr id="155" name="Rounded Rectangle 154"/>
                <p:cNvSpPr/>
                <p:nvPr/>
              </p:nvSpPr>
              <p:spPr bwMode="auto">
                <a:xfrm>
                  <a:off x="4698749" y="2748440"/>
                  <a:ext cx="775965" cy="680560"/>
                </a:xfrm>
                <a:prstGeom prst="roundRect">
                  <a:avLst/>
                </a:prstGeom>
                <a:solidFill>
                  <a:srgbClr val="BBE0E3">
                    <a:alpha val="7000"/>
                  </a:srgb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42882" fontAlgn="base">
                    <a:spcBef>
                      <a:spcPct val="0"/>
                    </a:spcBef>
                    <a:spcAft>
                      <a:spcPct val="0"/>
                    </a:spcAft>
                  </a:pPr>
                  <a:endParaRPr lang="en-US" sz="800">
                    <a:solidFill>
                      <a:srgbClr val="000000"/>
                    </a:solidFill>
                    <a:latin typeface="Gill Sans" charset="0"/>
                    <a:ea typeface="ヒラギノ角ゴ ProN W3" charset="0"/>
                    <a:cs typeface="ヒラギノ角ゴ ProN W3" charset="0"/>
                    <a:sym typeface="Gill Sans" charset="0"/>
                  </a:endParaRPr>
                </a:p>
              </p:txBody>
            </p:sp>
            <p:pic>
              <p:nvPicPr>
                <p:cNvPr id="156" name="Picture 4" descr="C:\Users\Govind Rangasamy\Documents\Euca\Euca-Product Management\3.0\Icons\Storag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1988" y="2838929"/>
                  <a:ext cx="715962" cy="530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1" name="Group 140"/>
              <p:cNvGrpSpPr/>
              <p:nvPr/>
            </p:nvGrpSpPr>
            <p:grpSpPr>
              <a:xfrm>
                <a:off x="6148607" y="1330130"/>
                <a:ext cx="1292205" cy="265212"/>
                <a:chOff x="6154379" y="1017986"/>
                <a:chExt cx="1292205" cy="265212"/>
              </a:xfrm>
            </p:grpSpPr>
            <p:pic>
              <p:nvPicPr>
                <p:cNvPr id="152"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54" name="Rectangle 153"/>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grpSp>
            <p:nvGrpSpPr>
              <p:cNvPr id="142" name="Group 141"/>
              <p:cNvGrpSpPr/>
              <p:nvPr/>
            </p:nvGrpSpPr>
            <p:grpSpPr>
              <a:xfrm>
                <a:off x="6139651" y="1462736"/>
                <a:ext cx="1292205" cy="265212"/>
                <a:chOff x="6154379" y="1017986"/>
                <a:chExt cx="1292205" cy="265212"/>
              </a:xfrm>
            </p:grpSpPr>
            <p:pic>
              <p:nvPicPr>
                <p:cNvPr id="149"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50" name="Rectangle 149"/>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51" name="Rectangle 150"/>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grpSp>
            <p:nvGrpSpPr>
              <p:cNvPr id="143" name="Group 142"/>
              <p:cNvGrpSpPr/>
              <p:nvPr/>
            </p:nvGrpSpPr>
            <p:grpSpPr>
              <a:xfrm>
                <a:off x="6108466" y="1608914"/>
                <a:ext cx="1292205" cy="265212"/>
                <a:chOff x="6154379" y="1017986"/>
                <a:chExt cx="1292205" cy="265212"/>
              </a:xfrm>
            </p:grpSpPr>
            <p:pic>
              <p:nvPicPr>
                <p:cNvPr id="146" name="Picture 5" descr="C:\Users\Govind Rangasamy\Documents\Euca\Euca-Product Management\3.0\Icons\PhysicalServ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54379" y="1017986"/>
                  <a:ext cx="1292205" cy="265212"/>
                </a:xfrm>
                <a:prstGeom prst="rect">
                  <a:avLst/>
                </a:prstGeom>
                <a:noFill/>
                <a:extLst>
                  <a:ext uri="{909E8E84-426E-40DD-AFC4-6F175D3DCCD1}">
                    <a14:hiddenFill xmlns:a14="http://schemas.microsoft.com/office/drawing/2010/main">
                      <a:solidFill>
                        <a:srgbClr val="FFFFFF"/>
                      </a:solidFill>
                    </a14:hiddenFill>
                  </a:ext>
                </a:extLst>
              </p:spPr>
            </p:pic>
            <p:sp>
              <p:nvSpPr>
                <p:cNvPr id="147" name="Rectangle 146"/>
                <p:cNvSpPr/>
                <p:nvPr/>
              </p:nvSpPr>
              <p:spPr>
                <a:xfrm>
                  <a:off x="6250198"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sp>
              <p:nvSpPr>
                <p:cNvPr id="148" name="Rectangle 147"/>
                <p:cNvSpPr/>
                <p:nvPr/>
              </p:nvSpPr>
              <p:spPr>
                <a:xfrm>
                  <a:off x="6855852" y="1091414"/>
                  <a:ext cx="293514" cy="129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VM</a:t>
                  </a:r>
                  <a:endParaRPr lang="en-US" sz="1200" dirty="0"/>
                </a:p>
              </p:txBody>
            </p:sp>
          </p:grpSp>
          <p:sp>
            <p:nvSpPr>
              <p:cNvPr id="144" name="Rounded Rectangle 143"/>
              <p:cNvSpPr/>
              <p:nvPr/>
            </p:nvSpPr>
            <p:spPr>
              <a:xfrm rot="16200000">
                <a:off x="4570216" y="400955"/>
                <a:ext cx="2670572" cy="38862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45" name="Multiply 144"/>
              <p:cNvSpPr/>
              <p:nvPr/>
            </p:nvSpPr>
            <p:spPr>
              <a:xfrm>
                <a:off x="4928110" y="3184757"/>
                <a:ext cx="317242" cy="3146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3355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 Redundancy</a:t>
            </a:r>
            <a:endParaRPr lang="en-US" dirty="0"/>
          </a:p>
        </p:txBody>
      </p:sp>
      <p:sp>
        <p:nvSpPr>
          <p:cNvPr id="6" name="Content Placeholder 5"/>
          <p:cNvSpPr>
            <a:spLocks noGrp="1"/>
          </p:cNvSpPr>
          <p:nvPr>
            <p:ph idx="1"/>
          </p:nvPr>
        </p:nvSpPr>
        <p:spPr>
          <a:xfrm>
            <a:off x="314325" y="1919980"/>
            <a:ext cx="3590925" cy="3966232"/>
          </a:xfrm>
        </p:spPr>
        <p:txBody>
          <a:bodyPr/>
          <a:lstStyle/>
          <a:p>
            <a:r>
              <a:rPr lang="en-US" dirty="0" smtClean="0"/>
              <a:t>Hosts supporting HA should be configured with redundant networks and components.</a:t>
            </a:r>
          </a:p>
          <a:p>
            <a:pPr lvl="1"/>
            <a:r>
              <a:rPr lang="en-US" dirty="0"/>
              <a:t>E</a:t>
            </a:r>
            <a:r>
              <a:rPr lang="en-US" dirty="0" smtClean="0"/>
              <a:t>ach host should </a:t>
            </a:r>
            <a:r>
              <a:rPr lang="en-US" dirty="0"/>
              <a:t>have </a:t>
            </a:r>
            <a:r>
              <a:rPr lang="en-US" dirty="0" smtClean="0"/>
              <a:t>one extra </a:t>
            </a:r>
            <a:r>
              <a:rPr lang="en-US" dirty="0"/>
              <a:t>NIC for each functional </a:t>
            </a:r>
            <a:r>
              <a:rPr lang="en-US" dirty="0" smtClean="0"/>
              <a:t>NIC.</a:t>
            </a:r>
          </a:p>
          <a:p>
            <a:pPr lvl="1"/>
            <a:r>
              <a:rPr lang="en-US" dirty="0" smtClean="0"/>
              <a:t>NICs should be </a:t>
            </a:r>
            <a:r>
              <a:rPr lang="en-US" dirty="0"/>
              <a:t>bonded </a:t>
            </a:r>
            <a:r>
              <a:rPr lang="en-US" dirty="0" smtClean="0"/>
              <a:t>but connected </a:t>
            </a:r>
            <a:r>
              <a:rPr lang="en-US" dirty="0"/>
              <a:t>to separate physical </a:t>
            </a:r>
            <a:r>
              <a:rPr lang="en-US" dirty="0" smtClean="0"/>
              <a:t>networks.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sp>
        <p:nvSpPr>
          <p:cNvPr id="183" name="TextBox 182"/>
          <p:cNvSpPr txBox="1"/>
          <p:nvPr/>
        </p:nvSpPr>
        <p:spPr>
          <a:xfrm>
            <a:off x="2732394" y="5763986"/>
            <a:ext cx="2287220" cy="461665"/>
          </a:xfrm>
          <a:prstGeom prst="rect">
            <a:avLst/>
          </a:prstGeom>
          <a:noFill/>
          <a:ln w="38100">
            <a:solidFill>
              <a:srgbClr val="03405F"/>
            </a:solidFill>
          </a:ln>
        </p:spPr>
        <p:txBody>
          <a:bodyPr wrap="square" rtlCol="0">
            <a:spAutoFit/>
          </a:bodyPr>
          <a:lstStyle/>
          <a:p>
            <a:pPr algn="ctr"/>
            <a:r>
              <a:rPr lang="en-US" sz="2400" b="1" dirty="0" smtClean="0">
                <a:solidFill>
                  <a:srgbClr val="03405F"/>
                </a:solidFill>
              </a:rPr>
              <a:t>CC example</a:t>
            </a:r>
            <a:endParaRPr lang="en-US" sz="2400" b="1" dirty="0">
              <a:solidFill>
                <a:srgbClr val="03405F"/>
              </a:solidFill>
            </a:endParaRPr>
          </a:p>
        </p:txBody>
      </p:sp>
      <p:grpSp>
        <p:nvGrpSpPr>
          <p:cNvPr id="5" name="Group 4"/>
          <p:cNvGrpSpPr/>
          <p:nvPr/>
        </p:nvGrpSpPr>
        <p:grpSpPr>
          <a:xfrm>
            <a:off x="4523388" y="1302177"/>
            <a:ext cx="3770009" cy="5036582"/>
            <a:chOff x="4523388" y="1302177"/>
            <a:chExt cx="3770009" cy="5036582"/>
          </a:xfrm>
        </p:grpSpPr>
        <p:grpSp>
          <p:nvGrpSpPr>
            <p:cNvPr id="15" name="Group 14"/>
            <p:cNvGrpSpPr/>
            <p:nvPr/>
          </p:nvGrpSpPr>
          <p:grpSpPr>
            <a:xfrm>
              <a:off x="4523388" y="1302177"/>
              <a:ext cx="3770009" cy="5036582"/>
              <a:chOff x="4523388" y="1302177"/>
              <a:chExt cx="3770009" cy="5036582"/>
            </a:xfrm>
          </p:grpSpPr>
          <p:grpSp>
            <p:nvGrpSpPr>
              <p:cNvPr id="182" name="Group 181"/>
              <p:cNvGrpSpPr/>
              <p:nvPr/>
            </p:nvGrpSpPr>
            <p:grpSpPr>
              <a:xfrm>
                <a:off x="4523388" y="1302177"/>
                <a:ext cx="3770009" cy="5036582"/>
                <a:chOff x="4820501" y="1302177"/>
                <a:chExt cx="3770009" cy="5036582"/>
              </a:xfrm>
            </p:grpSpPr>
            <p:cxnSp>
              <p:nvCxnSpPr>
                <p:cNvPr id="78" name="Straight Connector 77"/>
                <p:cNvCxnSpPr>
                  <a:stCxn id="10" idx="0"/>
                </p:cNvCxnSpPr>
                <p:nvPr/>
              </p:nvCxnSpPr>
              <p:spPr>
                <a:xfrm flipH="1" flipV="1">
                  <a:off x="5376721" y="2071644"/>
                  <a:ext cx="2" cy="90478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820501" y="2976423"/>
                  <a:ext cx="1747366" cy="1698486"/>
                  <a:chOff x="2641008" y="3475729"/>
                  <a:chExt cx="1747366" cy="1698486"/>
                </a:xfrm>
              </p:grpSpPr>
              <p:sp>
                <p:nvSpPr>
                  <p:cNvPr id="23" name="Rounded Rectangle 22"/>
                  <p:cNvSpPr/>
                  <p:nvPr/>
                </p:nvSpPr>
                <p:spPr>
                  <a:xfrm>
                    <a:off x="2641008" y="3475730"/>
                    <a:ext cx="1747366" cy="1698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41008" y="3971028"/>
                    <a:ext cx="1747366" cy="707886"/>
                  </a:xfrm>
                  <a:prstGeom prst="rect">
                    <a:avLst/>
                  </a:prstGeom>
                  <a:noFill/>
                </p:spPr>
                <p:txBody>
                  <a:bodyPr wrap="square" rtlCol="0">
                    <a:spAutoFit/>
                  </a:bodyPr>
                  <a:lstStyle/>
                  <a:p>
                    <a:pPr algn="ctr"/>
                    <a:r>
                      <a:rPr lang="en-US" sz="2000" b="1" dirty="0" smtClean="0">
                        <a:solidFill>
                          <a:schemeClr val="bg1"/>
                        </a:solidFill>
                      </a:rPr>
                      <a:t>Cluster </a:t>
                    </a:r>
                    <a:r>
                      <a:rPr lang="en-US" sz="2000" b="1" dirty="0" err="1" smtClean="0">
                        <a:solidFill>
                          <a:schemeClr val="bg1"/>
                        </a:solidFill>
                      </a:rPr>
                      <a:t>ControllerA</a:t>
                    </a:r>
                    <a:endParaRPr lang="en-US" sz="2000" b="1" dirty="0">
                      <a:solidFill>
                        <a:schemeClr val="bg1"/>
                      </a:solidFill>
                    </a:endParaRPr>
                  </a:p>
                </p:txBody>
              </p:sp>
              <p:grpSp>
                <p:nvGrpSpPr>
                  <p:cNvPr id="19" name="Group 18"/>
                  <p:cNvGrpSpPr/>
                  <p:nvPr/>
                </p:nvGrpSpPr>
                <p:grpSpPr>
                  <a:xfrm>
                    <a:off x="2998116" y="3475729"/>
                    <a:ext cx="1093145" cy="317382"/>
                    <a:chOff x="2998116" y="3475729"/>
                    <a:chExt cx="1093145" cy="317382"/>
                  </a:xfrm>
                </p:grpSpPr>
                <p:sp>
                  <p:nvSpPr>
                    <p:cNvPr id="10" name="Rectangle 9"/>
                    <p:cNvSpPr/>
                    <p:nvPr/>
                  </p:nvSpPr>
                  <p:spPr>
                    <a:xfrm>
                      <a:off x="2998116" y="3475730"/>
                      <a:ext cx="398227" cy="31738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693034" y="3475729"/>
                      <a:ext cx="398227" cy="31738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2998116" y="4878232"/>
                    <a:ext cx="1093145" cy="289771"/>
                    <a:chOff x="2998116" y="3765498"/>
                    <a:chExt cx="1093145" cy="289771"/>
                  </a:xfrm>
                </p:grpSpPr>
                <p:sp>
                  <p:nvSpPr>
                    <p:cNvPr id="104" name="Rectangle 103"/>
                    <p:cNvSpPr/>
                    <p:nvPr/>
                  </p:nvSpPr>
                  <p:spPr>
                    <a:xfrm>
                      <a:off x="2998116" y="3765499"/>
                      <a:ext cx="398227" cy="2897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693034" y="3765498"/>
                      <a:ext cx="398227" cy="2897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2968427" y="3485332"/>
                    <a:ext cx="457603" cy="307777"/>
                  </a:xfrm>
                  <a:prstGeom prst="rect">
                    <a:avLst/>
                  </a:prstGeom>
                  <a:noFill/>
                </p:spPr>
                <p:txBody>
                  <a:bodyPr wrap="square" rtlCol="0">
                    <a:spAutoFit/>
                  </a:bodyPr>
                  <a:lstStyle/>
                  <a:p>
                    <a:pPr algn="ctr"/>
                    <a:r>
                      <a:rPr lang="en-US" sz="1400" b="1" dirty="0" smtClean="0"/>
                      <a:t>N1</a:t>
                    </a:r>
                    <a:endParaRPr lang="en-US" sz="1400" b="1" dirty="0"/>
                  </a:p>
                </p:txBody>
              </p:sp>
              <p:sp>
                <p:nvSpPr>
                  <p:cNvPr id="106" name="TextBox 105"/>
                  <p:cNvSpPr txBox="1"/>
                  <p:nvPr/>
                </p:nvSpPr>
                <p:spPr>
                  <a:xfrm>
                    <a:off x="3663344" y="4860225"/>
                    <a:ext cx="457603" cy="307777"/>
                  </a:xfrm>
                  <a:prstGeom prst="rect">
                    <a:avLst/>
                  </a:prstGeom>
                  <a:noFill/>
                </p:spPr>
                <p:txBody>
                  <a:bodyPr wrap="square" rtlCol="0">
                    <a:spAutoFit/>
                  </a:bodyPr>
                  <a:lstStyle/>
                  <a:p>
                    <a:pPr algn="ctr"/>
                    <a:r>
                      <a:rPr lang="en-US" sz="1400" b="1" dirty="0" smtClean="0"/>
                      <a:t>N4</a:t>
                    </a:r>
                    <a:endParaRPr lang="en-US" sz="1400" b="1" dirty="0"/>
                  </a:p>
                </p:txBody>
              </p:sp>
              <p:sp>
                <p:nvSpPr>
                  <p:cNvPr id="107" name="TextBox 106"/>
                  <p:cNvSpPr txBox="1"/>
                  <p:nvPr/>
                </p:nvSpPr>
                <p:spPr>
                  <a:xfrm>
                    <a:off x="2968427" y="4845523"/>
                    <a:ext cx="457603" cy="307777"/>
                  </a:xfrm>
                  <a:prstGeom prst="rect">
                    <a:avLst/>
                  </a:prstGeom>
                  <a:noFill/>
                </p:spPr>
                <p:txBody>
                  <a:bodyPr wrap="square" rtlCol="0">
                    <a:spAutoFit/>
                  </a:bodyPr>
                  <a:lstStyle/>
                  <a:p>
                    <a:pPr algn="ctr"/>
                    <a:r>
                      <a:rPr lang="en-US" sz="1400" b="1" dirty="0" smtClean="0"/>
                      <a:t>N3</a:t>
                    </a:r>
                    <a:endParaRPr lang="en-US" sz="1400" b="1" dirty="0"/>
                  </a:p>
                </p:txBody>
              </p:sp>
              <p:sp>
                <p:nvSpPr>
                  <p:cNvPr id="108" name="TextBox 107"/>
                  <p:cNvSpPr txBox="1"/>
                  <p:nvPr/>
                </p:nvSpPr>
                <p:spPr>
                  <a:xfrm>
                    <a:off x="3663346" y="3482355"/>
                    <a:ext cx="457603" cy="307777"/>
                  </a:xfrm>
                  <a:prstGeom prst="rect">
                    <a:avLst/>
                  </a:prstGeom>
                  <a:noFill/>
                </p:spPr>
                <p:txBody>
                  <a:bodyPr wrap="square" rtlCol="0">
                    <a:spAutoFit/>
                  </a:bodyPr>
                  <a:lstStyle/>
                  <a:p>
                    <a:pPr algn="ctr"/>
                    <a:r>
                      <a:rPr lang="en-US" sz="1400" b="1" dirty="0" smtClean="0"/>
                      <a:t>N2</a:t>
                    </a:r>
                    <a:endParaRPr lang="en-US" sz="1400" b="1" dirty="0"/>
                  </a:p>
                </p:txBody>
              </p:sp>
            </p:grpSp>
            <p:grpSp>
              <p:nvGrpSpPr>
                <p:cNvPr id="109" name="Group 108"/>
                <p:cNvGrpSpPr/>
                <p:nvPr/>
              </p:nvGrpSpPr>
              <p:grpSpPr>
                <a:xfrm>
                  <a:off x="6843144" y="2976422"/>
                  <a:ext cx="1747366" cy="1698486"/>
                  <a:chOff x="2641008" y="3475729"/>
                  <a:chExt cx="1747366" cy="1698486"/>
                </a:xfrm>
              </p:grpSpPr>
              <p:sp>
                <p:nvSpPr>
                  <p:cNvPr id="110" name="Rounded Rectangle 109"/>
                  <p:cNvSpPr/>
                  <p:nvPr/>
                </p:nvSpPr>
                <p:spPr>
                  <a:xfrm>
                    <a:off x="2641008" y="3475730"/>
                    <a:ext cx="1747366" cy="1698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2998116" y="3475729"/>
                    <a:ext cx="1093145" cy="317382"/>
                    <a:chOff x="2998116" y="3475729"/>
                    <a:chExt cx="1093145" cy="317382"/>
                  </a:xfrm>
                </p:grpSpPr>
                <p:sp>
                  <p:nvSpPr>
                    <p:cNvPr id="123" name="Rectangle 122"/>
                    <p:cNvSpPr/>
                    <p:nvPr/>
                  </p:nvSpPr>
                  <p:spPr>
                    <a:xfrm>
                      <a:off x="2998116" y="3475730"/>
                      <a:ext cx="398227" cy="31738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3693034" y="3475729"/>
                      <a:ext cx="398227" cy="31738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998116" y="4878232"/>
                    <a:ext cx="1093145" cy="289771"/>
                    <a:chOff x="2998116" y="3765498"/>
                    <a:chExt cx="1093145" cy="289771"/>
                  </a:xfrm>
                </p:grpSpPr>
                <p:sp>
                  <p:nvSpPr>
                    <p:cNvPr id="118" name="Rectangle 117"/>
                    <p:cNvSpPr/>
                    <p:nvPr/>
                  </p:nvSpPr>
                  <p:spPr>
                    <a:xfrm>
                      <a:off x="2998116" y="3765499"/>
                      <a:ext cx="398227" cy="2897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693034" y="3765498"/>
                      <a:ext cx="398227" cy="2897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TextBox 113"/>
                  <p:cNvSpPr txBox="1"/>
                  <p:nvPr/>
                </p:nvSpPr>
                <p:spPr>
                  <a:xfrm>
                    <a:off x="2968427" y="3485332"/>
                    <a:ext cx="457603" cy="307777"/>
                  </a:xfrm>
                  <a:prstGeom prst="rect">
                    <a:avLst/>
                  </a:prstGeom>
                  <a:noFill/>
                </p:spPr>
                <p:txBody>
                  <a:bodyPr wrap="square" rtlCol="0">
                    <a:spAutoFit/>
                  </a:bodyPr>
                  <a:lstStyle/>
                  <a:p>
                    <a:pPr algn="ctr"/>
                    <a:r>
                      <a:rPr lang="en-US" sz="1400" b="1" dirty="0" smtClean="0"/>
                      <a:t>N1</a:t>
                    </a:r>
                    <a:endParaRPr lang="en-US" sz="1400" b="1" dirty="0"/>
                  </a:p>
                </p:txBody>
              </p:sp>
              <p:sp>
                <p:nvSpPr>
                  <p:cNvPr id="115" name="TextBox 114"/>
                  <p:cNvSpPr txBox="1"/>
                  <p:nvPr/>
                </p:nvSpPr>
                <p:spPr>
                  <a:xfrm>
                    <a:off x="3663344" y="4860225"/>
                    <a:ext cx="457603" cy="307777"/>
                  </a:xfrm>
                  <a:prstGeom prst="rect">
                    <a:avLst/>
                  </a:prstGeom>
                  <a:noFill/>
                </p:spPr>
                <p:txBody>
                  <a:bodyPr wrap="square" rtlCol="0">
                    <a:spAutoFit/>
                  </a:bodyPr>
                  <a:lstStyle/>
                  <a:p>
                    <a:pPr algn="ctr"/>
                    <a:r>
                      <a:rPr lang="en-US" sz="1400" b="1" dirty="0" smtClean="0"/>
                      <a:t>N4</a:t>
                    </a:r>
                    <a:endParaRPr lang="en-US" sz="1400" b="1" dirty="0"/>
                  </a:p>
                </p:txBody>
              </p:sp>
              <p:sp>
                <p:nvSpPr>
                  <p:cNvPr id="116" name="TextBox 115"/>
                  <p:cNvSpPr txBox="1"/>
                  <p:nvPr/>
                </p:nvSpPr>
                <p:spPr>
                  <a:xfrm>
                    <a:off x="2968427" y="4845523"/>
                    <a:ext cx="457603" cy="307777"/>
                  </a:xfrm>
                  <a:prstGeom prst="rect">
                    <a:avLst/>
                  </a:prstGeom>
                  <a:noFill/>
                </p:spPr>
                <p:txBody>
                  <a:bodyPr wrap="square" rtlCol="0">
                    <a:spAutoFit/>
                  </a:bodyPr>
                  <a:lstStyle/>
                  <a:p>
                    <a:pPr algn="ctr"/>
                    <a:r>
                      <a:rPr lang="en-US" sz="1400" b="1" dirty="0" smtClean="0"/>
                      <a:t>N3</a:t>
                    </a:r>
                    <a:endParaRPr lang="en-US" sz="1400" b="1" dirty="0"/>
                  </a:p>
                </p:txBody>
              </p:sp>
              <p:sp>
                <p:nvSpPr>
                  <p:cNvPr id="117" name="TextBox 116"/>
                  <p:cNvSpPr txBox="1"/>
                  <p:nvPr/>
                </p:nvSpPr>
                <p:spPr>
                  <a:xfrm>
                    <a:off x="3663346" y="3482355"/>
                    <a:ext cx="457603" cy="307777"/>
                  </a:xfrm>
                  <a:prstGeom prst="rect">
                    <a:avLst/>
                  </a:prstGeom>
                  <a:noFill/>
                </p:spPr>
                <p:txBody>
                  <a:bodyPr wrap="square" rtlCol="0">
                    <a:spAutoFit/>
                  </a:bodyPr>
                  <a:lstStyle/>
                  <a:p>
                    <a:pPr algn="ctr"/>
                    <a:r>
                      <a:rPr lang="en-US" sz="1400" b="1" dirty="0" smtClean="0"/>
                      <a:t>N2</a:t>
                    </a:r>
                    <a:endParaRPr lang="en-US" sz="1400" b="1" dirty="0"/>
                  </a:p>
                </p:txBody>
              </p:sp>
            </p:grpSp>
            <p:cxnSp>
              <p:nvCxnSpPr>
                <p:cNvPr id="128" name="Straight Connector 127"/>
                <p:cNvCxnSpPr>
                  <a:endCxn id="104" idx="2"/>
                </p:cNvCxnSpPr>
                <p:nvPr/>
              </p:nvCxnSpPr>
              <p:spPr>
                <a:xfrm flipV="1">
                  <a:off x="5376720" y="4668697"/>
                  <a:ext cx="3" cy="828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18" idx="2"/>
                </p:cNvCxnSpPr>
                <p:nvPr/>
              </p:nvCxnSpPr>
              <p:spPr>
                <a:xfrm flipH="1">
                  <a:off x="6071642" y="4668696"/>
                  <a:ext cx="1327724" cy="7229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6" idx="0"/>
                </p:cNvCxnSpPr>
                <p:nvPr/>
              </p:nvCxnSpPr>
              <p:spPr>
                <a:xfrm flipV="1">
                  <a:off x="6071641" y="2189767"/>
                  <a:ext cx="1327722" cy="7866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24" idx="0"/>
                </p:cNvCxnSpPr>
                <p:nvPr/>
              </p:nvCxnSpPr>
              <p:spPr>
                <a:xfrm flipV="1">
                  <a:off x="8094284" y="2184998"/>
                  <a:ext cx="0" cy="7914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05" idx="2"/>
                </p:cNvCxnSpPr>
                <p:nvPr/>
              </p:nvCxnSpPr>
              <p:spPr>
                <a:xfrm>
                  <a:off x="6071641" y="4668696"/>
                  <a:ext cx="1327723" cy="7229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23" idx="0"/>
                </p:cNvCxnSpPr>
                <p:nvPr/>
              </p:nvCxnSpPr>
              <p:spPr>
                <a:xfrm>
                  <a:off x="6071641" y="2189766"/>
                  <a:ext cx="1327725" cy="786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2" idx="2"/>
                </p:cNvCxnSpPr>
                <p:nvPr/>
              </p:nvCxnSpPr>
              <p:spPr>
                <a:xfrm>
                  <a:off x="8094284" y="4668695"/>
                  <a:ext cx="0" cy="7229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4919282" y="1963055"/>
                  <a:ext cx="1573236"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942544" y="1958286"/>
                  <a:ext cx="1573236"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07566" y="5391622"/>
                  <a:ext cx="1573236"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923823" y="5391620"/>
                  <a:ext cx="1573236"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p:cNvCxnSpPr>
                  <a:endCxn id="126" idx="0"/>
                </p:cNvCxnSpPr>
                <p:nvPr/>
              </p:nvCxnSpPr>
              <p:spPr>
                <a:xfrm>
                  <a:off x="5705900" y="1499199"/>
                  <a:ext cx="0" cy="463856"/>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27" idx="0"/>
                </p:cNvCxnSpPr>
                <p:nvPr/>
              </p:nvCxnSpPr>
              <p:spPr>
                <a:xfrm>
                  <a:off x="7729162" y="1486843"/>
                  <a:ext cx="0" cy="471443"/>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6101637" y="1302177"/>
                  <a:ext cx="1267732" cy="369332"/>
                </a:xfrm>
                <a:prstGeom prst="rect">
                  <a:avLst/>
                </a:prstGeom>
                <a:noFill/>
              </p:spPr>
              <p:txBody>
                <a:bodyPr wrap="square" rtlCol="0">
                  <a:spAutoFit/>
                </a:bodyPr>
                <a:lstStyle/>
                <a:p>
                  <a:pPr algn="ctr"/>
                  <a:r>
                    <a:rPr lang="en-US" b="1" dirty="0" smtClean="0">
                      <a:solidFill>
                        <a:srgbClr val="03405F"/>
                      </a:solidFill>
                    </a:rPr>
                    <a:t>(users)</a:t>
                  </a:r>
                  <a:endParaRPr lang="en-US" b="1" dirty="0">
                    <a:solidFill>
                      <a:srgbClr val="03405F"/>
                    </a:solidFill>
                  </a:endParaRPr>
                </a:p>
              </p:txBody>
            </p:sp>
            <p:cxnSp>
              <p:nvCxnSpPr>
                <p:cNvPr id="174" name="Straight Connector 173"/>
                <p:cNvCxnSpPr>
                  <a:endCxn id="63" idx="2"/>
                </p:cNvCxnSpPr>
                <p:nvPr/>
              </p:nvCxnSpPr>
              <p:spPr>
                <a:xfrm flipH="1" flipV="1">
                  <a:off x="7710441" y="5618331"/>
                  <a:ext cx="6386" cy="535762"/>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62" idx="2"/>
                </p:cNvCxnSpPr>
                <p:nvPr/>
              </p:nvCxnSpPr>
              <p:spPr>
                <a:xfrm flipV="1">
                  <a:off x="5694184" y="5618333"/>
                  <a:ext cx="0" cy="53576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5718014" y="5969427"/>
                  <a:ext cx="2034978" cy="369332"/>
                </a:xfrm>
                <a:prstGeom prst="rect">
                  <a:avLst/>
                </a:prstGeom>
                <a:noFill/>
              </p:spPr>
              <p:txBody>
                <a:bodyPr wrap="square" rtlCol="0">
                  <a:spAutoFit/>
                </a:bodyPr>
                <a:lstStyle/>
                <a:p>
                  <a:pPr algn="ctr"/>
                  <a:r>
                    <a:rPr lang="en-US" b="1" dirty="0" smtClean="0">
                      <a:solidFill>
                        <a:srgbClr val="03405F"/>
                      </a:solidFill>
                    </a:rPr>
                    <a:t>(instances)</a:t>
                  </a:r>
                  <a:endParaRPr lang="en-US" b="1" dirty="0">
                    <a:solidFill>
                      <a:srgbClr val="03405F"/>
                    </a:solidFill>
                  </a:endParaRPr>
                </a:p>
              </p:txBody>
            </p:sp>
          </p:grpSp>
          <p:sp>
            <p:nvSpPr>
              <p:cNvPr id="59" name="TextBox 58"/>
              <p:cNvSpPr txBox="1"/>
              <p:nvPr/>
            </p:nvSpPr>
            <p:spPr>
              <a:xfrm>
                <a:off x="6546031" y="3471723"/>
                <a:ext cx="1747366" cy="707886"/>
              </a:xfrm>
              <a:prstGeom prst="rect">
                <a:avLst/>
              </a:prstGeom>
              <a:noFill/>
            </p:spPr>
            <p:txBody>
              <a:bodyPr wrap="square" rtlCol="0">
                <a:spAutoFit/>
              </a:bodyPr>
              <a:lstStyle/>
              <a:p>
                <a:pPr algn="ctr"/>
                <a:r>
                  <a:rPr lang="en-US" sz="2000" b="1" dirty="0" smtClean="0">
                    <a:solidFill>
                      <a:schemeClr val="bg1"/>
                    </a:solidFill>
                  </a:rPr>
                  <a:t>Cluster </a:t>
                </a:r>
                <a:r>
                  <a:rPr lang="en-US" sz="2000" b="1" dirty="0" err="1" smtClean="0">
                    <a:solidFill>
                      <a:schemeClr val="bg1"/>
                    </a:solidFill>
                  </a:rPr>
                  <a:t>ControllerB</a:t>
                </a:r>
                <a:endParaRPr lang="en-US" sz="2000" b="1" dirty="0">
                  <a:solidFill>
                    <a:schemeClr val="bg1"/>
                  </a:solidFill>
                </a:endParaRPr>
              </a:p>
            </p:txBody>
          </p:sp>
          <p:sp>
            <p:nvSpPr>
              <p:cNvPr id="14" name="TextBox 13"/>
              <p:cNvSpPr txBox="1"/>
              <p:nvPr/>
            </p:nvSpPr>
            <p:spPr>
              <a:xfrm>
                <a:off x="5026617" y="1917752"/>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61" name="TextBox 60"/>
              <p:cNvSpPr txBox="1"/>
              <p:nvPr/>
            </p:nvSpPr>
            <p:spPr>
              <a:xfrm>
                <a:off x="7042873" y="5351577"/>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64" name="TextBox 63"/>
              <p:cNvSpPr txBox="1"/>
              <p:nvPr/>
            </p:nvSpPr>
            <p:spPr>
              <a:xfrm>
                <a:off x="5038333" y="5351088"/>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65" name="TextBox 64"/>
              <p:cNvSpPr txBox="1"/>
              <p:nvPr/>
            </p:nvSpPr>
            <p:spPr>
              <a:xfrm>
                <a:off x="7042874" y="1922521"/>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sp>
          <p:nvSpPr>
            <p:cNvPr id="3" name="Oval 2"/>
            <p:cNvSpPr/>
            <p:nvPr/>
          </p:nvSpPr>
          <p:spPr>
            <a:xfrm>
              <a:off x="4880497" y="2726279"/>
              <a:ext cx="1390258" cy="143185"/>
            </a:xfrm>
            <a:prstGeom prst="ellipse">
              <a:avLst/>
            </a:prstGeom>
            <a:noFill/>
            <a:ln>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611113" y="2726279"/>
              <a:ext cx="1390258" cy="143185"/>
            </a:xfrm>
            <a:prstGeom prst="ellipse">
              <a:avLst/>
            </a:prstGeom>
            <a:noFill/>
            <a:ln>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50595" y="4761907"/>
              <a:ext cx="1390258" cy="143185"/>
            </a:xfrm>
            <a:prstGeom prst="ellipse">
              <a:avLst/>
            </a:prstGeom>
            <a:noFill/>
            <a:ln>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610958" y="4761908"/>
              <a:ext cx="1390258" cy="143185"/>
            </a:xfrm>
            <a:prstGeom prst="ellipse">
              <a:avLst/>
            </a:prstGeom>
            <a:noFill/>
            <a:ln>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9850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Redundancy</a:t>
            </a:r>
            <a:endParaRPr lang="en-US" dirty="0"/>
          </a:p>
        </p:txBody>
      </p:sp>
      <p:sp>
        <p:nvSpPr>
          <p:cNvPr id="6" name="Content Placeholder 5"/>
          <p:cNvSpPr>
            <a:spLocks noGrp="1"/>
          </p:cNvSpPr>
          <p:nvPr>
            <p:ph idx="1"/>
          </p:nvPr>
        </p:nvSpPr>
        <p:spPr>
          <a:xfrm>
            <a:off x="257175" y="1415979"/>
            <a:ext cx="8353425" cy="1289121"/>
          </a:xfrm>
        </p:spPr>
        <p:txBody>
          <a:bodyPr/>
          <a:lstStyle/>
          <a:p>
            <a:r>
              <a:rPr lang="en-US" dirty="0" smtClean="0"/>
              <a:t>Storage for the Walrus and Storage </a:t>
            </a:r>
            <a:r>
              <a:rPr lang="en-US" dirty="0"/>
              <a:t>C</a:t>
            </a:r>
            <a:r>
              <a:rPr lang="en-US" dirty="0" smtClean="0"/>
              <a:t>ontrollers must be redundant.</a:t>
            </a:r>
            <a:endParaRPr lang="en-US" dirty="0"/>
          </a:p>
          <a:p>
            <a:pPr lvl="1"/>
            <a:r>
              <a:rPr lang="en-US" dirty="0" smtClean="0"/>
              <a:t>Consider storage path redundancy too.</a:t>
            </a:r>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grpSp>
        <p:nvGrpSpPr>
          <p:cNvPr id="12" name="Group 11"/>
          <p:cNvGrpSpPr/>
          <p:nvPr/>
        </p:nvGrpSpPr>
        <p:grpSpPr>
          <a:xfrm>
            <a:off x="1042136" y="2702906"/>
            <a:ext cx="7167559" cy="3377273"/>
            <a:chOff x="1042136" y="2789351"/>
            <a:chExt cx="7167559" cy="3377273"/>
          </a:xfrm>
        </p:grpSpPr>
        <p:grpSp>
          <p:nvGrpSpPr>
            <p:cNvPr id="94" name="Group 93"/>
            <p:cNvGrpSpPr/>
            <p:nvPr/>
          </p:nvGrpSpPr>
          <p:grpSpPr>
            <a:xfrm>
              <a:off x="4659783" y="2805828"/>
              <a:ext cx="3549912" cy="2984759"/>
              <a:chOff x="1061357" y="2782496"/>
              <a:chExt cx="3549912" cy="2984759"/>
            </a:xfrm>
          </p:grpSpPr>
          <p:cxnSp>
            <p:nvCxnSpPr>
              <p:cNvPr id="89" name="Straight Connector 88"/>
              <p:cNvCxnSpPr/>
              <p:nvPr/>
            </p:nvCxnSpPr>
            <p:spPr>
              <a:xfrm flipV="1">
                <a:off x="3558268" y="3580503"/>
                <a:ext cx="0" cy="8112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2123390" y="3663955"/>
                <a:ext cx="6022" cy="656637"/>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2911578" y="2782496"/>
                <a:ext cx="1699691" cy="1009665"/>
                <a:chOff x="6048047" y="2727523"/>
                <a:chExt cx="1281327" cy="1009665"/>
              </a:xfrm>
            </p:grpSpPr>
            <p:sp>
              <p:nvSpPr>
                <p:cNvPr id="83" name="Rounded Rectangle 82"/>
                <p:cNvSpPr/>
                <p:nvPr/>
              </p:nvSpPr>
              <p:spPr>
                <a:xfrm>
                  <a:off x="6048047" y="2727523"/>
                  <a:ext cx="1281327" cy="1009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048047" y="3068664"/>
                  <a:ext cx="1281327" cy="369332"/>
                </a:xfrm>
                <a:prstGeom prst="rect">
                  <a:avLst/>
                </a:prstGeom>
                <a:noFill/>
              </p:spPr>
              <p:txBody>
                <a:bodyPr wrap="square" rtlCol="0">
                  <a:spAutoFit/>
                </a:bodyPr>
                <a:lstStyle/>
                <a:p>
                  <a:pPr algn="ctr"/>
                  <a:r>
                    <a:rPr lang="en-US" b="1" dirty="0" smtClean="0">
                      <a:solidFill>
                        <a:schemeClr val="bg1"/>
                      </a:solidFill>
                    </a:rPr>
                    <a:t>Walrus</a:t>
                  </a:r>
                  <a:endParaRPr lang="en-US" b="1" dirty="0">
                    <a:solidFill>
                      <a:schemeClr val="bg1"/>
                    </a:solidFill>
                  </a:endParaRPr>
                </a:p>
              </p:txBody>
            </p:sp>
          </p:grpSp>
          <p:grpSp>
            <p:nvGrpSpPr>
              <p:cNvPr id="85" name="Group 84"/>
              <p:cNvGrpSpPr/>
              <p:nvPr/>
            </p:nvGrpSpPr>
            <p:grpSpPr>
              <a:xfrm>
                <a:off x="1061357" y="2782497"/>
                <a:ext cx="1708719" cy="1009665"/>
                <a:chOff x="6048047" y="2727523"/>
                <a:chExt cx="1281327" cy="1009665"/>
              </a:xfrm>
            </p:grpSpPr>
            <p:sp>
              <p:nvSpPr>
                <p:cNvPr id="86" name="Rounded Rectangle 85"/>
                <p:cNvSpPr/>
                <p:nvPr/>
              </p:nvSpPr>
              <p:spPr>
                <a:xfrm>
                  <a:off x="6048047" y="2727523"/>
                  <a:ext cx="1281327" cy="1009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048047" y="3068664"/>
                  <a:ext cx="1281327" cy="369332"/>
                </a:xfrm>
                <a:prstGeom prst="rect">
                  <a:avLst/>
                </a:prstGeom>
                <a:noFill/>
              </p:spPr>
              <p:txBody>
                <a:bodyPr wrap="square" rtlCol="0">
                  <a:spAutoFit/>
                </a:bodyPr>
                <a:lstStyle/>
                <a:p>
                  <a:pPr algn="ctr"/>
                  <a:r>
                    <a:rPr lang="en-US" b="1" dirty="0" smtClean="0">
                      <a:solidFill>
                        <a:schemeClr val="bg1"/>
                      </a:solidFill>
                    </a:rPr>
                    <a:t>Walrus</a:t>
                  </a:r>
                  <a:endParaRPr lang="en-US" b="1" dirty="0">
                    <a:solidFill>
                      <a:schemeClr val="bg1"/>
                    </a:solidFill>
                  </a:endParaRPr>
                </a:p>
              </p:txBody>
            </p:sp>
          </p:grpSp>
          <p:cxnSp>
            <p:nvCxnSpPr>
              <p:cNvPr id="90" name="Straight Connector 89"/>
              <p:cNvCxnSpPr/>
              <p:nvPr/>
            </p:nvCxnSpPr>
            <p:spPr>
              <a:xfrm flipH="1" flipV="1">
                <a:off x="2365025" y="3792161"/>
                <a:ext cx="876300" cy="4981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365025" y="3792162"/>
                <a:ext cx="876301" cy="4981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120126" y="4290299"/>
                <a:ext cx="641297"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915716" y="4290298"/>
                <a:ext cx="651834" cy="226712"/>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a:off x="1234278" y="4930152"/>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an 161"/>
              <p:cNvSpPr/>
              <p:nvPr/>
            </p:nvSpPr>
            <p:spPr>
              <a:xfrm>
                <a:off x="3558268" y="4915993"/>
                <a:ext cx="876276" cy="83710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35" idx="1"/>
              </p:cNvCxnSpPr>
              <p:nvPr/>
            </p:nvCxnSpPr>
            <p:spPr>
              <a:xfrm flipV="1">
                <a:off x="1672416" y="3806270"/>
                <a:ext cx="0" cy="11238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2" idx="1"/>
              </p:cNvCxnSpPr>
              <p:nvPr/>
            </p:nvCxnSpPr>
            <p:spPr>
              <a:xfrm flipV="1">
                <a:off x="3996406" y="3707483"/>
                <a:ext cx="0" cy="120851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469605" y="4273097"/>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46" name="TextBox 45"/>
            <p:cNvSpPr txBox="1"/>
            <p:nvPr/>
          </p:nvSpPr>
          <p:spPr>
            <a:xfrm>
              <a:off x="6668746" y="4273097"/>
              <a:ext cx="740907"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nvGrpSpPr>
            <p:cNvPr id="11" name="Group 10"/>
            <p:cNvGrpSpPr/>
            <p:nvPr/>
          </p:nvGrpSpPr>
          <p:grpSpPr>
            <a:xfrm>
              <a:off x="1042136" y="2789351"/>
              <a:ext cx="2704157" cy="3377273"/>
              <a:chOff x="1042136" y="2789351"/>
              <a:chExt cx="2704157" cy="3377273"/>
            </a:xfrm>
          </p:grpSpPr>
          <p:cxnSp>
            <p:nvCxnSpPr>
              <p:cNvPr id="133" name="Straight Connector 132"/>
              <p:cNvCxnSpPr/>
              <p:nvPr/>
            </p:nvCxnSpPr>
            <p:spPr>
              <a:xfrm flipV="1">
                <a:off x="3422969" y="3569914"/>
                <a:ext cx="3" cy="8286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1359219" y="3649787"/>
                <a:ext cx="3" cy="82869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1042136" y="2789351"/>
                <a:ext cx="2704157" cy="1009666"/>
                <a:chOff x="1016843" y="3755678"/>
                <a:chExt cx="2704157" cy="1009666"/>
              </a:xfrm>
            </p:grpSpPr>
            <p:grpSp>
              <p:nvGrpSpPr>
                <p:cNvPr id="149" name="Group 148"/>
                <p:cNvGrpSpPr/>
                <p:nvPr/>
              </p:nvGrpSpPr>
              <p:grpSpPr>
                <a:xfrm>
                  <a:off x="2439673" y="3755678"/>
                  <a:ext cx="1281327" cy="1009665"/>
                  <a:chOff x="6048047" y="2727523"/>
                  <a:chExt cx="1281327" cy="1009665"/>
                </a:xfrm>
              </p:grpSpPr>
              <p:sp>
                <p:nvSpPr>
                  <p:cNvPr id="155" name="Rounded Rectangle 154"/>
                  <p:cNvSpPr/>
                  <p:nvPr/>
                </p:nvSpPr>
                <p:spPr>
                  <a:xfrm>
                    <a:off x="6048047" y="2727523"/>
                    <a:ext cx="1281327" cy="1009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6048047" y="3068664"/>
                    <a:ext cx="1281327" cy="369332"/>
                  </a:xfrm>
                  <a:prstGeom prst="rect">
                    <a:avLst/>
                  </a:prstGeom>
                  <a:noFill/>
                </p:spPr>
                <p:txBody>
                  <a:bodyPr wrap="square" rtlCol="0">
                    <a:spAutoFit/>
                  </a:bodyPr>
                  <a:lstStyle/>
                  <a:p>
                    <a:pPr algn="ctr"/>
                    <a:r>
                      <a:rPr lang="en-US" b="1" dirty="0" smtClean="0">
                        <a:solidFill>
                          <a:schemeClr val="bg1"/>
                        </a:solidFill>
                      </a:rPr>
                      <a:t>SC</a:t>
                    </a:r>
                    <a:endParaRPr lang="en-US" b="1" dirty="0">
                      <a:solidFill>
                        <a:schemeClr val="bg1"/>
                      </a:solidFill>
                    </a:endParaRPr>
                  </a:p>
                </p:txBody>
              </p:sp>
            </p:grpSp>
            <p:grpSp>
              <p:nvGrpSpPr>
                <p:cNvPr id="150" name="Group 149"/>
                <p:cNvGrpSpPr/>
                <p:nvPr/>
              </p:nvGrpSpPr>
              <p:grpSpPr>
                <a:xfrm>
                  <a:off x="1016843" y="3755679"/>
                  <a:ext cx="1281327" cy="1009665"/>
                  <a:chOff x="6048047" y="2727523"/>
                  <a:chExt cx="1281327" cy="1009665"/>
                </a:xfrm>
              </p:grpSpPr>
              <p:sp>
                <p:nvSpPr>
                  <p:cNvPr id="151" name="Rounded Rectangle 150"/>
                  <p:cNvSpPr/>
                  <p:nvPr/>
                </p:nvSpPr>
                <p:spPr>
                  <a:xfrm>
                    <a:off x="6048047" y="2727523"/>
                    <a:ext cx="1281327" cy="1009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6048047" y="3068664"/>
                    <a:ext cx="1281327" cy="369332"/>
                  </a:xfrm>
                  <a:prstGeom prst="rect">
                    <a:avLst/>
                  </a:prstGeom>
                  <a:noFill/>
                </p:spPr>
                <p:txBody>
                  <a:bodyPr wrap="square" rtlCol="0">
                    <a:spAutoFit/>
                  </a:bodyPr>
                  <a:lstStyle/>
                  <a:p>
                    <a:pPr algn="ctr"/>
                    <a:r>
                      <a:rPr lang="en-US" b="1" dirty="0" smtClean="0">
                        <a:solidFill>
                          <a:schemeClr val="bg1"/>
                        </a:solidFill>
                      </a:rPr>
                      <a:t>SC</a:t>
                    </a:r>
                    <a:endParaRPr lang="en-US" b="1" dirty="0">
                      <a:solidFill>
                        <a:schemeClr val="bg1"/>
                      </a:solidFill>
                    </a:endParaRPr>
                  </a:p>
                </p:txBody>
              </p:sp>
            </p:grpSp>
          </p:grpSp>
          <p:cxnSp>
            <p:nvCxnSpPr>
              <p:cNvPr id="134" name="Straight Connector 133"/>
              <p:cNvCxnSpPr/>
              <p:nvPr/>
            </p:nvCxnSpPr>
            <p:spPr>
              <a:xfrm flipH="1" flipV="1">
                <a:off x="1918412" y="3799016"/>
                <a:ext cx="876300" cy="4981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1918412" y="3799017"/>
                <a:ext cx="876301" cy="4981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2477011" y="4297154"/>
                <a:ext cx="1269282"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042136" y="4297153"/>
                <a:ext cx="1269282" cy="226711"/>
              </a:xfrm>
              <a:prstGeom prst="rect">
                <a:avLst/>
              </a:prstGeom>
              <a:solidFill>
                <a:schemeClr val="accent1">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flipV="1">
                <a:off x="2982141" y="4540342"/>
                <a:ext cx="0" cy="4602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882779" y="4523864"/>
                <a:ext cx="0" cy="4602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312347" y="4261195"/>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sp>
            <p:nvSpPr>
              <p:cNvPr id="48" name="TextBox 47"/>
              <p:cNvSpPr txBox="1"/>
              <p:nvPr/>
            </p:nvSpPr>
            <p:spPr>
              <a:xfrm>
                <a:off x="2640263" y="4261195"/>
                <a:ext cx="740908" cy="307777"/>
              </a:xfrm>
              <a:prstGeom prst="rect">
                <a:avLst/>
              </a:prstGeom>
              <a:noFill/>
            </p:spPr>
            <p:txBody>
              <a:bodyPr wrap="none" rtlCol="0">
                <a:spAutoFit/>
              </a:bodyPr>
              <a:lstStyle/>
              <a:p>
                <a:pPr algn="ctr"/>
                <a:r>
                  <a:rPr lang="en-US" sz="1400" b="1" dirty="0" smtClean="0">
                    <a:solidFill>
                      <a:schemeClr val="bg1"/>
                    </a:solidFill>
                  </a:rPr>
                  <a:t>switch</a:t>
                </a:r>
                <a:endParaRPr lang="en-US" sz="1400" b="1" dirty="0">
                  <a:solidFill>
                    <a:schemeClr val="bg1"/>
                  </a:solidFill>
                </a:endParaRPr>
              </a:p>
            </p:txBody>
          </p:sp>
          <p:grpSp>
            <p:nvGrpSpPr>
              <p:cNvPr id="10" name="Group 9"/>
              <p:cNvGrpSpPr/>
              <p:nvPr/>
            </p:nvGrpSpPr>
            <p:grpSpPr>
              <a:xfrm>
                <a:off x="1359222" y="4982788"/>
                <a:ext cx="2063750" cy="1183836"/>
                <a:chOff x="1359222" y="4982788"/>
                <a:chExt cx="2063750" cy="1183836"/>
              </a:xfrm>
            </p:grpSpPr>
            <p:sp>
              <p:nvSpPr>
                <p:cNvPr id="143" name="Rounded Rectangle 142"/>
                <p:cNvSpPr/>
                <p:nvPr/>
              </p:nvSpPr>
              <p:spPr>
                <a:xfrm>
                  <a:off x="1359222" y="4984084"/>
                  <a:ext cx="2063750" cy="11825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n 143"/>
                <p:cNvSpPr/>
                <p:nvPr/>
              </p:nvSpPr>
              <p:spPr>
                <a:xfrm>
                  <a:off x="1501200" y="5453766"/>
                  <a:ext cx="560411" cy="645319"/>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an 145"/>
                <p:cNvSpPr/>
                <p:nvPr/>
              </p:nvSpPr>
              <p:spPr>
                <a:xfrm>
                  <a:off x="2110889" y="5453768"/>
                  <a:ext cx="560411" cy="645319"/>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an 146"/>
                <p:cNvSpPr/>
                <p:nvPr/>
              </p:nvSpPr>
              <p:spPr>
                <a:xfrm>
                  <a:off x="2730511" y="5453767"/>
                  <a:ext cx="560411" cy="645319"/>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889836" y="5637124"/>
                  <a:ext cx="1092305" cy="338554"/>
                </a:xfrm>
                <a:prstGeom prst="rect">
                  <a:avLst/>
                </a:prstGeom>
                <a:solidFill>
                  <a:schemeClr val="accent1">
                    <a:lumMod val="10000"/>
                    <a:lumOff val="90000"/>
                  </a:schemeClr>
                </a:solidFill>
                <a:ln>
                  <a:solidFill>
                    <a:schemeClr val="accent1">
                      <a:lumMod val="10000"/>
                      <a:lumOff val="90000"/>
                    </a:schemeClr>
                  </a:solidFill>
                </a:ln>
              </p:spPr>
              <p:txBody>
                <a:bodyPr wrap="square" rtlCol="0">
                  <a:spAutoFit/>
                </a:bodyPr>
                <a:lstStyle/>
                <a:p>
                  <a:pPr algn="ctr"/>
                  <a:r>
                    <a:rPr lang="en-US" sz="1600" b="1" dirty="0" smtClean="0">
                      <a:solidFill>
                        <a:schemeClr val="accent1">
                          <a:lumMod val="75000"/>
                          <a:lumOff val="25000"/>
                        </a:schemeClr>
                      </a:solidFill>
                    </a:rPr>
                    <a:t>RAID</a:t>
                  </a:r>
                  <a:endParaRPr lang="en-US" sz="1600" b="1" dirty="0">
                    <a:solidFill>
                      <a:schemeClr val="accent1">
                        <a:lumMod val="75000"/>
                        <a:lumOff val="25000"/>
                      </a:schemeClr>
                    </a:solidFill>
                  </a:endParaRPr>
                </a:p>
              </p:txBody>
            </p:sp>
            <p:grpSp>
              <p:nvGrpSpPr>
                <p:cNvPr id="9" name="Group 8"/>
                <p:cNvGrpSpPr/>
                <p:nvPr/>
              </p:nvGrpSpPr>
              <p:grpSpPr>
                <a:xfrm>
                  <a:off x="1630145" y="4984084"/>
                  <a:ext cx="505267" cy="373792"/>
                  <a:chOff x="1630145" y="4984084"/>
                  <a:chExt cx="505267" cy="373792"/>
                </a:xfrm>
              </p:grpSpPr>
              <p:sp>
                <p:nvSpPr>
                  <p:cNvPr id="7" name="Rectangle 6"/>
                  <p:cNvSpPr/>
                  <p:nvPr/>
                </p:nvSpPr>
                <p:spPr>
                  <a:xfrm>
                    <a:off x="1681230" y="4984084"/>
                    <a:ext cx="417212" cy="3737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30145" y="4998243"/>
                    <a:ext cx="505267" cy="338554"/>
                  </a:xfrm>
                  <a:prstGeom prst="rect">
                    <a:avLst/>
                  </a:prstGeom>
                  <a:noFill/>
                </p:spPr>
                <p:txBody>
                  <a:bodyPr wrap="none" rtlCol="0">
                    <a:spAutoFit/>
                  </a:bodyPr>
                  <a:lstStyle/>
                  <a:p>
                    <a:r>
                      <a:rPr lang="en-US" sz="1600" b="1" dirty="0" err="1" smtClean="0"/>
                      <a:t>ctlr</a:t>
                    </a:r>
                    <a:endParaRPr lang="en-US" sz="1600" b="1" dirty="0"/>
                  </a:p>
                </p:txBody>
              </p:sp>
            </p:grpSp>
            <p:grpSp>
              <p:nvGrpSpPr>
                <p:cNvPr id="53" name="Group 52"/>
                <p:cNvGrpSpPr/>
                <p:nvPr/>
              </p:nvGrpSpPr>
              <p:grpSpPr>
                <a:xfrm>
                  <a:off x="2730511" y="4982788"/>
                  <a:ext cx="505267" cy="373792"/>
                  <a:chOff x="1630145" y="4985106"/>
                  <a:chExt cx="505267" cy="373792"/>
                </a:xfrm>
              </p:grpSpPr>
              <p:sp>
                <p:nvSpPr>
                  <p:cNvPr id="54" name="Rectangle 53"/>
                  <p:cNvSpPr/>
                  <p:nvPr/>
                </p:nvSpPr>
                <p:spPr>
                  <a:xfrm>
                    <a:off x="1671597" y="4985106"/>
                    <a:ext cx="417212" cy="3737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630145" y="5017706"/>
                    <a:ext cx="505267" cy="338554"/>
                  </a:xfrm>
                  <a:prstGeom prst="rect">
                    <a:avLst/>
                  </a:prstGeom>
                  <a:noFill/>
                </p:spPr>
                <p:txBody>
                  <a:bodyPr wrap="none" rtlCol="0">
                    <a:spAutoFit/>
                  </a:bodyPr>
                  <a:lstStyle/>
                  <a:p>
                    <a:r>
                      <a:rPr lang="en-US" sz="1600" b="1" dirty="0" err="1" smtClean="0"/>
                      <a:t>ctlr</a:t>
                    </a:r>
                    <a:endParaRPr lang="en-US" sz="1600" b="1" dirty="0"/>
                  </a:p>
                </p:txBody>
              </p:sp>
            </p:grpSp>
          </p:grpSp>
        </p:grpSp>
      </p:grpSp>
    </p:spTree>
    <p:extLst>
      <p:ext uri="{BB962C8B-B14F-4D97-AF65-F5344CB8AC3E}">
        <p14:creationId xmlns:p14="http://schemas.microsoft.com/office/powerpoint/2010/main" val="2446821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High Availability&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40&quot;/&gt;&lt;property id=&quot;20307&quot; value=&quot;264&quot;/&gt;&lt;/object&gt;&lt;object type=&quot;3&quot; unique_id=&quot;10013&quot;&gt;&lt;property id=&quot;20148&quot; value=&quot;5&quot;/&gt;&lt;property id=&quot;20300&quot; value=&quot;Slide 41&quot;/&gt;&lt;property id=&quot;20307&quot; value=&quot;265&quot;/&gt;&lt;/object&gt;&lt;object type=&quot;3&quot; unique_id=&quot;12473&quot;&gt;&lt;property id=&quot;20148&quot; value=&quot;5&quot;/&gt;&lt;property id=&quot;20300&quot; value=&quot;Slide 8 - &amp;quot;Network Redundancy&amp;quot;&quot;/&gt;&lt;property id=&quot;20307&quot; value=&quot;268&quot;/&gt;&lt;/object&gt;&lt;object type=&quot;3&quot; unique_id=&quot;12543&quot;&gt;&lt;property id=&quot;20148&quot; value=&quot;5&quot;/&gt;&lt;property id=&quot;20300&quot; value=&quot;Slide 5 - &amp;quot;HA and Redundancy&amp;quot;&quot;/&gt;&lt;property id=&quot;20307&quot; value=&quot;269&quot;/&gt;&lt;/object&gt;&lt;object type=&quot;3&quot; unique_id=&quot;12544&quot;&gt;&lt;property id=&quot;20148&quot; value=&quot;5&quot;/&gt;&lt;property id=&quot;20300&quot; value=&quot;Slide 14 - &amp;quot;Cloud Availability&amp;quot;&quot;/&gt;&lt;property id=&quot;20307&quot; value=&quot;270&quot;/&gt;&lt;/object&gt;&lt;object type=&quot;3&quot; unique_id=&quot;12579&quot;&gt;&lt;property id=&quot;20148&quot; value=&quot;5&quot;/&gt;&lt;property id=&quot;20300&quot; value=&quot;Slide 15 - &amp;quot;Arbitrators&amp;quot;&quot;/&gt;&lt;property id=&quot;20307&quot; value=&quot;272&quot;/&gt;&lt;/object&gt;&lt;object type=&quot;3&quot; unique_id=&quot;12616&quot;&gt;&lt;property id=&quot;20148&quot; value=&quot;5&quot;/&gt;&lt;property id=&quot;20300&quot; value=&quot;Slide 17 - &amp;quot;Eucalyptus HA Requirements&amp;quot;&quot;/&gt;&lt;property id=&quot;20307&quot; value=&quot;273&quot;/&gt;&lt;/object&gt;&lt;object type=&quot;3&quot; unique_id=&quot;12656&quot;&gt;&lt;property id=&quot;20148&quot; value=&quot;5&quot;/&gt;&lt;property id=&quot;20300&quot; value=&quot;Slide 18 - &amp;quot;Example Configurations (1)&amp;quot;&quot;/&gt;&lt;property id=&quot;20307&quot; value=&quot;274&quot;/&gt;&lt;/object&gt;&lt;object type=&quot;3&quot; unique_id=&quot;12742&quot;&gt;&lt;property id=&quot;20148&quot; value=&quot;5&quot;/&gt;&lt;property id=&quot;20300&quot; value=&quot;Slide 20 - &amp;quot;Installation and Configuration&amp;quot;&quot;/&gt;&lt;property id=&quot;20307&quot; value=&quot;276&quot;/&gt;&lt;/object&gt;&lt;object type=&quot;3&quot; unique_id=&quot;19244&quot;&gt;&lt;property id=&quot;20148&quot; value=&quot;5&quot;/&gt;&lt;property id=&quot;20300&quot; value=&quot;Slide 39 - &amp;quot;Summary&amp;quot;&quot;/&gt;&lt;property id=&quot;20307&quot; value=&quot;336&quot;/&gt;&lt;/object&gt;&lt;object type=&quot;3&quot; unique_id=&quot;19745&quot;&gt;&lt;property id=&quot;20148&quot; value=&quot;5&quot;/&gt;&lt;property id=&quot;20300&quot; value=&quot;Slide 6 - &amp;quot;Service Redundancy&amp;quot;&quot;/&gt;&lt;property id=&quot;20307&quot; value=&quot;338&quot;/&gt;&lt;/object&gt;&lt;object type=&quot;3&quot; unique_id=&quot;19746&quot;&gt;&lt;property id=&quot;20148&quot; value=&quot;5&quot;/&gt;&lt;property id=&quot;20300&quot; value=&quot;Slide 4 - &amp;quot;Eucalyptus High Availability&amp;quot;&quot;/&gt;&lt;property id=&quot;20307&quot; value=&quot;339&quot;/&gt;&lt;/object&gt;&lt;object type=&quot;3&quot; unique_id=&quot;19888&quot;&gt;&lt;property id=&quot;20148&quot; value=&quot;5&quot;/&gt;&lt;property id=&quot;20300&quot; value=&quot;Slide 9 - &amp;quot;Storage Redundancy&amp;quot;&quot;/&gt;&lt;property id=&quot;20307&quot; value=&quot;340&quot;/&gt;&lt;/object&gt;&lt;object type=&quot;3&quot; unique_id=&quot;20081&quot;&gt;&lt;property id=&quot;20148&quot; value=&quot;5&quot;/&gt;&lt;property id=&quot;20300&quot; value=&quot;Slide 10 - &amp;quot;Walrus Storage&amp;quot;&quot;/&gt;&lt;property id=&quot;20307&quot; value=&quot;341&quot;/&gt;&lt;/object&gt;&lt;object type=&quot;3&quot; unique_id=&quot;20082&quot;&gt;&lt;property id=&quot;20148&quot; value=&quot;5&quot;/&gt;&lt;property id=&quot;20300&quot; value=&quot;Slide 11 - &amp;quot;DRBD Operation&amp;quot;&quot;/&gt;&lt;property id=&quot;20307&quot; value=&quot;342&quot;/&gt;&lt;/object&gt;&lt;object type=&quot;3&quot; unique_id=&quot;20633&quot;&gt;&lt;property id=&quot;20148&quot; value=&quot;5&quot;/&gt;&lt;property id=&quot;20300&quot; value=&quot;Slide 12 - &amp;quot;DRBD Metadata&amp;quot;&quot;/&gt;&lt;property id=&quot;20307&quot; value=&quot;343&quot;/&gt;&lt;/object&gt;&lt;object type=&quot;3&quot; unique_id=&quot;20991&quot;&gt;&lt;property id=&quot;20148&quot; value=&quot;5&quot;/&gt;&lt;property id=&quot;20300&quot; value=&quot;Slide 13 - &amp;quot;Service States&amp;quot;&quot;/&gt;&lt;property id=&quot;20307&quot; value=&quot;344&quot;/&gt;&lt;/object&gt;&lt;object type=&quot;3&quot; unique_id=&quot;21951&quot;&gt;&lt;property id=&quot;20148&quot; value=&quot;5&quot;/&gt;&lt;property id=&quot;20300&quot; value=&quot;Slide 16 - &amp;quot;Arbitrators Example&amp;quot;&quot;/&gt;&lt;property id=&quot;20307&quot; value=&quot;348&quot;/&gt;&lt;/object&gt;&lt;object type=&quot;3&quot; unique_id=&quot;22161&quot;&gt;&lt;property id=&quot;20148&quot; value=&quot;5&quot;/&gt;&lt;property id=&quot;20300&quot; value=&quot;Slide 19 - &amp;quot;Example Configurations (2)&amp;quot;&quot;/&gt;&lt;property id=&quot;20307&quot; value=&quot;349&quot;/&gt;&lt;/object&gt;&lt;object type=&quot;3&quot; unique_id=&quot;22402&quot;&gt;&lt;property id=&quot;20148&quot; value=&quot;5&quot;/&gt;&lt;property id=&quot;20300&quot; value=&quot;Slide 21 - &amp;quot;Starting the Cloud-Layer Components&amp;quot;&quot;/&gt;&lt;property id=&quot;20307&quot; value=&quot;350&quot;/&gt;&lt;/object&gt;&lt;object type=&quot;3&quot; unique_id=&quot;22403&quot;&gt;&lt;property id=&quot;20148&quot; value=&quot;5&quot;/&gt;&lt;property id=&quot;20300&quot; value=&quot;Slide 7 - &amp;quot;High Availability in Action&amp;quot;&quot;/&gt;&lt;property id=&quot;20307&quot; value=&quot;351&quot;/&gt;&lt;/object&gt;&lt;object type=&quot;3&quot; unique_id=&quot;22793&quot;&gt;&lt;property id=&quot;20148&quot; value=&quot;5&quot;/&gt;&lt;property id=&quot;20300&quot; value=&quot;Slide 22 - &amp;quot;Starting the Cluster Components&amp;quot;&quot;/&gt;&lt;property id=&quot;20307&quot; value=&quot;354&quot;/&gt;&lt;/object&gt;&lt;object type=&quot;3&quot; unique_id=&quot;22794&quot;&gt;&lt;property id=&quot;20148&quot; value=&quot;5&quot;/&gt;&lt;property id=&quot;20300&quot; value=&quot;Slide 23 - &amp;quot;Register the Secondary Cloud Controller&amp;quot;&quot;/&gt;&lt;property id=&quot;20307&quot; value=&quot;353&quot;/&gt;&lt;/object&gt;&lt;object type=&quot;3&quot; unique_id=&quot;22945&quot;&gt;&lt;property id=&quot;20148&quot; value=&quot;5&quot;/&gt;&lt;property id=&quot;20300&quot; value=&quot;Slide 24 - &amp;quot;Register the Walrus Services&amp;quot;&quot;/&gt;&lt;property id=&quot;20307&quot; value=&quot;355&quot;/&gt;&lt;/object&gt;&lt;object type=&quot;3&quot; unique_id=&quot;23039&quot;&gt;&lt;property id=&quot;20148&quot; value=&quot;5&quot;/&gt;&lt;property id=&quot;20300&quot; value=&quot;Slide 25 - &amp;quot;Register the Cluster Controllers&amp;quot;&quot;/&gt;&lt;property id=&quot;20307&quot; value=&quot;356&quot;/&gt;&lt;/object&gt;&lt;object type=&quot;3&quot; unique_id=&quot;23264&quot;&gt;&lt;property id=&quot;20148&quot; value=&quot;5&quot;/&gt;&lt;property id=&quot;20300&quot; value=&quot;Slide 26 - &amp;quot;Register the VMware Brokers&amp;quot;&quot;/&gt;&lt;property id=&quot;20307&quot; value=&quot;357&quot;/&gt;&lt;/object&gt;&lt;object type=&quot;3&quot; unique_id=&quot;23397&quot;&gt;&lt;property id=&quot;20148&quot; value=&quot;5&quot;/&gt;&lt;property id=&quot;20300&quot; value=&quot;Slide 27 - &amp;quot;Register the Storage Controllers&amp;quot;&quot;/&gt;&lt;property id=&quot;20307&quot; value=&quot;358&quot;/&gt;&lt;/object&gt;&lt;object type=&quot;3&quot; unique_id=&quot;23500&quot;&gt;&lt;property id=&quot;20148&quot; value=&quot;5&quot;/&gt;&lt;property id=&quot;20300&quot; value=&quot;Slide 28 - &amp;quot;Register the Node Controllers&amp;quot;&quot;/&gt;&lt;property id=&quot;20307&quot; value=&quot;359&quot;/&gt;&lt;/object&gt;&lt;object type=&quot;3&quot; unique_id=&quot;23676&quot;&gt;&lt;property id=&quot;20148&quot; value=&quot;5&quot;/&gt;&lt;property id=&quot;20300&quot; value=&quot;Slide 30 - &amp;quot;Register the Arbitrators&amp;quot;&quot;/&gt;&lt;property id=&quot;20307&quot; value=&quot;360&quot;/&gt;&lt;/object&gt;&lt;object type=&quot;3&quot; unique_id=&quot;23677&quot;&gt;&lt;property id=&quot;20148&quot; value=&quot;5&quot;/&gt;&lt;property id=&quot;20300&quot; value=&quot;Slide 31 - &amp;quot;Configure Arbitrators&amp;quot;&quot;/&gt;&lt;property id=&quot;20307&quot; value=&quot;361&quot;/&gt;&lt;/object&gt;&lt;object type=&quot;3&quot; unique_id=&quot;23944&quot;&gt;&lt;property id=&quot;20148&quot; value=&quot;5&quot;/&gt;&lt;property id=&quot;20300&quot; value=&quot;Slide 33 - &amp;quot;Loading and Using DRBD&amp;quot;&quot;/&gt;&lt;property id=&quot;20307&quot; value=&quot;363&quot;/&gt;&lt;/object&gt;&lt;object type=&quot;3&quot; unique_id=&quot;24263&quot;&gt;&lt;property id=&quot;20148&quot; value=&quot;5&quot;/&gt;&lt;property id=&quot;20300&quot; value=&quot;Slide 35 - &amp;quot;DRBD Configuration Files&amp;quot;&quot;/&gt;&lt;property id=&quot;20307&quot; value=&quot;365&quot;/&gt;&lt;/object&gt;&lt;object type=&quot;3&quot; unique_id=&quot;24469&quot;&gt;&lt;property id=&quot;20148&quot; value=&quot;5&quot;/&gt;&lt;property id=&quot;20300&quot; value=&quot;Slide 29 - &amp;quot;View Service States&amp;quot;&quot;/&gt;&lt;property id=&quot;20307&quot; value=&quot;366&quot;/&gt;&lt;/object&gt;&lt;object type=&quot;3&quot; unique_id=&quot;24470&quot;&gt;&lt;property id=&quot;20148&quot; value=&quot;5&quot;/&gt;&lt;property id=&quot;20300&quot; value=&quot;Slide 32 - &amp;quot;View Arbitrators&amp;quot;&quot;/&gt;&lt;property id=&quot;20307&quot; value=&quot;367&quot;/&gt;&lt;/object&gt;&lt;object type=&quot;3&quot; unique_id=&quot;24600&quot;&gt;&lt;property id=&quot;20148&quot; value=&quot;5&quot;/&gt;&lt;property id=&quot;20300&quot; value=&quot;Slide 37 - &amp;quot;View DRBD State&amp;quot;&quot;/&gt;&lt;property id=&quot;20307&quot; value=&quot;368&quot;/&gt;&lt;/object&gt;&lt;object type=&quot;3&quot; unique_id=&quot;26919&quot;&gt;&lt;property id=&quot;20148&quot; value=&quot;5&quot;/&gt;&lt;property id=&quot;20300&quot; value=&quot;Slide 38 - &amp;quot;Enabling DNS Delegation&amp;quot;&quot;/&gt;&lt;property id=&quot;20307&quot; value=&quot;369&quot;/&gt;&lt;/object&gt;&lt;object type=&quot;3&quot; unique_id=&quot;26963&quot;&gt;&lt;property id=&quot;20148&quot; value=&quot;5&quot;/&gt;&lt;property id=&quot;20300&quot; value=&quot;Slide 36 - &amp;quot;Eucalyptus DRBD File&amp;quot;&quot;/&gt;&lt;property id=&quot;20307&quot; value=&quot;370&quot;/&gt;&lt;/object&gt;&lt;object type=&quot;3&quot; unique_id=&quot;27552&quot;&gt;&lt;property id=&quot;20148&quot; value=&quot;5&quot;/&gt;&lt;property id=&quot;20300&quot; value=&quot;Slide 34 - &amp;quot;Walrus and DRBD Devices&amp;quot;&quot;/&gt;&lt;property id=&quot;20307&quot; value=&quot;371&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7074</TotalTime>
  <Words>5804</Words>
  <Application>Microsoft Office PowerPoint</Application>
  <PresentationFormat>On-screen Show (4:3)</PresentationFormat>
  <Paragraphs>652</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euc-040_rev_d_corp_template_v10</vt:lpstr>
      <vt:lpstr>PowerPoint Presentation</vt:lpstr>
      <vt:lpstr>Eucalyptus High Availability</vt:lpstr>
      <vt:lpstr>Module Topics</vt:lpstr>
      <vt:lpstr>Eucalyptus High Availability</vt:lpstr>
      <vt:lpstr>HA and Redundancy</vt:lpstr>
      <vt:lpstr>Service Redundancy</vt:lpstr>
      <vt:lpstr>High Availability in Action</vt:lpstr>
      <vt:lpstr>Network Redundancy</vt:lpstr>
      <vt:lpstr>Storage Redundancy</vt:lpstr>
      <vt:lpstr>Walrus Storage</vt:lpstr>
      <vt:lpstr>DRBD Operation</vt:lpstr>
      <vt:lpstr>DRBD Metadata</vt:lpstr>
      <vt:lpstr>Service States</vt:lpstr>
      <vt:lpstr>Cloud Availability</vt:lpstr>
      <vt:lpstr>Arbitrators</vt:lpstr>
      <vt:lpstr>Arbitrators Example</vt:lpstr>
      <vt:lpstr>Eucalyptus HA Requirements</vt:lpstr>
      <vt:lpstr>Example Configurations (1)</vt:lpstr>
      <vt:lpstr>Example Configurations (2)</vt:lpstr>
      <vt:lpstr>Installation and Configuration</vt:lpstr>
      <vt:lpstr>Starting the Cloud-Layer Components</vt:lpstr>
      <vt:lpstr>Starting the Cluster Components</vt:lpstr>
      <vt:lpstr>Register the Secondary Cloud Controller</vt:lpstr>
      <vt:lpstr>Register the Walrus Services</vt:lpstr>
      <vt:lpstr>Register the Cluster Controllers</vt:lpstr>
      <vt:lpstr>Register the VMware Brokers</vt:lpstr>
      <vt:lpstr>Register the Storage Controllers</vt:lpstr>
      <vt:lpstr>Register the Node Controllers</vt:lpstr>
      <vt:lpstr>View Service States</vt:lpstr>
      <vt:lpstr>Register the Arbitrators</vt:lpstr>
      <vt:lpstr>Configure Arbitrators</vt:lpstr>
      <vt:lpstr>View Arbitrators</vt:lpstr>
      <vt:lpstr>Loading and Using DRBD</vt:lpstr>
      <vt:lpstr>Walrus and DRBD Devices</vt:lpstr>
      <vt:lpstr>DRBD Configuration Files</vt:lpstr>
      <vt:lpstr>Eucalyptus DRBD File</vt:lpstr>
      <vt:lpstr>View DRBD State</vt:lpstr>
      <vt:lpstr>Enabling DNS Delegation</vt:lpstr>
      <vt:lpstr>Summary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324</cp:revision>
  <cp:lastPrinted>2012-09-04T20:11:05Z</cp:lastPrinted>
  <dcterms:created xsi:type="dcterms:W3CDTF">2011-10-23T23:18:41Z</dcterms:created>
  <dcterms:modified xsi:type="dcterms:W3CDTF">2012-12-11T15:15:32Z</dcterms:modified>
</cp:coreProperties>
</file>