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6" r:id="rId2"/>
    <p:sldId id="256" r:id="rId3"/>
    <p:sldId id="257" r:id="rId4"/>
    <p:sldId id="301" r:id="rId5"/>
    <p:sldId id="374" r:id="rId6"/>
    <p:sldId id="302" r:id="rId7"/>
    <p:sldId id="341" r:id="rId8"/>
    <p:sldId id="342" r:id="rId9"/>
    <p:sldId id="343" r:id="rId10"/>
    <p:sldId id="344" r:id="rId11"/>
    <p:sldId id="346" r:id="rId12"/>
    <p:sldId id="345" r:id="rId13"/>
    <p:sldId id="347" r:id="rId14"/>
    <p:sldId id="348" r:id="rId15"/>
    <p:sldId id="375" r:id="rId16"/>
    <p:sldId id="351" r:id="rId17"/>
    <p:sldId id="377" r:id="rId18"/>
    <p:sldId id="376" r:id="rId19"/>
    <p:sldId id="372" r:id="rId20"/>
    <p:sldId id="373" r:id="rId21"/>
    <p:sldId id="339" r:id="rId22"/>
    <p:sldId id="367" r:id="rId23"/>
    <p:sldId id="368" r:id="rId24"/>
    <p:sldId id="371" r:id="rId25"/>
    <p:sldId id="369" r:id="rId26"/>
    <p:sldId id="370" r:id="rId27"/>
    <p:sldId id="353" r:id="rId28"/>
    <p:sldId id="378" r:id="rId29"/>
    <p:sldId id="359" r:id="rId30"/>
    <p:sldId id="364" r:id="rId31"/>
    <p:sldId id="360" r:id="rId32"/>
    <p:sldId id="361" r:id="rId33"/>
    <p:sldId id="337" r:id="rId34"/>
    <p:sldId id="264" r:id="rId35"/>
    <p:sldId id="265" r:id="rId36"/>
  </p:sldIdLst>
  <p:sldSz cx="9144000" cy="6858000" type="screen4x3"/>
  <p:notesSz cx="7315200" cy="96012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28A05"/>
    <a:srgbClr val="000000"/>
    <a:srgbClr val="0099DB"/>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7" autoAdjust="0"/>
    <p:restoredTop sz="79964" autoAdjust="0"/>
  </p:normalViewPr>
  <p:slideViewPr>
    <p:cSldViewPr snapToGrid="0">
      <p:cViewPr varScale="1">
        <p:scale>
          <a:sx n="57" d="100"/>
          <a:sy n="57" d="100"/>
        </p:scale>
        <p:origin x="-588"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20CC695-6B7E-430C-B0BC-B69D8BBB35DA}" type="datetimeFigureOut">
              <a:rPr lang="en-US" smtClean="0"/>
              <a:t>12/7/2012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A4EDCA9-A161-4BDA-BE05-F05BF2299763}" type="slidenum">
              <a:rPr lang="en-US" smtClean="0"/>
              <a:t>‹#›</a:t>
            </a:fld>
            <a:endParaRPr lang="en-US"/>
          </a:p>
        </p:txBody>
      </p:sp>
    </p:spTree>
    <p:extLst>
      <p:ext uri="{BB962C8B-B14F-4D97-AF65-F5344CB8AC3E}">
        <p14:creationId xmlns:p14="http://schemas.microsoft.com/office/powerpoint/2010/main" val="417567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Eucalyptus</a:t>
            </a:r>
            <a:r>
              <a:rPr lang="en-US" baseline="0" dirty="0" smtClean="0">
                <a:latin typeface="Times New Roman" charset="0"/>
              </a:rPr>
              <a:t> i</a:t>
            </a:r>
            <a:r>
              <a:rPr lang="en-US" dirty="0" smtClean="0">
                <a:latin typeface="Times New Roman" charset="0"/>
              </a:rPr>
              <a:t>nstallation defaults to SYSTEM network mode.  Edits</a:t>
            </a:r>
            <a:r>
              <a:rPr lang="en-US" baseline="0" dirty="0" smtClean="0">
                <a:latin typeface="Times New Roman" charset="0"/>
              </a:rPr>
              <a:t> must be made to the /</a:t>
            </a:r>
            <a:r>
              <a:rPr lang="en-US" baseline="0" dirty="0" err="1" smtClean="0">
                <a:latin typeface="Times New Roman" charset="0"/>
              </a:rPr>
              <a:t>etc</a:t>
            </a:r>
            <a:r>
              <a:rPr lang="en-US" baseline="0" dirty="0" smtClean="0">
                <a:latin typeface="Times New Roman" charset="0"/>
              </a:rPr>
              <a:t>/eucalyptus/</a:t>
            </a:r>
            <a:r>
              <a:rPr lang="en-US" baseline="0" dirty="0" err="1" smtClean="0">
                <a:latin typeface="Times New Roman" charset="0"/>
              </a:rPr>
              <a:t>eucalyptus.conf</a:t>
            </a:r>
            <a:r>
              <a:rPr lang="en-US" baseline="0" dirty="0" smtClean="0">
                <a:latin typeface="Times New Roman" charset="0"/>
              </a:rPr>
              <a:t> file in order to change to another network mode.</a:t>
            </a:r>
            <a:endParaRPr lang="en-US" dirty="0" smtClean="0">
              <a:latin typeface="Times New Roman" charset="0"/>
            </a:endParaRPr>
          </a:p>
          <a:p>
            <a:r>
              <a:rPr lang="en-US" dirty="0" smtClean="0">
                <a:latin typeface="Times New Roman" charset="0"/>
              </a:rPr>
              <a:t>SYSTEM</a:t>
            </a:r>
            <a:r>
              <a:rPr lang="en-US" baseline="0" dirty="0" smtClean="0">
                <a:latin typeface="Times New Roman" charset="0"/>
              </a:rPr>
              <a:t> and STATIC network modes are very similar.  The primary difference between them is where the DHCP server is implemented.  </a:t>
            </a:r>
          </a:p>
          <a:p>
            <a:r>
              <a:rPr lang="en-US" baseline="0" dirty="0" smtClean="0">
                <a:latin typeface="Times New Roman" charset="0"/>
              </a:rPr>
              <a:t>MANAGED and MANAGED-NOVLAN network modes are very similar.  The primary difference between them is support for launching instances in different virtual LANs (VLANs).</a:t>
            </a:r>
            <a:endParaRPr lang="en-US" dirty="0" smtClean="0">
              <a:latin typeface="Times New Roman" charset="0"/>
            </a:endParaRPr>
          </a:p>
          <a:p>
            <a:r>
              <a:rPr lang="en-US" dirty="0" smtClean="0">
                <a:latin typeface="Times New Roman" charset="0"/>
              </a:rPr>
              <a:t>Which network</a:t>
            </a:r>
            <a:r>
              <a:rPr lang="en-US" baseline="0" dirty="0" smtClean="0">
                <a:latin typeface="Times New Roman" charset="0"/>
              </a:rPr>
              <a:t> </a:t>
            </a:r>
            <a:r>
              <a:rPr lang="en-US" dirty="0" smtClean="0">
                <a:latin typeface="Times New Roman" charset="0"/>
              </a:rPr>
              <a:t>mode you choose depends on two factors:  The features you want and the degree of control you have over the underlying network.</a:t>
            </a:r>
          </a:p>
          <a:p>
            <a:pPr defTabSz="966612">
              <a:defRPr/>
            </a:pPr>
            <a:r>
              <a:rPr lang="en-US" dirty="0" smtClean="0">
                <a:latin typeface="Times New Roman" charset="0"/>
              </a:rPr>
              <a:t>Most of the rest of this module discusses</a:t>
            </a:r>
            <a:r>
              <a:rPr lang="en-US" baseline="0" dirty="0" smtClean="0">
                <a:latin typeface="Times New Roman" charset="0"/>
              </a:rPr>
              <a:t> these modes in much more detail</a:t>
            </a:r>
            <a:r>
              <a:rPr lang="en-US" dirty="0" smtClean="0">
                <a:latin typeface="Times New Roman" charset="0"/>
              </a:rPr>
              <a:t>.</a:t>
            </a:r>
          </a:p>
          <a:p>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253363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8BDC3E8F-C630-430B-826D-7C463D706FC1}" type="slidenum">
              <a:rPr lang="en-US" smtClean="0">
                <a:solidFill>
                  <a:srgbClr val="000000"/>
                </a:solidFill>
                <a:latin typeface="Times New Roman" charset="0"/>
              </a:rPr>
              <a:pPr eaLnBrk="1"/>
              <a:t>13</a:t>
            </a:fld>
            <a:endParaRPr lang="en-US" smtClean="0">
              <a:solidFill>
                <a:srgbClr val="000000"/>
              </a:solidFill>
              <a:latin typeface="Times New Roman" charset="0"/>
            </a:endParaRPr>
          </a:p>
        </p:txBody>
      </p:sp>
      <p:sp>
        <p:nvSpPr>
          <p:cNvPr id="5529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530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Here</a:t>
            </a:r>
            <a:r>
              <a:rPr lang="en-US" baseline="0" dirty="0" smtClean="0">
                <a:latin typeface="Times New Roman" charset="0"/>
              </a:rPr>
              <a:t> is a </a:t>
            </a:r>
            <a:r>
              <a:rPr lang="en-US" dirty="0" smtClean="0">
                <a:latin typeface="Times New Roman" charset="0"/>
              </a:rPr>
              <a:t>simple illustration</a:t>
            </a:r>
            <a:r>
              <a:rPr lang="en-US" baseline="0" dirty="0" smtClean="0">
                <a:latin typeface="Times New Roman" charset="0"/>
              </a:rPr>
              <a:t> of STATIC network mode configuration.</a:t>
            </a:r>
            <a:endParaRPr lang="en-US" dirty="0" smtClean="0">
              <a:latin typeface="Times New Roman" charset="0"/>
            </a:endParaRPr>
          </a:p>
          <a:p>
            <a:r>
              <a:rPr lang="en-US" dirty="0" smtClean="0">
                <a:latin typeface="Times New Roman" charset="0"/>
              </a:rPr>
              <a:t>In first diagram on the left, you would need to ensure that the Eucalyptus DHCP server does not respond</a:t>
            </a:r>
            <a:r>
              <a:rPr lang="en-US" baseline="0" dirty="0" smtClean="0">
                <a:latin typeface="Times New Roman" charset="0"/>
              </a:rPr>
              <a:t> to any other network address requests.  </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3D04F6CB-BDBA-4931-9237-246C97410870}"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5632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632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Ethernet device on the Node</a:t>
            </a:r>
            <a:r>
              <a:rPr lang="en-US" baseline="0" dirty="0" smtClean="0">
                <a:latin typeface="Times New Roman" charset="0"/>
              </a:rPr>
              <a:t> Controller</a:t>
            </a:r>
            <a:r>
              <a:rPr lang="en-US" dirty="0" smtClean="0">
                <a:latin typeface="Times New Roman" charset="0"/>
              </a:rPr>
              <a:t> that communicates with the Cluster Controller must be bridged.</a:t>
            </a:r>
          </a:p>
          <a:p>
            <a:r>
              <a:rPr lang="en-US" dirty="0" smtClean="0">
                <a:latin typeface="Times New Roman" charset="0"/>
              </a:rPr>
              <a:t>A range of IP addresses must be available for use by Eucalyptus hosts and instances.</a:t>
            </a:r>
          </a:p>
          <a:p>
            <a:r>
              <a:rPr lang="en-US" dirty="0" smtClean="0">
                <a:latin typeface="Times New Roman" charset="0"/>
              </a:rPr>
              <a:t>There</a:t>
            </a:r>
            <a:r>
              <a:rPr lang="en-US" baseline="0" dirty="0" smtClean="0">
                <a:latin typeface="Times New Roman" charset="0"/>
              </a:rPr>
              <a:t> must be n</a:t>
            </a:r>
            <a:r>
              <a:rPr lang="en-US" dirty="0" smtClean="0">
                <a:latin typeface="Times New Roman" charset="0"/>
              </a:rPr>
              <a:t>o pre-existing DHCP server</a:t>
            </a:r>
            <a:r>
              <a:rPr lang="en-US" baseline="0" dirty="0" smtClean="0">
                <a:latin typeface="Times New Roman" charset="0"/>
              </a:rPr>
              <a:t> o</a:t>
            </a:r>
            <a:r>
              <a:rPr lang="en-US" dirty="0" smtClean="0">
                <a:latin typeface="Times New Roman" charset="0"/>
              </a:rPr>
              <a:t>r</a:t>
            </a:r>
            <a:r>
              <a:rPr lang="en-US" baseline="0" dirty="0" smtClean="0">
                <a:latin typeface="Times New Roman" charset="0"/>
              </a:rPr>
              <a:t> the</a:t>
            </a:r>
            <a:r>
              <a:rPr lang="en-US" dirty="0" smtClean="0">
                <a:latin typeface="Times New Roman" charset="0"/>
              </a:rPr>
              <a:t> existing DHCP server must be configured so that it cannot respond</a:t>
            </a:r>
            <a:r>
              <a:rPr lang="en-US" baseline="0" dirty="0" smtClean="0">
                <a:latin typeface="Times New Roman" charset="0"/>
              </a:rPr>
              <a:t> to </a:t>
            </a:r>
            <a:r>
              <a:rPr lang="en-US" dirty="0" smtClean="0">
                <a:latin typeface="Times New Roman" charset="0"/>
              </a:rPr>
              <a:t>instances.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A19D7290-0875-408A-9C52-E2645EF69428}" type="slidenum">
              <a:rPr lang="en-US" smtClean="0">
                <a:solidFill>
                  <a:srgbClr val="000000"/>
                </a:solidFill>
                <a:latin typeface="Times New Roman" charset="0"/>
              </a:rPr>
              <a:pPr eaLnBrk="1"/>
              <a:t>15</a:t>
            </a:fld>
            <a:endParaRPr lang="en-US" smtClean="0">
              <a:solidFill>
                <a:srgbClr val="000000"/>
              </a:solidFill>
              <a:latin typeface="Times New Roman" charset="0"/>
            </a:endParaRPr>
          </a:p>
        </p:txBody>
      </p:sp>
      <p:sp>
        <p:nvSpPr>
          <p:cNvPr id="57347"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7348"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characteristics and features available in both MANAGED and MANAGED-NOVLAN network modes.</a:t>
            </a:r>
          </a:p>
          <a:p>
            <a:r>
              <a:rPr lang="en-US" dirty="0" smtClean="0">
                <a:latin typeface="Times New Roman" charset="0"/>
              </a:rPr>
              <a:t>These are the two most popular network modes for Eucalyptus deployments.</a:t>
            </a:r>
          </a:p>
          <a:p>
            <a:r>
              <a:rPr lang="en-US" dirty="0" smtClean="0">
                <a:latin typeface="Times New Roman" charset="0"/>
              </a:rPr>
              <a:t>Elastic IP addresses and security groups</a:t>
            </a:r>
            <a:r>
              <a:rPr lang="en-US" baseline="0" dirty="0" smtClean="0">
                <a:latin typeface="Times New Roman" charset="0"/>
              </a:rPr>
              <a:t> are covered in greater detail in later modules.</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A5F869B-8B03-4C5E-8D63-7B1A46554BA6}" type="slidenum">
              <a:rPr lang="en-US" smtClean="0">
                <a:solidFill>
                  <a:srgbClr val="000000"/>
                </a:solidFill>
                <a:latin typeface="Times New Roman" charset="0"/>
              </a:rPr>
              <a:pPr eaLnBrk="1"/>
              <a:t>16</a:t>
            </a:fld>
            <a:endParaRPr lang="en-US" smtClean="0">
              <a:solidFill>
                <a:srgbClr val="000000"/>
              </a:solidFill>
              <a:latin typeface="Times New Roman" charset="0"/>
            </a:endParaRPr>
          </a:p>
        </p:txBody>
      </p:sp>
      <p:sp>
        <p:nvSpPr>
          <p:cNvPr id="593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93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This is how it looks logically.  </a:t>
            </a:r>
          </a:p>
          <a:p>
            <a:r>
              <a:rPr lang="en-US" dirty="0" smtClean="0">
                <a:latin typeface="Times New Roman" charset="0"/>
              </a:rPr>
              <a:t>It’s okay to have a corporate DHCP server as long as it is not able to respond</a:t>
            </a:r>
            <a:r>
              <a:rPr lang="en-US" baseline="0" dirty="0" smtClean="0">
                <a:latin typeface="Times New Roman" charset="0"/>
              </a:rPr>
              <a:t> to address requests by the DHCP server running on the Cluster Controller.</a:t>
            </a:r>
          </a:p>
          <a:p>
            <a:r>
              <a:rPr lang="en-US" baseline="0" dirty="0" smtClean="0">
                <a:latin typeface="Times New Roman" charset="0"/>
              </a:rPr>
              <a:t>Like STATIC and SYSTEM modes, in MANAGED-NOVLAN mode a</a:t>
            </a:r>
            <a:r>
              <a:rPr lang="en-US" dirty="0" smtClean="0">
                <a:latin typeface="Times New Roman" charset="0"/>
              </a:rPr>
              <a:t> bridge must be</a:t>
            </a:r>
            <a:r>
              <a:rPr lang="en-US" baseline="0" dirty="0" smtClean="0">
                <a:latin typeface="Times New Roman" charset="0"/>
              </a:rPr>
              <a:t> created on the Node Controllers for Eucalyptus to use.  </a:t>
            </a:r>
            <a:r>
              <a:rPr lang="en-US" dirty="0" smtClean="0">
                <a:latin typeface="Times New Roman" charset="0"/>
              </a:rPr>
              <a:t>All virtual</a:t>
            </a:r>
            <a:r>
              <a:rPr lang="en-US" baseline="0" dirty="0" smtClean="0">
                <a:latin typeface="Times New Roman" charset="0"/>
              </a:rPr>
              <a:t> machine</a:t>
            </a:r>
            <a:r>
              <a:rPr lang="en-US" dirty="0" smtClean="0">
                <a:latin typeface="Times New Roman" charset="0"/>
              </a:rPr>
              <a:t>s have direct network access using the virtual bridge created by the hypervisor in the Node Controller. </a:t>
            </a:r>
          </a:p>
          <a:p>
            <a:r>
              <a:rPr lang="en-US" dirty="0" smtClean="0">
                <a:latin typeface="Times New Roman" charset="0"/>
              </a:rPr>
              <a:t>In MANAGED</a:t>
            </a:r>
            <a:r>
              <a:rPr lang="en-US" baseline="0" dirty="0" smtClean="0">
                <a:latin typeface="Times New Roman" charset="0"/>
              </a:rPr>
              <a:t> mode, a bridge does not have to be created ahead of time. </a:t>
            </a:r>
            <a:r>
              <a:rPr lang="en-US" sz="1300" dirty="0" smtClean="0"/>
              <a:t>In MANAGED mode, the system does use bridges, but eucalyptus will create, manage, and remove them automatically.  With MANAGED mode, for each security group there is a bridge created on both Cluster Controller and Node Controller.  These bridges are VLAN tagged interfaces.</a:t>
            </a:r>
            <a:endParaRPr lang="en-US" dirty="0"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B26E29CA-1989-498B-840F-E4D274B62813}" type="slidenum">
              <a:rPr lang="en-US" smtClean="0">
                <a:solidFill>
                  <a:srgbClr val="000000"/>
                </a:solidFill>
                <a:latin typeface="Times New Roman" charset="0"/>
              </a:rPr>
              <a:pPr eaLnBrk="1"/>
              <a:t>17</a:t>
            </a:fld>
            <a:endParaRPr lang="en-US" smtClean="0">
              <a:solidFill>
                <a:srgbClr val="000000"/>
              </a:solidFill>
              <a:latin typeface="Times New Roman" charset="0"/>
            </a:endParaRPr>
          </a:p>
        </p:txBody>
      </p:sp>
      <p:sp>
        <p:nvSpPr>
          <p:cNvPr id="6041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6042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This is a really simple physical example.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that this is a private cloud so “public” IP addresses are more than likely IP addresses that are internal to the company but visible to users and applications outside the cloud.</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extLst>
      <p:ext uri="{BB962C8B-B14F-4D97-AF65-F5344CB8AC3E}">
        <p14:creationId xmlns:p14="http://schemas.microsoft.com/office/powerpoint/2010/main" val="81139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extLst>
      <p:ext uri="{BB962C8B-B14F-4D97-AF65-F5344CB8AC3E}">
        <p14:creationId xmlns:p14="http://schemas.microsoft.com/office/powerpoint/2010/main" val="3701280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1BD06AB2-B4AB-4DF8-B453-CBAF9202BD88}" type="slidenum">
              <a:rPr lang="en-US" smtClean="0">
                <a:solidFill>
                  <a:srgbClr val="000000"/>
                </a:solidFill>
                <a:latin typeface="Times New Roman" charset="0"/>
              </a:rPr>
              <a:pPr eaLnBrk="1"/>
              <a:t>21</a:t>
            </a:fld>
            <a:endParaRPr lang="en-US" smtClean="0">
              <a:solidFill>
                <a:srgbClr val="000000"/>
              </a:solidFill>
              <a:latin typeface="Times New Roman" charset="0"/>
            </a:endParaRPr>
          </a:p>
        </p:txBody>
      </p:sp>
      <p:sp>
        <p:nvSpPr>
          <p:cNvPr id="6144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6144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Eucalyptus 3 supports</a:t>
            </a:r>
            <a:r>
              <a:rPr lang="en-US" baseline="0" dirty="0" smtClean="0">
                <a:latin typeface="Times New Roman" charset="0"/>
              </a:rPr>
              <a:t> a maximum of eight clusters and each Cluster Controller will have a gateway IP address in each subnet.   For this reason eight IP addresses are reserved from each subnet that is created.</a:t>
            </a:r>
            <a:endParaRPr lang="en-US" dirty="0" smtClean="0">
              <a:latin typeface="Times New Roman" charset="0"/>
            </a:endParaRPr>
          </a:p>
          <a:p>
            <a:r>
              <a:rPr lang="en-US" dirty="0" smtClean="0">
                <a:latin typeface="Times New Roman" charset="0"/>
              </a:rPr>
              <a:t>VNET_SUBNET determines the network prefix used for the virtual</a:t>
            </a:r>
            <a:r>
              <a:rPr lang="en-US" baseline="0" dirty="0" smtClean="0">
                <a:latin typeface="Times New Roman" charset="0"/>
              </a:rPr>
              <a:t> machine</a:t>
            </a:r>
            <a:r>
              <a:rPr lang="en-US" dirty="0" smtClean="0">
                <a:latin typeface="Times New Roman" charset="0"/>
              </a:rPr>
              <a:t>s’ private IP addresses.</a:t>
            </a:r>
          </a:p>
          <a:p>
            <a:r>
              <a:rPr lang="en-US" dirty="0" smtClean="0">
                <a:latin typeface="Times New Roman" charset="0"/>
              </a:rPr>
              <a:t>VNET_NETMASK determines the total address space available to for the virtual</a:t>
            </a:r>
            <a:r>
              <a:rPr lang="en-US" baseline="0" dirty="0" smtClean="0">
                <a:latin typeface="Times New Roman" charset="0"/>
              </a:rPr>
              <a:t> machine</a:t>
            </a:r>
            <a:r>
              <a:rPr lang="en-US" dirty="0" smtClean="0">
                <a:latin typeface="Times New Roman" charset="0"/>
              </a:rPr>
              <a:t>s’ private IP addresses.</a:t>
            </a:r>
          </a:p>
          <a:p>
            <a:r>
              <a:rPr lang="en-US" dirty="0" smtClean="0">
                <a:latin typeface="Times New Roman" charset="0"/>
              </a:rPr>
              <a:t>VNET_ADDRSPERNET determines how the virtual</a:t>
            </a:r>
            <a:r>
              <a:rPr lang="en-US" baseline="0" dirty="0" smtClean="0">
                <a:latin typeface="Times New Roman" charset="0"/>
              </a:rPr>
              <a:t> machine</a:t>
            </a:r>
            <a:r>
              <a:rPr lang="en-US" dirty="0" smtClean="0">
                <a:latin typeface="Times New Roman" charset="0"/>
              </a:rPr>
              <a:t>s’ private IP address space will be </a:t>
            </a:r>
            <a:r>
              <a:rPr lang="en-US" dirty="0" err="1" smtClean="0">
                <a:latin typeface="Times New Roman" charset="0"/>
              </a:rPr>
              <a:t>subnetted</a:t>
            </a:r>
            <a:r>
              <a:rPr lang="en-US" dirty="0" smtClean="0">
                <a:latin typeface="Times New Roman" charset="0"/>
              </a:rPr>
              <a:t> by Eucalyptus.   A larger number of addresses per net will result in few subnets (security groups)  while a smaller number of addresses per net results in a larger number of subnets (security groups). These VNET</a:t>
            </a:r>
            <a:r>
              <a:rPr lang="en-US" baseline="0" dirty="0" smtClean="0">
                <a:latin typeface="Times New Roman" charset="0"/>
              </a:rPr>
              <a:t> settings must be configured identically across all Cluster Controllers in the cloud. </a:t>
            </a:r>
            <a:r>
              <a:rPr lang="en-US" sz="1300" dirty="0" smtClean="0"/>
              <a:t> </a:t>
            </a:r>
          </a:p>
          <a:p>
            <a:endParaRPr lang="en-US" sz="1300" dirty="0" smtClean="0"/>
          </a:p>
          <a:p>
            <a:r>
              <a:rPr lang="en-US" sz="1300" dirty="0" smtClean="0"/>
              <a:t>To prevent different Cluster Controllers from allocating the same public or private IP addresses, each Cluster Controller will broadcast a set of 'capabilities' (I have this many public IPs, this many private subnets, this networking mode, </a:t>
            </a:r>
            <a:r>
              <a:rPr lang="en-US" sz="1300" dirty="0" err="1" smtClean="0"/>
              <a:t>etc</a:t>
            </a:r>
            <a:r>
              <a:rPr lang="en-US" sz="1300" dirty="0" smtClean="0"/>
              <a:t>) up to the Cloud Controller.  When it comes time to start a network or run some instances, the Cloud Controller will send a unique index down to the Cluster Controller which will use the index to select a corresponding actual network value (whether it be public IPs, private IPs, or entire security group subnet ranges).  Since the Cloud Controller is the component that knows about multiple clusters, it is the one responsible for keeping those bits uniquely allocated.</a:t>
            </a:r>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FA405054-78C1-48F2-896D-38897FCE54D7}" type="slidenum">
              <a:rPr lang="en-US" smtClean="0">
                <a:solidFill>
                  <a:srgbClr val="000000"/>
                </a:solidFill>
                <a:latin typeface="Times New Roman" charset="0"/>
              </a:rPr>
              <a:pPr eaLnBrk="1"/>
              <a:t>22</a:t>
            </a:fld>
            <a:endParaRPr lang="en-US" smtClean="0">
              <a:solidFill>
                <a:srgbClr val="000000"/>
              </a:solidFill>
              <a:latin typeface="Times New Roman" charset="0"/>
            </a:endParaRPr>
          </a:p>
        </p:txBody>
      </p:sp>
      <p:sp>
        <p:nvSpPr>
          <p:cNvPr id="5837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837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Virtual</a:t>
            </a:r>
            <a:r>
              <a:rPr lang="en-US" baseline="0" dirty="0" smtClean="0">
                <a:latin typeface="Times New Roman" charset="0"/>
              </a:rPr>
              <a:t> machine </a:t>
            </a:r>
            <a:r>
              <a:rPr lang="en-US" dirty="0" smtClean="0">
                <a:latin typeface="Times New Roman" charset="0"/>
              </a:rPr>
              <a:t>isolation is provided by IP subnets only.  Virtual</a:t>
            </a:r>
            <a:r>
              <a:rPr lang="en-US" baseline="0" dirty="0" smtClean="0">
                <a:latin typeface="Times New Roman" charset="0"/>
              </a:rPr>
              <a:t> machine</a:t>
            </a:r>
            <a:r>
              <a:rPr lang="en-US" dirty="0" smtClean="0">
                <a:latin typeface="Times New Roman" charset="0"/>
              </a:rPr>
              <a:t>s share the same LAN and therefore virtual</a:t>
            </a:r>
            <a:r>
              <a:rPr lang="en-US" baseline="0" dirty="0" smtClean="0">
                <a:latin typeface="Times New Roman" charset="0"/>
              </a:rPr>
              <a:t> machine</a:t>
            </a:r>
            <a:r>
              <a:rPr lang="en-US" dirty="0" smtClean="0">
                <a:latin typeface="Times New Roman" charset="0"/>
              </a:rPr>
              <a:t>s in one subnet can potentially use a packet capture utility to capture network</a:t>
            </a:r>
            <a:r>
              <a:rPr lang="en-US" baseline="0" dirty="0" smtClean="0">
                <a:latin typeface="Times New Roman" charset="0"/>
              </a:rPr>
              <a:t> packets from </a:t>
            </a:r>
            <a:r>
              <a:rPr lang="en-US" dirty="0" smtClean="0">
                <a:latin typeface="Times New Roman" charset="0"/>
              </a:rPr>
              <a:t>another subnet.  If that is a concern, then you would need to configure MANAGED network mode.</a:t>
            </a:r>
          </a:p>
          <a:p>
            <a:r>
              <a:rPr lang="en-US" dirty="0" smtClean="0">
                <a:latin typeface="Times New Roman" charset="0"/>
              </a:rPr>
              <a:t>A given</a:t>
            </a:r>
            <a:r>
              <a:rPr lang="en-US" baseline="0" dirty="0" smtClean="0">
                <a:latin typeface="Times New Roman" charset="0"/>
              </a:rPr>
              <a:t> subnet can be used by different security groups at different times.</a:t>
            </a:r>
            <a:endParaRPr lang="en-US"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87AFE734-2EB9-4BF8-8A31-A18C9465BA87}"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47107"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47108"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characteristics and features of SYSTEM network mode.</a:t>
            </a:r>
          </a:p>
          <a:p>
            <a:endParaRPr lang="en-US" dirty="0" smtClean="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396546A-2C09-4D6E-9D4B-936C32DC8ECF}" type="slidenum">
              <a:rPr lang="en-US" smtClean="0">
                <a:solidFill>
                  <a:srgbClr val="000000"/>
                </a:solidFill>
                <a:latin typeface="Times New Roman" charset="0"/>
              </a:rPr>
              <a:pPr eaLnBrk="1"/>
              <a:t>23</a:t>
            </a:fld>
            <a:endParaRPr lang="en-US" smtClean="0">
              <a:solidFill>
                <a:srgbClr val="000000"/>
              </a:solidFill>
              <a:latin typeface="Times New Roman" charset="0"/>
            </a:endParaRPr>
          </a:p>
        </p:txBody>
      </p:sp>
      <p:sp>
        <p:nvSpPr>
          <p:cNvPr id="6349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6349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VLAN assignment is based on an available number when the first instance in a new security group starts up.  A given VLAN ID</a:t>
            </a:r>
            <a:r>
              <a:rPr lang="en-US" baseline="0" dirty="0" smtClean="0">
                <a:latin typeface="Times New Roman" charset="0"/>
              </a:rPr>
              <a:t> might be used by different security groups at different times.</a:t>
            </a:r>
            <a:endParaRPr lang="en-US" dirty="0" smtClean="0">
              <a:latin typeface="Times New Roman" charset="0"/>
            </a:endParaRPr>
          </a:p>
          <a:p>
            <a:endParaRPr lang="en-US" dirty="0" smtClean="0">
              <a:latin typeface="Times New Roman" charset="0"/>
            </a:endParaRPr>
          </a:p>
          <a:p>
            <a:r>
              <a:rPr lang="en-US" baseline="0" dirty="0" smtClean="0">
                <a:latin typeface="Times New Roman" charset="0"/>
              </a:rPr>
              <a:t>When Eucalyptus is configured in MANAGED network mode it will assign a VLAN ID to each security group when the first instance in that security group is launched.  The VLAN ID will remain in use until the last instance in the security group is deleted. </a:t>
            </a:r>
          </a:p>
          <a:p>
            <a:r>
              <a:rPr lang="en-US" baseline="0" dirty="0" smtClean="0">
                <a:latin typeface="Times New Roman" charset="0"/>
              </a:rPr>
              <a:t>Eucalyptus it is able to use VLAN IDs 2-4094 by default.  The maximum ID number depends on two factors.  First, the highest ID number will depend on the maximum number of security groups your cloud configuration supports.  You can determine this number by running the commands </a:t>
            </a:r>
            <a:r>
              <a:rPr lang="en-US" sz="1200" b="0" i="0" u="none" strike="noStrike" kern="1200" baseline="0" dirty="0" err="1" smtClean="0">
                <a:solidFill>
                  <a:schemeClr val="tx1"/>
                </a:solidFill>
                <a:latin typeface="Arial" charset="0"/>
                <a:ea typeface="+mn-ea"/>
                <a:cs typeface="+mn-cs"/>
              </a:rPr>
              <a:t>euca</a:t>
            </a:r>
            <a:r>
              <a:rPr lang="en-US" sz="1200" b="0" i="0" u="none" strike="noStrike" kern="1200" baseline="0" dirty="0" smtClean="0">
                <a:solidFill>
                  <a:schemeClr val="tx1"/>
                </a:solidFill>
                <a:latin typeface="Arial" charset="0"/>
                <a:ea typeface="+mn-ea"/>
                <a:cs typeface="+mn-cs"/>
              </a:rPr>
              <a:t>-describe-properties | </a:t>
            </a:r>
            <a:r>
              <a:rPr lang="en-US" sz="1200" b="0" i="0" u="none" strike="noStrike" kern="1200" baseline="0" dirty="0" err="1" smtClean="0">
                <a:solidFill>
                  <a:schemeClr val="tx1"/>
                </a:solidFill>
                <a:latin typeface="Arial" charset="0"/>
                <a:ea typeface="+mn-ea"/>
                <a:cs typeface="+mn-cs"/>
              </a:rPr>
              <a:t>grep</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cluster.maxnetworktag</a:t>
            </a:r>
            <a:r>
              <a:rPr lang="en-US" sz="1200" b="0" i="0" u="none" strike="noStrike" kern="1200" baseline="0" dirty="0" smtClean="0">
                <a:solidFill>
                  <a:schemeClr val="tx1"/>
                </a:solidFill>
                <a:latin typeface="Arial" charset="0"/>
                <a:ea typeface="+mn-ea"/>
                <a:cs typeface="+mn-cs"/>
              </a:rPr>
              <a:t> and </a:t>
            </a:r>
            <a:r>
              <a:rPr lang="en-US" sz="1200" b="0" i="0" u="none" strike="noStrike" kern="1200" baseline="0" dirty="0" err="1" smtClean="0">
                <a:solidFill>
                  <a:schemeClr val="tx1"/>
                </a:solidFill>
                <a:latin typeface="Arial" charset="0"/>
                <a:ea typeface="+mn-ea"/>
                <a:cs typeface="+mn-cs"/>
              </a:rPr>
              <a:t>euca</a:t>
            </a:r>
            <a:r>
              <a:rPr lang="en-US" sz="1200" b="0" i="0" u="none" strike="noStrike" kern="1200" baseline="0" dirty="0" smtClean="0">
                <a:solidFill>
                  <a:schemeClr val="tx1"/>
                </a:solidFill>
                <a:latin typeface="Arial" charset="0"/>
                <a:ea typeface="+mn-ea"/>
                <a:cs typeface="+mn-cs"/>
              </a:rPr>
              <a:t>-describe-properties | </a:t>
            </a:r>
            <a:r>
              <a:rPr lang="en-US" sz="1200" b="0" i="0" u="none" strike="noStrike" kern="1200" baseline="0" dirty="0" err="1" smtClean="0">
                <a:solidFill>
                  <a:schemeClr val="tx1"/>
                </a:solidFill>
                <a:latin typeface="Arial" charset="0"/>
                <a:ea typeface="+mn-ea"/>
                <a:cs typeface="+mn-cs"/>
              </a:rPr>
              <a:t>grep</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cluster.minnetworktag</a:t>
            </a:r>
            <a:r>
              <a:rPr lang="en-US" sz="1200" b="0" i="0" u="none" strike="noStrike" kern="1200" baseline="0" dirty="0" smtClean="0">
                <a:solidFill>
                  <a:schemeClr val="tx1"/>
                </a:solidFill>
                <a:latin typeface="Arial" charset="0"/>
                <a:ea typeface="+mn-ea"/>
                <a:cs typeface="+mn-cs"/>
              </a:rPr>
              <a:t>.  </a:t>
            </a:r>
          </a:p>
          <a:p>
            <a:r>
              <a:rPr lang="en-US" baseline="0" dirty="0" smtClean="0">
                <a:latin typeface="Times New Roman" charset="0"/>
              </a:rPr>
              <a:t>Second, the range of available IDs may be further changed by setting the system properties </a:t>
            </a:r>
            <a:r>
              <a:rPr lang="en-US" sz="1200" b="0" i="0" u="none" strike="noStrike" kern="1200" baseline="0" dirty="0" err="1" smtClean="0">
                <a:solidFill>
                  <a:schemeClr val="tx1"/>
                </a:solidFill>
                <a:latin typeface="Arial" charset="0"/>
                <a:ea typeface="+mn-ea"/>
                <a:cs typeface="+mn-cs"/>
              </a:rPr>
              <a:t>euca</a:t>
            </a:r>
            <a:r>
              <a:rPr lang="en-US" sz="1200" b="0" i="0" u="none" strike="noStrike" kern="1200" baseline="0" dirty="0" smtClean="0">
                <a:solidFill>
                  <a:schemeClr val="tx1"/>
                </a:solidFill>
                <a:latin typeface="Arial" charset="0"/>
                <a:ea typeface="+mn-ea"/>
                <a:cs typeface="+mn-cs"/>
              </a:rPr>
              <a:t>-modify-property -p </a:t>
            </a:r>
            <a:r>
              <a:rPr lang="en-US" sz="1200" b="0" i="0" u="none" strike="noStrike" kern="1200" baseline="0" dirty="0" err="1" smtClean="0">
                <a:solidFill>
                  <a:schemeClr val="tx1"/>
                </a:solidFill>
                <a:latin typeface="Arial" charset="0"/>
                <a:ea typeface="+mn-ea"/>
                <a:cs typeface="+mn-cs"/>
              </a:rPr>
              <a:t>cloud.network.global_max_network_tag</a:t>
            </a:r>
            <a:r>
              <a:rPr lang="en-US" sz="1200" b="0" i="0" u="none" strike="noStrike" kern="1200" baseline="0" dirty="0" smtClean="0">
                <a:solidFill>
                  <a:schemeClr val="tx1"/>
                </a:solidFill>
                <a:latin typeface="Arial" charset="0"/>
                <a:ea typeface="+mn-ea"/>
                <a:cs typeface="+mn-cs"/>
              </a:rPr>
              <a:t>=&lt;</a:t>
            </a:r>
            <a:r>
              <a:rPr lang="en-US" sz="1200" b="0" i="0" u="none" strike="noStrike" kern="1200" baseline="0" dirty="0" err="1" smtClean="0">
                <a:solidFill>
                  <a:schemeClr val="tx1"/>
                </a:solidFill>
                <a:latin typeface="Arial" charset="0"/>
                <a:ea typeface="+mn-ea"/>
                <a:cs typeface="+mn-cs"/>
              </a:rPr>
              <a:t>max_vlan_tag</a:t>
            </a:r>
            <a:r>
              <a:rPr lang="en-US" sz="1200" b="0" i="0" u="none" strike="noStrike" kern="1200" baseline="0" dirty="0" smtClean="0">
                <a:solidFill>
                  <a:schemeClr val="tx1"/>
                </a:solidFill>
                <a:latin typeface="Arial" charset="0"/>
                <a:ea typeface="+mn-ea"/>
                <a:cs typeface="+mn-cs"/>
              </a:rPr>
              <a:t>&gt; and </a:t>
            </a:r>
            <a:r>
              <a:rPr lang="en-US" sz="1200" b="0" i="0" u="none" strike="noStrike" kern="1200" baseline="0" dirty="0" err="1" smtClean="0">
                <a:solidFill>
                  <a:schemeClr val="tx1"/>
                </a:solidFill>
                <a:latin typeface="Arial" charset="0"/>
                <a:ea typeface="+mn-ea"/>
                <a:cs typeface="+mn-cs"/>
              </a:rPr>
              <a:t>euca</a:t>
            </a:r>
            <a:r>
              <a:rPr lang="en-US" sz="1200" b="0" i="0" u="none" strike="noStrike" kern="1200" baseline="0" dirty="0" smtClean="0">
                <a:solidFill>
                  <a:schemeClr val="tx1"/>
                </a:solidFill>
                <a:latin typeface="Arial" charset="0"/>
                <a:ea typeface="+mn-ea"/>
                <a:cs typeface="+mn-cs"/>
              </a:rPr>
              <a:t>-modify-property -p </a:t>
            </a:r>
            <a:r>
              <a:rPr lang="en-US" sz="1200" b="0" i="0" u="none" strike="noStrike" kern="1200" baseline="0" dirty="0" err="1" smtClean="0">
                <a:solidFill>
                  <a:schemeClr val="tx1"/>
                </a:solidFill>
                <a:latin typeface="Arial" charset="0"/>
                <a:ea typeface="+mn-ea"/>
                <a:cs typeface="+mn-cs"/>
              </a:rPr>
              <a:t>cloud.network.global_min_network_tag</a:t>
            </a:r>
            <a:r>
              <a:rPr lang="en-US" sz="1200" b="0" i="0" u="none" strike="noStrike" kern="1200" baseline="0" dirty="0" smtClean="0">
                <a:solidFill>
                  <a:schemeClr val="tx1"/>
                </a:solidFill>
                <a:latin typeface="Arial" charset="0"/>
                <a:ea typeface="+mn-ea"/>
                <a:cs typeface="+mn-cs"/>
              </a:rPr>
              <a:t>=&lt;</a:t>
            </a:r>
            <a:r>
              <a:rPr lang="en-US" sz="1200" b="0" i="0" u="none" strike="noStrike" kern="1200" baseline="0" dirty="0" err="1" smtClean="0">
                <a:solidFill>
                  <a:schemeClr val="tx1"/>
                </a:solidFill>
                <a:latin typeface="Arial" charset="0"/>
                <a:ea typeface="+mn-ea"/>
                <a:cs typeface="+mn-cs"/>
              </a:rPr>
              <a:t>min_vlan_tag</a:t>
            </a:r>
            <a:r>
              <a:rPr lang="en-US" sz="1200" b="0" i="0" u="none" strike="noStrike" kern="1200" baseline="0" dirty="0" smtClean="0">
                <a:solidFill>
                  <a:schemeClr val="tx1"/>
                </a:solidFill>
                <a:latin typeface="Arial" charset="0"/>
                <a:ea typeface="+mn-ea"/>
                <a:cs typeface="+mn-cs"/>
              </a:rPr>
              <a:t>&gt;.</a:t>
            </a:r>
          </a:p>
          <a:p>
            <a:endParaRPr lang="en-US" dirty="0"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In MANAGED</a:t>
            </a:r>
            <a:r>
              <a:rPr lang="en-US" baseline="0" dirty="0" smtClean="0"/>
              <a:t> network mode the Cloud Controller will automatically make sure that each security group (subnet) is assigned a unique VLAN ID.   This means that Ethernet packets flowing between the Cluster Controller and the Node Controllers will be VLAN tagged.  This creates two requirements for the network switches between the Cluster Controller and Node Controllers.  First, they must be able to read and forward VLAN-tagged packets.  Second, theses network switches must not be already using any VLAN IDs that Eucalyptus will be using.   Network switches that can read and forward VLAN-tagged packets and do not have an VLAN ID conflicts are said to be ‘VLAN clean’ from a Eucalyptus perspective.</a:t>
            </a:r>
            <a:endParaRPr lang="en-US" dirty="0" smtClean="0"/>
          </a:p>
          <a:p>
            <a:pPr defTabSz="966612">
              <a:defRPr/>
            </a:pPr>
            <a:r>
              <a:rPr lang="en-US" dirty="0" smtClean="0"/>
              <a:t>After</a:t>
            </a:r>
            <a:r>
              <a:rPr lang="en-US" baseline="0" dirty="0" smtClean="0"/>
              <a:t> testing as in the example above, </a:t>
            </a:r>
            <a:r>
              <a:rPr lang="en-US" dirty="0" smtClean="0"/>
              <a:t>remove the virtual</a:t>
            </a:r>
            <a:r>
              <a:rPr lang="en-US" baseline="0" dirty="0" smtClean="0"/>
              <a:t> interfaces use the syntax </a:t>
            </a:r>
            <a:r>
              <a:rPr lang="en-US" baseline="0" dirty="0" err="1" smtClean="0"/>
              <a:t>vconfig</a:t>
            </a:r>
            <a:r>
              <a:rPr lang="en-US" baseline="0" dirty="0" smtClean="0"/>
              <a:t> rem eth1.10 and </a:t>
            </a:r>
            <a:r>
              <a:rPr lang="en-US" baseline="0" dirty="0" err="1" smtClean="0"/>
              <a:t>vconfig</a:t>
            </a:r>
            <a:r>
              <a:rPr lang="en-US" baseline="0" dirty="0" smtClean="0"/>
              <a:t> rem eth0.10.</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extLst>
      <p:ext uri="{BB962C8B-B14F-4D97-AF65-F5344CB8AC3E}">
        <p14:creationId xmlns:p14="http://schemas.microsoft.com/office/powerpoint/2010/main" val="811397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each subnet has 32 possible addresses.  However, ten addresses in each subnet cannot be assigned to virtual machines.  In each subnet one IP address is used for the broadcast address, one address is used for the network number, and eight addresses are used as gateway IP addresses for routing IP packets from virtual machines to nodes outside of the cloud.   </a:t>
            </a:r>
          </a:p>
          <a:p>
            <a:r>
              <a:rPr lang="en-US" baseline="0" dirty="0" smtClean="0"/>
              <a:t>Why are eight IP addresses in each subnet reserved as gateway IP addresses?  Because each subnet is also a security group and a security group can span up to eight Cluster Controllers.   Each Cluster Controller requires its own gateway IP address for each security group.   </a:t>
            </a:r>
          </a:p>
          <a:p>
            <a:r>
              <a:rPr lang="en-US" baseline="0" dirty="0" smtClean="0"/>
              <a:t>In the example above, security group A contains virtual machines on two Cluster Controllers so two of the possible eight gateway IP addresses that subnet are actually in use.  VM1 communicates directly with VM2 across the physical switch using their private IP addresses.   However, VM1 and VM2 must use the gateway IP addresses on their Cluster Controllers to communicate with </a:t>
            </a:r>
            <a:r>
              <a:rPr lang="en-US" baseline="0" dirty="0" err="1" smtClean="0"/>
              <a:t>hostA</a:t>
            </a:r>
            <a:r>
              <a:rPr lang="en-US" baseline="0" dirty="0" smtClean="0"/>
              <a:t>.</a:t>
            </a:r>
          </a:p>
          <a:p>
            <a:r>
              <a:rPr lang="en-US" baseline="0" dirty="0" smtClean="0"/>
              <a:t>The Cloud Controller chooses a random VLAN ID and IP addresses range for the next security group.  VLAN IDs 0 and 1 are not used as they reserved.</a:t>
            </a:r>
          </a:p>
          <a:p>
            <a:pPr defTabSz="966612">
              <a:defRPr/>
            </a:pPr>
            <a:r>
              <a:rPr lang="en-US" baseline="0" dirty="0" smtClean="0"/>
              <a:t>The Cloud Controller chooses an instance IP address at random from the range of available IP addresses in the subnet.</a:t>
            </a:r>
          </a:p>
          <a:p>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change in this example is that the two Cluster Controllers are no longer on the same subnet.  In this example, Eucalyptus must use the </a:t>
            </a:r>
            <a:r>
              <a:rPr lang="en-US" baseline="0" dirty="0" err="1" smtClean="0"/>
              <a:t>vtun</a:t>
            </a:r>
            <a:r>
              <a:rPr lang="en-US" baseline="0" dirty="0" smtClean="0"/>
              <a:t> interfaces on the Cluster Controllers to create an IP tunnel between the two Cluster Controllers.  The </a:t>
            </a:r>
            <a:r>
              <a:rPr lang="en-US" baseline="0" dirty="0" err="1" smtClean="0"/>
              <a:t>vtun</a:t>
            </a:r>
            <a:r>
              <a:rPr lang="en-US" baseline="0" dirty="0" smtClean="0"/>
              <a:t> interface depends on the two Cluster Controllers having a physical network route to one another.  The IP tunnel is created across this route.  The IP tunnel creates the illusion that VM1 and VM2 in security group A are on the same subnet.  From the perspective of virtual machines in a common security group, they can broadcast ARP packets, receive ARP responses, and have a direct route between themselves.</a:t>
            </a:r>
          </a:p>
          <a:p>
            <a:r>
              <a:rPr lang="en-US" baseline="0" dirty="0" smtClean="0"/>
              <a:t>If the routing table on the Cluster Controllers is watched, you would see tunnels being created and destroyed as virtual machines in the same security group are being launched and terminated on the two Cluster Controllers.   </a:t>
            </a:r>
          </a:p>
          <a:p>
            <a:r>
              <a:rPr lang="en-US" baseline="0" dirty="0" smtClean="0"/>
              <a:t>Tunnel interfaces are a point of congestion and latency and therefore this configuration is not a Eucalyptus recommended configuration.</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26</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8220203C-7A34-4424-99BE-8398245DDF31}" type="slidenum">
              <a:rPr lang="en-US" smtClean="0">
                <a:solidFill>
                  <a:srgbClr val="000000"/>
                </a:solidFill>
                <a:latin typeface="Times New Roman" charset="0"/>
              </a:rPr>
              <a:pPr eaLnBrk="1"/>
              <a:t>27</a:t>
            </a:fld>
            <a:endParaRPr lang="en-US" smtClean="0">
              <a:solidFill>
                <a:srgbClr val="000000"/>
              </a:solidFill>
              <a:latin typeface="Times New Roman" charset="0"/>
            </a:endParaRPr>
          </a:p>
        </p:txBody>
      </p:sp>
      <p:sp>
        <p:nvSpPr>
          <p:cNvPr id="6144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6144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There is an available range of IP addresses to be used for the virtual subnets that do not interfere with the physical network. These IP addresses are often selected from the private IP ranges: 10.0.0.0-10.255.255.255, 172.16.0.0-172.31.255.255, and</a:t>
            </a:r>
            <a:r>
              <a:rPr lang="en-US" baseline="0" dirty="0" smtClean="0">
                <a:latin typeface="Times New Roman" charset="0"/>
              </a:rPr>
              <a:t> 192.168.0.0-192.168.255.255. </a:t>
            </a:r>
          </a:p>
          <a:p>
            <a:r>
              <a:rPr lang="en-US" baseline="0" dirty="0" smtClean="0">
                <a:latin typeface="Times New Roman" charset="0"/>
              </a:rPr>
              <a:t>The supported versions of Linux use the </a:t>
            </a:r>
            <a:r>
              <a:rPr lang="en-US" baseline="0" dirty="0" err="1" smtClean="0">
                <a:latin typeface="Times New Roman" charset="0"/>
              </a:rPr>
              <a:t>iptables</a:t>
            </a:r>
            <a:r>
              <a:rPr lang="en-US" baseline="0" dirty="0" smtClean="0">
                <a:latin typeface="Times New Roman" charset="0"/>
              </a:rPr>
              <a:t> </a:t>
            </a:r>
            <a:r>
              <a:rPr lang="en-US" baseline="0" dirty="0" err="1" smtClean="0">
                <a:latin typeface="Times New Roman" charset="0"/>
              </a:rPr>
              <a:t>firewally</a:t>
            </a:r>
            <a:r>
              <a:rPr lang="en-US" baseline="0" dirty="0" smtClean="0">
                <a:latin typeface="Times New Roman" charset="0"/>
              </a:rPr>
              <a:t> which is compatible with and can be controlled by Eucalyptus software running on the Cluster Controllers.  Note that Eucalyptus software will flush the ‘</a:t>
            </a:r>
            <a:r>
              <a:rPr lang="en-US" baseline="0" dirty="0" err="1" smtClean="0">
                <a:latin typeface="Times New Roman" charset="0"/>
              </a:rPr>
              <a:t>nat</a:t>
            </a:r>
            <a:r>
              <a:rPr lang="en-US" baseline="0" dirty="0" smtClean="0">
                <a:latin typeface="Times New Roman" charset="0"/>
              </a:rPr>
              <a:t>’ and ‘filter’ tables in </a:t>
            </a:r>
            <a:r>
              <a:rPr lang="en-US" baseline="0" dirty="0" err="1" smtClean="0">
                <a:latin typeface="Times New Roman" charset="0"/>
              </a:rPr>
              <a:t>iptables</a:t>
            </a:r>
            <a:r>
              <a:rPr lang="en-US" baseline="0" dirty="0" smtClean="0">
                <a:latin typeface="Times New Roman" charset="0"/>
              </a:rPr>
              <a:t> at start up.</a:t>
            </a:r>
          </a:p>
          <a:p>
            <a:r>
              <a:rPr lang="en-US" dirty="0" smtClean="0">
                <a:latin typeface="Times New Roman" charset="0"/>
              </a:rPr>
              <a:t>A range of IP addresses must be available for use by the physical Eucalyptus hosts and also available</a:t>
            </a:r>
            <a:r>
              <a:rPr lang="en-US" baseline="0" dirty="0" smtClean="0">
                <a:latin typeface="Times New Roman" charset="0"/>
              </a:rPr>
              <a:t> for the public IP addresses of the instances</a:t>
            </a:r>
            <a:r>
              <a:rPr lang="en-US" dirty="0" smtClean="0">
                <a:latin typeface="Times New Roman" charset="0"/>
              </a:rPr>
              <a:t>.</a:t>
            </a:r>
          </a:p>
          <a:p>
            <a:r>
              <a:rPr lang="en-US" dirty="0" smtClean="0">
                <a:latin typeface="Times New Roman" charset="0"/>
              </a:rPr>
              <a:t>Part</a:t>
            </a:r>
            <a:r>
              <a:rPr lang="en-US" baseline="0" dirty="0" smtClean="0">
                <a:latin typeface="Times New Roman" charset="0"/>
              </a:rPr>
              <a:t> of the network infrastructure must also be VLAN-clean.   There is more detail about VLAN-clean on the next slide.</a:t>
            </a:r>
            <a:endParaRPr lang="en-US" dirty="0" smtClean="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53A63AC5-3787-4EC3-85AE-787089DFE783}" type="slidenum">
              <a:rPr lang="en-US">
                <a:solidFill>
                  <a:srgbClr val="000000"/>
                </a:solidFill>
                <a:latin typeface="Times New Roman" charset="0"/>
              </a:rPr>
              <a:pPr eaLnBrk="1"/>
              <a:t>28</a:t>
            </a:fld>
            <a:endParaRPr lang="en-US">
              <a:solidFill>
                <a:srgbClr val="000000"/>
              </a:solidFill>
              <a:latin typeface="Times New Roman" charset="0"/>
            </a:endParaRPr>
          </a:p>
        </p:txBody>
      </p:sp>
      <p:sp>
        <p:nvSpPr>
          <p:cNvPr id="3993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994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Side-by-side</a:t>
            </a:r>
            <a:r>
              <a:rPr lang="en-US" baseline="0" dirty="0" smtClean="0">
                <a:latin typeface="Times New Roman" charset="0"/>
              </a:rPr>
              <a:t> review of all network modes and their supported features.</a:t>
            </a:r>
            <a:endParaRPr lang="en-US" dirty="0" smtClean="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charset="0"/>
            </a:endParaRPr>
          </a:p>
        </p:txBody>
      </p:sp>
      <p:sp>
        <p:nvSpPr>
          <p:cNvPr id="68612" name="Slide Number Placeholder 3"/>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908D810-E3DA-4D78-8FC6-CB27517011F4}" type="slidenum">
              <a:rPr lang="en-US" smtClean="0">
                <a:solidFill>
                  <a:srgbClr val="000000"/>
                </a:solidFill>
                <a:latin typeface="Times New Roman" charset="0"/>
              </a:rPr>
              <a:pPr eaLnBrk="1"/>
              <a:t>29</a:t>
            </a:fld>
            <a:endParaRPr lang="en-US" smtClean="0">
              <a:solidFill>
                <a:srgbClr val="000000"/>
              </a:solidFill>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charset="0"/>
            </a:endParaRPr>
          </a:p>
        </p:txBody>
      </p:sp>
      <p:sp>
        <p:nvSpPr>
          <p:cNvPr id="68612" name="Slide Number Placeholder 3"/>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908D810-E3DA-4D78-8FC6-CB27517011F4}" type="slidenum">
              <a:rPr lang="en-US" smtClean="0">
                <a:solidFill>
                  <a:srgbClr val="000000"/>
                </a:solidFill>
                <a:latin typeface="Times New Roman" charset="0"/>
              </a:rPr>
              <a:pPr eaLnBrk="1"/>
              <a:t>30</a:t>
            </a:fld>
            <a:endParaRPr lang="en-US" smtClean="0">
              <a:solidFill>
                <a:srgbClr val="000000"/>
              </a:solidFill>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charset="0"/>
              </a:rPr>
              <a:t>These are</a:t>
            </a:r>
            <a:r>
              <a:rPr lang="en-US" baseline="0" dirty="0" smtClean="0">
                <a:latin typeface="Times New Roman" charset="0"/>
              </a:rPr>
              <a:t> network parameters that must be checked and possibly set in the </a:t>
            </a:r>
            <a:r>
              <a:rPr lang="en-US" baseline="0" dirty="0" err="1" smtClean="0">
                <a:latin typeface="Times New Roman" charset="0"/>
              </a:rPr>
              <a:t>eucalyptus.conf</a:t>
            </a:r>
            <a:r>
              <a:rPr lang="en-US" baseline="0" dirty="0" smtClean="0">
                <a:latin typeface="Times New Roman" charset="0"/>
              </a:rPr>
              <a:t> file for each network mode on Cluster Controller.</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If you are running multiple clusters, you may wish to explicitly specify the IP address that the Cluster Controller used to register with the Cloud</a:t>
            </a:r>
            <a:r>
              <a:rPr lang="en-US" baseline="0" dirty="0" smtClean="0">
                <a:latin typeface="Times New Roman" charset="0"/>
              </a:rPr>
              <a:t> Controller</a:t>
            </a:r>
            <a:r>
              <a:rPr lang="en-US" dirty="0" smtClean="0">
                <a:latin typeface="Times New Roman" charset="0"/>
              </a:rPr>
              <a:t>. You may set the variable VNET_LOCALIP="&lt;</a:t>
            </a:r>
            <a:r>
              <a:rPr lang="en-US" dirty="0" err="1" smtClean="0">
                <a:latin typeface="Times New Roman" charset="0"/>
              </a:rPr>
              <a:t>ip_of_cluster_controller</a:t>
            </a:r>
            <a:r>
              <a:rPr lang="en-US" dirty="0" smtClean="0">
                <a:latin typeface="Times New Roman" charset="0"/>
              </a:rPr>
              <a:t>&gt;"</a:t>
            </a:r>
          </a:p>
          <a:p>
            <a:r>
              <a:rPr lang="en-US" dirty="0" smtClean="0">
                <a:latin typeface="Times New Roman" charset="0"/>
              </a:rPr>
              <a:t>in the configuration file for each of the Cluster</a:t>
            </a:r>
            <a:r>
              <a:rPr lang="en-US" baseline="0" dirty="0" smtClean="0">
                <a:latin typeface="Times New Roman" charset="0"/>
              </a:rPr>
              <a:t> Controller</a:t>
            </a:r>
            <a:r>
              <a:rPr lang="en-US" dirty="0" smtClean="0">
                <a:latin typeface="Times New Roman" charset="0"/>
              </a:rPr>
              <a:t>s.</a:t>
            </a:r>
          </a:p>
          <a:p>
            <a:r>
              <a:rPr lang="en-US" dirty="0" smtClean="0">
                <a:latin typeface="Times New Roman" charset="0"/>
              </a:rPr>
              <a:t>Parameters prefaced</a:t>
            </a:r>
            <a:r>
              <a:rPr lang="en-US" baseline="0" dirty="0" smtClean="0">
                <a:latin typeface="Times New Roman" charset="0"/>
              </a:rPr>
              <a:t> with a # symbol are optional and may only be set in specific configurations.</a:t>
            </a:r>
            <a:endParaRPr lang="en-US" dirty="0" smtClean="0">
              <a:latin typeface="Times New Roman" charset="0"/>
            </a:endParaRPr>
          </a:p>
        </p:txBody>
      </p:sp>
      <p:sp>
        <p:nvSpPr>
          <p:cNvPr id="69636" name="Slide Number Placeholder 3"/>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57AE3389-6960-4898-B2E0-83C73C510149}" type="slidenum">
              <a:rPr lang="en-US" smtClean="0">
                <a:solidFill>
                  <a:srgbClr val="000000"/>
                </a:solidFill>
                <a:latin typeface="Times New Roman" charset="0"/>
              </a:rPr>
              <a:pPr eaLnBrk="1"/>
              <a:t>31</a:t>
            </a:fld>
            <a:endParaRPr lang="en-US" smtClean="0">
              <a:solidFill>
                <a:srgbClr val="000000"/>
              </a:solidFill>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charset="0"/>
              </a:rPr>
              <a:t>These</a:t>
            </a:r>
            <a:r>
              <a:rPr lang="en-US" baseline="0" dirty="0" smtClean="0">
                <a:latin typeface="Times New Roman" charset="0"/>
              </a:rPr>
              <a:t> are the network parameters that must be set in </a:t>
            </a:r>
            <a:r>
              <a:rPr lang="en-US" baseline="0" dirty="0" err="1" smtClean="0">
                <a:latin typeface="Times New Roman" charset="0"/>
              </a:rPr>
              <a:t>eucalyptus.conf</a:t>
            </a:r>
            <a:r>
              <a:rPr lang="en-US" baseline="0" dirty="0" smtClean="0">
                <a:latin typeface="Times New Roman" charset="0"/>
              </a:rPr>
              <a:t> on the Node Controller host(s).</a:t>
            </a:r>
            <a:endParaRPr lang="en-US" dirty="0" smtClean="0">
              <a:latin typeface="Times New Roman" charset="0"/>
            </a:endParaRPr>
          </a:p>
        </p:txBody>
      </p:sp>
      <p:sp>
        <p:nvSpPr>
          <p:cNvPr id="70660" name="Slide Number Placeholder 3"/>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A8397FF7-F617-4E03-8BB7-9EC4732E2C7D}" type="slidenum">
              <a:rPr lang="en-US" smtClean="0">
                <a:solidFill>
                  <a:srgbClr val="000000"/>
                </a:solidFill>
                <a:latin typeface="Times New Roman" charset="0"/>
              </a:rPr>
              <a:pPr eaLnBrk="1"/>
              <a:t>32</a:t>
            </a:fld>
            <a:endParaRPr lang="en-US" smtClean="0">
              <a:solidFill>
                <a:srgbClr val="000000"/>
              </a:solidFill>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0706C912-A2C3-4775-A981-552CEA02D17F}" type="slidenum">
              <a:rPr lang="en-US">
                <a:solidFill>
                  <a:srgbClr val="000000"/>
                </a:solidFill>
                <a:latin typeface="Times New Roman" charset="0"/>
              </a:rPr>
              <a:pPr eaLnBrk="1"/>
              <a:t>6</a:t>
            </a:fld>
            <a:endParaRPr lang="en-US">
              <a:solidFill>
                <a:srgbClr val="000000"/>
              </a:solidFill>
              <a:latin typeface="Times New Roman" charset="0"/>
            </a:endParaRPr>
          </a:p>
        </p:txBody>
      </p:sp>
      <p:sp>
        <p:nvSpPr>
          <p:cNvPr id="31747"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Here is what it looks like logically.  Note that Eucalyptus is not providing or configuring</a:t>
            </a:r>
            <a:r>
              <a:rPr lang="en-US" baseline="0" dirty="0" smtClean="0">
                <a:latin typeface="Times New Roman" charset="0"/>
              </a:rPr>
              <a:t> the DHCP controller.</a:t>
            </a:r>
            <a:endParaRPr lang="en-US" dirty="0" smtClean="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35</a:t>
            </a:fld>
            <a:endParaRPr lang="en-US"/>
          </a:p>
        </p:txBody>
      </p:sp>
    </p:spTree>
    <p:extLst>
      <p:ext uri="{BB962C8B-B14F-4D97-AF65-F5344CB8AC3E}">
        <p14:creationId xmlns:p14="http://schemas.microsoft.com/office/powerpoint/2010/main" val="311025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153A3780-72B5-4BDE-8768-7FC46D5290CF}"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4813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Least intrusive networking mode</a:t>
            </a:r>
            <a:r>
              <a:rPr lang="en-US" baseline="0" dirty="0" smtClean="0">
                <a:latin typeface="Times New Roman" charset="0"/>
              </a:rPr>
              <a:t> because it requires no substantial changes to the existing network infrastructure.</a:t>
            </a:r>
            <a:endParaRPr lang="en-US" dirty="0" smtClean="0">
              <a:latin typeface="Times New Roman" charset="0"/>
            </a:endParaRPr>
          </a:p>
          <a:p>
            <a:r>
              <a:rPr lang="en-US" dirty="0" smtClean="0">
                <a:latin typeface="Times New Roman" charset="0"/>
              </a:rPr>
              <a:t>The DHCP server for the virtual</a:t>
            </a:r>
            <a:r>
              <a:rPr lang="en-US" baseline="0" dirty="0" smtClean="0">
                <a:latin typeface="Times New Roman" charset="0"/>
              </a:rPr>
              <a:t> machine</a:t>
            </a:r>
            <a:r>
              <a:rPr lang="en-US" dirty="0" smtClean="0">
                <a:latin typeface="Times New Roman" charset="0"/>
              </a:rPr>
              <a:t>s must be provided by a DHCP server external to Eucalyptus.</a:t>
            </a:r>
            <a:r>
              <a:rPr lang="en-US" baseline="0" dirty="0" smtClean="0">
                <a:latin typeface="Times New Roman" charset="0"/>
              </a:rPr>
              <a:t>  Each virtual machine receives a single IP address from the DHCP server.  Each virtual machine will use this IP address for not only communication to nodes external to the cloud, but also to other virtual machines within the cloud.  </a:t>
            </a:r>
            <a:endParaRPr lang="en-US" dirty="0" smtClean="0">
              <a:latin typeface="Times New Roman" charset="0"/>
            </a:endParaRPr>
          </a:p>
          <a:p>
            <a:r>
              <a:rPr lang="en-US" dirty="0" smtClean="0">
                <a:latin typeface="Times New Roman" charset="0"/>
              </a:rPr>
              <a:t>A bridge must be</a:t>
            </a:r>
            <a:r>
              <a:rPr lang="en-US" baseline="0" dirty="0" smtClean="0">
                <a:latin typeface="Times New Roman" charset="0"/>
              </a:rPr>
              <a:t> created on the Node Controllers for Eucalyptus to use.  </a:t>
            </a:r>
            <a:r>
              <a:rPr lang="en-US" dirty="0" smtClean="0">
                <a:latin typeface="Times New Roman" charset="0"/>
              </a:rPr>
              <a:t>All virtual</a:t>
            </a:r>
            <a:r>
              <a:rPr lang="en-US" baseline="0" dirty="0" smtClean="0">
                <a:latin typeface="Times New Roman" charset="0"/>
              </a:rPr>
              <a:t> machine</a:t>
            </a:r>
            <a:r>
              <a:rPr lang="en-US" dirty="0" smtClean="0">
                <a:latin typeface="Times New Roman" charset="0"/>
              </a:rPr>
              <a:t>s have direct network access using the virtual bridge created by the hypervisor in the Node Controller.  There are no virtual subnets—instances appear on the physical network as if they were physical machines.</a:t>
            </a:r>
          </a:p>
          <a:p>
            <a:r>
              <a:rPr lang="en-US" dirty="0" smtClean="0">
                <a:latin typeface="Times New Roman" charset="0"/>
              </a:rPr>
              <a:t>It</a:t>
            </a:r>
            <a:r>
              <a:rPr lang="en-US" baseline="0" dirty="0" smtClean="0">
                <a:latin typeface="Times New Roman" charset="0"/>
              </a:rPr>
              <a:t> is u</a:t>
            </a:r>
            <a:r>
              <a:rPr lang="en-US" dirty="0" smtClean="0">
                <a:latin typeface="Times New Roman" charset="0"/>
              </a:rPr>
              <a:t>p to IT management to manage any network security firewalls or network address translation that might be required by the organization.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A67D0A2F-5C64-4E9C-A7EA-7956DC1072FD}"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5017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This</a:t>
            </a:r>
            <a:r>
              <a:rPr lang="en-US" baseline="0" dirty="0" smtClean="0">
                <a:latin typeface="Times New Roman" charset="0"/>
              </a:rPr>
              <a:t> is an e</a:t>
            </a:r>
            <a:r>
              <a:rPr lang="en-US" dirty="0" smtClean="0">
                <a:latin typeface="Times New Roman" charset="0"/>
              </a:rPr>
              <a:t>xample of a simple configuration.  The</a:t>
            </a:r>
            <a:r>
              <a:rPr lang="en-US" baseline="0" dirty="0" smtClean="0">
                <a:latin typeface="Times New Roman" charset="0"/>
              </a:rPr>
              <a:t> f</a:t>
            </a:r>
            <a:r>
              <a:rPr lang="en-US" dirty="0" smtClean="0">
                <a:latin typeface="Times New Roman" charset="0"/>
              </a:rPr>
              <a:t>ront-end host, the Node Controller hosts, and the instances are all on the 173.205.188.0 network.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8BEF0AE-4776-4429-9418-878DAE76E839}"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5120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If the Node Controller has more than one Ethernet interface, the interface that communicates with the Cluster Controller must be configured with a bridge.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8863247C-0E1C-43B9-B56E-0F5005A0A878}"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52227"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2228"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characteristics and features available in STATIC network mode.  Note that in this network</a:t>
            </a:r>
            <a:r>
              <a:rPr lang="en-US" baseline="0" dirty="0" smtClean="0">
                <a:latin typeface="Times New Roman" charset="0"/>
              </a:rPr>
              <a:t> mode, the Cluster Controller is now providing the DHCP server functionality.</a:t>
            </a:r>
            <a:endParaRPr lang="en-US"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24DCA998-6744-493D-A4A8-363D7D70802C}" type="slidenum">
              <a:rPr lang="en-US" smtClean="0">
                <a:solidFill>
                  <a:srgbClr val="000000"/>
                </a:solidFill>
                <a:latin typeface="Times New Roman" charset="0"/>
              </a:rPr>
              <a:pPr eaLnBrk="1"/>
              <a:t>11</a:t>
            </a:fld>
            <a:endParaRPr lang="en-US" smtClean="0">
              <a:solidFill>
                <a:srgbClr val="000000"/>
              </a:solidFill>
              <a:latin typeface="Times New Roman" charset="0"/>
            </a:endParaRPr>
          </a:p>
        </p:txBody>
      </p:sp>
      <p:sp>
        <p:nvSpPr>
          <p:cNvPr id="542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42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Here is what the network mode looks like logically.   Other than</a:t>
            </a:r>
            <a:r>
              <a:rPr lang="en-US" baseline="0" dirty="0" smtClean="0">
                <a:latin typeface="Times New Roman" charset="0"/>
              </a:rPr>
              <a:t> the Cluster Controller providing the instances with their IP </a:t>
            </a:r>
            <a:r>
              <a:rPr lang="en-US" baseline="0" dirty="0" err="1" smtClean="0">
                <a:latin typeface="Times New Roman" charset="0"/>
              </a:rPr>
              <a:t>addressses</a:t>
            </a:r>
            <a:r>
              <a:rPr lang="en-US" baseline="0" dirty="0" smtClean="0">
                <a:latin typeface="Times New Roman" charset="0"/>
              </a:rPr>
              <a:t>, STATIC network mode operates in the same way as SYSTEM mode. Each virtual machine will use this IP address for not only communication to nodes external to the cloud, but also to other virtual machines within the cloud.  </a:t>
            </a:r>
            <a:endParaRPr lang="en-US" dirty="0" smtClean="0">
              <a:latin typeface="Times New Roman" charset="0"/>
            </a:endParaRPr>
          </a:p>
          <a:p>
            <a:r>
              <a:rPr lang="en-US" dirty="0" smtClean="0">
                <a:latin typeface="Times New Roman" charset="0"/>
              </a:rPr>
              <a:t>All virtual</a:t>
            </a:r>
            <a:r>
              <a:rPr lang="en-US" baseline="0" dirty="0" smtClean="0">
                <a:latin typeface="Times New Roman" charset="0"/>
              </a:rPr>
              <a:t> machine</a:t>
            </a:r>
            <a:r>
              <a:rPr lang="en-US" dirty="0" smtClean="0">
                <a:latin typeface="Times New Roman" charset="0"/>
              </a:rPr>
              <a:t>s have direct network access using the virtual bridge created by the hypervisor in the Node Controller.  There are no virtual subnets—instances appear on the physical network as if they were physical machines.</a:t>
            </a:r>
          </a:p>
          <a:p>
            <a:r>
              <a:rPr lang="en-US" dirty="0" smtClean="0">
                <a:latin typeface="Times New Roman" charset="0"/>
              </a:rPr>
              <a:t>It</a:t>
            </a:r>
            <a:r>
              <a:rPr lang="en-US" baseline="0" dirty="0" smtClean="0">
                <a:latin typeface="Times New Roman" charset="0"/>
              </a:rPr>
              <a:t> is u</a:t>
            </a:r>
            <a:r>
              <a:rPr lang="en-US" dirty="0" smtClean="0">
                <a:latin typeface="Times New Roman" charset="0"/>
              </a:rPr>
              <a:t>p to IT management to manage any network security firewalls or network address translation that might be required by the organization.</a:t>
            </a:r>
          </a:p>
          <a:p>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A6E47F99-5E79-4DEB-9EB7-7A471EBEF157}"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5325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5325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baseline="0" dirty="0" smtClean="0">
                <a:latin typeface="Times New Roman" charset="0"/>
              </a:rPr>
              <a:t>Each virtual machine receives a single IP address from the DHCP server. The </a:t>
            </a:r>
            <a:r>
              <a:rPr lang="en-US" dirty="0" smtClean="0">
                <a:latin typeface="Times New Roman" charset="0"/>
              </a:rPr>
              <a:t>Cluster Controller runs the </a:t>
            </a:r>
            <a:r>
              <a:rPr lang="en-US" dirty="0" err="1" smtClean="0">
                <a:latin typeface="Times New Roman" charset="0"/>
              </a:rPr>
              <a:t>dhcpd</a:t>
            </a:r>
            <a:r>
              <a:rPr lang="en-US" dirty="0" smtClean="0">
                <a:latin typeface="Times New Roman" charset="0"/>
              </a:rPr>
              <a:t> daemon.  The daemon uses</a:t>
            </a:r>
            <a:r>
              <a:rPr lang="en-US" baseline="0" dirty="0" smtClean="0">
                <a:latin typeface="Times New Roman" charset="0"/>
              </a:rPr>
              <a:t> the</a:t>
            </a:r>
            <a:r>
              <a:rPr lang="en-US" dirty="0" smtClean="0">
                <a:latin typeface="Times New Roman" charset="0"/>
              </a:rPr>
              <a:t> Eucalyptus generated /</a:t>
            </a:r>
            <a:r>
              <a:rPr lang="en-US" dirty="0" err="1" smtClean="0">
                <a:latin typeface="Times New Roman" charset="0"/>
              </a:rPr>
              <a:t>var</a:t>
            </a:r>
            <a:r>
              <a:rPr lang="en-US" dirty="0" smtClean="0">
                <a:latin typeface="Times New Roman" charset="0"/>
              </a:rPr>
              <a:t>/run/eucalyptus/net/</a:t>
            </a:r>
            <a:r>
              <a:rPr lang="en-US" dirty="0" err="1" smtClean="0">
                <a:latin typeface="Times New Roman" charset="0"/>
              </a:rPr>
              <a:t>euca-dhcp.conf</a:t>
            </a:r>
            <a:r>
              <a:rPr lang="en-US" dirty="0" smtClean="0">
                <a:latin typeface="Times New Roman" charset="0"/>
              </a:rPr>
              <a:t> configuration file.</a:t>
            </a:r>
          </a:p>
          <a:p>
            <a:r>
              <a:rPr lang="en-US" dirty="0" smtClean="0">
                <a:latin typeface="Times New Roman" charset="0"/>
              </a:rPr>
              <a:t>STATIC network mode offers the Eucalyptus administrator more control over instance IP address assignment. </a:t>
            </a:r>
            <a:r>
              <a:rPr lang="en-US" baseline="0" dirty="0" smtClean="0">
                <a:latin typeface="Times New Roman" charset="0"/>
              </a:rPr>
              <a:t> T</a:t>
            </a:r>
            <a:r>
              <a:rPr lang="en-US" dirty="0" smtClean="0">
                <a:latin typeface="Times New Roman" charset="0"/>
              </a:rPr>
              <a:t>he administrator configures Eucalyptus with a mapping of MAC address</a:t>
            </a:r>
            <a:r>
              <a:rPr lang="en-US" baseline="0" dirty="0" smtClean="0">
                <a:latin typeface="Times New Roman" charset="0"/>
              </a:rPr>
              <a:t> to </a:t>
            </a:r>
            <a:r>
              <a:rPr lang="en-US" dirty="0" smtClean="0">
                <a:latin typeface="Times New Roman" charset="0"/>
              </a:rPr>
              <a:t>public IP address pairs in the /</a:t>
            </a:r>
            <a:r>
              <a:rPr lang="en-US" dirty="0" err="1" smtClean="0">
                <a:latin typeface="Times New Roman" charset="0"/>
              </a:rPr>
              <a:t>etc</a:t>
            </a:r>
            <a:r>
              <a:rPr lang="en-US" dirty="0" smtClean="0">
                <a:latin typeface="Times New Roman" charset="0"/>
              </a:rPr>
              <a:t>/eucalyptus/</a:t>
            </a:r>
            <a:r>
              <a:rPr lang="en-US" dirty="0" err="1" smtClean="0">
                <a:latin typeface="Times New Roman" charset="0"/>
              </a:rPr>
              <a:t>eucalyptus.conf</a:t>
            </a:r>
            <a:r>
              <a:rPr lang="en-US" dirty="0" smtClean="0">
                <a:latin typeface="Times New Roman" charset="0"/>
              </a:rPr>
              <a:t> file. When an</a:t>
            </a:r>
            <a:r>
              <a:rPr lang="en-US" baseline="0" dirty="0" smtClean="0">
                <a:latin typeface="Times New Roman" charset="0"/>
              </a:rPr>
              <a:t> instance </a:t>
            </a:r>
            <a:r>
              <a:rPr lang="en-US" dirty="0" smtClean="0">
                <a:latin typeface="Times New Roman" charset="0"/>
              </a:rPr>
              <a:t>is instantiated, an unused MAC-to-IP address pair is chosen for the instance.</a:t>
            </a:r>
          </a:p>
          <a:p>
            <a:r>
              <a:rPr lang="en-US" dirty="0" smtClean="0">
                <a:latin typeface="Times New Roman" charset="0"/>
              </a:rPr>
              <a:t>Like SYSTEM mode, a bridge must be</a:t>
            </a:r>
            <a:r>
              <a:rPr lang="en-US" baseline="0" dirty="0" smtClean="0">
                <a:latin typeface="Times New Roman" charset="0"/>
              </a:rPr>
              <a:t> created on the Node Controllers for Eucalyptus to use.  </a:t>
            </a:r>
            <a:r>
              <a:rPr lang="en-US" dirty="0" smtClean="0">
                <a:latin typeface="Times New Roman" charset="0"/>
              </a:rPr>
              <a:t>All virtual</a:t>
            </a:r>
            <a:r>
              <a:rPr lang="en-US" baseline="0" dirty="0" smtClean="0">
                <a:latin typeface="Times New Roman" charset="0"/>
              </a:rPr>
              <a:t> machine</a:t>
            </a:r>
            <a:r>
              <a:rPr lang="en-US" dirty="0" smtClean="0">
                <a:latin typeface="Times New Roman" charset="0"/>
              </a:rPr>
              <a:t>s have direct network access using the virtual bridge created by the hypervisor in the Node Controller. </a:t>
            </a:r>
          </a:p>
          <a:p>
            <a:endParaRPr 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smtClean="0">
                <a:latin typeface="Calibri" charset="0"/>
                <a:cs typeface="Calibri" charset="0"/>
              </a:rPr>
              <a:t>STATIC – Characteristics and Features</a:t>
            </a:r>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162425095"/>
              </p:ext>
            </p:extLst>
          </p:nvPr>
        </p:nvGraphicFramePr>
        <p:xfrm>
          <a:off x="880534" y="2048932"/>
          <a:ext cx="7349066" cy="3505201"/>
        </p:xfrm>
        <a:graphic>
          <a:graphicData uri="http://schemas.openxmlformats.org/drawingml/2006/table">
            <a:tbl>
              <a:tblPr firstRow="1" bandRow="1">
                <a:tableStyleId>{2D5ABB26-0587-4C30-8999-92F81FD0307C}</a:tableStyleId>
              </a:tblPr>
              <a:tblGrid>
                <a:gridCol w="3711464"/>
                <a:gridCol w="3637602"/>
              </a:tblGrid>
              <a:tr h="838200">
                <a:tc>
                  <a:txBody>
                    <a:bodyPr/>
                    <a:lstStyle/>
                    <a:p>
                      <a:pPr algn="ctr"/>
                      <a:r>
                        <a:rPr lang="en-US" sz="2000" b="1" dirty="0" smtClean="0"/>
                        <a:t>DHCP Server</a:t>
                      </a:r>
                      <a:endParaRPr lang="en-US" sz="2000" b="1" dirty="0"/>
                    </a:p>
                  </a:txBody>
                  <a:tcPr anchor="ctr">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i="1" dirty="0" smtClean="0"/>
                        <a:t>Cluster Controller</a:t>
                      </a:r>
                      <a:endParaRPr lang="en-US" sz="2000" b="1" i="1" dirty="0"/>
                    </a:p>
                  </a:txBody>
                  <a:tcPr anchor="ctr">
                    <a:lnL w="12700" cap="flat" cmpd="sng" algn="ctr">
                      <a:no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990601">
                <a:tc>
                  <a:txBody>
                    <a:bodyPr/>
                    <a:lstStyle/>
                    <a:p>
                      <a:pPr algn="ctr"/>
                      <a:r>
                        <a:rPr lang="en-US" sz="2000" b="1" dirty="0" smtClean="0"/>
                        <a:t>Elastic IP Addresses</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Security Groups</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VM Layer 2 Isolation</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73594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US" smtClean="0">
                <a:latin typeface="Calibri" charset="0"/>
                <a:cs typeface="Calibri" charset="0"/>
              </a:rPr>
              <a:t>STATIC – Logical View</a:t>
            </a:r>
          </a:p>
        </p:txBody>
      </p:sp>
      <p:grpSp>
        <p:nvGrpSpPr>
          <p:cNvPr id="3" name="Group 2"/>
          <p:cNvGrpSpPr/>
          <p:nvPr/>
        </p:nvGrpSpPr>
        <p:grpSpPr>
          <a:xfrm>
            <a:off x="609600" y="1906588"/>
            <a:ext cx="8208991" cy="3969453"/>
            <a:chOff x="609600" y="1906588"/>
            <a:chExt cx="8208991" cy="3969453"/>
          </a:xfrm>
        </p:grpSpPr>
        <p:cxnSp>
          <p:nvCxnSpPr>
            <p:cNvPr id="24596" name="Straight Connector 33"/>
            <p:cNvCxnSpPr>
              <a:cxnSpLocks noChangeShapeType="1"/>
            </p:cNvCxnSpPr>
            <p:nvPr/>
          </p:nvCxnSpPr>
          <p:spPr bwMode="auto">
            <a:xfrm>
              <a:off x="3505200" y="4800600"/>
              <a:ext cx="990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 name="Can 4"/>
            <p:cNvSpPr>
              <a:spLocks noChangeArrowheads="1"/>
            </p:cNvSpPr>
            <p:nvPr/>
          </p:nvSpPr>
          <p:spPr bwMode="auto">
            <a:xfrm>
              <a:off x="609600" y="2819400"/>
              <a:ext cx="1066800" cy="990600"/>
            </a:xfrm>
            <a:prstGeom prst="can">
              <a:avLst>
                <a:gd name="adj" fmla="val 25000"/>
              </a:avLst>
            </a:prstGeom>
            <a:solidFill>
              <a:schemeClr val="accent1">
                <a:lumMod val="90000"/>
                <a:lumOff val="10000"/>
              </a:schemeClr>
            </a:solidFill>
            <a:ln w="50800">
              <a:solidFill>
                <a:schemeClr val="tx1"/>
              </a:solidFill>
              <a:round/>
              <a:headEnd/>
              <a:tailEnd/>
            </a:ln>
            <a:effectLst>
              <a:outerShdw blurRad="40000" dist="20000" dir="5400000" rotWithShape="0">
                <a:srgbClr val="808080">
                  <a:alpha val="37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Walrus</a:t>
              </a:r>
            </a:p>
            <a:p>
              <a:pPr algn="ctr" defTabSz="453647">
                <a:defRPr/>
              </a:pPr>
              <a:r>
                <a:rPr lang="en-US" sz="1600" b="1" dirty="0">
                  <a:solidFill>
                    <a:schemeClr val="bg1"/>
                  </a:solidFill>
                  <a:latin typeface="Calibri"/>
                  <a:cs typeface="Calibri"/>
                </a:rPr>
                <a:t>s</a:t>
              </a:r>
              <a:r>
                <a:rPr lang="en-US" sz="1600" b="1" dirty="0" smtClean="0">
                  <a:solidFill>
                    <a:schemeClr val="bg1"/>
                  </a:solidFill>
                  <a:latin typeface="Calibri"/>
                  <a:cs typeface="Calibri"/>
                </a:rPr>
                <a:t>torage</a:t>
              </a:r>
              <a:endParaRPr lang="en-US" sz="1600" b="1" dirty="0">
                <a:solidFill>
                  <a:schemeClr val="bg1"/>
                </a:solidFill>
                <a:latin typeface="Calibri"/>
                <a:cs typeface="Calibri"/>
              </a:endParaRPr>
            </a:p>
          </p:txBody>
        </p:sp>
        <p:sp>
          <p:nvSpPr>
            <p:cNvPr id="6" name="Rounded Rectangle 5"/>
            <p:cNvSpPr>
              <a:spLocks noChangeArrowheads="1"/>
            </p:cNvSpPr>
            <p:nvPr/>
          </p:nvSpPr>
          <p:spPr bwMode="auto">
            <a:xfrm>
              <a:off x="1905000" y="2857500"/>
              <a:ext cx="12192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loud</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7" name="Rounded Rectangle 6"/>
            <p:cNvSpPr>
              <a:spLocks noChangeArrowheads="1"/>
            </p:cNvSpPr>
            <p:nvPr/>
          </p:nvSpPr>
          <p:spPr bwMode="auto">
            <a:xfrm>
              <a:off x="5867400" y="2857500"/>
              <a:ext cx="12192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luster</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8" name="Rounded Rectangle 7"/>
            <p:cNvSpPr>
              <a:spLocks noChangeArrowheads="1"/>
            </p:cNvSpPr>
            <p:nvPr/>
          </p:nvSpPr>
          <p:spPr bwMode="auto">
            <a:xfrm>
              <a:off x="4495800" y="2857500"/>
              <a:ext cx="12192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S</a:t>
              </a:r>
              <a:r>
                <a:rPr lang="en-US" sz="1600" b="1" dirty="0" smtClean="0">
                  <a:solidFill>
                    <a:schemeClr val="bg1"/>
                  </a:solidFill>
                  <a:latin typeface="Calibri"/>
                  <a:cs typeface="Calibri"/>
                </a:rPr>
                <a:t>torage</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grpSp>
          <p:nvGrpSpPr>
            <p:cNvPr id="2" name="Group 1"/>
            <p:cNvGrpSpPr/>
            <p:nvPr/>
          </p:nvGrpSpPr>
          <p:grpSpPr>
            <a:xfrm>
              <a:off x="3810000" y="4504441"/>
              <a:ext cx="1676400" cy="1371600"/>
              <a:chOff x="4495800" y="4495800"/>
              <a:chExt cx="1676400" cy="1371600"/>
            </a:xfrm>
          </p:grpSpPr>
          <p:sp>
            <p:nvSpPr>
              <p:cNvPr id="9" name="Rounded Rectangle 8"/>
              <p:cNvSpPr>
                <a:spLocks noChangeArrowheads="1"/>
              </p:cNvSpPr>
              <p:nvPr/>
            </p:nvSpPr>
            <p:spPr bwMode="auto">
              <a:xfrm>
                <a:off x="4495800" y="4495800"/>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0" name="Rounded Rectangle 9"/>
              <p:cNvSpPr>
                <a:spLocks noChangeArrowheads="1"/>
              </p:cNvSpPr>
              <p:nvPr/>
            </p:nvSpPr>
            <p:spPr bwMode="auto">
              <a:xfrm>
                <a:off x="4648200" y="4648200"/>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1" name="Rounded Rectangle 10"/>
              <p:cNvSpPr>
                <a:spLocks noChangeArrowheads="1"/>
              </p:cNvSpPr>
              <p:nvPr/>
            </p:nvSpPr>
            <p:spPr bwMode="auto">
              <a:xfrm>
                <a:off x="4800600" y="4800600"/>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2" name="Rounded Rectangle 11"/>
              <p:cNvSpPr>
                <a:spLocks noChangeArrowheads="1"/>
              </p:cNvSpPr>
              <p:nvPr/>
            </p:nvSpPr>
            <p:spPr bwMode="auto">
              <a:xfrm>
                <a:off x="4953000" y="4951413"/>
                <a:ext cx="1219200" cy="915987"/>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latin typeface="Calibri"/>
                    <a:cs typeface="Calibri"/>
                  </a:rPr>
                  <a:t>N</a:t>
                </a:r>
                <a:r>
                  <a:rPr lang="en-US" sz="1600" b="1" dirty="0" smtClean="0">
                    <a:latin typeface="Calibri"/>
                    <a:cs typeface="Calibri"/>
                  </a:rPr>
                  <a:t>ode</a:t>
                </a:r>
                <a:endParaRPr lang="en-US" sz="1600" b="1" dirty="0">
                  <a:latin typeface="Calibri"/>
                  <a:cs typeface="Calibri"/>
                </a:endParaRPr>
              </a:p>
              <a:p>
                <a:pPr algn="ctr" defTabSz="453647">
                  <a:defRPr/>
                </a:pPr>
                <a:r>
                  <a:rPr lang="en-US" sz="1600" b="1" dirty="0">
                    <a:latin typeface="Calibri"/>
                    <a:cs typeface="Calibri"/>
                  </a:rPr>
                  <a:t>C</a:t>
                </a:r>
                <a:r>
                  <a:rPr lang="en-US" sz="1600" b="1" dirty="0" smtClean="0">
                    <a:latin typeface="Calibri"/>
                    <a:cs typeface="Calibri"/>
                  </a:rPr>
                  <a:t>ontroller</a:t>
                </a:r>
                <a:endParaRPr lang="en-US" sz="1600" b="1" dirty="0">
                  <a:latin typeface="Calibri"/>
                  <a:cs typeface="Calibri"/>
                </a:endParaRPr>
              </a:p>
            </p:txBody>
          </p:sp>
        </p:grpSp>
        <p:cxnSp>
          <p:nvCxnSpPr>
            <p:cNvPr id="24587" name="Straight Connector 13"/>
            <p:cNvCxnSpPr>
              <a:cxnSpLocks noChangeShapeType="1"/>
            </p:cNvCxnSpPr>
            <p:nvPr/>
          </p:nvCxnSpPr>
          <p:spPr bwMode="auto">
            <a:xfrm>
              <a:off x="685800" y="2286000"/>
              <a:ext cx="74676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4588" name="TextBox 14"/>
            <p:cNvSpPr txBox="1">
              <a:spLocks noChangeArrowheads="1"/>
            </p:cNvSpPr>
            <p:nvPr/>
          </p:nvSpPr>
          <p:spPr bwMode="auto">
            <a:xfrm>
              <a:off x="685800" y="1906588"/>
              <a:ext cx="1553864" cy="36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b="1" dirty="0">
                  <a:latin typeface="Calibri" charset="0"/>
                  <a:cs typeface="Calibri" charset="0"/>
                </a:rPr>
                <a:t>c</a:t>
              </a:r>
              <a:r>
                <a:rPr lang="en-US" b="1" dirty="0" smtClean="0">
                  <a:latin typeface="Calibri" charset="0"/>
                  <a:cs typeface="Calibri" charset="0"/>
                </a:rPr>
                <a:t>orporate LAN</a:t>
              </a:r>
              <a:endParaRPr lang="en-US" b="1" dirty="0">
                <a:latin typeface="Calibri" charset="0"/>
                <a:cs typeface="Calibri" charset="0"/>
              </a:endParaRPr>
            </a:p>
          </p:txBody>
        </p:sp>
        <p:cxnSp>
          <p:nvCxnSpPr>
            <p:cNvPr id="24589" name="Straight Connector 17"/>
            <p:cNvCxnSpPr>
              <a:cxnSpLocks noChangeShapeType="1"/>
              <a:stCxn id="5" idx="1"/>
            </p:cNvCxnSpPr>
            <p:nvPr/>
          </p:nvCxnSpPr>
          <p:spPr bwMode="auto">
            <a:xfrm rot="5400000" flipH="1" flipV="1">
              <a:off x="876300" y="25527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590" name="Straight Connector 20"/>
            <p:cNvCxnSpPr>
              <a:cxnSpLocks noChangeShapeType="1"/>
              <a:stCxn id="6" idx="0"/>
            </p:cNvCxnSpPr>
            <p:nvPr/>
          </p:nvCxnSpPr>
          <p:spPr bwMode="auto">
            <a:xfrm flipV="1">
              <a:off x="2514600" y="2286000"/>
              <a:ext cx="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591" name="Straight Connector 21"/>
            <p:cNvCxnSpPr>
              <a:cxnSpLocks noChangeShapeType="1"/>
            </p:cNvCxnSpPr>
            <p:nvPr/>
          </p:nvCxnSpPr>
          <p:spPr bwMode="auto">
            <a:xfrm rot="5400000" flipH="1" flipV="1">
              <a:off x="6115844" y="2570956"/>
              <a:ext cx="571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592" name="Straight Connector 22"/>
            <p:cNvCxnSpPr>
              <a:cxnSpLocks noChangeShapeType="1"/>
            </p:cNvCxnSpPr>
            <p:nvPr/>
          </p:nvCxnSpPr>
          <p:spPr bwMode="auto">
            <a:xfrm rot="5400000" flipH="1" flipV="1">
              <a:off x="4744244" y="2570956"/>
              <a:ext cx="571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595" name="Straight Connector 31"/>
            <p:cNvCxnSpPr>
              <a:cxnSpLocks noChangeShapeType="1"/>
            </p:cNvCxnSpPr>
            <p:nvPr/>
          </p:nvCxnSpPr>
          <p:spPr bwMode="auto">
            <a:xfrm rot="5400000">
              <a:off x="2247900" y="3543300"/>
              <a:ext cx="25161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4597" name="TextBox 23"/>
            <p:cNvSpPr txBox="1">
              <a:spLocks noChangeArrowheads="1"/>
            </p:cNvSpPr>
            <p:nvPr/>
          </p:nvSpPr>
          <p:spPr bwMode="auto">
            <a:xfrm>
              <a:off x="7083396" y="3038475"/>
              <a:ext cx="1735195" cy="58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smtClean="0">
                  <a:latin typeface="Calibri" charset="0"/>
                  <a:cs typeface="Calibri" charset="0"/>
                </a:rPr>
                <a:t>provides </a:t>
              </a:r>
              <a:r>
                <a:rPr lang="en-US" sz="1600" b="1" dirty="0">
                  <a:latin typeface="Calibri" charset="0"/>
                  <a:cs typeface="Calibri" charset="0"/>
                </a:rPr>
                <a:t>DHCP for</a:t>
              </a:r>
            </a:p>
            <a:p>
              <a:pPr algn="ctr" eaLnBrk="1"/>
              <a:r>
                <a:rPr lang="en-US" sz="1600" b="1" dirty="0" smtClean="0">
                  <a:latin typeface="Calibri" charset="0"/>
                  <a:cs typeface="Calibri" charset="0"/>
                </a:rPr>
                <a:t>virtual machines</a:t>
              </a:r>
              <a:endParaRPr lang="en-US" sz="1600" b="1" dirty="0">
                <a:latin typeface="Calibri" charset="0"/>
                <a:cs typeface="Calibri" charset="0"/>
              </a:endParaRPr>
            </a:p>
          </p:txBody>
        </p:sp>
        <p:grpSp>
          <p:nvGrpSpPr>
            <p:cNvPr id="21" name="Group 20"/>
            <p:cNvGrpSpPr/>
            <p:nvPr/>
          </p:nvGrpSpPr>
          <p:grpSpPr>
            <a:xfrm>
              <a:off x="5556343" y="4105802"/>
              <a:ext cx="2492229" cy="1770239"/>
              <a:chOff x="6208711" y="4515439"/>
              <a:chExt cx="2492229" cy="1770239"/>
            </a:xfrm>
          </p:grpSpPr>
          <p:grpSp>
            <p:nvGrpSpPr>
              <p:cNvPr id="22" name="Group 21"/>
              <p:cNvGrpSpPr/>
              <p:nvPr/>
            </p:nvGrpSpPr>
            <p:grpSpPr>
              <a:xfrm>
                <a:off x="6995663" y="4784478"/>
                <a:ext cx="1384144" cy="1145010"/>
                <a:chOff x="7087863" y="5114354"/>
                <a:chExt cx="1384144" cy="1145010"/>
              </a:xfrm>
            </p:grpSpPr>
            <p:sp>
              <p:nvSpPr>
                <p:cNvPr id="26" name="Rounded Rectangle 25"/>
                <p:cNvSpPr>
                  <a:spLocks noChangeArrowheads="1"/>
                </p:cNvSpPr>
                <p:nvPr/>
              </p:nvSpPr>
              <p:spPr bwMode="auto">
                <a:xfrm>
                  <a:off x="7158708" y="5114354"/>
                  <a:ext cx="1313299" cy="114501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endParaRPr lang="en-US" sz="1500" b="1" dirty="0">
                    <a:latin typeface="Calibri"/>
                    <a:cs typeface="Calibri"/>
                  </a:endParaRPr>
                </a:p>
              </p:txBody>
            </p:sp>
            <p:grpSp>
              <p:nvGrpSpPr>
                <p:cNvPr id="27" name="Group 26"/>
                <p:cNvGrpSpPr/>
                <p:nvPr/>
              </p:nvGrpSpPr>
              <p:grpSpPr>
                <a:xfrm>
                  <a:off x="7943148" y="5876354"/>
                  <a:ext cx="496890" cy="319614"/>
                  <a:chOff x="6177940" y="4756107"/>
                  <a:chExt cx="496890" cy="319614"/>
                </a:xfrm>
              </p:grpSpPr>
              <p:sp>
                <p:nvSpPr>
                  <p:cNvPr id="58" name="Rounded Rectangle 57"/>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177940" y="4762025"/>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28" name="Group 27"/>
                <p:cNvGrpSpPr/>
                <p:nvPr/>
              </p:nvGrpSpPr>
              <p:grpSpPr>
                <a:xfrm>
                  <a:off x="7943148" y="5171643"/>
                  <a:ext cx="496890" cy="319614"/>
                  <a:chOff x="6177940" y="4756107"/>
                  <a:chExt cx="496890" cy="319614"/>
                </a:xfrm>
              </p:grpSpPr>
              <p:sp>
                <p:nvSpPr>
                  <p:cNvPr id="56" name="Rounded Rectangle 55"/>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77940" y="4765738"/>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29" name="Group 28"/>
                <p:cNvGrpSpPr/>
                <p:nvPr/>
              </p:nvGrpSpPr>
              <p:grpSpPr>
                <a:xfrm>
                  <a:off x="7943148" y="5528431"/>
                  <a:ext cx="496890" cy="319614"/>
                  <a:chOff x="6177940" y="4756107"/>
                  <a:chExt cx="496890" cy="319614"/>
                </a:xfrm>
              </p:grpSpPr>
              <p:sp>
                <p:nvSpPr>
                  <p:cNvPr id="54" name="Rounded Rectangle 53"/>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177940" y="4763401"/>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0" name="Group 29"/>
                <p:cNvGrpSpPr/>
                <p:nvPr/>
              </p:nvGrpSpPr>
              <p:grpSpPr>
                <a:xfrm>
                  <a:off x="7427796" y="5302155"/>
                  <a:ext cx="441146" cy="769407"/>
                  <a:chOff x="6388406" y="5266754"/>
                  <a:chExt cx="441146" cy="769407"/>
                </a:xfrm>
              </p:grpSpPr>
              <p:sp>
                <p:nvSpPr>
                  <p:cNvPr id="52" name="Rectangle 51"/>
                  <p:cNvSpPr/>
                  <p:nvPr/>
                </p:nvSpPr>
                <p:spPr>
                  <a:xfrm>
                    <a:off x="6438900" y="5266754"/>
                    <a:ext cx="340159" cy="769407"/>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388406" y="5457676"/>
                    <a:ext cx="441146" cy="369332"/>
                  </a:xfrm>
                  <a:prstGeom prst="rect">
                    <a:avLst/>
                  </a:prstGeom>
                  <a:noFill/>
                </p:spPr>
                <p:txBody>
                  <a:bodyPr wrap="none" rtlCol="0">
                    <a:spAutoFit/>
                  </a:bodyPr>
                  <a:lstStyle/>
                  <a:p>
                    <a:r>
                      <a:rPr lang="en-US" b="1" dirty="0" smtClean="0"/>
                      <a:t>Br</a:t>
                    </a:r>
                    <a:endParaRPr lang="en-US" b="1" dirty="0"/>
                  </a:p>
                </p:txBody>
              </p:sp>
            </p:grpSp>
            <p:grpSp>
              <p:nvGrpSpPr>
                <p:cNvPr id="31" name="Group 30"/>
                <p:cNvGrpSpPr/>
                <p:nvPr/>
              </p:nvGrpSpPr>
              <p:grpSpPr>
                <a:xfrm>
                  <a:off x="7087863" y="5571554"/>
                  <a:ext cx="390428" cy="241077"/>
                  <a:chOff x="5940164" y="4599343"/>
                  <a:chExt cx="1161043" cy="691699"/>
                </a:xfrm>
              </p:grpSpPr>
              <p:sp>
                <p:nvSpPr>
                  <p:cNvPr id="35" name="Rectangle 34"/>
                  <p:cNvSpPr/>
                  <p:nvPr/>
                </p:nvSpPr>
                <p:spPr>
                  <a:xfrm>
                    <a:off x="6081247" y="4653939"/>
                    <a:ext cx="1019960" cy="500169"/>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27806" y="4599343"/>
                    <a:ext cx="55164" cy="6916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940164" y="4599343"/>
                    <a:ext cx="141083" cy="579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6418656" y="5129968"/>
                    <a:ext cx="682551" cy="161074"/>
                    <a:chOff x="6418656" y="5129968"/>
                    <a:chExt cx="682551" cy="161074"/>
                  </a:xfrm>
                </p:grpSpPr>
                <p:sp>
                  <p:nvSpPr>
                    <p:cNvPr id="43" name="Rectangle 42"/>
                    <p:cNvSpPr/>
                    <p:nvPr/>
                  </p:nvSpPr>
                  <p:spPr>
                    <a:xfrm>
                      <a:off x="6418656" y="5129968"/>
                      <a:ext cx="682551" cy="161074"/>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6457959" y="5154108"/>
                      <a:ext cx="603943" cy="133556"/>
                      <a:chOff x="6283643" y="4950259"/>
                      <a:chExt cx="500538" cy="105395"/>
                    </a:xfrm>
                  </p:grpSpPr>
                  <p:sp>
                    <p:nvSpPr>
                      <p:cNvPr id="45" name="Rectangle 44"/>
                      <p:cNvSpPr/>
                      <p:nvPr/>
                    </p:nvSpPr>
                    <p:spPr>
                      <a:xfrm>
                        <a:off x="6283643"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359446"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35249"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1105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86855" y="495087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662658" y="4953260"/>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3846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 name="Rectangle 38"/>
                  <p:cNvSpPr/>
                  <p:nvPr/>
                </p:nvSpPr>
                <p:spPr>
                  <a:xfrm>
                    <a:off x="6084406" y="4795481"/>
                    <a:ext cx="95954" cy="98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65561" y="4933821"/>
                    <a:ext cx="146533" cy="1502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77004" y="4854615"/>
                    <a:ext cx="114306" cy="193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55191" y="4738690"/>
                    <a:ext cx="208498" cy="1135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a:stCxn id="56" idx="1"/>
                  <a:endCxn id="52" idx="3"/>
                </p:cNvCxnSpPr>
                <p:nvPr/>
              </p:nvCxnSpPr>
              <p:spPr>
                <a:xfrm flipH="1">
                  <a:off x="7818449" y="5331450"/>
                  <a:ext cx="184931" cy="35540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4" idx="1"/>
                  <a:endCxn id="52" idx="3"/>
                </p:cNvCxnSpPr>
                <p:nvPr/>
              </p:nvCxnSpPr>
              <p:spPr>
                <a:xfrm flipH="1" flipV="1">
                  <a:off x="7818449" y="5686859"/>
                  <a:ext cx="184931" cy="137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8" idx="1"/>
                  <a:endCxn id="52" idx="3"/>
                </p:cNvCxnSpPr>
                <p:nvPr/>
              </p:nvCxnSpPr>
              <p:spPr>
                <a:xfrm flipH="1" flipV="1">
                  <a:off x="7818449" y="5686859"/>
                  <a:ext cx="184931" cy="349302"/>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6777871" y="4515439"/>
                <a:ext cx="1923069" cy="173453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endCxn id="23" idx="1"/>
              </p:cNvCxnSpPr>
              <p:nvPr/>
            </p:nvCxnSpPr>
            <p:spPr>
              <a:xfrm flipV="1">
                <a:off x="6208711" y="4769455"/>
                <a:ext cx="850787" cy="6669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3" idx="4"/>
              </p:cNvCxnSpPr>
              <p:nvPr/>
            </p:nvCxnSpPr>
            <p:spPr>
              <a:xfrm flipV="1">
                <a:off x="6236340" y="6249971"/>
                <a:ext cx="1503066" cy="357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61"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11</a:t>
            </a:fld>
            <a:endParaRPr lang="en-US"/>
          </a:p>
        </p:txBody>
      </p:sp>
    </p:spTree>
    <p:extLst>
      <p:ext uri="{BB962C8B-B14F-4D97-AF65-F5344CB8AC3E}">
        <p14:creationId xmlns:p14="http://schemas.microsoft.com/office/powerpoint/2010/main" val="40332665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smtClean="0"/>
              <a:t>STATIC Network Mode</a:t>
            </a:r>
          </a:p>
        </p:txBody>
      </p:sp>
      <p:sp>
        <p:nvSpPr>
          <p:cNvPr id="23555" name="Content Placeholder 4"/>
          <p:cNvSpPr>
            <a:spLocks noGrp="1"/>
          </p:cNvSpPr>
          <p:nvPr>
            <p:ph idx="1"/>
          </p:nvPr>
        </p:nvSpPr>
        <p:spPr/>
        <p:txBody>
          <a:bodyPr/>
          <a:lstStyle/>
          <a:p>
            <a:r>
              <a:rPr lang="en-US" dirty="0" smtClean="0"/>
              <a:t>Instance receives a single IP address at boot from the Cluster Controller’s DHCP server</a:t>
            </a:r>
          </a:p>
          <a:p>
            <a:pPr lvl="1"/>
            <a:r>
              <a:rPr lang="en-US" dirty="0" smtClean="0"/>
              <a:t>Offers administrators more control over IP address assignment</a:t>
            </a:r>
          </a:p>
          <a:p>
            <a:r>
              <a:rPr lang="en-US" dirty="0" smtClean="0"/>
              <a:t>Eucalyptus administrator configures a map of  MAC-to-IP addresses on Cluster Controller</a:t>
            </a:r>
          </a:p>
          <a:p>
            <a:pPr lvl="1"/>
            <a:r>
              <a:rPr lang="en-US" dirty="0" smtClean="0"/>
              <a:t>VNET_MACMAP in </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pPr lvl="1"/>
            <a:r>
              <a:rPr lang="en-US" dirty="0" smtClean="0"/>
              <a:t>Instances are assigned first available address pair</a:t>
            </a:r>
          </a:p>
          <a:p>
            <a:r>
              <a:rPr lang="en-US" dirty="0" smtClean="0"/>
              <a:t>All instances have direct network access through </a:t>
            </a:r>
            <a:r>
              <a:rPr lang="en-US" smtClean="0"/>
              <a:t>the </a:t>
            </a:r>
            <a:r>
              <a:rPr lang="en-US" smtClean="0"/>
              <a:t>network bridge </a:t>
            </a:r>
            <a:r>
              <a:rPr lang="en-US" dirty="0" smtClean="0"/>
              <a:t>created in the Node </a:t>
            </a:r>
            <a:r>
              <a:rPr lang="en-US" dirty="0"/>
              <a:t>C</a:t>
            </a:r>
            <a:r>
              <a:rPr lang="en-US" dirty="0" smtClean="0"/>
              <a:t>ontroller.  </a:t>
            </a:r>
          </a:p>
          <a:p>
            <a:pPr lvl="1"/>
            <a:r>
              <a:rPr lang="en-US" dirty="0"/>
              <a:t>Appear as physical machines on the </a:t>
            </a:r>
            <a:r>
              <a:rPr lang="en-US" dirty="0" smtClean="0"/>
              <a:t>network</a:t>
            </a:r>
          </a:p>
          <a:p>
            <a:r>
              <a:rPr lang="en-US" dirty="0" smtClean="0"/>
              <a:t>IT administration’s responsibility to manage security (firewalls) or network address translation.</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12</a:t>
            </a:fld>
            <a:endParaRPr lang="en-US"/>
          </a:p>
        </p:txBody>
      </p:sp>
    </p:spTree>
    <p:extLst>
      <p:ext uri="{BB962C8B-B14F-4D97-AF65-F5344CB8AC3E}">
        <p14:creationId xmlns:p14="http://schemas.microsoft.com/office/powerpoint/2010/main" val="40339616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Calibri" charset="0"/>
                <a:cs typeface="Calibri" charset="0"/>
              </a:rPr>
              <a:t>STATIC – Physical Example</a:t>
            </a:r>
          </a:p>
        </p:txBody>
      </p:sp>
      <p:grpSp>
        <p:nvGrpSpPr>
          <p:cNvPr id="2" name="Group 1"/>
          <p:cNvGrpSpPr/>
          <p:nvPr/>
        </p:nvGrpSpPr>
        <p:grpSpPr>
          <a:xfrm>
            <a:off x="2103914" y="1519654"/>
            <a:ext cx="5634618" cy="4391261"/>
            <a:chOff x="165787" y="1612285"/>
            <a:chExt cx="5634618" cy="4391261"/>
          </a:xfrm>
        </p:grpSpPr>
        <p:grpSp>
          <p:nvGrpSpPr>
            <p:cNvPr id="7" name="Group 6"/>
            <p:cNvGrpSpPr/>
            <p:nvPr/>
          </p:nvGrpSpPr>
          <p:grpSpPr>
            <a:xfrm>
              <a:off x="165787" y="1612285"/>
              <a:ext cx="5499153" cy="4391261"/>
              <a:chOff x="2182258" y="1499162"/>
              <a:chExt cx="5824052" cy="4391261"/>
            </a:xfrm>
          </p:grpSpPr>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4521" y="5563984"/>
                <a:ext cx="15906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2182258" y="1499162"/>
                <a:ext cx="1801851" cy="913822"/>
                <a:chOff x="3492196" y="803364"/>
                <a:chExt cx="5099507" cy="2429953"/>
              </a:xfrm>
            </p:grpSpPr>
            <p:sp>
              <p:nvSpPr>
                <p:cNvPr id="31" name="Arc 30"/>
                <p:cNvSpPr/>
                <p:nvPr/>
              </p:nvSpPr>
              <p:spPr>
                <a:xfrm rot="17888515">
                  <a:off x="3405061" y="1711652"/>
                  <a:ext cx="1140771" cy="966501"/>
                </a:xfrm>
                <a:prstGeom prst="arc">
                  <a:avLst>
                    <a:gd name="adj1" fmla="val 9653828"/>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2" name="Arc 31"/>
                <p:cNvSpPr/>
                <p:nvPr/>
              </p:nvSpPr>
              <p:spPr>
                <a:xfrm rot="19909193">
                  <a:off x="4202022" y="1095972"/>
                  <a:ext cx="1389888" cy="819302"/>
                </a:xfrm>
                <a:prstGeom prst="arc">
                  <a:avLst>
                    <a:gd name="adj1" fmla="val 11354269"/>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3" name="Arc 32"/>
                <p:cNvSpPr/>
                <p:nvPr/>
              </p:nvSpPr>
              <p:spPr>
                <a:xfrm rot="10800000">
                  <a:off x="3852277" y="2421329"/>
                  <a:ext cx="2089377" cy="651054"/>
                </a:xfrm>
                <a:prstGeom prst="arc">
                  <a:avLst>
                    <a:gd name="adj1" fmla="val 11190236"/>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4" name="Arc 33"/>
                <p:cNvSpPr/>
                <p:nvPr/>
              </p:nvSpPr>
              <p:spPr>
                <a:xfrm>
                  <a:off x="5486400" y="803364"/>
                  <a:ext cx="1580083" cy="709574"/>
                </a:xfrm>
                <a:prstGeom prst="arc">
                  <a:avLst>
                    <a:gd name="adj1" fmla="val 10738620"/>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5" name="Arc 34"/>
                <p:cNvSpPr/>
                <p:nvPr/>
              </p:nvSpPr>
              <p:spPr>
                <a:xfrm flipV="1">
                  <a:off x="5866790" y="2523742"/>
                  <a:ext cx="2275028" cy="709575"/>
                </a:xfrm>
                <a:prstGeom prst="arc">
                  <a:avLst>
                    <a:gd name="adj1" fmla="val 10811021"/>
                    <a:gd name="adj2" fmla="val 132584"/>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6" name="Arc 35"/>
                <p:cNvSpPr/>
                <p:nvPr/>
              </p:nvSpPr>
              <p:spPr>
                <a:xfrm>
                  <a:off x="7691933" y="1913214"/>
                  <a:ext cx="899770" cy="958461"/>
                </a:xfrm>
                <a:prstGeom prst="arc">
                  <a:avLst>
                    <a:gd name="adj1" fmla="val 16200000"/>
                    <a:gd name="adj2" fmla="val 5539713"/>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37" name="Arc 36"/>
                <p:cNvSpPr/>
                <p:nvPr/>
              </p:nvSpPr>
              <p:spPr>
                <a:xfrm rot="2079978">
                  <a:off x="6959818" y="952444"/>
                  <a:ext cx="1351405" cy="1120988"/>
                </a:xfrm>
                <a:prstGeom prst="arc">
                  <a:avLst>
                    <a:gd name="adj1" fmla="val 10526561"/>
                    <a:gd name="adj2" fmla="val 151782"/>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50000"/>
                      </a:schemeClr>
                    </a:solidFill>
                  </a:endParaRPr>
                </a:p>
              </p:txBody>
            </p:sp>
          </p:gr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4521" y="3673964"/>
                <a:ext cx="1552575" cy="2476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287846" y="1691906"/>
                <a:ext cx="1590675" cy="523220"/>
              </a:xfrm>
              <a:prstGeom prst="rect">
                <a:avLst/>
              </a:prstGeom>
              <a:noFill/>
            </p:spPr>
            <p:txBody>
              <a:bodyPr wrap="square" rtlCol="0">
                <a:spAutoFit/>
              </a:bodyPr>
              <a:lstStyle/>
              <a:p>
                <a:pPr algn="ctr"/>
                <a:r>
                  <a:rPr lang="en-US" sz="1400" b="1" dirty="0">
                    <a:solidFill>
                      <a:srgbClr val="0070C0"/>
                    </a:solidFill>
                  </a:rPr>
                  <a:t>c</a:t>
                </a:r>
                <a:r>
                  <a:rPr lang="en-US" sz="1400" b="1" dirty="0" smtClean="0">
                    <a:solidFill>
                      <a:srgbClr val="0070C0"/>
                    </a:solidFill>
                  </a:rPr>
                  <a:t>ompany network</a:t>
                </a:r>
                <a:endParaRPr lang="en-US" sz="1400" b="1" dirty="0">
                  <a:solidFill>
                    <a:srgbClr val="0070C0"/>
                  </a:solidFill>
                </a:endParaRPr>
              </a:p>
            </p:txBody>
          </p:sp>
          <p:sp>
            <p:nvSpPr>
              <p:cNvPr id="14" name="TextBox 13"/>
              <p:cNvSpPr txBox="1"/>
              <p:nvPr/>
            </p:nvSpPr>
            <p:spPr>
              <a:xfrm>
                <a:off x="3543872" y="3336124"/>
                <a:ext cx="1590675" cy="461665"/>
              </a:xfrm>
              <a:prstGeom prst="rect">
                <a:avLst/>
              </a:prstGeom>
              <a:noFill/>
            </p:spPr>
            <p:txBody>
              <a:bodyPr wrap="square" rtlCol="0">
                <a:spAutoFit/>
              </a:bodyPr>
              <a:lstStyle/>
              <a:p>
                <a:pPr algn="ctr"/>
                <a:r>
                  <a:rPr lang="en-US" sz="1200" b="1" dirty="0" smtClean="0">
                    <a:solidFill>
                      <a:srgbClr val="0070C0"/>
                    </a:solidFill>
                  </a:rPr>
                  <a:t>173.205.188.130 eth0</a:t>
                </a:r>
                <a:endParaRPr lang="en-US" sz="1200" b="1" dirty="0">
                  <a:solidFill>
                    <a:srgbClr val="0070C0"/>
                  </a:solidFill>
                </a:endParaRPr>
              </a:p>
            </p:txBody>
          </p:sp>
          <p:sp>
            <p:nvSpPr>
              <p:cNvPr id="15" name="TextBox 14"/>
              <p:cNvSpPr txBox="1"/>
              <p:nvPr/>
            </p:nvSpPr>
            <p:spPr>
              <a:xfrm>
                <a:off x="3516715" y="4244203"/>
                <a:ext cx="1590675" cy="461665"/>
              </a:xfrm>
              <a:prstGeom prst="rect">
                <a:avLst/>
              </a:prstGeom>
              <a:noFill/>
            </p:spPr>
            <p:txBody>
              <a:bodyPr wrap="square" rtlCol="0">
                <a:spAutoFit/>
              </a:bodyPr>
              <a:lstStyle/>
              <a:p>
                <a:pPr algn="ctr"/>
                <a:r>
                  <a:rPr lang="en-US" sz="1200" b="1" dirty="0" smtClean="0">
                    <a:solidFill>
                      <a:srgbClr val="0070C0"/>
                    </a:solidFill>
                  </a:rPr>
                  <a:t>173.205.188.131 eth0</a:t>
                </a:r>
                <a:endParaRPr lang="en-US" sz="1200" b="1" dirty="0">
                  <a:solidFill>
                    <a:srgbClr val="0070C0"/>
                  </a:solidFill>
                </a:endParaRPr>
              </a:p>
            </p:txBody>
          </p:sp>
          <p:sp>
            <p:nvSpPr>
              <p:cNvPr id="16" name="TextBox 15"/>
              <p:cNvSpPr txBox="1"/>
              <p:nvPr/>
            </p:nvSpPr>
            <p:spPr>
              <a:xfrm>
                <a:off x="3516714" y="5259480"/>
                <a:ext cx="1590675" cy="461665"/>
              </a:xfrm>
              <a:prstGeom prst="rect">
                <a:avLst/>
              </a:prstGeom>
              <a:noFill/>
            </p:spPr>
            <p:txBody>
              <a:bodyPr wrap="square" rtlCol="0">
                <a:spAutoFit/>
              </a:bodyPr>
              <a:lstStyle/>
              <a:p>
                <a:pPr algn="ctr"/>
                <a:r>
                  <a:rPr lang="en-US" sz="1200" b="1" dirty="0" smtClean="0">
                    <a:solidFill>
                      <a:srgbClr val="0070C0"/>
                    </a:solidFill>
                  </a:rPr>
                  <a:t>173.205.188.132 eth0</a:t>
                </a:r>
                <a:endParaRPr lang="en-US" sz="1200" b="1" dirty="0">
                  <a:solidFill>
                    <a:srgbClr val="0070C0"/>
                  </a:solidFill>
                </a:endParaRPr>
              </a:p>
            </p:txBody>
          </p:sp>
          <p:grpSp>
            <p:nvGrpSpPr>
              <p:cNvPr id="17" name="Group 16"/>
              <p:cNvGrpSpPr/>
              <p:nvPr/>
            </p:nvGrpSpPr>
            <p:grpSpPr>
              <a:xfrm>
                <a:off x="3416291" y="3320284"/>
                <a:ext cx="1181532" cy="477505"/>
                <a:chOff x="324196" y="5035955"/>
                <a:chExt cx="1181532" cy="707360"/>
              </a:xfrm>
            </p:grpSpPr>
            <p:cxnSp>
              <p:nvCxnSpPr>
                <p:cNvPr id="29" name="Straight Connector 28"/>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4746" y="3225241"/>
                <a:ext cx="1219200" cy="1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3214345" y="3336124"/>
                <a:ext cx="1350175" cy="1369744"/>
                <a:chOff x="324196" y="5035955"/>
                <a:chExt cx="1181532" cy="707360"/>
              </a:xfrm>
            </p:grpSpPr>
            <p:cxnSp>
              <p:nvCxnSpPr>
                <p:cNvPr id="27" name="Straight Connector 26"/>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968858" y="3336124"/>
                <a:ext cx="1595661" cy="2385021"/>
                <a:chOff x="324196" y="5035955"/>
                <a:chExt cx="1181532" cy="707360"/>
              </a:xfrm>
            </p:grpSpPr>
            <p:cxnSp>
              <p:nvCxnSpPr>
                <p:cNvPr id="25" name="Straight Connector 24"/>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flipH="1">
                <a:off x="3091496" y="2340701"/>
                <a:ext cx="2" cy="8845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6155195" y="4567368"/>
                <a:ext cx="18511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smtClean="0">
                    <a:solidFill>
                      <a:srgbClr val="0070C0"/>
                    </a:solidFill>
                  </a:rPr>
                  <a:t>Node Controller</a:t>
                </a:r>
                <a:endParaRPr lang="en-US" sz="1400" b="1" dirty="0">
                  <a:solidFill>
                    <a:srgbClr val="0070C0"/>
                  </a:solidFill>
                </a:endParaRPr>
              </a:p>
            </p:txBody>
          </p:sp>
          <p:sp>
            <p:nvSpPr>
              <p:cNvPr id="24" name="TextBox 13"/>
              <p:cNvSpPr txBox="1">
                <a:spLocks noChangeArrowheads="1"/>
              </p:cNvSpPr>
              <p:nvPr/>
            </p:nvSpPr>
            <p:spPr bwMode="auto">
              <a:xfrm>
                <a:off x="6155196" y="5582646"/>
                <a:ext cx="18511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smtClean="0">
                    <a:solidFill>
                      <a:srgbClr val="0070C0"/>
                    </a:solidFill>
                  </a:rPr>
                  <a:t>Node Controller</a:t>
                </a:r>
                <a:endParaRPr lang="en-US" sz="1400" b="1" dirty="0">
                  <a:solidFill>
                    <a:srgbClr val="0070C0"/>
                  </a:solidFill>
                </a:endParaRPr>
              </a:p>
            </p:txBody>
          </p:sp>
        </p:grpSp>
        <p:pic>
          <p:nvPicPr>
            <p:cNvPr id="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2293" y="4673595"/>
              <a:ext cx="150193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3"/>
            <p:cNvSpPr txBox="1">
              <a:spLocks noChangeArrowheads="1"/>
            </p:cNvSpPr>
            <p:nvPr/>
          </p:nvSpPr>
          <p:spPr bwMode="auto">
            <a:xfrm>
              <a:off x="3732374" y="3580525"/>
              <a:ext cx="20680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smtClean="0">
                  <a:solidFill>
                    <a:srgbClr val="0070C0"/>
                  </a:solidFill>
                </a:rPr>
                <a:t>front-end              DHCP                            (CLC  Walrus  CC  SC)</a:t>
              </a:r>
              <a:endParaRPr lang="en-US" sz="1400" b="1" dirty="0">
                <a:solidFill>
                  <a:srgbClr val="0070C0"/>
                </a:solidFill>
              </a:endParaRPr>
            </a:p>
          </p:txBody>
        </p:sp>
      </p:grpSp>
      <p:sp>
        <p:nvSpPr>
          <p:cNvPr id="7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13</a:t>
            </a:fld>
            <a:endParaRPr lang="en-US"/>
          </a:p>
        </p:txBody>
      </p:sp>
    </p:spTree>
    <p:extLst>
      <p:ext uri="{BB962C8B-B14F-4D97-AF65-F5344CB8AC3E}">
        <p14:creationId xmlns:p14="http://schemas.microsoft.com/office/powerpoint/2010/main" val="42664603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smtClean="0"/>
              <a:t>STATIC Network Mode Requirements</a:t>
            </a:r>
          </a:p>
        </p:txBody>
      </p:sp>
      <p:sp>
        <p:nvSpPr>
          <p:cNvPr id="26627" name="Content Placeholder 4"/>
          <p:cNvSpPr>
            <a:spLocks noGrp="1"/>
          </p:cNvSpPr>
          <p:nvPr>
            <p:ph idx="1"/>
          </p:nvPr>
        </p:nvSpPr>
        <p:spPr/>
        <p:txBody>
          <a:bodyPr/>
          <a:lstStyle/>
          <a:p>
            <a:r>
              <a:rPr lang="en-US" dirty="0" smtClean="0"/>
              <a:t>A range of IP addresses must be available for use by Eucalyptus hosts and instances.</a:t>
            </a:r>
          </a:p>
          <a:p>
            <a:r>
              <a:rPr lang="en-US" dirty="0" smtClean="0"/>
              <a:t>No pre-existing DHCP server on network. </a:t>
            </a:r>
          </a:p>
          <a:p>
            <a:pPr lvl="1"/>
            <a:r>
              <a:rPr lang="en-US" dirty="0" smtClean="0"/>
              <a:t>Or does not respond to Eucalyptus instances</a:t>
            </a:r>
          </a:p>
          <a:p>
            <a:r>
              <a:rPr lang="en-US" dirty="0"/>
              <a:t>The Ethernet interface on the </a:t>
            </a:r>
            <a:r>
              <a:rPr lang="en-US" dirty="0" smtClean="0"/>
              <a:t>Node </a:t>
            </a:r>
            <a:r>
              <a:rPr lang="en-US" dirty="0"/>
              <a:t>C</a:t>
            </a:r>
            <a:r>
              <a:rPr lang="en-US" dirty="0" smtClean="0"/>
              <a:t>ontroller </a:t>
            </a:r>
            <a:r>
              <a:rPr lang="en-US" dirty="0"/>
              <a:t>must be configured with a bridge.</a:t>
            </a:r>
          </a:p>
          <a:p>
            <a:pPr lvl="1"/>
            <a:r>
              <a:rPr lang="en-US" dirty="0"/>
              <a:t>The DHCP server must be </a:t>
            </a:r>
            <a:r>
              <a:rPr lang="en-US" dirty="0" smtClean="0"/>
              <a:t>reachable from the bridge.</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4129712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314325" y="620073"/>
            <a:ext cx="8524875" cy="1096864"/>
          </a:xfrm>
        </p:spPr>
        <p:txBody>
          <a:bodyPr/>
          <a:lstStyle/>
          <a:p>
            <a:r>
              <a:rPr lang="en-US" dirty="0" smtClean="0">
                <a:latin typeface="Calibri" charset="0"/>
                <a:cs typeface="Calibri" charset="0"/>
              </a:rPr>
              <a:t>MANAGED, MANAGED-NOVLAN </a:t>
            </a:r>
            <a:br>
              <a:rPr lang="en-US" dirty="0" smtClean="0">
                <a:latin typeface="Calibri" charset="0"/>
                <a:cs typeface="Calibri" charset="0"/>
              </a:rPr>
            </a:br>
            <a:r>
              <a:rPr lang="en-US" dirty="0" smtClean="0">
                <a:latin typeface="Calibri" charset="0"/>
                <a:cs typeface="Calibri" charset="0"/>
              </a:rPr>
              <a:t>Characteristics and Features</a:t>
            </a:r>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41898707"/>
              </p:ext>
            </p:extLst>
          </p:nvPr>
        </p:nvGraphicFramePr>
        <p:xfrm>
          <a:off x="914400" y="2218265"/>
          <a:ext cx="7349066" cy="3505201"/>
        </p:xfrm>
        <a:graphic>
          <a:graphicData uri="http://schemas.openxmlformats.org/drawingml/2006/table">
            <a:tbl>
              <a:tblPr firstRow="1" bandRow="1">
                <a:tableStyleId>{2D5ABB26-0587-4C30-8999-92F81FD0307C}</a:tableStyleId>
              </a:tblPr>
              <a:tblGrid>
                <a:gridCol w="3711464"/>
                <a:gridCol w="3637602"/>
              </a:tblGrid>
              <a:tr h="838200">
                <a:tc>
                  <a:txBody>
                    <a:bodyPr/>
                    <a:lstStyle/>
                    <a:p>
                      <a:pPr algn="ctr"/>
                      <a:r>
                        <a:rPr lang="en-US" sz="2000" b="1" dirty="0" smtClean="0"/>
                        <a:t>DHCP Server</a:t>
                      </a:r>
                      <a:endParaRPr lang="en-US" sz="2000" b="1" dirty="0"/>
                    </a:p>
                  </a:txBody>
                  <a:tcPr anchor="ctr">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i="1" dirty="0" smtClean="0"/>
                        <a:t>Cluster Controller</a:t>
                      </a:r>
                      <a:endParaRPr lang="en-US" sz="2000" b="1" i="1" dirty="0"/>
                    </a:p>
                  </a:txBody>
                  <a:tcPr anchor="ctr">
                    <a:lnL w="12700" cap="flat" cmpd="sng" algn="ctr">
                      <a:no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990601">
                <a:tc>
                  <a:txBody>
                    <a:bodyPr/>
                    <a:lstStyle/>
                    <a:p>
                      <a:pPr algn="ctr"/>
                      <a:r>
                        <a:rPr lang="en-US" sz="2000" b="1" dirty="0" smtClean="0"/>
                        <a:t>Elastic IP Addresses</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00FF00"/>
                          </a:solidFill>
                        </a:rPr>
                        <a:t>Available</a:t>
                      </a:r>
                      <a:endParaRPr lang="en-US" sz="2000" b="1" dirty="0">
                        <a:solidFill>
                          <a:srgbClr val="00FF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Security Groups</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00FF00"/>
                          </a:solidFill>
                        </a:rPr>
                        <a:t>Available</a:t>
                      </a:r>
                      <a:endParaRPr lang="en-US" sz="2000" b="1" dirty="0">
                        <a:solidFill>
                          <a:srgbClr val="00FF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VM Layer 2 Isolation</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a:r>
                        <a:rPr lang="en-US" sz="2000" b="1" dirty="0" smtClean="0">
                          <a:solidFill>
                            <a:srgbClr val="00FF00"/>
                          </a:solidFill>
                        </a:rPr>
                        <a:t>MANAGED</a:t>
                      </a:r>
                      <a:r>
                        <a:rPr lang="en-US" sz="2000" b="1" baseline="0" dirty="0" smtClean="0">
                          <a:solidFill>
                            <a:srgbClr val="00FF00"/>
                          </a:solidFill>
                        </a:rPr>
                        <a:t> mode only</a:t>
                      </a:r>
                      <a:endParaRPr lang="en-US" sz="2000" b="1" dirty="0">
                        <a:solidFill>
                          <a:srgbClr val="00FF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907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lang="en-US" dirty="0" smtClean="0"/>
              <a:t>MANAGED(-NOVLAN) – Logical View</a:t>
            </a:r>
          </a:p>
        </p:txBody>
      </p:sp>
      <p:grpSp>
        <p:nvGrpSpPr>
          <p:cNvPr id="4" name="Group 3"/>
          <p:cNvGrpSpPr/>
          <p:nvPr/>
        </p:nvGrpSpPr>
        <p:grpSpPr>
          <a:xfrm>
            <a:off x="595804" y="1454654"/>
            <a:ext cx="7543800" cy="4854111"/>
            <a:chOff x="595804" y="1454654"/>
            <a:chExt cx="7543800" cy="4854111"/>
          </a:xfrm>
        </p:grpSpPr>
        <p:grpSp>
          <p:nvGrpSpPr>
            <p:cNvPr id="23" name="Group 22"/>
            <p:cNvGrpSpPr/>
            <p:nvPr/>
          </p:nvGrpSpPr>
          <p:grpSpPr>
            <a:xfrm>
              <a:off x="595804" y="1454654"/>
              <a:ext cx="7543800" cy="4854111"/>
              <a:chOff x="595804" y="1454654"/>
              <a:chExt cx="7543800" cy="4854111"/>
            </a:xfrm>
          </p:grpSpPr>
          <p:sp>
            <p:nvSpPr>
              <p:cNvPr id="22" name="Rectangle 21"/>
              <p:cNvSpPr/>
              <p:nvPr/>
            </p:nvSpPr>
            <p:spPr>
              <a:xfrm>
                <a:off x="3476079" y="2860385"/>
                <a:ext cx="4495826" cy="34321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a:spLocks noChangeArrowheads="1"/>
              </p:cNvSpPr>
              <p:nvPr/>
            </p:nvSpPr>
            <p:spPr bwMode="auto">
              <a:xfrm>
                <a:off x="595804" y="3124704"/>
                <a:ext cx="1066800" cy="990600"/>
              </a:xfrm>
              <a:prstGeom prst="can">
                <a:avLst>
                  <a:gd name="adj" fmla="val 25000"/>
                </a:avLst>
              </a:prstGeom>
              <a:solidFill>
                <a:schemeClr val="accent1">
                  <a:lumMod val="90000"/>
                  <a:lumOff val="10000"/>
                </a:schemeClr>
              </a:solidFill>
              <a:ln w="50800">
                <a:solidFill>
                  <a:schemeClr val="tx1"/>
                </a:solidFill>
                <a:round/>
                <a:headEnd/>
                <a:tailEnd/>
              </a:ln>
              <a:effectLst>
                <a:outerShdw blurRad="40000" dist="20000" dir="5400000" rotWithShape="0">
                  <a:srgbClr val="808080">
                    <a:alpha val="37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Walrus</a:t>
                </a:r>
              </a:p>
              <a:p>
                <a:pPr algn="ctr" defTabSz="453647">
                  <a:defRPr/>
                </a:pPr>
                <a:r>
                  <a:rPr lang="en-US" sz="1600" b="1" dirty="0">
                    <a:solidFill>
                      <a:schemeClr val="bg1"/>
                    </a:solidFill>
                    <a:latin typeface="Calibri"/>
                    <a:cs typeface="Calibri"/>
                  </a:rPr>
                  <a:t>s</a:t>
                </a:r>
                <a:r>
                  <a:rPr lang="en-US" sz="1600" b="1" dirty="0" smtClean="0">
                    <a:solidFill>
                      <a:schemeClr val="bg1"/>
                    </a:solidFill>
                    <a:latin typeface="Calibri"/>
                    <a:cs typeface="Calibri"/>
                  </a:rPr>
                  <a:t>torage</a:t>
                </a:r>
                <a:endParaRPr lang="en-US" sz="1600" b="1" dirty="0">
                  <a:solidFill>
                    <a:schemeClr val="bg1"/>
                  </a:solidFill>
                  <a:latin typeface="Calibri"/>
                  <a:cs typeface="Calibri"/>
                </a:endParaRPr>
              </a:p>
            </p:txBody>
          </p:sp>
          <p:sp>
            <p:nvSpPr>
              <p:cNvPr id="6" name="Rounded Rectangle 5"/>
              <p:cNvSpPr>
                <a:spLocks noChangeArrowheads="1"/>
              </p:cNvSpPr>
              <p:nvPr/>
            </p:nvSpPr>
            <p:spPr bwMode="auto">
              <a:xfrm>
                <a:off x="1891204" y="3164391"/>
                <a:ext cx="11430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loud</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7" name="Rounded Rectangle 6"/>
              <p:cNvSpPr>
                <a:spLocks noChangeArrowheads="1"/>
              </p:cNvSpPr>
              <p:nvPr/>
            </p:nvSpPr>
            <p:spPr bwMode="auto">
              <a:xfrm>
                <a:off x="6483841" y="3431091"/>
                <a:ext cx="1152905"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luster</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8" name="Rounded Rectangle 7"/>
              <p:cNvSpPr>
                <a:spLocks noChangeArrowheads="1"/>
              </p:cNvSpPr>
              <p:nvPr/>
            </p:nvSpPr>
            <p:spPr bwMode="auto">
              <a:xfrm>
                <a:off x="6483840" y="5238460"/>
                <a:ext cx="1152906"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solidFill>
                      <a:schemeClr val="bg1"/>
                    </a:solidFill>
                    <a:latin typeface="Calibri"/>
                    <a:cs typeface="Calibri"/>
                  </a:rPr>
                  <a:t>S</a:t>
                </a:r>
                <a:r>
                  <a:rPr lang="en-US" sz="1500" b="1" dirty="0" smtClean="0">
                    <a:solidFill>
                      <a:schemeClr val="bg1"/>
                    </a:solidFill>
                    <a:latin typeface="Calibri"/>
                    <a:cs typeface="Calibri"/>
                  </a:rPr>
                  <a:t>torage</a:t>
                </a:r>
                <a:endParaRPr lang="en-US" sz="15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9" name="Rounded Rectangle 8"/>
              <p:cNvSpPr>
                <a:spLocks noChangeArrowheads="1"/>
              </p:cNvSpPr>
              <p:nvPr/>
            </p:nvSpPr>
            <p:spPr bwMode="auto">
              <a:xfrm>
                <a:off x="3589829" y="4475667"/>
                <a:ext cx="1065213" cy="915987"/>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0" name="Rounded Rectangle 9"/>
              <p:cNvSpPr>
                <a:spLocks noChangeArrowheads="1"/>
              </p:cNvSpPr>
              <p:nvPr/>
            </p:nvSpPr>
            <p:spPr bwMode="auto">
              <a:xfrm>
                <a:off x="3742229" y="4629654"/>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1" name="Rounded Rectangle 10"/>
              <p:cNvSpPr>
                <a:spLocks noChangeArrowheads="1"/>
              </p:cNvSpPr>
              <p:nvPr/>
            </p:nvSpPr>
            <p:spPr bwMode="auto">
              <a:xfrm>
                <a:off x="3893042" y="4782054"/>
                <a:ext cx="1066800" cy="912813"/>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2" name="Rounded Rectangle 11"/>
              <p:cNvSpPr>
                <a:spLocks noChangeArrowheads="1"/>
              </p:cNvSpPr>
              <p:nvPr/>
            </p:nvSpPr>
            <p:spPr bwMode="auto">
              <a:xfrm>
                <a:off x="4047029" y="4934454"/>
                <a:ext cx="11430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latin typeface="Calibri"/>
                    <a:cs typeface="Calibri"/>
                  </a:rPr>
                  <a:t>N</a:t>
                </a:r>
                <a:r>
                  <a:rPr lang="en-US" sz="1600" b="1" dirty="0" smtClean="0">
                    <a:latin typeface="Calibri"/>
                    <a:cs typeface="Calibri"/>
                  </a:rPr>
                  <a:t>ode</a:t>
                </a:r>
                <a:endParaRPr lang="en-US" sz="1600" b="1" dirty="0">
                  <a:latin typeface="Calibri"/>
                  <a:cs typeface="Calibri"/>
                </a:endParaRPr>
              </a:p>
              <a:p>
                <a:pPr algn="ctr" defTabSz="453647">
                  <a:defRPr/>
                </a:pPr>
                <a:r>
                  <a:rPr lang="en-US" sz="1600" b="1" dirty="0">
                    <a:latin typeface="Calibri"/>
                    <a:cs typeface="Calibri"/>
                  </a:rPr>
                  <a:t>C</a:t>
                </a:r>
                <a:r>
                  <a:rPr lang="en-US" sz="1600" b="1" dirty="0" smtClean="0">
                    <a:latin typeface="Calibri"/>
                    <a:cs typeface="Calibri"/>
                  </a:rPr>
                  <a:t>ontroller</a:t>
                </a:r>
                <a:endParaRPr lang="en-US" sz="1600" b="1" dirty="0">
                  <a:latin typeface="Calibri"/>
                  <a:cs typeface="Calibri"/>
                </a:endParaRPr>
              </a:p>
            </p:txBody>
          </p:sp>
          <p:cxnSp>
            <p:nvCxnSpPr>
              <p:cNvPr id="29707" name="Straight Connector 13"/>
              <p:cNvCxnSpPr>
                <a:cxnSpLocks noChangeShapeType="1"/>
              </p:cNvCxnSpPr>
              <p:nvPr/>
            </p:nvCxnSpPr>
            <p:spPr bwMode="auto">
              <a:xfrm>
                <a:off x="672004" y="2592891"/>
                <a:ext cx="74676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9708" name="TextBox 14"/>
              <p:cNvSpPr txBox="1">
                <a:spLocks noChangeArrowheads="1"/>
              </p:cNvSpPr>
              <p:nvPr/>
            </p:nvSpPr>
            <p:spPr bwMode="auto">
              <a:xfrm>
                <a:off x="672004" y="2211891"/>
                <a:ext cx="1553864" cy="36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b="1" dirty="0" smtClean="0">
                    <a:latin typeface="Calibri" charset="0"/>
                    <a:cs typeface="Calibri" charset="0"/>
                  </a:rPr>
                  <a:t>corporate </a:t>
                </a:r>
                <a:r>
                  <a:rPr lang="en-US" b="1" dirty="0">
                    <a:latin typeface="Calibri" charset="0"/>
                    <a:cs typeface="Calibri" charset="0"/>
                  </a:rPr>
                  <a:t>LAN</a:t>
                </a:r>
              </a:p>
            </p:txBody>
          </p:sp>
          <p:cxnSp>
            <p:nvCxnSpPr>
              <p:cNvPr id="29709" name="Straight Connector 17"/>
              <p:cNvCxnSpPr>
                <a:cxnSpLocks noChangeShapeType="1"/>
                <a:stCxn id="5" idx="1"/>
              </p:cNvCxnSpPr>
              <p:nvPr/>
            </p:nvCxnSpPr>
            <p:spPr bwMode="auto">
              <a:xfrm rot="5400000" flipH="1" flipV="1">
                <a:off x="861710" y="2860385"/>
                <a:ext cx="5349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10" name="Straight Connector 20"/>
              <p:cNvCxnSpPr>
                <a:cxnSpLocks noChangeShapeType="1"/>
                <a:stCxn id="6" idx="0"/>
              </p:cNvCxnSpPr>
              <p:nvPr/>
            </p:nvCxnSpPr>
            <p:spPr bwMode="auto">
              <a:xfrm flipV="1">
                <a:off x="2462704" y="2592890"/>
                <a:ext cx="0" cy="5715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11" name="Straight Connector 22"/>
              <p:cNvCxnSpPr>
                <a:cxnSpLocks noChangeShapeType="1"/>
              </p:cNvCxnSpPr>
              <p:nvPr/>
            </p:nvCxnSpPr>
            <p:spPr bwMode="auto">
              <a:xfrm rot="5400000" flipH="1" flipV="1">
                <a:off x="5055886" y="2877847"/>
                <a:ext cx="5715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712" name="TextBox 23"/>
              <p:cNvSpPr txBox="1">
                <a:spLocks noChangeArrowheads="1"/>
              </p:cNvSpPr>
              <p:nvPr/>
            </p:nvSpPr>
            <p:spPr bwMode="auto">
              <a:xfrm>
                <a:off x="6179835" y="4337624"/>
                <a:ext cx="1735195" cy="58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smtClean="0">
                    <a:latin typeface="Calibri" charset="0"/>
                    <a:cs typeface="Calibri" charset="0"/>
                  </a:rPr>
                  <a:t>provides </a:t>
                </a:r>
                <a:r>
                  <a:rPr lang="en-US" sz="1600" b="1" dirty="0">
                    <a:latin typeface="Calibri" charset="0"/>
                    <a:cs typeface="Calibri" charset="0"/>
                  </a:rPr>
                  <a:t>DHCP for</a:t>
                </a:r>
              </a:p>
              <a:p>
                <a:pPr algn="ctr" eaLnBrk="1"/>
                <a:r>
                  <a:rPr lang="en-US" sz="1600" b="1" dirty="0" smtClean="0">
                    <a:latin typeface="Calibri" charset="0"/>
                    <a:cs typeface="Calibri" charset="0"/>
                  </a:rPr>
                  <a:t>virtual machines</a:t>
                </a:r>
                <a:endParaRPr lang="en-US" sz="1600" b="1" dirty="0">
                  <a:latin typeface="Calibri" charset="0"/>
                  <a:cs typeface="Calibri" charset="0"/>
                </a:endParaRPr>
              </a:p>
            </p:txBody>
          </p:sp>
          <p:sp>
            <p:nvSpPr>
              <p:cNvPr id="25" name="Rounded Rectangle 24"/>
              <p:cNvSpPr>
                <a:spLocks noChangeArrowheads="1"/>
              </p:cNvSpPr>
              <p:nvPr/>
            </p:nvSpPr>
            <p:spPr bwMode="auto">
              <a:xfrm>
                <a:off x="4732829" y="3124704"/>
                <a:ext cx="1370013" cy="381000"/>
              </a:xfrm>
              <a:prstGeom prst="roundRect">
                <a:avLst>
                  <a:gd name="adj" fmla="val 16667"/>
                </a:avLst>
              </a:prstGeom>
              <a:solidFill>
                <a:schemeClr val="bg1"/>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s</a:t>
                </a:r>
                <a:r>
                  <a:rPr lang="en-US" sz="1500" b="1" dirty="0" smtClean="0">
                    <a:latin typeface="Calibri"/>
                    <a:cs typeface="Calibri"/>
                  </a:rPr>
                  <a:t>witch</a:t>
                </a:r>
                <a:endParaRPr lang="en-US" sz="1500" b="1" dirty="0">
                  <a:latin typeface="Calibri"/>
                  <a:cs typeface="Calibri"/>
                </a:endParaRPr>
              </a:p>
            </p:txBody>
          </p:sp>
          <p:cxnSp>
            <p:nvCxnSpPr>
              <p:cNvPr id="29716" name="Straight Connector 34"/>
              <p:cNvCxnSpPr>
                <a:cxnSpLocks noChangeShapeType="1"/>
                <a:stCxn id="9" idx="0"/>
              </p:cNvCxnSpPr>
              <p:nvPr/>
            </p:nvCxnSpPr>
            <p:spPr bwMode="auto">
              <a:xfrm flipV="1">
                <a:off x="4122436" y="3356479"/>
                <a:ext cx="793" cy="1119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17" name="Straight Connector 41"/>
              <p:cNvCxnSpPr>
                <a:cxnSpLocks noChangeShapeType="1"/>
              </p:cNvCxnSpPr>
              <p:nvPr/>
            </p:nvCxnSpPr>
            <p:spPr bwMode="auto">
              <a:xfrm>
                <a:off x="4123229" y="3354891"/>
                <a:ext cx="6096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18" name="Straight Connector 45"/>
              <p:cNvCxnSpPr>
                <a:cxnSpLocks noChangeShapeType="1"/>
              </p:cNvCxnSpPr>
              <p:nvPr/>
            </p:nvCxnSpPr>
            <p:spPr bwMode="auto">
              <a:xfrm rot="5400000">
                <a:off x="5684536" y="3696997"/>
                <a:ext cx="3810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19" name="Straight Connector 47"/>
              <p:cNvCxnSpPr>
                <a:cxnSpLocks noChangeShapeType="1"/>
                <a:endCxn id="7" idx="1"/>
              </p:cNvCxnSpPr>
              <p:nvPr/>
            </p:nvCxnSpPr>
            <p:spPr bwMode="auto">
              <a:xfrm>
                <a:off x="5875829" y="3886704"/>
                <a:ext cx="608012"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20" name="Straight Connector 49"/>
              <p:cNvCxnSpPr>
                <a:cxnSpLocks noChangeShapeType="1"/>
              </p:cNvCxnSpPr>
              <p:nvPr/>
            </p:nvCxnSpPr>
            <p:spPr bwMode="auto">
              <a:xfrm>
                <a:off x="5647229" y="3507291"/>
                <a:ext cx="0" cy="21899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21" name="Straight Connector 51"/>
              <p:cNvCxnSpPr>
                <a:cxnSpLocks noChangeShapeType="1"/>
                <a:endCxn id="8" idx="1"/>
              </p:cNvCxnSpPr>
              <p:nvPr/>
            </p:nvCxnSpPr>
            <p:spPr bwMode="auto">
              <a:xfrm>
                <a:off x="5647227" y="5695660"/>
                <a:ext cx="8366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725" name="TextBox 61"/>
              <p:cNvSpPr txBox="1">
                <a:spLocks noChangeArrowheads="1"/>
              </p:cNvSpPr>
              <p:nvPr/>
            </p:nvSpPr>
            <p:spPr bwMode="auto">
              <a:xfrm>
                <a:off x="3476079" y="5940150"/>
                <a:ext cx="1814512" cy="368615"/>
              </a:xfrm>
              <a:prstGeom prst="rect">
                <a:avLst/>
              </a:prstGeom>
              <a:noFill/>
              <a:ln>
                <a:noFill/>
              </a:ln>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b="1" dirty="0" smtClean="0">
                    <a:latin typeface="Calibri" charset="0"/>
                    <a:cs typeface="Calibri" charset="0"/>
                  </a:rPr>
                  <a:t>subnet boundary</a:t>
                </a:r>
                <a:endParaRPr lang="en-US" b="1" dirty="0">
                  <a:latin typeface="Calibri" charset="0"/>
                  <a:cs typeface="Calibri" charset="0"/>
                </a:endParaRPr>
              </a:p>
            </p:txBody>
          </p:sp>
          <p:sp>
            <p:nvSpPr>
              <p:cNvPr id="63" name="Rounded Rectangle 62"/>
              <p:cNvSpPr>
                <a:spLocks noChangeArrowheads="1"/>
              </p:cNvSpPr>
              <p:nvPr/>
            </p:nvSpPr>
            <p:spPr bwMode="auto">
              <a:xfrm>
                <a:off x="6691804" y="1454654"/>
                <a:ext cx="1223226" cy="915987"/>
              </a:xfrm>
              <a:prstGeom prst="roundRect">
                <a:avLst>
                  <a:gd name="adj" fmla="val 16667"/>
                </a:avLst>
              </a:prstGeom>
              <a:solidFill>
                <a:schemeClr val="bg1"/>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latin typeface="Calibri"/>
                    <a:cs typeface="Calibri"/>
                  </a:rPr>
                  <a:t>c</a:t>
                </a:r>
                <a:r>
                  <a:rPr lang="en-US" sz="1600" b="1" dirty="0" smtClean="0">
                    <a:latin typeface="Calibri"/>
                    <a:cs typeface="Calibri"/>
                  </a:rPr>
                  <a:t>orporate</a:t>
                </a:r>
                <a:endParaRPr lang="en-US" sz="1600" b="1" dirty="0">
                  <a:latin typeface="Calibri"/>
                  <a:cs typeface="Calibri"/>
                </a:endParaRPr>
              </a:p>
              <a:p>
                <a:pPr algn="ctr" defTabSz="453647">
                  <a:defRPr/>
                </a:pPr>
                <a:r>
                  <a:rPr lang="en-US" sz="1600" b="1" dirty="0">
                    <a:latin typeface="Calibri"/>
                    <a:cs typeface="Calibri"/>
                  </a:rPr>
                  <a:t>DHCP</a:t>
                </a:r>
              </a:p>
              <a:p>
                <a:pPr algn="ctr" defTabSz="453647">
                  <a:defRPr/>
                </a:pPr>
                <a:r>
                  <a:rPr lang="en-US" sz="1600" b="1" dirty="0">
                    <a:latin typeface="Calibri"/>
                    <a:cs typeface="Calibri"/>
                  </a:rPr>
                  <a:t>s</a:t>
                </a:r>
                <a:r>
                  <a:rPr lang="en-US" sz="1600" b="1" dirty="0" smtClean="0">
                    <a:latin typeface="Calibri"/>
                    <a:cs typeface="Calibri"/>
                  </a:rPr>
                  <a:t>erver</a:t>
                </a:r>
                <a:endParaRPr lang="en-US" sz="1600" b="1" dirty="0">
                  <a:latin typeface="Calibri"/>
                  <a:cs typeface="Calibri"/>
                </a:endParaRPr>
              </a:p>
            </p:txBody>
          </p:sp>
          <p:cxnSp>
            <p:nvCxnSpPr>
              <p:cNvPr id="29727" name="Straight Connector 63"/>
              <p:cNvCxnSpPr>
                <a:cxnSpLocks noChangeShapeType="1"/>
                <a:stCxn id="63" idx="2"/>
              </p:cNvCxnSpPr>
              <p:nvPr/>
            </p:nvCxnSpPr>
            <p:spPr bwMode="auto">
              <a:xfrm>
                <a:off x="7303417" y="2370641"/>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840294" y="4403767"/>
              <a:ext cx="2492229" cy="1770239"/>
              <a:chOff x="1160322" y="4353340"/>
              <a:chExt cx="2492229" cy="1770239"/>
            </a:xfrm>
          </p:grpSpPr>
          <p:grpSp>
            <p:nvGrpSpPr>
              <p:cNvPr id="30" name="Group 29"/>
              <p:cNvGrpSpPr/>
              <p:nvPr/>
            </p:nvGrpSpPr>
            <p:grpSpPr>
              <a:xfrm>
                <a:off x="1382756" y="4643880"/>
                <a:ext cx="1384144" cy="1145010"/>
                <a:chOff x="7087863" y="5114354"/>
                <a:chExt cx="1384144" cy="1145010"/>
              </a:xfrm>
            </p:grpSpPr>
            <p:sp>
              <p:nvSpPr>
                <p:cNvPr id="34" name="Rounded Rectangle 33"/>
                <p:cNvSpPr>
                  <a:spLocks noChangeArrowheads="1"/>
                </p:cNvSpPr>
                <p:nvPr/>
              </p:nvSpPr>
              <p:spPr bwMode="auto">
                <a:xfrm>
                  <a:off x="7158708" y="5114354"/>
                  <a:ext cx="1313299" cy="114501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endParaRPr lang="en-US" sz="1500" b="1" dirty="0">
                    <a:latin typeface="Calibri"/>
                    <a:cs typeface="Calibri"/>
                  </a:endParaRPr>
                </a:p>
              </p:txBody>
            </p:sp>
            <p:grpSp>
              <p:nvGrpSpPr>
                <p:cNvPr id="35" name="Group 34"/>
                <p:cNvGrpSpPr/>
                <p:nvPr/>
              </p:nvGrpSpPr>
              <p:grpSpPr>
                <a:xfrm>
                  <a:off x="7943148" y="5876354"/>
                  <a:ext cx="496890" cy="319614"/>
                  <a:chOff x="6177940" y="4756107"/>
                  <a:chExt cx="496890" cy="319614"/>
                </a:xfrm>
              </p:grpSpPr>
              <p:sp>
                <p:nvSpPr>
                  <p:cNvPr id="67" name="Rounded Rectangle 66"/>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177940" y="4762025"/>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6" name="Group 35"/>
                <p:cNvGrpSpPr/>
                <p:nvPr/>
              </p:nvGrpSpPr>
              <p:grpSpPr>
                <a:xfrm>
                  <a:off x="7943148" y="5171643"/>
                  <a:ext cx="496890" cy="319614"/>
                  <a:chOff x="6177940" y="4756107"/>
                  <a:chExt cx="496890" cy="319614"/>
                </a:xfrm>
              </p:grpSpPr>
              <p:sp>
                <p:nvSpPr>
                  <p:cNvPr id="65" name="Rounded Rectangle 64"/>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177940" y="4765738"/>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7" name="Group 36"/>
                <p:cNvGrpSpPr/>
                <p:nvPr/>
              </p:nvGrpSpPr>
              <p:grpSpPr>
                <a:xfrm>
                  <a:off x="7943148" y="5528431"/>
                  <a:ext cx="496890" cy="319614"/>
                  <a:chOff x="6177940" y="4756107"/>
                  <a:chExt cx="496890" cy="319614"/>
                </a:xfrm>
              </p:grpSpPr>
              <p:sp>
                <p:nvSpPr>
                  <p:cNvPr id="62" name="Rounded Rectangle 61"/>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177940" y="4763401"/>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8" name="Group 37"/>
                <p:cNvGrpSpPr/>
                <p:nvPr/>
              </p:nvGrpSpPr>
              <p:grpSpPr>
                <a:xfrm>
                  <a:off x="7427796" y="5302155"/>
                  <a:ext cx="441146" cy="769407"/>
                  <a:chOff x="6388406" y="5266754"/>
                  <a:chExt cx="441146" cy="769407"/>
                </a:xfrm>
              </p:grpSpPr>
              <p:sp>
                <p:nvSpPr>
                  <p:cNvPr id="60" name="Rectangle 59"/>
                  <p:cNvSpPr/>
                  <p:nvPr/>
                </p:nvSpPr>
                <p:spPr>
                  <a:xfrm>
                    <a:off x="6438900" y="5266754"/>
                    <a:ext cx="340159" cy="769407"/>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388406" y="5457676"/>
                    <a:ext cx="441146" cy="369332"/>
                  </a:xfrm>
                  <a:prstGeom prst="rect">
                    <a:avLst/>
                  </a:prstGeom>
                  <a:noFill/>
                </p:spPr>
                <p:txBody>
                  <a:bodyPr wrap="none" rtlCol="0">
                    <a:spAutoFit/>
                  </a:bodyPr>
                  <a:lstStyle/>
                  <a:p>
                    <a:r>
                      <a:rPr lang="en-US" b="1" dirty="0" smtClean="0"/>
                      <a:t>Br</a:t>
                    </a:r>
                    <a:endParaRPr lang="en-US" b="1" dirty="0"/>
                  </a:p>
                </p:txBody>
              </p:sp>
            </p:grpSp>
            <p:grpSp>
              <p:nvGrpSpPr>
                <p:cNvPr id="39" name="Group 38"/>
                <p:cNvGrpSpPr/>
                <p:nvPr/>
              </p:nvGrpSpPr>
              <p:grpSpPr>
                <a:xfrm>
                  <a:off x="7087863" y="5571554"/>
                  <a:ext cx="390428" cy="241077"/>
                  <a:chOff x="5940164" y="4599343"/>
                  <a:chExt cx="1161043" cy="691699"/>
                </a:xfrm>
              </p:grpSpPr>
              <p:sp>
                <p:nvSpPr>
                  <p:cNvPr id="43" name="Rectangle 42"/>
                  <p:cNvSpPr/>
                  <p:nvPr/>
                </p:nvSpPr>
                <p:spPr>
                  <a:xfrm>
                    <a:off x="6081247" y="4653939"/>
                    <a:ext cx="1019960" cy="500169"/>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027806" y="4599343"/>
                    <a:ext cx="55164" cy="6916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40164" y="4599343"/>
                    <a:ext cx="141083" cy="579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6418656" y="5129968"/>
                    <a:ext cx="682551" cy="161074"/>
                    <a:chOff x="6418656" y="5129968"/>
                    <a:chExt cx="682551" cy="161074"/>
                  </a:xfrm>
                </p:grpSpPr>
                <p:sp>
                  <p:nvSpPr>
                    <p:cNvPr id="51" name="Rectangle 50"/>
                    <p:cNvSpPr/>
                    <p:nvPr/>
                  </p:nvSpPr>
                  <p:spPr>
                    <a:xfrm>
                      <a:off x="6418656" y="5129968"/>
                      <a:ext cx="682551" cy="161074"/>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6457959" y="5154108"/>
                      <a:ext cx="603943" cy="133556"/>
                      <a:chOff x="6283643" y="4950259"/>
                      <a:chExt cx="500538" cy="105395"/>
                    </a:xfrm>
                  </p:grpSpPr>
                  <p:sp>
                    <p:nvSpPr>
                      <p:cNvPr id="53" name="Rectangle 52"/>
                      <p:cNvSpPr/>
                      <p:nvPr/>
                    </p:nvSpPr>
                    <p:spPr>
                      <a:xfrm>
                        <a:off x="6283643"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359446"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35249"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51105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586855" y="495087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662658" y="4953260"/>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73846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Rectangle 46"/>
                  <p:cNvSpPr/>
                  <p:nvPr/>
                </p:nvSpPr>
                <p:spPr>
                  <a:xfrm>
                    <a:off x="6084406" y="4795481"/>
                    <a:ext cx="95954" cy="98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265561" y="4933821"/>
                    <a:ext cx="146533" cy="1502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77004" y="4854615"/>
                    <a:ext cx="114306" cy="193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55191" y="4738690"/>
                    <a:ext cx="208498" cy="1135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a:stCxn id="65" idx="1"/>
                  <a:endCxn id="60" idx="3"/>
                </p:cNvCxnSpPr>
                <p:nvPr/>
              </p:nvCxnSpPr>
              <p:spPr>
                <a:xfrm flipH="1">
                  <a:off x="7818449" y="5331450"/>
                  <a:ext cx="184931" cy="35540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2" idx="1"/>
                  <a:endCxn id="60" idx="3"/>
                </p:cNvCxnSpPr>
                <p:nvPr/>
              </p:nvCxnSpPr>
              <p:spPr>
                <a:xfrm flipH="1" flipV="1">
                  <a:off x="7818449" y="5686859"/>
                  <a:ext cx="184931" cy="137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67" idx="1"/>
                  <a:endCxn id="60" idx="3"/>
                </p:cNvCxnSpPr>
                <p:nvPr/>
              </p:nvCxnSpPr>
              <p:spPr>
                <a:xfrm flipH="1" flipV="1">
                  <a:off x="7818449" y="5686859"/>
                  <a:ext cx="184931" cy="349302"/>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rot="11178350">
                <a:off x="1160322" y="4353340"/>
                <a:ext cx="2492229" cy="1770239"/>
                <a:chOff x="595804" y="4374841"/>
                <a:chExt cx="2492229" cy="1770239"/>
              </a:xfrm>
            </p:grpSpPr>
            <p:sp>
              <p:nvSpPr>
                <p:cNvPr id="31" name="Oval 30"/>
                <p:cNvSpPr/>
                <p:nvPr/>
              </p:nvSpPr>
              <p:spPr>
                <a:xfrm>
                  <a:off x="1164964" y="4374841"/>
                  <a:ext cx="1923069" cy="173453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endCxn id="31" idx="1"/>
                </p:cNvCxnSpPr>
                <p:nvPr/>
              </p:nvCxnSpPr>
              <p:spPr>
                <a:xfrm flipV="1">
                  <a:off x="595804" y="4628857"/>
                  <a:ext cx="850787" cy="6669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4"/>
                </p:cNvCxnSpPr>
                <p:nvPr/>
              </p:nvCxnSpPr>
              <p:spPr>
                <a:xfrm flipV="1">
                  <a:off x="623433" y="6109373"/>
                  <a:ext cx="1503066" cy="357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grpSp>
      <p:sp>
        <p:nvSpPr>
          <p:cNvPr id="70"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16</a:t>
            </a:fld>
            <a:endParaRPr lang="en-US"/>
          </a:p>
        </p:txBody>
      </p:sp>
    </p:spTree>
    <p:extLst>
      <p:ext uri="{BB962C8B-B14F-4D97-AF65-F5344CB8AC3E}">
        <p14:creationId xmlns:p14="http://schemas.microsoft.com/office/powerpoint/2010/main" val="2572572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85725" y="606425"/>
            <a:ext cx="8991600" cy="1096864"/>
          </a:xfrm>
        </p:spPr>
        <p:txBody>
          <a:bodyPr/>
          <a:lstStyle/>
          <a:p>
            <a:r>
              <a:rPr lang="en-US" sz="3200" dirty="0" smtClean="0"/>
              <a:t>MANAGED(-NOVLAN) – Physical Example</a:t>
            </a:r>
          </a:p>
        </p:txBody>
      </p:sp>
      <p:sp>
        <p:nvSpPr>
          <p:cNvPr id="40"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17</a:t>
            </a:fld>
            <a:endParaRPr lang="en-US"/>
          </a:p>
        </p:txBody>
      </p:sp>
      <p:grpSp>
        <p:nvGrpSpPr>
          <p:cNvPr id="77" name="Group 76"/>
          <p:cNvGrpSpPr/>
          <p:nvPr/>
        </p:nvGrpSpPr>
        <p:grpSpPr>
          <a:xfrm>
            <a:off x="2359255" y="1571950"/>
            <a:ext cx="5749326" cy="4479867"/>
            <a:chOff x="4081548" y="1706036"/>
            <a:chExt cx="5749326" cy="4479867"/>
          </a:xfrm>
        </p:grpSpPr>
        <p:grpSp>
          <p:nvGrpSpPr>
            <p:cNvPr id="78" name="Group 77"/>
            <p:cNvGrpSpPr/>
            <p:nvPr/>
          </p:nvGrpSpPr>
          <p:grpSpPr>
            <a:xfrm>
              <a:off x="4081548" y="1706036"/>
              <a:ext cx="5684077" cy="3459827"/>
              <a:chOff x="2175882" y="1578857"/>
              <a:chExt cx="5862804" cy="3698842"/>
            </a:xfrm>
          </p:grpSpPr>
          <p:grpSp>
            <p:nvGrpSpPr>
              <p:cNvPr id="81" name="Group 80"/>
              <p:cNvGrpSpPr/>
              <p:nvPr/>
            </p:nvGrpSpPr>
            <p:grpSpPr>
              <a:xfrm>
                <a:off x="2175882" y="1578857"/>
                <a:ext cx="5600818" cy="3698842"/>
                <a:chOff x="4394882" y="1654030"/>
                <a:chExt cx="5600818" cy="3698842"/>
              </a:xfrm>
            </p:grpSpPr>
            <p:grpSp>
              <p:nvGrpSpPr>
                <p:cNvPr id="83" name="Group 82"/>
                <p:cNvGrpSpPr/>
                <p:nvPr/>
              </p:nvGrpSpPr>
              <p:grpSpPr>
                <a:xfrm>
                  <a:off x="4394882" y="1654030"/>
                  <a:ext cx="1701333" cy="913822"/>
                  <a:chOff x="3492196" y="803364"/>
                  <a:chExt cx="5099507" cy="2429953"/>
                </a:xfrm>
              </p:grpSpPr>
              <p:sp>
                <p:nvSpPr>
                  <p:cNvPr id="104" name="Arc 103"/>
                  <p:cNvSpPr/>
                  <p:nvPr/>
                </p:nvSpPr>
                <p:spPr>
                  <a:xfrm rot="17888515">
                    <a:off x="3405061" y="1711652"/>
                    <a:ext cx="1140771" cy="966501"/>
                  </a:xfrm>
                  <a:prstGeom prst="arc">
                    <a:avLst>
                      <a:gd name="adj1" fmla="val 9653828"/>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05" name="Arc 104"/>
                  <p:cNvSpPr/>
                  <p:nvPr/>
                </p:nvSpPr>
                <p:spPr>
                  <a:xfrm rot="19909193">
                    <a:off x="4202022" y="1095972"/>
                    <a:ext cx="1389888" cy="819302"/>
                  </a:xfrm>
                  <a:prstGeom prst="arc">
                    <a:avLst>
                      <a:gd name="adj1" fmla="val 11354269"/>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06" name="Arc 105"/>
                  <p:cNvSpPr/>
                  <p:nvPr/>
                </p:nvSpPr>
                <p:spPr>
                  <a:xfrm rot="10800000">
                    <a:off x="3852277" y="2421329"/>
                    <a:ext cx="2089377" cy="651054"/>
                  </a:xfrm>
                  <a:prstGeom prst="arc">
                    <a:avLst>
                      <a:gd name="adj1" fmla="val 11190236"/>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07" name="Arc 106"/>
                  <p:cNvSpPr/>
                  <p:nvPr/>
                </p:nvSpPr>
                <p:spPr>
                  <a:xfrm>
                    <a:off x="5486400" y="803364"/>
                    <a:ext cx="1580083" cy="709574"/>
                  </a:xfrm>
                  <a:prstGeom prst="arc">
                    <a:avLst>
                      <a:gd name="adj1" fmla="val 10738620"/>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08" name="Arc 107"/>
                  <p:cNvSpPr/>
                  <p:nvPr/>
                </p:nvSpPr>
                <p:spPr>
                  <a:xfrm flipV="1">
                    <a:off x="5866790" y="2523742"/>
                    <a:ext cx="2275028" cy="709575"/>
                  </a:xfrm>
                  <a:prstGeom prst="arc">
                    <a:avLst>
                      <a:gd name="adj1" fmla="val 10811021"/>
                      <a:gd name="adj2" fmla="val 132584"/>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09" name="Arc 108"/>
                  <p:cNvSpPr/>
                  <p:nvPr/>
                </p:nvSpPr>
                <p:spPr>
                  <a:xfrm>
                    <a:off x="7691933" y="1913214"/>
                    <a:ext cx="899770" cy="958461"/>
                  </a:xfrm>
                  <a:prstGeom prst="arc">
                    <a:avLst>
                      <a:gd name="adj1" fmla="val 16200000"/>
                      <a:gd name="adj2" fmla="val 5539713"/>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10" name="Arc 109"/>
                  <p:cNvSpPr/>
                  <p:nvPr/>
                </p:nvSpPr>
                <p:spPr>
                  <a:xfrm rot="2079978">
                    <a:off x="6959818" y="952444"/>
                    <a:ext cx="1351405" cy="1120988"/>
                  </a:xfrm>
                  <a:prstGeom prst="arc">
                    <a:avLst>
                      <a:gd name="adj1" fmla="val 10526561"/>
                      <a:gd name="adj2" fmla="val 151782"/>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50000"/>
                        </a:schemeClr>
                      </a:solidFill>
                    </a:endParaRPr>
                  </a:p>
                </p:txBody>
              </p:sp>
            </p:grpSp>
            <p:sp>
              <p:nvSpPr>
                <p:cNvPr id="84" name="TextBox 83"/>
                <p:cNvSpPr txBox="1"/>
                <p:nvPr/>
              </p:nvSpPr>
              <p:spPr>
                <a:xfrm>
                  <a:off x="4515014" y="1842506"/>
                  <a:ext cx="1501938" cy="559365"/>
                </a:xfrm>
                <a:prstGeom prst="rect">
                  <a:avLst/>
                </a:prstGeom>
                <a:noFill/>
              </p:spPr>
              <p:txBody>
                <a:bodyPr wrap="square" rtlCol="0">
                  <a:spAutoFit/>
                </a:bodyPr>
                <a:lstStyle/>
                <a:p>
                  <a:pPr algn="ctr"/>
                  <a:r>
                    <a:rPr lang="en-US" sz="1400" b="1" dirty="0">
                      <a:solidFill>
                        <a:srgbClr val="0070C0"/>
                      </a:solidFill>
                    </a:rPr>
                    <a:t>c</a:t>
                  </a:r>
                  <a:r>
                    <a:rPr lang="en-US" sz="1400" b="1" dirty="0" smtClean="0">
                      <a:solidFill>
                        <a:srgbClr val="0070C0"/>
                      </a:solidFill>
                    </a:rPr>
                    <a:t>ompany network</a:t>
                  </a:r>
                  <a:endParaRPr lang="en-US" sz="1400" b="1" dirty="0">
                    <a:solidFill>
                      <a:srgbClr val="0070C0"/>
                    </a:solidFill>
                  </a:endParaRPr>
                </a:p>
              </p:txBody>
            </p:sp>
            <p:sp>
              <p:nvSpPr>
                <p:cNvPr id="85" name="TextBox 84"/>
                <p:cNvSpPr txBox="1"/>
                <p:nvPr/>
              </p:nvSpPr>
              <p:spPr>
                <a:xfrm>
                  <a:off x="6180853" y="3337461"/>
                  <a:ext cx="2107492" cy="296135"/>
                </a:xfrm>
                <a:prstGeom prst="rect">
                  <a:avLst/>
                </a:prstGeom>
                <a:noFill/>
              </p:spPr>
              <p:txBody>
                <a:bodyPr wrap="square" rtlCol="0">
                  <a:spAutoFit/>
                </a:bodyPr>
                <a:lstStyle/>
                <a:p>
                  <a:r>
                    <a:rPr lang="en-US" sz="1200" b="1" dirty="0" smtClean="0"/>
                    <a:t> eth0 “public” interface</a:t>
                  </a:r>
                  <a:endParaRPr lang="en-US" sz="1200" b="1" dirty="0"/>
                </a:p>
              </p:txBody>
            </p:sp>
            <p:sp>
              <p:nvSpPr>
                <p:cNvPr id="86" name="TextBox 85"/>
                <p:cNvSpPr txBox="1"/>
                <p:nvPr/>
              </p:nvSpPr>
              <p:spPr>
                <a:xfrm>
                  <a:off x="5947214" y="4875764"/>
                  <a:ext cx="919945" cy="296135"/>
                </a:xfrm>
                <a:prstGeom prst="rect">
                  <a:avLst/>
                </a:prstGeom>
                <a:noFill/>
              </p:spPr>
              <p:txBody>
                <a:bodyPr wrap="square" rtlCol="0">
                  <a:spAutoFit/>
                </a:bodyPr>
                <a:lstStyle/>
                <a:p>
                  <a:pPr algn="ctr"/>
                  <a:r>
                    <a:rPr lang="en-US" sz="1200" b="1" dirty="0" smtClean="0"/>
                    <a:t>eth0</a:t>
                  </a:r>
                  <a:endParaRPr lang="en-US" sz="1200" b="1" dirty="0"/>
                </a:p>
              </p:txBody>
            </p:sp>
            <p:pic>
              <p:nvPicPr>
                <p:cNvPr id="8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029" y="2991150"/>
                  <a:ext cx="1151186" cy="1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8" name="Group 87"/>
                <p:cNvGrpSpPr/>
                <p:nvPr/>
              </p:nvGrpSpPr>
              <p:grpSpPr>
                <a:xfrm>
                  <a:off x="5378362" y="4578712"/>
                  <a:ext cx="1265885" cy="602281"/>
                  <a:chOff x="332509" y="5554351"/>
                  <a:chExt cx="1173219" cy="188964"/>
                </a:xfrm>
              </p:grpSpPr>
              <p:cxnSp>
                <p:nvCxnSpPr>
                  <p:cNvPr id="102" name="Straight Connector 101"/>
                  <p:cNvCxnSpPr/>
                  <p:nvPr/>
                </p:nvCxnSpPr>
                <p:spPr>
                  <a:xfrm>
                    <a:off x="332509" y="5554351"/>
                    <a:ext cx="0" cy="188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a:off x="5253400" y="2495569"/>
                  <a:ext cx="0" cy="4955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0" name="TextBox 13"/>
                <p:cNvSpPr txBox="1">
                  <a:spLocks noChangeArrowheads="1"/>
                </p:cNvSpPr>
                <p:nvPr/>
              </p:nvSpPr>
              <p:spPr bwMode="auto">
                <a:xfrm>
                  <a:off x="8146185" y="5023833"/>
                  <a:ext cx="1849515" cy="32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smtClean="0">
                      <a:solidFill>
                        <a:srgbClr val="00B0F0"/>
                      </a:solidFill>
                    </a:rPr>
                    <a:t>Node Controller</a:t>
                  </a:r>
                  <a:endParaRPr lang="en-US" sz="1400" b="1" dirty="0">
                    <a:solidFill>
                      <a:srgbClr val="00B0F0"/>
                    </a:solidFill>
                  </a:endParaRPr>
                </a:p>
              </p:txBody>
            </p:sp>
            <p:pic>
              <p:nvPicPr>
                <p:cNvPr id="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4246" y="5023832"/>
                  <a:ext cx="150193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7587" y="4467829"/>
                  <a:ext cx="1151186" cy="1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3" name="Straight Connector 92"/>
                <p:cNvCxnSpPr/>
                <p:nvPr/>
              </p:nvCxnSpPr>
              <p:spPr>
                <a:xfrm>
                  <a:off x="7234600" y="3635655"/>
                  <a:ext cx="0" cy="28490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pic>
              <p:nvPicPr>
                <p:cNvPr id="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4249" y="3726736"/>
                  <a:ext cx="1483950" cy="14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Box 94"/>
                <p:cNvSpPr txBox="1"/>
                <p:nvPr/>
              </p:nvSpPr>
              <p:spPr>
                <a:xfrm>
                  <a:off x="6217694" y="3960734"/>
                  <a:ext cx="1954516" cy="296135"/>
                </a:xfrm>
                <a:prstGeom prst="rect">
                  <a:avLst/>
                </a:prstGeom>
                <a:noFill/>
              </p:spPr>
              <p:txBody>
                <a:bodyPr wrap="square" rtlCol="0">
                  <a:spAutoFit/>
                </a:bodyPr>
                <a:lstStyle/>
                <a:p>
                  <a:r>
                    <a:rPr lang="en-US" sz="1200" b="1" dirty="0"/>
                    <a:t>e</a:t>
                  </a:r>
                  <a:r>
                    <a:rPr lang="en-US" sz="1200" b="1" dirty="0" smtClean="0"/>
                    <a:t>th1 “private” interface</a:t>
                  </a:r>
                  <a:endParaRPr lang="en-US" sz="1200" b="1" dirty="0"/>
                </a:p>
              </p:txBody>
            </p:sp>
            <p:cxnSp>
              <p:nvCxnSpPr>
                <p:cNvPr id="96" name="Straight Connector 95"/>
                <p:cNvCxnSpPr/>
                <p:nvPr/>
              </p:nvCxnSpPr>
              <p:spPr>
                <a:xfrm>
                  <a:off x="5659800" y="3920562"/>
                  <a:ext cx="0" cy="5472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659800" y="3102033"/>
                  <a:ext cx="0" cy="54816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659800" y="3650199"/>
                  <a:ext cx="157480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659800" y="3920562"/>
                  <a:ext cx="1589765"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00" name="TextBox 13"/>
                <p:cNvSpPr txBox="1">
                  <a:spLocks noChangeArrowheads="1"/>
                </p:cNvSpPr>
                <p:nvPr/>
              </p:nvSpPr>
              <p:spPr bwMode="auto">
                <a:xfrm>
                  <a:off x="4863551" y="3107151"/>
                  <a:ext cx="703065" cy="49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200" b="1" dirty="0" smtClean="0">
                      <a:solidFill>
                        <a:srgbClr val="00B0F0"/>
                      </a:solidFill>
                    </a:rPr>
                    <a:t>public switch</a:t>
                  </a:r>
                  <a:endParaRPr lang="en-US" sz="1200" b="1" dirty="0">
                    <a:solidFill>
                      <a:srgbClr val="00B0F0"/>
                    </a:solidFill>
                  </a:endParaRPr>
                </a:p>
              </p:txBody>
            </p:sp>
            <p:sp>
              <p:nvSpPr>
                <p:cNvPr id="101" name="TextBox 13"/>
                <p:cNvSpPr txBox="1">
                  <a:spLocks noChangeArrowheads="1"/>
                </p:cNvSpPr>
                <p:nvPr/>
              </p:nvSpPr>
              <p:spPr bwMode="auto">
                <a:xfrm>
                  <a:off x="4816098" y="4006164"/>
                  <a:ext cx="787915" cy="49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200" b="1" dirty="0" smtClean="0">
                      <a:solidFill>
                        <a:srgbClr val="00B0F0"/>
                      </a:solidFill>
                    </a:rPr>
                    <a:t>private switch</a:t>
                  </a:r>
                  <a:endParaRPr lang="en-US" sz="1200" b="1" dirty="0">
                    <a:solidFill>
                      <a:srgbClr val="00B0F0"/>
                    </a:solidFill>
                  </a:endParaRPr>
                </a:p>
              </p:txBody>
            </p:sp>
          </p:grpSp>
          <p:sp>
            <p:nvSpPr>
              <p:cNvPr id="82" name="TextBox 13"/>
              <p:cNvSpPr txBox="1">
                <a:spLocks noChangeArrowheads="1"/>
              </p:cNvSpPr>
              <p:nvPr/>
            </p:nvSpPr>
            <p:spPr bwMode="auto">
              <a:xfrm>
                <a:off x="5909196" y="3308089"/>
                <a:ext cx="2129490" cy="78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a:solidFill>
                      <a:srgbClr val="00B0F0"/>
                    </a:solidFill>
                  </a:rPr>
                  <a:t>f</a:t>
                </a:r>
                <a:r>
                  <a:rPr lang="en-US" sz="1400" b="1" dirty="0" smtClean="0">
                    <a:solidFill>
                      <a:srgbClr val="00B0F0"/>
                    </a:solidFill>
                  </a:rPr>
                  <a:t>ront-end              DHCP                     (CLC  Walrus  CC  SC)</a:t>
                </a:r>
                <a:endParaRPr lang="en-US" sz="1400" b="1" dirty="0">
                  <a:solidFill>
                    <a:srgbClr val="00B0F0"/>
                  </a:solidFill>
                </a:endParaRPr>
              </a:p>
            </p:txBody>
          </p:sp>
        </p:grpSp>
        <p:sp>
          <p:nvSpPr>
            <p:cNvPr id="80" name="TextBox 79"/>
            <p:cNvSpPr txBox="1"/>
            <p:nvPr/>
          </p:nvSpPr>
          <p:spPr>
            <a:xfrm>
              <a:off x="4276741" y="5601128"/>
              <a:ext cx="5554133" cy="584775"/>
            </a:xfrm>
            <a:prstGeom prst="rect">
              <a:avLst/>
            </a:prstGeom>
            <a:noFill/>
          </p:spPr>
          <p:txBody>
            <a:bodyPr wrap="square" rtlCol="0">
              <a:spAutoFit/>
            </a:bodyPr>
            <a:lstStyle/>
            <a:p>
              <a:r>
                <a:rPr lang="en-US" sz="1600" b="1" dirty="0" smtClean="0">
                  <a:solidFill>
                    <a:schemeClr val="accent1">
                      <a:lumMod val="75000"/>
                      <a:lumOff val="25000"/>
                    </a:schemeClr>
                  </a:solidFill>
                </a:rPr>
                <a:t>Cluster Controller on front-end host will act as router between VMs and company network</a:t>
              </a:r>
              <a:endParaRPr lang="en-US" sz="1600" b="1" dirty="0">
                <a:solidFill>
                  <a:schemeClr val="accent1">
                    <a:lumMod val="75000"/>
                    <a:lumOff val="25000"/>
                  </a:schemeClr>
                </a:solidFill>
              </a:endParaRPr>
            </a:p>
          </p:txBody>
        </p:sp>
      </p:grpSp>
    </p:spTree>
    <p:extLst>
      <p:ext uri="{BB962C8B-B14F-4D97-AF65-F5344CB8AC3E}">
        <p14:creationId xmlns:p14="http://schemas.microsoft.com/office/powerpoint/2010/main" val="22585771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 Requirements</a:t>
            </a:r>
            <a:endParaRPr lang="en-US" dirty="0"/>
          </a:p>
        </p:txBody>
      </p:sp>
      <p:sp>
        <p:nvSpPr>
          <p:cNvPr id="11" name="Content Placeholder 10"/>
          <p:cNvSpPr>
            <a:spLocks noGrp="1"/>
          </p:cNvSpPr>
          <p:nvPr>
            <p:ph idx="1"/>
          </p:nvPr>
        </p:nvSpPr>
        <p:spPr>
          <a:xfrm>
            <a:off x="131444" y="1432290"/>
            <a:ext cx="4216111" cy="4992345"/>
          </a:xfrm>
        </p:spPr>
        <p:txBody>
          <a:bodyPr/>
          <a:lstStyle/>
          <a:p>
            <a:r>
              <a:rPr lang="en-US" dirty="0" smtClean="0"/>
              <a:t>The virtual machines will use two IP address ranges. Why?</a:t>
            </a:r>
          </a:p>
          <a:p>
            <a:r>
              <a:rPr lang="en-US" dirty="0"/>
              <a:t>Each </a:t>
            </a:r>
            <a:r>
              <a:rPr lang="en-US" dirty="0" smtClean="0"/>
              <a:t>virtual machine is assigned two </a:t>
            </a:r>
            <a:r>
              <a:rPr lang="en-US" dirty="0"/>
              <a:t>IP addresses</a:t>
            </a:r>
          </a:p>
          <a:p>
            <a:pPr lvl="1"/>
            <a:r>
              <a:rPr lang="en-US" dirty="0" smtClean="0"/>
              <a:t>A private IP address for VM-to-VM communication</a:t>
            </a:r>
          </a:p>
          <a:p>
            <a:pPr lvl="1"/>
            <a:r>
              <a:rPr lang="en-US" dirty="0" smtClean="0"/>
              <a:t>A </a:t>
            </a:r>
            <a:r>
              <a:rPr lang="en-US" dirty="0"/>
              <a:t>public IP address for </a:t>
            </a:r>
            <a:r>
              <a:rPr lang="en-US" dirty="0" smtClean="0"/>
              <a:t>cloud-external </a:t>
            </a:r>
            <a:r>
              <a:rPr lang="en-US" dirty="0"/>
              <a:t>communication</a:t>
            </a:r>
          </a:p>
          <a:p>
            <a:r>
              <a:rPr lang="en-US" dirty="0" smtClean="0"/>
              <a:t>Cluster Controller </a:t>
            </a:r>
            <a:r>
              <a:rPr lang="en-US" dirty="0"/>
              <a:t>maps private IP addresses to public IP </a:t>
            </a:r>
            <a:r>
              <a:rPr lang="en-US" dirty="0" smtClean="0"/>
              <a:t>addresses</a:t>
            </a:r>
          </a:p>
          <a:p>
            <a:pPr lvl="1"/>
            <a:r>
              <a:rPr lang="en-US" dirty="0" smtClean="0"/>
              <a:t>Using </a:t>
            </a:r>
            <a:r>
              <a:rPr lang="en-US" dirty="0" err="1" smtClean="0">
                <a:latin typeface="Courier New" pitchFamily="49" charset="0"/>
                <a:cs typeface="Courier New" pitchFamily="49" charset="0"/>
              </a:rPr>
              <a:t>iptables</a:t>
            </a:r>
            <a:r>
              <a:rPr lang="en-US" dirty="0" smtClean="0"/>
              <a:t> </a:t>
            </a:r>
            <a:r>
              <a:rPr lang="en-US" i="1" dirty="0" err="1" smtClean="0"/>
              <a:t>nat</a:t>
            </a:r>
            <a:r>
              <a:rPr lang="en-US" dirty="0" smtClean="0"/>
              <a:t> table</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18</a:t>
            </a:fld>
            <a:endParaRPr lang="en-US" dirty="0"/>
          </a:p>
        </p:txBody>
      </p:sp>
      <p:sp>
        <p:nvSpPr>
          <p:cNvPr id="5" name="TextBox 4"/>
          <p:cNvSpPr txBox="1"/>
          <p:nvPr/>
        </p:nvSpPr>
        <p:spPr>
          <a:xfrm>
            <a:off x="4484919" y="5228705"/>
            <a:ext cx="3244190" cy="923330"/>
          </a:xfrm>
          <a:prstGeom prst="rect">
            <a:avLst/>
          </a:prstGeom>
          <a:noFill/>
          <a:ln>
            <a:solidFill>
              <a:srgbClr val="0070C0"/>
            </a:solidFill>
          </a:ln>
        </p:spPr>
        <p:txBody>
          <a:bodyPr wrap="square" rtlCol="0">
            <a:spAutoFit/>
          </a:bodyPr>
          <a:lstStyle/>
          <a:p>
            <a:pPr algn="ctr"/>
            <a:r>
              <a:rPr lang="en-US" b="1" dirty="0" smtClean="0">
                <a:solidFill>
                  <a:srgbClr val="0070C0"/>
                </a:solidFill>
              </a:rPr>
              <a:t>Eucalyptus physical hosts also require IP addresses to communicate</a:t>
            </a:r>
            <a:endParaRPr lang="en-US" b="1" dirty="0">
              <a:solidFill>
                <a:srgbClr val="0070C0"/>
              </a:solidFill>
            </a:endParaRPr>
          </a:p>
        </p:txBody>
      </p:sp>
      <p:grpSp>
        <p:nvGrpSpPr>
          <p:cNvPr id="9" name="Group 8"/>
          <p:cNvGrpSpPr/>
          <p:nvPr/>
        </p:nvGrpSpPr>
        <p:grpSpPr>
          <a:xfrm>
            <a:off x="4395157" y="1490841"/>
            <a:ext cx="4621994" cy="3599580"/>
            <a:chOff x="4395157" y="1490841"/>
            <a:chExt cx="4621994" cy="3599580"/>
          </a:xfrm>
        </p:grpSpPr>
        <p:grpSp>
          <p:nvGrpSpPr>
            <p:cNvPr id="8" name="Group 7"/>
            <p:cNvGrpSpPr/>
            <p:nvPr/>
          </p:nvGrpSpPr>
          <p:grpSpPr>
            <a:xfrm>
              <a:off x="4395157" y="1490841"/>
              <a:ext cx="4621994" cy="3599580"/>
              <a:chOff x="4395157" y="1490841"/>
              <a:chExt cx="4621994" cy="3599580"/>
            </a:xfrm>
          </p:grpSpPr>
          <p:sp>
            <p:nvSpPr>
              <p:cNvPr id="6" name="TextBox 5"/>
              <p:cNvSpPr txBox="1"/>
              <p:nvPr/>
            </p:nvSpPr>
            <p:spPr>
              <a:xfrm>
                <a:off x="6294264" y="2898395"/>
                <a:ext cx="540020" cy="307777"/>
              </a:xfrm>
              <a:prstGeom prst="rect">
                <a:avLst/>
              </a:prstGeom>
              <a:noFill/>
            </p:spPr>
            <p:txBody>
              <a:bodyPr wrap="none" rtlCol="0">
                <a:spAutoFit/>
              </a:bodyPr>
              <a:lstStyle/>
              <a:p>
                <a:r>
                  <a:rPr lang="en-US" sz="1400" b="1" dirty="0" smtClean="0"/>
                  <a:t>NAT</a:t>
                </a:r>
                <a:endParaRPr lang="en-US" sz="1400" b="1" dirty="0"/>
              </a:p>
            </p:txBody>
          </p:sp>
          <p:grpSp>
            <p:nvGrpSpPr>
              <p:cNvPr id="7" name="Group 6"/>
              <p:cNvGrpSpPr/>
              <p:nvPr/>
            </p:nvGrpSpPr>
            <p:grpSpPr>
              <a:xfrm>
                <a:off x="4395157" y="1490841"/>
                <a:ext cx="4621994" cy="3599580"/>
                <a:chOff x="4809635" y="1490841"/>
                <a:chExt cx="4621994" cy="3599580"/>
              </a:xfrm>
            </p:grpSpPr>
            <p:grpSp>
              <p:nvGrpSpPr>
                <p:cNvPr id="14" name="Group 13"/>
                <p:cNvGrpSpPr/>
                <p:nvPr/>
              </p:nvGrpSpPr>
              <p:grpSpPr>
                <a:xfrm>
                  <a:off x="4809635" y="1870376"/>
                  <a:ext cx="4621994" cy="3220045"/>
                  <a:chOff x="4563452" y="2675155"/>
                  <a:chExt cx="4621994" cy="3220045"/>
                </a:xfrm>
              </p:grpSpPr>
              <p:sp>
                <p:nvSpPr>
                  <p:cNvPr id="80" name="Isosceles Triangle 79"/>
                  <p:cNvSpPr/>
                  <p:nvPr/>
                </p:nvSpPr>
                <p:spPr>
                  <a:xfrm>
                    <a:off x="4964926" y="4938839"/>
                    <a:ext cx="940776" cy="624235"/>
                  </a:xfrm>
                  <a:prstGeom prst="triangl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1" name="Isosceles Triangle 80"/>
                  <p:cNvSpPr/>
                  <p:nvPr/>
                </p:nvSpPr>
                <p:spPr>
                  <a:xfrm>
                    <a:off x="6088602" y="4904332"/>
                    <a:ext cx="940776" cy="624235"/>
                  </a:xfrm>
                  <a:prstGeom prst="triangl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6" name="TextBox 12"/>
                  <p:cNvSpPr txBox="1"/>
                  <p:nvPr/>
                </p:nvSpPr>
                <p:spPr>
                  <a:xfrm>
                    <a:off x="5178425" y="2675155"/>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solidFill>
                          <a:schemeClr val="bg1"/>
                        </a:solidFill>
                      </a:rPr>
                      <a:t>CLC</a:t>
                    </a:r>
                    <a:endParaRPr lang="en-US" sz="1200" b="1" dirty="0">
                      <a:solidFill>
                        <a:schemeClr val="bg1"/>
                      </a:solidFill>
                    </a:endParaRPr>
                  </a:p>
                </p:txBody>
              </p:sp>
              <p:grpSp>
                <p:nvGrpSpPr>
                  <p:cNvPr id="137" name="Group 136"/>
                  <p:cNvGrpSpPr/>
                  <p:nvPr/>
                </p:nvGrpSpPr>
                <p:grpSpPr>
                  <a:xfrm>
                    <a:off x="5588986" y="3610188"/>
                    <a:ext cx="846650" cy="482009"/>
                    <a:chOff x="3838843" y="2142740"/>
                    <a:chExt cx="783268" cy="482009"/>
                  </a:xfrm>
                </p:grpSpPr>
                <p:sp>
                  <p:nvSpPr>
                    <p:cNvPr id="141" name="Rounded Rectangle 140"/>
                    <p:cNvSpPr/>
                    <p:nvPr/>
                  </p:nvSpPr>
                  <p:spPr>
                    <a:xfrm>
                      <a:off x="3838843"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2" name="TextBox 31"/>
                    <p:cNvSpPr txBox="1"/>
                    <p:nvPr/>
                  </p:nvSpPr>
                  <p:spPr>
                    <a:xfrm>
                      <a:off x="3853020"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C</a:t>
                      </a:r>
                      <a:r>
                        <a:rPr lang="en-US" sz="1200" b="1" dirty="0" smtClean="0">
                          <a:solidFill>
                            <a:schemeClr val="bg1"/>
                          </a:solidFill>
                        </a:rPr>
                        <a:t>C</a:t>
                      </a:r>
                      <a:endParaRPr lang="en-US" sz="1200" b="1" dirty="0">
                        <a:solidFill>
                          <a:schemeClr val="bg1"/>
                        </a:solidFill>
                      </a:endParaRPr>
                    </a:p>
                  </p:txBody>
                </p:sp>
              </p:grpSp>
              <p:grpSp>
                <p:nvGrpSpPr>
                  <p:cNvPr id="84" name="Group 83"/>
                  <p:cNvGrpSpPr/>
                  <p:nvPr/>
                </p:nvGrpSpPr>
                <p:grpSpPr>
                  <a:xfrm>
                    <a:off x="5064331" y="4625152"/>
                    <a:ext cx="1883395" cy="487593"/>
                    <a:chOff x="2467430" y="4571106"/>
                    <a:chExt cx="1883395" cy="487593"/>
                  </a:xfrm>
                </p:grpSpPr>
                <p:grpSp>
                  <p:nvGrpSpPr>
                    <p:cNvPr id="131" name="Group 130"/>
                    <p:cNvGrpSpPr/>
                    <p:nvPr/>
                  </p:nvGrpSpPr>
                  <p:grpSpPr>
                    <a:xfrm>
                      <a:off x="2467430" y="4576690"/>
                      <a:ext cx="783268" cy="482009"/>
                      <a:chOff x="3413048" y="2142740"/>
                      <a:chExt cx="783268" cy="482009"/>
                    </a:xfrm>
                  </p:grpSpPr>
                  <p:sp>
                    <p:nvSpPr>
                      <p:cNvPr id="135" name="Rounded Rectangle 134"/>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6" name="TextBox 53"/>
                      <p:cNvSpPr txBox="1"/>
                      <p:nvPr/>
                    </p:nvSpPr>
                    <p:spPr>
                      <a:xfrm>
                        <a:off x="3441402"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grpSp>
                  <p:nvGrpSpPr>
                    <p:cNvPr id="132" name="Group 131"/>
                    <p:cNvGrpSpPr/>
                    <p:nvPr/>
                  </p:nvGrpSpPr>
                  <p:grpSpPr>
                    <a:xfrm>
                      <a:off x="3567557" y="4571106"/>
                      <a:ext cx="783268" cy="482009"/>
                      <a:chOff x="3413048" y="2142740"/>
                      <a:chExt cx="783268" cy="482009"/>
                    </a:xfrm>
                  </p:grpSpPr>
                  <p:sp>
                    <p:nvSpPr>
                      <p:cNvPr id="133" name="Rounded Rectangle 132"/>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4" name="TextBox 51"/>
                      <p:cNvSpPr txBox="1"/>
                      <p:nvPr/>
                    </p:nvSpPr>
                    <p:spPr>
                      <a:xfrm>
                        <a:off x="3441402"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grpSp>
              <p:grpSp>
                <p:nvGrpSpPr>
                  <p:cNvPr id="85" name="Group 84"/>
                  <p:cNvGrpSpPr/>
                  <p:nvPr/>
                </p:nvGrpSpPr>
                <p:grpSpPr>
                  <a:xfrm>
                    <a:off x="4938549" y="5250957"/>
                    <a:ext cx="964404" cy="593415"/>
                    <a:chOff x="1414913" y="5602127"/>
                    <a:chExt cx="964404" cy="593415"/>
                  </a:xfrm>
                </p:grpSpPr>
                <p:grpSp>
                  <p:nvGrpSpPr>
                    <p:cNvPr id="116" name="Group 115"/>
                    <p:cNvGrpSpPr/>
                    <p:nvPr/>
                  </p:nvGrpSpPr>
                  <p:grpSpPr>
                    <a:xfrm>
                      <a:off x="1869363" y="5826265"/>
                      <a:ext cx="509954" cy="369277"/>
                      <a:chOff x="2173166" y="5565529"/>
                      <a:chExt cx="509954" cy="369277"/>
                    </a:xfrm>
                  </p:grpSpPr>
                  <p:sp>
                    <p:nvSpPr>
                      <p:cNvPr id="129" name="Rounded Rectangle 128"/>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0" name="TextBox 86"/>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7" name="Group 116"/>
                    <p:cNvGrpSpPr/>
                    <p:nvPr/>
                  </p:nvGrpSpPr>
                  <p:grpSpPr>
                    <a:xfrm>
                      <a:off x="1766651" y="5775033"/>
                      <a:ext cx="509954" cy="369277"/>
                      <a:chOff x="2173166" y="5565529"/>
                      <a:chExt cx="509954" cy="369277"/>
                    </a:xfrm>
                  </p:grpSpPr>
                  <p:sp>
                    <p:nvSpPr>
                      <p:cNvPr id="127" name="Rounded Rectangle 126"/>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8" name="TextBox 83"/>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8" name="Group 117"/>
                    <p:cNvGrpSpPr/>
                    <p:nvPr/>
                  </p:nvGrpSpPr>
                  <p:grpSpPr>
                    <a:xfrm>
                      <a:off x="1655402" y="5713487"/>
                      <a:ext cx="509954" cy="369277"/>
                      <a:chOff x="2173166" y="5565529"/>
                      <a:chExt cx="509954" cy="369277"/>
                    </a:xfrm>
                  </p:grpSpPr>
                  <p:sp>
                    <p:nvSpPr>
                      <p:cNvPr id="125" name="Rounded Rectangle 124"/>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6" name="TextBox 80"/>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9" name="Group 118"/>
                    <p:cNvGrpSpPr/>
                    <p:nvPr/>
                  </p:nvGrpSpPr>
                  <p:grpSpPr>
                    <a:xfrm>
                      <a:off x="1540551" y="5651932"/>
                      <a:ext cx="509954" cy="369277"/>
                      <a:chOff x="2173166" y="5565529"/>
                      <a:chExt cx="509954" cy="369277"/>
                    </a:xfrm>
                  </p:grpSpPr>
                  <p:sp>
                    <p:nvSpPr>
                      <p:cNvPr id="123" name="Rounded Rectangle 122"/>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4" name="TextBox 77"/>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20" name="Group 119"/>
                    <p:cNvGrpSpPr/>
                    <p:nvPr/>
                  </p:nvGrpSpPr>
                  <p:grpSpPr>
                    <a:xfrm>
                      <a:off x="1414913" y="5602127"/>
                      <a:ext cx="509954" cy="369277"/>
                      <a:chOff x="2173166" y="5565529"/>
                      <a:chExt cx="509954" cy="369277"/>
                    </a:xfrm>
                  </p:grpSpPr>
                  <p:sp>
                    <p:nvSpPr>
                      <p:cNvPr id="121" name="Rounded Rectangle 120"/>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2" name="TextBox 56"/>
                      <p:cNvSpPr txBox="1"/>
                      <p:nvPr/>
                    </p:nvSpPr>
                    <p:spPr>
                      <a:xfrm>
                        <a:off x="2186355" y="5611667"/>
                        <a:ext cx="483576"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b="1" dirty="0" smtClean="0"/>
                          <a:t>VM</a:t>
                        </a:r>
                        <a:endParaRPr lang="en-US" sz="1400" b="1" dirty="0"/>
                      </a:p>
                    </p:txBody>
                  </p:sp>
                </p:grpSp>
              </p:grpSp>
              <p:grpSp>
                <p:nvGrpSpPr>
                  <p:cNvPr id="86" name="Group 85"/>
                  <p:cNvGrpSpPr/>
                  <p:nvPr/>
                </p:nvGrpSpPr>
                <p:grpSpPr>
                  <a:xfrm>
                    <a:off x="6059327" y="5251701"/>
                    <a:ext cx="964404" cy="593415"/>
                    <a:chOff x="1414913" y="5602127"/>
                    <a:chExt cx="964404" cy="593415"/>
                  </a:xfrm>
                </p:grpSpPr>
                <p:grpSp>
                  <p:nvGrpSpPr>
                    <p:cNvPr id="101" name="Group 100"/>
                    <p:cNvGrpSpPr/>
                    <p:nvPr/>
                  </p:nvGrpSpPr>
                  <p:grpSpPr>
                    <a:xfrm>
                      <a:off x="1869363" y="5826265"/>
                      <a:ext cx="509954" cy="369277"/>
                      <a:chOff x="2173166" y="5565529"/>
                      <a:chExt cx="509954" cy="369277"/>
                    </a:xfrm>
                  </p:grpSpPr>
                  <p:sp>
                    <p:nvSpPr>
                      <p:cNvPr id="114" name="Rounded Rectangle 113"/>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5" name="TextBox 120"/>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2" name="Group 101"/>
                    <p:cNvGrpSpPr/>
                    <p:nvPr/>
                  </p:nvGrpSpPr>
                  <p:grpSpPr>
                    <a:xfrm>
                      <a:off x="1766651" y="5775033"/>
                      <a:ext cx="509954" cy="369277"/>
                      <a:chOff x="2173166" y="5565529"/>
                      <a:chExt cx="509954" cy="369277"/>
                    </a:xfrm>
                  </p:grpSpPr>
                  <p:sp>
                    <p:nvSpPr>
                      <p:cNvPr id="112" name="Rounded Rectangle 111"/>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3" name="TextBox 118"/>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3" name="Group 102"/>
                    <p:cNvGrpSpPr/>
                    <p:nvPr/>
                  </p:nvGrpSpPr>
                  <p:grpSpPr>
                    <a:xfrm>
                      <a:off x="1655402" y="5713487"/>
                      <a:ext cx="509954" cy="369277"/>
                      <a:chOff x="2173166" y="5565529"/>
                      <a:chExt cx="509954" cy="369277"/>
                    </a:xfrm>
                  </p:grpSpPr>
                  <p:sp>
                    <p:nvSpPr>
                      <p:cNvPr id="110" name="Rounded Rectangle 109"/>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1" name="TextBox 116"/>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4" name="Group 103"/>
                    <p:cNvGrpSpPr/>
                    <p:nvPr/>
                  </p:nvGrpSpPr>
                  <p:grpSpPr>
                    <a:xfrm>
                      <a:off x="1540551" y="5651932"/>
                      <a:ext cx="509954" cy="369277"/>
                      <a:chOff x="2173166" y="5565529"/>
                      <a:chExt cx="509954" cy="369277"/>
                    </a:xfrm>
                  </p:grpSpPr>
                  <p:sp>
                    <p:nvSpPr>
                      <p:cNvPr id="108" name="Rounded Rectangle 107"/>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9" name="TextBox 114"/>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5" name="Group 104"/>
                    <p:cNvGrpSpPr/>
                    <p:nvPr/>
                  </p:nvGrpSpPr>
                  <p:grpSpPr>
                    <a:xfrm>
                      <a:off x="1414913" y="5602127"/>
                      <a:ext cx="509954" cy="369277"/>
                      <a:chOff x="2173166" y="5565529"/>
                      <a:chExt cx="509954" cy="369277"/>
                    </a:xfrm>
                  </p:grpSpPr>
                  <p:sp>
                    <p:nvSpPr>
                      <p:cNvPr id="106" name="Rounded Rectangle 105"/>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7" name="TextBox 112"/>
                      <p:cNvSpPr txBox="1"/>
                      <p:nvPr/>
                    </p:nvSpPr>
                    <p:spPr>
                      <a:xfrm>
                        <a:off x="2186355" y="5611667"/>
                        <a:ext cx="483576"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b="1" dirty="0" smtClean="0"/>
                          <a:t>VM</a:t>
                        </a:r>
                        <a:endParaRPr lang="en-US" sz="1400" b="1" dirty="0"/>
                      </a:p>
                    </p:txBody>
                  </p:sp>
                </p:grpSp>
              </p:grpSp>
              <p:sp>
                <p:nvSpPr>
                  <p:cNvPr id="87" name="Rectangle 86"/>
                  <p:cNvSpPr/>
                  <p:nvPr/>
                </p:nvSpPr>
                <p:spPr>
                  <a:xfrm>
                    <a:off x="5619002" y="3270085"/>
                    <a:ext cx="786618" cy="113355"/>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8" name="Rectangle 87"/>
                  <p:cNvSpPr/>
                  <p:nvPr/>
                </p:nvSpPr>
                <p:spPr>
                  <a:xfrm>
                    <a:off x="5622704" y="4301716"/>
                    <a:ext cx="786618" cy="113355"/>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92" name="Straight Connector 91"/>
                  <p:cNvCxnSpPr>
                    <a:stCxn id="87" idx="2"/>
                    <a:endCxn id="141" idx="0"/>
                  </p:cNvCxnSpPr>
                  <p:nvPr/>
                </p:nvCxnSpPr>
                <p:spPr>
                  <a:xfrm>
                    <a:off x="6012311" y="3383440"/>
                    <a:ext cx="0" cy="226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33" idx="0"/>
                  </p:cNvCxnSpPr>
                  <p:nvPr/>
                </p:nvCxnSpPr>
                <p:spPr>
                  <a:xfrm>
                    <a:off x="6198154" y="4415071"/>
                    <a:ext cx="357938" cy="2100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35" idx="0"/>
                  </p:cNvCxnSpPr>
                  <p:nvPr/>
                </p:nvCxnSpPr>
                <p:spPr>
                  <a:xfrm flipV="1">
                    <a:off x="5455965" y="4415071"/>
                    <a:ext cx="391634" cy="2156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1" idx="2"/>
                    <a:endCxn id="88" idx="0"/>
                  </p:cNvCxnSpPr>
                  <p:nvPr/>
                </p:nvCxnSpPr>
                <p:spPr>
                  <a:xfrm>
                    <a:off x="6012311" y="4092197"/>
                    <a:ext cx="3702" cy="2095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Right Brace 73"/>
                  <p:cNvSpPr/>
                  <p:nvPr/>
                </p:nvSpPr>
                <p:spPr>
                  <a:xfrm>
                    <a:off x="7103125" y="3035387"/>
                    <a:ext cx="315996" cy="82139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76" name="Right Brace 75"/>
                  <p:cNvSpPr/>
                  <p:nvPr/>
                </p:nvSpPr>
                <p:spPr>
                  <a:xfrm>
                    <a:off x="7103125" y="3923731"/>
                    <a:ext cx="315996" cy="197146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77" name="TextBox 175"/>
                  <p:cNvSpPr txBox="1"/>
                  <p:nvPr/>
                </p:nvSpPr>
                <p:spPr>
                  <a:xfrm>
                    <a:off x="7425275" y="2861306"/>
                    <a:ext cx="1760171" cy="95410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400" b="1" dirty="0"/>
                      <a:t>p</a:t>
                    </a:r>
                    <a:r>
                      <a:rPr lang="en-US" sz="1400" b="1" dirty="0" smtClean="0"/>
                      <a:t>ublic IP range </a:t>
                    </a:r>
                    <a:r>
                      <a:rPr lang="en-US" sz="1400" dirty="0" smtClean="0"/>
                      <a:t>(</a:t>
                    </a:r>
                    <a:r>
                      <a:rPr lang="en-US" sz="1400" i="1" dirty="0" smtClean="0"/>
                      <a:t>example: available addresses in your company’s network</a:t>
                    </a:r>
                    <a:r>
                      <a:rPr lang="en-US" sz="1400" dirty="0" smtClean="0"/>
                      <a:t>)</a:t>
                    </a:r>
                  </a:p>
                </p:txBody>
              </p:sp>
              <p:sp>
                <p:nvSpPr>
                  <p:cNvPr id="78" name="TextBox 176"/>
                  <p:cNvSpPr txBox="1"/>
                  <p:nvPr/>
                </p:nvSpPr>
                <p:spPr>
                  <a:xfrm>
                    <a:off x="7425275" y="4389102"/>
                    <a:ext cx="1643792"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400" b="1" dirty="0" smtClean="0"/>
                      <a:t>private IP range  </a:t>
                    </a:r>
                    <a:r>
                      <a:rPr lang="en-US" sz="1400" dirty="0" smtClean="0"/>
                      <a:t>(</a:t>
                    </a:r>
                    <a:r>
                      <a:rPr lang="en-US" sz="1400" i="1" dirty="0" smtClean="0"/>
                      <a:t>example: 10.1.0.0\16 )</a:t>
                    </a:r>
                    <a:endParaRPr lang="en-US" sz="1400" dirty="0" smtClean="0"/>
                  </a:p>
                </p:txBody>
              </p:sp>
              <p:sp>
                <p:nvSpPr>
                  <p:cNvPr id="3" name="TextBox 2"/>
                  <p:cNvSpPr txBox="1"/>
                  <p:nvPr/>
                </p:nvSpPr>
                <p:spPr>
                  <a:xfrm>
                    <a:off x="4569405" y="3095929"/>
                    <a:ext cx="1014152" cy="461665"/>
                  </a:xfrm>
                  <a:prstGeom prst="rect">
                    <a:avLst/>
                  </a:prstGeom>
                  <a:noFill/>
                </p:spPr>
                <p:txBody>
                  <a:bodyPr wrap="square" rtlCol="0">
                    <a:spAutoFit/>
                  </a:bodyPr>
                  <a:lstStyle/>
                  <a:p>
                    <a:pPr algn="ctr"/>
                    <a:r>
                      <a:rPr lang="en-US" sz="1200" b="1" dirty="0"/>
                      <a:t>p</a:t>
                    </a:r>
                    <a:r>
                      <a:rPr lang="en-US" sz="1200" b="1" dirty="0" smtClean="0"/>
                      <a:t>ublic switch</a:t>
                    </a:r>
                    <a:endParaRPr lang="en-US" sz="1200" b="1" dirty="0"/>
                  </a:p>
                </p:txBody>
              </p:sp>
              <p:sp>
                <p:nvSpPr>
                  <p:cNvPr id="150" name="TextBox 149"/>
                  <p:cNvSpPr txBox="1"/>
                  <p:nvPr/>
                </p:nvSpPr>
                <p:spPr>
                  <a:xfrm>
                    <a:off x="4563452" y="4142677"/>
                    <a:ext cx="1014152" cy="461665"/>
                  </a:xfrm>
                  <a:prstGeom prst="rect">
                    <a:avLst/>
                  </a:prstGeom>
                  <a:noFill/>
                </p:spPr>
                <p:txBody>
                  <a:bodyPr wrap="square" rtlCol="0">
                    <a:spAutoFit/>
                  </a:bodyPr>
                  <a:lstStyle/>
                  <a:p>
                    <a:pPr algn="ctr"/>
                    <a:r>
                      <a:rPr lang="en-US" sz="1200" b="1" dirty="0" smtClean="0"/>
                      <a:t>private switch</a:t>
                    </a:r>
                    <a:endParaRPr lang="en-US" sz="1200" b="1" dirty="0"/>
                  </a:p>
                </p:txBody>
              </p:sp>
              <p:cxnSp>
                <p:nvCxnSpPr>
                  <p:cNvPr id="151" name="Straight Connector 150"/>
                  <p:cNvCxnSpPr>
                    <a:stCxn id="87" idx="0"/>
                  </p:cNvCxnSpPr>
                  <p:nvPr/>
                </p:nvCxnSpPr>
                <p:spPr>
                  <a:xfrm flipV="1">
                    <a:off x="6012311" y="2800689"/>
                    <a:ext cx="0" cy="46939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5495" y="1490841"/>
                  <a:ext cx="525997" cy="518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69" name="TextBox 68"/>
            <p:cNvSpPr txBox="1"/>
            <p:nvPr/>
          </p:nvSpPr>
          <p:spPr>
            <a:xfrm>
              <a:off x="4796631" y="2759610"/>
              <a:ext cx="694421" cy="307777"/>
            </a:xfrm>
            <a:prstGeom prst="rect">
              <a:avLst/>
            </a:prstGeom>
            <a:noFill/>
          </p:spPr>
          <p:txBody>
            <a:bodyPr wrap="none" rtlCol="0">
              <a:spAutoFit/>
            </a:bodyPr>
            <a:lstStyle/>
            <a:p>
              <a:r>
                <a:rPr lang="en-US" sz="1400" b="1" dirty="0" smtClean="0"/>
                <a:t>DHCP</a:t>
              </a:r>
              <a:endParaRPr lang="en-US" sz="1400" b="1" dirty="0"/>
            </a:p>
          </p:txBody>
        </p:sp>
        <p:cxnSp>
          <p:nvCxnSpPr>
            <p:cNvPr id="10" name="Straight Arrow Connector 9"/>
            <p:cNvCxnSpPr/>
            <p:nvPr/>
          </p:nvCxnSpPr>
          <p:spPr>
            <a:xfrm>
              <a:off x="5135181" y="3010634"/>
              <a:ext cx="0" cy="2189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6564275" y="2733822"/>
              <a:ext cx="90" cy="2214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564274" y="3144097"/>
              <a:ext cx="0" cy="2189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0976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 Illustration</a:t>
            </a:r>
            <a:endParaRPr lang="en-US" dirty="0"/>
          </a:p>
        </p:txBody>
      </p:sp>
      <p:sp>
        <p:nvSpPr>
          <p:cNvPr id="5" name="Content Placeholder 4"/>
          <p:cNvSpPr>
            <a:spLocks noGrp="1"/>
          </p:cNvSpPr>
          <p:nvPr>
            <p:ph idx="1"/>
          </p:nvPr>
        </p:nvSpPr>
        <p:spPr>
          <a:xfrm>
            <a:off x="155967" y="1519388"/>
            <a:ext cx="3664918" cy="1786965"/>
          </a:xfrm>
        </p:spPr>
        <p:txBody>
          <a:bodyPr/>
          <a:lstStyle/>
          <a:p>
            <a:pPr marL="0" indent="0">
              <a:buNone/>
            </a:pPr>
            <a:r>
              <a:rPr lang="en-US" b="1" dirty="0" smtClean="0"/>
              <a:t>Example IP addresses used to illustrate MANAGED(-NOVLAN) mode networking.</a:t>
            </a:r>
            <a:endParaRPr lang="en-US" b="1"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19</a:t>
            </a:fld>
            <a:endParaRPr lang="en-US"/>
          </a:p>
        </p:txBody>
      </p:sp>
      <p:sp>
        <p:nvSpPr>
          <p:cNvPr id="55" name="TextBox 54"/>
          <p:cNvSpPr txBox="1"/>
          <p:nvPr/>
        </p:nvSpPr>
        <p:spPr>
          <a:xfrm>
            <a:off x="5972412" y="3306353"/>
            <a:ext cx="980727" cy="307777"/>
          </a:xfrm>
          <a:prstGeom prst="rect">
            <a:avLst/>
          </a:prstGeom>
          <a:noFill/>
        </p:spPr>
        <p:txBody>
          <a:bodyPr wrap="square" rtlCol="0">
            <a:spAutoFit/>
          </a:bodyPr>
          <a:lstStyle/>
          <a:p>
            <a:pPr algn="ctr"/>
            <a:r>
              <a:rPr lang="en-US" sz="1400" b="1" dirty="0" smtClean="0">
                <a:solidFill>
                  <a:schemeClr val="accent1">
                    <a:lumMod val="90000"/>
                    <a:lumOff val="10000"/>
                  </a:schemeClr>
                </a:solidFill>
              </a:rPr>
              <a:t>10.1.0.41</a:t>
            </a:r>
            <a:endParaRPr lang="en-US" sz="1400" b="1" dirty="0">
              <a:solidFill>
                <a:schemeClr val="accent1">
                  <a:lumMod val="90000"/>
                  <a:lumOff val="10000"/>
                </a:schemeClr>
              </a:solidFill>
            </a:endParaRPr>
          </a:p>
        </p:txBody>
      </p:sp>
      <p:sp>
        <p:nvSpPr>
          <p:cNvPr id="56" name="TextBox 55"/>
          <p:cNvSpPr txBox="1"/>
          <p:nvPr/>
        </p:nvSpPr>
        <p:spPr>
          <a:xfrm>
            <a:off x="5850793" y="2239039"/>
            <a:ext cx="1223963" cy="307777"/>
          </a:xfrm>
          <a:prstGeom prst="rect">
            <a:avLst/>
          </a:prstGeom>
          <a:noFill/>
        </p:spPr>
        <p:txBody>
          <a:bodyPr wrap="square" rtlCol="0">
            <a:spAutoFit/>
          </a:bodyPr>
          <a:lstStyle/>
          <a:p>
            <a:pPr algn="ctr"/>
            <a:r>
              <a:rPr lang="en-US" sz="1400" b="1" dirty="0" smtClean="0"/>
              <a:t>205.16.2.20</a:t>
            </a:r>
            <a:endParaRPr lang="en-US" sz="1400" b="1" dirty="0"/>
          </a:p>
        </p:txBody>
      </p:sp>
      <p:grpSp>
        <p:nvGrpSpPr>
          <p:cNvPr id="3" name="Group 2"/>
          <p:cNvGrpSpPr/>
          <p:nvPr/>
        </p:nvGrpSpPr>
        <p:grpSpPr>
          <a:xfrm>
            <a:off x="767960" y="808722"/>
            <a:ext cx="7820770" cy="6730532"/>
            <a:chOff x="767960" y="808722"/>
            <a:chExt cx="7820770" cy="6730532"/>
          </a:xfrm>
        </p:grpSpPr>
        <p:grpSp>
          <p:nvGrpSpPr>
            <p:cNvPr id="140" name="Group 139"/>
            <p:cNvGrpSpPr/>
            <p:nvPr/>
          </p:nvGrpSpPr>
          <p:grpSpPr>
            <a:xfrm>
              <a:off x="767960" y="808722"/>
              <a:ext cx="7820770" cy="6730532"/>
              <a:chOff x="490606" y="445369"/>
              <a:chExt cx="7820770" cy="6730532"/>
            </a:xfrm>
          </p:grpSpPr>
          <p:pic>
            <p:nvPicPr>
              <p:cNvPr id="114" name="Picture 113"/>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711680" y="445369"/>
                <a:ext cx="4599696" cy="2666908"/>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pic>
            <p:nvPicPr>
              <p:cNvPr id="10" name="Picture 9"/>
              <p:cNvPicPr>
                <a:picLocks noChangeAspect="1"/>
              </p:cNvPicPr>
              <p:nvPr/>
            </p:nvPicPr>
            <p:blipFill>
              <a:blip r:embed="rId5"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987645" y="1434896"/>
                <a:ext cx="6303900" cy="5741005"/>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sp>
            <p:nvSpPr>
              <p:cNvPr id="11" name="TextBox 10"/>
              <p:cNvSpPr txBox="1"/>
              <p:nvPr/>
            </p:nvSpPr>
            <p:spPr>
              <a:xfrm>
                <a:off x="5543673" y="3312890"/>
                <a:ext cx="2012595" cy="1200329"/>
              </a:xfrm>
              <a:prstGeom prst="rect">
                <a:avLst/>
              </a:prstGeom>
              <a:noFill/>
            </p:spPr>
            <p:txBody>
              <a:bodyPr wrap="square" rtlCol="0">
                <a:spAutoFit/>
              </a:bodyPr>
              <a:lstStyle/>
              <a:p>
                <a:pPr algn="ctr"/>
                <a:r>
                  <a:rPr lang="en-US" b="1" dirty="0">
                    <a:solidFill>
                      <a:schemeClr val="accent1">
                        <a:lumMod val="50000"/>
                        <a:lumOff val="50000"/>
                      </a:schemeClr>
                    </a:solidFill>
                  </a:rPr>
                  <a:t>p</a:t>
                </a:r>
                <a:r>
                  <a:rPr lang="en-US" b="1" dirty="0" smtClean="0">
                    <a:solidFill>
                      <a:schemeClr val="accent1">
                        <a:lumMod val="50000"/>
                        <a:lumOff val="50000"/>
                      </a:schemeClr>
                    </a:solidFill>
                  </a:rPr>
                  <a:t>rivate IP   virtual network </a:t>
                </a:r>
              </a:p>
              <a:p>
                <a:pPr algn="ctr"/>
                <a:r>
                  <a:rPr lang="en-US" b="1" dirty="0" smtClean="0">
                    <a:solidFill>
                      <a:schemeClr val="accent1">
                        <a:lumMod val="50000"/>
                        <a:lumOff val="50000"/>
                      </a:schemeClr>
                    </a:solidFill>
                  </a:rPr>
                  <a:t>overlay</a:t>
                </a:r>
              </a:p>
              <a:p>
                <a:pPr algn="ctr"/>
                <a:r>
                  <a:rPr lang="en-US" b="1" dirty="0" smtClean="0">
                    <a:solidFill>
                      <a:schemeClr val="accent1">
                        <a:lumMod val="50000"/>
                        <a:lumOff val="50000"/>
                      </a:schemeClr>
                    </a:solidFill>
                  </a:rPr>
                  <a:t>10.1.0.0</a:t>
                </a:r>
                <a:endParaRPr lang="en-US" b="1" dirty="0">
                  <a:solidFill>
                    <a:schemeClr val="accent1">
                      <a:lumMod val="50000"/>
                      <a:lumOff val="50000"/>
                    </a:schemeClr>
                  </a:solidFill>
                </a:endParaRPr>
              </a:p>
            </p:txBody>
          </p:sp>
          <p:grpSp>
            <p:nvGrpSpPr>
              <p:cNvPr id="49" name="Group 48"/>
              <p:cNvGrpSpPr/>
              <p:nvPr/>
            </p:nvGrpSpPr>
            <p:grpSpPr>
              <a:xfrm>
                <a:off x="3306595" y="1273718"/>
                <a:ext cx="4249674" cy="4680185"/>
                <a:chOff x="1045021" y="908280"/>
                <a:chExt cx="4249674" cy="4680185"/>
              </a:xfrm>
            </p:grpSpPr>
            <p:cxnSp>
              <p:nvCxnSpPr>
                <p:cNvPr id="9" name="Straight Connector 8"/>
                <p:cNvCxnSpPr>
                  <a:endCxn id="7" idx="0"/>
                </p:cNvCxnSpPr>
                <p:nvPr/>
              </p:nvCxnSpPr>
              <p:spPr>
                <a:xfrm flipH="1">
                  <a:off x="1799896" y="3577225"/>
                  <a:ext cx="344275" cy="6320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4" idx="0"/>
                </p:cNvCxnSpPr>
                <p:nvPr/>
              </p:nvCxnSpPr>
              <p:spPr>
                <a:xfrm>
                  <a:off x="2878021" y="3651472"/>
                  <a:ext cx="565330" cy="5606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64730" y="2588320"/>
                  <a:ext cx="1" cy="74281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352440" y="3311157"/>
                  <a:ext cx="1999566" cy="369332"/>
                  <a:chOff x="1352440" y="3617158"/>
                  <a:chExt cx="1999566" cy="369332"/>
                </a:xfrm>
              </p:grpSpPr>
              <p:sp>
                <p:nvSpPr>
                  <p:cNvPr id="28" name="Rectangle 27"/>
                  <p:cNvSpPr/>
                  <p:nvPr/>
                </p:nvSpPr>
                <p:spPr>
                  <a:xfrm>
                    <a:off x="1372763" y="3648981"/>
                    <a:ext cx="1909337" cy="308492"/>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352440" y="3617158"/>
                    <a:ext cx="1999566" cy="369332"/>
                  </a:xfrm>
                  <a:prstGeom prst="rect">
                    <a:avLst/>
                  </a:prstGeom>
                  <a:noFill/>
                </p:spPr>
                <p:txBody>
                  <a:bodyPr wrap="square" rtlCol="0">
                    <a:spAutoFit/>
                  </a:bodyPr>
                  <a:lstStyle/>
                  <a:p>
                    <a:pPr algn="ctr"/>
                    <a:r>
                      <a:rPr lang="en-US" b="1" dirty="0">
                        <a:solidFill>
                          <a:srgbClr val="7A853B"/>
                        </a:solidFill>
                      </a:rPr>
                      <a:t>p</a:t>
                    </a:r>
                    <a:r>
                      <a:rPr lang="en-US" b="1" dirty="0" smtClean="0">
                        <a:solidFill>
                          <a:srgbClr val="7A853B"/>
                        </a:solidFill>
                      </a:rPr>
                      <a:t>hysical switch </a:t>
                    </a:r>
                    <a:endParaRPr lang="en-US" b="1" dirty="0">
                      <a:solidFill>
                        <a:srgbClr val="7A853B"/>
                      </a:solidFill>
                    </a:endParaRPr>
                  </a:p>
                </p:txBody>
              </p:sp>
            </p:grpSp>
            <p:grpSp>
              <p:nvGrpSpPr>
                <p:cNvPr id="45" name="Group 44"/>
                <p:cNvGrpSpPr/>
                <p:nvPr/>
              </p:nvGrpSpPr>
              <p:grpSpPr>
                <a:xfrm>
                  <a:off x="1045021" y="4209266"/>
                  <a:ext cx="1509749" cy="1376346"/>
                  <a:chOff x="911362" y="4209266"/>
                  <a:chExt cx="1509749" cy="1376346"/>
                </a:xfrm>
              </p:grpSpPr>
              <p:sp>
                <p:nvSpPr>
                  <p:cNvPr id="7" name="Rounded Rectangle 6"/>
                  <p:cNvSpPr/>
                  <p:nvPr/>
                </p:nvSpPr>
                <p:spPr>
                  <a:xfrm>
                    <a:off x="911362" y="4209266"/>
                    <a:ext cx="1509749" cy="1376346"/>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074188" y="5000261"/>
                    <a:ext cx="1199416" cy="546152"/>
                    <a:chOff x="1074188" y="5061816"/>
                    <a:chExt cx="1199416" cy="546152"/>
                  </a:xfrm>
                </p:grpSpPr>
                <p:sp>
                  <p:nvSpPr>
                    <p:cNvPr id="36" name="Rectangle 35"/>
                    <p:cNvSpPr/>
                    <p:nvPr/>
                  </p:nvSpPr>
                  <p:spPr>
                    <a:xfrm>
                      <a:off x="1074188" y="5061816"/>
                      <a:ext cx="1199416" cy="517195"/>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179303" y="5084748"/>
                      <a:ext cx="980727" cy="523220"/>
                    </a:xfrm>
                    <a:prstGeom prst="rect">
                      <a:avLst/>
                    </a:prstGeom>
                    <a:noFill/>
                  </p:spPr>
                  <p:txBody>
                    <a:bodyPr wrap="square" rtlCol="0">
                      <a:spAutoFit/>
                    </a:bodyPr>
                    <a:lstStyle/>
                    <a:p>
                      <a:pPr algn="ctr"/>
                      <a:r>
                        <a:rPr lang="en-US" sz="1400" b="1" dirty="0" smtClean="0"/>
                        <a:t>VM1</a:t>
                      </a:r>
                    </a:p>
                    <a:p>
                      <a:pPr algn="ctr"/>
                      <a:r>
                        <a:rPr lang="en-US" sz="1400" b="1" dirty="0" smtClean="0">
                          <a:solidFill>
                            <a:schemeClr val="accent1">
                              <a:lumMod val="90000"/>
                              <a:lumOff val="10000"/>
                            </a:schemeClr>
                          </a:solidFill>
                        </a:rPr>
                        <a:t>10.1.0.41</a:t>
                      </a:r>
                      <a:endParaRPr lang="en-US" sz="1400" b="1" dirty="0">
                        <a:solidFill>
                          <a:schemeClr val="accent1">
                            <a:lumMod val="90000"/>
                            <a:lumOff val="10000"/>
                          </a:schemeClr>
                        </a:solidFill>
                      </a:endParaRPr>
                    </a:p>
                  </p:txBody>
                </p:sp>
              </p:grpSp>
              <p:sp>
                <p:nvSpPr>
                  <p:cNvPr id="89" name="TextBox 88"/>
                  <p:cNvSpPr txBox="1"/>
                  <p:nvPr/>
                </p:nvSpPr>
                <p:spPr>
                  <a:xfrm>
                    <a:off x="1316446" y="4538596"/>
                    <a:ext cx="772303" cy="461665"/>
                  </a:xfrm>
                  <a:prstGeom prst="rect">
                    <a:avLst/>
                  </a:prstGeom>
                  <a:noFill/>
                </p:spPr>
                <p:txBody>
                  <a:bodyPr wrap="square" rtlCol="0">
                    <a:spAutoFit/>
                  </a:bodyPr>
                  <a:lstStyle/>
                  <a:p>
                    <a:pPr algn="ctr"/>
                    <a:r>
                      <a:rPr lang="en-US" sz="2400" b="1" dirty="0" smtClean="0">
                        <a:solidFill>
                          <a:schemeClr val="bg1"/>
                        </a:solidFill>
                      </a:rPr>
                      <a:t>NC</a:t>
                    </a:r>
                    <a:endParaRPr lang="en-US" sz="2400" b="1" dirty="0">
                      <a:solidFill>
                        <a:schemeClr val="bg1"/>
                      </a:solidFill>
                    </a:endParaRPr>
                  </a:p>
                </p:txBody>
              </p:sp>
            </p:grpSp>
            <p:sp>
              <p:nvSpPr>
                <p:cNvPr id="90" name="TextBox 89"/>
                <p:cNvSpPr txBox="1"/>
                <p:nvPr/>
              </p:nvSpPr>
              <p:spPr>
                <a:xfrm>
                  <a:off x="2988425" y="4698395"/>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87" name="TextBox 86"/>
                <p:cNvSpPr txBox="1"/>
                <p:nvPr/>
              </p:nvSpPr>
              <p:spPr>
                <a:xfrm>
                  <a:off x="1207784" y="4183633"/>
                  <a:ext cx="1256947" cy="338554"/>
                </a:xfrm>
                <a:prstGeom prst="rect">
                  <a:avLst/>
                </a:prstGeom>
                <a:noFill/>
              </p:spPr>
              <p:txBody>
                <a:bodyPr wrap="none" rtlCol="0">
                  <a:spAutoFit/>
                </a:bodyPr>
                <a:lstStyle/>
                <a:p>
                  <a:r>
                    <a:rPr lang="en-US" sz="1600" b="1" dirty="0" smtClean="0"/>
                    <a:t>205.16.3.11</a:t>
                  </a:r>
                  <a:endParaRPr lang="en-US" sz="1600" b="1" dirty="0"/>
                </a:p>
              </p:txBody>
            </p:sp>
            <p:grpSp>
              <p:nvGrpSpPr>
                <p:cNvPr id="30" name="Group 29"/>
                <p:cNvGrpSpPr/>
                <p:nvPr/>
              </p:nvGrpSpPr>
              <p:grpSpPr>
                <a:xfrm>
                  <a:off x="1792430" y="908280"/>
                  <a:ext cx="3502265" cy="2007836"/>
                  <a:chOff x="1804289" y="1282229"/>
                  <a:chExt cx="3502265" cy="2007836"/>
                </a:xfrm>
              </p:grpSpPr>
              <p:cxnSp>
                <p:nvCxnSpPr>
                  <p:cNvPr id="24" name="Straight Connector 23"/>
                  <p:cNvCxnSpPr/>
                  <p:nvPr/>
                </p:nvCxnSpPr>
                <p:spPr>
                  <a:xfrm flipV="1">
                    <a:off x="2576067" y="1282229"/>
                    <a:ext cx="0" cy="505105"/>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804289" y="1787335"/>
                    <a:ext cx="3502265" cy="1494302"/>
                    <a:chOff x="3687039" y="1474281"/>
                    <a:chExt cx="3502265" cy="1494302"/>
                  </a:xfrm>
                </p:grpSpPr>
                <p:sp>
                  <p:nvSpPr>
                    <p:cNvPr id="81" name="Rounded Rectangle 80"/>
                    <p:cNvSpPr/>
                    <p:nvPr/>
                  </p:nvSpPr>
                  <p:spPr>
                    <a:xfrm>
                      <a:off x="3687039" y="1474281"/>
                      <a:ext cx="3502265" cy="1494302"/>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783755" y="1725032"/>
                      <a:ext cx="1350125" cy="707886"/>
                    </a:xfrm>
                    <a:prstGeom prst="rect">
                      <a:avLst/>
                    </a:prstGeom>
                    <a:noFill/>
                  </p:spPr>
                  <p:txBody>
                    <a:bodyPr wrap="square" rtlCol="0">
                      <a:spAutoFit/>
                    </a:bodyPr>
                    <a:lstStyle/>
                    <a:p>
                      <a:pPr algn="ctr"/>
                      <a:r>
                        <a:rPr lang="en-US" sz="2400" b="1" dirty="0" smtClean="0">
                          <a:solidFill>
                            <a:schemeClr val="bg1"/>
                          </a:solidFill>
                        </a:rPr>
                        <a:t>CC</a:t>
                      </a:r>
                    </a:p>
                    <a:p>
                      <a:pPr algn="ctr"/>
                      <a:r>
                        <a:rPr lang="en-US" sz="1600" b="1" dirty="0" smtClean="0">
                          <a:solidFill>
                            <a:schemeClr val="bg1"/>
                          </a:solidFill>
                        </a:rPr>
                        <a:t>(front-end)</a:t>
                      </a:r>
                      <a:endParaRPr lang="en-US" sz="1600" b="1" dirty="0">
                        <a:solidFill>
                          <a:schemeClr val="bg1"/>
                        </a:solidFill>
                      </a:endParaRPr>
                    </a:p>
                  </p:txBody>
                </p:sp>
              </p:grpSp>
              <p:sp>
                <p:nvSpPr>
                  <p:cNvPr id="85" name="TextBox 84"/>
                  <p:cNvSpPr txBox="1"/>
                  <p:nvPr/>
                </p:nvSpPr>
                <p:spPr>
                  <a:xfrm>
                    <a:off x="1983892" y="1754168"/>
                    <a:ext cx="1256947" cy="338554"/>
                  </a:xfrm>
                  <a:prstGeom prst="rect">
                    <a:avLst/>
                  </a:prstGeom>
                  <a:noFill/>
                </p:spPr>
                <p:txBody>
                  <a:bodyPr wrap="none" rtlCol="0">
                    <a:spAutoFit/>
                  </a:bodyPr>
                  <a:lstStyle/>
                  <a:p>
                    <a:r>
                      <a:rPr lang="en-US" sz="1600" b="1" dirty="0" smtClean="0"/>
                      <a:t>205.16.2.11</a:t>
                    </a:r>
                    <a:endParaRPr lang="en-US" sz="1600" b="1" dirty="0"/>
                  </a:p>
                </p:txBody>
              </p:sp>
              <p:sp>
                <p:nvSpPr>
                  <p:cNvPr id="88" name="TextBox 87"/>
                  <p:cNvSpPr txBox="1"/>
                  <p:nvPr/>
                </p:nvSpPr>
                <p:spPr>
                  <a:xfrm>
                    <a:off x="1975347" y="2951511"/>
                    <a:ext cx="949299" cy="338554"/>
                  </a:xfrm>
                  <a:prstGeom prst="rect">
                    <a:avLst/>
                  </a:prstGeom>
                  <a:noFill/>
                </p:spPr>
                <p:txBody>
                  <a:bodyPr wrap="none" rtlCol="0">
                    <a:spAutoFit/>
                  </a:bodyPr>
                  <a:lstStyle/>
                  <a:p>
                    <a:r>
                      <a:rPr lang="en-US" sz="1600" b="1" dirty="0" smtClean="0">
                        <a:solidFill>
                          <a:schemeClr val="accent1">
                            <a:lumMod val="90000"/>
                            <a:lumOff val="10000"/>
                          </a:schemeClr>
                        </a:solidFill>
                      </a:rPr>
                      <a:t>10.1.0.X</a:t>
                    </a:r>
                    <a:endParaRPr lang="en-US" sz="1600" b="1" dirty="0">
                      <a:solidFill>
                        <a:schemeClr val="accent1">
                          <a:lumMod val="90000"/>
                          <a:lumOff val="10000"/>
                        </a:schemeClr>
                      </a:solidFill>
                    </a:endParaRPr>
                  </a:p>
                </p:txBody>
              </p:sp>
            </p:grpSp>
            <p:grpSp>
              <p:nvGrpSpPr>
                <p:cNvPr id="93" name="Group 92"/>
                <p:cNvGrpSpPr/>
                <p:nvPr/>
              </p:nvGrpSpPr>
              <p:grpSpPr>
                <a:xfrm>
                  <a:off x="2688476" y="4212119"/>
                  <a:ext cx="1509749" cy="1376346"/>
                  <a:chOff x="911362" y="4212119"/>
                  <a:chExt cx="1509749" cy="1376346"/>
                </a:xfrm>
              </p:grpSpPr>
              <p:sp>
                <p:nvSpPr>
                  <p:cNvPr id="94" name="Rounded Rectangle 93"/>
                  <p:cNvSpPr/>
                  <p:nvPr/>
                </p:nvSpPr>
                <p:spPr>
                  <a:xfrm>
                    <a:off x="911362" y="4212119"/>
                    <a:ext cx="1509749" cy="1376346"/>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100907" y="5008603"/>
                    <a:ext cx="1199416" cy="535612"/>
                    <a:chOff x="1100907" y="5070158"/>
                    <a:chExt cx="1199416" cy="535612"/>
                  </a:xfrm>
                </p:grpSpPr>
                <p:sp>
                  <p:nvSpPr>
                    <p:cNvPr id="97" name="Rectangle 96"/>
                    <p:cNvSpPr/>
                    <p:nvPr/>
                  </p:nvSpPr>
                  <p:spPr>
                    <a:xfrm>
                      <a:off x="1100907" y="5070158"/>
                      <a:ext cx="1199416" cy="517195"/>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210251" y="5082550"/>
                      <a:ext cx="980727" cy="523220"/>
                    </a:xfrm>
                    <a:prstGeom prst="rect">
                      <a:avLst/>
                    </a:prstGeom>
                    <a:noFill/>
                  </p:spPr>
                  <p:txBody>
                    <a:bodyPr wrap="square" rtlCol="0">
                      <a:spAutoFit/>
                    </a:bodyPr>
                    <a:lstStyle/>
                    <a:p>
                      <a:pPr algn="ctr"/>
                      <a:r>
                        <a:rPr lang="en-US" sz="1400" b="1" dirty="0" smtClean="0"/>
                        <a:t>VM2</a:t>
                      </a:r>
                    </a:p>
                    <a:p>
                      <a:pPr algn="ctr"/>
                      <a:r>
                        <a:rPr lang="en-US" sz="1400" b="1" dirty="0" smtClean="0">
                          <a:solidFill>
                            <a:schemeClr val="accent1">
                              <a:lumMod val="90000"/>
                              <a:lumOff val="10000"/>
                            </a:schemeClr>
                          </a:solidFill>
                        </a:rPr>
                        <a:t>10.1.0.42</a:t>
                      </a:r>
                      <a:endParaRPr lang="en-US" sz="1400" b="1" dirty="0">
                        <a:solidFill>
                          <a:schemeClr val="accent1">
                            <a:lumMod val="90000"/>
                            <a:lumOff val="10000"/>
                          </a:schemeClr>
                        </a:solidFill>
                      </a:endParaRPr>
                    </a:p>
                  </p:txBody>
                </p:sp>
              </p:grpSp>
              <p:sp>
                <p:nvSpPr>
                  <p:cNvPr id="96" name="TextBox 95"/>
                  <p:cNvSpPr txBox="1"/>
                  <p:nvPr/>
                </p:nvSpPr>
                <p:spPr>
                  <a:xfrm>
                    <a:off x="1350576" y="4547027"/>
                    <a:ext cx="700077" cy="461665"/>
                  </a:xfrm>
                  <a:prstGeom prst="rect">
                    <a:avLst/>
                  </a:prstGeom>
                  <a:noFill/>
                </p:spPr>
                <p:txBody>
                  <a:bodyPr wrap="square" rtlCol="0">
                    <a:spAutoFit/>
                  </a:bodyPr>
                  <a:lstStyle/>
                  <a:p>
                    <a:pPr algn="ctr"/>
                    <a:r>
                      <a:rPr lang="en-US" sz="2400" b="1" dirty="0" smtClean="0">
                        <a:solidFill>
                          <a:schemeClr val="bg1"/>
                        </a:solidFill>
                      </a:rPr>
                      <a:t>NC</a:t>
                    </a:r>
                    <a:endParaRPr lang="en-US" sz="2400" b="1" dirty="0">
                      <a:solidFill>
                        <a:schemeClr val="bg1"/>
                      </a:solidFill>
                    </a:endParaRPr>
                  </a:p>
                </p:txBody>
              </p:sp>
            </p:grpSp>
            <p:sp>
              <p:nvSpPr>
                <p:cNvPr id="25" name="TextBox 24"/>
                <p:cNvSpPr txBox="1"/>
                <p:nvPr/>
              </p:nvSpPr>
              <p:spPr>
                <a:xfrm>
                  <a:off x="2821134" y="4177390"/>
                  <a:ext cx="1268296" cy="338554"/>
                </a:xfrm>
                <a:prstGeom prst="rect">
                  <a:avLst/>
                </a:prstGeom>
                <a:noFill/>
              </p:spPr>
              <p:txBody>
                <a:bodyPr wrap="none" rtlCol="0">
                  <a:spAutoFit/>
                </a:bodyPr>
                <a:lstStyle/>
                <a:p>
                  <a:r>
                    <a:rPr lang="en-US" sz="1600" b="1" dirty="0" smtClean="0"/>
                    <a:t>205.16.3.12</a:t>
                  </a:r>
                  <a:endParaRPr lang="en-US" sz="1600" b="1" dirty="0"/>
                </a:p>
              </p:txBody>
            </p:sp>
          </p:grpSp>
          <p:sp>
            <p:nvSpPr>
              <p:cNvPr id="52" name="TextBox 51"/>
              <p:cNvSpPr txBox="1"/>
              <p:nvPr/>
            </p:nvSpPr>
            <p:spPr>
              <a:xfrm>
                <a:off x="490606" y="3539499"/>
                <a:ext cx="1670859" cy="646331"/>
              </a:xfrm>
              <a:prstGeom prst="rect">
                <a:avLst/>
              </a:prstGeom>
              <a:noFill/>
            </p:spPr>
            <p:txBody>
              <a:bodyPr wrap="square" rtlCol="0">
                <a:spAutoFit/>
              </a:bodyPr>
              <a:lstStyle/>
              <a:p>
                <a:r>
                  <a:rPr lang="en-US" b="1" dirty="0">
                    <a:solidFill>
                      <a:srgbClr val="0070C0"/>
                    </a:solidFill>
                  </a:rPr>
                  <a:t>p</a:t>
                </a:r>
                <a:r>
                  <a:rPr lang="en-US" b="1" dirty="0" smtClean="0">
                    <a:solidFill>
                      <a:srgbClr val="0070C0"/>
                    </a:solidFill>
                  </a:rPr>
                  <a:t>hysical host IP addresses</a:t>
                </a:r>
                <a:endParaRPr lang="en-US" b="1" dirty="0">
                  <a:solidFill>
                    <a:srgbClr val="0070C0"/>
                  </a:solidFill>
                </a:endParaRPr>
              </a:p>
            </p:txBody>
          </p:sp>
          <p:cxnSp>
            <p:nvCxnSpPr>
              <p:cNvPr id="54" name="Straight Arrow Connector 53"/>
              <p:cNvCxnSpPr>
                <a:stCxn id="52" idx="3"/>
              </p:cNvCxnSpPr>
              <p:nvPr/>
            </p:nvCxnSpPr>
            <p:spPr>
              <a:xfrm flipV="1">
                <a:off x="2161465" y="2148901"/>
                <a:ext cx="1874669" cy="171376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2" idx="3"/>
              </p:cNvCxnSpPr>
              <p:nvPr/>
            </p:nvCxnSpPr>
            <p:spPr>
              <a:xfrm flipV="1">
                <a:off x="2161465" y="2953758"/>
                <a:ext cx="1874669" cy="90890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2" idx="3"/>
              </p:cNvCxnSpPr>
              <p:nvPr/>
            </p:nvCxnSpPr>
            <p:spPr>
              <a:xfrm>
                <a:off x="2161465" y="3862665"/>
                <a:ext cx="1145130" cy="68640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015113" y="1093087"/>
                <a:ext cx="2491746" cy="646331"/>
              </a:xfrm>
              <a:prstGeom prst="rect">
                <a:avLst/>
              </a:prstGeom>
              <a:noFill/>
            </p:spPr>
            <p:txBody>
              <a:bodyPr wrap="square" rtlCol="0">
                <a:spAutoFit/>
              </a:bodyPr>
              <a:lstStyle/>
              <a:p>
                <a:r>
                  <a:rPr lang="en-US" b="1" dirty="0">
                    <a:solidFill>
                      <a:schemeClr val="accent2">
                        <a:lumMod val="60000"/>
                        <a:lumOff val="40000"/>
                      </a:schemeClr>
                    </a:solidFill>
                  </a:rPr>
                  <a:t>c</a:t>
                </a:r>
                <a:r>
                  <a:rPr lang="en-US" b="1" dirty="0" smtClean="0">
                    <a:solidFill>
                      <a:schemeClr val="accent2">
                        <a:lumMod val="60000"/>
                        <a:lumOff val="40000"/>
                      </a:schemeClr>
                    </a:solidFill>
                  </a:rPr>
                  <a:t>ompany IP network 205.16.2.20-39</a:t>
                </a:r>
                <a:endParaRPr lang="en-US" b="1" dirty="0">
                  <a:solidFill>
                    <a:schemeClr val="accent2">
                      <a:lumMod val="60000"/>
                      <a:lumOff val="40000"/>
                    </a:schemeClr>
                  </a:solidFill>
                </a:endParaRPr>
              </a:p>
            </p:txBody>
          </p:sp>
          <p:sp>
            <p:nvSpPr>
              <p:cNvPr id="119" name="TextBox 118"/>
              <p:cNvSpPr txBox="1"/>
              <p:nvPr/>
            </p:nvSpPr>
            <p:spPr>
              <a:xfrm>
                <a:off x="490606" y="5248499"/>
                <a:ext cx="1455909" cy="646331"/>
              </a:xfrm>
              <a:prstGeom prst="rect">
                <a:avLst/>
              </a:prstGeom>
              <a:noFill/>
            </p:spPr>
            <p:txBody>
              <a:bodyPr wrap="square" rtlCol="0">
                <a:spAutoFit/>
              </a:bodyPr>
              <a:lstStyle/>
              <a:p>
                <a:r>
                  <a:rPr lang="en-US" b="1" dirty="0">
                    <a:solidFill>
                      <a:srgbClr val="0070C0"/>
                    </a:solidFill>
                  </a:rPr>
                  <a:t>p</a:t>
                </a:r>
                <a:r>
                  <a:rPr lang="en-US" b="1" dirty="0" smtClean="0">
                    <a:solidFill>
                      <a:srgbClr val="0070C0"/>
                    </a:solidFill>
                  </a:rPr>
                  <a:t>rivate VM addresses</a:t>
                </a:r>
                <a:endParaRPr lang="en-US" b="1" dirty="0">
                  <a:solidFill>
                    <a:srgbClr val="0070C0"/>
                  </a:solidFill>
                </a:endParaRPr>
              </a:p>
            </p:txBody>
          </p:sp>
          <p:cxnSp>
            <p:nvCxnSpPr>
              <p:cNvPr id="120" name="Straight Arrow Connector 119"/>
              <p:cNvCxnSpPr>
                <a:stCxn id="119" idx="3"/>
              </p:cNvCxnSpPr>
              <p:nvPr/>
            </p:nvCxnSpPr>
            <p:spPr>
              <a:xfrm>
                <a:off x="1946515" y="5571665"/>
                <a:ext cx="1217863" cy="1890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8" name="Up-Down Arrow 127"/>
              <p:cNvSpPr/>
              <p:nvPr/>
            </p:nvSpPr>
            <p:spPr>
              <a:xfrm>
                <a:off x="6011528" y="2148901"/>
                <a:ext cx="347789" cy="804857"/>
              </a:xfrm>
              <a:prstGeom prst="upDownArrow">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6339011" y="2148901"/>
                <a:ext cx="1122114" cy="738664"/>
              </a:xfrm>
              <a:prstGeom prst="rect">
                <a:avLst/>
              </a:prstGeom>
              <a:noFill/>
            </p:spPr>
            <p:txBody>
              <a:bodyPr wrap="square" rtlCol="0">
                <a:spAutoFit/>
              </a:bodyPr>
              <a:lstStyle/>
              <a:p>
                <a:r>
                  <a:rPr lang="en-US" sz="1400" b="1" dirty="0" smtClean="0">
                    <a:solidFill>
                      <a:schemeClr val="bg1"/>
                    </a:solidFill>
                  </a:rPr>
                  <a:t>VM IP address translation</a:t>
                </a:r>
                <a:endParaRPr lang="en-US" sz="1400" b="1" dirty="0">
                  <a:solidFill>
                    <a:schemeClr val="bg1"/>
                  </a:solidFill>
                </a:endParaRPr>
              </a:p>
            </p:txBody>
          </p:sp>
        </p:grpSp>
        <p:sp>
          <p:nvSpPr>
            <p:cNvPr id="57" name="TextBox 56"/>
            <p:cNvSpPr txBox="1"/>
            <p:nvPr/>
          </p:nvSpPr>
          <p:spPr>
            <a:xfrm>
              <a:off x="4338823" y="3107062"/>
              <a:ext cx="1268296" cy="338554"/>
            </a:xfrm>
            <a:prstGeom prst="rect">
              <a:avLst/>
            </a:prstGeom>
            <a:noFill/>
          </p:spPr>
          <p:txBody>
            <a:bodyPr wrap="none" rtlCol="0">
              <a:spAutoFit/>
            </a:bodyPr>
            <a:lstStyle/>
            <a:p>
              <a:r>
                <a:rPr lang="en-US" sz="1600" b="1" dirty="0" smtClean="0"/>
                <a:t>205.16.3.10</a:t>
              </a:r>
            </a:p>
          </p:txBody>
        </p:sp>
      </p:grpSp>
    </p:spTree>
    <p:extLst>
      <p:ext uri="{BB962C8B-B14F-4D97-AF65-F5344CB8AC3E}">
        <p14:creationId xmlns:p14="http://schemas.microsoft.com/office/powerpoint/2010/main" val="360905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Networking</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smtClean="0"/>
              <a:t>Revision </a:t>
            </a:r>
            <a:r>
              <a:rPr lang="en-US" sz="2400" b="0"/>
              <a:t>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IP Range</a:t>
            </a:r>
            <a:endParaRPr lang="en-US" dirty="0"/>
          </a:p>
        </p:txBody>
      </p:sp>
      <p:sp>
        <p:nvSpPr>
          <p:cNvPr id="11" name="Content Placeholder 10"/>
          <p:cNvSpPr>
            <a:spLocks noGrp="1"/>
          </p:cNvSpPr>
          <p:nvPr>
            <p:ph idx="1"/>
          </p:nvPr>
        </p:nvSpPr>
        <p:spPr>
          <a:xfrm>
            <a:off x="223753" y="1404623"/>
            <a:ext cx="7273116" cy="4986750"/>
          </a:xfrm>
        </p:spPr>
        <p:txBody>
          <a:bodyPr/>
          <a:lstStyle/>
          <a:p>
            <a:r>
              <a:rPr lang="en-US" dirty="0"/>
              <a:t>P</a:t>
            </a:r>
            <a:r>
              <a:rPr lang="en-US" dirty="0" smtClean="0"/>
              <a:t>rivate IP range for virtual machines is automatically divided into subnets by Eucalyptus</a:t>
            </a:r>
          </a:p>
          <a:p>
            <a:r>
              <a:rPr lang="en-US" dirty="0" smtClean="0"/>
              <a:t>Range, number of subnets, and virtual machines per subnet configured by parameters 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r>
              <a:rPr lang="en-US" dirty="0" smtClean="0"/>
              <a:t>Why?  </a:t>
            </a:r>
            <a:r>
              <a:rPr lang="en-US" dirty="0"/>
              <a:t>S</a:t>
            </a:r>
            <a:r>
              <a:rPr lang="en-US" dirty="0" smtClean="0"/>
              <a:t>ubnet </a:t>
            </a:r>
            <a:r>
              <a:rPr lang="en-US" dirty="0"/>
              <a:t>configuration </a:t>
            </a:r>
            <a:r>
              <a:rPr lang="en-US" dirty="0" smtClean="0"/>
              <a:t>                                   determines:</a:t>
            </a:r>
          </a:p>
          <a:p>
            <a:pPr lvl="1"/>
            <a:r>
              <a:rPr lang="en-US" dirty="0" smtClean="0"/>
              <a:t>Maximum </a:t>
            </a:r>
            <a:r>
              <a:rPr lang="en-US" dirty="0"/>
              <a:t>number of security </a:t>
            </a:r>
            <a:r>
              <a:rPr lang="en-US" dirty="0" smtClean="0"/>
              <a:t>                                           groups</a:t>
            </a:r>
            <a:r>
              <a:rPr lang="en-US" dirty="0" smtClean="0">
                <a:solidFill>
                  <a:srgbClr val="0070C0"/>
                </a:solidFill>
              </a:rPr>
              <a:t>*</a:t>
            </a:r>
            <a:r>
              <a:rPr lang="en-US" dirty="0" smtClean="0"/>
              <a:t> </a:t>
            </a:r>
            <a:r>
              <a:rPr lang="en-US" dirty="0"/>
              <a:t>(one per subnet)</a:t>
            </a:r>
          </a:p>
          <a:p>
            <a:pPr lvl="1"/>
            <a:r>
              <a:rPr lang="en-US" dirty="0"/>
              <a:t>Maximum number of instances </a:t>
            </a:r>
            <a:r>
              <a:rPr lang="en-US" dirty="0" smtClean="0"/>
              <a:t>                                           per </a:t>
            </a:r>
            <a:r>
              <a:rPr lang="en-US" dirty="0"/>
              <a:t>security </a:t>
            </a:r>
            <a:r>
              <a:rPr lang="en-US" dirty="0" smtClean="0"/>
              <a:t>group (number of                                  addresses per subnet)</a:t>
            </a:r>
            <a:endParaRPr lang="en-US"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sp>
        <p:nvSpPr>
          <p:cNvPr id="13" name="TextBox 12"/>
          <p:cNvSpPr txBox="1"/>
          <p:nvPr/>
        </p:nvSpPr>
        <p:spPr>
          <a:xfrm>
            <a:off x="620843" y="5808071"/>
            <a:ext cx="5865708" cy="369332"/>
          </a:xfrm>
          <a:prstGeom prst="rect">
            <a:avLst/>
          </a:prstGeom>
          <a:noFill/>
        </p:spPr>
        <p:txBody>
          <a:bodyPr wrap="none" rtlCol="0">
            <a:spAutoFit/>
          </a:bodyPr>
          <a:lstStyle/>
          <a:p>
            <a:r>
              <a:rPr lang="en-US" dirty="0" smtClean="0">
                <a:solidFill>
                  <a:srgbClr val="0070C0"/>
                </a:solidFill>
              </a:rPr>
              <a:t>*Cloud users create firewall rules using security groups.</a:t>
            </a:r>
            <a:endParaRPr lang="en-US" dirty="0">
              <a:solidFill>
                <a:srgbClr val="0070C0"/>
              </a:solidFill>
            </a:endParaRPr>
          </a:p>
        </p:txBody>
      </p:sp>
      <p:grpSp>
        <p:nvGrpSpPr>
          <p:cNvPr id="3" name="Group 2"/>
          <p:cNvGrpSpPr/>
          <p:nvPr/>
        </p:nvGrpSpPr>
        <p:grpSpPr>
          <a:xfrm>
            <a:off x="5408611" y="2807448"/>
            <a:ext cx="3548867" cy="3361558"/>
            <a:chOff x="5408611" y="2807448"/>
            <a:chExt cx="3548867" cy="3361558"/>
          </a:xfrm>
        </p:grpSpPr>
        <p:sp>
          <p:nvSpPr>
            <p:cNvPr id="156" name="Isosceles Triangle 155"/>
            <p:cNvSpPr/>
            <p:nvPr/>
          </p:nvSpPr>
          <p:spPr bwMode="auto">
            <a:xfrm rot="16200000">
              <a:off x="5242025" y="3795849"/>
              <a:ext cx="3204595" cy="1373848"/>
            </a:xfrm>
            <a:prstGeom prst="triangle">
              <a:avLst/>
            </a:prstGeom>
            <a:solidFill>
              <a:schemeClr val="bg1">
                <a:lumMod val="65000"/>
              </a:schemeClr>
            </a:solidFill>
            <a:ln w="9525" cap="flat" cmpd="sng" algn="ctr">
              <a:noFill/>
              <a:prstDash val="solid"/>
              <a:round/>
              <a:headEnd type="none" w="med" len="med"/>
              <a:tailEnd type="none" w="med" len="med"/>
            </a:ln>
            <a:effectLst/>
            <a:extLst/>
          </p:spPr>
          <p:txBody>
            <a:bodyPr/>
            <a:lstStyle/>
            <a:p>
              <a:pPr defTabSz="457200">
                <a:buFont typeface="Times New Roman" pitchFamily="16" charset="0"/>
                <a:buNone/>
                <a:defRPr/>
              </a:pPr>
              <a:endParaRPr lang="en-US"/>
            </a:p>
          </p:txBody>
        </p:sp>
        <p:sp>
          <p:nvSpPr>
            <p:cNvPr id="41" name="Rounded Rectangle 40"/>
            <p:cNvSpPr/>
            <p:nvPr/>
          </p:nvSpPr>
          <p:spPr bwMode="auto">
            <a:xfrm>
              <a:off x="5561011" y="4161643"/>
              <a:ext cx="925540" cy="685800"/>
            </a:xfrm>
            <a:prstGeom prst="roundRect">
              <a:avLst/>
            </a:prstGeom>
            <a:solidFill>
              <a:schemeClr val="accent1">
                <a:lumMod val="90000"/>
                <a:lumOff val="10000"/>
              </a:schemeClr>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grpSp>
          <p:nvGrpSpPr>
            <p:cNvPr id="158" name="Group 7"/>
            <p:cNvGrpSpPr>
              <a:grpSpLocks/>
            </p:cNvGrpSpPr>
            <p:nvPr/>
          </p:nvGrpSpPr>
          <p:grpSpPr bwMode="auto">
            <a:xfrm>
              <a:off x="5408611" y="4009243"/>
              <a:ext cx="925540" cy="685800"/>
              <a:chOff x="1142691" y="1829255"/>
              <a:chExt cx="914400" cy="685629"/>
            </a:xfrm>
          </p:grpSpPr>
          <p:sp>
            <p:nvSpPr>
              <p:cNvPr id="189" name="Rounded Rectangle 188"/>
              <p:cNvSpPr/>
              <p:nvPr/>
            </p:nvSpPr>
            <p:spPr bwMode="auto">
              <a:xfrm>
                <a:off x="1142691" y="1829255"/>
                <a:ext cx="914400" cy="685629"/>
              </a:xfrm>
              <a:prstGeom prst="roundRect">
                <a:avLst/>
              </a:prstGeom>
              <a:solidFill>
                <a:schemeClr val="accent1">
                  <a:lumMod val="90000"/>
                  <a:lumOff val="10000"/>
                </a:schemeClr>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190" name="TextBox 9"/>
              <p:cNvSpPr txBox="1">
                <a:spLocks noChangeArrowheads="1"/>
              </p:cNvSpPr>
              <p:nvPr/>
            </p:nvSpPr>
            <p:spPr bwMode="auto">
              <a:xfrm>
                <a:off x="1277941" y="1968778"/>
                <a:ext cx="643899" cy="4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2000" b="1" dirty="0">
                    <a:solidFill>
                      <a:schemeClr val="bg1"/>
                    </a:solidFill>
                  </a:rPr>
                  <a:t>NC</a:t>
                </a:r>
              </a:p>
            </p:txBody>
          </p:sp>
        </p:grpSp>
        <p:grpSp>
          <p:nvGrpSpPr>
            <p:cNvPr id="7" name="Group 6"/>
            <p:cNvGrpSpPr/>
            <p:nvPr/>
          </p:nvGrpSpPr>
          <p:grpSpPr>
            <a:xfrm>
              <a:off x="7353682" y="2807448"/>
              <a:ext cx="1603796" cy="3361558"/>
              <a:chOff x="6832115" y="2242163"/>
              <a:chExt cx="1584492" cy="3361558"/>
            </a:xfrm>
          </p:grpSpPr>
          <p:sp>
            <p:nvSpPr>
              <p:cNvPr id="162" name="TextBox 20"/>
              <p:cNvSpPr txBox="1">
                <a:spLocks noChangeArrowheads="1"/>
              </p:cNvSpPr>
              <p:nvPr/>
            </p:nvSpPr>
            <p:spPr bwMode="auto">
              <a:xfrm>
                <a:off x="7151688" y="3882295"/>
                <a:ext cx="45719" cy="86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a:t>.</a:t>
                </a:r>
              </a:p>
              <a:p>
                <a:pPr eaLnBrk="1"/>
                <a:r>
                  <a:rPr lang="en-US" dirty="0"/>
                  <a:t>.</a:t>
                </a:r>
              </a:p>
              <a:p>
                <a:pPr eaLnBrk="1"/>
                <a:r>
                  <a:rPr lang="en-US" dirty="0"/>
                  <a:t>.</a:t>
                </a:r>
              </a:p>
            </p:txBody>
          </p:sp>
          <p:sp>
            <p:nvSpPr>
              <p:cNvPr id="165" name="TextBox 47"/>
              <p:cNvSpPr txBox="1">
                <a:spLocks noChangeArrowheads="1"/>
              </p:cNvSpPr>
              <p:nvPr/>
            </p:nvSpPr>
            <p:spPr bwMode="auto">
              <a:xfrm>
                <a:off x="7142162" y="2382267"/>
                <a:ext cx="121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a:t>virtual subnet</a:t>
                </a:r>
              </a:p>
            </p:txBody>
          </p:sp>
          <p:sp>
            <p:nvSpPr>
              <p:cNvPr id="166" name="TextBox 48"/>
              <p:cNvSpPr txBox="1">
                <a:spLocks noChangeArrowheads="1"/>
              </p:cNvSpPr>
              <p:nvPr/>
            </p:nvSpPr>
            <p:spPr bwMode="auto">
              <a:xfrm>
                <a:off x="7142162" y="3341047"/>
                <a:ext cx="121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a:t>virtual subnet</a:t>
                </a:r>
              </a:p>
            </p:txBody>
          </p:sp>
          <p:sp>
            <p:nvSpPr>
              <p:cNvPr id="167" name="TextBox 49"/>
              <p:cNvSpPr txBox="1">
                <a:spLocks noChangeArrowheads="1"/>
              </p:cNvSpPr>
              <p:nvPr/>
            </p:nvSpPr>
            <p:spPr bwMode="auto">
              <a:xfrm>
                <a:off x="7197407" y="4893303"/>
                <a:ext cx="121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a:t>virtual subnet</a:t>
                </a:r>
              </a:p>
            </p:txBody>
          </p:sp>
          <p:grpSp>
            <p:nvGrpSpPr>
              <p:cNvPr id="6" name="Group 5"/>
              <p:cNvGrpSpPr/>
              <p:nvPr/>
            </p:nvGrpSpPr>
            <p:grpSpPr>
              <a:xfrm>
                <a:off x="6832115" y="2242163"/>
                <a:ext cx="560873" cy="870419"/>
                <a:chOff x="6832115" y="2242163"/>
                <a:chExt cx="560873" cy="870419"/>
              </a:xfrm>
            </p:grpSpPr>
            <p:grpSp>
              <p:nvGrpSpPr>
                <p:cNvPr id="5" name="Group 4"/>
                <p:cNvGrpSpPr/>
                <p:nvPr/>
              </p:nvGrpSpPr>
              <p:grpSpPr>
                <a:xfrm>
                  <a:off x="6910388" y="2315190"/>
                  <a:ext cx="482600" cy="342285"/>
                  <a:chOff x="6910388" y="2315190"/>
                  <a:chExt cx="482600" cy="342285"/>
                </a:xfrm>
              </p:grpSpPr>
              <p:sp>
                <p:nvSpPr>
                  <p:cNvPr id="187" name="Rounded Rectangle 186"/>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188"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sp>
              <p:nvSpPr>
                <p:cNvPr id="184" name="Left Bracket 17"/>
                <p:cNvSpPr>
                  <a:spLocks/>
                </p:cNvSpPr>
                <p:nvPr/>
              </p:nvSpPr>
              <p:spPr bwMode="auto">
                <a:xfrm>
                  <a:off x="6832115" y="2242163"/>
                  <a:ext cx="152399" cy="870419"/>
                </a:xfrm>
                <a:prstGeom prst="leftBracket">
                  <a:avLst>
                    <a:gd name="adj" fmla="val 8333"/>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a:p>
              </p:txBody>
            </p:sp>
            <p:grpSp>
              <p:nvGrpSpPr>
                <p:cNvPr id="193" name="Group 192"/>
                <p:cNvGrpSpPr/>
                <p:nvPr/>
              </p:nvGrpSpPr>
              <p:grpSpPr>
                <a:xfrm>
                  <a:off x="6910388" y="2719005"/>
                  <a:ext cx="482600" cy="342285"/>
                  <a:chOff x="6910388" y="2315190"/>
                  <a:chExt cx="482600" cy="342285"/>
                </a:xfrm>
              </p:grpSpPr>
              <p:sp>
                <p:nvSpPr>
                  <p:cNvPr id="194" name="Rounded Rectangle 193"/>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195"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grpSp>
          <p:grpSp>
            <p:nvGrpSpPr>
              <p:cNvPr id="196" name="Group 195"/>
              <p:cNvGrpSpPr/>
              <p:nvPr/>
            </p:nvGrpSpPr>
            <p:grpSpPr>
              <a:xfrm>
                <a:off x="6832115" y="3181046"/>
                <a:ext cx="560873" cy="870419"/>
                <a:chOff x="6832115" y="2242163"/>
                <a:chExt cx="560873" cy="870419"/>
              </a:xfrm>
            </p:grpSpPr>
            <p:grpSp>
              <p:nvGrpSpPr>
                <p:cNvPr id="197" name="Group 196"/>
                <p:cNvGrpSpPr/>
                <p:nvPr/>
              </p:nvGrpSpPr>
              <p:grpSpPr>
                <a:xfrm>
                  <a:off x="6910388" y="2315190"/>
                  <a:ext cx="482600" cy="342285"/>
                  <a:chOff x="6910388" y="2315190"/>
                  <a:chExt cx="482600" cy="342285"/>
                </a:xfrm>
              </p:grpSpPr>
              <p:sp>
                <p:nvSpPr>
                  <p:cNvPr id="202" name="Rounded Rectangle 201"/>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203"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sp>
              <p:nvSpPr>
                <p:cNvPr id="198" name="Left Bracket 17"/>
                <p:cNvSpPr>
                  <a:spLocks/>
                </p:cNvSpPr>
                <p:nvPr/>
              </p:nvSpPr>
              <p:spPr bwMode="auto">
                <a:xfrm>
                  <a:off x="6832115" y="2242163"/>
                  <a:ext cx="152399" cy="870419"/>
                </a:xfrm>
                <a:prstGeom prst="leftBracket">
                  <a:avLst>
                    <a:gd name="adj" fmla="val 8333"/>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a:p>
              </p:txBody>
            </p:sp>
            <p:grpSp>
              <p:nvGrpSpPr>
                <p:cNvPr id="199" name="Group 198"/>
                <p:cNvGrpSpPr/>
                <p:nvPr/>
              </p:nvGrpSpPr>
              <p:grpSpPr>
                <a:xfrm>
                  <a:off x="6910388" y="2719005"/>
                  <a:ext cx="482600" cy="342285"/>
                  <a:chOff x="6910388" y="2315190"/>
                  <a:chExt cx="482600" cy="342285"/>
                </a:xfrm>
              </p:grpSpPr>
              <p:sp>
                <p:nvSpPr>
                  <p:cNvPr id="200" name="Rounded Rectangle 199"/>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201"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grpSp>
          <p:grpSp>
            <p:nvGrpSpPr>
              <p:cNvPr id="204" name="Group 203"/>
              <p:cNvGrpSpPr/>
              <p:nvPr/>
            </p:nvGrpSpPr>
            <p:grpSpPr>
              <a:xfrm>
                <a:off x="6871250" y="4733302"/>
                <a:ext cx="560873" cy="870419"/>
                <a:chOff x="6832115" y="2242163"/>
                <a:chExt cx="560873" cy="870419"/>
              </a:xfrm>
            </p:grpSpPr>
            <p:grpSp>
              <p:nvGrpSpPr>
                <p:cNvPr id="205" name="Group 204"/>
                <p:cNvGrpSpPr/>
                <p:nvPr/>
              </p:nvGrpSpPr>
              <p:grpSpPr>
                <a:xfrm>
                  <a:off x="6910388" y="2315190"/>
                  <a:ext cx="482600" cy="342285"/>
                  <a:chOff x="6910388" y="2315190"/>
                  <a:chExt cx="482600" cy="342285"/>
                </a:xfrm>
              </p:grpSpPr>
              <p:sp>
                <p:nvSpPr>
                  <p:cNvPr id="210" name="Rounded Rectangle 209"/>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211"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sp>
              <p:nvSpPr>
                <p:cNvPr id="206" name="Left Bracket 17"/>
                <p:cNvSpPr>
                  <a:spLocks/>
                </p:cNvSpPr>
                <p:nvPr/>
              </p:nvSpPr>
              <p:spPr bwMode="auto">
                <a:xfrm>
                  <a:off x="6832115" y="2242163"/>
                  <a:ext cx="152399" cy="870419"/>
                </a:xfrm>
                <a:prstGeom prst="leftBracket">
                  <a:avLst>
                    <a:gd name="adj" fmla="val 8333"/>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457200"/>
                  <a:endParaRPr lang="en-US"/>
                </a:p>
              </p:txBody>
            </p:sp>
            <p:grpSp>
              <p:nvGrpSpPr>
                <p:cNvPr id="207" name="Group 206"/>
                <p:cNvGrpSpPr/>
                <p:nvPr/>
              </p:nvGrpSpPr>
              <p:grpSpPr>
                <a:xfrm>
                  <a:off x="6910388" y="2719005"/>
                  <a:ext cx="482600" cy="342285"/>
                  <a:chOff x="6910388" y="2315190"/>
                  <a:chExt cx="482600" cy="342285"/>
                </a:xfrm>
              </p:grpSpPr>
              <p:sp>
                <p:nvSpPr>
                  <p:cNvPr id="208" name="Rounded Rectangle 207"/>
                  <p:cNvSpPr/>
                  <p:nvPr/>
                </p:nvSpPr>
                <p:spPr bwMode="auto">
                  <a:xfrm>
                    <a:off x="6910388" y="2315190"/>
                    <a:ext cx="482600" cy="342285"/>
                  </a:xfrm>
                  <a:prstGeom prst="roundRect">
                    <a:avLst/>
                  </a:prstGeom>
                  <a:solidFill>
                    <a:srgbClr val="00B8FF"/>
                  </a:solidFill>
                  <a:ln w="222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buFont typeface="Times New Roman" pitchFamily="16" charset="0"/>
                      <a:buNone/>
                      <a:defRPr/>
                    </a:pPr>
                    <a:endParaRPr lang="en-US"/>
                  </a:p>
                </p:txBody>
              </p:sp>
              <p:sp>
                <p:nvSpPr>
                  <p:cNvPr id="209" name="TextBox 12"/>
                  <p:cNvSpPr txBox="1">
                    <a:spLocks noChangeArrowheads="1"/>
                  </p:cNvSpPr>
                  <p:nvPr/>
                </p:nvSpPr>
                <p:spPr bwMode="auto">
                  <a:xfrm>
                    <a:off x="6943328" y="2347832"/>
                    <a:ext cx="416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b="1" dirty="0">
                        <a:solidFill>
                          <a:schemeClr val="bg1"/>
                        </a:solidFill>
                      </a:rPr>
                      <a:t>VM</a:t>
                    </a:r>
                  </a:p>
                </p:txBody>
              </p:sp>
            </p:grpSp>
          </p:grpSp>
        </p:grpSp>
        <p:sp>
          <p:nvSpPr>
            <p:cNvPr id="154" name="TextBox 53"/>
            <p:cNvSpPr txBox="1">
              <a:spLocks noChangeArrowheads="1"/>
            </p:cNvSpPr>
            <p:nvPr/>
          </p:nvSpPr>
          <p:spPr bwMode="auto">
            <a:xfrm>
              <a:off x="6430562" y="4009243"/>
              <a:ext cx="10023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600" b="1" dirty="0">
                  <a:solidFill>
                    <a:schemeClr val="bg1"/>
                  </a:solidFill>
                </a:rPr>
                <a:t>p</a:t>
              </a:r>
              <a:r>
                <a:rPr lang="en-US" sz="1600" b="1" dirty="0" smtClean="0">
                  <a:solidFill>
                    <a:schemeClr val="bg1"/>
                  </a:solidFill>
                </a:rPr>
                <a:t>rivate IP range 10.1.0.0</a:t>
              </a:r>
              <a:endParaRPr lang="en-US" sz="1600" b="1" dirty="0">
                <a:solidFill>
                  <a:schemeClr val="bg1"/>
                </a:solidFill>
              </a:endParaRPr>
            </a:p>
          </p:txBody>
        </p:sp>
      </p:grpSp>
    </p:spTree>
    <p:extLst>
      <p:ext uri="{BB962C8B-B14F-4D97-AF65-F5344CB8AC3E}">
        <p14:creationId xmlns:p14="http://schemas.microsoft.com/office/powerpoint/2010/main" val="3770369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3"/>
          <p:cNvSpPr>
            <a:spLocks noGrp="1"/>
          </p:cNvSpPr>
          <p:nvPr>
            <p:ph type="title"/>
          </p:nvPr>
        </p:nvSpPr>
        <p:spPr/>
        <p:txBody>
          <a:bodyPr/>
          <a:lstStyle/>
          <a:p>
            <a:r>
              <a:rPr lang="en-US" smtClean="0"/>
              <a:t>Private IP Address Configuration</a:t>
            </a:r>
            <a:endParaRPr lang="en-US" dirty="0" smtClean="0"/>
          </a:p>
        </p:txBody>
      </p:sp>
      <p:sp>
        <p:nvSpPr>
          <p:cNvPr id="27650" name="Rectangle 2"/>
          <p:cNvSpPr>
            <a:spLocks noGrp="1" noChangeArrowheads="1"/>
          </p:cNvSpPr>
          <p:nvPr>
            <p:ph type="body" idx="1"/>
          </p:nvPr>
        </p:nvSpPr>
        <p:spPr/>
        <p:txBody>
          <a:bodyPr/>
          <a:lstStyle/>
          <a:p>
            <a:r>
              <a:rPr lang="en-US" dirty="0" smtClean="0"/>
              <a:t>When configuring private IP address range, be aware that:</a:t>
            </a:r>
          </a:p>
          <a:p>
            <a:pPr lvl="1"/>
            <a:r>
              <a:rPr lang="en-US" dirty="0" smtClean="0"/>
              <a:t>10 IP addresses per subnet are reserved.</a:t>
            </a:r>
          </a:p>
          <a:p>
            <a:pPr lvl="2"/>
            <a:r>
              <a:rPr lang="en-US" dirty="0" smtClean="0"/>
              <a:t>1 network number,  1 broadcast address, 8 gateway addresses</a:t>
            </a:r>
          </a:p>
          <a:p>
            <a:pPr lvl="1"/>
            <a:r>
              <a:rPr lang="en-US" dirty="0" smtClean="0"/>
              <a:t>Eucalyptus uses 4092 VLAN IDs (2-4094)</a:t>
            </a:r>
          </a:p>
        </p:txBody>
      </p:sp>
      <p:sp>
        <p:nvSpPr>
          <p:cNvPr id="17"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grpSp>
        <p:nvGrpSpPr>
          <p:cNvPr id="8" name="Group 7"/>
          <p:cNvGrpSpPr/>
          <p:nvPr/>
        </p:nvGrpSpPr>
        <p:grpSpPr>
          <a:xfrm>
            <a:off x="476249" y="3249914"/>
            <a:ext cx="8001001" cy="2580268"/>
            <a:chOff x="476249" y="3249914"/>
            <a:chExt cx="8001001" cy="2580268"/>
          </a:xfrm>
        </p:grpSpPr>
        <p:grpSp>
          <p:nvGrpSpPr>
            <p:cNvPr id="5" name="Group 4"/>
            <p:cNvGrpSpPr/>
            <p:nvPr/>
          </p:nvGrpSpPr>
          <p:grpSpPr>
            <a:xfrm>
              <a:off x="476249" y="3249914"/>
              <a:ext cx="8001001" cy="2580268"/>
              <a:chOff x="695324" y="3793131"/>
              <a:chExt cx="8001001" cy="2580268"/>
            </a:xfrm>
          </p:grpSpPr>
          <p:grpSp>
            <p:nvGrpSpPr>
              <p:cNvPr id="27652" name="Group 1"/>
              <p:cNvGrpSpPr>
                <a:grpSpLocks/>
              </p:cNvGrpSpPr>
              <p:nvPr/>
            </p:nvGrpSpPr>
            <p:grpSpPr bwMode="auto">
              <a:xfrm>
                <a:off x="695325" y="3793131"/>
                <a:ext cx="8001000" cy="2580268"/>
                <a:chOff x="695325" y="3443288"/>
                <a:chExt cx="8001000" cy="2580802"/>
              </a:xfrm>
            </p:grpSpPr>
            <p:sp>
              <p:nvSpPr>
                <p:cNvPr id="27653" name="TextBox 1"/>
                <p:cNvSpPr txBox="1">
                  <a:spLocks noChangeArrowheads="1"/>
                </p:cNvSpPr>
                <p:nvPr/>
              </p:nvSpPr>
              <p:spPr bwMode="auto">
                <a:xfrm>
                  <a:off x="3209924" y="3443288"/>
                  <a:ext cx="5210175"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dirty="0">
                      <a:solidFill>
                        <a:srgbClr val="0070C0"/>
                      </a:solidFill>
                    </a:rPr>
                    <a:t>16 subnet bits = </a:t>
                  </a:r>
                  <a:r>
                    <a:rPr lang="en-US" dirty="0">
                      <a:solidFill>
                        <a:srgbClr val="FF0000"/>
                      </a:solidFill>
                    </a:rPr>
                    <a:t>65,536 </a:t>
                  </a:r>
                  <a:r>
                    <a:rPr lang="en-US" dirty="0" smtClean="0">
                      <a:solidFill>
                        <a:schemeClr val="accent1">
                          <a:lumMod val="75000"/>
                          <a:lumOff val="25000"/>
                        </a:schemeClr>
                      </a:solidFill>
                    </a:rPr>
                    <a:t>possible</a:t>
                  </a:r>
                  <a:r>
                    <a:rPr lang="en-US" dirty="0" smtClean="0">
                      <a:solidFill>
                        <a:srgbClr val="FF0000"/>
                      </a:solidFill>
                    </a:rPr>
                    <a:t> </a:t>
                  </a:r>
                  <a:r>
                    <a:rPr lang="en-US" dirty="0" smtClean="0">
                      <a:solidFill>
                        <a:srgbClr val="0070C0"/>
                      </a:solidFill>
                    </a:rPr>
                    <a:t>addresses</a:t>
                  </a:r>
                  <a:endParaRPr lang="en-US" dirty="0">
                    <a:solidFill>
                      <a:srgbClr val="0070C0"/>
                    </a:solidFill>
                  </a:endParaRPr>
                </a:p>
              </p:txBody>
            </p:sp>
            <p:sp>
              <p:nvSpPr>
                <p:cNvPr id="27654" name="TextBox 4"/>
                <p:cNvSpPr txBox="1">
                  <a:spLocks noChangeArrowheads="1"/>
                </p:cNvSpPr>
                <p:nvPr/>
              </p:nvSpPr>
              <p:spPr bwMode="auto">
                <a:xfrm>
                  <a:off x="695325" y="3980810"/>
                  <a:ext cx="3581400" cy="120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smtClean="0">
                      <a:solidFill>
                        <a:srgbClr val="0070C0"/>
                      </a:solidFill>
                    </a:rPr>
                    <a:t>VNET_MODE=“MANAGED”</a:t>
                  </a:r>
                </a:p>
                <a:p>
                  <a:pPr eaLnBrk="1"/>
                  <a:r>
                    <a:rPr lang="en-US" dirty="0" smtClean="0">
                      <a:solidFill>
                        <a:srgbClr val="0070C0"/>
                      </a:solidFill>
                    </a:rPr>
                    <a:t>VNET_SUBNET</a:t>
                  </a:r>
                  <a:r>
                    <a:rPr lang="en-US" dirty="0">
                      <a:solidFill>
                        <a:srgbClr val="0070C0"/>
                      </a:solidFill>
                    </a:rPr>
                    <a:t>=“</a:t>
                  </a:r>
                  <a:r>
                    <a:rPr lang="en-US" dirty="0" smtClean="0">
                      <a:solidFill>
                        <a:srgbClr val="0070C0"/>
                      </a:solidFill>
                    </a:rPr>
                    <a:t>10.1.0.0</a:t>
                  </a:r>
                  <a:r>
                    <a:rPr lang="en-US" dirty="0">
                      <a:solidFill>
                        <a:srgbClr val="0070C0"/>
                      </a:solidFill>
                    </a:rPr>
                    <a:t>”</a:t>
                  </a:r>
                </a:p>
                <a:p>
                  <a:pPr eaLnBrk="1"/>
                  <a:r>
                    <a:rPr lang="en-US" dirty="0">
                      <a:solidFill>
                        <a:srgbClr val="0070C0"/>
                      </a:solidFill>
                    </a:rPr>
                    <a:t>VNET_NETMASK=“255.255.</a:t>
                  </a:r>
                  <a:r>
                    <a:rPr lang="en-US" dirty="0">
                      <a:solidFill>
                        <a:srgbClr val="FF0000"/>
                      </a:solidFill>
                    </a:rPr>
                    <a:t>0.0</a:t>
                  </a:r>
                  <a:r>
                    <a:rPr lang="en-US" dirty="0">
                      <a:solidFill>
                        <a:srgbClr val="0070C0"/>
                      </a:solidFill>
                    </a:rPr>
                    <a:t>”</a:t>
                  </a:r>
                </a:p>
                <a:p>
                  <a:pPr eaLnBrk="1"/>
                  <a:r>
                    <a:rPr lang="en-US" dirty="0">
                      <a:solidFill>
                        <a:srgbClr val="0070C0"/>
                      </a:solidFill>
                    </a:rPr>
                    <a:t>VNET_ADDRSPERNET=“</a:t>
                  </a:r>
                  <a:r>
                    <a:rPr lang="en-US" dirty="0">
                      <a:solidFill>
                        <a:srgbClr val="FF0000"/>
                      </a:solidFill>
                    </a:rPr>
                    <a:t>32</a:t>
                  </a:r>
                  <a:r>
                    <a:rPr lang="en-US" dirty="0">
                      <a:solidFill>
                        <a:srgbClr val="0070C0"/>
                      </a:solidFill>
                    </a:rPr>
                    <a:t>”</a:t>
                  </a:r>
                </a:p>
              </p:txBody>
            </p:sp>
            <p:cxnSp>
              <p:nvCxnSpPr>
                <p:cNvPr id="27655" name="Straight Arrow Connector 3"/>
                <p:cNvCxnSpPr>
                  <a:cxnSpLocks noChangeShapeType="1"/>
                </p:cNvCxnSpPr>
                <p:nvPr/>
              </p:nvCxnSpPr>
              <p:spPr bwMode="auto">
                <a:xfrm flipV="1">
                  <a:off x="3956858" y="3785932"/>
                  <a:ext cx="319867" cy="795167"/>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6" name="TextBox 7"/>
                <p:cNvSpPr txBox="1">
                  <a:spLocks noChangeArrowheads="1"/>
                </p:cNvSpPr>
                <p:nvPr/>
              </p:nvSpPr>
              <p:spPr bwMode="auto">
                <a:xfrm>
                  <a:off x="4733925" y="4413364"/>
                  <a:ext cx="3962400"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smtClean="0">
                      <a:solidFill>
                        <a:srgbClr val="0070C0"/>
                      </a:solidFill>
                    </a:rPr>
                    <a:t>65,536 </a:t>
                  </a:r>
                  <a:r>
                    <a:rPr lang="en-US" dirty="0">
                      <a:solidFill>
                        <a:srgbClr val="0070C0"/>
                      </a:solidFill>
                    </a:rPr>
                    <a:t>/ 32 = </a:t>
                  </a:r>
                  <a:r>
                    <a:rPr lang="en-US" dirty="0">
                      <a:solidFill>
                        <a:srgbClr val="FF0000"/>
                      </a:solidFill>
                    </a:rPr>
                    <a:t>2048</a:t>
                  </a:r>
                  <a:r>
                    <a:rPr lang="en-US" dirty="0">
                      <a:solidFill>
                        <a:srgbClr val="0070C0"/>
                      </a:solidFill>
                    </a:rPr>
                    <a:t> possible subnets</a:t>
                  </a:r>
                </a:p>
              </p:txBody>
            </p:sp>
            <p:cxnSp>
              <p:nvCxnSpPr>
                <p:cNvPr id="27657" name="Straight Arrow Connector 12"/>
                <p:cNvCxnSpPr>
                  <a:cxnSpLocks noChangeShapeType="1"/>
                </p:cNvCxnSpPr>
                <p:nvPr/>
              </p:nvCxnSpPr>
              <p:spPr bwMode="auto">
                <a:xfrm flipH="1">
                  <a:off x="5153025" y="3787342"/>
                  <a:ext cx="190500" cy="626021"/>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rc 11"/>
                <p:cNvSpPr/>
                <p:nvPr/>
              </p:nvSpPr>
              <p:spPr bwMode="auto">
                <a:xfrm rot="10546780">
                  <a:off x="3662964" y="4524249"/>
                  <a:ext cx="2151427" cy="624108"/>
                </a:xfrm>
                <a:prstGeom prst="arc">
                  <a:avLst>
                    <a:gd name="adj1" fmla="val 10879277"/>
                    <a:gd name="adj2" fmla="val 21163461"/>
                  </a:avLst>
                </a:prstGeom>
                <a:noFill/>
                <a:ln w="22225" cap="flat" cmpd="sng" algn="ctr">
                  <a:solidFill>
                    <a:schemeClr val="tx1"/>
                  </a:solidFill>
                  <a:prstDash val="solid"/>
                  <a:round/>
                  <a:headEnd type="arrow" w="med" len="med"/>
                  <a:tailEnd type="none" w="med" len="med"/>
                </a:ln>
                <a:effectLst/>
                <a:extLst/>
              </p:spPr>
              <p:txBody>
                <a:bodyPr/>
                <a:lstStyle/>
                <a:p>
                  <a:pPr defTabSz="457200">
                    <a:buFont typeface="Times New Roman" pitchFamily="16" charset="0"/>
                    <a:buNone/>
                    <a:defRPr/>
                  </a:pPr>
                  <a:endParaRPr lang="en-US"/>
                </a:p>
              </p:txBody>
            </p:sp>
            <p:sp>
              <p:nvSpPr>
                <p:cNvPr id="27659" name="TextBox 13"/>
                <p:cNvSpPr txBox="1">
                  <a:spLocks noChangeArrowheads="1"/>
                </p:cNvSpPr>
                <p:nvPr/>
              </p:nvSpPr>
              <p:spPr bwMode="auto">
                <a:xfrm>
                  <a:off x="2260526" y="5377625"/>
                  <a:ext cx="5840053" cy="64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dirty="0" smtClean="0">
                      <a:solidFill>
                        <a:srgbClr val="0070C0"/>
                      </a:solidFill>
                    </a:rPr>
                    <a:t>   min of(4092, 2048) = </a:t>
                  </a:r>
                  <a:r>
                    <a:rPr lang="en-US" b="1" dirty="0" smtClean="0">
                      <a:solidFill>
                        <a:srgbClr val="0070C0"/>
                      </a:solidFill>
                    </a:rPr>
                    <a:t>2048 </a:t>
                  </a:r>
                  <a:r>
                    <a:rPr lang="en-US" b="1" dirty="0">
                      <a:solidFill>
                        <a:srgbClr val="0070C0"/>
                      </a:solidFill>
                    </a:rPr>
                    <a:t>actual subnets</a:t>
                  </a:r>
                </a:p>
                <a:p>
                  <a:pPr algn="ctr" eaLnBrk="1"/>
                  <a:r>
                    <a:rPr lang="en-US" dirty="0">
                      <a:solidFill>
                        <a:srgbClr val="0070C0"/>
                      </a:solidFill>
                    </a:rPr>
                    <a:t>32 ADDRSPERNET – </a:t>
                  </a:r>
                  <a:r>
                    <a:rPr lang="en-US" dirty="0" smtClean="0">
                      <a:solidFill>
                        <a:srgbClr val="0070C0"/>
                      </a:solidFill>
                    </a:rPr>
                    <a:t>10 </a:t>
                  </a:r>
                  <a:r>
                    <a:rPr lang="en-US" dirty="0">
                      <a:solidFill>
                        <a:srgbClr val="0070C0"/>
                      </a:solidFill>
                    </a:rPr>
                    <a:t>= </a:t>
                  </a:r>
                  <a:r>
                    <a:rPr lang="en-US" b="1" dirty="0" smtClean="0">
                      <a:solidFill>
                        <a:srgbClr val="0070C0"/>
                      </a:solidFill>
                    </a:rPr>
                    <a:t>22 instances </a:t>
                  </a:r>
                  <a:r>
                    <a:rPr lang="en-US" b="1" dirty="0">
                      <a:solidFill>
                        <a:srgbClr val="0070C0"/>
                      </a:solidFill>
                    </a:rPr>
                    <a:t>per subnet</a:t>
                  </a:r>
                </a:p>
              </p:txBody>
            </p:sp>
          </p:grpSp>
          <p:sp>
            <p:nvSpPr>
              <p:cNvPr id="4" name="TextBox 3"/>
              <p:cNvSpPr txBox="1"/>
              <p:nvPr/>
            </p:nvSpPr>
            <p:spPr>
              <a:xfrm>
                <a:off x="695324" y="3951038"/>
                <a:ext cx="2409825" cy="369332"/>
              </a:xfrm>
              <a:prstGeom prst="rect">
                <a:avLst/>
              </a:prstGeom>
              <a:noFill/>
            </p:spPr>
            <p:txBody>
              <a:bodyPr wrap="square" rtlCol="0">
                <a:spAutoFit/>
              </a:bodyPr>
              <a:lstStyle/>
              <a:p>
                <a:r>
                  <a:rPr lang="en-US" b="1" dirty="0" err="1">
                    <a:latin typeface="Courier New" pitchFamily="49" charset="0"/>
                    <a:cs typeface="Courier New" pitchFamily="49" charset="0"/>
                  </a:rPr>
                  <a:t>e</a:t>
                </a:r>
                <a:r>
                  <a:rPr lang="en-US" b="1" dirty="0" err="1" smtClean="0">
                    <a:latin typeface="Courier New" pitchFamily="49" charset="0"/>
                    <a:cs typeface="Courier New" pitchFamily="49" charset="0"/>
                  </a:rPr>
                  <a:t>ucalyptus.conf</a:t>
                </a:r>
                <a:endParaRPr lang="en-US" b="1" dirty="0">
                  <a:latin typeface="Courier New" pitchFamily="49" charset="0"/>
                  <a:cs typeface="Courier New" pitchFamily="49" charset="0"/>
                </a:endParaRPr>
              </a:p>
            </p:txBody>
          </p:sp>
          <p:cxnSp>
            <p:nvCxnSpPr>
              <p:cNvPr id="6" name="Straight Connector 5"/>
              <p:cNvCxnSpPr/>
              <p:nvPr/>
            </p:nvCxnSpPr>
            <p:spPr>
              <a:xfrm>
                <a:off x="695325" y="4330542"/>
                <a:ext cx="0" cy="96427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95325" y="4320370"/>
                <a:ext cx="2228850" cy="1017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2"/>
            <p:cNvCxnSpPr>
              <a:cxnSpLocks noChangeShapeType="1"/>
            </p:cNvCxnSpPr>
            <p:nvPr/>
          </p:nvCxnSpPr>
          <p:spPr bwMode="auto">
            <a:xfrm flipH="1">
              <a:off x="5480437" y="4642640"/>
              <a:ext cx="741459" cy="541211"/>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755747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US" dirty="0" smtClean="0"/>
              <a:t>MANAGED-NOVLAN VM Isolation</a:t>
            </a:r>
          </a:p>
        </p:txBody>
      </p:sp>
      <p:sp>
        <p:nvSpPr>
          <p:cNvPr id="28675" name="Content Placeholder 4"/>
          <p:cNvSpPr>
            <a:spLocks noGrp="1"/>
          </p:cNvSpPr>
          <p:nvPr>
            <p:ph idx="1"/>
          </p:nvPr>
        </p:nvSpPr>
        <p:spPr/>
        <p:txBody>
          <a:bodyPr/>
          <a:lstStyle/>
          <a:p>
            <a:r>
              <a:rPr lang="en-US" dirty="0" smtClean="0"/>
              <a:t>Virtual machine isolation is managed only at the IP layer through security groups</a:t>
            </a:r>
            <a:r>
              <a:rPr lang="en-US" dirty="0"/>
              <a:t>. (</a:t>
            </a:r>
            <a:r>
              <a:rPr lang="en-US" dirty="0" err="1">
                <a:latin typeface="Courier New" pitchFamily="49" charset="0"/>
                <a:cs typeface="Courier New" pitchFamily="49" charset="0"/>
              </a:rPr>
              <a:t>iptables</a:t>
            </a:r>
            <a:r>
              <a:rPr lang="en-US" dirty="0"/>
              <a:t> </a:t>
            </a:r>
            <a:r>
              <a:rPr lang="en-US" i="1" dirty="0" smtClean="0"/>
              <a:t>filter </a:t>
            </a:r>
            <a:r>
              <a:rPr lang="en-US" dirty="0" smtClean="0"/>
              <a:t> </a:t>
            </a:r>
            <a:r>
              <a:rPr lang="en-US" dirty="0"/>
              <a:t>table) </a:t>
            </a:r>
            <a:endParaRPr lang="en-US" dirty="0" smtClean="0"/>
          </a:p>
          <a:p>
            <a:pPr lvl="1"/>
            <a:r>
              <a:rPr lang="en-US" sz="1800" dirty="0" smtClean="0"/>
              <a:t>A subnet is </a:t>
            </a:r>
            <a:r>
              <a:rPr lang="en-US" sz="1800" dirty="0"/>
              <a:t>automatically </a:t>
            </a:r>
            <a:r>
              <a:rPr lang="en-US" sz="1800" dirty="0" smtClean="0"/>
              <a:t>used when </a:t>
            </a:r>
            <a:r>
              <a:rPr lang="en-US" sz="1800" dirty="0"/>
              <a:t>the first instance in a security group is started.</a:t>
            </a:r>
          </a:p>
          <a:p>
            <a:pPr lvl="1"/>
            <a:r>
              <a:rPr lang="en-US" sz="1800" dirty="0"/>
              <a:t>A </a:t>
            </a:r>
            <a:r>
              <a:rPr lang="en-US" sz="1800" dirty="0" smtClean="0"/>
              <a:t>subnet </a:t>
            </a:r>
            <a:r>
              <a:rPr lang="en-US" sz="1800" dirty="0"/>
              <a:t>is </a:t>
            </a:r>
            <a:r>
              <a:rPr lang="en-US" sz="1800" dirty="0" smtClean="0"/>
              <a:t>released when </a:t>
            </a:r>
            <a:r>
              <a:rPr lang="en-US" sz="1800" dirty="0"/>
              <a:t>the last instance in the security group is terminated</a:t>
            </a:r>
            <a:r>
              <a:rPr lang="en-US" sz="1800" dirty="0" smtClean="0"/>
              <a:t>.</a:t>
            </a:r>
            <a:endParaRPr lang="en-US" dirty="0" smtClean="0"/>
          </a:p>
          <a:p>
            <a:pPr lvl="1"/>
            <a:r>
              <a:rPr lang="en-US" dirty="0"/>
              <a:t>I</a:t>
            </a:r>
            <a:r>
              <a:rPr lang="en-US" dirty="0" smtClean="0"/>
              <a:t>nstance in one subnet could network sniff instance in another subnet if they share the same LAN and switch is promiscuous.</a:t>
            </a:r>
          </a:p>
        </p:txBody>
      </p:sp>
      <p:grpSp>
        <p:nvGrpSpPr>
          <p:cNvPr id="21" name="Group 20"/>
          <p:cNvGrpSpPr/>
          <p:nvPr/>
        </p:nvGrpSpPr>
        <p:grpSpPr>
          <a:xfrm>
            <a:off x="820132" y="4200221"/>
            <a:ext cx="7262782" cy="2060329"/>
            <a:chOff x="820132" y="3865894"/>
            <a:chExt cx="7262782" cy="2060329"/>
          </a:xfrm>
        </p:grpSpPr>
        <p:sp>
          <p:nvSpPr>
            <p:cNvPr id="36" name="Rounded Rectangle 35"/>
            <p:cNvSpPr/>
            <p:nvPr/>
          </p:nvSpPr>
          <p:spPr>
            <a:xfrm>
              <a:off x="4613850" y="4525820"/>
              <a:ext cx="3469064" cy="85832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20132" y="4525820"/>
              <a:ext cx="3469064" cy="85832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679" name="Group 2"/>
            <p:cNvGrpSpPr>
              <a:grpSpLocks/>
            </p:cNvGrpSpPr>
            <p:nvPr/>
          </p:nvGrpSpPr>
          <p:grpSpPr bwMode="auto">
            <a:xfrm>
              <a:off x="992158" y="4865149"/>
              <a:ext cx="3070225" cy="338554"/>
              <a:chOff x="587375" y="5478535"/>
              <a:chExt cx="3070225" cy="338410"/>
            </a:xfrm>
          </p:grpSpPr>
          <p:sp>
            <p:nvSpPr>
              <p:cNvPr id="2" name="TextBox 1"/>
              <p:cNvSpPr txBox="1"/>
              <p:nvPr/>
            </p:nvSpPr>
            <p:spPr>
              <a:xfrm>
                <a:off x="587375" y="5478535"/>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10.1.1.1</a:t>
                </a:r>
                <a:endParaRPr lang="en-US" sz="1600" b="1" dirty="0"/>
              </a:p>
            </p:txBody>
          </p:sp>
          <p:sp>
            <p:nvSpPr>
              <p:cNvPr id="5" name="TextBox 4"/>
              <p:cNvSpPr txBox="1"/>
              <p:nvPr/>
            </p:nvSpPr>
            <p:spPr>
              <a:xfrm>
                <a:off x="2209800" y="5478535"/>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10.1.1.2</a:t>
                </a:r>
                <a:endParaRPr lang="en-US" sz="1600" b="1" dirty="0"/>
              </a:p>
            </p:txBody>
          </p:sp>
        </p:grpSp>
        <p:grpSp>
          <p:nvGrpSpPr>
            <p:cNvPr id="28680" name="Group 3"/>
            <p:cNvGrpSpPr>
              <a:grpSpLocks/>
            </p:cNvGrpSpPr>
            <p:nvPr/>
          </p:nvGrpSpPr>
          <p:grpSpPr bwMode="auto">
            <a:xfrm>
              <a:off x="4824383" y="4871500"/>
              <a:ext cx="3048000" cy="338554"/>
              <a:chOff x="4419601" y="5487012"/>
              <a:chExt cx="3048000" cy="338410"/>
            </a:xfrm>
          </p:grpSpPr>
          <p:sp>
            <p:nvSpPr>
              <p:cNvPr id="6" name="TextBox 5"/>
              <p:cNvSpPr txBox="1"/>
              <p:nvPr/>
            </p:nvSpPr>
            <p:spPr>
              <a:xfrm>
                <a:off x="6019801" y="5487012"/>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10.1.2.2</a:t>
                </a:r>
                <a:endParaRPr lang="en-US" sz="1600" b="1" dirty="0"/>
              </a:p>
            </p:txBody>
          </p:sp>
          <p:sp>
            <p:nvSpPr>
              <p:cNvPr id="7" name="TextBox 6"/>
              <p:cNvSpPr txBox="1"/>
              <p:nvPr/>
            </p:nvSpPr>
            <p:spPr>
              <a:xfrm>
                <a:off x="4419601" y="5487012"/>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10.1.2.1</a:t>
                </a:r>
                <a:endParaRPr lang="en-US" sz="1600" b="1" dirty="0"/>
              </a:p>
            </p:txBody>
          </p:sp>
        </p:grpSp>
        <p:sp>
          <p:nvSpPr>
            <p:cNvPr id="28683" name="TextBox 8"/>
            <p:cNvSpPr txBox="1">
              <a:spLocks noChangeArrowheads="1"/>
            </p:cNvSpPr>
            <p:nvPr/>
          </p:nvSpPr>
          <p:spPr bwMode="auto">
            <a:xfrm>
              <a:off x="1423447" y="3879489"/>
              <a:ext cx="2177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Security Group A</a:t>
              </a:r>
            </a:p>
            <a:p>
              <a:pPr algn="ctr" eaLnBrk="1"/>
              <a:r>
                <a:rPr lang="en-US" b="1" dirty="0" smtClean="0"/>
                <a:t>IP subnet </a:t>
              </a:r>
              <a:r>
                <a:rPr lang="en-US" b="1" dirty="0"/>
                <a:t>1</a:t>
              </a:r>
            </a:p>
          </p:txBody>
        </p:sp>
        <p:cxnSp>
          <p:nvCxnSpPr>
            <p:cNvPr id="28685" name="Straight Connector 11"/>
            <p:cNvCxnSpPr>
              <a:cxnSpLocks noChangeShapeType="1"/>
            </p:cNvCxnSpPr>
            <p:nvPr/>
          </p:nvCxnSpPr>
          <p:spPr bwMode="auto">
            <a:xfrm>
              <a:off x="907991" y="5576106"/>
              <a:ext cx="7086599"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Straight Connector 15"/>
            <p:cNvCxnSpPr>
              <a:cxnSpLocks noChangeShapeType="1"/>
              <a:stCxn id="5" idx="2"/>
            </p:cNvCxnSpPr>
            <p:nvPr/>
          </p:nvCxnSpPr>
          <p:spPr bwMode="auto">
            <a:xfrm>
              <a:off x="3338483" y="5203703"/>
              <a:ext cx="0" cy="37240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Straight Connector 16"/>
            <p:cNvCxnSpPr>
              <a:cxnSpLocks noChangeShapeType="1"/>
              <a:endCxn id="7" idx="2"/>
            </p:cNvCxnSpPr>
            <p:nvPr/>
          </p:nvCxnSpPr>
          <p:spPr bwMode="auto">
            <a:xfrm flipV="1">
              <a:off x="5548282" y="5210054"/>
              <a:ext cx="1" cy="36605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Straight Connector 17"/>
            <p:cNvCxnSpPr>
              <a:cxnSpLocks noChangeShapeType="1"/>
              <a:endCxn id="6" idx="2"/>
            </p:cNvCxnSpPr>
            <p:nvPr/>
          </p:nvCxnSpPr>
          <p:spPr bwMode="auto">
            <a:xfrm flipV="1">
              <a:off x="7148482" y="5210054"/>
              <a:ext cx="1" cy="36605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Straight Connector 18"/>
            <p:cNvCxnSpPr>
              <a:cxnSpLocks noChangeShapeType="1"/>
              <a:stCxn id="2" idx="2"/>
            </p:cNvCxnSpPr>
            <p:nvPr/>
          </p:nvCxnSpPr>
          <p:spPr bwMode="auto">
            <a:xfrm>
              <a:off x="1716058" y="5203703"/>
              <a:ext cx="659" cy="37240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8" name="TextBox 26"/>
            <p:cNvSpPr txBox="1">
              <a:spLocks noChangeArrowheads="1"/>
            </p:cNvSpPr>
            <p:nvPr/>
          </p:nvSpPr>
          <p:spPr bwMode="auto">
            <a:xfrm>
              <a:off x="4039733" y="5576106"/>
              <a:ext cx="823116" cy="35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a:t>LAN</a:t>
              </a:r>
            </a:p>
          </p:txBody>
        </p:sp>
        <p:sp>
          <p:nvSpPr>
            <p:cNvPr id="22" name="TextBox 8"/>
            <p:cNvSpPr txBox="1">
              <a:spLocks noChangeArrowheads="1"/>
            </p:cNvSpPr>
            <p:nvPr/>
          </p:nvSpPr>
          <p:spPr bwMode="auto">
            <a:xfrm>
              <a:off x="5259586" y="3865894"/>
              <a:ext cx="2177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Security Group B</a:t>
              </a:r>
            </a:p>
            <a:p>
              <a:pPr algn="ctr" eaLnBrk="1"/>
              <a:r>
                <a:rPr lang="en-US" b="1" dirty="0" smtClean="0"/>
                <a:t>IP subnet </a:t>
              </a:r>
              <a:r>
                <a:rPr lang="en-US" b="1" dirty="0"/>
                <a:t>2</a:t>
              </a:r>
            </a:p>
          </p:txBody>
        </p:sp>
        <p:sp>
          <p:nvSpPr>
            <p:cNvPr id="20" name="TextBox 19"/>
            <p:cNvSpPr txBox="1"/>
            <p:nvPr/>
          </p:nvSpPr>
          <p:spPr>
            <a:xfrm>
              <a:off x="1533027" y="4483217"/>
              <a:ext cx="1958432" cy="369332"/>
            </a:xfrm>
            <a:prstGeom prst="rect">
              <a:avLst/>
            </a:prstGeom>
            <a:noFill/>
          </p:spPr>
          <p:txBody>
            <a:bodyPr wrap="square" rtlCol="0">
              <a:spAutoFit/>
            </a:bodyPr>
            <a:lstStyle/>
            <a:p>
              <a:pPr algn="ctr"/>
              <a:r>
                <a:rPr lang="en-US" b="1" dirty="0">
                  <a:solidFill>
                    <a:schemeClr val="bg1"/>
                  </a:solidFill>
                </a:rPr>
                <a:t>f</a:t>
              </a:r>
              <a:r>
                <a:rPr lang="en-US" b="1" dirty="0" smtClean="0">
                  <a:solidFill>
                    <a:schemeClr val="bg1"/>
                  </a:solidFill>
                </a:rPr>
                <a:t>irewall rules</a:t>
              </a:r>
              <a:endParaRPr lang="en-US" b="1" dirty="0">
                <a:solidFill>
                  <a:schemeClr val="bg1"/>
                </a:solidFill>
              </a:endParaRPr>
            </a:p>
          </p:txBody>
        </p:sp>
        <p:sp>
          <p:nvSpPr>
            <p:cNvPr id="38" name="TextBox 37"/>
            <p:cNvSpPr txBox="1"/>
            <p:nvPr/>
          </p:nvSpPr>
          <p:spPr>
            <a:xfrm>
              <a:off x="5369166" y="4483217"/>
              <a:ext cx="1958432" cy="369332"/>
            </a:xfrm>
            <a:prstGeom prst="rect">
              <a:avLst/>
            </a:prstGeom>
            <a:noFill/>
          </p:spPr>
          <p:txBody>
            <a:bodyPr wrap="square" rtlCol="0">
              <a:spAutoFit/>
            </a:bodyPr>
            <a:lstStyle/>
            <a:p>
              <a:pPr algn="ctr"/>
              <a:r>
                <a:rPr lang="en-US" b="1" dirty="0">
                  <a:solidFill>
                    <a:schemeClr val="bg1"/>
                  </a:solidFill>
                </a:rPr>
                <a:t>f</a:t>
              </a:r>
              <a:r>
                <a:rPr lang="en-US" b="1" dirty="0" smtClean="0">
                  <a:solidFill>
                    <a:schemeClr val="bg1"/>
                  </a:solidFill>
                </a:rPr>
                <a:t>irewall rules</a:t>
              </a:r>
              <a:endParaRPr lang="en-US" b="1" dirty="0">
                <a:solidFill>
                  <a:schemeClr val="bg1"/>
                </a:solidFill>
              </a:endParaRPr>
            </a:p>
          </p:txBody>
        </p:sp>
      </p:grpSp>
      <p:sp>
        <p:nvSpPr>
          <p:cNvPr id="23"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22</a:t>
            </a:fld>
            <a:endParaRPr lang="en-US"/>
          </a:p>
        </p:txBody>
      </p:sp>
    </p:spTree>
    <p:extLst>
      <p:ext uri="{BB962C8B-B14F-4D97-AF65-F5344CB8AC3E}">
        <p14:creationId xmlns:p14="http://schemas.microsoft.com/office/powerpoint/2010/main" val="15185124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314325" y="590096"/>
            <a:ext cx="8524875" cy="1096864"/>
          </a:xfrm>
        </p:spPr>
        <p:txBody>
          <a:bodyPr/>
          <a:lstStyle/>
          <a:p>
            <a:r>
              <a:rPr lang="en-US" dirty="0" smtClean="0"/>
              <a:t>MANAGED VM Isolation</a:t>
            </a:r>
          </a:p>
        </p:txBody>
      </p:sp>
      <p:sp>
        <p:nvSpPr>
          <p:cNvPr id="33795" name="Content Placeholder 4"/>
          <p:cNvSpPr>
            <a:spLocks noGrp="1"/>
          </p:cNvSpPr>
          <p:nvPr>
            <p:ph idx="1"/>
          </p:nvPr>
        </p:nvSpPr>
        <p:spPr>
          <a:xfrm>
            <a:off x="314325" y="1440628"/>
            <a:ext cx="8524875" cy="4840942"/>
          </a:xfrm>
        </p:spPr>
        <p:txBody>
          <a:bodyPr/>
          <a:lstStyle/>
          <a:p>
            <a:r>
              <a:rPr lang="en-US" sz="2000" dirty="0" smtClean="0"/>
              <a:t>Virtual machine isolation is managed at the IP layer through security groups (</a:t>
            </a:r>
            <a:r>
              <a:rPr lang="en-US" sz="2000" dirty="0" err="1" smtClean="0">
                <a:latin typeface="Courier New" pitchFamily="49" charset="0"/>
                <a:cs typeface="Courier New" pitchFamily="49" charset="0"/>
              </a:rPr>
              <a:t>iptables</a:t>
            </a:r>
            <a:r>
              <a:rPr lang="en-US" sz="2000" dirty="0" smtClean="0"/>
              <a:t> </a:t>
            </a:r>
            <a:r>
              <a:rPr lang="en-US" sz="2000" i="1" dirty="0" smtClean="0"/>
              <a:t>filter </a:t>
            </a:r>
            <a:r>
              <a:rPr lang="en-US" sz="2000" dirty="0" smtClean="0"/>
              <a:t> table) and VLANs (one security group per VLAN)</a:t>
            </a:r>
          </a:p>
          <a:p>
            <a:pPr lvl="1"/>
            <a:r>
              <a:rPr lang="en-US" sz="1800" dirty="0" smtClean="0"/>
              <a:t>A VLAN is </a:t>
            </a:r>
            <a:r>
              <a:rPr lang="en-US" sz="1800" dirty="0"/>
              <a:t>automatically created when the first instance in a security group is started.</a:t>
            </a:r>
          </a:p>
          <a:p>
            <a:pPr lvl="1"/>
            <a:r>
              <a:rPr lang="en-US" sz="1800" dirty="0"/>
              <a:t>A VLAN is removed when the last instance in the security group is terminated.</a:t>
            </a:r>
          </a:p>
          <a:p>
            <a:pPr lvl="1"/>
            <a:r>
              <a:rPr lang="en-US" sz="1800" dirty="0" smtClean="0"/>
              <a:t>An instance in one virtual subnet cannot network sniff an instance in another virtual subnet</a:t>
            </a:r>
          </a:p>
          <a:p>
            <a:pPr lvl="1"/>
            <a:endParaRPr lang="en-US" dirty="0" smtClean="0"/>
          </a:p>
        </p:txBody>
      </p:sp>
      <p:grpSp>
        <p:nvGrpSpPr>
          <p:cNvPr id="2" name="Group 1"/>
          <p:cNvGrpSpPr/>
          <p:nvPr/>
        </p:nvGrpSpPr>
        <p:grpSpPr>
          <a:xfrm>
            <a:off x="820132" y="4244954"/>
            <a:ext cx="7262782" cy="2079544"/>
            <a:chOff x="820132" y="3637718"/>
            <a:chExt cx="7262782" cy="2079544"/>
          </a:xfrm>
        </p:grpSpPr>
        <p:grpSp>
          <p:nvGrpSpPr>
            <p:cNvPr id="4" name="Group 3"/>
            <p:cNvGrpSpPr/>
            <p:nvPr/>
          </p:nvGrpSpPr>
          <p:grpSpPr>
            <a:xfrm>
              <a:off x="820132" y="3637718"/>
              <a:ext cx="7262782" cy="2079543"/>
              <a:chOff x="820132" y="3637718"/>
              <a:chExt cx="7262782" cy="2079543"/>
            </a:xfrm>
          </p:grpSpPr>
          <p:grpSp>
            <p:nvGrpSpPr>
              <p:cNvPr id="42" name="Group 41"/>
              <p:cNvGrpSpPr/>
              <p:nvPr/>
            </p:nvGrpSpPr>
            <p:grpSpPr>
              <a:xfrm>
                <a:off x="820132" y="3637718"/>
                <a:ext cx="7262782" cy="2079543"/>
                <a:chOff x="820132" y="3865894"/>
                <a:chExt cx="7262782" cy="2079543"/>
              </a:xfrm>
            </p:grpSpPr>
            <p:sp>
              <p:nvSpPr>
                <p:cNvPr id="43" name="Rounded Rectangle 42"/>
                <p:cNvSpPr/>
                <p:nvPr/>
              </p:nvSpPr>
              <p:spPr>
                <a:xfrm>
                  <a:off x="4613850" y="4525820"/>
                  <a:ext cx="3469064" cy="85832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820132" y="4525820"/>
                  <a:ext cx="3469064" cy="85832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
                <p:cNvGrpSpPr>
                  <a:grpSpLocks/>
                </p:cNvGrpSpPr>
                <p:nvPr/>
              </p:nvGrpSpPr>
              <p:grpSpPr bwMode="auto">
                <a:xfrm>
                  <a:off x="992158" y="4865149"/>
                  <a:ext cx="3070225" cy="338554"/>
                  <a:chOff x="587375" y="5478535"/>
                  <a:chExt cx="3070225" cy="338410"/>
                </a:xfrm>
              </p:grpSpPr>
              <p:sp>
                <p:nvSpPr>
                  <p:cNvPr id="59" name="TextBox 58"/>
                  <p:cNvSpPr txBox="1"/>
                  <p:nvPr/>
                </p:nvSpPr>
                <p:spPr>
                  <a:xfrm>
                    <a:off x="587375" y="5478535"/>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10.1.1.1</a:t>
                    </a:r>
                    <a:endParaRPr lang="en-US" sz="1600" b="1" dirty="0"/>
                  </a:p>
                </p:txBody>
              </p:sp>
              <p:sp>
                <p:nvSpPr>
                  <p:cNvPr id="60" name="TextBox 59"/>
                  <p:cNvSpPr txBox="1"/>
                  <p:nvPr/>
                </p:nvSpPr>
                <p:spPr>
                  <a:xfrm>
                    <a:off x="2209800" y="5478535"/>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10.1.1.2</a:t>
                    </a:r>
                    <a:endParaRPr lang="en-US" sz="1600" b="1" dirty="0"/>
                  </a:p>
                </p:txBody>
              </p:sp>
            </p:grpSp>
            <p:grpSp>
              <p:nvGrpSpPr>
                <p:cNvPr id="46" name="Group 3"/>
                <p:cNvGrpSpPr>
                  <a:grpSpLocks/>
                </p:cNvGrpSpPr>
                <p:nvPr/>
              </p:nvGrpSpPr>
              <p:grpSpPr bwMode="auto">
                <a:xfrm>
                  <a:off x="4824383" y="4871500"/>
                  <a:ext cx="3048000" cy="338554"/>
                  <a:chOff x="4419601" y="5487012"/>
                  <a:chExt cx="3048000" cy="338410"/>
                </a:xfrm>
              </p:grpSpPr>
              <p:sp>
                <p:nvSpPr>
                  <p:cNvPr id="57" name="TextBox 56"/>
                  <p:cNvSpPr txBox="1"/>
                  <p:nvPr/>
                </p:nvSpPr>
                <p:spPr>
                  <a:xfrm>
                    <a:off x="6019801" y="5487012"/>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10.1.2.2</a:t>
                    </a:r>
                    <a:endParaRPr lang="en-US" sz="1600" b="1" dirty="0"/>
                  </a:p>
                </p:txBody>
              </p:sp>
              <p:sp>
                <p:nvSpPr>
                  <p:cNvPr id="58" name="TextBox 57"/>
                  <p:cNvSpPr txBox="1"/>
                  <p:nvPr/>
                </p:nvSpPr>
                <p:spPr>
                  <a:xfrm>
                    <a:off x="4419601" y="5487012"/>
                    <a:ext cx="1447800" cy="338410"/>
                  </a:xfrm>
                  <a:prstGeom prst="rect">
                    <a:avLst/>
                  </a:prstGeom>
                  <a:solidFill>
                    <a:schemeClr val="accent1">
                      <a:lumMod val="40000"/>
                      <a:lumOff val="60000"/>
                    </a:schemeClr>
                  </a:solidFill>
                  <a:ln w="28575">
                    <a:solidFill>
                      <a:schemeClr val="accent1">
                        <a:lumMod val="50000"/>
                      </a:schemeClr>
                    </a:solidFill>
                  </a:ln>
                </p:spPr>
                <p:txBody>
                  <a:bodyPr>
                    <a:spAutoFit/>
                  </a:bodyPr>
                  <a:lstStyle/>
                  <a:p>
                    <a:pPr algn="ctr">
                      <a:defRPr/>
                    </a:pPr>
                    <a:r>
                      <a:rPr lang="en-US" sz="1600" b="1" dirty="0" smtClean="0"/>
                      <a:t>10.1.2.1</a:t>
                    </a:r>
                    <a:endParaRPr lang="en-US" sz="1600" b="1" dirty="0"/>
                  </a:p>
                </p:txBody>
              </p:sp>
            </p:grpSp>
            <p:sp>
              <p:nvSpPr>
                <p:cNvPr id="47" name="TextBox 8"/>
                <p:cNvSpPr txBox="1">
                  <a:spLocks noChangeArrowheads="1"/>
                </p:cNvSpPr>
                <p:nvPr/>
              </p:nvSpPr>
              <p:spPr bwMode="auto">
                <a:xfrm>
                  <a:off x="1423447" y="3879489"/>
                  <a:ext cx="2177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Security Group A</a:t>
                  </a:r>
                </a:p>
                <a:p>
                  <a:pPr algn="ctr" eaLnBrk="1"/>
                  <a:r>
                    <a:rPr lang="en-US" b="1" dirty="0" smtClean="0"/>
                    <a:t>IP subnet </a:t>
                  </a:r>
                  <a:r>
                    <a:rPr lang="en-US" b="1" dirty="0"/>
                    <a:t>1</a:t>
                  </a:r>
                </a:p>
              </p:txBody>
            </p:sp>
            <p:cxnSp>
              <p:nvCxnSpPr>
                <p:cNvPr id="48" name="Straight Connector 11"/>
                <p:cNvCxnSpPr>
                  <a:cxnSpLocks noChangeShapeType="1"/>
                </p:cNvCxnSpPr>
                <p:nvPr/>
              </p:nvCxnSpPr>
              <p:spPr bwMode="auto">
                <a:xfrm>
                  <a:off x="907991" y="5576106"/>
                  <a:ext cx="3230376"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15"/>
                <p:cNvCxnSpPr>
                  <a:cxnSpLocks noChangeShapeType="1"/>
                  <a:stCxn id="60" idx="2"/>
                </p:cNvCxnSpPr>
                <p:nvPr/>
              </p:nvCxnSpPr>
              <p:spPr bwMode="auto">
                <a:xfrm>
                  <a:off x="3338483" y="5203703"/>
                  <a:ext cx="0" cy="37240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16"/>
                <p:cNvCxnSpPr>
                  <a:cxnSpLocks noChangeShapeType="1"/>
                  <a:endCxn id="58" idx="2"/>
                </p:cNvCxnSpPr>
                <p:nvPr/>
              </p:nvCxnSpPr>
              <p:spPr bwMode="auto">
                <a:xfrm flipV="1">
                  <a:off x="5548282" y="5210054"/>
                  <a:ext cx="1" cy="36605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17"/>
                <p:cNvCxnSpPr>
                  <a:cxnSpLocks noChangeShapeType="1"/>
                  <a:endCxn id="57" idx="2"/>
                </p:cNvCxnSpPr>
                <p:nvPr/>
              </p:nvCxnSpPr>
              <p:spPr bwMode="auto">
                <a:xfrm flipV="1">
                  <a:off x="7148482" y="5210054"/>
                  <a:ext cx="1" cy="36605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18"/>
                <p:cNvCxnSpPr>
                  <a:cxnSpLocks noChangeShapeType="1"/>
                  <a:stCxn id="59" idx="2"/>
                </p:cNvCxnSpPr>
                <p:nvPr/>
              </p:nvCxnSpPr>
              <p:spPr bwMode="auto">
                <a:xfrm>
                  <a:off x="1716058" y="5203703"/>
                  <a:ext cx="659" cy="372403"/>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26"/>
                <p:cNvSpPr txBox="1">
                  <a:spLocks noChangeArrowheads="1"/>
                </p:cNvSpPr>
                <p:nvPr/>
              </p:nvSpPr>
              <p:spPr bwMode="auto">
                <a:xfrm>
                  <a:off x="1989057" y="5576105"/>
                  <a:ext cx="10746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VLAN 1</a:t>
                  </a:r>
                  <a:endParaRPr lang="en-US" b="1" dirty="0"/>
                </a:p>
              </p:txBody>
            </p:sp>
            <p:sp>
              <p:nvSpPr>
                <p:cNvPr id="54" name="TextBox 8"/>
                <p:cNvSpPr txBox="1">
                  <a:spLocks noChangeArrowheads="1"/>
                </p:cNvSpPr>
                <p:nvPr/>
              </p:nvSpPr>
              <p:spPr bwMode="auto">
                <a:xfrm>
                  <a:off x="5259586" y="3865894"/>
                  <a:ext cx="2177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Security Group B</a:t>
                  </a:r>
                </a:p>
                <a:p>
                  <a:pPr algn="ctr" eaLnBrk="1"/>
                  <a:r>
                    <a:rPr lang="en-US" b="1" dirty="0" smtClean="0"/>
                    <a:t>IP subnet </a:t>
                  </a:r>
                  <a:r>
                    <a:rPr lang="en-US" b="1" dirty="0"/>
                    <a:t>2</a:t>
                  </a:r>
                </a:p>
              </p:txBody>
            </p:sp>
            <p:sp>
              <p:nvSpPr>
                <p:cNvPr id="55" name="TextBox 54"/>
                <p:cNvSpPr txBox="1"/>
                <p:nvPr/>
              </p:nvSpPr>
              <p:spPr>
                <a:xfrm>
                  <a:off x="1533027" y="4483217"/>
                  <a:ext cx="1958432" cy="369332"/>
                </a:xfrm>
                <a:prstGeom prst="rect">
                  <a:avLst/>
                </a:prstGeom>
                <a:noFill/>
              </p:spPr>
              <p:txBody>
                <a:bodyPr wrap="square" rtlCol="0">
                  <a:spAutoFit/>
                </a:bodyPr>
                <a:lstStyle/>
                <a:p>
                  <a:pPr algn="ctr"/>
                  <a:r>
                    <a:rPr lang="en-US" b="1" dirty="0">
                      <a:solidFill>
                        <a:schemeClr val="bg1"/>
                      </a:solidFill>
                    </a:rPr>
                    <a:t>f</a:t>
                  </a:r>
                  <a:r>
                    <a:rPr lang="en-US" b="1" dirty="0" smtClean="0">
                      <a:solidFill>
                        <a:schemeClr val="bg1"/>
                      </a:solidFill>
                    </a:rPr>
                    <a:t>irewall rules</a:t>
                  </a:r>
                  <a:endParaRPr lang="en-US" b="1" dirty="0">
                    <a:solidFill>
                      <a:schemeClr val="bg1"/>
                    </a:solidFill>
                  </a:endParaRPr>
                </a:p>
              </p:txBody>
            </p:sp>
            <p:sp>
              <p:nvSpPr>
                <p:cNvPr id="56" name="TextBox 55"/>
                <p:cNvSpPr txBox="1"/>
                <p:nvPr/>
              </p:nvSpPr>
              <p:spPr>
                <a:xfrm>
                  <a:off x="5369166" y="4483217"/>
                  <a:ext cx="1958432" cy="369332"/>
                </a:xfrm>
                <a:prstGeom prst="rect">
                  <a:avLst/>
                </a:prstGeom>
                <a:noFill/>
              </p:spPr>
              <p:txBody>
                <a:bodyPr wrap="square" rtlCol="0">
                  <a:spAutoFit/>
                </a:bodyPr>
                <a:lstStyle/>
                <a:p>
                  <a:pPr algn="ctr"/>
                  <a:r>
                    <a:rPr lang="en-US" b="1" dirty="0">
                      <a:solidFill>
                        <a:schemeClr val="bg1"/>
                      </a:solidFill>
                    </a:rPr>
                    <a:t>f</a:t>
                  </a:r>
                  <a:r>
                    <a:rPr lang="en-US" b="1" dirty="0" smtClean="0">
                      <a:solidFill>
                        <a:schemeClr val="bg1"/>
                      </a:solidFill>
                    </a:rPr>
                    <a:t>irewall rules</a:t>
                  </a:r>
                  <a:endParaRPr lang="en-US" b="1" dirty="0">
                    <a:solidFill>
                      <a:schemeClr val="bg1"/>
                    </a:solidFill>
                  </a:endParaRPr>
                </a:p>
              </p:txBody>
            </p:sp>
          </p:grpSp>
          <p:cxnSp>
            <p:nvCxnSpPr>
              <p:cNvPr id="61" name="Straight Connector 11"/>
              <p:cNvCxnSpPr>
                <a:cxnSpLocks noChangeShapeType="1"/>
              </p:cNvCxnSpPr>
              <p:nvPr/>
            </p:nvCxnSpPr>
            <p:spPr bwMode="auto">
              <a:xfrm>
                <a:off x="4733194" y="5347930"/>
                <a:ext cx="3230376"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 name="TextBox 26"/>
            <p:cNvSpPr txBox="1">
              <a:spLocks noChangeArrowheads="1"/>
            </p:cNvSpPr>
            <p:nvPr/>
          </p:nvSpPr>
          <p:spPr bwMode="auto">
            <a:xfrm>
              <a:off x="5816337" y="5347930"/>
              <a:ext cx="1046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b="1" dirty="0" smtClean="0"/>
                <a:t>VLAN 2</a:t>
              </a:r>
              <a:endParaRPr lang="en-US" b="1" dirty="0"/>
            </a:p>
          </p:txBody>
        </p:sp>
      </p:grpSp>
      <p:sp>
        <p:nvSpPr>
          <p:cNvPr id="27"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23</a:t>
            </a:fld>
            <a:endParaRPr lang="en-US"/>
          </a:p>
        </p:txBody>
      </p:sp>
    </p:spTree>
    <p:extLst>
      <p:ext uri="{BB962C8B-B14F-4D97-AF65-F5344CB8AC3E}">
        <p14:creationId xmlns:p14="http://schemas.microsoft.com/office/powerpoint/2010/main" val="16261725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VLAN-Clean Testing</a:t>
            </a:r>
            <a:endParaRPr lang="en-US" dirty="0"/>
          </a:p>
        </p:txBody>
      </p:sp>
      <p:sp>
        <p:nvSpPr>
          <p:cNvPr id="11" name="Content Placeholder 10"/>
          <p:cNvSpPr>
            <a:spLocks noGrp="1"/>
          </p:cNvSpPr>
          <p:nvPr>
            <p:ph idx="1"/>
          </p:nvPr>
        </p:nvSpPr>
        <p:spPr>
          <a:xfrm>
            <a:off x="0" y="1614237"/>
            <a:ext cx="7948365" cy="4840942"/>
          </a:xfrm>
        </p:spPr>
        <p:txBody>
          <a:bodyPr/>
          <a:lstStyle/>
          <a:p>
            <a:r>
              <a:rPr lang="en-US" dirty="0"/>
              <a:t>To test whether the network </a:t>
            </a:r>
            <a:r>
              <a:rPr lang="en-US" dirty="0" smtClean="0"/>
              <a:t>                                                   switches are VLAN-clean choose</a:t>
            </a:r>
            <a:r>
              <a:rPr lang="en-US" dirty="0"/>
              <a:t>:</a:t>
            </a:r>
          </a:p>
          <a:p>
            <a:pPr lvl="1"/>
            <a:r>
              <a:rPr lang="en-US" dirty="0"/>
              <a:t>Two </a:t>
            </a:r>
            <a:r>
              <a:rPr lang="en-US" dirty="0" smtClean="0"/>
              <a:t>private IP addresses</a:t>
            </a:r>
            <a:endParaRPr lang="en-US" dirty="0"/>
          </a:p>
          <a:p>
            <a:pPr lvl="1"/>
            <a:r>
              <a:rPr lang="en-US" dirty="0"/>
              <a:t>One VLAN </a:t>
            </a:r>
            <a:r>
              <a:rPr lang="en-US" dirty="0" smtClean="0"/>
              <a:t>ID</a:t>
            </a:r>
            <a:endParaRPr lang="en-US" dirty="0"/>
          </a:p>
          <a:p>
            <a:pPr lvl="1"/>
            <a:r>
              <a:rPr lang="en-US" dirty="0" smtClean="0"/>
              <a:t>CC and NC network interfaces</a:t>
            </a:r>
            <a:endParaRPr lang="en-US" dirty="0"/>
          </a:p>
          <a:p>
            <a:r>
              <a:rPr lang="en-US" dirty="0"/>
              <a:t>On the </a:t>
            </a:r>
            <a:r>
              <a:rPr lang="en-US" dirty="0" smtClean="0"/>
              <a:t>Cluster </a:t>
            </a:r>
            <a:r>
              <a:rPr lang="en-US" dirty="0"/>
              <a:t>C</a:t>
            </a:r>
            <a:r>
              <a:rPr lang="en-US" dirty="0" smtClean="0"/>
              <a:t>ontroller</a:t>
            </a:r>
            <a:r>
              <a:rPr lang="en-US" dirty="0"/>
              <a:t>:</a:t>
            </a:r>
          </a:p>
          <a:p>
            <a:pPr lvl="1"/>
            <a:r>
              <a:rPr lang="en-US" sz="1800" dirty="0" err="1">
                <a:latin typeface="Courier New" pitchFamily="49" charset="0"/>
                <a:cs typeface="Courier New" pitchFamily="49" charset="0"/>
              </a:rPr>
              <a:t>vconfig</a:t>
            </a:r>
            <a:r>
              <a:rPr lang="en-US" sz="1800" dirty="0">
                <a:latin typeface="Courier New" pitchFamily="49" charset="0"/>
                <a:cs typeface="Courier New" pitchFamily="49" charset="0"/>
              </a:rPr>
              <a:t> add eth1 10</a:t>
            </a:r>
          </a:p>
          <a:p>
            <a:pPr lvl="1"/>
            <a:r>
              <a:rPr lang="en-US" sz="1800" dirty="0" err="1">
                <a:latin typeface="Courier New" pitchFamily="49" charset="0"/>
                <a:cs typeface="Courier New" pitchFamily="49" charset="0"/>
              </a:rPr>
              <a:t>ifconfig</a:t>
            </a:r>
            <a:r>
              <a:rPr lang="en-US" sz="1800" dirty="0">
                <a:latin typeface="Courier New" pitchFamily="49" charset="0"/>
                <a:cs typeface="Courier New" pitchFamily="49" charset="0"/>
              </a:rPr>
              <a:t> eth1.10 </a:t>
            </a:r>
            <a:r>
              <a:rPr lang="en-US" sz="1800" dirty="0" smtClean="0">
                <a:latin typeface="Courier New" pitchFamily="49" charset="0"/>
                <a:cs typeface="Courier New" pitchFamily="49" charset="0"/>
              </a:rPr>
              <a:t>10.1.1.1 </a:t>
            </a:r>
            <a:r>
              <a:rPr lang="en-US" dirty="0">
                <a:latin typeface="Courier New" pitchFamily="49" charset="0"/>
                <a:cs typeface="Courier New" pitchFamily="49" charset="0"/>
              </a:rPr>
              <a:t>up</a:t>
            </a:r>
          </a:p>
          <a:p>
            <a:r>
              <a:rPr lang="en-US" dirty="0"/>
              <a:t>On the </a:t>
            </a:r>
            <a:r>
              <a:rPr lang="en-US" dirty="0" smtClean="0"/>
              <a:t>Node </a:t>
            </a:r>
            <a:r>
              <a:rPr lang="en-US" dirty="0"/>
              <a:t>C</a:t>
            </a:r>
            <a:r>
              <a:rPr lang="en-US" dirty="0" smtClean="0"/>
              <a:t>ontroller</a:t>
            </a:r>
            <a:r>
              <a:rPr lang="en-US" dirty="0"/>
              <a:t>:</a:t>
            </a:r>
          </a:p>
          <a:p>
            <a:pPr lvl="1"/>
            <a:r>
              <a:rPr lang="en-US" sz="1800" dirty="0" err="1">
                <a:latin typeface="Courier New" pitchFamily="49" charset="0"/>
                <a:cs typeface="Courier New" pitchFamily="49" charset="0"/>
              </a:rPr>
              <a:t>vconfig</a:t>
            </a:r>
            <a:r>
              <a:rPr lang="en-US" sz="1800" dirty="0">
                <a:latin typeface="Courier New" pitchFamily="49" charset="0"/>
                <a:cs typeface="Courier New" pitchFamily="49" charset="0"/>
              </a:rPr>
              <a:t> add eth0 10</a:t>
            </a:r>
          </a:p>
          <a:p>
            <a:pPr lvl="1"/>
            <a:r>
              <a:rPr lang="en-US" sz="1800" dirty="0" err="1">
                <a:latin typeface="Courier New" pitchFamily="49" charset="0"/>
                <a:cs typeface="Courier New" pitchFamily="49" charset="0"/>
              </a:rPr>
              <a:t>ifconfig</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eth0.10 10.1.1.2 </a:t>
            </a:r>
            <a:r>
              <a:rPr lang="en-US" sz="1800" dirty="0">
                <a:latin typeface="Courier New" pitchFamily="49" charset="0"/>
                <a:cs typeface="Courier New" pitchFamily="49" charset="0"/>
              </a:rPr>
              <a:t>up</a:t>
            </a:r>
          </a:p>
          <a:p>
            <a:r>
              <a:rPr lang="en-US" dirty="0"/>
              <a:t>From each host, </a:t>
            </a:r>
            <a:r>
              <a:rPr lang="en-US" dirty="0">
                <a:latin typeface="Courier New" pitchFamily="49" charset="0"/>
                <a:cs typeface="Courier New" pitchFamily="49" charset="0"/>
              </a:rPr>
              <a:t>ping</a:t>
            </a:r>
            <a:r>
              <a:rPr lang="en-US" dirty="0"/>
              <a:t> the IP address of the other host</a:t>
            </a:r>
            <a:r>
              <a:rPr lang="en-US" dirty="0" smtClean="0"/>
              <a:t>.</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a:p>
        </p:txBody>
      </p:sp>
      <p:grpSp>
        <p:nvGrpSpPr>
          <p:cNvPr id="14" name="Group 13"/>
          <p:cNvGrpSpPr/>
          <p:nvPr/>
        </p:nvGrpSpPr>
        <p:grpSpPr>
          <a:xfrm>
            <a:off x="5359509" y="1355216"/>
            <a:ext cx="3727686" cy="3220045"/>
            <a:chOff x="4563452" y="2675155"/>
            <a:chExt cx="3884369" cy="3220045"/>
          </a:xfrm>
        </p:grpSpPr>
        <p:sp>
          <p:nvSpPr>
            <p:cNvPr id="80" name="Isosceles Triangle 79"/>
            <p:cNvSpPr/>
            <p:nvPr/>
          </p:nvSpPr>
          <p:spPr>
            <a:xfrm>
              <a:off x="4964926" y="4938839"/>
              <a:ext cx="940776" cy="624235"/>
            </a:xfrm>
            <a:prstGeom prst="triangl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1" name="Isosceles Triangle 80"/>
            <p:cNvSpPr/>
            <p:nvPr/>
          </p:nvSpPr>
          <p:spPr>
            <a:xfrm>
              <a:off x="6088602" y="4904332"/>
              <a:ext cx="940776" cy="624235"/>
            </a:xfrm>
            <a:prstGeom prst="triangl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nvGrpSpPr>
            <p:cNvPr id="137" name="Group 136"/>
            <p:cNvGrpSpPr/>
            <p:nvPr/>
          </p:nvGrpSpPr>
          <p:grpSpPr>
            <a:xfrm>
              <a:off x="5588986" y="3610188"/>
              <a:ext cx="846650" cy="482009"/>
              <a:chOff x="3838843" y="2142740"/>
              <a:chExt cx="783268" cy="482009"/>
            </a:xfrm>
          </p:grpSpPr>
          <p:sp>
            <p:nvSpPr>
              <p:cNvPr id="141" name="Rounded Rectangle 140"/>
              <p:cNvSpPr/>
              <p:nvPr/>
            </p:nvSpPr>
            <p:spPr>
              <a:xfrm>
                <a:off x="3838843"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2" name="TextBox 31"/>
              <p:cNvSpPr txBox="1"/>
              <p:nvPr/>
            </p:nvSpPr>
            <p:spPr>
              <a:xfrm>
                <a:off x="3853020"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C</a:t>
                </a:r>
                <a:r>
                  <a:rPr lang="en-US" sz="1200" b="1" dirty="0" smtClean="0">
                    <a:solidFill>
                      <a:schemeClr val="bg1"/>
                    </a:solidFill>
                  </a:rPr>
                  <a:t>C</a:t>
                </a:r>
                <a:endParaRPr lang="en-US" sz="1200" b="1" dirty="0">
                  <a:solidFill>
                    <a:schemeClr val="bg1"/>
                  </a:solidFill>
                </a:endParaRPr>
              </a:p>
            </p:txBody>
          </p:sp>
        </p:grpSp>
        <p:grpSp>
          <p:nvGrpSpPr>
            <p:cNvPr id="84" name="Group 83"/>
            <p:cNvGrpSpPr/>
            <p:nvPr/>
          </p:nvGrpSpPr>
          <p:grpSpPr>
            <a:xfrm>
              <a:off x="5064331" y="4625152"/>
              <a:ext cx="1883395" cy="487593"/>
              <a:chOff x="2467430" y="4571106"/>
              <a:chExt cx="1883395" cy="487593"/>
            </a:xfrm>
          </p:grpSpPr>
          <p:grpSp>
            <p:nvGrpSpPr>
              <p:cNvPr id="131" name="Group 130"/>
              <p:cNvGrpSpPr/>
              <p:nvPr/>
            </p:nvGrpSpPr>
            <p:grpSpPr>
              <a:xfrm>
                <a:off x="2467430" y="4576690"/>
                <a:ext cx="783268" cy="482009"/>
                <a:chOff x="3413048" y="2142740"/>
                <a:chExt cx="783268" cy="482009"/>
              </a:xfrm>
            </p:grpSpPr>
            <p:sp>
              <p:nvSpPr>
                <p:cNvPr id="135" name="Rounded Rectangle 134"/>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6" name="TextBox 53"/>
                <p:cNvSpPr txBox="1"/>
                <p:nvPr/>
              </p:nvSpPr>
              <p:spPr>
                <a:xfrm>
                  <a:off x="3441402"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grpSp>
            <p:nvGrpSpPr>
              <p:cNvPr id="132" name="Group 131"/>
              <p:cNvGrpSpPr/>
              <p:nvPr/>
            </p:nvGrpSpPr>
            <p:grpSpPr>
              <a:xfrm>
                <a:off x="3567557" y="4571106"/>
                <a:ext cx="783268" cy="482009"/>
                <a:chOff x="3413048" y="2142740"/>
                <a:chExt cx="783268" cy="482009"/>
              </a:xfrm>
            </p:grpSpPr>
            <p:sp>
              <p:nvSpPr>
                <p:cNvPr id="133" name="Rounded Rectangle 132"/>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4" name="TextBox 51"/>
                <p:cNvSpPr txBox="1"/>
                <p:nvPr/>
              </p:nvSpPr>
              <p:spPr>
                <a:xfrm>
                  <a:off x="3441402" y="2250830"/>
                  <a:ext cx="754914"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grpSp>
        <p:grpSp>
          <p:nvGrpSpPr>
            <p:cNvPr id="85" name="Group 84"/>
            <p:cNvGrpSpPr/>
            <p:nvPr/>
          </p:nvGrpSpPr>
          <p:grpSpPr>
            <a:xfrm>
              <a:off x="4938549" y="5250957"/>
              <a:ext cx="964404" cy="593415"/>
              <a:chOff x="1414913" y="5602127"/>
              <a:chExt cx="964404" cy="593415"/>
            </a:xfrm>
          </p:grpSpPr>
          <p:grpSp>
            <p:nvGrpSpPr>
              <p:cNvPr id="116" name="Group 115"/>
              <p:cNvGrpSpPr/>
              <p:nvPr/>
            </p:nvGrpSpPr>
            <p:grpSpPr>
              <a:xfrm>
                <a:off x="1869363" y="5826265"/>
                <a:ext cx="509954" cy="369277"/>
                <a:chOff x="2173166" y="5565529"/>
                <a:chExt cx="509954" cy="369277"/>
              </a:xfrm>
            </p:grpSpPr>
            <p:sp>
              <p:nvSpPr>
                <p:cNvPr id="129" name="Rounded Rectangle 128"/>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0" name="TextBox 86"/>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7" name="Group 116"/>
              <p:cNvGrpSpPr/>
              <p:nvPr/>
            </p:nvGrpSpPr>
            <p:grpSpPr>
              <a:xfrm>
                <a:off x="1766651" y="5775033"/>
                <a:ext cx="509954" cy="369277"/>
                <a:chOff x="2173166" y="5565529"/>
                <a:chExt cx="509954" cy="369277"/>
              </a:xfrm>
            </p:grpSpPr>
            <p:sp>
              <p:nvSpPr>
                <p:cNvPr id="127" name="Rounded Rectangle 126"/>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8" name="TextBox 83"/>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8" name="Group 117"/>
              <p:cNvGrpSpPr/>
              <p:nvPr/>
            </p:nvGrpSpPr>
            <p:grpSpPr>
              <a:xfrm>
                <a:off x="1655402" y="5713487"/>
                <a:ext cx="509954" cy="369277"/>
                <a:chOff x="2173166" y="5565529"/>
                <a:chExt cx="509954" cy="369277"/>
              </a:xfrm>
            </p:grpSpPr>
            <p:sp>
              <p:nvSpPr>
                <p:cNvPr id="125" name="Rounded Rectangle 124"/>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6" name="TextBox 80"/>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19" name="Group 118"/>
              <p:cNvGrpSpPr/>
              <p:nvPr/>
            </p:nvGrpSpPr>
            <p:grpSpPr>
              <a:xfrm>
                <a:off x="1540551" y="5651932"/>
                <a:ext cx="509954" cy="369277"/>
                <a:chOff x="2173166" y="5565529"/>
                <a:chExt cx="509954" cy="369277"/>
              </a:xfrm>
            </p:grpSpPr>
            <p:sp>
              <p:nvSpPr>
                <p:cNvPr id="123" name="Rounded Rectangle 122"/>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4" name="TextBox 77"/>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20" name="Group 119"/>
              <p:cNvGrpSpPr/>
              <p:nvPr/>
            </p:nvGrpSpPr>
            <p:grpSpPr>
              <a:xfrm>
                <a:off x="1414913" y="5602127"/>
                <a:ext cx="509954" cy="369277"/>
                <a:chOff x="2173166" y="5565529"/>
                <a:chExt cx="509954" cy="369277"/>
              </a:xfrm>
            </p:grpSpPr>
            <p:sp>
              <p:nvSpPr>
                <p:cNvPr id="121" name="Rounded Rectangle 120"/>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2" name="TextBox 56"/>
                <p:cNvSpPr txBox="1"/>
                <p:nvPr/>
              </p:nvSpPr>
              <p:spPr>
                <a:xfrm>
                  <a:off x="2186355" y="5611667"/>
                  <a:ext cx="483576"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b="1" dirty="0" smtClean="0"/>
                    <a:t>VM</a:t>
                  </a:r>
                  <a:endParaRPr lang="en-US" sz="1400" b="1" dirty="0"/>
                </a:p>
              </p:txBody>
            </p:sp>
          </p:grpSp>
        </p:grpSp>
        <p:grpSp>
          <p:nvGrpSpPr>
            <p:cNvPr id="86" name="Group 85"/>
            <p:cNvGrpSpPr/>
            <p:nvPr/>
          </p:nvGrpSpPr>
          <p:grpSpPr>
            <a:xfrm>
              <a:off x="6059327" y="5251701"/>
              <a:ext cx="964404" cy="593415"/>
              <a:chOff x="1414913" y="5602127"/>
              <a:chExt cx="964404" cy="593415"/>
            </a:xfrm>
          </p:grpSpPr>
          <p:grpSp>
            <p:nvGrpSpPr>
              <p:cNvPr id="101" name="Group 100"/>
              <p:cNvGrpSpPr/>
              <p:nvPr/>
            </p:nvGrpSpPr>
            <p:grpSpPr>
              <a:xfrm>
                <a:off x="1869363" y="5826265"/>
                <a:ext cx="509954" cy="369277"/>
                <a:chOff x="2173166" y="5565529"/>
                <a:chExt cx="509954" cy="369277"/>
              </a:xfrm>
            </p:grpSpPr>
            <p:sp>
              <p:nvSpPr>
                <p:cNvPr id="114" name="Rounded Rectangle 113"/>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5" name="TextBox 120"/>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2" name="Group 101"/>
              <p:cNvGrpSpPr/>
              <p:nvPr/>
            </p:nvGrpSpPr>
            <p:grpSpPr>
              <a:xfrm>
                <a:off x="1766651" y="5775033"/>
                <a:ext cx="509954" cy="369277"/>
                <a:chOff x="2173166" y="5565529"/>
                <a:chExt cx="509954" cy="369277"/>
              </a:xfrm>
            </p:grpSpPr>
            <p:sp>
              <p:nvSpPr>
                <p:cNvPr id="112" name="Rounded Rectangle 111"/>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3" name="TextBox 118"/>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3" name="Group 102"/>
              <p:cNvGrpSpPr/>
              <p:nvPr/>
            </p:nvGrpSpPr>
            <p:grpSpPr>
              <a:xfrm>
                <a:off x="1655402" y="5713487"/>
                <a:ext cx="509954" cy="369277"/>
                <a:chOff x="2173166" y="5565529"/>
                <a:chExt cx="509954" cy="369277"/>
              </a:xfrm>
            </p:grpSpPr>
            <p:sp>
              <p:nvSpPr>
                <p:cNvPr id="110" name="Rounded Rectangle 109"/>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1" name="TextBox 116"/>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4" name="Group 103"/>
              <p:cNvGrpSpPr/>
              <p:nvPr/>
            </p:nvGrpSpPr>
            <p:grpSpPr>
              <a:xfrm>
                <a:off x="1540551" y="5651932"/>
                <a:ext cx="509954" cy="369277"/>
                <a:chOff x="2173166" y="5565529"/>
                <a:chExt cx="509954" cy="369277"/>
              </a:xfrm>
            </p:grpSpPr>
            <p:sp>
              <p:nvSpPr>
                <p:cNvPr id="108" name="Rounded Rectangle 107"/>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9" name="TextBox 114"/>
                <p:cNvSpPr txBox="1"/>
                <p:nvPr/>
              </p:nvSpPr>
              <p:spPr>
                <a:xfrm>
                  <a:off x="2186355" y="5611667"/>
                  <a:ext cx="48357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dirty="0" smtClean="0"/>
                    <a:t>VM</a:t>
                  </a:r>
                  <a:endParaRPr lang="en-US" sz="1200" b="1" dirty="0"/>
                </a:p>
              </p:txBody>
            </p:sp>
          </p:grpSp>
          <p:grpSp>
            <p:nvGrpSpPr>
              <p:cNvPr id="105" name="Group 104"/>
              <p:cNvGrpSpPr/>
              <p:nvPr/>
            </p:nvGrpSpPr>
            <p:grpSpPr>
              <a:xfrm>
                <a:off x="1414913" y="5602127"/>
                <a:ext cx="509954" cy="369277"/>
                <a:chOff x="2173166" y="5565529"/>
                <a:chExt cx="509954" cy="369277"/>
              </a:xfrm>
            </p:grpSpPr>
            <p:sp>
              <p:nvSpPr>
                <p:cNvPr id="106" name="Rounded Rectangle 105"/>
                <p:cNvSpPr/>
                <p:nvPr/>
              </p:nvSpPr>
              <p:spPr>
                <a:xfrm>
                  <a:off x="2173166" y="5565529"/>
                  <a:ext cx="509954" cy="3692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7" name="TextBox 112"/>
                <p:cNvSpPr txBox="1"/>
                <p:nvPr/>
              </p:nvSpPr>
              <p:spPr>
                <a:xfrm>
                  <a:off x="2186355" y="5611667"/>
                  <a:ext cx="483576"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b="1" dirty="0" smtClean="0"/>
                    <a:t>VM</a:t>
                  </a:r>
                  <a:endParaRPr lang="en-US" sz="1400" b="1" dirty="0"/>
                </a:p>
              </p:txBody>
            </p:sp>
          </p:grpSp>
        </p:grpSp>
        <p:sp>
          <p:nvSpPr>
            <p:cNvPr id="87" name="Rectangle 86"/>
            <p:cNvSpPr/>
            <p:nvPr/>
          </p:nvSpPr>
          <p:spPr>
            <a:xfrm>
              <a:off x="5619002" y="3270085"/>
              <a:ext cx="786618" cy="113355"/>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8" name="Rectangle 87"/>
            <p:cNvSpPr/>
            <p:nvPr/>
          </p:nvSpPr>
          <p:spPr>
            <a:xfrm>
              <a:off x="5622704" y="4301716"/>
              <a:ext cx="786618" cy="113355"/>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92" name="Straight Connector 91"/>
            <p:cNvCxnSpPr>
              <a:stCxn id="87" idx="2"/>
              <a:endCxn id="141" idx="0"/>
            </p:cNvCxnSpPr>
            <p:nvPr/>
          </p:nvCxnSpPr>
          <p:spPr>
            <a:xfrm>
              <a:off x="6012311" y="3383440"/>
              <a:ext cx="0" cy="226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33" idx="0"/>
            </p:cNvCxnSpPr>
            <p:nvPr/>
          </p:nvCxnSpPr>
          <p:spPr>
            <a:xfrm>
              <a:off x="6198154" y="4415071"/>
              <a:ext cx="357938" cy="2100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35" idx="0"/>
            </p:cNvCxnSpPr>
            <p:nvPr/>
          </p:nvCxnSpPr>
          <p:spPr>
            <a:xfrm flipV="1">
              <a:off x="5455965" y="4415071"/>
              <a:ext cx="391634" cy="2156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1" idx="2"/>
              <a:endCxn id="88" idx="0"/>
            </p:cNvCxnSpPr>
            <p:nvPr/>
          </p:nvCxnSpPr>
          <p:spPr>
            <a:xfrm>
              <a:off x="6012311" y="4092197"/>
              <a:ext cx="3702" cy="2095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Right Brace 73"/>
            <p:cNvSpPr/>
            <p:nvPr/>
          </p:nvSpPr>
          <p:spPr>
            <a:xfrm>
              <a:off x="7103125" y="2675155"/>
              <a:ext cx="315996" cy="11816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76" name="Right Brace 75"/>
            <p:cNvSpPr/>
            <p:nvPr/>
          </p:nvSpPr>
          <p:spPr>
            <a:xfrm>
              <a:off x="7103125" y="3923731"/>
              <a:ext cx="315996" cy="197146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77" name="TextBox 175"/>
            <p:cNvSpPr txBox="1"/>
            <p:nvPr/>
          </p:nvSpPr>
          <p:spPr>
            <a:xfrm>
              <a:off x="7419122" y="2871524"/>
              <a:ext cx="872017"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400" b="1" dirty="0"/>
                <a:t>o</a:t>
              </a:r>
              <a:r>
                <a:rPr lang="en-US" sz="1400" b="1" dirty="0" smtClean="0"/>
                <a:t>ther VLANS ok here</a:t>
              </a:r>
              <a:endParaRPr lang="en-US" sz="1400" b="1" dirty="0"/>
            </a:p>
          </p:txBody>
        </p:sp>
        <p:sp>
          <p:nvSpPr>
            <p:cNvPr id="78" name="TextBox 176"/>
            <p:cNvSpPr txBox="1"/>
            <p:nvPr/>
          </p:nvSpPr>
          <p:spPr>
            <a:xfrm>
              <a:off x="7419121" y="4410471"/>
              <a:ext cx="1028700" cy="95410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400" b="1" dirty="0" smtClean="0"/>
                <a:t>Must be VLAN clean here</a:t>
              </a:r>
              <a:endParaRPr lang="en-US" sz="1400" b="1" dirty="0"/>
            </a:p>
          </p:txBody>
        </p:sp>
        <p:sp>
          <p:nvSpPr>
            <p:cNvPr id="3" name="TextBox 2"/>
            <p:cNvSpPr txBox="1"/>
            <p:nvPr/>
          </p:nvSpPr>
          <p:spPr>
            <a:xfrm>
              <a:off x="4569405" y="3095929"/>
              <a:ext cx="1014152" cy="461665"/>
            </a:xfrm>
            <a:prstGeom prst="rect">
              <a:avLst/>
            </a:prstGeom>
            <a:noFill/>
          </p:spPr>
          <p:txBody>
            <a:bodyPr wrap="square" rtlCol="0">
              <a:spAutoFit/>
            </a:bodyPr>
            <a:lstStyle/>
            <a:p>
              <a:pPr algn="ctr"/>
              <a:r>
                <a:rPr lang="en-US" sz="1200" b="1" dirty="0"/>
                <a:t>p</a:t>
              </a:r>
              <a:r>
                <a:rPr lang="en-US" sz="1200" b="1" dirty="0" smtClean="0"/>
                <a:t>ublic switch</a:t>
              </a:r>
              <a:endParaRPr lang="en-US" sz="1200" b="1" dirty="0"/>
            </a:p>
          </p:txBody>
        </p:sp>
        <p:sp>
          <p:nvSpPr>
            <p:cNvPr id="150" name="TextBox 149"/>
            <p:cNvSpPr txBox="1"/>
            <p:nvPr/>
          </p:nvSpPr>
          <p:spPr>
            <a:xfrm>
              <a:off x="4563452" y="4142677"/>
              <a:ext cx="1014152" cy="461665"/>
            </a:xfrm>
            <a:prstGeom prst="rect">
              <a:avLst/>
            </a:prstGeom>
            <a:noFill/>
          </p:spPr>
          <p:txBody>
            <a:bodyPr wrap="square" rtlCol="0">
              <a:spAutoFit/>
            </a:bodyPr>
            <a:lstStyle/>
            <a:p>
              <a:pPr algn="ctr"/>
              <a:r>
                <a:rPr lang="en-US" sz="1200" b="1" dirty="0" smtClean="0"/>
                <a:t>private switch</a:t>
              </a:r>
              <a:endParaRPr lang="en-US" sz="1200" b="1" dirty="0"/>
            </a:p>
          </p:txBody>
        </p:sp>
        <p:cxnSp>
          <p:nvCxnSpPr>
            <p:cNvPr id="151" name="Straight Connector 150"/>
            <p:cNvCxnSpPr>
              <a:stCxn id="87" idx="0"/>
            </p:cNvCxnSpPr>
            <p:nvPr/>
          </p:nvCxnSpPr>
          <p:spPr>
            <a:xfrm flipV="1">
              <a:off x="6012311" y="2800689"/>
              <a:ext cx="0" cy="46939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31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Two Clusters/Single Subnet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25</a:t>
            </a:fld>
            <a:endParaRPr lang="en-US"/>
          </a:p>
        </p:txBody>
      </p:sp>
      <p:grpSp>
        <p:nvGrpSpPr>
          <p:cNvPr id="3" name="Group 2"/>
          <p:cNvGrpSpPr/>
          <p:nvPr/>
        </p:nvGrpSpPr>
        <p:grpSpPr>
          <a:xfrm>
            <a:off x="306593" y="914326"/>
            <a:ext cx="8591874" cy="5492506"/>
            <a:chOff x="306593" y="914326"/>
            <a:chExt cx="8591874" cy="5492506"/>
          </a:xfrm>
        </p:grpSpPr>
        <p:pic>
          <p:nvPicPr>
            <p:cNvPr id="10" name="Picture 9"/>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06593" y="3518231"/>
              <a:ext cx="5501380" cy="2513733"/>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sp>
          <p:nvSpPr>
            <p:cNvPr id="7" name="Rounded Rectangle 6"/>
            <p:cNvSpPr/>
            <p:nvPr/>
          </p:nvSpPr>
          <p:spPr>
            <a:xfrm>
              <a:off x="683884"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7" idx="0"/>
            </p:cNvCxnSpPr>
            <p:nvPr/>
          </p:nvCxnSpPr>
          <p:spPr>
            <a:xfrm>
              <a:off x="1024101"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873355"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3" idx="0"/>
            </p:cNvCxnSpPr>
            <p:nvPr/>
          </p:nvCxnSpPr>
          <p:spPr>
            <a:xfrm>
              <a:off x="2213572"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0"/>
            </p:cNvCxnSpPr>
            <p:nvPr/>
          </p:nvCxnSpPr>
          <p:spPr>
            <a:xfrm flipV="1">
              <a:off x="1562302" y="1697897"/>
              <a:ext cx="1018936" cy="9068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8522" y="4570709"/>
              <a:ext cx="4551388" cy="308492"/>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6" idx="2"/>
            </p:cNvCxnSpPr>
            <p:nvPr/>
          </p:nvCxnSpPr>
          <p:spPr>
            <a:xfrm flipH="1">
              <a:off x="1560158" y="4083030"/>
              <a:ext cx="2144" cy="48768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20405" y="2604750"/>
              <a:ext cx="2483794" cy="1478280"/>
              <a:chOff x="838200" y="2636520"/>
              <a:chExt cx="2483794" cy="1478280"/>
            </a:xfrm>
          </p:grpSpPr>
          <p:sp>
            <p:nvSpPr>
              <p:cNvPr id="6" name="Rounded Rectangle 5"/>
              <p:cNvSpPr/>
              <p:nvPr/>
            </p:nvSpPr>
            <p:spPr>
              <a:xfrm>
                <a:off x="838200" y="2636520"/>
                <a:ext cx="2483794" cy="147828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56872" y="2798504"/>
                <a:ext cx="2014711" cy="1169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56873" y="2798504"/>
                <a:ext cx="2042160" cy="1169551"/>
              </a:xfrm>
              <a:prstGeom prst="rect">
                <a:avLst/>
              </a:prstGeom>
              <a:noFill/>
            </p:spPr>
            <p:txBody>
              <a:bodyPr wrap="square" rtlCol="0">
                <a:spAutoFit/>
              </a:bodyPr>
              <a:lstStyle/>
              <a:p>
                <a:r>
                  <a:rPr lang="en-US" sz="1400" b="1" dirty="0" smtClean="0"/>
                  <a:t>Security Group: A</a:t>
                </a:r>
              </a:p>
              <a:p>
                <a:r>
                  <a:rPr lang="en-US" sz="1400" b="1" dirty="0" smtClean="0"/>
                  <a:t>Network: 10.1.0.32</a:t>
                </a:r>
              </a:p>
              <a:p>
                <a:r>
                  <a:rPr lang="en-US" sz="1400" b="1" dirty="0" smtClean="0"/>
                  <a:t>VM IPs:  10.1.0.41-62</a:t>
                </a:r>
              </a:p>
              <a:p>
                <a:r>
                  <a:rPr lang="en-US" sz="1400" b="1" dirty="0" smtClean="0"/>
                  <a:t>Broadcast: 10.1.0.63</a:t>
                </a:r>
              </a:p>
              <a:p>
                <a:r>
                  <a:rPr lang="en-US" sz="1400" b="1" dirty="0" smtClean="0"/>
                  <a:t>GW IP: 10.1.0.33 </a:t>
                </a:r>
                <a:endParaRPr lang="en-US" sz="1400" b="1" dirty="0"/>
              </a:p>
            </p:txBody>
          </p:sp>
        </p:grpSp>
        <p:grpSp>
          <p:nvGrpSpPr>
            <p:cNvPr id="56" name="Group 55"/>
            <p:cNvGrpSpPr/>
            <p:nvPr/>
          </p:nvGrpSpPr>
          <p:grpSpPr>
            <a:xfrm>
              <a:off x="3246485" y="2619990"/>
              <a:ext cx="2483794" cy="1478280"/>
              <a:chOff x="838200" y="2636520"/>
              <a:chExt cx="2483794" cy="1478280"/>
            </a:xfrm>
          </p:grpSpPr>
          <p:sp>
            <p:nvSpPr>
              <p:cNvPr id="57" name="Rounded Rectangle 56"/>
              <p:cNvSpPr/>
              <p:nvPr/>
            </p:nvSpPr>
            <p:spPr>
              <a:xfrm>
                <a:off x="838200" y="2636520"/>
                <a:ext cx="2483794" cy="147828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056872" y="2798504"/>
                <a:ext cx="2014711" cy="1169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056873" y="2798504"/>
                <a:ext cx="2042160" cy="1169551"/>
              </a:xfrm>
              <a:prstGeom prst="rect">
                <a:avLst/>
              </a:prstGeom>
              <a:noFill/>
              <a:ln>
                <a:noFill/>
              </a:ln>
            </p:spPr>
            <p:txBody>
              <a:bodyPr wrap="square" rtlCol="0">
                <a:spAutoFit/>
              </a:bodyPr>
              <a:lstStyle/>
              <a:p>
                <a:r>
                  <a:rPr lang="en-US" sz="1400" b="1" dirty="0" smtClean="0"/>
                  <a:t>Security Group: A</a:t>
                </a:r>
              </a:p>
              <a:p>
                <a:r>
                  <a:rPr lang="en-US" sz="1400" b="1" dirty="0" smtClean="0"/>
                  <a:t>Network: 10.1.0.32</a:t>
                </a:r>
              </a:p>
              <a:p>
                <a:r>
                  <a:rPr lang="en-US" sz="1400" b="1" dirty="0" smtClean="0"/>
                  <a:t>VM IPs:  10.1.0.41-62</a:t>
                </a:r>
              </a:p>
              <a:p>
                <a:r>
                  <a:rPr lang="en-US" sz="1400" b="1" dirty="0" smtClean="0"/>
                  <a:t>Broadcast: 10.1.0.63</a:t>
                </a:r>
              </a:p>
              <a:p>
                <a:r>
                  <a:rPr lang="en-US" sz="1400" b="1" dirty="0" smtClean="0"/>
                  <a:t>GW IP: 10.1.0.34 </a:t>
                </a:r>
                <a:endParaRPr lang="en-US" sz="1400" b="1" dirty="0"/>
              </a:p>
            </p:txBody>
          </p:sp>
        </p:grpSp>
        <p:cxnSp>
          <p:nvCxnSpPr>
            <p:cNvPr id="64" name="Straight Connector 63"/>
            <p:cNvCxnSpPr>
              <a:stCxn id="57" idx="2"/>
            </p:cNvCxnSpPr>
            <p:nvPr/>
          </p:nvCxnSpPr>
          <p:spPr>
            <a:xfrm>
              <a:off x="4488382" y="4098270"/>
              <a:ext cx="0" cy="4724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7562" y="2235418"/>
              <a:ext cx="796276" cy="369332"/>
            </a:xfrm>
            <a:prstGeom prst="rect">
              <a:avLst/>
            </a:prstGeom>
            <a:noFill/>
          </p:spPr>
          <p:txBody>
            <a:bodyPr wrap="square" rtlCol="0">
              <a:spAutoFit/>
            </a:bodyPr>
            <a:lstStyle/>
            <a:p>
              <a:pPr algn="ctr"/>
              <a:r>
                <a:rPr lang="en-US" b="1" dirty="0" smtClean="0">
                  <a:solidFill>
                    <a:srgbClr val="0099DB"/>
                  </a:solidFill>
                </a:rPr>
                <a:t>CC1</a:t>
              </a:r>
              <a:endParaRPr lang="en-US" b="1" dirty="0">
                <a:solidFill>
                  <a:srgbClr val="0099DB"/>
                </a:solidFill>
              </a:endParaRPr>
            </a:p>
          </p:txBody>
        </p:sp>
        <p:sp>
          <p:nvSpPr>
            <p:cNvPr id="68" name="TextBox 67"/>
            <p:cNvSpPr txBox="1"/>
            <p:nvPr/>
          </p:nvSpPr>
          <p:spPr>
            <a:xfrm>
              <a:off x="4754030" y="2235418"/>
              <a:ext cx="796276" cy="369332"/>
            </a:xfrm>
            <a:prstGeom prst="rect">
              <a:avLst/>
            </a:prstGeom>
            <a:noFill/>
          </p:spPr>
          <p:txBody>
            <a:bodyPr wrap="square" rtlCol="0">
              <a:spAutoFit/>
            </a:bodyPr>
            <a:lstStyle/>
            <a:p>
              <a:pPr algn="ctr"/>
              <a:r>
                <a:rPr lang="en-US" b="1" dirty="0" smtClean="0">
                  <a:solidFill>
                    <a:srgbClr val="0099DB"/>
                  </a:solidFill>
                </a:rPr>
                <a:t>CC2</a:t>
              </a:r>
              <a:endParaRPr lang="en-US" b="1" dirty="0">
                <a:solidFill>
                  <a:srgbClr val="0099DB"/>
                </a:solidFill>
              </a:endParaRPr>
            </a:p>
          </p:txBody>
        </p:sp>
        <p:sp>
          <p:nvSpPr>
            <p:cNvPr id="69" name="TextBox 68"/>
            <p:cNvSpPr txBox="1"/>
            <p:nvPr/>
          </p:nvSpPr>
          <p:spPr>
            <a:xfrm>
              <a:off x="1214153" y="4543787"/>
              <a:ext cx="3595098" cy="369332"/>
            </a:xfrm>
            <a:prstGeom prst="rect">
              <a:avLst/>
            </a:prstGeom>
            <a:noFill/>
          </p:spPr>
          <p:txBody>
            <a:bodyPr wrap="square" rtlCol="0">
              <a:spAutoFit/>
            </a:bodyPr>
            <a:lstStyle/>
            <a:p>
              <a:pPr algn="ctr"/>
              <a:r>
                <a:rPr lang="en-US" b="1" dirty="0"/>
                <a:t>p</a:t>
              </a:r>
              <a:r>
                <a:rPr lang="en-US" b="1" dirty="0" smtClean="0"/>
                <a:t>hysical switch (205.16.3.0)</a:t>
              </a:r>
              <a:endParaRPr lang="en-US" b="1" dirty="0"/>
            </a:p>
          </p:txBody>
        </p:sp>
        <p:grpSp>
          <p:nvGrpSpPr>
            <p:cNvPr id="73" name="Group 72"/>
            <p:cNvGrpSpPr/>
            <p:nvPr/>
          </p:nvGrpSpPr>
          <p:grpSpPr>
            <a:xfrm>
              <a:off x="483043" y="5774670"/>
              <a:ext cx="597092" cy="441960"/>
              <a:chOff x="1000838" y="5806440"/>
              <a:chExt cx="597092" cy="441960"/>
            </a:xfrm>
          </p:grpSpPr>
          <p:sp>
            <p:nvSpPr>
              <p:cNvPr id="36" name="Rectangle 35"/>
              <p:cNvSpPr/>
              <p:nvPr/>
            </p:nvSpPr>
            <p:spPr>
              <a:xfrm>
                <a:off x="1056873" y="5806440"/>
                <a:ext cx="485023" cy="44196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00838" y="5873531"/>
                <a:ext cx="597092" cy="307777"/>
              </a:xfrm>
              <a:prstGeom prst="rect">
                <a:avLst/>
              </a:prstGeom>
              <a:noFill/>
            </p:spPr>
            <p:txBody>
              <a:bodyPr wrap="square" rtlCol="0">
                <a:spAutoFit/>
              </a:bodyPr>
              <a:lstStyle/>
              <a:p>
                <a:pPr algn="ctr"/>
                <a:r>
                  <a:rPr lang="en-US" sz="1400" b="1" dirty="0" smtClean="0"/>
                  <a:t>VM</a:t>
                </a:r>
                <a:r>
                  <a:rPr lang="en-US" sz="1400" b="1" dirty="0"/>
                  <a:t>1</a:t>
                </a:r>
              </a:p>
            </p:txBody>
          </p:sp>
        </p:grpSp>
        <p:sp>
          <p:nvSpPr>
            <p:cNvPr id="74" name="Rounded Rectangle 73"/>
            <p:cNvSpPr/>
            <p:nvPr/>
          </p:nvSpPr>
          <p:spPr>
            <a:xfrm>
              <a:off x="3533264"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4722735"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034431" y="5810984"/>
              <a:ext cx="597092" cy="441960"/>
              <a:chOff x="1000838" y="5806440"/>
              <a:chExt cx="597092" cy="441960"/>
            </a:xfrm>
          </p:grpSpPr>
          <p:sp>
            <p:nvSpPr>
              <p:cNvPr id="77" name="Rectangle 76"/>
              <p:cNvSpPr/>
              <p:nvPr/>
            </p:nvSpPr>
            <p:spPr>
              <a:xfrm>
                <a:off x="1056873" y="5806440"/>
                <a:ext cx="485023" cy="44196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00838" y="5873531"/>
                <a:ext cx="597092" cy="307777"/>
              </a:xfrm>
              <a:prstGeom prst="rect">
                <a:avLst/>
              </a:prstGeom>
              <a:noFill/>
            </p:spPr>
            <p:txBody>
              <a:bodyPr wrap="square" rtlCol="0">
                <a:spAutoFit/>
              </a:bodyPr>
              <a:lstStyle/>
              <a:p>
                <a:pPr algn="ctr"/>
                <a:r>
                  <a:rPr lang="en-US" sz="1400" b="1" dirty="0" smtClean="0"/>
                  <a:t>VM2</a:t>
                </a:r>
                <a:endParaRPr lang="en-US" sz="1400" b="1" dirty="0"/>
              </a:p>
            </p:txBody>
          </p:sp>
        </p:grpSp>
        <p:cxnSp>
          <p:nvCxnSpPr>
            <p:cNvPr id="80" name="Straight Connector 79"/>
            <p:cNvCxnSpPr>
              <a:stCxn id="57" idx="0"/>
            </p:cNvCxnSpPr>
            <p:nvPr/>
          </p:nvCxnSpPr>
          <p:spPr>
            <a:xfrm flipH="1" flipV="1">
              <a:off x="3380307" y="1697897"/>
              <a:ext cx="1108075" cy="9220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0"/>
            </p:cNvCxnSpPr>
            <p:nvPr/>
          </p:nvCxnSpPr>
          <p:spPr>
            <a:xfrm flipV="1">
              <a:off x="3873481"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0"/>
            </p:cNvCxnSpPr>
            <p:nvPr/>
          </p:nvCxnSpPr>
          <p:spPr>
            <a:xfrm flipV="1">
              <a:off x="5062952"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42161"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0" name="TextBox 89"/>
            <p:cNvSpPr txBox="1"/>
            <p:nvPr/>
          </p:nvSpPr>
          <p:spPr>
            <a:xfrm>
              <a:off x="1931632"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1" name="TextBox 90"/>
            <p:cNvSpPr txBox="1"/>
            <p:nvPr/>
          </p:nvSpPr>
          <p:spPr>
            <a:xfrm>
              <a:off x="3591541"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2" name="TextBox 91"/>
            <p:cNvSpPr txBox="1"/>
            <p:nvPr/>
          </p:nvSpPr>
          <p:spPr>
            <a:xfrm>
              <a:off x="4781012"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11" name="TextBox 10"/>
            <p:cNvSpPr txBox="1"/>
            <p:nvPr/>
          </p:nvSpPr>
          <p:spPr>
            <a:xfrm>
              <a:off x="1846607" y="4124761"/>
              <a:ext cx="2421352" cy="1200329"/>
            </a:xfrm>
            <a:prstGeom prst="rect">
              <a:avLst/>
            </a:prstGeom>
            <a:noFill/>
          </p:spPr>
          <p:txBody>
            <a:bodyPr wrap="square" rtlCol="0">
              <a:spAutoFit/>
            </a:bodyPr>
            <a:lstStyle/>
            <a:p>
              <a:pPr algn="ctr"/>
              <a:r>
                <a:rPr lang="en-US" b="1" dirty="0" smtClean="0">
                  <a:solidFill>
                    <a:schemeClr val="accent1">
                      <a:lumMod val="50000"/>
                      <a:lumOff val="50000"/>
                    </a:schemeClr>
                  </a:solidFill>
                </a:rPr>
                <a:t>private 10.1.0.0 </a:t>
              </a:r>
            </a:p>
            <a:p>
              <a:pPr algn="ctr"/>
              <a:endParaRPr lang="en-US" b="1" dirty="0">
                <a:solidFill>
                  <a:schemeClr val="accent1">
                    <a:lumMod val="50000"/>
                    <a:lumOff val="50000"/>
                  </a:schemeClr>
                </a:solidFill>
              </a:endParaRPr>
            </a:p>
            <a:p>
              <a:pPr algn="ctr"/>
              <a:endParaRPr lang="en-US" b="1" dirty="0" smtClean="0">
                <a:solidFill>
                  <a:schemeClr val="accent1">
                    <a:lumMod val="50000"/>
                    <a:lumOff val="50000"/>
                  </a:schemeClr>
                </a:solidFill>
              </a:endParaRPr>
            </a:p>
            <a:p>
              <a:pPr algn="ctr"/>
              <a:r>
                <a:rPr lang="en-US" b="1" dirty="0" smtClean="0">
                  <a:solidFill>
                    <a:schemeClr val="accent1">
                      <a:lumMod val="50000"/>
                      <a:lumOff val="50000"/>
                    </a:schemeClr>
                  </a:solidFill>
                </a:rPr>
                <a:t>network</a:t>
              </a:r>
              <a:endParaRPr lang="en-US" b="1" dirty="0">
                <a:solidFill>
                  <a:schemeClr val="accent1">
                    <a:lumMod val="50000"/>
                    <a:lumOff val="50000"/>
                  </a:schemeClr>
                </a:solidFill>
              </a:endParaRPr>
            </a:p>
          </p:txBody>
        </p:sp>
        <p:pic>
          <p:nvPicPr>
            <p:cNvPr id="5" name="Picture 4"/>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409899" y="914326"/>
              <a:ext cx="3294768" cy="1952356"/>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grpSp>
          <p:nvGrpSpPr>
            <p:cNvPr id="16" name="Group 15"/>
            <p:cNvGrpSpPr/>
            <p:nvPr/>
          </p:nvGrpSpPr>
          <p:grpSpPr>
            <a:xfrm>
              <a:off x="2672712" y="1411154"/>
              <a:ext cx="643467" cy="444613"/>
              <a:chOff x="6848253" y="2319378"/>
              <a:chExt cx="643467" cy="444613"/>
            </a:xfrm>
          </p:grpSpPr>
          <p:sp>
            <p:nvSpPr>
              <p:cNvPr id="12" name="Rounded Rectangle 11"/>
              <p:cNvSpPr/>
              <p:nvPr/>
            </p:nvSpPr>
            <p:spPr>
              <a:xfrm>
                <a:off x="6866467" y="2319378"/>
                <a:ext cx="592666" cy="44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48253" y="2397716"/>
                <a:ext cx="643467" cy="276999"/>
              </a:xfrm>
              <a:prstGeom prst="rect">
                <a:avLst/>
              </a:prstGeom>
              <a:noFill/>
            </p:spPr>
            <p:txBody>
              <a:bodyPr wrap="square" rtlCol="0">
                <a:spAutoFit/>
              </a:bodyPr>
              <a:lstStyle/>
              <a:p>
                <a:pPr algn="ctr"/>
                <a:r>
                  <a:rPr lang="en-US" sz="1200" b="1" dirty="0" err="1" smtClean="0">
                    <a:solidFill>
                      <a:schemeClr val="bg1"/>
                    </a:solidFill>
                  </a:rPr>
                  <a:t>hostA</a:t>
                </a:r>
                <a:endParaRPr lang="en-US" sz="1200" b="1" dirty="0">
                  <a:solidFill>
                    <a:schemeClr val="bg1"/>
                  </a:solidFill>
                </a:endParaRPr>
              </a:p>
            </p:txBody>
          </p:sp>
        </p:grpSp>
        <p:sp>
          <p:nvSpPr>
            <p:cNvPr id="17" name="TextBox 16"/>
            <p:cNvSpPr txBox="1"/>
            <p:nvPr/>
          </p:nvSpPr>
          <p:spPr>
            <a:xfrm>
              <a:off x="5960533" y="1890504"/>
              <a:ext cx="2937934" cy="3724096"/>
            </a:xfrm>
            <a:prstGeom prst="rect">
              <a:avLst/>
            </a:prstGeom>
            <a:noFill/>
          </p:spPr>
          <p:txBody>
            <a:bodyPr wrap="square" rtlCol="0">
              <a:spAutoFit/>
            </a:bodyPr>
            <a:lstStyle/>
            <a:p>
              <a:r>
                <a:rPr lang="en-US" b="1" dirty="0" err="1"/>
                <a:t>e</a:t>
              </a:r>
              <a:r>
                <a:rPr lang="en-US" b="1" dirty="0" err="1" smtClean="0"/>
                <a:t>ucalyptus.conf</a:t>
              </a:r>
              <a:endParaRPr lang="en-US" b="1" dirty="0" smtClean="0"/>
            </a:p>
            <a:p>
              <a:r>
                <a:rPr lang="en-US" sz="1400" dirty="0" smtClean="0"/>
                <a:t>VNET_SUBNET=“10.1.0.0”</a:t>
              </a:r>
            </a:p>
            <a:p>
              <a:r>
                <a:rPr lang="en-US" sz="1400" dirty="0" smtClean="0"/>
                <a:t>VNET_NETMASK=“255.255.0.0”</a:t>
              </a:r>
            </a:p>
            <a:p>
              <a:r>
                <a:rPr lang="en-US" sz="1400" dirty="0" smtClean="0"/>
                <a:t>VNET_ADDRSPERNET=“32”</a:t>
              </a:r>
            </a:p>
            <a:p>
              <a:endParaRPr lang="en-US" sz="1400" dirty="0"/>
            </a:p>
            <a:p>
              <a:r>
                <a:rPr lang="en-US" b="1" dirty="0"/>
                <a:t>s</a:t>
              </a:r>
              <a:r>
                <a:rPr lang="en-US" b="1" dirty="0" smtClean="0"/>
                <a:t>ubnet ranges	VLAN ID</a:t>
              </a:r>
            </a:p>
            <a:p>
              <a:r>
                <a:rPr lang="en-US" sz="1400" dirty="0" smtClean="0"/>
                <a:t>10.1.0.0   – 10.1.0.31	      2</a:t>
              </a:r>
            </a:p>
            <a:p>
              <a:r>
                <a:rPr lang="en-US" sz="1400" dirty="0" smtClean="0"/>
                <a:t>10.1.0.32 – 10.1.0.63	      3</a:t>
              </a:r>
            </a:p>
            <a:p>
              <a:r>
                <a:rPr lang="en-US" sz="1400" dirty="0" smtClean="0"/>
                <a:t>10.1.0.64 – 10.1.0.95	      4</a:t>
              </a:r>
            </a:p>
            <a:p>
              <a:endParaRPr lang="en-US" sz="1400" dirty="0"/>
            </a:p>
            <a:p>
              <a:endParaRPr lang="en-US" sz="1400" dirty="0" smtClean="0"/>
            </a:p>
            <a:p>
              <a:endParaRPr lang="en-US" sz="1400" dirty="0"/>
            </a:p>
            <a:p>
              <a:r>
                <a:rPr lang="en-US" b="1" dirty="0"/>
                <a:t>p</a:t>
              </a:r>
              <a:r>
                <a:rPr lang="en-US" b="1" dirty="0" smtClean="0"/>
                <a:t>acket routing</a:t>
              </a:r>
            </a:p>
            <a:p>
              <a:r>
                <a:rPr lang="en-US" sz="1400" dirty="0" smtClean="0"/>
                <a:t>VM1 to VM2 direct route</a:t>
              </a:r>
            </a:p>
            <a:p>
              <a:r>
                <a:rPr lang="en-US" sz="1400" dirty="0" smtClean="0"/>
                <a:t>VM1 to </a:t>
              </a:r>
              <a:r>
                <a:rPr lang="en-US" sz="1400" dirty="0" err="1" smtClean="0"/>
                <a:t>hostA</a:t>
              </a:r>
              <a:r>
                <a:rPr lang="en-US" sz="1400" dirty="0" smtClean="0"/>
                <a:t> via GW 10.1.0.33</a:t>
              </a:r>
            </a:p>
            <a:p>
              <a:r>
                <a:rPr lang="en-US" sz="1400" dirty="0" smtClean="0"/>
                <a:t>VM2 to </a:t>
              </a:r>
              <a:r>
                <a:rPr lang="en-US" sz="1400" dirty="0" err="1" smtClean="0"/>
                <a:t>hostA</a:t>
              </a:r>
              <a:r>
                <a:rPr lang="en-US" sz="1400" dirty="0" smtClean="0"/>
                <a:t> via GW 10.1.0.34</a:t>
              </a:r>
            </a:p>
          </p:txBody>
        </p:sp>
        <p:grpSp>
          <p:nvGrpSpPr>
            <p:cNvPr id="20" name="Group 19"/>
            <p:cNvGrpSpPr/>
            <p:nvPr/>
          </p:nvGrpSpPr>
          <p:grpSpPr>
            <a:xfrm>
              <a:off x="6870494" y="4017467"/>
              <a:ext cx="45719" cy="262413"/>
              <a:chOff x="6916213" y="4429424"/>
              <a:chExt cx="45719" cy="262413"/>
            </a:xfrm>
          </p:grpSpPr>
          <p:sp>
            <p:nvSpPr>
              <p:cNvPr id="18" name="Oval 17"/>
              <p:cNvSpPr/>
              <p:nvPr/>
            </p:nvSpPr>
            <p:spPr>
              <a:xfrm>
                <a:off x="6916213" y="442942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916213" y="45354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6213" y="46461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8204470" y="4015145"/>
              <a:ext cx="45719" cy="262413"/>
              <a:chOff x="6916213" y="4429424"/>
              <a:chExt cx="45719" cy="262413"/>
            </a:xfrm>
          </p:grpSpPr>
          <p:sp>
            <p:nvSpPr>
              <p:cNvPr id="62" name="Oval 61"/>
              <p:cNvSpPr/>
              <p:nvPr/>
            </p:nvSpPr>
            <p:spPr>
              <a:xfrm>
                <a:off x="6916213" y="442942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16213" y="45354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916213" y="46461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36809" y="1855767"/>
              <a:ext cx="3300904" cy="369332"/>
            </a:xfrm>
            <a:prstGeom prst="rect">
              <a:avLst/>
            </a:prstGeom>
            <a:noFill/>
          </p:spPr>
          <p:txBody>
            <a:bodyPr wrap="none" rtlCol="0">
              <a:spAutoFit/>
            </a:bodyPr>
            <a:lstStyle/>
            <a:p>
              <a:pPr algn="ctr"/>
              <a:r>
                <a:rPr lang="en-US" b="1" dirty="0">
                  <a:solidFill>
                    <a:schemeClr val="accent2">
                      <a:lumMod val="60000"/>
                      <a:lumOff val="40000"/>
                    </a:schemeClr>
                  </a:solidFill>
                </a:rPr>
                <a:t>c</a:t>
              </a:r>
              <a:r>
                <a:rPr lang="en-US" b="1" dirty="0" smtClean="0">
                  <a:solidFill>
                    <a:schemeClr val="accent2">
                      <a:lumMod val="60000"/>
                      <a:lumOff val="40000"/>
                    </a:schemeClr>
                  </a:solidFill>
                </a:rPr>
                <a:t>ompany network 205.16.2.0</a:t>
              </a:r>
              <a:endParaRPr lang="en-US" b="1" dirty="0">
                <a:solidFill>
                  <a:schemeClr val="accent2">
                    <a:lumMod val="60000"/>
                    <a:lumOff val="40000"/>
                  </a:schemeClr>
                </a:solidFill>
              </a:endParaRPr>
            </a:p>
          </p:txBody>
        </p:sp>
        <p:sp>
          <p:nvSpPr>
            <p:cNvPr id="22" name="TextBox 21"/>
            <p:cNvSpPr txBox="1"/>
            <p:nvPr/>
          </p:nvSpPr>
          <p:spPr>
            <a:xfrm>
              <a:off x="1009394" y="6099054"/>
              <a:ext cx="922238" cy="307777"/>
            </a:xfrm>
            <a:prstGeom prst="rect">
              <a:avLst/>
            </a:prstGeom>
            <a:noFill/>
          </p:spPr>
          <p:txBody>
            <a:bodyPr wrap="square" rtlCol="0">
              <a:spAutoFit/>
            </a:bodyPr>
            <a:lstStyle/>
            <a:p>
              <a:r>
                <a:rPr lang="en-US" sz="1400" b="1" dirty="0" smtClean="0"/>
                <a:t>10.1.0.41</a:t>
              </a:r>
              <a:endParaRPr lang="en-US" sz="1400" b="1" dirty="0"/>
            </a:p>
          </p:txBody>
        </p:sp>
        <p:sp>
          <p:nvSpPr>
            <p:cNvPr id="66" name="TextBox 65"/>
            <p:cNvSpPr txBox="1"/>
            <p:nvPr/>
          </p:nvSpPr>
          <p:spPr>
            <a:xfrm>
              <a:off x="4197967" y="6099055"/>
              <a:ext cx="922238" cy="307777"/>
            </a:xfrm>
            <a:prstGeom prst="rect">
              <a:avLst/>
            </a:prstGeom>
            <a:noFill/>
          </p:spPr>
          <p:txBody>
            <a:bodyPr wrap="square" rtlCol="0">
              <a:spAutoFit/>
            </a:bodyPr>
            <a:lstStyle/>
            <a:p>
              <a:r>
                <a:rPr lang="en-US" sz="1400" b="1" dirty="0" smtClean="0"/>
                <a:t>10.1.0.42</a:t>
              </a:r>
              <a:endParaRPr lang="en-US" sz="1400" b="1" dirty="0"/>
            </a:p>
          </p:txBody>
        </p:sp>
      </p:grpSp>
      <p:sp>
        <p:nvSpPr>
          <p:cNvPr id="8" name="Rectangle 7"/>
          <p:cNvSpPr/>
          <p:nvPr/>
        </p:nvSpPr>
        <p:spPr>
          <a:xfrm>
            <a:off x="200722" y="2235419"/>
            <a:ext cx="2706251" cy="4254592"/>
          </a:xfrm>
          <a:prstGeom prst="rect">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135256" y="2243429"/>
            <a:ext cx="2706251" cy="4254592"/>
          </a:xfrm>
          <a:prstGeom prst="rect">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534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 Two Clusters/Two Subnets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26</a:t>
            </a:fld>
            <a:endParaRPr lang="en-US"/>
          </a:p>
        </p:txBody>
      </p:sp>
      <p:grpSp>
        <p:nvGrpSpPr>
          <p:cNvPr id="8" name="Group 7"/>
          <p:cNvGrpSpPr/>
          <p:nvPr/>
        </p:nvGrpSpPr>
        <p:grpSpPr>
          <a:xfrm>
            <a:off x="226472" y="879589"/>
            <a:ext cx="8671995" cy="5527243"/>
            <a:chOff x="226472" y="879589"/>
            <a:chExt cx="8671995" cy="5527243"/>
          </a:xfrm>
        </p:grpSpPr>
        <p:pic>
          <p:nvPicPr>
            <p:cNvPr id="10" name="Picture 9"/>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20405" y="3518231"/>
              <a:ext cx="5501380" cy="2513733"/>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sp>
          <p:nvSpPr>
            <p:cNvPr id="7" name="Rounded Rectangle 6"/>
            <p:cNvSpPr/>
            <p:nvPr/>
          </p:nvSpPr>
          <p:spPr>
            <a:xfrm>
              <a:off x="683884"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7" idx="0"/>
            </p:cNvCxnSpPr>
            <p:nvPr/>
          </p:nvCxnSpPr>
          <p:spPr>
            <a:xfrm>
              <a:off x="1024101"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873355"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3" idx="0"/>
            </p:cNvCxnSpPr>
            <p:nvPr/>
          </p:nvCxnSpPr>
          <p:spPr>
            <a:xfrm>
              <a:off x="2213572"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0"/>
            </p:cNvCxnSpPr>
            <p:nvPr/>
          </p:nvCxnSpPr>
          <p:spPr>
            <a:xfrm flipV="1">
              <a:off x="1360992" y="1697898"/>
              <a:ext cx="1126313" cy="9068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p:cNvCxnSpPr>
            <p:nvPr/>
          </p:nvCxnSpPr>
          <p:spPr>
            <a:xfrm>
              <a:off x="1360992" y="4083030"/>
              <a:ext cx="3326" cy="48768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26472" y="2604750"/>
              <a:ext cx="2269040" cy="1478280"/>
              <a:chOff x="226472" y="2604750"/>
              <a:chExt cx="2269040" cy="1478280"/>
            </a:xfrm>
          </p:grpSpPr>
          <p:sp>
            <p:nvSpPr>
              <p:cNvPr id="6" name="Rounded Rectangle 5"/>
              <p:cNvSpPr/>
              <p:nvPr/>
            </p:nvSpPr>
            <p:spPr>
              <a:xfrm>
                <a:off x="226472" y="2604750"/>
                <a:ext cx="2269040" cy="147828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6962" y="2766734"/>
                <a:ext cx="2014711" cy="1169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43238" y="2759114"/>
                <a:ext cx="2042160" cy="1169551"/>
              </a:xfrm>
              <a:prstGeom prst="rect">
                <a:avLst/>
              </a:prstGeom>
              <a:noFill/>
            </p:spPr>
            <p:txBody>
              <a:bodyPr wrap="square" rtlCol="0">
                <a:spAutoFit/>
              </a:bodyPr>
              <a:lstStyle/>
              <a:p>
                <a:r>
                  <a:rPr lang="en-US" sz="1400" b="1" dirty="0" smtClean="0"/>
                  <a:t>Security Group: A</a:t>
                </a:r>
              </a:p>
              <a:p>
                <a:r>
                  <a:rPr lang="en-US" sz="1400" b="1" dirty="0" smtClean="0"/>
                  <a:t>Network: 10.1.0.32</a:t>
                </a:r>
              </a:p>
              <a:p>
                <a:r>
                  <a:rPr lang="en-US" sz="1400" b="1" dirty="0" smtClean="0"/>
                  <a:t>VM IPs:  10.1.0.41-62</a:t>
                </a:r>
              </a:p>
              <a:p>
                <a:r>
                  <a:rPr lang="en-US" sz="1400" b="1" dirty="0" smtClean="0"/>
                  <a:t>Broadcast: 10.1.0.63</a:t>
                </a:r>
              </a:p>
              <a:p>
                <a:r>
                  <a:rPr lang="en-US" sz="1400" b="1" dirty="0" smtClean="0"/>
                  <a:t>GW IP: 10.1.0.33 </a:t>
                </a:r>
                <a:endParaRPr lang="en-US" sz="1400" b="1" dirty="0"/>
              </a:p>
            </p:txBody>
          </p:sp>
        </p:grpSp>
        <p:sp>
          <p:nvSpPr>
            <p:cNvPr id="57" name="Rounded Rectangle 56"/>
            <p:cNvSpPr/>
            <p:nvPr/>
          </p:nvSpPr>
          <p:spPr>
            <a:xfrm>
              <a:off x="3562183" y="2619989"/>
              <a:ext cx="2261745" cy="147828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83345" y="2774352"/>
              <a:ext cx="2014711" cy="1169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759932" y="2766733"/>
              <a:ext cx="2042160" cy="1169551"/>
            </a:xfrm>
            <a:prstGeom prst="rect">
              <a:avLst/>
            </a:prstGeom>
            <a:noFill/>
            <a:ln>
              <a:noFill/>
            </a:ln>
          </p:spPr>
          <p:txBody>
            <a:bodyPr wrap="square" rtlCol="0">
              <a:spAutoFit/>
            </a:bodyPr>
            <a:lstStyle/>
            <a:p>
              <a:r>
                <a:rPr lang="en-US" sz="1400" b="1" dirty="0" smtClean="0"/>
                <a:t>Security Group: A</a:t>
              </a:r>
            </a:p>
            <a:p>
              <a:r>
                <a:rPr lang="en-US" sz="1400" b="1" dirty="0" smtClean="0"/>
                <a:t>Network: 10.1.0.32</a:t>
              </a:r>
            </a:p>
            <a:p>
              <a:r>
                <a:rPr lang="en-US" sz="1400" b="1" dirty="0" smtClean="0"/>
                <a:t>VM IPs:  10.1.0.41-62</a:t>
              </a:r>
            </a:p>
            <a:p>
              <a:r>
                <a:rPr lang="en-US" sz="1400" b="1" dirty="0" smtClean="0"/>
                <a:t>Broadcast: 10.1.0.63</a:t>
              </a:r>
            </a:p>
            <a:p>
              <a:r>
                <a:rPr lang="en-US" sz="1400" b="1" dirty="0" smtClean="0"/>
                <a:t>GW IP: 10.1.0.34 </a:t>
              </a:r>
              <a:endParaRPr lang="en-US" sz="1400" b="1" dirty="0"/>
            </a:p>
          </p:txBody>
        </p:sp>
        <p:cxnSp>
          <p:nvCxnSpPr>
            <p:cNvPr id="64" name="Straight Connector 63"/>
            <p:cNvCxnSpPr>
              <a:stCxn id="57" idx="2"/>
            </p:cNvCxnSpPr>
            <p:nvPr/>
          </p:nvCxnSpPr>
          <p:spPr>
            <a:xfrm>
              <a:off x="4693056" y="4098269"/>
              <a:ext cx="0" cy="4724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83451" y="2235418"/>
              <a:ext cx="796276" cy="369332"/>
            </a:xfrm>
            <a:prstGeom prst="rect">
              <a:avLst/>
            </a:prstGeom>
            <a:noFill/>
          </p:spPr>
          <p:txBody>
            <a:bodyPr wrap="square" rtlCol="0">
              <a:spAutoFit/>
            </a:bodyPr>
            <a:lstStyle/>
            <a:p>
              <a:pPr algn="ctr"/>
              <a:r>
                <a:rPr lang="en-US" b="1" dirty="0" smtClean="0">
                  <a:solidFill>
                    <a:srgbClr val="0099DB"/>
                  </a:solidFill>
                </a:rPr>
                <a:t>CC1</a:t>
              </a:r>
              <a:endParaRPr lang="en-US" b="1" dirty="0">
                <a:solidFill>
                  <a:srgbClr val="0099DB"/>
                </a:solidFill>
              </a:endParaRPr>
            </a:p>
          </p:txBody>
        </p:sp>
        <p:sp>
          <p:nvSpPr>
            <p:cNvPr id="68" name="TextBox 67"/>
            <p:cNvSpPr txBox="1"/>
            <p:nvPr/>
          </p:nvSpPr>
          <p:spPr>
            <a:xfrm>
              <a:off x="4984284" y="2235418"/>
              <a:ext cx="796276" cy="369332"/>
            </a:xfrm>
            <a:prstGeom prst="rect">
              <a:avLst/>
            </a:prstGeom>
            <a:noFill/>
          </p:spPr>
          <p:txBody>
            <a:bodyPr wrap="square" rtlCol="0">
              <a:spAutoFit/>
            </a:bodyPr>
            <a:lstStyle/>
            <a:p>
              <a:pPr algn="ctr"/>
              <a:r>
                <a:rPr lang="en-US" b="1" dirty="0" smtClean="0">
                  <a:solidFill>
                    <a:srgbClr val="0099DB"/>
                  </a:solidFill>
                </a:rPr>
                <a:t>CC2</a:t>
              </a:r>
              <a:endParaRPr lang="en-US" b="1" dirty="0">
                <a:solidFill>
                  <a:srgbClr val="0099DB"/>
                </a:solidFill>
              </a:endParaRPr>
            </a:p>
          </p:txBody>
        </p:sp>
        <p:grpSp>
          <p:nvGrpSpPr>
            <p:cNvPr id="3" name="Group 2"/>
            <p:cNvGrpSpPr/>
            <p:nvPr/>
          </p:nvGrpSpPr>
          <p:grpSpPr>
            <a:xfrm>
              <a:off x="781589" y="4555499"/>
              <a:ext cx="1713923" cy="523220"/>
              <a:chOff x="781589" y="4555499"/>
              <a:chExt cx="1713923" cy="523220"/>
            </a:xfrm>
          </p:grpSpPr>
          <p:sp>
            <p:nvSpPr>
              <p:cNvPr id="28" name="Rectangle 27"/>
              <p:cNvSpPr/>
              <p:nvPr/>
            </p:nvSpPr>
            <p:spPr>
              <a:xfrm>
                <a:off x="781589" y="4570709"/>
                <a:ext cx="1713923" cy="4928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46784" y="4555499"/>
                <a:ext cx="1583532" cy="523220"/>
              </a:xfrm>
              <a:prstGeom prst="rect">
                <a:avLst/>
              </a:prstGeom>
              <a:noFill/>
            </p:spPr>
            <p:txBody>
              <a:bodyPr wrap="square" rtlCol="0">
                <a:spAutoFit/>
              </a:bodyPr>
              <a:lstStyle/>
              <a:p>
                <a:pPr algn="ctr"/>
                <a:r>
                  <a:rPr lang="en-US" sz="1400" b="1" dirty="0"/>
                  <a:t>p</a:t>
                </a:r>
                <a:r>
                  <a:rPr lang="en-US" sz="1400" b="1" dirty="0" smtClean="0"/>
                  <a:t>hysical switch (205.16.3.0)</a:t>
                </a:r>
                <a:endParaRPr lang="en-US" sz="1400" b="1" dirty="0"/>
              </a:p>
            </p:txBody>
          </p:sp>
        </p:grpSp>
        <p:grpSp>
          <p:nvGrpSpPr>
            <p:cNvPr id="73" name="Group 72"/>
            <p:cNvGrpSpPr/>
            <p:nvPr/>
          </p:nvGrpSpPr>
          <p:grpSpPr>
            <a:xfrm>
              <a:off x="483043" y="5774670"/>
              <a:ext cx="597092" cy="441960"/>
              <a:chOff x="1000838" y="5806440"/>
              <a:chExt cx="597092" cy="441960"/>
            </a:xfrm>
          </p:grpSpPr>
          <p:sp>
            <p:nvSpPr>
              <p:cNvPr id="36" name="Rectangle 35"/>
              <p:cNvSpPr/>
              <p:nvPr/>
            </p:nvSpPr>
            <p:spPr>
              <a:xfrm>
                <a:off x="1056873" y="5806440"/>
                <a:ext cx="485023" cy="44196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00838" y="5873531"/>
                <a:ext cx="597092" cy="307777"/>
              </a:xfrm>
              <a:prstGeom prst="rect">
                <a:avLst/>
              </a:prstGeom>
              <a:noFill/>
            </p:spPr>
            <p:txBody>
              <a:bodyPr wrap="square" rtlCol="0">
                <a:spAutoFit/>
              </a:bodyPr>
              <a:lstStyle/>
              <a:p>
                <a:pPr algn="ctr"/>
                <a:r>
                  <a:rPr lang="en-US" sz="1400" b="1" dirty="0" smtClean="0"/>
                  <a:t>VM</a:t>
                </a:r>
                <a:r>
                  <a:rPr lang="en-US" sz="1400" b="1" dirty="0"/>
                  <a:t>1</a:t>
                </a:r>
              </a:p>
            </p:txBody>
          </p:sp>
        </p:grpSp>
        <p:sp>
          <p:nvSpPr>
            <p:cNvPr id="74" name="Rounded Rectangle 73"/>
            <p:cNvSpPr/>
            <p:nvPr/>
          </p:nvSpPr>
          <p:spPr>
            <a:xfrm>
              <a:off x="3533264"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4722735" y="5325090"/>
              <a:ext cx="680434" cy="670560"/>
            </a:xfrm>
            <a:prstGeom prst="roundRect">
              <a:avLst/>
            </a:prstGeom>
            <a:solidFill>
              <a:srgbClr val="0099DB"/>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034431" y="5810984"/>
              <a:ext cx="597092" cy="441960"/>
              <a:chOff x="1000838" y="5806440"/>
              <a:chExt cx="597092" cy="441960"/>
            </a:xfrm>
          </p:grpSpPr>
          <p:sp>
            <p:nvSpPr>
              <p:cNvPr id="77" name="Rectangle 76"/>
              <p:cNvSpPr/>
              <p:nvPr/>
            </p:nvSpPr>
            <p:spPr>
              <a:xfrm>
                <a:off x="1056873" y="5806440"/>
                <a:ext cx="485023" cy="44196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00838" y="5873531"/>
                <a:ext cx="597092" cy="307777"/>
              </a:xfrm>
              <a:prstGeom prst="rect">
                <a:avLst/>
              </a:prstGeom>
              <a:noFill/>
            </p:spPr>
            <p:txBody>
              <a:bodyPr wrap="square" rtlCol="0">
                <a:spAutoFit/>
              </a:bodyPr>
              <a:lstStyle/>
              <a:p>
                <a:pPr algn="ctr"/>
                <a:r>
                  <a:rPr lang="en-US" sz="1400" b="1" dirty="0" smtClean="0"/>
                  <a:t>VM2</a:t>
                </a:r>
                <a:endParaRPr lang="en-US" sz="1400" b="1" dirty="0"/>
              </a:p>
            </p:txBody>
          </p:sp>
        </p:grpSp>
        <p:cxnSp>
          <p:nvCxnSpPr>
            <p:cNvPr id="80" name="Straight Connector 79"/>
            <p:cNvCxnSpPr>
              <a:stCxn id="57" idx="0"/>
            </p:cNvCxnSpPr>
            <p:nvPr/>
          </p:nvCxnSpPr>
          <p:spPr>
            <a:xfrm flipH="1" flipV="1">
              <a:off x="3473960" y="1697897"/>
              <a:ext cx="1219096" cy="9220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0"/>
            </p:cNvCxnSpPr>
            <p:nvPr/>
          </p:nvCxnSpPr>
          <p:spPr>
            <a:xfrm flipV="1">
              <a:off x="3873481"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0"/>
            </p:cNvCxnSpPr>
            <p:nvPr/>
          </p:nvCxnSpPr>
          <p:spPr>
            <a:xfrm flipV="1">
              <a:off x="5062952" y="4879200"/>
              <a:ext cx="0" cy="4458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42161"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0" name="TextBox 89"/>
            <p:cNvSpPr txBox="1"/>
            <p:nvPr/>
          </p:nvSpPr>
          <p:spPr>
            <a:xfrm>
              <a:off x="1931632"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1" name="TextBox 90"/>
            <p:cNvSpPr txBox="1"/>
            <p:nvPr/>
          </p:nvSpPr>
          <p:spPr>
            <a:xfrm>
              <a:off x="3591541"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sp>
          <p:nvSpPr>
            <p:cNvPr id="92" name="TextBox 91"/>
            <p:cNvSpPr txBox="1"/>
            <p:nvPr/>
          </p:nvSpPr>
          <p:spPr>
            <a:xfrm>
              <a:off x="4781012" y="5475704"/>
              <a:ext cx="563880" cy="369332"/>
            </a:xfrm>
            <a:prstGeom prst="rect">
              <a:avLst/>
            </a:prstGeom>
            <a:noFill/>
          </p:spPr>
          <p:txBody>
            <a:bodyPr wrap="square" rtlCol="0">
              <a:spAutoFit/>
            </a:bodyPr>
            <a:lstStyle/>
            <a:p>
              <a:pPr algn="ctr"/>
              <a:r>
                <a:rPr lang="en-US" b="1" dirty="0" smtClean="0">
                  <a:solidFill>
                    <a:schemeClr val="bg1"/>
                  </a:solidFill>
                </a:rPr>
                <a:t>NC</a:t>
              </a:r>
              <a:endParaRPr lang="en-US" b="1" dirty="0">
                <a:solidFill>
                  <a:schemeClr val="bg1"/>
                </a:solidFill>
              </a:endParaRPr>
            </a:p>
          </p:txBody>
        </p:sp>
        <p:pic>
          <p:nvPicPr>
            <p:cNvPr id="5" name="Picture 4"/>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347061" y="879589"/>
              <a:ext cx="3294768" cy="1952356"/>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grpSp>
          <p:nvGrpSpPr>
            <p:cNvPr id="16" name="Group 15"/>
            <p:cNvGrpSpPr/>
            <p:nvPr/>
          </p:nvGrpSpPr>
          <p:grpSpPr>
            <a:xfrm>
              <a:off x="2672712" y="1356461"/>
              <a:ext cx="643467" cy="444613"/>
              <a:chOff x="6848253" y="2264685"/>
              <a:chExt cx="643467" cy="444613"/>
            </a:xfrm>
          </p:grpSpPr>
          <p:sp>
            <p:nvSpPr>
              <p:cNvPr id="12" name="Rounded Rectangle 11"/>
              <p:cNvSpPr/>
              <p:nvPr/>
            </p:nvSpPr>
            <p:spPr>
              <a:xfrm>
                <a:off x="6866467" y="2264685"/>
                <a:ext cx="592666" cy="44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48253" y="2343023"/>
                <a:ext cx="643467" cy="276999"/>
              </a:xfrm>
              <a:prstGeom prst="rect">
                <a:avLst/>
              </a:prstGeom>
              <a:noFill/>
            </p:spPr>
            <p:txBody>
              <a:bodyPr wrap="square" rtlCol="0">
                <a:spAutoFit/>
              </a:bodyPr>
              <a:lstStyle/>
              <a:p>
                <a:pPr algn="ctr"/>
                <a:r>
                  <a:rPr lang="en-US" sz="1200" b="1" dirty="0" err="1" smtClean="0">
                    <a:solidFill>
                      <a:schemeClr val="bg1"/>
                    </a:solidFill>
                  </a:rPr>
                  <a:t>hostA</a:t>
                </a:r>
                <a:endParaRPr lang="en-US" sz="1200" b="1" dirty="0">
                  <a:solidFill>
                    <a:schemeClr val="bg1"/>
                  </a:solidFill>
                </a:endParaRPr>
              </a:p>
            </p:txBody>
          </p:sp>
        </p:grpSp>
        <p:sp>
          <p:nvSpPr>
            <p:cNvPr id="17" name="TextBox 16"/>
            <p:cNvSpPr txBox="1"/>
            <p:nvPr/>
          </p:nvSpPr>
          <p:spPr>
            <a:xfrm>
              <a:off x="5960533" y="1853339"/>
              <a:ext cx="2937934" cy="3724096"/>
            </a:xfrm>
            <a:prstGeom prst="rect">
              <a:avLst/>
            </a:prstGeom>
            <a:noFill/>
          </p:spPr>
          <p:txBody>
            <a:bodyPr wrap="square" rtlCol="0">
              <a:spAutoFit/>
            </a:bodyPr>
            <a:lstStyle/>
            <a:p>
              <a:r>
                <a:rPr lang="en-US" b="1" dirty="0" err="1"/>
                <a:t>e</a:t>
              </a:r>
              <a:r>
                <a:rPr lang="en-US" b="1" dirty="0" err="1" smtClean="0"/>
                <a:t>ucalyptus.conf</a:t>
              </a:r>
              <a:endParaRPr lang="en-US" b="1" dirty="0" smtClean="0"/>
            </a:p>
            <a:p>
              <a:r>
                <a:rPr lang="en-US" sz="1400" dirty="0" smtClean="0"/>
                <a:t>VNET_SUBNET=“10.1.0.0”</a:t>
              </a:r>
            </a:p>
            <a:p>
              <a:r>
                <a:rPr lang="en-US" sz="1400" dirty="0" smtClean="0"/>
                <a:t>VNET_NETMASK=“255.255.0.0”</a:t>
              </a:r>
            </a:p>
            <a:p>
              <a:r>
                <a:rPr lang="en-US" sz="1400" dirty="0" smtClean="0"/>
                <a:t>VNET_ADDRSPERNET=“32”</a:t>
              </a:r>
            </a:p>
            <a:p>
              <a:endParaRPr lang="en-US" sz="1400" dirty="0"/>
            </a:p>
            <a:p>
              <a:r>
                <a:rPr lang="en-US" b="1" dirty="0"/>
                <a:t>s</a:t>
              </a:r>
              <a:r>
                <a:rPr lang="en-US" b="1" dirty="0" smtClean="0"/>
                <a:t>ubnet ranges	VLAN ID</a:t>
              </a:r>
            </a:p>
            <a:p>
              <a:r>
                <a:rPr lang="en-US" sz="1400" dirty="0" smtClean="0"/>
                <a:t>10.1.0.0   – 10.1.0.31	      2</a:t>
              </a:r>
            </a:p>
            <a:p>
              <a:r>
                <a:rPr lang="en-US" sz="1400" dirty="0" smtClean="0"/>
                <a:t>10.1.0.32 – 10.1.0.63	      3</a:t>
              </a:r>
            </a:p>
            <a:p>
              <a:r>
                <a:rPr lang="en-US" sz="1400" dirty="0" smtClean="0"/>
                <a:t>10.1.0.64 – 10.1.0.95	      4</a:t>
              </a:r>
            </a:p>
            <a:p>
              <a:endParaRPr lang="en-US" sz="1400" dirty="0"/>
            </a:p>
            <a:p>
              <a:endParaRPr lang="en-US" sz="1400" dirty="0" smtClean="0"/>
            </a:p>
            <a:p>
              <a:endParaRPr lang="en-US" sz="1400" dirty="0"/>
            </a:p>
            <a:p>
              <a:r>
                <a:rPr lang="en-US" b="1" dirty="0"/>
                <a:t>p</a:t>
              </a:r>
              <a:r>
                <a:rPr lang="en-US" b="1" dirty="0" smtClean="0"/>
                <a:t>acket routing</a:t>
              </a:r>
            </a:p>
            <a:p>
              <a:r>
                <a:rPr lang="en-US" sz="1400" dirty="0" smtClean="0"/>
                <a:t>VM1 to VM2 through tunnel</a:t>
              </a:r>
            </a:p>
            <a:p>
              <a:r>
                <a:rPr lang="en-US" sz="1400" dirty="0" smtClean="0"/>
                <a:t>VM1 to </a:t>
              </a:r>
              <a:r>
                <a:rPr lang="en-US" sz="1400" dirty="0" err="1" smtClean="0"/>
                <a:t>hostA</a:t>
              </a:r>
              <a:r>
                <a:rPr lang="en-US" sz="1400" dirty="0" smtClean="0"/>
                <a:t> via GW 10.1.0.33</a:t>
              </a:r>
            </a:p>
            <a:p>
              <a:r>
                <a:rPr lang="en-US" sz="1400" dirty="0" smtClean="0"/>
                <a:t>VM2 to </a:t>
              </a:r>
              <a:r>
                <a:rPr lang="en-US" sz="1400" dirty="0" err="1" smtClean="0"/>
                <a:t>hostA</a:t>
              </a:r>
              <a:r>
                <a:rPr lang="en-US" sz="1400" dirty="0" smtClean="0"/>
                <a:t> via GW 10.1.0.34</a:t>
              </a:r>
            </a:p>
          </p:txBody>
        </p:sp>
        <p:grpSp>
          <p:nvGrpSpPr>
            <p:cNvPr id="20" name="Group 19"/>
            <p:cNvGrpSpPr/>
            <p:nvPr/>
          </p:nvGrpSpPr>
          <p:grpSpPr>
            <a:xfrm>
              <a:off x="6870494" y="4017467"/>
              <a:ext cx="45719" cy="262413"/>
              <a:chOff x="6916213" y="4429424"/>
              <a:chExt cx="45719" cy="262413"/>
            </a:xfrm>
          </p:grpSpPr>
          <p:sp>
            <p:nvSpPr>
              <p:cNvPr id="18" name="Oval 17"/>
              <p:cNvSpPr/>
              <p:nvPr/>
            </p:nvSpPr>
            <p:spPr>
              <a:xfrm>
                <a:off x="6916213" y="442942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916213" y="45354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916213" y="46461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8204470" y="4015145"/>
              <a:ext cx="45719" cy="262413"/>
              <a:chOff x="6916213" y="4429424"/>
              <a:chExt cx="45719" cy="262413"/>
            </a:xfrm>
          </p:grpSpPr>
          <p:sp>
            <p:nvSpPr>
              <p:cNvPr id="62" name="Oval 61"/>
              <p:cNvSpPr/>
              <p:nvPr/>
            </p:nvSpPr>
            <p:spPr>
              <a:xfrm>
                <a:off x="6916213" y="442942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16213" y="45354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916213" y="46461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1336809" y="1866086"/>
              <a:ext cx="3300904" cy="369332"/>
            </a:xfrm>
            <a:prstGeom prst="rect">
              <a:avLst/>
            </a:prstGeom>
            <a:noFill/>
          </p:spPr>
          <p:txBody>
            <a:bodyPr wrap="none" rtlCol="0">
              <a:spAutoFit/>
            </a:bodyPr>
            <a:lstStyle/>
            <a:p>
              <a:pPr algn="ctr"/>
              <a:r>
                <a:rPr lang="en-US" b="1" dirty="0">
                  <a:solidFill>
                    <a:schemeClr val="accent2">
                      <a:lumMod val="60000"/>
                      <a:lumOff val="40000"/>
                    </a:schemeClr>
                  </a:solidFill>
                </a:rPr>
                <a:t>c</a:t>
              </a:r>
              <a:r>
                <a:rPr lang="en-US" b="1" dirty="0" smtClean="0">
                  <a:solidFill>
                    <a:schemeClr val="accent2">
                      <a:lumMod val="60000"/>
                      <a:lumOff val="40000"/>
                    </a:schemeClr>
                  </a:solidFill>
                </a:rPr>
                <a:t>ompany network 205.16.2.0</a:t>
              </a:r>
              <a:endParaRPr lang="en-US" b="1" dirty="0">
                <a:solidFill>
                  <a:schemeClr val="accent2">
                    <a:lumMod val="60000"/>
                    <a:lumOff val="40000"/>
                  </a:schemeClr>
                </a:solidFill>
              </a:endParaRPr>
            </a:p>
          </p:txBody>
        </p:sp>
        <p:sp>
          <p:nvSpPr>
            <p:cNvPr id="22" name="TextBox 21"/>
            <p:cNvSpPr txBox="1"/>
            <p:nvPr/>
          </p:nvSpPr>
          <p:spPr>
            <a:xfrm>
              <a:off x="1009394" y="6099054"/>
              <a:ext cx="922238" cy="307777"/>
            </a:xfrm>
            <a:prstGeom prst="rect">
              <a:avLst/>
            </a:prstGeom>
            <a:noFill/>
          </p:spPr>
          <p:txBody>
            <a:bodyPr wrap="square" rtlCol="0">
              <a:spAutoFit/>
            </a:bodyPr>
            <a:lstStyle/>
            <a:p>
              <a:r>
                <a:rPr lang="en-US" sz="1400" b="1" dirty="0" smtClean="0"/>
                <a:t>10.1.0.41</a:t>
              </a:r>
              <a:endParaRPr lang="en-US" sz="1400" b="1" dirty="0"/>
            </a:p>
          </p:txBody>
        </p:sp>
        <p:sp>
          <p:nvSpPr>
            <p:cNvPr id="66" name="TextBox 65"/>
            <p:cNvSpPr txBox="1"/>
            <p:nvPr/>
          </p:nvSpPr>
          <p:spPr>
            <a:xfrm>
              <a:off x="4197967" y="6099055"/>
              <a:ext cx="922238" cy="307777"/>
            </a:xfrm>
            <a:prstGeom prst="rect">
              <a:avLst/>
            </a:prstGeom>
            <a:noFill/>
          </p:spPr>
          <p:txBody>
            <a:bodyPr wrap="square" rtlCol="0">
              <a:spAutoFit/>
            </a:bodyPr>
            <a:lstStyle/>
            <a:p>
              <a:r>
                <a:rPr lang="en-US" sz="1400" b="1" dirty="0" smtClean="0"/>
                <a:t>10.1.0.42</a:t>
              </a:r>
              <a:endParaRPr lang="en-US" sz="1400" b="1" dirty="0"/>
            </a:p>
          </p:txBody>
        </p:sp>
        <p:grpSp>
          <p:nvGrpSpPr>
            <p:cNvPr id="70" name="Group 69"/>
            <p:cNvGrpSpPr/>
            <p:nvPr/>
          </p:nvGrpSpPr>
          <p:grpSpPr>
            <a:xfrm>
              <a:off x="3614037" y="4555499"/>
              <a:ext cx="1713923" cy="523220"/>
              <a:chOff x="781589" y="4555499"/>
              <a:chExt cx="1713923" cy="523220"/>
            </a:xfrm>
          </p:grpSpPr>
          <p:sp>
            <p:nvSpPr>
              <p:cNvPr id="71" name="Rectangle 70"/>
              <p:cNvSpPr/>
              <p:nvPr/>
            </p:nvSpPr>
            <p:spPr>
              <a:xfrm>
                <a:off x="781589" y="4570709"/>
                <a:ext cx="1713923" cy="492800"/>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46784" y="4555499"/>
                <a:ext cx="1583532" cy="523220"/>
              </a:xfrm>
              <a:prstGeom prst="rect">
                <a:avLst/>
              </a:prstGeom>
              <a:noFill/>
            </p:spPr>
            <p:txBody>
              <a:bodyPr wrap="square" rtlCol="0">
                <a:spAutoFit/>
              </a:bodyPr>
              <a:lstStyle/>
              <a:p>
                <a:pPr algn="ctr"/>
                <a:r>
                  <a:rPr lang="en-US" sz="1400" b="1" dirty="0"/>
                  <a:t>p</a:t>
                </a:r>
                <a:r>
                  <a:rPr lang="en-US" sz="1400" b="1" dirty="0" smtClean="0"/>
                  <a:t>hysical switch (205.16.4.0)</a:t>
                </a:r>
                <a:endParaRPr lang="en-US" sz="1400" b="1" dirty="0"/>
              </a:p>
            </p:txBody>
          </p:sp>
        </p:grpSp>
        <p:grpSp>
          <p:nvGrpSpPr>
            <p:cNvPr id="37" name="Group 36"/>
            <p:cNvGrpSpPr/>
            <p:nvPr/>
          </p:nvGrpSpPr>
          <p:grpSpPr>
            <a:xfrm>
              <a:off x="2307769" y="3625762"/>
              <a:ext cx="1438072" cy="404964"/>
              <a:chOff x="6602136" y="5780888"/>
              <a:chExt cx="1502797" cy="659784"/>
            </a:xfrm>
          </p:grpSpPr>
          <p:sp>
            <p:nvSpPr>
              <p:cNvPr id="35" name="Rectangle 34"/>
              <p:cNvSpPr/>
              <p:nvPr/>
            </p:nvSpPr>
            <p:spPr>
              <a:xfrm>
                <a:off x="6759174" y="5783565"/>
                <a:ext cx="1188720" cy="65710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602136" y="5783565"/>
                <a:ext cx="314077" cy="657107"/>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790856" y="5780888"/>
                <a:ext cx="314077" cy="657107"/>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2530415" y="3675176"/>
              <a:ext cx="992777" cy="307777"/>
            </a:xfrm>
            <a:prstGeom prst="rect">
              <a:avLst/>
            </a:prstGeom>
            <a:noFill/>
          </p:spPr>
          <p:txBody>
            <a:bodyPr wrap="square" rtlCol="0">
              <a:spAutoFit/>
            </a:bodyPr>
            <a:lstStyle/>
            <a:p>
              <a:pPr algn="ctr"/>
              <a:r>
                <a:rPr lang="en-US" sz="1400" b="1" dirty="0" smtClean="0">
                  <a:solidFill>
                    <a:schemeClr val="bg1"/>
                  </a:solidFill>
                </a:rPr>
                <a:t>IP tunnel</a:t>
              </a:r>
              <a:endParaRPr lang="en-US" sz="1400" b="1" dirty="0">
                <a:solidFill>
                  <a:schemeClr val="bg1"/>
                </a:solidFill>
              </a:endParaRPr>
            </a:p>
          </p:txBody>
        </p:sp>
        <p:sp>
          <p:nvSpPr>
            <p:cNvPr id="11" name="TextBox 10"/>
            <p:cNvSpPr txBox="1"/>
            <p:nvPr/>
          </p:nvSpPr>
          <p:spPr>
            <a:xfrm>
              <a:off x="2213367" y="4277558"/>
              <a:ext cx="1660113" cy="923330"/>
            </a:xfrm>
            <a:prstGeom prst="rect">
              <a:avLst/>
            </a:prstGeom>
            <a:noFill/>
          </p:spPr>
          <p:txBody>
            <a:bodyPr wrap="square" rtlCol="0">
              <a:spAutoFit/>
            </a:bodyPr>
            <a:lstStyle/>
            <a:p>
              <a:pPr algn="ctr"/>
              <a:r>
                <a:rPr lang="en-US" b="1" dirty="0" smtClean="0">
                  <a:solidFill>
                    <a:schemeClr val="accent1">
                      <a:lumMod val="50000"/>
                      <a:lumOff val="50000"/>
                    </a:schemeClr>
                  </a:solidFill>
                </a:rPr>
                <a:t>private 10.1.0.0 </a:t>
              </a:r>
            </a:p>
            <a:p>
              <a:pPr algn="ctr"/>
              <a:r>
                <a:rPr lang="en-US" b="1" dirty="0" smtClean="0">
                  <a:solidFill>
                    <a:schemeClr val="accent1">
                      <a:lumMod val="50000"/>
                      <a:lumOff val="50000"/>
                    </a:schemeClr>
                  </a:solidFill>
                </a:rPr>
                <a:t>network</a:t>
              </a:r>
              <a:endParaRPr lang="en-US" b="1" dirty="0">
                <a:solidFill>
                  <a:schemeClr val="accent1">
                    <a:lumMod val="50000"/>
                    <a:lumOff val="50000"/>
                  </a:schemeClr>
                </a:solidFill>
              </a:endParaRPr>
            </a:p>
          </p:txBody>
        </p:sp>
      </p:grpSp>
      <p:sp>
        <p:nvSpPr>
          <p:cNvPr id="82" name="Rectangle 81"/>
          <p:cNvSpPr/>
          <p:nvPr/>
        </p:nvSpPr>
        <p:spPr>
          <a:xfrm>
            <a:off x="200722" y="2235419"/>
            <a:ext cx="2706251" cy="4254592"/>
          </a:xfrm>
          <a:prstGeom prst="rect">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135256" y="2243429"/>
            <a:ext cx="2706251" cy="4254592"/>
          </a:xfrm>
          <a:prstGeom prst="rect">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934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US" dirty="0" smtClean="0"/>
              <a:t>MANAGED(-NOVLAN) Network Mode Requirements</a:t>
            </a:r>
          </a:p>
        </p:txBody>
      </p:sp>
      <p:sp>
        <p:nvSpPr>
          <p:cNvPr id="31747" name="Content Placeholder 4"/>
          <p:cNvSpPr>
            <a:spLocks noGrp="1"/>
          </p:cNvSpPr>
          <p:nvPr>
            <p:ph idx="1"/>
          </p:nvPr>
        </p:nvSpPr>
        <p:spPr>
          <a:xfrm>
            <a:off x="322638" y="2035161"/>
            <a:ext cx="8524875" cy="3727464"/>
          </a:xfrm>
        </p:spPr>
        <p:txBody>
          <a:bodyPr/>
          <a:lstStyle/>
          <a:p>
            <a:r>
              <a:rPr lang="en-US" dirty="0" smtClean="0"/>
              <a:t>A range of public IP addresses must be available for instances.</a:t>
            </a:r>
          </a:p>
          <a:p>
            <a:r>
              <a:rPr lang="en-US" dirty="0" smtClean="0"/>
              <a:t>A range of private IP addresses must be available for the instances. </a:t>
            </a:r>
          </a:p>
          <a:p>
            <a:r>
              <a:rPr lang="en-US" dirty="0" smtClean="0"/>
              <a:t>A set of physical IP addresses must be available for the Eucalyptus components.</a:t>
            </a:r>
          </a:p>
          <a:p>
            <a:r>
              <a:rPr lang="en-US" dirty="0" smtClean="0"/>
              <a:t>The Cluster Controller firewall must be compatible with the dynamic changes performed by Eucalyptus.</a:t>
            </a:r>
          </a:p>
          <a:p>
            <a:r>
              <a:rPr lang="en-US" dirty="0" smtClean="0"/>
              <a:t>The network </a:t>
            </a:r>
            <a:r>
              <a:rPr lang="en-US" dirty="0"/>
              <a:t>must be </a:t>
            </a:r>
            <a:r>
              <a:rPr lang="en-US" dirty="0" smtClean="0"/>
              <a:t>VLAN-clean (MANAGED mode only). </a:t>
            </a:r>
            <a:endParaRPr lang="en-US" dirty="0"/>
          </a:p>
          <a:p>
            <a:endParaRPr lang="en-US"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27</a:t>
            </a:fld>
            <a:endParaRPr lang="en-US"/>
          </a:p>
        </p:txBody>
      </p:sp>
    </p:spTree>
    <p:extLst>
      <p:ext uri="{BB962C8B-B14F-4D97-AF65-F5344CB8AC3E}">
        <p14:creationId xmlns:p14="http://schemas.microsoft.com/office/powerpoint/2010/main" val="17126485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584200" y="540000"/>
            <a:ext cx="7772400" cy="836612"/>
          </a:xfrm>
        </p:spPr>
        <p:txBody>
          <a:bodyPr/>
          <a:lstStyle/>
          <a:p>
            <a:r>
              <a:rPr lang="en-US" dirty="0" smtClean="0">
                <a:latin typeface="Calibri" charset="0"/>
                <a:cs typeface="Calibri" charset="0"/>
              </a:rPr>
              <a:t>Network Modes Review</a:t>
            </a:r>
          </a:p>
        </p:txBody>
      </p:sp>
      <p:sp>
        <p:nvSpPr>
          <p:cNvPr id="10"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802138743"/>
              </p:ext>
            </p:extLst>
          </p:nvPr>
        </p:nvGraphicFramePr>
        <p:xfrm>
          <a:off x="524933" y="1583266"/>
          <a:ext cx="8212667" cy="4059792"/>
        </p:xfrm>
        <a:graphic>
          <a:graphicData uri="http://schemas.openxmlformats.org/drawingml/2006/table">
            <a:tbl>
              <a:tblPr firstRow="1" bandRow="1">
                <a:tableStyleId>{2D5ABB26-0587-4C30-8999-92F81FD0307C}</a:tableStyleId>
              </a:tblPr>
              <a:tblGrid>
                <a:gridCol w="1628987"/>
                <a:gridCol w="1645920"/>
                <a:gridCol w="1645920"/>
                <a:gridCol w="1645920"/>
                <a:gridCol w="1645920"/>
              </a:tblGrid>
              <a:tr h="601955">
                <a:tc>
                  <a:txBody>
                    <a:bodyPr/>
                    <a:lstStyle/>
                    <a:p>
                      <a:endParaRPr lang="en-US" dirty="0"/>
                    </a:p>
                  </a:txBody>
                  <a:tcPr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b="1" dirty="0" smtClean="0"/>
                        <a:t>SYSTEM</a:t>
                      </a:r>
                      <a:endParaRPr lang="en-US" b="1" dirty="0"/>
                    </a:p>
                  </a:txBody>
                  <a:tcPr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b="1" dirty="0" smtClean="0"/>
                        <a:t>STATIC</a:t>
                      </a:r>
                      <a:endParaRPr lang="en-US" b="1" dirty="0"/>
                    </a:p>
                  </a:txBody>
                  <a:tcPr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b="1" dirty="0" smtClean="0"/>
                        <a:t>MANAGED-NOVLAN</a:t>
                      </a:r>
                      <a:endParaRPr lang="en-US" b="1" dirty="0"/>
                    </a:p>
                  </a:txBody>
                  <a:tcPr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b="1" dirty="0" smtClean="0"/>
                        <a:t>MANAGED</a:t>
                      </a:r>
                      <a:endParaRPr lang="en-US" b="1" dirty="0"/>
                    </a:p>
                  </a:txBody>
                  <a:tcPr anchor="ctr">
                    <a:lnT w="38100" cap="flat" cmpd="sng" algn="ctr">
                      <a:solidFill>
                        <a:schemeClr val="tx1"/>
                      </a:solidFill>
                      <a:prstDash val="solid"/>
                      <a:round/>
                      <a:headEnd type="none" w="med" len="med"/>
                      <a:tailEnd type="none" w="med" len="med"/>
                    </a:lnT>
                    <a:solidFill>
                      <a:schemeClr val="bg1">
                        <a:lumMod val="85000"/>
                      </a:schemeClr>
                    </a:solidFill>
                  </a:tcPr>
                </a:tc>
              </a:tr>
              <a:tr h="854928">
                <a:tc>
                  <a:txBody>
                    <a:bodyPr/>
                    <a:lstStyle/>
                    <a:p>
                      <a:pPr algn="l"/>
                      <a:r>
                        <a:rPr lang="en-US" b="1" dirty="0" smtClean="0"/>
                        <a:t>DHCP Server</a:t>
                      </a:r>
                      <a:endParaRPr lang="en-US" b="1" dirty="0"/>
                    </a:p>
                  </a:txBody>
                  <a:tcPr anchor="ctr">
                    <a:solidFill>
                      <a:schemeClr val="bg1">
                        <a:lumMod val="85000"/>
                      </a:schemeClr>
                    </a:solidFill>
                  </a:tcPr>
                </a:tc>
                <a:tc>
                  <a:txBody>
                    <a:bodyPr/>
                    <a:lstStyle/>
                    <a:p>
                      <a:pPr algn="ctr"/>
                      <a:r>
                        <a:rPr lang="en-US" b="1" dirty="0" smtClean="0"/>
                        <a:t>Corporate</a:t>
                      </a:r>
                      <a:endParaRPr lang="en-US" b="1" dirty="0"/>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r>
              <a:tr h="854928">
                <a:tc>
                  <a:txBody>
                    <a:bodyPr/>
                    <a:lstStyle/>
                    <a:p>
                      <a:pPr algn="l"/>
                      <a:r>
                        <a:rPr lang="en-US" b="1" dirty="0" smtClean="0"/>
                        <a:t>Elastic IP Addresses</a:t>
                      </a:r>
                      <a:endParaRPr lang="en-US" b="1" dirty="0"/>
                    </a:p>
                  </a:txBody>
                  <a:tcPr anchor="ctr">
                    <a:solidFill>
                      <a:schemeClr val="bg1">
                        <a:lumMod val="85000"/>
                      </a:schemeClr>
                    </a:solidFill>
                  </a:tcPr>
                </a:tc>
                <a:tc>
                  <a:txBody>
                    <a:bodyPr/>
                    <a:lstStyle/>
                    <a:p>
                      <a:pPr algn="ctr"/>
                      <a:r>
                        <a:rPr lang="en-US" b="1" dirty="0" smtClean="0">
                          <a:solidFill>
                            <a:srgbClr val="FF0000"/>
                          </a:solidFill>
                        </a:rPr>
                        <a:t>No</a:t>
                      </a:r>
                      <a:endParaRPr lang="en-US" b="1" dirty="0">
                        <a:solidFill>
                          <a:srgbClr val="FF0000"/>
                        </a:solidFill>
                      </a:endParaRPr>
                    </a:p>
                  </a:txBody>
                  <a:tcPr anchor="ctr"/>
                </a:tc>
                <a:tc>
                  <a:txBody>
                    <a:bodyPr/>
                    <a:lstStyle/>
                    <a:p>
                      <a:pPr algn="ctr"/>
                      <a:r>
                        <a:rPr lang="en-US" b="1" dirty="0" smtClean="0">
                          <a:solidFill>
                            <a:srgbClr val="FF0000"/>
                          </a:solidFill>
                        </a:rPr>
                        <a:t>No</a:t>
                      </a:r>
                      <a:endParaRPr lang="en-US" b="1" dirty="0">
                        <a:solidFill>
                          <a:srgbClr val="FF00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r>
              <a:tr h="854928">
                <a:tc>
                  <a:txBody>
                    <a:bodyPr/>
                    <a:lstStyle/>
                    <a:p>
                      <a:pPr algn="l"/>
                      <a:r>
                        <a:rPr lang="en-US" b="1" dirty="0" smtClean="0"/>
                        <a:t>Security Groups</a:t>
                      </a:r>
                      <a:endParaRPr lang="en-US" b="1" dirty="0"/>
                    </a:p>
                  </a:txBody>
                  <a:tcPr anchor="ctr">
                    <a:solidFill>
                      <a:schemeClr val="bg1">
                        <a:lumMod val="85000"/>
                      </a:schemeClr>
                    </a:solidFill>
                  </a:tcPr>
                </a:tc>
                <a:tc>
                  <a:txBody>
                    <a:bodyPr/>
                    <a:lstStyle/>
                    <a:p>
                      <a:pPr algn="ctr"/>
                      <a:r>
                        <a:rPr lang="en-US" b="1" dirty="0" smtClean="0">
                          <a:solidFill>
                            <a:srgbClr val="FF0000"/>
                          </a:solidFill>
                        </a:rPr>
                        <a:t>No</a:t>
                      </a:r>
                      <a:endParaRPr lang="en-US" b="1" dirty="0">
                        <a:solidFill>
                          <a:srgbClr val="FF0000"/>
                        </a:solidFill>
                      </a:endParaRPr>
                    </a:p>
                  </a:txBody>
                  <a:tcPr anchor="ctr"/>
                </a:tc>
                <a:tc>
                  <a:txBody>
                    <a:bodyPr/>
                    <a:lstStyle/>
                    <a:p>
                      <a:pPr algn="ctr"/>
                      <a:r>
                        <a:rPr lang="en-US" b="1" dirty="0" smtClean="0">
                          <a:solidFill>
                            <a:srgbClr val="FF0000"/>
                          </a:solidFill>
                        </a:rPr>
                        <a:t>No</a:t>
                      </a:r>
                      <a:endParaRPr lang="en-US" b="1" dirty="0">
                        <a:solidFill>
                          <a:srgbClr val="FF00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c>
                  <a:txBody>
                    <a:bodyPr/>
                    <a:lstStyle/>
                    <a:p>
                      <a:pPr algn="ctr"/>
                      <a:r>
                        <a:rPr lang="en-US" b="1" dirty="0" smtClean="0">
                          <a:solidFill>
                            <a:srgbClr val="00FF00"/>
                          </a:solidFill>
                        </a:rPr>
                        <a:t>Yes</a:t>
                      </a:r>
                      <a:endParaRPr lang="en-US" b="1" dirty="0">
                        <a:solidFill>
                          <a:srgbClr val="00FF00"/>
                        </a:solidFill>
                      </a:endParaRPr>
                    </a:p>
                  </a:txBody>
                  <a:tcPr anchor="ctr"/>
                </a:tc>
              </a:tr>
              <a:tr h="854928">
                <a:tc>
                  <a:txBody>
                    <a:bodyPr/>
                    <a:lstStyle/>
                    <a:p>
                      <a:pPr algn="l"/>
                      <a:r>
                        <a:rPr lang="en-US" b="1" dirty="0" smtClean="0"/>
                        <a:t>VM Layer 2 Isolation</a:t>
                      </a:r>
                      <a:endParaRPr lang="en-US" b="1" dirty="0"/>
                    </a:p>
                  </a:txBody>
                  <a:tcPr anchor="ctr">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1" dirty="0" smtClean="0">
                          <a:solidFill>
                            <a:srgbClr val="FF0000"/>
                          </a:solidFill>
                        </a:rPr>
                        <a:t>No</a:t>
                      </a:r>
                      <a:endParaRPr lang="en-US" b="1" dirty="0">
                        <a:solidFill>
                          <a:srgbClr val="FF0000"/>
                        </a:solidFill>
                      </a:endParaRPr>
                    </a:p>
                  </a:txBody>
                  <a:tcPr anchor="ctr">
                    <a:lnB w="38100" cap="flat" cmpd="sng" algn="ctr">
                      <a:solidFill>
                        <a:schemeClr val="tx1"/>
                      </a:solidFill>
                      <a:prstDash val="solid"/>
                      <a:round/>
                      <a:headEnd type="none" w="med" len="med"/>
                      <a:tailEnd type="none" w="med" len="med"/>
                    </a:lnB>
                  </a:tcPr>
                </a:tc>
                <a:tc>
                  <a:txBody>
                    <a:bodyPr/>
                    <a:lstStyle/>
                    <a:p>
                      <a:pPr algn="ctr"/>
                      <a:r>
                        <a:rPr lang="en-US" b="1" dirty="0" smtClean="0">
                          <a:solidFill>
                            <a:srgbClr val="FF0000"/>
                          </a:solidFill>
                        </a:rPr>
                        <a:t>No</a:t>
                      </a:r>
                      <a:endParaRPr lang="en-US" b="1" dirty="0">
                        <a:solidFill>
                          <a:srgbClr val="FF0000"/>
                        </a:solidFill>
                      </a:endParaRPr>
                    </a:p>
                  </a:txBody>
                  <a:tcPr anchor="ctr">
                    <a:lnB w="38100" cap="flat" cmpd="sng" algn="ctr">
                      <a:solidFill>
                        <a:schemeClr val="tx1"/>
                      </a:solidFill>
                      <a:prstDash val="solid"/>
                      <a:round/>
                      <a:headEnd type="none" w="med" len="med"/>
                      <a:tailEnd type="none" w="med" len="med"/>
                    </a:lnB>
                  </a:tcPr>
                </a:tc>
                <a:tc>
                  <a:txBody>
                    <a:bodyPr/>
                    <a:lstStyle/>
                    <a:p>
                      <a:pPr algn="ctr"/>
                      <a:r>
                        <a:rPr lang="en-US" b="1" dirty="0" smtClean="0">
                          <a:solidFill>
                            <a:srgbClr val="FF0000"/>
                          </a:solidFill>
                        </a:rPr>
                        <a:t>No</a:t>
                      </a:r>
                      <a:endParaRPr lang="en-US" b="1" dirty="0">
                        <a:solidFill>
                          <a:srgbClr val="FF0000"/>
                        </a:solidFill>
                      </a:endParaRPr>
                    </a:p>
                  </a:txBody>
                  <a:tcPr anchor="ctr">
                    <a:lnB w="38100" cap="flat" cmpd="sng" algn="ctr">
                      <a:solidFill>
                        <a:schemeClr val="tx1"/>
                      </a:solidFill>
                      <a:prstDash val="solid"/>
                      <a:round/>
                      <a:headEnd type="none" w="med" len="med"/>
                      <a:tailEnd type="none" w="med" len="med"/>
                    </a:lnB>
                  </a:tcPr>
                </a:tc>
                <a:tc>
                  <a:txBody>
                    <a:bodyPr/>
                    <a:lstStyle/>
                    <a:p>
                      <a:pPr algn="ctr"/>
                      <a:r>
                        <a:rPr lang="en-US" b="1" dirty="0" smtClean="0">
                          <a:solidFill>
                            <a:srgbClr val="00FF00"/>
                          </a:solidFill>
                        </a:rPr>
                        <a:t>Yes</a:t>
                      </a:r>
                      <a:endParaRPr lang="en-US" b="1" dirty="0">
                        <a:solidFill>
                          <a:srgbClr val="00FF00"/>
                        </a:solidFill>
                      </a:endParaRPr>
                    </a:p>
                  </a:txBody>
                  <a:tcPr anchor="ct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4959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Choose a Network Mode</a:t>
            </a:r>
            <a:endParaRPr lang="en-US" dirty="0" smtClean="0"/>
          </a:p>
        </p:txBody>
      </p:sp>
      <p:grpSp>
        <p:nvGrpSpPr>
          <p:cNvPr id="2" name="Group 1"/>
          <p:cNvGrpSpPr/>
          <p:nvPr/>
        </p:nvGrpSpPr>
        <p:grpSpPr>
          <a:xfrm>
            <a:off x="447675" y="1552571"/>
            <a:ext cx="7772401" cy="4722551"/>
            <a:chOff x="447675" y="1552571"/>
            <a:chExt cx="7772401" cy="4722551"/>
          </a:xfrm>
        </p:grpSpPr>
        <p:grpSp>
          <p:nvGrpSpPr>
            <p:cNvPr id="6" name="Group 5"/>
            <p:cNvGrpSpPr/>
            <p:nvPr/>
          </p:nvGrpSpPr>
          <p:grpSpPr>
            <a:xfrm>
              <a:off x="1962152" y="1552571"/>
              <a:ext cx="1819275" cy="981075"/>
              <a:chOff x="1504950" y="2790824"/>
              <a:chExt cx="1819275" cy="981075"/>
            </a:xfrm>
          </p:grpSpPr>
          <p:sp>
            <p:nvSpPr>
              <p:cNvPr id="3" name="Flowchart: Decision 2"/>
              <p:cNvSpPr/>
              <p:nvPr/>
            </p:nvSpPr>
            <p:spPr>
              <a:xfrm>
                <a:off x="1504950" y="2790824"/>
                <a:ext cx="1819275" cy="981075"/>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52587" y="3050528"/>
                <a:ext cx="1524000" cy="461665"/>
              </a:xfrm>
              <a:prstGeom prst="rect">
                <a:avLst/>
              </a:prstGeom>
              <a:noFill/>
            </p:spPr>
            <p:txBody>
              <a:bodyPr wrap="square" rtlCol="0">
                <a:spAutoFit/>
              </a:bodyPr>
              <a:lstStyle/>
              <a:p>
                <a:pPr algn="ctr"/>
                <a:r>
                  <a:rPr lang="en-US" sz="1200" b="1" dirty="0">
                    <a:solidFill>
                      <a:schemeClr val="bg1"/>
                    </a:solidFill>
                  </a:rPr>
                  <a:t>e</a:t>
                </a:r>
                <a:r>
                  <a:rPr lang="en-US" sz="1200" b="1" dirty="0" smtClean="0">
                    <a:solidFill>
                      <a:schemeClr val="bg1"/>
                    </a:solidFill>
                  </a:rPr>
                  <a:t>lastic IPs,</a:t>
                </a:r>
              </a:p>
              <a:p>
                <a:pPr algn="ctr"/>
                <a:r>
                  <a:rPr lang="en-US" sz="1200" b="1" dirty="0">
                    <a:solidFill>
                      <a:schemeClr val="bg1"/>
                    </a:solidFill>
                  </a:rPr>
                  <a:t>s</a:t>
                </a:r>
                <a:r>
                  <a:rPr lang="en-US" sz="1200" b="1" dirty="0" smtClean="0">
                    <a:solidFill>
                      <a:schemeClr val="bg1"/>
                    </a:solidFill>
                  </a:rPr>
                  <a:t>ecurity </a:t>
                </a:r>
                <a:r>
                  <a:rPr lang="en-US" sz="1200" b="1" dirty="0">
                    <a:solidFill>
                      <a:schemeClr val="bg1"/>
                    </a:solidFill>
                  </a:rPr>
                  <a:t>g</a:t>
                </a:r>
                <a:r>
                  <a:rPr lang="en-US" sz="1200" b="1" dirty="0" smtClean="0">
                    <a:solidFill>
                      <a:schemeClr val="bg1"/>
                    </a:solidFill>
                  </a:rPr>
                  <a:t>roups</a:t>
                </a:r>
                <a:endParaRPr lang="en-US" sz="1200" b="1" dirty="0">
                  <a:solidFill>
                    <a:schemeClr val="bg1"/>
                  </a:solidFill>
                </a:endParaRPr>
              </a:p>
            </p:txBody>
          </p:sp>
        </p:grpSp>
        <p:grpSp>
          <p:nvGrpSpPr>
            <p:cNvPr id="9" name="Group 8"/>
            <p:cNvGrpSpPr/>
            <p:nvPr/>
          </p:nvGrpSpPr>
          <p:grpSpPr>
            <a:xfrm>
              <a:off x="1962150" y="3245787"/>
              <a:ext cx="1819275" cy="981075"/>
              <a:chOff x="1504950" y="2790824"/>
              <a:chExt cx="1819275" cy="981075"/>
            </a:xfrm>
          </p:grpSpPr>
          <p:sp>
            <p:nvSpPr>
              <p:cNvPr id="10" name="Flowchart: Decision 9"/>
              <p:cNvSpPr/>
              <p:nvPr/>
            </p:nvSpPr>
            <p:spPr>
              <a:xfrm>
                <a:off x="1504950" y="2790824"/>
                <a:ext cx="1819275" cy="981075"/>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2587" y="3050528"/>
                <a:ext cx="1524000" cy="461665"/>
              </a:xfrm>
              <a:prstGeom prst="rect">
                <a:avLst/>
              </a:prstGeom>
              <a:noFill/>
            </p:spPr>
            <p:txBody>
              <a:bodyPr wrap="square" rtlCol="0">
                <a:spAutoFit/>
              </a:bodyPr>
              <a:lstStyle/>
              <a:p>
                <a:pPr algn="ctr"/>
                <a:r>
                  <a:rPr lang="en-US" sz="1200" b="1" dirty="0">
                    <a:solidFill>
                      <a:schemeClr val="bg1"/>
                    </a:solidFill>
                  </a:rPr>
                  <a:t>l</a:t>
                </a:r>
                <a:r>
                  <a:rPr lang="en-US" sz="1200" b="1" dirty="0" smtClean="0">
                    <a:solidFill>
                      <a:schemeClr val="bg1"/>
                    </a:solidFill>
                  </a:rPr>
                  <a:t>ayer 2 VM isolation</a:t>
                </a:r>
              </a:p>
            </p:txBody>
          </p:sp>
        </p:grpSp>
        <p:grpSp>
          <p:nvGrpSpPr>
            <p:cNvPr id="12" name="Group 11"/>
            <p:cNvGrpSpPr/>
            <p:nvPr/>
          </p:nvGrpSpPr>
          <p:grpSpPr>
            <a:xfrm>
              <a:off x="4524376" y="3245787"/>
              <a:ext cx="1819275" cy="981075"/>
              <a:chOff x="1504950" y="2790824"/>
              <a:chExt cx="1819275" cy="981075"/>
            </a:xfrm>
          </p:grpSpPr>
          <p:sp>
            <p:nvSpPr>
              <p:cNvPr id="13" name="Flowchart: Decision 12"/>
              <p:cNvSpPr/>
              <p:nvPr/>
            </p:nvSpPr>
            <p:spPr>
              <a:xfrm>
                <a:off x="1504950" y="2790824"/>
                <a:ext cx="1819275" cy="981075"/>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52587" y="3050528"/>
                <a:ext cx="1524000" cy="461665"/>
              </a:xfrm>
              <a:prstGeom prst="rect">
                <a:avLst/>
              </a:prstGeom>
              <a:noFill/>
            </p:spPr>
            <p:txBody>
              <a:bodyPr wrap="square" rtlCol="0">
                <a:spAutoFit/>
              </a:bodyPr>
              <a:lstStyle/>
              <a:p>
                <a:pPr algn="ctr"/>
                <a:r>
                  <a:rPr lang="en-US" sz="1200" b="1" dirty="0">
                    <a:solidFill>
                      <a:schemeClr val="bg1"/>
                    </a:solidFill>
                  </a:rPr>
                  <a:t>c</a:t>
                </a:r>
                <a:r>
                  <a:rPr lang="en-US" sz="1200" b="1" dirty="0" smtClean="0">
                    <a:solidFill>
                      <a:schemeClr val="bg1"/>
                    </a:solidFill>
                  </a:rPr>
                  <a:t>orporate DHCP server</a:t>
                </a:r>
                <a:endParaRPr lang="en-US" sz="1200" b="1" dirty="0">
                  <a:solidFill>
                    <a:schemeClr val="bg1"/>
                  </a:solidFill>
                </a:endParaRPr>
              </a:p>
            </p:txBody>
          </p:sp>
        </p:grpSp>
        <p:grpSp>
          <p:nvGrpSpPr>
            <p:cNvPr id="15" name="Group 14"/>
            <p:cNvGrpSpPr/>
            <p:nvPr/>
          </p:nvGrpSpPr>
          <p:grpSpPr>
            <a:xfrm>
              <a:off x="4524377" y="1552571"/>
              <a:ext cx="1819275" cy="981075"/>
              <a:chOff x="1504950" y="2790824"/>
              <a:chExt cx="1819275" cy="981075"/>
            </a:xfrm>
          </p:grpSpPr>
          <p:sp>
            <p:nvSpPr>
              <p:cNvPr id="16" name="Flowchart: Decision 15"/>
              <p:cNvSpPr/>
              <p:nvPr/>
            </p:nvSpPr>
            <p:spPr>
              <a:xfrm>
                <a:off x="1504950" y="2790824"/>
                <a:ext cx="1819275" cy="981075"/>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52587" y="3050528"/>
                <a:ext cx="1524000" cy="461665"/>
              </a:xfrm>
              <a:prstGeom prst="rect">
                <a:avLst/>
              </a:prstGeom>
              <a:noFill/>
            </p:spPr>
            <p:txBody>
              <a:bodyPr wrap="square" rtlCol="0">
                <a:spAutoFit/>
              </a:bodyPr>
              <a:lstStyle/>
              <a:p>
                <a:pPr algn="ctr"/>
                <a:r>
                  <a:rPr lang="en-US" sz="1200" b="1" dirty="0" smtClean="0">
                    <a:solidFill>
                      <a:schemeClr val="bg1"/>
                    </a:solidFill>
                  </a:rPr>
                  <a:t>corporate DHCP server</a:t>
                </a:r>
                <a:endParaRPr lang="en-US" sz="1200" b="1" dirty="0">
                  <a:solidFill>
                    <a:schemeClr val="bg1"/>
                  </a:solidFill>
                </a:endParaRPr>
              </a:p>
            </p:txBody>
          </p:sp>
        </p:grpSp>
        <p:grpSp>
          <p:nvGrpSpPr>
            <p:cNvPr id="18" name="Group 17"/>
            <p:cNvGrpSpPr/>
            <p:nvPr/>
          </p:nvGrpSpPr>
          <p:grpSpPr>
            <a:xfrm>
              <a:off x="1962152" y="4657721"/>
              <a:ext cx="1819275" cy="981075"/>
              <a:chOff x="1504950" y="2790824"/>
              <a:chExt cx="1819275" cy="981075"/>
            </a:xfrm>
          </p:grpSpPr>
          <p:sp>
            <p:nvSpPr>
              <p:cNvPr id="19" name="Flowchart: Decision 18"/>
              <p:cNvSpPr/>
              <p:nvPr/>
            </p:nvSpPr>
            <p:spPr>
              <a:xfrm>
                <a:off x="1504950" y="2790824"/>
                <a:ext cx="1819275" cy="981075"/>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52585" y="3189027"/>
                <a:ext cx="1524000" cy="276999"/>
              </a:xfrm>
              <a:prstGeom prst="rect">
                <a:avLst/>
              </a:prstGeom>
              <a:noFill/>
            </p:spPr>
            <p:txBody>
              <a:bodyPr wrap="square" rtlCol="0">
                <a:spAutoFit/>
              </a:bodyPr>
              <a:lstStyle/>
              <a:p>
                <a:pPr algn="ctr"/>
                <a:r>
                  <a:rPr lang="en-US" sz="1200" b="1" dirty="0" smtClean="0">
                    <a:solidFill>
                      <a:schemeClr val="bg1"/>
                    </a:solidFill>
                  </a:rPr>
                  <a:t>VLAN clean</a:t>
                </a:r>
              </a:p>
            </p:txBody>
          </p:sp>
        </p:grpSp>
        <p:grpSp>
          <p:nvGrpSpPr>
            <p:cNvPr id="21" name="Group 20"/>
            <p:cNvGrpSpPr/>
            <p:nvPr/>
          </p:nvGrpSpPr>
          <p:grpSpPr>
            <a:xfrm>
              <a:off x="7115176" y="5760772"/>
              <a:ext cx="1104900" cy="514350"/>
              <a:chOff x="828675" y="1495425"/>
              <a:chExt cx="1104900" cy="514350"/>
            </a:xfrm>
          </p:grpSpPr>
          <p:sp>
            <p:nvSpPr>
              <p:cNvPr id="7" name="Flowchart: Alternate Process 6"/>
              <p:cNvSpPr/>
              <p:nvPr/>
            </p:nvSpPr>
            <p:spPr>
              <a:xfrm>
                <a:off x="828675" y="1495425"/>
                <a:ext cx="1104900" cy="5143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9154" y="1614099"/>
                <a:ext cx="1023939" cy="276999"/>
              </a:xfrm>
              <a:prstGeom prst="rect">
                <a:avLst/>
              </a:prstGeom>
              <a:noFill/>
            </p:spPr>
            <p:txBody>
              <a:bodyPr wrap="square" rtlCol="0">
                <a:spAutoFit/>
              </a:bodyPr>
              <a:lstStyle/>
              <a:p>
                <a:pPr algn="ctr"/>
                <a:r>
                  <a:rPr lang="en-US" sz="1200" b="1" dirty="0" smtClean="0">
                    <a:solidFill>
                      <a:schemeClr val="bg1"/>
                    </a:solidFill>
                  </a:rPr>
                  <a:t>MANAGED</a:t>
                </a:r>
                <a:endParaRPr lang="en-US" sz="1200" b="1" dirty="0">
                  <a:solidFill>
                    <a:schemeClr val="bg1"/>
                  </a:solidFill>
                </a:endParaRPr>
              </a:p>
            </p:txBody>
          </p:sp>
        </p:grpSp>
        <p:grpSp>
          <p:nvGrpSpPr>
            <p:cNvPr id="24" name="Group 23"/>
            <p:cNvGrpSpPr/>
            <p:nvPr/>
          </p:nvGrpSpPr>
          <p:grpSpPr>
            <a:xfrm>
              <a:off x="447675" y="1785933"/>
              <a:ext cx="1104900" cy="514350"/>
              <a:chOff x="828675" y="1495425"/>
              <a:chExt cx="1104900" cy="514350"/>
            </a:xfrm>
          </p:grpSpPr>
          <p:sp>
            <p:nvSpPr>
              <p:cNvPr id="25" name="Flowchart: Alternate Process 24"/>
              <p:cNvSpPr/>
              <p:nvPr/>
            </p:nvSpPr>
            <p:spPr>
              <a:xfrm>
                <a:off x="828675" y="1495425"/>
                <a:ext cx="1104900" cy="5143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69155" y="1521767"/>
                <a:ext cx="1023939" cy="461665"/>
              </a:xfrm>
              <a:prstGeom prst="rect">
                <a:avLst/>
              </a:prstGeom>
              <a:noFill/>
            </p:spPr>
            <p:txBody>
              <a:bodyPr wrap="square" rtlCol="0">
                <a:spAutoFit/>
              </a:bodyPr>
              <a:lstStyle/>
              <a:p>
                <a:pPr algn="ctr"/>
                <a:r>
                  <a:rPr lang="en-US" sz="1200" b="1" dirty="0">
                    <a:solidFill>
                      <a:schemeClr val="bg1"/>
                    </a:solidFill>
                  </a:rPr>
                  <a:t>d</a:t>
                </a:r>
                <a:r>
                  <a:rPr lang="en-US" sz="1200" b="1" dirty="0" smtClean="0">
                    <a:solidFill>
                      <a:schemeClr val="bg1"/>
                    </a:solidFill>
                  </a:rPr>
                  <a:t>ecide on features</a:t>
                </a:r>
                <a:endParaRPr lang="en-US" sz="1200" b="1" dirty="0">
                  <a:solidFill>
                    <a:schemeClr val="bg1"/>
                  </a:solidFill>
                </a:endParaRPr>
              </a:p>
            </p:txBody>
          </p:sp>
        </p:grpSp>
        <p:grpSp>
          <p:nvGrpSpPr>
            <p:cNvPr id="30" name="Group 29"/>
            <p:cNvGrpSpPr/>
            <p:nvPr/>
          </p:nvGrpSpPr>
          <p:grpSpPr>
            <a:xfrm>
              <a:off x="7115175" y="3479149"/>
              <a:ext cx="1104900" cy="514350"/>
              <a:chOff x="828675" y="1495425"/>
              <a:chExt cx="1104900" cy="514350"/>
            </a:xfrm>
          </p:grpSpPr>
          <p:sp>
            <p:nvSpPr>
              <p:cNvPr id="31" name="Flowchart: Alternate Process 30"/>
              <p:cNvSpPr/>
              <p:nvPr/>
            </p:nvSpPr>
            <p:spPr>
              <a:xfrm>
                <a:off x="828675" y="1495425"/>
                <a:ext cx="1104900" cy="5143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69155" y="1521767"/>
                <a:ext cx="1023939" cy="461665"/>
              </a:xfrm>
              <a:prstGeom prst="rect">
                <a:avLst/>
              </a:prstGeom>
              <a:noFill/>
            </p:spPr>
            <p:txBody>
              <a:bodyPr wrap="square" rtlCol="0">
                <a:spAutoFit/>
              </a:bodyPr>
              <a:lstStyle/>
              <a:p>
                <a:pPr algn="ctr"/>
                <a:r>
                  <a:rPr lang="en-US" sz="1200" b="1" dirty="0" smtClean="0">
                    <a:solidFill>
                      <a:schemeClr val="bg1"/>
                    </a:solidFill>
                  </a:rPr>
                  <a:t>MANAGED NOVLAN</a:t>
                </a:r>
                <a:endParaRPr lang="en-US" sz="1200" b="1" dirty="0">
                  <a:solidFill>
                    <a:schemeClr val="bg1"/>
                  </a:solidFill>
                </a:endParaRPr>
              </a:p>
            </p:txBody>
          </p:sp>
        </p:grpSp>
        <p:grpSp>
          <p:nvGrpSpPr>
            <p:cNvPr id="33" name="Group 32"/>
            <p:cNvGrpSpPr/>
            <p:nvPr/>
          </p:nvGrpSpPr>
          <p:grpSpPr>
            <a:xfrm>
              <a:off x="7115175" y="2652712"/>
              <a:ext cx="1104900" cy="514350"/>
              <a:chOff x="828675" y="1495425"/>
              <a:chExt cx="1104900" cy="514350"/>
            </a:xfrm>
          </p:grpSpPr>
          <p:sp>
            <p:nvSpPr>
              <p:cNvPr id="34" name="Flowchart: Alternate Process 33"/>
              <p:cNvSpPr/>
              <p:nvPr/>
            </p:nvSpPr>
            <p:spPr>
              <a:xfrm>
                <a:off x="828675" y="1495425"/>
                <a:ext cx="1104900" cy="5143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69155" y="1614100"/>
                <a:ext cx="1023939" cy="276999"/>
              </a:xfrm>
              <a:prstGeom prst="rect">
                <a:avLst/>
              </a:prstGeom>
              <a:noFill/>
            </p:spPr>
            <p:txBody>
              <a:bodyPr wrap="square" rtlCol="0">
                <a:spAutoFit/>
              </a:bodyPr>
              <a:lstStyle/>
              <a:p>
                <a:pPr algn="ctr"/>
                <a:r>
                  <a:rPr lang="en-US" sz="1200" b="1" dirty="0" smtClean="0">
                    <a:solidFill>
                      <a:schemeClr val="bg1"/>
                    </a:solidFill>
                  </a:rPr>
                  <a:t>SYSTEM</a:t>
                </a:r>
                <a:endParaRPr lang="en-US" sz="1200" b="1" dirty="0">
                  <a:solidFill>
                    <a:schemeClr val="bg1"/>
                  </a:solidFill>
                </a:endParaRPr>
              </a:p>
            </p:txBody>
          </p:sp>
        </p:grpSp>
        <p:grpSp>
          <p:nvGrpSpPr>
            <p:cNvPr id="36" name="Group 35"/>
            <p:cNvGrpSpPr/>
            <p:nvPr/>
          </p:nvGrpSpPr>
          <p:grpSpPr>
            <a:xfrm>
              <a:off x="7115175" y="1785933"/>
              <a:ext cx="1104900" cy="514350"/>
              <a:chOff x="828675" y="1495425"/>
              <a:chExt cx="1104900" cy="514350"/>
            </a:xfrm>
          </p:grpSpPr>
          <p:sp>
            <p:nvSpPr>
              <p:cNvPr id="37" name="Flowchart: Alternate Process 36"/>
              <p:cNvSpPr/>
              <p:nvPr/>
            </p:nvSpPr>
            <p:spPr>
              <a:xfrm>
                <a:off x="828675" y="1495425"/>
                <a:ext cx="1104900" cy="5143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69155" y="1614099"/>
                <a:ext cx="1023939" cy="276999"/>
              </a:xfrm>
              <a:prstGeom prst="rect">
                <a:avLst/>
              </a:prstGeom>
              <a:noFill/>
            </p:spPr>
            <p:txBody>
              <a:bodyPr wrap="square" rtlCol="0">
                <a:spAutoFit/>
              </a:bodyPr>
              <a:lstStyle/>
              <a:p>
                <a:pPr algn="ctr"/>
                <a:r>
                  <a:rPr lang="en-US" sz="1200" b="1" dirty="0" smtClean="0">
                    <a:solidFill>
                      <a:schemeClr val="bg1"/>
                    </a:solidFill>
                  </a:rPr>
                  <a:t>STATIC</a:t>
                </a:r>
                <a:endParaRPr lang="en-US" sz="1200" b="1" dirty="0">
                  <a:solidFill>
                    <a:schemeClr val="bg1"/>
                  </a:solidFill>
                </a:endParaRPr>
              </a:p>
            </p:txBody>
          </p:sp>
        </p:grpSp>
        <p:grpSp>
          <p:nvGrpSpPr>
            <p:cNvPr id="39" name="Group 38"/>
            <p:cNvGrpSpPr/>
            <p:nvPr/>
          </p:nvGrpSpPr>
          <p:grpSpPr>
            <a:xfrm>
              <a:off x="4763691" y="4876795"/>
              <a:ext cx="1340644" cy="542925"/>
              <a:chOff x="4752976" y="4905375"/>
              <a:chExt cx="1340644" cy="542925"/>
            </a:xfrm>
          </p:grpSpPr>
          <p:sp>
            <p:nvSpPr>
              <p:cNvPr id="22" name="Flowchart: Process 21"/>
              <p:cNvSpPr/>
              <p:nvPr/>
            </p:nvSpPr>
            <p:spPr>
              <a:xfrm>
                <a:off x="4752976" y="4905375"/>
                <a:ext cx="1340644" cy="5429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804173" y="5038337"/>
                <a:ext cx="1238250" cy="276999"/>
              </a:xfrm>
              <a:prstGeom prst="rect">
                <a:avLst/>
              </a:prstGeom>
              <a:noFill/>
            </p:spPr>
            <p:txBody>
              <a:bodyPr wrap="square" rtlCol="0">
                <a:spAutoFit/>
              </a:bodyPr>
              <a:lstStyle/>
              <a:p>
                <a:pPr algn="ctr"/>
                <a:r>
                  <a:rPr lang="en-US" sz="1200" b="1" dirty="0">
                    <a:solidFill>
                      <a:schemeClr val="bg1"/>
                    </a:solidFill>
                  </a:rPr>
                  <a:t>n</a:t>
                </a:r>
                <a:r>
                  <a:rPr lang="en-US" sz="1200" b="1" dirty="0" smtClean="0">
                    <a:solidFill>
                      <a:schemeClr val="bg1"/>
                    </a:solidFill>
                  </a:rPr>
                  <a:t>ot possible</a:t>
                </a:r>
                <a:endParaRPr lang="en-US" sz="1200" b="1" dirty="0">
                  <a:solidFill>
                    <a:schemeClr val="bg1"/>
                  </a:solidFill>
                </a:endParaRPr>
              </a:p>
            </p:txBody>
          </p:sp>
        </p:grpSp>
        <p:cxnSp>
          <p:nvCxnSpPr>
            <p:cNvPr id="41" name="Straight Arrow Connector 40"/>
            <p:cNvCxnSpPr>
              <a:stCxn id="25" idx="3"/>
              <a:endCxn id="3" idx="1"/>
            </p:cNvCxnSpPr>
            <p:nvPr/>
          </p:nvCxnSpPr>
          <p:spPr>
            <a:xfrm>
              <a:off x="1552575" y="2043108"/>
              <a:ext cx="409577"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 idx="3"/>
              <a:endCxn id="16" idx="1"/>
            </p:cNvCxnSpPr>
            <p:nvPr/>
          </p:nvCxnSpPr>
          <p:spPr>
            <a:xfrm>
              <a:off x="3781427" y="2043109"/>
              <a:ext cx="74295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3"/>
              <a:endCxn id="13" idx="1"/>
            </p:cNvCxnSpPr>
            <p:nvPr/>
          </p:nvCxnSpPr>
          <p:spPr>
            <a:xfrm>
              <a:off x="3781425" y="3736325"/>
              <a:ext cx="7429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37" idx="1"/>
            </p:cNvCxnSpPr>
            <p:nvPr/>
          </p:nvCxnSpPr>
          <p:spPr>
            <a:xfrm flipV="1">
              <a:off x="6343652" y="2043108"/>
              <a:ext cx="771523"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9" idx="3"/>
              <a:endCxn id="22" idx="1"/>
            </p:cNvCxnSpPr>
            <p:nvPr/>
          </p:nvCxnSpPr>
          <p:spPr>
            <a:xfrm flipV="1">
              <a:off x="3781427" y="5148258"/>
              <a:ext cx="982264"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3" idx="3"/>
              <a:endCxn id="31" idx="1"/>
            </p:cNvCxnSpPr>
            <p:nvPr/>
          </p:nvCxnSpPr>
          <p:spPr>
            <a:xfrm flipV="1">
              <a:off x="6343651" y="3736324"/>
              <a:ext cx="771524"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 idx="2"/>
              <a:endCxn id="10" idx="0"/>
            </p:cNvCxnSpPr>
            <p:nvPr/>
          </p:nvCxnSpPr>
          <p:spPr>
            <a:xfrm flipH="1">
              <a:off x="2871788" y="2533646"/>
              <a:ext cx="2" cy="7121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2"/>
              <a:endCxn id="22" idx="0"/>
            </p:cNvCxnSpPr>
            <p:nvPr/>
          </p:nvCxnSpPr>
          <p:spPr>
            <a:xfrm flipH="1">
              <a:off x="5434013" y="4226862"/>
              <a:ext cx="1" cy="6499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0" idx="2"/>
              <a:endCxn id="19" idx="0"/>
            </p:cNvCxnSpPr>
            <p:nvPr/>
          </p:nvCxnSpPr>
          <p:spPr>
            <a:xfrm>
              <a:off x="2871788" y="4226862"/>
              <a:ext cx="2" cy="430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917" name="Elbow Connector 38916"/>
            <p:cNvCxnSpPr>
              <a:stCxn id="16" idx="2"/>
              <a:endCxn id="34" idx="1"/>
            </p:cNvCxnSpPr>
            <p:nvPr/>
          </p:nvCxnSpPr>
          <p:spPr>
            <a:xfrm rot="16200000" flipH="1">
              <a:off x="6086475" y="1881186"/>
              <a:ext cx="376241" cy="168116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9" idx="2"/>
              <a:endCxn id="7" idx="1"/>
            </p:cNvCxnSpPr>
            <p:nvPr/>
          </p:nvCxnSpPr>
          <p:spPr>
            <a:xfrm rot="16200000" flipH="1">
              <a:off x="4803908" y="3706678"/>
              <a:ext cx="379151" cy="424338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921" name="TextBox 38920"/>
            <p:cNvSpPr txBox="1"/>
            <p:nvPr/>
          </p:nvSpPr>
          <p:spPr>
            <a:xfrm>
              <a:off x="2871786" y="5576108"/>
              <a:ext cx="600075" cy="369332"/>
            </a:xfrm>
            <a:prstGeom prst="rect">
              <a:avLst/>
            </a:prstGeom>
            <a:noFill/>
          </p:spPr>
          <p:txBody>
            <a:bodyPr wrap="square" rtlCol="0">
              <a:spAutoFit/>
            </a:bodyPr>
            <a:lstStyle/>
            <a:p>
              <a:pPr algn="ctr"/>
              <a:r>
                <a:rPr lang="en-US" dirty="0" smtClean="0"/>
                <a:t>yes</a:t>
              </a:r>
              <a:endParaRPr lang="en-US" dirty="0"/>
            </a:p>
          </p:txBody>
        </p:sp>
        <p:sp>
          <p:nvSpPr>
            <p:cNvPr id="75" name="TextBox 74"/>
            <p:cNvSpPr txBox="1"/>
            <p:nvPr/>
          </p:nvSpPr>
          <p:spPr>
            <a:xfrm>
              <a:off x="5434015" y="4182496"/>
              <a:ext cx="600075" cy="369332"/>
            </a:xfrm>
            <a:prstGeom prst="rect">
              <a:avLst/>
            </a:prstGeom>
            <a:noFill/>
          </p:spPr>
          <p:txBody>
            <a:bodyPr wrap="square" rtlCol="0">
              <a:spAutoFit/>
            </a:bodyPr>
            <a:lstStyle/>
            <a:p>
              <a:pPr algn="ctr"/>
              <a:r>
                <a:rPr lang="en-US" dirty="0" smtClean="0"/>
                <a:t>yes</a:t>
              </a:r>
              <a:endParaRPr lang="en-US" dirty="0"/>
            </a:p>
          </p:txBody>
        </p:sp>
        <p:sp>
          <p:nvSpPr>
            <p:cNvPr id="76" name="TextBox 75"/>
            <p:cNvSpPr txBox="1"/>
            <p:nvPr/>
          </p:nvSpPr>
          <p:spPr>
            <a:xfrm>
              <a:off x="2871790" y="4151678"/>
              <a:ext cx="600075" cy="369332"/>
            </a:xfrm>
            <a:prstGeom prst="rect">
              <a:avLst/>
            </a:prstGeom>
            <a:noFill/>
          </p:spPr>
          <p:txBody>
            <a:bodyPr wrap="square" rtlCol="0">
              <a:spAutoFit/>
            </a:bodyPr>
            <a:lstStyle/>
            <a:p>
              <a:pPr algn="ctr"/>
              <a:r>
                <a:rPr lang="en-US" dirty="0" smtClean="0"/>
                <a:t>yes</a:t>
              </a:r>
              <a:endParaRPr lang="en-US" dirty="0"/>
            </a:p>
          </p:txBody>
        </p:sp>
        <p:sp>
          <p:nvSpPr>
            <p:cNvPr id="77" name="TextBox 76"/>
            <p:cNvSpPr txBox="1"/>
            <p:nvPr/>
          </p:nvSpPr>
          <p:spPr>
            <a:xfrm>
              <a:off x="2871787" y="2468046"/>
              <a:ext cx="600075" cy="369332"/>
            </a:xfrm>
            <a:prstGeom prst="rect">
              <a:avLst/>
            </a:prstGeom>
            <a:noFill/>
          </p:spPr>
          <p:txBody>
            <a:bodyPr wrap="square" rtlCol="0">
              <a:spAutoFit/>
            </a:bodyPr>
            <a:lstStyle/>
            <a:p>
              <a:pPr algn="ctr"/>
              <a:r>
                <a:rPr lang="en-US" dirty="0" smtClean="0"/>
                <a:t>yes</a:t>
              </a:r>
              <a:endParaRPr lang="en-US" dirty="0"/>
            </a:p>
          </p:txBody>
        </p:sp>
        <p:sp>
          <p:nvSpPr>
            <p:cNvPr id="78" name="TextBox 77"/>
            <p:cNvSpPr txBox="1"/>
            <p:nvPr/>
          </p:nvSpPr>
          <p:spPr>
            <a:xfrm>
              <a:off x="5434015" y="2475428"/>
              <a:ext cx="600075" cy="369332"/>
            </a:xfrm>
            <a:prstGeom prst="rect">
              <a:avLst/>
            </a:prstGeom>
            <a:noFill/>
          </p:spPr>
          <p:txBody>
            <a:bodyPr wrap="square" rtlCol="0">
              <a:spAutoFit/>
            </a:bodyPr>
            <a:lstStyle/>
            <a:p>
              <a:pPr algn="ctr"/>
              <a:r>
                <a:rPr lang="en-US" dirty="0" smtClean="0"/>
                <a:t>yes</a:t>
              </a:r>
              <a:endParaRPr lang="en-US" dirty="0"/>
            </a:p>
          </p:txBody>
        </p:sp>
        <p:sp>
          <p:nvSpPr>
            <p:cNvPr id="79" name="TextBox 78"/>
            <p:cNvSpPr txBox="1"/>
            <p:nvPr/>
          </p:nvSpPr>
          <p:spPr>
            <a:xfrm>
              <a:off x="6274595" y="1673775"/>
              <a:ext cx="600075" cy="369332"/>
            </a:xfrm>
            <a:prstGeom prst="rect">
              <a:avLst/>
            </a:prstGeom>
            <a:noFill/>
          </p:spPr>
          <p:txBody>
            <a:bodyPr wrap="square" rtlCol="0">
              <a:spAutoFit/>
            </a:bodyPr>
            <a:lstStyle/>
            <a:p>
              <a:pPr algn="ctr"/>
              <a:r>
                <a:rPr lang="en-US" dirty="0" smtClean="0"/>
                <a:t>no</a:t>
              </a:r>
              <a:endParaRPr lang="en-US" dirty="0"/>
            </a:p>
          </p:txBody>
        </p:sp>
        <p:sp>
          <p:nvSpPr>
            <p:cNvPr id="80" name="TextBox 79"/>
            <p:cNvSpPr txBox="1"/>
            <p:nvPr/>
          </p:nvSpPr>
          <p:spPr>
            <a:xfrm>
              <a:off x="3710584" y="4778924"/>
              <a:ext cx="600075" cy="369332"/>
            </a:xfrm>
            <a:prstGeom prst="rect">
              <a:avLst/>
            </a:prstGeom>
            <a:noFill/>
          </p:spPr>
          <p:txBody>
            <a:bodyPr wrap="square" rtlCol="0">
              <a:spAutoFit/>
            </a:bodyPr>
            <a:lstStyle/>
            <a:p>
              <a:pPr algn="ctr"/>
              <a:r>
                <a:rPr lang="en-US" dirty="0" smtClean="0"/>
                <a:t>no</a:t>
              </a:r>
              <a:endParaRPr lang="en-US" dirty="0"/>
            </a:p>
          </p:txBody>
        </p:sp>
        <p:sp>
          <p:nvSpPr>
            <p:cNvPr id="81" name="TextBox 80"/>
            <p:cNvSpPr txBox="1"/>
            <p:nvPr/>
          </p:nvSpPr>
          <p:spPr>
            <a:xfrm>
              <a:off x="3710584" y="3366991"/>
              <a:ext cx="600075" cy="369332"/>
            </a:xfrm>
            <a:prstGeom prst="rect">
              <a:avLst/>
            </a:prstGeom>
            <a:noFill/>
          </p:spPr>
          <p:txBody>
            <a:bodyPr wrap="square" rtlCol="0">
              <a:spAutoFit/>
            </a:bodyPr>
            <a:lstStyle/>
            <a:p>
              <a:pPr algn="ctr"/>
              <a:r>
                <a:rPr lang="en-US" dirty="0" smtClean="0"/>
                <a:t>no</a:t>
              </a:r>
              <a:endParaRPr lang="en-US" dirty="0"/>
            </a:p>
          </p:txBody>
        </p:sp>
        <p:sp>
          <p:nvSpPr>
            <p:cNvPr id="82" name="TextBox 81"/>
            <p:cNvSpPr txBox="1"/>
            <p:nvPr/>
          </p:nvSpPr>
          <p:spPr>
            <a:xfrm>
              <a:off x="3710584" y="1673777"/>
              <a:ext cx="600075" cy="369332"/>
            </a:xfrm>
            <a:prstGeom prst="rect">
              <a:avLst/>
            </a:prstGeom>
            <a:noFill/>
          </p:spPr>
          <p:txBody>
            <a:bodyPr wrap="square" rtlCol="0">
              <a:spAutoFit/>
            </a:bodyPr>
            <a:lstStyle/>
            <a:p>
              <a:pPr algn="ctr"/>
              <a:r>
                <a:rPr lang="en-US" dirty="0" smtClean="0"/>
                <a:t>no</a:t>
              </a:r>
              <a:endParaRPr lang="en-US" dirty="0"/>
            </a:p>
          </p:txBody>
        </p:sp>
        <p:sp>
          <p:nvSpPr>
            <p:cNvPr id="83" name="TextBox 82"/>
            <p:cNvSpPr txBox="1"/>
            <p:nvPr/>
          </p:nvSpPr>
          <p:spPr>
            <a:xfrm>
              <a:off x="6274595" y="3366993"/>
              <a:ext cx="600075" cy="369332"/>
            </a:xfrm>
            <a:prstGeom prst="rect">
              <a:avLst/>
            </a:prstGeom>
            <a:noFill/>
          </p:spPr>
          <p:txBody>
            <a:bodyPr wrap="square" rtlCol="0">
              <a:spAutoFit/>
            </a:bodyPr>
            <a:lstStyle/>
            <a:p>
              <a:pPr algn="ctr"/>
              <a:r>
                <a:rPr lang="en-US" dirty="0" smtClean="0"/>
                <a:t>no</a:t>
              </a:r>
              <a:endParaRPr lang="en-US" dirty="0"/>
            </a:p>
          </p:txBody>
        </p:sp>
      </p:grpSp>
      <p:sp>
        <p:nvSpPr>
          <p:cNvPr id="60"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29</a:t>
            </a:fld>
            <a:endParaRPr lang="en-US"/>
          </a:p>
        </p:txBody>
      </p:sp>
    </p:spTree>
    <p:extLst>
      <p:ext uri="{BB962C8B-B14F-4D97-AF65-F5344CB8AC3E}">
        <p14:creationId xmlns:p14="http://schemas.microsoft.com/office/powerpoint/2010/main" val="71461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Four Eucalyptus network </a:t>
            </a:r>
            <a:r>
              <a:rPr lang="en-US" dirty="0"/>
              <a:t>m</a:t>
            </a:r>
            <a:r>
              <a:rPr lang="en-US" dirty="0" smtClean="0"/>
              <a:t>odes</a:t>
            </a:r>
          </a:p>
          <a:p>
            <a:r>
              <a:rPr lang="en-US" dirty="0" smtClean="0"/>
              <a:t>IP addresses</a:t>
            </a:r>
          </a:p>
          <a:p>
            <a:pPr lvl="1"/>
            <a:r>
              <a:rPr lang="en-US" dirty="0" smtClean="0"/>
              <a:t>Eucalyptus host IP addresses</a:t>
            </a:r>
          </a:p>
          <a:p>
            <a:pPr lvl="1"/>
            <a:r>
              <a:rPr lang="en-US" dirty="0" smtClean="0"/>
              <a:t>Instance public IP addresses</a:t>
            </a:r>
          </a:p>
          <a:p>
            <a:pPr lvl="1"/>
            <a:r>
              <a:rPr lang="en-US" dirty="0" smtClean="0"/>
              <a:t>Instance private IP addresses</a:t>
            </a:r>
          </a:p>
          <a:p>
            <a:r>
              <a:rPr lang="en-US" dirty="0" smtClean="0"/>
              <a:t>Instance Network Security</a:t>
            </a:r>
          </a:p>
          <a:p>
            <a:pPr lvl="1"/>
            <a:r>
              <a:rPr lang="en-US" dirty="0" smtClean="0"/>
              <a:t>Layer 3 IP firewalls</a:t>
            </a:r>
          </a:p>
          <a:p>
            <a:pPr lvl="1"/>
            <a:r>
              <a:rPr lang="en-US" dirty="0" smtClean="0"/>
              <a:t>Layer 2 VLANs</a:t>
            </a:r>
          </a:p>
          <a:p>
            <a:r>
              <a:rPr lang="en-US" dirty="0" smtClean="0"/>
              <a:t>The </a:t>
            </a:r>
            <a:r>
              <a:rPr lang="en-US" dirty="0" err="1" smtClean="0">
                <a:latin typeface="Courier New" pitchFamily="49" charset="0"/>
                <a:cs typeface="Courier New" pitchFamily="49" charset="0"/>
              </a:rPr>
              <a:t>eucalyptus.conf</a:t>
            </a:r>
            <a:r>
              <a:rPr lang="en-US" dirty="0" smtClean="0"/>
              <a:t> file</a:t>
            </a:r>
          </a:p>
          <a:p>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eucalyptus.conf</a:t>
            </a:r>
          </a:p>
        </p:txBody>
      </p:sp>
      <p:sp>
        <p:nvSpPr>
          <p:cNvPr id="38915" name="Content Placeholder 2"/>
          <p:cNvSpPr>
            <a:spLocks noGrp="1"/>
          </p:cNvSpPr>
          <p:nvPr>
            <p:ph idx="1"/>
          </p:nvPr>
        </p:nvSpPr>
        <p:spPr/>
        <p:txBody>
          <a:bodyPr/>
          <a:lstStyle/>
          <a:p>
            <a:r>
              <a:rPr lang="en-US" dirty="0" smtClean="0"/>
              <a:t>Central configuration file</a:t>
            </a:r>
          </a:p>
          <a:p>
            <a:r>
              <a:rPr lang="en-US" dirty="0" smtClean="0"/>
              <a:t>Where network mode configuration takes place</a:t>
            </a:r>
          </a:p>
          <a:p>
            <a:pPr lvl="1"/>
            <a:r>
              <a:rPr lang="en-US" dirty="0" smtClean="0"/>
              <a:t>On Cluster Controller and </a:t>
            </a:r>
            <a:r>
              <a:rPr lang="en-US" smtClean="0"/>
              <a:t>Node Controller</a:t>
            </a:r>
            <a:endParaRPr lang="en-US" dirty="0" smtClean="0"/>
          </a:p>
          <a:p>
            <a:r>
              <a:rPr lang="en-US" dirty="0" smtClean="0"/>
              <a:t>Also defines settings for other cloud components</a:t>
            </a:r>
          </a:p>
          <a:p>
            <a:r>
              <a:rPr lang="en-US" dirty="0" smtClean="0"/>
              <a:t>Any change to the network configuration requires a Cluster </a:t>
            </a:r>
            <a:r>
              <a:rPr lang="en-US" dirty="0"/>
              <a:t>C</a:t>
            </a:r>
            <a:r>
              <a:rPr lang="en-US" dirty="0" smtClean="0"/>
              <a:t>ontroller clean restart.</a:t>
            </a:r>
          </a:p>
          <a:p>
            <a:pPr lvl="1"/>
            <a:r>
              <a:rPr lang="en-US" dirty="0" smtClean="0"/>
              <a:t>Terminate all instances first</a:t>
            </a:r>
          </a:p>
          <a:p>
            <a:pPr lvl="1"/>
            <a:r>
              <a:rPr lang="en-US" dirty="0" smtClean="0">
                <a:cs typeface="Courier New" pitchFamily="49" charset="0"/>
              </a:rPr>
              <a:t>Run </a:t>
            </a:r>
            <a:r>
              <a:rPr lang="en-US" dirty="0" smtClean="0">
                <a:latin typeface="Courier New" pitchFamily="49" charset="0"/>
                <a:cs typeface="Courier New" pitchFamily="49" charset="0"/>
              </a:rPr>
              <a:t>service eucalyptus-cc </a:t>
            </a:r>
            <a:r>
              <a:rPr lang="en-US" dirty="0" err="1" smtClean="0">
                <a:latin typeface="Courier New" pitchFamily="49" charset="0"/>
                <a:cs typeface="Courier New" pitchFamily="49" charset="0"/>
              </a:rPr>
              <a:t>cleanrestart</a:t>
            </a:r>
            <a:endParaRPr lang="en-US" dirty="0" smtClean="0">
              <a:latin typeface="Courier New" pitchFamily="49" charset="0"/>
              <a:cs typeface="Courier New" pitchFamily="49" charset="0"/>
            </a:endParaRPr>
          </a:p>
          <a:p>
            <a:pPr lvl="2"/>
            <a:r>
              <a:rPr lang="en-US" dirty="0" smtClean="0"/>
              <a:t>Flushes all network configuration</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30</a:t>
            </a:fld>
            <a:endParaRPr lang="en-US"/>
          </a:p>
        </p:txBody>
      </p:sp>
    </p:spTree>
    <p:extLst>
      <p:ext uri="{BB962C8B-B14F-4D97-AF65-F5344CB8AC3E}">
        <p14:creationId xmlns:p14="http://schemas.microsoft.com/office/powerpoint/2010/main" val="3115743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63287" y="606425"/>
            <a:ext cx="8784770" cy="1096864"/>
          </a:xfrm>
        </p:spPr>
        <p:txBody>
          <a:bodyPr/>
          <a:lstStyle/>
          <a:p>
            <a:r>
              <a:rPr lang="en-US" dirty="0" smtClean="0"/>
              <a:t>Cluster Controller Network Parameters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43286991"/>
              </p:ext>
            </p:extLst>
          </p:nvPr>
        </p:nvGraphicFramePr>
        <p:xfrm>
          <a:off x="635601" y="1573856"/>
          <a:ext cx="7772400" cy="4379191"/>
        </p:xfrm>
        <a:graphic>
          <a:graphicData uri="http://schemas.openxmlformats.org/drawingml/2006/table">
            <a:tbl>
              <a:tblPr firstRow="1" bandRow="1">
                <a:tableStyleId>{5C22544A-7EE6-4342-B048-85BDC9FD1C3A}</a:tableStyleId>
              </a:tblPr>
              <a:tblGrid>
                <a:gridCol w="1943100"/>
                <a:gridCol w="1943100"/>
                <a:gridCol w="1943100"/>
                <a:gridCol w="1943100"/>
              </a:tblGrid>
              <a:tr h="567066">
                <a:tc>
                  <a:txBody>
                    <a:bodyPr/>
                    <a:lstStyle/>
                    <a:p>
                      <a:r>
                        <a:rPr lang="en-US" sz="1600" dirty="0" smtClean="0"/>
                        <a:t>MANAGED</a:t>
                      </a:r>
                      <a:endParaRPr lang="en-US" sz="1600" dirty="0"/>
                    </a:p>
                  </a:txBody>
                  <a:tcPr/>
                </a:tc>
                <a:tc>
                  <a:txBody>
                    <a:bodyPr/>
                    <a:lstStyle/>
                    <a:p>
                      <a:r>
                        <a:rPr lang="en-US" sz="1600" smtClean="0"/>
                        <a:t>MANAGED-NOVLAN</a:t>
                      </a:r>
                      <a:endParaRPr lang="en-US" sz="1600" dirty="0"/>
                    </a:p>
                  </a:txBody>
                  <a:tcPr/>
                </a:tc>
                <a:tc>
                  <a:txBody>
                    <a:bodyPr/>
                    <a:lstStyle/>
                    <a:p>
                      <a:r>
                        <a:rPr lang="en-US" sz="1600" dirty="0" smtClean="0"/>
                        <a:t>STATIC</a:t>
                      </a:r>
                      <a:endParaRPr lang="en-US" sz="1600" dirty="0"/>
                    </a:p>
                  </a:txBody>
                  <a:tcPr/>
                </a:tc>
                <a:tc>
                  <a:txBody>
                    <a:bodyPr/>
                    <a:lstStyle/>
                    <a:p>
                      <a:r>
                        <a:rPr lang="en-US" sz="1600" dirty="0" smtClean="0"/>
                        <a:t>SYSTEM</a:t>
                      </a:r>
                      <a:endParaRPr lang="en-US" sz="1600" dirty="0"/>
                    </a:p>
                  </a:txBody>
                  <a:tcPr/>
                </a:tc>
              </a:tr>
              <a:tr h="345461">
                <a:tc>
                  <a:txBody>
                    <a:bodyPr/>
                    <a:lstStyle/>
                    <a:p>
                      <a:r>
                        <a:rPr lang="en-US" sz="1200" b="1" dirty="0" smtClean="0"/>
                        <a:t>VNET_MODE</a:t>
                      </a:r>
                      <a:endParaRPr lang="en-US" sz="1200" b="1" dirty="0"/>
                    </a:p>
                  </a:txBody>
                  <a:tcPr/>
                </a:tc>
                <a:tc>
                  <a:txBody>
                    <a:bodyPr/>
                    <a:lstStyle/>
                    <a:p>
                      <a:r>
                        <a:rPr lang="en-US" sz="1200" b="1" dirty="0" smtClean="0"/>
                        <a:t>VNET_MODE</a:t>
                      </a:r>
                      <a:endParaRPr lang="en-US" sz="1200" b="1" dirty="0"/>
                    </a:p>
                  </a:txBody>
                  <a:tcPr/>
                </a:tc>
                <a:tc>
                  <a:txBody>
                    <a:bodyPr/>
                    <a:lstStyle/>
                    <a:p>
                      <a:r>
                        <a:rPr lang="en-US" sz="1200" b="1" dirty="0" smtClean="0"/>
                        <a:t>VNET_MODE</a:t>
                      </a:r>
                      <a:endParaRPr lang="en-US" sz="1200" b="1" dirty="0"/>
                    </a:p>
                  </a:txBody>
                  <a:tcPr/>
                </a:tc>
                <a:tc>
                  <a:txBody>
                    <a:bodyPr/>
                    <a:lstStyle/>
                    <a:p>
                      <a:r>
                        <a:rPr lang="en-US" sz="1200" b="1" dirty="0" smtClean="0"/>
                        <a:t>VNET_MODE</a:t>
                      </a:r>
                      <a:endParaRPr lang="en-US" sz="1200" b="1" dirty="0"/>
                    </a:p>
                  </a:txBody>
                  <a:tcPr/>
                </a:tc>
              </a:tr>
              <a:tr h="345461">
                <a:tc>
                  <a:txBody>
                    <a:bodyPr/>
                    <a:lstStyle/>
                    <a:p>
                      <a:r>
                        <a:rPr lang="en-US" sz="1200" b="1" dirty="0" smtClean="0"/>
                        <a:t>VNET_PUBINTERFACE</a:t>
                      </a:r>
                      <a:endParaRPr lang="en-US" sz="1200" b="1" dirty="0"/>
                    </a:p>
                  </a:txBody>
                  <a:tcPr/>
                </a:tc>
                <a:tc>
                  <a:txBody>
                    <a:bodyPr/>
                    <a:lstStyle/>
                    <a:p>
                      <a:r>
                        <a:rPr lang="en-US" sz="1200" b="1" dirty="0" smtClean="0"/>
                        <a:t>VNET_PUBINTERFACE</a:t>
                      </a:r>
                      <a:endParaRPr lang="en-US" sz="1200" b="1" dirty="0"/>
                    </a:p>
                  </a:txBody>
                  <a:tcPr/>
                </a:tc>
                <a:tc>
                  <a:txBody>
                    <a:bodyPr/>
                    <a:lstStyle/>
                    <a:p>
                      <a:r>
                        <a:rPr lang="en-US" sz="1200" b="1" dirty="0" smtClean="0"/>
                        <a:t>VNET_PRIVINTERFACE</a:t>
                      </a:r>
                      <a:endParaRPr lang="en-US" sz="1200" b="1" dirty="0"/>
                    </a:p>
                  </a:txBody>
                  <a:tcPr/>
                </a:tc>
                <a:tc>
                  <a:txBody>
                    <a:bodyPr/>
                    <a:lstStyle/>
                    <a:p>
                      <a:endParaRPr lang="en-US" sz="1200" b="1" dirty="0"/>
                    </a:p>
                  </a:txBody>
                  <a:tcPr/>
                </a:tc>
              </a:tr>
              <a:tr h="345461">
                <a:tc>
                  <a:txBody>
                    <a:bodyPr/>
                    <a:lstStyle/>
                    <a:p>
                      <a:r>
                        <a:rPr lang="en-US" sz="1200" b="1" dirty="0" smtClean="0"/>
                        <a:t>VNET_PRIVINTERFACE</a:t>
                      </a:r>
                      <a:endParaRPr lang="en-US" sz="1200" b="1" dirty="0"/>
                    </a:p>
                  </a:txBody>
                  <a:tcPr/>
                </a:tc>
                <a:tc>
                  <a:txBody>
                    <a:bodyPr/>
                    <a:lstStyle/>
                    <a:p>
                      <a:r>
                        <a:rPr lang="en-US" sz="1200" b="1" dirty="0" smtClean="0"/>
                        <a:t>VNET_PRIVINTERFACE</a:t>
                      </a:r>
                      <a:endParaRPr lang="en-US" sz="1200" b="1" dirty="0"/>
                    </a:p>
                  </a:txBody>
                  <a:tcPr/>
                </a:tc>
                <a:tc>
                  <a:txBody>
                    <a:bodyPr/>
                    <a:lstStyle/>
                    <a:p>
                      <a:r>
                        <a:rPr lang="en-US" sz="1200" b="1" dirty="0" smtClean="0"/>
                        <a:t>VNET_DHCPDAEMON</a:t>
                      </a:r>
                      <a:endParaRPr lang="en-US" sz="1200" b="1" dirty="0"/>
                    </a:p>
                  </a:txBody>
                  <a:tcPr/>
                </a:tc>
                <a:tc>
                  <a:txBody>
                    <a:bodyPr/>
                    <a:lstStyle/>
                    <a:p>
                      <a:endParaRPr lang="en-US" sz="1200" b="1" dirty="0"/>
                    </a:p>
                  </a:txBody>
                  <a:tcPr/>
                </a:tc>
              </a:tr>
              <a:tr h="345461">
                <a:tc>
                  <a:txBody>
                    <a:bodyPr/>
                    <a:lstStyle/>
                    <a:p>
                      <a:r>
                        <a:rPr lang="en-US" sz="1200" b="1" dirty="0" smtClean="0"/>
                        <a:t>VNET_DHCPDAEMON</a:t>
                      </a:r>
                      <a:endParaRPr lang="en-US" sz="1200" b="1" dirty="0"/>
                    </a:p>
                  </a:txBody>
                  <a:tcPr/>
                </a:tc>
                <a:tc>
                  <a:txBody>
                    <a:bodyPr/>
                    <a:lstStyle/>
                    <a:p>
                      <a:r>
                        <a:rPr lang="en-US" sz="1200" b="1" dirty="0" smtClean="0"/>
                        <a:t>VNET_DHCPDAEMON</a:t>
                      </a:r>
                      <a:endParaRPr lang="en-US" sz="1200" b="1" dirty="0"/>
                    </a:p>
                  </a:txBody>
                  <a:tcPr/>
                </a:tc>
                <a:tc>
                  <a:txBody>
                    <a:bodyPr/>
                    <a:lstStyle/>
                    <a:p>
                      <a:r>
                        <a:rPr lang="en-US" sz="1200" b="1" dirty="0" smtClean="0"/>
                        <a:t>#VNET_DHCPUSER</a:t>
                      </a:r>
                      <a:endParaRPr lang="en-US" sz="1200" b="1" dirty="0"/>
                    </a:p>
                  </a:txBody>
                  <a:tcPr/>
                </a:tc>
                <a:tc>
                  <a:txBody>
                    <a:bodyPr/>
                    <a:lstStyle/>
                    <a:p>
                      <a:endParaRPr lang="en-US" sz="1200" b="1" dirty="0"/>
                    </a:p>
                  </a:txBody>
                  <a:tcPr/>
                </a:tc>
              </a:tr>
              <a:tr h="345461">
                <a:tc>
                  <a:txBody>
                    <a:bodyPr/>
                    <a:lstStyle/>
                    <a:p>
                      <a:r>
                        <a:rPr lang="en-US" sz="1200" b="1" dirty="0" smtClean="0"/>
                        <a:t>#VNET_DHCPUSER</a:t>
                      </a:r>
                      <a:endParaRPr lang="en-US" sz="1200" b="1" dirty="0"/>
                    </a:p>
                  </a:txBody>
                  <a:tcPr/>
                </a:tc>
                <a:tc>
                  <a:txBody>
                    <a:bodyPr/>
                    <a:lstStyle/>
                    <a:p>
                      <a:r>
                        <a:rPr lang="en-US" sz="1200" b="1" dirty="0" smtClean="0"/>
                        <a:t>#VNET_DHCPUSER</a:t>
                      </a:r>
                      <a:endParaRPr lang="en-US" sz="1200" b="1" dirty="0"/>
                    </a:p>
                  </a:txBody>
                  <a:tcPr/>
                </a:tc>
                <a:tc>
                  <a:txBody>
                    <a:bodyPr/>
                    <a:lstStyle/>
                    <a:p>
                      <a:r>
                        <a:rPr lang="en-US" sz="1200" b="1" dirty="0" smtClean="0"/>
                        <a:t>VNET_SUBNET</a:t>
                      </a:r>
                      <a:endParaRPr lang="en-US" sz="1200" b="1" dirty="0"/>
                    </a:p>
                  </a:txBody>
                  <a:tcPr/>
                </a:tc>
                <a:tc>
                  <a:txBody>
                    <a:bodyPr/>
                    <a:lstStyle/>
                    <a:p>
                      <a:endParaRPr lang="en-US" sz="1200" b="1" dirty="0"/>
                    </a:p>
                  </a:txBody>
                  <a:tcPr/>
                </a:tc>
              </a:tr>
              <a:tr h="345461">
                <a:tc>
                  <a:txBody>
                    <a:bodyPr/>
                    <a:lstStyle/>
                    <a:p>
                      <a:r>
                        <a:rPr lang="en-US" sz="1200" b="1" dirty="0" smtClean="0"/>
                        <a:t>VNET_SUBNET</a:t>
                      </a:r>
                      <a:endParaRPr lang="en-US" sz="1200" b="1" dirty="0"/>
                    </a:p>
                  </a:txBody>
                  <a:tcPr/>
                </a:tc>
                <a:tc>
                  <a:txBody>
                    <a:bodyPr/>
                    <a:lstStyle/>
                    <a:p>
                      <a:r>
                        <a:rPr lang="en-US" sz="1200" b="1" dirty="0" smtClean="0"/>
                        <a:t>VNET_SUBNET</a:t>
                      </a:r>
                      <a:endParaRPr lang="en-US" sz="1200" b="1" dirty="0"/>
                    </a:p>
                  </a:txBody>
                  <a:tcPr/>
                </a:tc>
                <a:tc>
                  <a:txBody>
                    <a:bodyPr/>
                    <a:lstStyle/>
                    <a:p>
                      <a:r>
                        <a:rPr lang="en-US" sz="1200" b="1" dirty="0" smtClean="0"/>
                        <a:t>VNET_NETMASK</a:t>
                      </a:r>
                      <a:endParaRPr lang="en-US" sz="1200" b="1" dirty="0"/>
                    </a:p>
                  </a:txBody>
                  <a:tcPr/>
                </a:tc>
                <a:tc>
                  <a:txBody>
                    <a:bodyPr/>
                    <a:lstStyle/>
                    <a:p>
                      <a:endParaRPr lang="en-US" sz="1200" b="1" dirty="0"/>
                    </a:p>
                  </a:txBody>
                  <a:tcPr/>
                </a:tc>
              </a:tr>
              <a:tr h="345461">
                <a:tc>
                  <a:txBody>
                    <a:bodyPr/>
                    <a:lstStyle/>
                    <a:p>
                      <a:r>
                        <a:rPr lang="en-US" sz="1200" b="1" dirty="0" smtClean="0"/>
                        <a:t>VNET_NETMASK</a:t>
                      </a:r>
                      <a:endParaRPr lang="en-US" sz="1200" b="1" dirty="0"/>
                    </a:p>
                  </a:txBody>
                  <a:tcPr/>
                </a:tc>
                <a:tc>
                  <a:txBody>
                    <a:bodyPr/>
                    <a:lstStyle/>
                    <a:p>
                      <a:r>
                        <a:rPr lang="en-US" sz="1200" b="1" dirty="0" smtClean="0"/>
                        <a:t>VNET_NETMASK</a:t>
                      </a:r>
                      <a:endParaRPr lang="en-US" sz="1200" b="1" dirty="0"/>
                    </a:p>
                  </a:txBody>
                  <a:tcPr/>
                </a:tc>
                <a:tc>
                  <a:txBody>
                    <a:bodyPr/>
                    <a:lstStyle/>
                    <a:p>
                      <a:r>
                        <a:rPr lang="en-US" sz="1200" b="1" dirty="0" smtClean="0"/>
                        <a:t>VNET_BROADCAST</a:t>
                      </a:r>
                      <a:endParaRPr lang="en-US" sz="1200" b="1" dirty="0"/>
                    </a:p>
                  </a:txBody>
                  <a:tcPr/>
                </a:tc>
                <a:tc>
                  <a:txBody>
                    <a:bodyPr/>
                    <a:lstStyle/>
                    <a:p>
                      <a:endParaRPr lang="en-US" sz="1200" b="1" dirty="0"/>
                    </a:p>
                  </a:txBody>
                  <a:tcPr/>
                </a:tc>
              </a:tr>
              <a:tr h="345461">
                <a:tc>
                  <a:txBody>
                    <a:bodyPr/>
                    <a:lstStyle/>
                    <a:p>
                      <a:r>
                        <a:rPr lang="en-US" sz="1200" b="1" dirty="0" smtClean="0"/>
                        <a:t>VNET_DNS</a:t>
                      </a:r>
                      <a:endParaRPr lang="en-US" sz="1200" b="1" dirty="0"/>
                    </a:p>
                  </a:txBody>
                  <a:tcPr/>
                </a:tc>
                <a:tc>
                  <a:txBody>
                    <a:bodyPr/>
                    <a:lstStyle/>
                    <a:p>
                      <a:r>
                        <a:rPr lang="en-US" sz="1200" b="1" dirty="0" smtClean="0"/>
                        <a:t>VNET_DNS</a:t>
                      </a:r>
                      <a:endParaRPr lang="en-US" sz="1200" b="1" dirty="0"/>
                    </a:p>
                  </a:txBody>
                  <a:tcPr/>
                </a:tc>
                <a:tc>
                  <a:txBody>
                    <a:bodyPr/>
                    <a:lstStyle/>
                    <a:p>
                      <a:r>
                        <a:rPr lang="en-US" sz="1200" b="1" dirty="0" smtClean="0"/>
                        <a:t>VNET_ROUTER</a:t>
                      </a:r>
                      <a:endParaRPr lang="en-US" sz="1200" b="1" dirty="0"/>
                    </a:p>
                  </a:txBody>
                  <a:tcPr/>
                </a:tc>
                <a:tc>
                  <a:txBody>
                    <a:bodyPr/>
                    <a:lstStyle/>
                    <a:p>
                      <a:endParaRPr lang="en-US" sz="1200" b="1" dirty="0"/>
                    </a:p>
                  </a:txBody>
                  <a:tcPr/>
                </a:tc>
              </a:tr>
              <a:tr h="345461">
                <a:tc>
                  <a:txBody>
                    <a:bodyPr/>
                    <a:lstStyle/>
                    <a:p>
                      <a:r>
                        <a:rPr lang="en-US" sz="1200" b="1" dirty="0" smtClean="0"/>
                        <a:t>VNET_ADDRSPERNET</a:t>
                      </a:r>
                      <a:endParaRPr lang="en-US" sz="1200" b="1" dirty="0"/>
                    </a:p>
                  </a:txBody>
                  <a:tcPr/>
                </a:tc>
                <a:tc>
                  <a:txBody>
                    <a:bodyPr/>
                    <a:lstStyle/>
                    <a:p>
                      <a:r>
                        <a:rPr lang="en-US" sz="1200" b="1" dirty="0" smtClean="0"/>
                        <a:t>VNET_ADDRSPERNET</a:t>
                      </a:r>
                      <a:endParaRPr lang="en-US" sz="1200" b="1" dirty="0"/>
                    </a:p>
                  </a:txBody>
                  <a:tcPr/>
                </a:tc>
                <a:tc>
                  <a:txBody>
                    <a:bodyPr/>
                    <a:lstStyle/>
                    <a:p>
                      <a:r>
                        <a:rPr lang="en-US" sz="1200" b="1" dirty="0" smtClean="0"/>
                        <a:t>VNET_DNS</a:t>
                      </a:r>
                      <a:endParaRPr lang="en-US" sz="1200" b="1" dirty="0"/>
                    </a:p>
                  </a:txBody>
                  <a:tcPr/>
                </a:tc>
                <a:tc>
                  <a:txBody>
                    <a:bodyPr/>
                    <a:lstStyle/>
                    <a:p>
                      <a:endParaRPr lang="en-US" sz="1200" b="1" dirty="0"/>
                    </a:p>
                  </a:txBody>
                  <a:tcPr/>
                </a:tc>
              </a:tr>
              <a:tr h="345461">
                <a:tc>
                  <a:txBody>
                    <a:bodyPr/>
                    <a:lstStyle/>
                    <a:p>
                      <a:r>
                        <a:rPr lang="en-US" sz="1200" b="1" dirty="0" smtClean="0"/>
                        <a:t>VNET_PUBLICIPS</a:t>
                      </a:r>
                      <a:endParaRPr lang="en-US" sz="1200" b="1" dirty="0"/>
                    </a:p>
                  </a:txBody>
                  <a:tcPr/>
                </a:tc>
                <a:tc>
                  <a:txBody>
                    <a:bodyPr/>
                    <a:lstStyle/>
                    <a:p>
                      <a:r>
                        <a:rPr lang="en-US" sz="1200" b="1" smtClean="0"/>
                        <a:t>VNET_PUBLICIPS</a:t>
                      </a:r>
                      <a:endParaRPr lang="en-US" sz="1200" b="1" dirty="0"/>
                    </a:p>
                  </a:txBody>
                  <a:tcPr/>
                </a:tc>
                <a:tc>
                  <a:txBody>
                    <a:bodyPr/>
                    <a:lstStyle/>
                    <a:p>
                      <a:r>
                        <a:rPr lang="en-US" sz="1200" b="1" dirty="0" smtClean="0"/>
                        <a:t>VNET_MACMAP</a:t>
                      </a:r>
                      <a:endParaRPr lang="en-US" sz="1200" b="1" dirty="0"/>
                    </a:p>
                  </a:txBody>
                  <a:tcPr/>
                </a:tc>
                <a:tc>
                  <a:txBody>
                    <a:bodyPr/>
                    <a:lstStyle/>
                    <a:p>
                      <a:endParaRPr lang="en-US" sz="1200" b="1" dirty="0"/>
                    </a:p>
                  </a:txBody>
                  <a:tcPr/>
                </a:tc>
              </a:tr>
              <a:tr h="345461">
                <a:tc>
                  <a:txBody>
                    <a:bodyPr/>
                    <a:lstStyle/>
                    <a:p>
                      <a:r>
                        <a:rPr lang="en-US" sz="1200" b="1" dirty="0" smtClean="0"/>
                        <a:t>#VNET_LOCALIP</a:t>
                      </a:r>
                      <a:endParaRPr lang="en-US" sz="1200" b="1" dirty="0"/>
                    </a:p>
                  </a:txBody>
                  <a:tcPr/>
                </a:tc>
                <a:tc>
                  <a:txBody>
                    <a:bodyPr/>
                    <a:lstStyle/>
                    <a:p>
                      <a:r>
                        <a:rPr lang="en-US" sz="1200" b="1" dirty="0" smtClean="0"/>
                        <a:t>#VNET_LOCALIP</a:t>
                      </a:r>
                      <a:endParaRPr lang="en-US" sz="1200" b="1" dirty="0"/>
                    </a:p>
                  </a:txBody>
                  <a:tcPr/>
                </a:tc>
                <a:tc>
                  <a:txBody>
                    <a:bodyPr/>
                    <a:lstStyle/>
                    <a:p>
                      <a:endParaRPr lang="en-US" sz="1200" b="1" dirty="0"/>
                    </a:p>
                  </a:txBody>
                  <a:tcPr/>
                </a:tc>
                <a:tc>
                  <a:txBody>
                    <a:bodyPr/>
                    <a:lstStyle/>
                    <a:p>
                      <a:endParaRPr lang="en-US" sz="1200" b="1" dirty="0"/>
                    </a:p>
                  </a:txBody>
                  <a:tcPr/>
                </a:tc>
              </a:tr>
            </a:tbl>
          </a:graphicData>
        </a:graphic>
      </p:graphicFrame>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31</a:t>
            </a:fld>
            <a:endParaRPr lang="en-US"/>
          </a:p>
        </p:txBody>
      </p:sp>
    </p:spTree>
    <p:extLst>
      <p:ext uri="{BB962C8B-B14F-4D97-AF65-F5344CB8AC3E}">
        <p14:creationId xmlns:p14="http://schemas.microsoft.com/office/powerpoint/2010/main" val="1894903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Node Controller Network Parameters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170012852"/>
              </p:ext>
            </p:extLst>
          </p:nvPr>
        </p:nvGraphicFramePr>
        <p:xfrm>
          <a:off x="547081" y="1454727"/>
          <a:ext cx="7772400" cy="2123546"/>
        </p:xfrm>
        <a:graphic>
          <a:graphicData uri="http://schemas.openxmlformats.org/drawingml/2006/table">
            <a:tbl>
              <a:tblPr firstRow="1" bandRow="1">
                <a:tableStyleId>{5C22544A-7EE6-4342-B048-85BDC9FD1C3A}</a:tableStyleId>
              </a:tblPr>
              <a:tblGrid>
                <a:gridCol w="1943100"/>
                <a:gridCol w="1943100"/>
                <a:gridCol w="1943100"/>
                <a:gridCol w="1943100"/>
              </a:tblGrid>
              <a:tr h="610971">
                <a:tc>
                  <a:txBody>
                    <a:bodyPr/>
                    <a:lstStyle/>
                    <a:p>
                      <a:r>
                        <a:rPr lang="en-US" sz="1800" dirty="0" smtClean="0"/>
                        <a:t>MANAGED</a:t>
                      </a:r>
                      <a:endParaRPr lang="en-US" sz="1800" dirty="0"/>
                    </a:p>
                  </a:txBody>
                  <a:tcPr marT="45723" marB="45723"/>
                </a:tc>
                <a:tc>
                  <a:txBody>
                    <a:bodyPr/>
                    <a:lstStyle/>
                    <a:p>
                      <a:r>
                        <a:rPr lang="en-US" sz="1800" smtClean="0"/>
                        <a:t>MANAGED-NOVLAN</a:t>
                      </a:r>
                      <a:endParaRPr lang="en-US" sz="1800" dirty="0"/>
                    </a:p>
                  </a:txBody>
                  <a:tcPr marT="45723" marB="45723"/>
                </a:tc>
                <a:tc>
                  <a:txBody>
                    <a:bodyPr/>
                    <a:lstStyle/>
                    <a:p>
                      <a:r>
                        <a:rPr lang="en-US" sz="1800" dirty="0" smtClean="0"/>
                        <a:t>STATIC</a:t>
                      </a:r>
                      <a:endParaRPr lang="en-US" sz="1800" dirty="0"/>
                    </a:p>
                  </a:txBody>
                  <a:tcPr marT="45723" marB="45723"/>
                </a:tc>
                <a:tc>
                  <a:txBody>
                    <a:bodyPr/>
                    <a:lstStyle/>
                    <a:p>
                      <a:r>
                        <a:rPr lang="en-US" sz="1800" dirty="0" smtClean="0"/>
                        <a:t>SYSTEM</a:t>
                      </a:r>
                      <a:endParaRPr lang="en-US" sz="1800" dirty="0"/>
                    </a:p>
                  </a:txBody>
                  <a:tcPr marT="45723" marB="45723"/>
                </a:tc>
              </a:tr>
              <a:tr h="370865">
                <a:tc>
                  <a:txBody>
                    <a:bodyPr/>
                    <a:lstStyle/>
                    <a:p>
                      <a:r>
                        <a:rPr lang="en-US" sz="1200" b="1" dirty="0" smtClean="0"/>
                        <a:t>VNET_MODE</a:t>
                      </a:r>
                      <a:endParaRPr lang="en-US" sz="1200" b="1" dirty="0"/>
                    </a:p>
                  </a:txBody>
                  <a:tcPr marT="45723" marB="45723"/>
                </a:tc>
                <a:tc>
                  <a:txBody>
                    <a:bodyPr/>
                    <a:lstStyle/>
                    <a:p>
                      <a:r>
                        <a:rPr lang="en-US" sz="1200" b="1" dirty="0" smtClean="0"/>
                        <a:t>VNET_MODE</a:t>
                      </a:r>
                      <a:endParaRPr lang="en-US" sz="1200" b="1" dirty="0"/>
                    </a:p>
                  </a:txBody>
                  <a:tcPr marT="45723" marB="45723"/>
                </a:tc>
                <a:tc>
                  <a:txBody>
                    <a:bodyPr/>
                    <a:lstStyle/>
                    <a:p>
                      <a:r>
                        <a:rPr lang="en-US" sz="1200" b="1" dirty="0" smtClean="0"/>
                        <a:t>VNET_MODE</a:t>
                      </a:r>
                      <a:endParaRPr lang="en-US" sz="1200" b="1" dirty="0"/>
                    </a:p>
                  </a:txBody>
                  <a:tcPr marT="45723" marB="45723"/>
                </a:tc>
                <a:tc>
                  <a:txBody>
                    <a:bodyPr/>
                    <a:lstStyle/>
                    <a:p>
                      <a:pPr marL="0" marR="0" indent="0" algn="l" defTabSz="914344" rtl="0" eaLnBrk="1" fontAlgn="auto" latinLnBrk="0" hangingPunct="1">
                        <a:lnSpc>
                          <a:spcPct val="100000"/>
                        </a:lnSpc>
                        <a:spcBef>
                          <a:spcPts val="0"/>
                        </a:spcBef>
                        <a:spcAft>
                          <a:spcPts val="0"/>
                        </a:spcAft>
                        <a:buClrTx/>
                        <a:buSzTx/>
                        <a:buFontTx/>
                        <a:buNone/>
                        <a:tabLst/>
                        <a:defRPr/>
                      </a:pPr>
                      <a:r>
                        <a:rPr lang="en-US" sz="1200" b="1" dirty="0" smtClean="0"/>
                        <a:t>VNET_MODE</a:t>
                      </a:r>
                    </a:p>
                  </a:txBody>
                  <a:tcPr marT="45723" marB="45723"/>
                </a:tc>
              </a:tr>
              <a:tr h="370865">
                <a:tc>
                  <a:txBody>
                    <a:bodyPr/>
                    <a:lstStyle/>
                    <a:p>
                      <a:r>
                        <a:rPr lang="en-US" sz="1200" b="1" dirty="0" smtClean="0"/>
                        <a:t>VNET_PUBINTERFACE</a:t>
                      </a:r>
                      <a:endParaRPr lang="en-US" sz="1200" b="1" dirty="0"/>
                    </a:p>
                  </a:txBody>
                  <a:tcPr marT="45723" marB="45723"/>
                </a:tc>
                <a:tc>
                  <a:txBody>
                    <a:bodyPr/>
                    <a:lstStyle/>
                    <a:p>
                      <a:r>
                        <a:rPr lang="en-US" sz="1200" b="1" dirty="0" smtClean="0"/>
                        <a:t>VNET_PUBINTERFACE</a:t>
                      </a:r>
                      <a:endParaRPr lang="en-US" sz="1200" b="1" dirty="0"/>
                    </a:p>
                  </a:txBody>
                  <a:tcPr marT="45723" marB="45723"/>
                </a:tc>
                <a:tc>
                  <a:txBody>
                    <a:bodyPr/>
                    <a:lstStyle/>
                    <a:p>
                      <a:r>
                        <a:rPr lang="en-US" sz="1200" b="1" dirty="0" smtClean="0"/>
                        <a:t>VNET_BRIDGE</a:t>
                      </a:r>
                      <a:endParaRPr lang="en-US" sz="1200" b="1" dirty="0"/>
                    </a:p>
                  </a:txBody>
                  <a:tcPr marT="45723" marB="45723"/>
                </a:tc>
                <a:tc>
                  <a:txBody>
                    <a:bodyPr/>
                    <a:lstStyle/>
                    <a:p>
                      <a:r>
                        <a:rPr lang="en-US" sz="1200" b="1" dirty="0" smtClean="0"/>
                        <a:t>VNET_BRIDGE</a:t>
                      </a:r>
                      <a:endParaRPr lang="en-US" sz="1200" b="1" dirty="0"/>
                    </a:p>
                  </a:txBody>
                  <a:tcPr marT="45723" marB="45723"/>
                </a:tc>
              </a:tr>
              <a:tr h="370865">
                <a:tc>
                  <a:txBody>
                    <a:bodyPr/>
                    <a:lstStyle/>
                    <a:p>
                      <a:r>
                        <a:rPr lang="en-US" sz="1200" b="1" dirty="0" smtClean="0"/>
                        <a:t>VNET_PRIVINTERFACE</a:t>
                      </a:r>
                      <a:endParaRPr lang="en-US" sz="1200" b="1" dirty="0"/>
                    </a:p>
                  </a:txBody>
                  <a:tcPr marT="45723" marB="45723"/>
                </a:tc>
                <a:tc>
                  <a:txBody>
                    <a:bodyPr/>
                    <a:lstStyle/>
                    <a:p>
                      <a:r>
                        <a:rPr lang="en-US" sz="1200" b="1" dirty="0" smtClean="0"/>
                        <a:t>VNET_PRIVINTERFACE</a:t>
                      </a:r>
                      <a:endParaRPr lang="en-US" sz="1200" b="1" dirty="0"/>
                    </a:p>
                  </a:txBody>
                  <a:tcPr marT="45723" marB="45723"/>
                </a:tc>
                <a:tc>
                  <a:txBody>
                    <a:bodyPr/>
                    <a:lstStyle/>
                    <a:p>
                      <a:endParaRPr lang="en-US" sz="1200" b="1" dirty="0"/>
                    </a:p>
                  </a:txBody>
                  <a:tcPr marT="45723" marB="45723"/>
                </a:tc>
                <a:tc>
                  <a:txBody>
                    <a:bodyPr/>
                    <a:lstStyle/>
                    <a:p>
                      <a:endParaRPr lang="en-US" sz="1200" b="1" dirty="0"/>
                    </a:p>
                  </a:txBody>
                  <a:tcPr marT="45723" marB="45723"/>
                </a:tc>
              </a:tr>
              <a:tr h="370865">
                <a:tc>
                  <a:txBody>
                    <a:bodyPr/>
                    <a:lstStyle/>
                    <a:p>
                      <a:r>
                        <a:rPr lang="en-US" sz="1200" b="1" dirty="0" smtClean="0"/>
                        <a:t>VNET_BRIDGE</a:t>
                      </a:r>
                      <a:endParaRPr lang="en-US" sz="1200" b="1" dirty="0"/>
                    </a:p>
                  </a:txBody>
                  <a:tcPr marT="45723" marB="45723"/>
                </a:tc>
                <a:tc>
                  <a:txBody>
                    <a:bodyPr/>
                    <a:lstStyle/>
                    <a:p>
                      <a:r>
                        <a:rPr lang="en-US" sz="1200" b="1" dirty="0" smtClean="0"/>
                        <a:t>VNET_BRIDGE</a:t>
                      </a:r>
                      <a:endParaRPr lang="en-US" sz="1200" b="1" dirty="0"/>
                    </a:p>
                  </a:txBody>
                  <a:tcPr marT="45723" marB="45723"/>
                </a:tc>
                <a:tc>
                  <a:txBody>
                    <a:bodyPr/>
                    <a:lstStyle/>
                    <a:p>
                      <a:endParaRPr lang="en-US" sz="1200" b="1" dirty="0"/>
                    </a:p>
                  </a:txBody>
                  <a:tcPr marT="45723" marB="45723"/>
                </a:tc>
                <a:tc>
                  <a:txBody>
                    <a:bodyPr/>
                    <a:lstStyle/>
                    <a:p>
                      <a:endParaRPr lang="en-US" sz="1200" b="1" dirty="0"/>
                    </a:p>
                  </a:txBody>
                  <a:tcPr marT="45723" marB="45723"/>
                </a:tc>
              </a:tr>
            </a:tbl>
          </a:graphicData>
        </a:graphic>
      </p:graphicFrame>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32</a:t>
            </a:fld>
            <a:endParaRPr lang="en-US"/>
          </a:p>
        </p:txBody>
      </p:sp>
    </p:spTree>
    <p:extLst>
      <p:ext uri="{BB962C8B-B14F-4D97-AF65-F5344CB8AC3E}">
        <p14:creationId xmlns:p14="http://schemas.microsoft.com/office/powerpoint/2010/main" val="763477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Four network modes</a:t>
            </a:r>
            <a:r>
              <a:rPr lang="en-US" dirty="0"/>
              <a:t> </a:t>
            </a:r>
            <a:r>
              <a:rPr lang="en-US" dirty="0" smtClean="0"/>
              <a:t>are available. </a:t>
            </a:r>
          </a:p>
          <a:p>
            <a:pPr lvl="1"/>
            <a:r>
              <a:rPr lang="en-US" dirty="0" smtClean="0"/>
              <a:t>SYSTEM, STATIC, MANAGED-NOVLAN, MANAGED</a:t>
            </a:r>
          </a:p>
          <a:p>
            <a:r>
              <a:rPr lang="en-US" dirty="0" smtClean="0"/>
              <a:t>Choice depends on the features required or desired along with the level of control over the underlying physical network.</a:t>
            </a:r>
          </a:p>
          <a:p>
            <a:r>
              <a:rPr lang="en-US" dirty="0" smtClean="0"/>
              <a:t>SYSTEM mode is simplest, but has the fewest features.</a:t>
            </a:r>
          </a:p>
          <a:p>
            <a:r>
              <a:rPr lang="en-US" dirty="0" smtClean="0"/>
              <a:t>MANAGED mode is the most secure and has the most features.</a:t>
            </a:r>
          </a:p>
          <a:p>
            <a:r>
              <a:rPr lang="en-US" dirty="0" smtClean="0"/>
              <a:t>Network mode is configured in the </a:t>
            </a:r>
            <a:r>
              <a:rPr lang="en-US" dirty="0" err="1" smtClean="0">
                <a:latin typeface="Courier New" pitchFamily="49" charset="0"/>
                <a:cs typeface="Courier New" pitchFamily="49" charset="0"/>
              </a:rPr>
              <a:t>eucalyptus.con</a:t>
            </a:r>
            <a:r>
              <a:rPr lang="en-US" dirty="0" err="1" smtClean="0"/>
              <a:t>f</a:t>
            </a:r>
            <a:r>
              <a:rPr lang="en-US" dirty="0" smtClean="0"/>
              <a:t> file.</a:t>
            </a:r>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33</a:t>
            </a:fld>
            <a:endParaRPr lang="en-US"/>
          </a:p>
        </p:txBody>
      </p:sp>
    </p:spTree>
    <p:extLst>
      <p:ext uri="{BB962C8B-B14F-4D97-AF65-F5344CB8AC3E}">
        <p14:creationId xmlns:p14="http://schemas.microsoft.com/office/powerpoint/2010/main" val="2905833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Modes</a:t>
            </a:r>
            <a:endParaRPr lang="en-US" dirty="0"/>
          </a:p>
        </p:txBody>
      </p:sp>
      <p:sp>
        <p:nvSpPr>
          <p:cNvPr id="3" name="Content Placeholder 2"/>
          <p:cNvSpPr>
            <a:spLocks noGrp="1"/>
          </p:cNvSpPr>
          <p:nvPr>
            <p:ph idx="1"/>
          </p:nvPr>
        </p:nvSpPr>
        <p:spPr/>
        <p:txBody>
          <a:bodyPr/>
          <a:lstStyle/>
          <a:p>
            <a:r>
              <a:rPr lang="en-US" dirty="0" smtClean="0"/>
              <a:t>Eucalyptus supports four network modes</a:t>
            </a:r>
          </a:p>
          <a:p>
            <a:pPr lvl="1"/>
            <a:r>
              <a:rPr lang="en-US" dirty="0" smtClean="0">
                <a:solidFill>
                  <a:srgbClr val="0070C0"/>
                </a:solidFill>
              </a:rPr>
              <a:t>SYSTEM (default)</a:t>
            </a:r>
          </a:p>
          <a:p>
            <a:pPr lvl="1"/>
            <a:r>
              <a:rPr lang="en-US" dirty="0" smtClean="0">
                <a:solidFill>
                  <a:srgbClr val="0070C0"/>
                </a:solidFill>
              </a:rPr>
              <a:t>STATIC</a:t>
            </a:r>
          </a:p>
          <a:p>
            <a:pPr lvl="1"/>
            <a:r>
              <a:rPr lang="en-US" dirty="0" smtClean="0">
                <a:solidFill>
                  <a:srgbClr val="C00000"/>
                </a:solidFill>
              </a:rPr>
              <a:t>MANAGED</a:t>
            </a:r>
          </a:p>
          <a:p>
            <a:pPr lvl="1"/>
            <a:r>
              <a:rPr lang="en-US" dirty="0" smtClean="0">
                <a:solidFill>
                  <a:srgbClr val="C00000"/>
                </a:solidFill>
              </a:rPr>
              <a:t>MANAGED-NOVLAN</a:t>
            </a:r>
          </a:p>
          <a:p>
            <a:r>
              <a:rPr lang="en-US" dirty="0" smtClean="0"/>
              <a:t>Configured 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pPr lvl="1"/>
            <a:r>
              <a:rPr lang="en-US" dirty="0" smtClean="0">
                <a:cs typeface="Courier New" pitchFamily="49" charset="0"/>
              </a:rPr>
              <a:t>On Cluster Controller and </a:t>
            </a:r>
            <a:r>
              <a:rPr lang="en-US" dirty="0">
                <a:cs typeface="Courier New" pitchFamily="49" charset="0"/>
              </a:rPr>
              <a:t>N</a:t>
            </a:r>
            <a:r>
              <a:rPr lang="en-US" dirty="0" smtClean="0">
                <a:cs typeface="Courier New" pitchFamily="49" charset="0"/>
              </a:rPr>
              <a:t>ode Controller (VNET_MODE)</a:t>
            </a:r>
          </a:p>
          <a:p>
            <a:r>
              <a:rPr lang="en-US" dirty="0" smtClean="0"/>
              <a:t>Choice depends on two factors:</a:t>
            </a:r>
          </a:p>
          <a:p>
            <a:pPr lvl="1"/>
            <a:r>
              <a:rPr lang="en-US" dirty="0" smtClean="0"/>
              <a:t>Eucalyptus features you require or desire</a:t>
            </a:r>
          </a:p>
          <a:p>
            <a:pPr lvl="2"/>
            <a:r>
              <a:rPr lang="en-US" dirty="0" smtClean="0"/>
              <a:t>Security groups, elastic IP addresses, VLAN network isolation</a:t>
            </a:r>
          </a:p>
          <a:p>
            <a:pPr lvl="1"/>
            <a:r>
              <a:rPr lang="en-US" dirty="0" smtClean="0"/>
              <a:t>Level of control over the underlying physical network</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spTree>
    <p:extLst>
      <p:ext uri="{BB962C8B-B14F-4D97-AF65-F5344CB8AC3E}">
        <p14:creationId xmlns:p14="http://schemas.microsoft.com/office/powerpoint/2010/main" val="4049333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latin typeface="Calibri" charset="0"/>
                <a:cs typeface="Calibri" charset="0"/>
              </a:rPr>
              <a:t>SYSTEM – Characteristics and Features</a:t>
            </a:r>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38940273"/>
              </p:ext>
            </p:extLst>
          </p:nvPr>
        </p:nvGraphicFramePr>
        <p:xfrm>
          <a:off x="863600" y="1676398"/>
          <a:ext cx="7349066" cy="3505201"/>
        </p:xfrm>
        <a:graphic>
          <a:graphicData uri="http://schemas.openxmlformats.org/drawingml/2006/table">
            <a:tbl>
              <a:tblPr firstRow="1" bandRow="1">
                <a:tableStyleId>{2D5ABB26-0587-4C30-8999-92F81FD0307C}</a:tableStyleId>
              </a:tblPr>
              <a:tblGrid>
                <a:gridCol w="3711464"/>
                <a:gridCol w="3637602"/>
              </a:tblGrid>
              <a:tr h="838200">
                <a:tc>
                  <a:txBody>
                    <a:bodyPr/>
                    <a:lstStyle/>
                    <a:p>
                      <a:pPr algn="ctr"/>
                      <a:r>
                        <a:rPr lang="en-US" sz="2000" b="1" dirty="0" smtClean="0"/>
                        <a:t>DHCP Server</a:t>
                      </a:r>
                      <a:endParaRPr lang="en-US" sz="2000" b="1" dirty="0"/>
                    </a:p>
                  </a:txBody>
                  <a:tcPr anchor="ctr">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i="1" dirty="0" smtClean="0"/>
                        <a:t>External</a:t>
                      </a:r>
                      <a:r>
                        <a:rPr lang="en-US" sz="2000" b="1" baseline="0" dirty="0" smtClean="0"/>
                        <a:t> </a:t>
                      </a:r>
                      <a:r>
                        <a:rPr lang="en-US" sz="2000" b="1" i="1" baseline="0" dirty="0" smtClean="0"/>
                        <a:t>to Eucalyptus</a:t>
                      </a:r>
                      <a:endParaRPr lang="en-US" sz="2000" b="1" i="1" dirty="0"/>
                    </a:p>
                  </a:txBody>
                  <a:tcPr anchor="ctr">
                    <a:lnL w="12700" cap="flat" cmpd="sng" algn="ctr">
                      <a:no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990601">
                <a:tc>
                  <a:txBody>
                    <a:bodyPr/>
                    <a:lstStyle/>
                    <a:p>
                      <a:pPr algn="ctr"/>
                      <a:r>
                        <a:rPr lang="en-US" sz="2000" b="1" dirty="0" smtClean="0"/>
                        <a:t>Elastic IP Addresses</a:t>
                      </a:r>
                      <a:r>
                        <a:rPr lang="en-US" sz="2000" b="1" baseline="30000" dirty="0" smtClean="0">
                          <a:solidFill>
                            <a:srgbClr val="0070C0"/>
                          </a:solidFill>
                        </a:rPr>
                        <a:t>1</a:t>
                      </a:r>
                      <a:endParaRPr lang="en-US" sz="2000" b="1" baseline="30000" dirty="0">
                        <a:solidFill>
                          <a:srgbClr val="0070C0"/>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Security Groups</a:t>
                      </a:r>
                      <a:r>
                        <a:rPr lang="en-US" sz="2000" b="1" baseline="30000" dirty="0" smtClean="0">
                          <a:solidFill>
                            <a:srgbClr val="0070C0"/>
                          </a:solidFill>
                        </a:rPr>
                        <a:t>2</a:t>
                      </a:r>
                      <a:endParaRPr lang="en-US" sz="2000" b="1" baseline="30000" dirty="0">
                        <a:solidFill>
                          <a:srgbClr val="0070C0"/>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38200">
                <a:tc>
                  <a:txBody>
                    <a:bodyPr/>
                    <a:lstStyle/>
                    <a:p>
                      <a:pPr algn="ctr"/>
                      <a:r>
                        <a:rPr lang="en-US" sz="2000" b="1" dirty="0" smtClean="0"/>
                        <a:t>VM Layer 2 Isolation</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a:r>
                        <a:rPr lang="en-US" sz="2000" b="1" dirty="0" smtClean="0">
                          <a:solidFill>
                            <a:srgbClr val="FF0000"/>
                          </a:solidFill>
                        </a:rPr>
                        <a:t>Not available</a:t>
                      </a:r>
                      <a:endParaRPr lang="en-US" sz="2000" b="1" dirty="0">
                        <a:solidFill>
                          <a:srgbClr val="FF0000"/>
                        </a:solidFill>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2167468" y="5486401"/>
            <a:ext cx="6536266" cy="584775"/>
          </a:xfrm>
          <a:prstGeom prst="rect">
            <a:avLst/>
          </a:prstGeom>
          <a:noFill/>
        </p:spPr>
        <p:txBody>
          <a:bodyPr wrap="square" rtlCol="0">
            <a:spAutoFit/>
          </a:bodyPr>
          <a:lstStyle/>
          <a:p>
            <a:r>
              <a:rPr lang="en-US" sz="1600" baseline="30000" dirty="0" smtClean="0">
                <a:solidFill>
                  <a:srgbClr val="0070C0"/>
                </a:solidFill>
              </a:rPr>
              <a:t>1 </a:t>
            </a:r>
            <a:r>
              <a:rPr lang="en-US" sz="1600" dirty="0" smtClean="0">
                <a:solidFill>
                  <a:srgbClr val="0070C0"/>
                </a:solidFill>
              </a:rPr>
              <a:t> IP addresses manually reserved and assigned to virtual machines</a:t>
            </a:r>
          </a:p>
          <a:p>
            <a:r>
              <a:rPr lang="en-US" sz="1600" baseline="30000" dirty="0" smtClean="0">
                <a:solidFill>
                  <a:srgbClr val="0070C0"/>
                </a:solidFill>
              </a:rPr>
              <a:t>2</a:t>
            </a:r>
            <a:r>
              <a:rPr lang="en-US" sz="1600" dirty="0" smtClean="0">
                <a:solidFill>
                  <a:srgbClr val="0070C0"/>
                </a:solidFill>
              </a:rPr>
              <a:t>  A set of firewall rules applied to a set of virtual machines</a:t>
            </a:r>
            <a:endParaRPr lang="en-US" sz="1600" dirty="0">
              <a:solidFill>
                <a:srgbClr val="0070C0"/>
              </a:solidFill>
            </a:endParaRPr>
          </a:p>
        </p:txBody>
      </p:sp>
    </p:spTree>
    <p:extLst>
      <p:ext uri="{BB962C8B-B14F-4D97-AF65-F5344CB8AC3E}">
        <p14:creationId xmlns:p14="http://schemas.microsoft.com/office/powerpoint/2010/main" val="4953993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latin typeface="Calibri" charset="0"/>
                <a:cs typeface="Calibri" charset="0"/>
              </a:rPr>
              <a:t>SYSTEM – Logical View</a:t>
            </a:r>
          </a:p>
        </p:txBody>
      </p:sp>
      <p:grpSp>
        <p:nvGrpSpPr>
          <p:cNvPr id="13" name="Group 12"/>
          <p:cNvGrpSpPr/>
          <p:nvPr/>
        </p:nvGrpSpPr>
        <p:grpSpPr>
          <a:xfrm>
            <a:off x="609600" y="1378967"/>
            <a:ext cx="7543800" cy="5006747"/>
            <a:chOff x="609600" y="1378967"/>
            <a:chExt cx="7543800" cy="5006747"/>
          </a:xfrm>
        </p:grpSpPr>
        <p:grpSp>
          <p:nvGrpSpPr>
            <p:cNvPr id="3" name="Group 2"/>
            <p:cNvGrpSpPr/>
            <p:nvPr/>
          </p:nvGrpSpPr>
          <p:grpSpPr>
            <a:xfrm>
              <a:off x="609600" y="1378967"/>
              <a:ext cx="7543800" cy="4922494"/>
              <a:chOff x="609600" y="1378967"/>
              <a:chExt cx="7543800" cy="4922494"/>
            </a:xfrm>
          </p:grpSpPr>
          <p:cxnSp>
            <p:nvCxnSpPr>
              <p:cNvPr id="17428" name="Straight Connector 29"/>
              <p:cNvCxnSpPr>
                <a:cxnSpLocks noChangeShapeType="1"/>
              </p:cNvCxnSpPr>
              <p:nvPr/>
            </p:nvCxnSpPr>
            <p:spPr bwMode="auto">
              <a:xfrm>
                <a:off x="3677921" y="5425147"/>
                <a:ext cx="817879"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 name="Can 4"/>
              <p:cNvSpPr>
                <a:spLocks noChangeArrowheads="1"/>
              </p:cNvSpPr>
              <p:nvPr/>
            </p:nvSpPr>
            <p:spPr bwMode="auto">
              <a:xfrm>
                <a:off x="609600" y="3285554"/>
                <a:ext cx="1066800" cy="990600"/>
              </a:xfrm>
              <a:prstGeom prst="can">
                <a:avLst>
                  <a:gd name="adj" fmla="val 25000"/>
                </a:avLst>
              </a:prstGeom>
              <a:solidFill>
                <a:schemeClr val="accent1">
                  <a:lumMod val="90000"/>
                  <a:lumOff val="10000"/>
                </a:schemeClr>
              </a:solidFill>
              <a:ln w="50800">
                <a:solidFill>
                  <a:schemeClr val="tx1"/>
                </a:solidFill>
                <a:round/>
                <a:headEnd/>
                <a:tailEnd/>
              </a:ln>
              <a:effectLst>
                <a:outerShdw blurRad="40000" dist="20000" dir="5400000" rotWithShape="0">
                  <a:srgbClr val="808080">
                    <a:alpha val="37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Walrus</a:t>
                </a:r>
              </a:p>
              <a:p>
                <a:pPr algn="ctr" defTabSz="453647">
                  <a:defRPr/>
                </a:pPr>
                <a:r>
                  <a:rPr lang="en-US" sz="1600" b="1" dirty="0">
                    <a:solidFill>
                      <a:schemeClr val="bg1"/>
                    </a:solidFill>
                    <a:latin typeface="Calibri"/>
                    <a:cs typeface="Calibri"/>
                  </a:rPr>
                  <a:t>s</a:t>
                </a:r>
                <a:r>
                  <a:rPr lang="en-US" sz="1600" b="1" dirty="0" smtClean="0">
                    <a:solidFill>
                      <a:schemeClr val="bg1"/>
                    </a:solidFill>
                    <a:latin typeface="Calibri"/>
                    <a:cs typeface="Calibri"/>
                  </a:rPr>
                  <a:t>torage</a:t>
                </a:r>
                <a:endParaRPr lang="en-US" sz="1600" b="1" dirty="0">
                  <a:solidFill>
                    <a:schemeClr val="bg1"/>
                  </a:solidFill>
                  <a:latin typeface="Calibri"/>
                  <a:cs typeface="Calibri"/>
                </a:endParaRPr>
              </a:p>
            </p:txBody>
          </p:sp>
          <p:sp>
            <p:nvSpPr>
              <p:cNvPr id="6" name="Rounded Rectangle 5"/>
              <p:cNvSpPr>
                <a:spLocks noChangeArrowheads="1"/>
              </p:cNvSpPr>
              <p:nvPr/>
            </p:nvSpPr>
            <p:spPr bwMode="auto">
              <a:xfrm>
                <a:off x="1905000" y="3323654"/>
                <a:ext cx="12192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loud</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7" name="Rounded Rectangle 6"/>
              <p:cNvSpPr>
                <a:spLocks noChangeArrowheads="1"/>
              </p:cNvSpPr>
              <p:nvPr/>
            </p:nvSpPr>
            <p:spPr bwMode="auto">
              <a:xfrm>
                <a:off x="5867400" y="3323654"/>
                <a:ext cx="11430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luster</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sp>
            <p:nvSpPr>
              <p:cNvPr id="8" name="Rounded Rectangle 7"/>
              <p:cNvSpPr>
                <a:spLocks noChangeArrowheads="1"/>
              </p:cNvSpPr>
              <p:nvPr/>
            </p:nvSpPr>
            <p:spPr bwMode="auto">
              <a:xfrm>
                <a:off x="4419600" y="3323654"/>
                <a:ext cx="1143000" cy="914400"/>
              </a:xfrm>
              <a:prstGeom prst="roundRect">
                <a:avLst>
                  <a:gd name="adj" fmla="val 16667"/>
                </a:avLst>
              </a:prstGeom>
              <a:solidFill>
                <a:schemeClr val="accent1">
                  <a:lumMod val="90000"/>
                  <a:lumOff val="10000"/>
                </a:schemeClr>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solidFill>
                      <a:schemeClr val="bg1"/>
                    </a:solidFill>
                    <a:latin typeface="Calibri"/>
                    <a:cs typeface="Calibri"/>
                  </a:rPr>
                  <a:t>S</a:t>
                </a:r>
                <a:r>
                  <a:rPr lang="en-US" sz="1600" b="1" dirty="0" smtClean="0">
                    <a:solidFill>
                      <a:schemeClr val="bg1"/>
                    </a:solidFill>
                    <a:latin typeface="Calibri"/>
                    <a:cs typeface="Calibri"/>
                  </a:rPr>
                  <a:t>torage</a:t>
                </a:r>
                <a:endParaRPr lang="en-US" sz="1600" b="1" dirty="0">
                  <a:solidFill>
                    <a:schemeClr val="bg1"/>
                  </a:solidFill>
                  <a:latin typeface="Calibri"/>
                  <a:cs typeface="Calibri"/>
                </a:endParaRPr>
              </a:p>
              <a:p>
                <a:pPr algn="ctr" defTabSz="453647">
                  <a:defRPr/>
                </a:pPr>
                <a:r>
                  <a:rPr lang="en-US" sz="1600" b="1" dirty="0">
                    <a:solidFill>
                      <a:schemeClr val="bg1"/>
                    </a:solidFill>
                    <a:latin typeface="Calibri"/>
                    <a:cs typeface="Calibri"/>
                  </a:rPr>
                  <a:t>C</a:t>
                </a:r>
                <a:r>
                  <a:rPr lang="en-US" sz="1600" b="1" dirty="0" smtClean="0">
                    <a:solidFill>
                      <a:schemeClr val="bg1"/>
                    </a:solidFill>
                    <a:latin typeface="Calibri"/>
                    <a:cs typeface="Calibri"/>
                  </a:rPr>
                  <a:t>ontroller</a:t>
                </a:r>
                <a:endParaRPr lang="en-US" sz="1600" b="1" dirty="0">
                  <a:solidFill>
                    <a:schemeClr val="bg1"/>
                  </a:solidFill>
                  <a:latin typeface="Calibri"/>
                  <a:cs typeface="Calibri"/>
                </a:endParaRPr>
              </a:p>
            </p:txBody>
          </p:sp>
          <p:cxnSp>
            <p:nvCxnSpPr>
              <p:cNvPr id="17419" name="Straight Connector 13"/>
              <p:cNvCxnSpPr>
                <a:cxnSpLocks noChangeShapeType="1"/>
              </p:cNvCxnSpPr>
              <p:nvPr/>
            </p:nvCxnSpPr>
            <p:spPr bwMode="auto">
              <a:xfrm>
                <a:off x="685800" y="2752154"/>
                <a:ext cx="74676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7420" name="TextBox 14"/>
              <p:cNvSpPr txBox="1">
                <a:spLocks noChangeArrowheads="1"/>
              </p:cNvSpPr>
              <p:nvPr/>
            </p:nvSpPr>
            <p:spPr bwMode="auto">
              <a:xfrm>
                <a:off x="685800" y="2372742"/>
                <a:ext cx="1553864" cy="36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30" tIns="45365" rIns="90730" bIns="45365">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b="1" dirty="0">
                    <a:latin typeface="Calibri" charset="0"/>
                    <a:cs typeface="Calibri" charset="0"/>
                  </a:rPr>
                  <a:t>c</a:t>
                </a:r>
                <a:r>
                  <a:rPr lang="en-US" b="1" dirty="0" smtClean="0">
                    <a:latin typeface="Calibri" charset="0"/>
                    <a:cs typeface="Calibri" charset="0"/>
                  </a:rPr>
                  <a:t>orporate </a:t>
                </a:r>
                <a:r>
                  <a:rPr lang="en-US" b="1" dirty="0">
                    <a:latin typeface="Calibri" charset="0"/>
                    <a:cs typeface="Calibri" charset="0"/>
                  </a:rPr>
                  <a:t>LAN</a:t>
                </a:r>
              </a:p>
            </p:txBody>
          </p:sp>
          <p:sp>
            <p:nvSpPr>
              <p:cNvPr id="16" name="Rounded Rectangle 15"/>
              <p:cNvSpPr>
                <a:spLocks noChangeArrowheads="1"/>
              </p:cNvSpPr>
              <p:nvPr/>
            </p:nvSpPr>
            <p:spPr bwMode="auto">
              <a:xfrm>
                <a:off x="6699626" y="1378967"/>
                <a:ext cx="1102504" cy="915987"/>
              </a:xfrm>
              <a:prstGeom prst="roundRect">
                <a:avLst>
                  <a:gd name="adj" fmla="val 16667"/>
                </a:avLst>
              </a:prstGeom>
              <a:solidFill>
                <a:schemeClr val="bg1"/>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latin typeface="Calibri"/>
                    <a:cs typeface="Calibri"/>
                  </a:rPr>
                  <a:t>c</a:t>
                </a:r>
                <a:r>
                  <a:rPr lang="en-US" sz="1600" b="1" dirty="0" smtClean="0">
                    <a:latin typeface="Calibri"/>
                    <a:cs typeface="Calibri"/>
                  </a:rPr>
                  <a:t>orporate</a:t>
                </a:r>
                <a:endParaRPr lang="en-US" sz="1600" b="1" dirty="0">
                  <a:latin typeface="Calibri"/>
                  <a:cs typeface="Calibri"/>
                </a:endParaRPr>
              </a:p>
              <a:p>
                <a:pPr algn="ctr" defTabSz="453647">
                  <a:defRPr/>
                </a:pPr>
                <a:r>
                  <a:rPr lang="en-US" sz="1600" b="1" dirty="0">
                    <a:latin typeface="Calibri"/>
                    <a:cs typeface="Calibri"/>
                  </a:rPr>
                  <a:t>DHCP</a:t>
                </a:r>
              </a:p>
              <a:p>
                <a:pPr algn="ctr" defTabSz="453647">
                  <a:defRPr/>
                </a:pPr>
                <a:r>
                  <a:rPr lang="en-US" sz="1600" b="1" dirty="0">
                    <a:latin typeface="Calibri"/>
                    <a:cs typeface="Calibri"/>
                  </a:rPr>
                  <a:t>s</a:t>
                </a:r>
                <a:r>
                  <a:rPr lang="en-US" sz="1600" b="1" dirty="0" smtClean="0">
                    <a:latin typeface="Calibri"/>
                    <a:cs typeface="Calibri"/>
                  </a:rPr>
                  <a:t>erver</a:t>
                </a:r>
                <a:endParaRPr lang="en-US" sz="1600" b="1" dirty="0">
                  <a:latin typeface="Calibri"/>
                  <a:cs typeface="Calibri"/>
                </a:endParaRPr>
              </a:p>
            </p:txBody>
          </p:sp>
          <p:cxnSp>
            <p:nvCxnSpPr>
              <p:cNvPr id="17422" name="Straight Connector 17"/>
              <p:cNvCxnSpPr>
                <a:cxnSpLocks noChangeShapeType="1"/>
                <a:stCxn id="5" idx="1"/>
              </p:cNvCxnSpPr>
              <p:nvPr/>
            </p:nvCxnSpPr>
            <p:spPr bwMode="auto">
              <a:xfrm rot="5400000" flipH="1" flipV="1">
                <a:off x="876300" y="3018854"/>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423" name="Straight Connector 20"/>
              <p:cNvCxnSpPr>
                <a:cxnSpLocks noChangeShapeType="1"/>
                <a:stCxn id="6" idx="0"/>
              </p:cNvCxnSpPr>
              <p:nvPr/>
            </p:nvCxnSpPr>
            <p:spPr bwMode="auto">
              <a:xfrm flipV="1">
                <a:off x="2514600" y="2725167"/>
                <a:ext cx="0" cy="598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424" name="Straight Connector 21"/>
              <p:cNvCxnSpPr>
                <a:cxnSpLocks noChangeShapeType="1"/>
              </p:cNvCxnSpPr>
              <p:nvPr/>
            </p:nvCxnSpPr>
            <p:spPr bwMode="auto">
              <a:xfrm rot="5400000" flipH="1" flipV="1">
                <a:off x="6115844" y="3037110"/>
                <a:ext cx="571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425" name="Straight Connector 22"/>
              <p:cNvCxnSpPr>
                <a:cxnSpLocks noChangeShapeType="1"/>
              </p:cNvCxnSpPr>
              <p:nvPr/>
            </p:nvCxnSpPr>
            <p:spPr bwMode="auto">
              <a:xfrm rot="5400000" flipH="1" flipV="1">
                <a:off x="4744244" y="3037110"/>
                <a:ext cx="5715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426" name="Straight Connector 25"/>
              <p:cNvCxnSpPr>
                <a:cxnSpLocks noChangeShapeType="1"/>
                <a:stCxn id="16" idx="2"/>
              </p:cNvCxnSpPr>
              <p:nvPr/>
            </p:nvCxnSpPr>
            <p:spPr bwMode="auto">
              <a:xfrm>
                <a:off x="7250878" y="2294954"/>
                <a:ext cx="0"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427" name="Straight Connector 27"/>
              <p:cNvCxnSpPr>
                <a:cxnSpLocks noChangeShapeType="1"/>
              </p:cNvCxnSpPr>
              <p:nvPr/>
            </p:nvCxnSpPr>
            <p:spPr bwMode="auto">
              <a:xfrm rot="5400000">
                <a:off x="2342833" y="4097305"/>
                <a:ext cx="26685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2" name="Group 21"/>
              <p:cNvGrpSpPr/>
              <p:nvPr/>
            </p:nvGrpSpPr>
            <p:grpSpPr>
              <a:xfrm>
                <a:off x="5637008" y="4531222"/>
                <a:ext cx="2492229" cy="1770239"/>
                <a:chOff x="6208711" y="4515439"/>
                <a:chExt cx="2492229" cy="1770239"/>
              </a:xfrm>
            </p:grpSpPr>
            <p:grpSp>
              <p:nvGrpSpPr>
                <p:cNvPr id="23" name="Group 22"/>
                <p:cNvGrpSpPr/>
                <p:nvPr/>
              </p:nvGrpSpPr>
              <p:grpSpPr>
                <a:xfrm>
                  <a:off x="6995663" y="4784478"/>
                  <a:ext cx="1384144" cy="1145010"/>
                  <a:chOff x="7087863" y="5114354"/>
                  <a:chExt cx="1384144" cy="1145010"/>
                </a:xfrm>
              </p:grpSpPr>
              <p:sp>
                <p:nvSpPr>
                  <p:cNvPr id="27" name="Rounded Rectangle 26"/>
                  <p:cNvSpPr>
                    <a:spLocks noChangeArrowheads="1"/>
                  </p:cNvSpPr>
                  <p:nvPr/>
                </p:nvSpPr>
                <p:spPr bwMode="auto">
                  <a:xfrm>
                    <a:off x="7158708" y="5114354"/>
                    <a:ext cx="1313299" cy="114501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endParaRPr lang="en-US" sz="1500" b="1" dirty="0">
                      <a:latin typeface="Calibri"/>
                      <a:cs typeface="Calibri"/>
                    </a:endParaRPr>
                  </a:p>
                </p:txBody>
              </p:sp>
              <p:grpSp>
                <p:nvGrpSpPr>
                  <p:cNvPr id="28" name="Group 27"/>
                  <p:cNvGrpSpPr/>
                  <p:nvPr/>
                </p:nvGrpSpPr>
                <p:grpSpPr>
                  <a:xfrm>
                    <a:off x="7943148" y="5876354"/>
                    <a:ext cx="496890" cy="319614"/>
                    <a:chOff x="6177940" y="4756107"/>
                    <a:chExt cx="496890" cy="319614"/>
                  </a:xfrm>
                </p:grpSpPr>
                <p:sp>
                  <p:nvSpPr>
                    <p:cNvPr id="59" name="Rounded Rectangle 58"/>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177940" y="4762025"/>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29" name="Group 28"/>
                  <p:cNvGrpSpPr/>
                  <p:nvPr/>
                </p:nvGrpSpPr>
                <p:grpSpPr>
                  <a:xfrm>
                    <a:off x="7943148" y="5171643"/>
                    <a:ext cx="496890" cy="319614"/>
                    <a:chOff x="6177940" y="4756107"/>
                    <a:chExt cx="496890" cy="319614"/>
                  </a:xfrm>
                </p:grpSpPr>
                <p:sp>
                  <p:nvSpPr>
                    <p:cNvPr id="57" name="Rounded Rectangle 56"/>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177940" y="4765738"/>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0" name="Group 29"/>
                  <p:cNvGrpSpPr/>
                  <p:nvPr/>
                </p:nvGrpSpPr>
                <p:grpSpPr>
                  <a:xfrm>
                    <a:off x="7943148" y="5528431"/>
                    <a:ext cx="496890" cy="319614"/>
                    <a:chOff x="6177940" y="4756107"/>
                    <a:chExt cx="496890" cy="319614"/>
                  </a:xfrm>
                </p:grpSpPr>
                <p:sp>
                  <p:nvSpPr>
                    <p:cNvPr id="55" name="Rounded Rectangle 54"/>
                    <p:cNvSpPr/>
                    <p:nvPr/>
                  </p:nvSpPr>
                  <p:spPr>
                    <a:xfrm>
                      <a:off x="6238172" y="4756107"/>
                      <a:ext cx="376427" cy="3196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177940" y="4763401"/>
                      <a:ext cx="496890" cy="307777"/>
                    </a:xfrm>
                    <a:prstGeom prst="rect">
                      <a:avLst/>
                    </a:prstGeom>
                    <a:noFill/>
                  </p:spPr>
                  <p:txBody>
                    <a:bodyPr wrap="square" rtlCol="0">
                      <a:spAutoFit/>
                    </a:bodyPr>
                    <a:lstStyle/>
                    <a:p>
                      <a:pPr algn="ctr"/>
                      <a:r>
                        <a:rPr lang="en-US" sz="1400" b="1" dirty="0" smtClean="0"/>
                        <a:t>VM</a:t>
                      </a:r>
                      <a:endParaRPr lang="en-US" sz="1400" b="1" dirty="0"/>
                    </a:p>
                  </p:txBody>
                </p:sp>
              </p:grpSp>
              <p:grpSp>
                <p:nvGrpSpPr>
                  <p:cNvPr id="31" name="Group 30"/>
                  <p:cNvGrpSpPr/>
                  <p:nvPr/>
                </p:nvGrpSpPr>
                <p:grpSpPr>
                  <a:xfrm>
                    <a:off x="7427796" y="5302155"/>
                    <a:ext cx="441146" cy="769407"/>
                    <a:chOff x="6388406" y="5266754"/>
                    <a:chExt cx="441146" cy="769407"/>
                  </a:xfrm>
                </p:grpSpPr>
                <p:sp>
                  <p:nvSpPr>
                    <p:cNvPr id="53" name="Rectangle 52"/>
                    <p:cNvSpPr/>
                    <p:nvPr/>
                  </p:nvSpPr>
                  <p:spPr>
                    <a:xfrm>
                      <a:off x="6438900" y="5266754"/>
                      <a:ext cx="340159" cy="769407"/>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388406" y="5457676"/>
                      <a:ext cx="441146" cy="369332"/>
                    </a:xfrm>
                    <a:prstGeom prst="rect">
                      <a:avLst/>
                    </a:prstGeom>
                    <a:noFill/>
                  </p:spPr>
                  <p:txBody>
                    <a:bodyPr wrap="none" rtlCol="0">
                      <a:spAutoFit/>
                    </a:bodyPr>
                    <a:lstStyle/>
                    <a:p>
                      <a:r>
                        <a:rPr lang="en-US" b="1" dirty="0" smtClean="0"/>
                        <a:t>Br</a:t>
                      </a:r>
                      <a:endParaRPr lang="en-US" b="1" dirty="0"/>
                    </a:p>
                  </p:txBody>
                </p:sp>
              </p:grpSp>
              <p:grpSp>
                <p:nvGrpSpPr>
                  <p:cNvPr id="32" name="Group 31"/>
                  <p:cNvGrpSpPr/>
                  <p:nvPr/>
                </p:nvGrpSpPr>
                <p:grpSpPr>
                  <a:xfrm>
                    <a:off x="7087863" y="5571554"/>
                    <a:ext cx="390428" cy="241077"/>
                    <a:chOff x="5940164" y="4599343"/>
                    <a:chExt cx="1161043" cy="691699"/>
                  </a:xfrm>
                </p:grpSpPr>
                <p:sp>
                  <p:nvSpPr>
                    <p:cNvPr id="36" name="Rectangle 35"/>
                    <p:cNvSpPr/>
                    <p:nvPr/>
                  </p:nvSpPr>
                  <p:spPr>
                    <a:xfrm>
                      <a:off x="6081247" y="4653939"/>
                      <a:ext cx="1019960" cy="500169"/>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27806" y="4599343"/>
                      <a:ext cx="55164" cy="6916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940164" y="4599343"/>
                      <a:ext cx="141083" cy="579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6418656" y="5129968"/>
                      <a:ext cx="682551" cy="161074"/>
                      <a:chOff x="6418656" y="5129968"/>
                      <a:chExt cx="682551" cy="161074"/>
                    </a:xfrm>
                  </p:grpSpPr>
                  <p:sp>
                    <p:nvSpPr>
                      <p:cNvPr id="44" name="Rectangle 43"/>
                      <p:cNvSpPr/>
                      <p:nvPr/>
                    </p:nvSpPr>
                    <p:spPr>
                      <a:xfrm>
                        <a:off x="6418656" y="5129968"/>
                        <a:ext cx="682551" cy="161074"/>
                      </a:xfrm>
                      <a:prstGeom prst="rect">
                        <a:avLst/>
                      </a:prstGeom>
                      <a:solidFill>
                        <a:srgbClr val="02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6457959" y="5154108"/>
                        <a:ext cx="603943" cy="133556"/>
                        <a:chOff x="6283643" y="4950259"/>
                        <a:chExt cx="500538" cy="105395"/>
                      </a:xfrm>
                    </p:grpSpPr>
                    <p:sp>
                      <p:nvSpPr>
                        <p:cNvPr id="46" name="Rectangle 45"/>
                        <p:cNvSpPr/>
                        <p:nvPr/>
                      </p:nvSpPr>
                      <p:spPr>
                        <a:xfrm>
                          <a:off x="6283643"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359446"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435249"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1105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586855" y="495087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662658" y="4953260"/>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38462" y="4950259"/>
                          <a:ext cx="45719" cy="102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Rectangle 39"/>
                    <p:cNvSpPr/>
                    <p:nvPr/>
                  </p:nvSpPr>
                  <p:spPr>
                    <a:xfrm>
                      <a:off x="6084406" y="4795481"/>
                      <a:ext cx="95954" cy="98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65561" y="4933821"/>
                      <a:ext cx="146533" cy="1502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577004" y="4854615"/>
                      <a:ext cx="114306" cy="193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55191" y="4738690"/>
                      <a:ext cx="208498" cy="1135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p:cNvCxnSpPr>
                    <a:stCxn id="57" idx="1"/>
                    <a:endCxn id="53" idx="3"/>
                  </p:cNvCxnSpPr>
                  <p:nvPr/>
                </p:nvCxnSpPr>
                <p:spPr>
                  <a:xfrm flipH="1">
                    <a:off x="7818449" y="5331450"/>
                    <a:ext cx="184931" cy="35540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5" idx="1"/>
                    <a:endCxn id="53" idx="3"/>
                  </p:cNvCxnSpPr>
                  <p:nvPr/>
                </p:nvCxnSpPr>
                <p:spPr>
                  <a:xfrm flipH="1" flipV="1">
                    <a:off x="7818449" y="5686859"/>
                    <a:ext cx="184931" cy="1379"/>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9" idx="1"/>
                    <a:endCxn id="53" idx="3"/>
                  </p:cNvCxnSpPr>
                  <p:nvPr/>
                </p:nvCxnSpPr>
                <p:spPr>
                  <a:xfrm flipH="1" flipV="1">
                    <a:off x="7818449" y="5686859"/>
                    <a:ext cx="184931" cy="349302"/>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Oval 23"/>
                <p:cNvSpPr/>
                <p:nvPr/>
              </p:nvSpPr>
              <p:spPr>
                <a:xfrm>
                  <a:off x="6777871" y="4515439"/>
                  <a:ext cx="1923069" cy="173453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endCxn id="24" idx="1"/>
                </p:cNvCxnSpPr>
                <p:nvPr/>
              </p:nvCxnSpPr>
              <p:spPr>
                <a:xfrm flipV="1">
                  <a:off x="6208711" y="4769455"/>
                  <a:ext cx="850787" cy="6669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4" idx="4"/>
                </p:cNvCxnSpPr>
                <p:nvPr/>
              </p:nvCxnSpPr>
              <p:spPr>
                <a:xfrm flipV="1">
                  <a:off x="6236340" y="6249971"/>
                  <a:ext cx="1503066" cy="357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3962400" y="5014114"/>
              <a:ext cx="1600200" cy="1371600"/>
              <a:chOff x="4495800" y="4961954"/>
              <a:chExt cx="1600200" cy="1371600"/>
            </a:xfrm>
          </p:grpSpPr>
          <p:sp>
            <p:nvSpPr>
              <p:cNvPr id="9" name="Rounded Rectangle 8"/>
              <p:cNvSpPr>
                <a:spLocks noChangeArrowheads="1"/>
              </p:cNvSpPr>
              <p:nvPr/>
            </p:nvSpPr>
            <p:spPr bwMode="auto">
              <a:xfrm>
                <a:off x="4495800" y="4961954"/>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0" name="Rounded Rectangle 9"/>
              <p:cNvSpPr>
                <a:spLocks noChangeArrowheads="1"/>
              </p:cNvSpPr>
              <p:nvPr/>
            </p:nvSpPr>
            <p:spPr bwMode="auto">
              <a:xfrm>
                <a:off x="4648200" y="5114354"/>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1" name="Rounded Rectangle 10"/>
              <p:cNvSpPr>
                <a:spLocks noChangeArrowheads="1"/>
              </p:cNvSpPr>
              <p:nvPr/>
            </p:nvSpPr>
            <p:spPr bwMode="auto">
              <a:xfrm>
                <a:off x="4800600" y="5266754"/>
                <a:ext cx="1066800" cy="914400"/>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500" b="1" dirty="0">
                    <a:latin typeface="Calibri"/>
                    <a:cs typeface="Calibri"/>
                  </a:rPr>
                  <a:t>Node</a:t>
                </a:r>
              </a:p>
              <a:p>
                <a:pPr algn="ctr" defTabSz="453647">
                  <a:defRPr/>
                </a:pPr>
                <a:r>
                  <a:rPr lang="en-US" sz="1500" b="1" dirty="0">
                    <a:latin typeface="Calibri"/>
                    <a:cs typeface="Calibri"/>
                  </a:rPr>
                  <a:t>Controller</a:t>
                </a:r>
              </a:p>
            </p:txBody>
          </p:sp>
          <p:sp>
            <p:nvSpPr>
              <p:cNvPr id="12" name="Rounded Rectangle 11"/>
              <p:cNvSpPr>
                <a:spLocks noChangeArrowheads="1"/>
              </p:cNvSpPr>
              <p:nvPr/>
            </p:nvSpPr>
            <p:spPr bwMode="auto">
              <a:xfrm>
                <a:off x="4953000" y="5417567"/>
                <a:ext cx="1143000" cy="915987"/>
              </a:xfrm>
              <a:prstGeom prst="roundRect">
                <a:avLst>
                  <a:gd name="adj" fmla="val 16667"/>
                </a:avLst>
              </a:prstGeom>
              <a:solidFill>
                <a:srgbClr val="F6CB4E"/>
              </a:solidFill>
              <a:ln w="50800">
                <a:solidFill>
                  <a:schemeClr val="tx1"/>
                </a:solidFill>
                <a:round/>
                <a:headEnd/>
                <a:tailEnd/>
              </a:ln>
              <a:effectLst>
                <a:outerShdw blurRad="50800" dist="38100" dir="2700000" rotWithShape="0">
                  <a:srgbClr val="808080">
                    <a:alpha val="42999"/>
                  </a:srgbClr>
                </a:outerShdw>
              </a:effectLst>
            </p:spPr>
            <p:txBody>
              <a:bodyPr lIns="90730" tIns="45365" rIns="90730" bIns="45365" anchor="ctr"/>
              <a:lstStyle/>
              <a:p>
                <a:pPr algn="ctr" defTabSz="453647">
                  <a:defRPr/>
                </a:pPr>
                <a:r>
                  <a:rPr lang="en-US" sz="1600" b="1" dirty="0">
                    <a:latin typeface="Calibri"/>
                    <a:cs typeface="Calibri"/>
                  </a:rPr>
                  <a:t>N</a:t>
                </a:r>
                <a:r>
                  <a:rPr lang="en-US" sz="1600" b="1" dirty="0" smtClean="0">
                    <a:latin typeface="Calibri"/>
                    <a:cs typeface="Calibri"/>
                  </a:rPr>
                  <a:t>ode</a:t>
                </a:r>
                <a:endParaRPr lang="en-US" sz="1600" b="1" dirty="0">
                  <a:latin typeface="Calibri"/>
                  <a:cs typeface="Calibri"/>
                </a:endParaRPr>
              </a:p>
              <a:p>
                <a:pPr algn="ctr" defTabSz="453647">
                  <a:defRPr/>
                </a:pPr>
                <a:r>
                  <a:rPr lang="en-US" sz="1600" b="1" dirty="0">
                    <a:latin typeface="Calibri"/>
                    <a:cs typeface="Calibri"/>
                  </a:rPr>
                  <a:t>C</a:t>
                </a:r>
                <a:r>
                  <a:rPr lang="en-US" sz="1600" b="1" dirty="0" smtClean="0">
                    <a:latin typeface="Calibri"/>
                    <a:cs typeface="Calibri"/>
                  </a:rPr>
                  <a:t>ontroller</a:t>
                </a:r>
                <a:endParaRPr lang="en-US" sz="1600" b="1" dirty="0">
                  <a:latin typeface="Calibri"/>
                  <a:cs typeface="Calibri"/>
                </a:endParaRPr>
              </a:p>
            </p:txBody>
          </p:sp>
        </p:grpSp>
      </p:grpSp>
      <p:sp>
        <p:nvSpPr>
          <p:cNvPr id="63"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6</a:t>
            </a:fld>
            <a:endParaRPr lang="en-US"/>
          </a:p>
        </p:txBody>
      </p:sp>
    </p:spTree>
    <p:extLst>
      <p:ext uri="{BB962C8B-B14F-4D97-AF65-F5344CB8AC3E}">
        <p14:creationId xmlns:p14="http://schemas.microsoft.com/office/powerpoint/2010/main" val="666731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SYSTEM Network Mode</a:t>
            </a:r>
          </a:p>
        </p:txBody>
      </p:sp>
      <p:sp>
        <p:nvSpPr>
          <p:cNvPr id="23555" name="Content Placeholder 4"/>
          <p:cNvSpPr>
            <a:spLocks noGrp="1"/>
          </p:cNvSpPr>
          <p:nvPr>
            <p:ph idx="1"/>
          </p:nvPr>
        </p:nvSpPr>
        <p:spPr/>
        <p:txBody>
          <a:bodyPr/>
          <a:lstStyle/>
          <a:p>
            <a:r>
              <a:rPr lang="en-US" dirty="0" smtClean="0"/>
              <a:t>The least intrusive network mode.</a:t>
            </a:r>
          </a:p>
          <a:p>
            <a:r>
              <a:rPr lang="en-US" dirty="0" smtClean="0"/>
              <a:t>Instance receives a single IP address from the organization’s DHCP server.</a:t>
            </a:r>
          </a:p>
          <a:p>
            <a:r>
              <a:rPr lang="en-US" dirty="0" smtClean="0"/>
              <a:t>All instances have direct network access through the </a:t>
            </a:r>
            <a:r>
              <a:rPr lang="en-US" dirty="0" smtClean="0"/>
              <a:t>network bridge </a:t>
            </a:r>
            <a:r>
              <a:rPr lang="en-US" dirty="0" smtClean="0"/>
              <a:t>in the Node </a:t>
            </a:r>
            <a:r>
              <a:rPr lang="en-US" dirty="0"/>
              <a:t>C</a:t>
            </a:r>
            <a:r>
              <a:rPr lang="en-US" dirty="0" smtClean="0"/>
              <a:t>ontroller.  </a:t>
            </a:r>
          </a:p>
          <a:p>
            <a:pPr lvl="1"/>
            <a:r>
              <a:rPr lang="en-US" dirty="0" smtClean="0"/>
              <a:t>Instances appear as physical machines on the network.</a:t>
            </a:r>
          </a:p>
          <a:p>
            <a:r>
              <a:rPr lang="en-US" dirty="0" smtClean="0"/>
              <a:t>It’s IT administration’s responsibility to manage any security (firewalls) or network address translation.</a:t>
            </a:r>
          </a:p>
          <a:p>
            <a:r>
              <a:rPr lang="en-US" dirty="0" smtClean="0"/>
              <a:t>Seldom used in production environments.</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7</a:t>
            </a:fld>
            <a:endParaRPr lang="en-US"/>
          </a:p>
        </p:txBody>
      </p:sp>
    </p:spTree>
    <p:extLst>
      <p:ext uri="{BB962C8B-B14F-4D97-AF65-F5344CB8AC3E}">
        <p14:creationId xmlns:p14="http://schemas.microsoft.com/office/powerpoint/2010/main" val="18248519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smtClean="0">
                <a:latin typeface="Calibri" charset="0"/>
                <a:cs typeface="Calibri" charset="0"/>
              </a:rPr>
              <a:t>SYSTEM – Physical Example</a:t>
            </a:r>
          </a:p>
        </p:txBody>
      </p:sp>
      <p:grpSp>
        <p:nvGrpSpPr>
          <p:cNvPr id="23" name="Group 22"/>
          <p:cNvGrpSpPr/>
          <p:nvPr/>
        </p:nvGrpSpPr>
        <p:grpSpPr>
          <a:xfrm>
            <a:off x="2182258" y="1635456"/>
            <a:ext cx="5979608" cy="4414344"/>
            <a:chOff x="2182258" y="1499162"/>
            <a:chExt cx="5979608" cy="4414344"/>
          </a:xfrm>
        </p:grpSpPr>
        <p:grpSp>
          <p:nvGrpSpPr>
            <p:cNvPr id="2" name="Group 1"/>
            <p:cNvGrpSpPr/>
            <p:nvPr/>
          </p:nvGrpSpPr>
          <p:grpSpPr>
            <a:xfrm>
              <a:off x="3516715" y="2585577"/>
              <a:ext cx="3533775" cy="639664"/>
              <a:chOff x="3733799" y="2484536"/>
              <a:chExt cx="3533775" cy="639664"/>
            </a:xfrm>
          </p:grpSpPr>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599" y="2514600"/>
                <a:ext cx="1552575" cy="2476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485" name="Straight Connector 2"/>
              <p:cNvCxnSpPr>
                <a:cxnSpLocks noChangeShapeType="1"/>
              </p:cNvCxnSpPr>
              <p:nvPr/>
            </p:nvCxnSpPr>
            <p:spPr bwMode="auto">
              <a:xfrm flipV="1">
                <a:off x="3733800" y="2638425"/>
                <a:ext cx="0" cy="485775"/>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6" name="Straight Connector 26"/>
              <p:cNvCxnSpPr>
                <a:cxnSpLocks noChangeShapeType="1"/>
                <a:endCxn id="20484" idx="1"/>
              </p:cNvCxnSpPr>
              <p:nvPr/>
            </p:nvCxnSpPr>
            <p:spPr bwMode="auto">
              <a:xfrm>
                <a:off x="3733799" y="2638425"/>
                <a:ext cx="685800"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7" name="TextBox 13"/>
              <p:cNvSpPr txBox="1">
                <a:spLocks noChangeArrowheads="1"/>
              </p:cNvSpPr>
              <p:nvPr/>
            </p:nvSpPr>
            <p:spPr bwMode="auto">
              <a:xfrm>
                <a:off x="5972174" y="2484536"/>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a:solidFill>
                      <a:srgbClr val="0070C0"/>
                    </a:solidFill>
                  </a:rPr>
                  <a:t>DHCP </a:t>
                </a:r>
                <a:r>
                  <a:rPr lang="en-US" sz="1400" b="1" dirty="0" smtClean="0">
                    <a:solidFill>
                      <a:srgbClr val="0070C0"/>
                    </a:solidFill>
                  </a:rPr>
                  <a:t>server</a:t>
                </a:r>
                <a:endParaRPr lang="en-US" sz="1400" b="1" dirty="0">
                  <a:solidFill>
                    <a:srgbClr val="0070C0"/>
                  </a:solidFill>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4521" y="5563984"/>
              <a:ext cx="15906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5470" y="4542299"/>
              <a:ext cx="15906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p:nvPr/>
          </p:nvGrpSpPr>
          <p:grpSpPr>
            <a:xfrm>
              <a:off x="2182258" y="1499162"/>
              <a:ext cx="1801851" cy="913822"/>
              <a:chOff x="3492196" y="803364"/>
              <a:chExt cx="5099507" cy="2429953"/>
            </a:xfrm>
          </p:grpSpPr>
          <p:sp>
            <p:nvSpPr>
              <p:cNvPr id="13" name="Arc 12"/>
              <p:cNvSpPr/>
              <p:nvPr/>
            </p:nvSpPr>
            <p:spPr>
              <a:xfrm rot="17888515">
                <a:off x="3405061" y="1711652"/>
                <a:ext cx="1140771" cy="966501"/>
              </a:xfrm>
              <a:prstGeom prst="arc">
                <a:avLst>
                  <a:gd name="adj1" fmla="val 9653828"/>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4" name="Arc 13"/>
              <p:cNvSpPr/>
              <p:nvPr/>
            </p:nvSpPr>
            <p:spPr>
              <a:xfrm rot="19909193">
                <a:off x="4202022" y="1095972"/>
                <a:ext cx="1389888" cy="819302"/>
              </a:xfrm>
              <a:prstGeom prst="arc">
                <a:avLst>
                  <a:gd name="adj1" fmla="val 11354269"/>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5" name="Arc 14"/>
              <p:cNvSpPr/>
              <p:nvPr/>
            </p:nvSpPr>
            <p:spPr>
              <a:xfrm rot="10800000">
                <a:off x="3852277" y="2421329"/>
                <a:ext cx="2089377" cy="651054"/>
              </a:xfrm>
              <a:prstGeom prst="arc">
                <a:avLst>
                  <a:gd name="adj1" fmla="val 11190236"/>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6" name="Arc 15"/>
              <p:cNvSpPr/>
              <p:nvPr/>
            </p:nvSpPr>
            <p:spPr>
              <a:xfrm>
                <a:off x="5486400" y="803364"/>
                <a:ext cx="1580083" cy="709574"/>
              </a:xfrm>
              <a:prstGeom prst="arc">
                <a:avLst>
                  <a:gd name="adj1" fmla="val 10738620"/>
                  <a:gd name="adj2" fmla="val 0"/>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7" name="Arc 16"/>
              <p:cNvSpPr/>
              <p:nvPr/>
            </p:nvSpPr>
            <p:spPr>
              <a:xfrm flipV="1">
                <a:off x="5866790" y="2523742"/>
                <a:ext cx="2275028" cy="709575"/>
              </a:xfrm>
              <a:prstGeom prst="arc">
                <a:avLst>
                  <a:gd name="adj1" fmla="val 10811021"/>
                  <a:gd name="adj2" fmla="val 132584"/>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8" name="Arc 17"/>
              <p:cNvSpPr/>
              <p:nvPr/>
            </p:nvSpPr>
            <p:spPr>
              <a:xfrm>
                <a:off x="7691933" y="1913214"/>
                <a:ext cx="899770" cy="958461"/>
              </a:xfrm>
              <a:prstGeom prst="arc">
                <a:avLst>
                  <a:gd name="adj1" fmla="val 16200000"/>
                  <a:gd name="adj2" fmla="val 5539713"/>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solidFill>
                    <a:schemeClr val="accent1">
                      <a:lumMod val="50000"/>
                    </a:schemeClr>
                  </a:solidFill>
                </a:endParaRPr>
              </a:p>
            </p:txBody>
          </p:sp>
          <p:sp>
            <p:nvSpPr>
              <p:cNvPr id="19" name="Arc 18"/>
              <p:cNvSpPr/>
              <p:nvPr/>
            </p:nvSpPr>
            <p:spPr>
              <a:xfrm rot="2079978">
                <a:off x="6959818" y="952444"/>
                <a:ext cx="1351405" cy="1120988"/>
              </a:xfrm>
              <a:prstGeom prst="arc">
                <a:avLst>
                  <a:gd name="adj1" fmla="val 10526561"/>
                  <a:gd name="adj2" fmla="val 151782"/>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50000"/>
                    </a:schemeClr>
                  </a:solidFill>
                </a:endParaRPr>
              </a:p>
            </p:txBody>
          </p:sp>
        </p:gr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4521" y="3673964"/>
              <a:ext cx="1552575" cy="2476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7846" y="1706823"/>
              <a:ext cx="1590675" cy="523220"/>
            </a:xfrm>
            <a:prstGeom prst="rect">
              <a:avLst/>
            </a:prstGeom>
            <a:noFill/>
          </p:spPr>
          <p:txBody>
            <a:bodyPr wrap="square" rtlCol="0">
              <a:spAutoFit/>
            </a:bodyPr>
            <a:lstStyle/>
            <a:p>
              <a:pPr algn="ctr"/>
              <a:r>
                <a:rPr lang="en-US" sz="1400" b="1" dirty="0" smtClean="0">
                  <a:solidFill>
                    <a:srgbClr val="0070C0"/>
                  </a:solidFill>
                </a:rPr>
                <a:t>company network</a:t>
              </a:r>
              <a:endParaRPr lang="en-US" sz="1400" b="1" dirty="0">
                <a:solidFill>
                  <a:srgbClr val="0070C0"/>
                </a:solidFill>
              </a:endParaRPr>
            </a:p>
          </p:txBody>
        </p:sp>
        <p:sp>
          <p:nvSpPr>
            <p:cNvPr id="4" name="TextBox 3"/>
            <p:cNvSpPr txBox="1"/>
            <p:nvPr/>
          </p:nvSpPr>
          <p:spPr>
            <a:xfrm>
              <a:off x="3543872" y="3336124"/>
              <a:ext cx="1590675" cy="461665"/>
            </a:xfrm>
            <a:prstGeom prst="rect">
              <a:avLst/>
            </a:prstGeom>
            <a:noFill/>
          </p:spPr>
          <p:txBody>
            <a:bodyPr wrap="square" rtlCol="0">
              <a:spAutoFit/>
            </a:bodyPr>
            <a:lstStyle/>
            <a:p>
              <a:pPr algn="ctr"/>
              <a:r>
                <a:rPr lang="en-US" sz="1200" b="1" dirty="0" smtClean="0">
                  <a:solidFill>
                    <a:srgbClr val="0070C0"/>
                  </a:solidFill>
                </a:rPr>
                <a:t>173.205.188.130 eth0</a:t>
              </a:r>
              <a:endParaRPr lang="en-US" sz="1200" b="1" dirty="0">
                <a:solidFill>
                  <a:srgbClr val="0070C0"/>
                </a:solidFill>
              </a:endParaRPr>
            </a:p>
          </p:txBody>
        </p:sp>
        <p:sp>
          <p:nvSpPr>
            <p:cNvPr id="24" name="TextBox 23"/>
            <p:cNvSpPr txBox="1"/>
            <p:nvPr/>
          </p:nvSpPr>
          <p:spPr>
            <a:xfrm>
              <a:off x="3516715" y="4244203"/>
              <a:ext cx="1590675" cy="461665"/>
            </a:xfrm>
            <a:prstGeom prst="rect">
              <a:avLst/>
            </a:prstGeom>
            <a:noFill/>
          </p:spPr>
          <p:txBody>
            <a:bodyPr wrap="square" rtlCol="0">
              <a:spAutoFit/>
            </a:bodyPr>
            <a:lstStyle/>
            <a:p>
              <a:pPr algn="ctr"/>
              <a:r>
                <a:rPr lang="en-US" sz="1200" b="1" dirty="0" smtClean="0">
                  <a:solidFill>
                    <a:srgbClr val="0070C0"/>
                  </a:solidFill>
                </a:rPr>
                <a:t>173.205.188.131 eth0</a:t>
              </a:r>
              <a:endParaRPr lang="en-US" sz="1200" b="1" dirty="0">
                <a:solidFill>
                  <a:srgbClr val="0070C0"/>
                </a:solidFill>
              </a:endParaRPr>
            </a:p>
          </p:txBody>
        </p:sp>
        <p:sp>
          <p:nvSpPr>
            <p:cNvPr id="25" name="TextBox 24"/>
            <p:cNvSpPr txBox="1"/>
            <p:nvPr/>
          </p:nvSpPr>
          <p:spPr>
            <a:xfrm>
              <a:off x="3516714" y="5259480"/>
              <a:ext cx="1590675" cy="461665"/>
            </a:xfrm>
            <a:prstGeom prst="rect">
              <a:avLst/>
            </a:prstGeom>
            <a:noFill/>
          </p:spPr>
          <p:txBody>
            <a:bodyPr wrap="square" rtlCol="0">
              <a:spAutoFit/>
            </a:bodyPr>
            <a:lstStyle/>
            <a:p>
              <a:pPr algn="ctr"/>
              <a:r>
                <a:rPr lang="en-US" sz="1200" b="1" dirty="0" smtClean="0">
                  <a:solidFill>
                    <a:srgbClr val="0070C0"/>
                  </a:solidFill>
                </a:rPr>
                <a:t>173.205.188.132 eth0</a:t>
              </a:r>
              <a:endParaRPr lang="en-US" sz="1200" b="1" dirty="0">
                <a:solidFill>
                  <a:srgbClr val="0070C0"/>
                </a:solidFill>
              </a:endParaRPr>
            </a:p>
          </p:txBody>
        </p:sp>
        <p:grpSp>
          <p:nvGrpSpPr>
            <p:cNvPr id="9" name="Group 8"/>
            <p:cNvGrpSpPr/>
            <p:nvPr/>
          </p:nvGrpSpPr>
          <p:grpSpPr>
            <a:xfrm>
              <a:off x="3416291" y="3320284"/>
              <a:ext cx="1181532" cy="477505"/>
              <a:chOff x="324196" y="5035955"/>
              <a:chExt cx="1181532" cy="707360"/>
            </a:xfrm>
          </p:grpSpPr>
          <p:cxnSp>
            <p:nvCxnSpPr>
              <p:cNvPr id="6" name="Straight Connector 5"/>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4746" y="3225241"/>
              <a:ext cx="1219200" cy="1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2"/>
            <p:cNvGrpSpPr/>
            <p:nvPr/>
          </p:nvGrpSpPr>
          <p:grpSpPr>
            <a:xfrm>
              <a:off x="3214345" y="3336124"/>
              <a:ext cx="1350175" cy="1369744"/>
              <a:chOff x="324196" y="5035955"/>
              <a:chExt cx="1181532" cy="707360"/>
            </a:xfrm>
          </p:grpSpPr>
          <p:cxnSp>
            <p:nvCxnSpPr>
              <p:cNvPr id="34" name="Straight Connector 33"/>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968858" y="3336124"/>
              <a:ext cx="1595661" cy="2385021"/>
              <a:chOff x="324196" y="5035955"/>
              <a:chExt cx="1181532" cy="707360"/>
            </a:xfrm>
          </p:grpSpPr>
          <p:cxnSp>
            <p:nvCxnSpPr>
              <p:cNvPr id="37" name="Straight Connector 36"/>
              <p:cNvCxnSpPr/>
              <p:nvPr/>
            </p:nvCxnSpPr>
            <p:spPr>
              <a:xfrm>
                <a:off x="324196" y="5035955"/>
                <a:ext cx="8313" cy="70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2509" y="5743315"/>
                <a:ext cx="1173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a:off x="3091496" y="2340701"/>
              <a:ext cx="2" cy="8845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43" name="TextBox 13"/>
            <p:cNvSpPr txBox="1">
              <a:spLocks noChangeArrowheads="1"/>
            </p:cNvSpPr>
            <p:nvPr/>
          </p:nvSpPr>
          <p:spPr bwMode="auto">
            <a:xfrm>
              <a:off x="6117095" y="3497776"/>
              <a:ext cx="2044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1400" b="1" dirty="0" smtClean="0">
                  <a:solidFill>
                    <a:srgbClr val="0070C0"/>
                  </a:solidFill>
                </a:rPr>
                <a:t>front-end              (CLC  Walrus  CC SC)</a:t>
              </a:r>
              <a:endParaRPr lang="en-US" sz="1400" b="1" dirty="0">
                <a:solidFill>
                  <a:srgbClr val="0070C0"/>
                </a:solidFill>
              </a:endParaRPr>
            </a:p>
          </p:txBody>
        </p:sp>
        <p:sp>
          <p:nvSpPr>
            <p:cNvPr id="44" name="TextBox 13"/>
            <p:cNvSpPr txBox="1">
              <a:spLocks noChangeArrowheads="1"/>
            </p:cNvSpPr>
            <p:nvPr/>
          </p:nvSpPr>
          <p:spPr bwMode="auto">
            <a:xfrm>
              <a:off x="6155196" y="4584045"/>
              <a:ext cx="1617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smtClean="0">
                  <a:solidFill>
                    <a:srgbClr val="0070C0"/>
                  </a:solidFill>
                </a:rPr>
                <a:t>Node Controller</a:t>
              </a:r>
              <a:endParaRPr lang="en-US" sz="1400" b="1" dirty="0">
                <a:solidFill>
                  <a:srgbClr val="0070C0"/>
                </a:solidFill>
              </a:endParaRPr>
            </a:p>
          </p:txBody>
        </p:sp>
        <p:sp>
          <p:nvSpPr>
            <p:cNvPr id="45" name="TextBox 13"/>
            <p:cNvSpPr txBox="1">
              <a:spLocks noChangeArrowheads="1"/>
            </p:cNvSpPr>
            <p:nvPr/>
          </p:nvSpPr>
          <p:spPr bwMode="auto">
            <a:xfrm>
              <a:off x="6155196" y="5605729"/>
              <a:ext cx="1617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400" b="1" dirty="0" smtClean="0">
                  <a:solidFill>
                    <a:srgbClr val="0070C0"/>
                  </a:solidFill>
                </a:rPr>
                <a:t>Node Controller</a:t>
              </a:r>
              <a:endParaRPr lang="en-US" sz="1400" b="1" dirty="0">
                <a:solidFill>
                  <a:srgbClr val="0070C0"/>
                </a:solidFill>
              </a:endParaRPr>
            </a:p>
          </p:txBody>
        </p:sp>
      </p:grpSp>
      <p:sp>
        <p:nvSpPr>
          <p:cNvPr id="39"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8</a:t>
            </a:fld>
            <a:endParaRPr lang="en-US"/>
          </a:p>
        </p:txBody>
      </p:sp>
    </p:spTree>
    <p:extLst>
      <p:ext uri="{BB962C8B-B14F-4D97-AF65-F5344CB8AC3E}">
        <p14:creationId xmlns:p14="http://schemas.microsoft.com/office/powerpoint/2010/main" val="63342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smtClean="0"/>
              <a:t>SYSTEM Network Mode Requirements</a:t>
            </a:r>
          </a:p>
        </p:txBody>
      </p:sp>
      <p:sp>
        <p:nvSpPr>
          <p:cNvPr id="21507" name="Content Placeholder 4"/>
          <p:cNvSpPr>
            <a:spLocks noGrp="1"/>
          </p:cNvSpPr>
          <p:nvPr>
            <p:ph idx="1"/>
          </p:nvPr>
        </p:nvSpPr>
        <p:spPr/>
        <p:txBody>
          <a:bodyPr/>
          <a:lstStyle/>
          <a:p>
            <a:r>
              <a:rPr lang="en-US" dirty="0" smtClean="0"/>
              <a:t>Must have a pre-existing DHCP server on the network.</a:t>
            </a:r>
          </a:p>
          <a:p>
            <a:pPr lvl="1"/>
            <a:r>
              <a:rPr lang="en-US" dirty="0" smtClean="0"/>
              <a:t>Configured to supply instances with IP addresses </a:t>
            </a:r>
          </a:p>
          <a:p>
            <a:r>
              <a:rPr lang="en-US" dirty="0" smtClean="0"/>
              <a:t>A range of IP addresses must be available for use by Eucalyptus hosts and instances.</a:t>
            </a:r>
          </a:p>
          <a:p>
            <a:r>
              <a:rPr lang="en-US" dirty="0" smtClean="0"/>
              <a:t>The Ethernet interface on the Node </a:t>
            </a:r>
            <a:r>
              <a:rPr lang="en-US" dirty="0"/>
              <a:t>C</a:t>
            </a:r>
            <a:r>
              <a:rPr lang="en-US" dirty="0" smtClean="0"/>
              <a:t>ontroller must be configured with a bridge.</a:t>
            </a:r>
          </a:p>
          <a:p>
            <a:pPr lvl="1"/>
            <a:r>
              <a:rPr lang="en-US" dirty="0" smtClean="0"/>
              <a:t>The DHCP server must be reachable from the bridge.</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9</a:t>
            </a:fld>
            <a:endParaRPr lang="en-US"/>
          </a:p>
        </p:txBody>
      </p:sp>
    </p:spTree>
    <p:extLst>
      <p:ext uri="{BB962C8B-B14F-4D97-AF65-F5344CB8AC3E}">
        <p14:creationId xmlns:p14="http://schemas.microsoft.com/office/powerpoint/2010/main" val="18315698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Networking&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34&quot;/&gt;&lt;property id=&quot;20307&quot; value=&quot;264&quot;/&gt;&lt;/object&gt;&lt;object type=&quot;3&quot; unique_id=&quot;10013&quot;&gt;&lt;property id=&quot;20148&quot; value=&quot;5&quot;/&gt;&lt;property id=&quot;20300&quot; value=&quot;Slide 35&quot;/&gt;&lt;property id=&quot;20307&quot; value=&quot;265&quot;/&gt;&lt;/object&gt;&lt;object type=&quot;3&quot; unique_id=&quot;14720&quot;&gt;&lt;property id=&quot;20148&quot; value=&quot;5&quot;/&gt;&lt;property id=&quot;20300&quot; value=&quot;Slide 4 - &amp;quot;Network Modes&amp;quot;&quot;/&gt;&lt;property id=&quot;20307&quot; value=&quot;301&quot;/&gt;&lt;/object&gt;&lt;object type=&quot;3&quot; unique_id=&quot;15254&quot;&gt;&lt;property id=&quot;20148&quot; value=&quot;5&quot;/&gt;&lt;property id=&quot;20300&quot; value=&quot;Slide 6 - &amp;quot;SYSTEM – Logical View&amp;quot;&quot;/&gt;&lt;property id=&quot;20307&quot; value=&quot;302&quot;/&gt;&lt;/object&gt;&lt;object type=&quot;3&quot; unique_id=&quot;19245&quot;&gt;&lt;property id=&quot;20148&quot; value=&quot;5&quot;/&gt;&lt;property id=&quot;20300&quot; value=&quot;Slide 33 - &amp;quot;Summary&amp;quot;&quot;/&gt;&lt;property id=&quot;20307&quot; value=&quot;337&quot;/&gt;&lt;/object&gt;&lt;object type=&quot;3&quot; unique_id=&quot;19247&quot;&gt;&lt;property id=&quot;20148&quot; value=&quot;5&quot;/&gt;&lt;property id=&quot;20300&quot; value=&quot;Slide 7 - &amp;quot;SYSTEM Network Mode&amp;quot;&quot;/&gt;&lt;property id=&quot;20307&quot; value=&quot;341&quot;/&gt;&lt;/object&gt;&lt;object type=&quot;3&quot; unique_id=&quot;19248&quot;&gt;&lt;property id=&quot;20148&quot; value=&quot;5&quot;/&gt;&lt;property id=&quot;20300&quot; value=&quot;Slide 8 - &amp;quot;SYSTEM – Physical Example&amp;quot;&quot;/&gt;&lt;property id=&quot;20307&quot; value=&quot;342&quot;/&gt;&lt;/object&gt;&lt;object type=&quot;3&quot; unique_id=&quot;19249&quot;&gt;&lt;property id=&quot;20148&quot; value=&quot;5&quot;/&gt;&lt;property id=&quot;20300&quot; value=&quot;Slide 9 - &amp;quot;SYSTEM Network Mode Requirements&amp;quot;&quot;/&gt;&lt;property id=&quot;20307&quot; value=&quot;343&quot;/&gt;&lt;/object&gt;&lt;object type=&quot;3&quot; unique_id=&quot;19250&quot;&gt;&lt;property id=&quot;20148&quot; value=&quot;5&quot;/&gt;&lt;property id=&quot;20300&quot; value=&quot;Slide 10 - &amp;quot;STATIC – Characteristics and Features&amp;quot;&quot;/&gt;&lt;property id=&quot;20307&quot; value=&quot;344&quot;/&gt;&lt;/object&gt;&lt;object type=&quot;3&quot; unique_id=&quot;19251&quot;&gt;&lt;property id=&quot;20148&quot; value=&quot;5&quot;/&gt;&lt;property id=&quot;20300&quot; value=&quot;Slide 12 - &amp;quot;STATIC Network Mode&amp;quot;&quot;/&gt;&lt;property id=&quot;20307&quot; value=&quot;345&quot;/&gt;&lt;/object&gt;&lt;object type=&quot;3&quot; unique_id=&quot;19252&quot;&gt;&lt;property id=&quot;20148&quot; value=&quot;5&quot;/&gt;&lt;property id=&quot;20300&quot; value=&quot;Slide 11 - &amp;quot;STATIC – Logical View&amp;quot;&quot;/&gt;&lt;property id=&quot;20307&quot; value=&quot;346&quot;/&gt;&lt;/object&gt;&lt;object type=&quot;3&quot; unique_id=&quot;19253&quot;&gt;&lt;property id=&quot;20148&quot; value=&quot;5&quot;/&gt;&lt;property id=&quot;20300&quot; value=&quot;Slide 13 - &amp;quot;STATIC – Physical Example&amp;quot;&quot;/&gt;&lt;property id=&quot;20307&quot; value=&quot;347&quot;/&gt;&lt;/object&gt;&lt;object type=&quot;3&quot; unique_id=&quot;19254&quot;&gt;&lt;property id=&quot;20148&quot; value=&quot;5&quot;/&gt;&lt;property id=&quot;20300&quot; value=&quot;Slide 14 - &amp;quot;STATIC Network Mode Requirements&amp;quot;&quot;/&gt;&lt;property id=&quot;20307&quot; value=&quot;348&quot;/&gt;&lt;/object&gt;&lt;object type=&quot;3&quot; unique_id=&quot;19258&quot;&gt;&lt;property id=&quot;20148&quot; value=&quot;5&quot;/&gt;&lt;property id=&quot;20300&quot; value=&quot;Slide 21 - &amp;quot;Private IP Address Configuration&amp;quot;&quot;/&gt;&lt;property id=&quot;20307&quot; value=&quot;339&quot;/&gt;&lt;/object&gt;&lt;object type=&quot;3&quot; unique_id=&quot;19261&quot;&gt;&lt;property id=&quot;20148&quot; value=&quot;5&quot;/&gt;&lt;property id=&quot;20300&quot; value=&quot;Slide 16 - &amp;quot;MANAGED(-NOVLAN) – Logical View&amp;quot;&quot;/&gt;&lt;property id=&quot;20307&quot; value=&quot;351&quot;/&gt;&lt;/object&gt;&lt;object type=&quot;3&quot; unique_id=&quot;19263&quot;&gt;&lt;property id=&quot;20148&quot; value=&quot;5&quot;/&gt;&lt;property id=&quot;20300&quot; value=&quot;Slide 27 - &amp;quot;MANAGED(-NOVLAN) Network Mode Requirements&amp;quot;&quot;/&gt;&lt;property id=&quot;20307&quot; value=&quot;353&quot;/&gt;&lt;/object&gt;&lt;object type=&quot;3&quot; unique_id=&quot;19264&quot;&gt;&lt;property id=&quot;20148&quot; value=&quot;5&quot;/&gt;&lt;property id=&quot;20300&quot; value=&quot;Slide 29 - &amp;quot;Choose a Network Mode&amp;quot;&quot;/&gt;&lt;property id=&quot;20307&quot; value=&quot;359&quot;/&gt;&lt;/object&gt;&lt;object type=&quot;3&quot; unique_id=&quot;19265&quot;&gt;&lt;property id=&quot;20148&quot; value=&quot;5&quot;/&gt;&lt;property id=&quot;20300&quot; value=&quot;Slide 30 - &amp;quot;eucalyptus.conf&amp;quot;&quot;/&gt;&lt;property id=&quot;20307&quot; value=&quot;364&quot;/&gt;&lt;/object&gt;&lt;object type=&quot;3&quot; unique_id=&quot;19266&quot;&gt;&lt;property id=&quot;20148&quot; value=&quot;5&quot;/&gt;&lt;property id=&quot;20300&quot; value=&quot;Slide 31 - &amp;quot;Cluster Controller Network Parameters&amp;quot;&quot;/&gt;&lt;property id=&quot;20307&quot; value=&quot;360&quot;/&gt;&lt;/object&gt;&lt;object type=&quot;3&quot; unique_id=&quot;19267&quot;&gt;&lt;property id=&quot;20148&quot; value=&quot;5&quot;/&gt;&lt;property id=&quot;20300&quot; value=&quot;Slide 32 - &amp;quot;Node Controller Network Parameters&amp;quot;&quot;/&gt;&lt;property id=&quot;20307&quot; value=&quot;361&quot;/&gt;&lt;/object&gt;&lt;object type=&quot;3&quot; unique_id=&quot;20907&quot;&gt;&lt;property id=&quot;20148&quot; value=&quot;5&quot;/&gt;&lt;property id=&quot;20300&quot; value=&quot;Slide 22 - &amp;quot;MANAGED-NOVLAN VM Isolation&amp;quot;&quot;/&gt;&lt;property id=&quot;20307&quot; value=&quot;367&quot;/&gt;&lt;/object&gt;&lt;object type=&quot;3&quot; unique_id=&quot;20908&quot;&gt;&lt;property id=&quot;20148&quot; value=&quot;5&quot;/&gt;&lt;property id=&quot;20300&quot; value=&quot;Slide 23 - &amp;quot;MANAGED VM Isolation&amp;quot;&quot;/&gt;&lt;property id=&quot;20307&quot; value=&quot;368&quot;/&gt;&lt;/object&gt;&lt;object type=&quot;3&quot; unique_id=&quot;20909&quot;&gt;&lt;property id=&quot;20148&quot; value=&quot;5&quot;/&gt;&lt;property id=&quot;20300&quot; value=&quot;Slide 25 - &amp;quot;Routing – Two Clusters/Single Subnet&amp;quot;&quot;/&gt;&lt;property id=&quot;20307&quot; value=&quot;369&quot;/&gt;&lt;/object&gt;&lt;object type=&quot;3&quot; unique_id=&quot;20910&quot;&gt;&lt;property id=&quot;20148&quot; value=&quot;5&quot;/&gt;&lt;property id=&quot;20300&quot; value=&quot;Slide 26 - &amp;quot;Routing – Two Clusters/Two Subnets&amp;quot;&quot;/&gt;&lt;property id=&quot;20307&quot; value=&quot;370&quot;/&gt;&lt;/object&gt;&lt;object type=&quot;3&quot; unique_id=&quot;21366&quot;&gt;&lt;property id=&quot;20148&quot; value=&quot;5&quot;/&gt;&lt;property id=&quot;20300&quot; value=&quot;Slide 24 - &amp;quot;VLAN-Clean Testing&amp;quot;&quot;/&gt;&lt;property id=&quot;20307&quot; value=&quot;371&quot;/&gt;&lt;/object&gt;&lt;object type=&quot;3&quot; unique_id=&quot;21475&quot;&gt;&lt;property id=&quot;20148&quot; value=&quot;5&quot;/&gt;&lt;property id=&quot;20300&quot; value=&quot;Slide 19 - &amp;quot;IP Addresses Illustration&amp;quot;&quot;/&gt;&lt;property id=&quot;20307&quot; value=&quot;372&quot;/&gt;&lt;/object&gt;&lt;object type=&quot;3&quot; unique_id=&quot;21735&quot;&gt;&lt;property id=&quot;20148&quot; value=&quot;5&quot;/&gt;&lt;property id=&quot;20300&quot; value=&quot;Slide 20 - &amp;quot;Private IP Range&amp;quot;&quot;/&gt;&lt;property id=&quot;20307&quot; value=&quot;373&quot;/&gt;&lt;/object&gt;&lt;object type=&quot;3&quot; unique_id=&quot;21773&quot;&gt;&lt;property id=&quot;20148&quot; value=&quot;5&quot;/&gt;&lt;property id=&quot;20300&quot; value=&quot;Slide 5 - &amp;quot;SYSTEM – Characteristics and Features&amp;quot;&quot;/&gt;&lt;property id=&quot;20307&quot; value=&quot;374&quot;/&gt;&lt;/object&gt;&lt;object type=&quot;3&quot; unique_id=&quot;22146&quot;&gt;&lt;property id=&quot;20148&quot; value=&quot;5&quot;/&gt;&lt;property id=&quot;20300&quot; value=&quot;Slide 15 - &amp;quot;MANAGED, MANAGED-NOVLAN &amp;#x0D;&amp;#x0A;Characteristics and Features&amp;quot;&quot;/&gt;&lt;property id=&quot;20307&quot; value=&quot;375&quot;/&gt;&lt;/object&gt;&lt;object type=&quot;3&quot; unique_id=&quot;22370&quot;&gt;&lt;property id=&quot;20148&quot; value=&quot;5&quot;/&gt;&lt;property id=&quot;20300&quot; value=&quot;Slide 18 - &amp;quot;IP Address Requirements&amp;quot;&quot;/&gt;&lt;property id=&quot;20307&quot; value=&quot;376&quot;/&gt;&lt;/object&gt;&lt;object type=&quot;3&quot; unique_id=&quot;22521&quot;&gt;&lt;property id=&quot;20148&quot; value=&quot;5&quot;/&gt;&lt;property id=&quot;20300&quot; value=&quot;Slide 17 - &amp;quot;MANAGED(-NOVLAN) – Physical Example&amp;quot;&quot;/&gt;&lt;property id=&quot;20307&quot; value=&quot;377&quot;/&gt;&lt;/object&gt;&lt;object type=&quot;3&quot; unique_id=&quot;22782&quot;&gt;&lt;property id=&quot;20148&quot; value=&quot;5&quot;/&gt;&lt;property id=&quot;20300&quot; value=&quot;Slide 28 - &amp;quot;Network Modes Review&amp;quot;&quot;/&gt;&lt;property id=&quot;20307&quot; value=&quot;378&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7110</TotalTime>
  <Words>3578</Words>
  <Application>Microsoft Office PowerPoint</Application>
  <PresentationFormat>On-screen Show (4:3)</PresentationFormat>
  <Paragraphs>682</Paragraphs>
  <Slides>35</Slides>
  <Notes>30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euc-040_rev_d_corp_template_v10</vt:lpstr>
      <vt:lpstr>PowerPoint Presentation</vt:lpstr>
      <vt:lpstr>Eucalyptus Networking</vt:lpstr>
      <vt:lpstr>Module Topics</vt:lpstr>
      <vt:lpstr>Network Modes</vt:lpstr>
      <vt:lpstr>SYSTEM – Characteristics and Features</vt:lpstr>
      <vt:lpstr>SYSTEM – Logical View</vt:lpstr>
      <vt:lpstr>SYSTEM Network Mode</vt:lpstr>
      <vt:lpstr>SYSTEM – Physical Example</vt:lpstr>
      <vt:lpstr>SYSTEM Network Mode Requirements</vt:lpstr>
      <vt:lpstr>STATIC – Characteristics and Features</vt:lpstr>
      <vt:lpstr>STATIC – Logical View</vt:lpstr>
      <vt:lpstr>STATIC Network Mode</vt:lpstr>
      <vt:lpstr>STATIC – Physical Example</vt:lpstr>
      <vt:lpstr>STATIC Network Mode Requirements</vt:lpstr>
      <vt:lpstr>MANAGED, MANAGED-NOVLAN  Characteristics and Features</vt:lpstr>
      <vt:lpstr>MANAGED(-NOVLAN) – Logical View</vt:lpstr>
      <vt:lpstr>MANAGED(-NOVLAN) – Physical Example</vt:lpstr>
      <vt:lpstr>IP Address Requirements</vt:lpstr>
      <vt:lpstr>IP Addresses Illustration</vt:lpstr>
      <vt:lpstr>Private IP Range</vt:lpstr>
      <vt:lpstr>Private IP Address Configuration</vt:lpstr>
      <vt:lpstr>MANAGED-NOVLAN VM Isolation</vt:lpstr>
      <vt:lpstr>MANAGED VM Isolation</vt:lpstr>
      <vt:lpstr>VLAN-Clean Testing</vt:lpstr>
      <vt:lpstr>Routing – Two Clusters/Single Subnet</vt:lpstr>
      <vt:lpstr>Routing – Two Clusters/Two Subnets</vt:lpstr>
      <vt:lpstr>MANAGED(-NOVLAN) Network Mode Requirements</vt:lpstr>
      <vt:lpstr>Network Modes Review</vt:lpstr>
      <vt:lpstr>Choose a Network Mode</vt:lpstr>
      <vt:lpstr>eucalyptus.conf</vt:lpstr>
      <vt:lpstr>Cluster Controller Network Parameters</vt:lpstr>
      <vt:lpstr>Node Controller Network Parameters</vt:lpstr>
      <vt:lpstr>Summary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345</cp:revision>
  <dcterms:created xsi:type="dcterms:W3CDTF">2011-10-23T23:18:41Z</dcterms:created>
  <dcterms:modified xsi:type="dcterms:W3CDTF">2012-12-07T20:43:29Z</dcterms:modified>
</cp:coreProperties>
</file>