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66" r:id="rId2"/>
    <p:sldId id="256" r:id="rId3"/>
    <p:sldId id="257" r:id="rId4"/>
    <p:sldId id="373" r:id="rId5"/>
    <p:sldId id="339" r:id="rId6"/>
    <p:sldId id="394" r:id="rId7"/>
    <p:sldId id="395" r:id="rId8"/>
    <p:sldId id="270" r:id="rId9"/>
    <p:sldId id="396" r:id="rId10"/>
    <p:sldId id="272" r:id="rId11"/>
    <p:sldId id="338" r:id="rId12"/>
    <p:sldId id="276" r:id="rId13"/>
    <p:sldId id="349" r:id="rId14"/>
    <p:sldId id="355" r:id="rId15"/>
    <p:sldId id="362" r:id="rId16"/>
    <p:sldId id="344" r:id="rId17"/>
    <p:sldId id="353" r:id="rId18"/>
    <p:sldId id="390" r:id="rId19"/>
    <p:sldId id="352" r:id="rId20"/>
    <p:sldId id="389" r:id="rId21"/>
    <p:sldId id="350" r:id="rId22"/>
    <p:sldId id="391" r:id="rId23"/>
    <p:sldId id="356" r:id="rId24"/>
    <p:sldId id="392" r:id="rId25"/>
    <p:sldId id="374" r:id="rId26"/>
    <p:sldId id="388" r:id="rId27"/>
    <p:sldId id="380" r:id="rId28"/>
    <p:sldId id="361" r:id="rId29"/>
    <p:sldId id="384" r:id="rId30"/>
    <p:sldId id="399" r:id="rId31"/>
    <p:sldId id="386" r:id="rId32"/>
    <p:sldId id="363" r:id="rId33"/>
    <p:sldId id="383" r:id="rId34"/>
    <p:sldId id="393" r:id="rId35"/>
    <p:sldId id="366" r:id="rId36"/>
    <p:sldId id="367" r:id="rId37"/>
    <p:sldId id="382" r:id="rId38"/>
    <p:sldId id="368" r:id="rId39"/>
    <p:sldId id="369" r:id="rId40"/>
    <p:sldId id="370" r:id="rId41"/>
    <p:sldId id="371" r:id="rId42"/>
    <p:sldId id="398" r:id="rId43"/>
    <p:sldId id="376" r:id="rId44"/>
    <p:sldId id="377" r:id="rId45"/>
    <p:sldId id="397" r:id="rId46"/>
    <p:sldId id="378" r:id="rId47"/>
    <p:sldId id="336" r:id="rId48"/>
    <p:sldId id="372" r:id="rId49"/>
    <p:sldId id="264" r:id="rId50"/>
    <p:sldId id="265" r:id="rId51"/>
  </p:sldIdLst>
  <p:sldSz cx="9144000" cy="6858000" type="screen4x3"/>
  <p:notesSz cx="6858000" cy="9144000"/>
  <p:custDataLst>
    <p:tags r:id="rId53"/>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DB"/>
    <a:srgbClr val="00CC00"/>
    <a:srgbClr val="000000"/>
    <a:srgbClr val="FFFFFF"/>
    <a:srgbClr val="808080"/>
    <a:srgbClr val="7A853B"/>
    <a:srgbClr val="8995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36" autoAdjust="0"/>
  </p:normalViewPr>
  <p:slideViewPr>
    <p:cSldViewPr snapToGrid="0">
      <p:cViewPr varScale="1">
        <p:scale>
          <a:sx n="86" d="100"/>
          <a:sy n="86" d="100"/>
        </p:scale>
        <p:origin x="-312" y="-84"/>
      </p:cViewPr>
      <p:guideLst>
        <p:guide orient="horz" pos="382"/>
        <p:guide orient="horz" pos="930"/>
        <p:guide pos="2880"/>
        <p:guide pos="198"/>
        <p:guide pos="556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367ADD8-B37A-43EB-B24F-2425B0232BE5}" type="slidenum">
              <a:rPr lang="en-US"/>
              <a:pPr/>
              <a:t>‹#›</a:t>
            </a:fld>
            <a:endParaRPr lang="en-US"/>
          </a:p>
        </p:txBody>
      </p:sp>
    </p:spTree>
    <p:extLst>
      <p:ext uri="{BB962C8B-B14F-4D97-AF65-F5344CB8AC3E}">
        <p14:creationId xmlns:p14="http://schemas.microsoft.com/office/powerpoint/2010/main" val="19955001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eucalyptu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a:t>
            </a:fld>
            <a:endParaRPr lang="en-US"/>
          </a:p>
        </p:txBody>
      </p:sp>
    </p:spTree>
    <p:extLst>
      <p:ext uri="{BB962C8B-B14F-4D97-AF65-F5344CB8AC3E}">
        <p14:creationId xmlns:p14="http://schemas.microsoft.com/office/powerpoint/2010/main" val="439287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a:t>
            </a:r>
            <a:r>
              <a:rPr lang="en-US" baseline="0" dirty="0" smtClean="0"/>
              <a:t> it might be necessary to create an internal repository for the Eucalyptus software rather than use the network-based repositories.  For example, network security or change control policies might prohibit using an Internet based repository for installation.  Regarding network security, opening the necessary ports on their cloud infrastructure servers to Internet access to support installation might violate a company’s security policy.   Regarding change control, the software versions on an Internet-based repository can change.  Reinstalling servers using these new versions might violate a company’s change control policies.   In both these cases, maintaining an internal and static repository can be the solution.</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14</a:t>
            </a:fld>
            <a:endParaRPr lang="en-US"/>
          </a:p>
        </p:txBody>
      </p:sp>
    </p:spTree>
    <p:extLst>
      <p:ext uri="{BB962C8B-B14F-4D97-AF65-F5344CB8AC3E}">
        <p14:creationId xmlns:p14="http://schemas.microsoft.com/office/powerpoint/2010/main" val="2552882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illustrates</a:t>
            </a:r>
            <a:r>
              <a:rPr lang="en-US" baseline="0" dirty="0" smtClean="0"/>
              <a:t> the proof-of-concept architecture that will be installed in the lab exercises.  You will install two hosts, each running </a:t>
            </a:r>
            <a:r>
              <a:rPr lang="en-US" baseline="0" dirty="0" err="1" smtClean="0"/>
              <a:t>CentOS</a:t>
            </a:r>
            <a:r>
              <a:rPr lang="en-US" baseline="0" dirty="0" smtClean="0"/>
              <a:t> 6.3, with the Eucalyptus </a:t>
            </a:r>
            <a:r>
              <a:rPr lang="en-US" baseline="0" dirty="0" err="1" smtClean="0"/>
              <a:t>IaaS</a:t>
            </a:r>
            <a:r>
              <a:rPr lang="en-US" baseline="0" dirty="0" smtClean="0"/>
              <a:t> software.  You will install from packages.  </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15</a:t>
            </a:fld>
            <a:endParaRPr lang="en-US"/>
          </a:p>
        </p:txBody>
      </p:sp>
    </p:spTree>
    <p:extLst>
      <p:ext uri="{BB962C8B-B14F-4D97-AF65-F5344CB8AC3E}">
        <p14:creationId xmlns:p14="http://schemas.microsoft.com/office/powerpoint/2010/main" val="2552882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install a</a:t>
            </a:r>
            <a:r>
              <a:rPr lang="en-US" baseline="0" dirty="0" smtClean="0"/>
              <a:t> bridge on a </a:t>
            </a:r>
            <a:r>
              <a:rPr lang="en-US" baseline="0" dirty="0" err="1" smtClean="0"/>
              <a:t>CentOS</a:t>
            </a:r>
            <a:r>
              <a:rPr lang="en-US" baseline="0" dirty="0" smtClean="0"/>
              <a:t> 6 Node Controller, follow these steps:</a:t>
            </a:r>
          </a:p>
          <a:p>
            <a:r>
              <a:rPr lang="en-US" sz="1200" b="0" i="0" u="none" strike="noStrike" kern="1200" baseline="0" dirty="0" smtClean="0">
                <a:solidFill>
                  <a:schemeClr val="tx1"/>
                </a:solidFill>
                <a:latin typeface="Arial" charset="0"/>
                <a:ea typeface="+mn-ea"/>
                <a:cs typeface="+mn-cs"/>
              </a:rPr>
              <a:t># yum install bridge-</a:t>
            </a:r>
            <a:r>
              <a:rPr lang="en-US" sz="1200" b="0" i="0" u="none" strike="noStrike" kern="1200" baseline="0" dirty="0" err="1" smtClean="0">
                <a:solidFill>
                  <a:schemeClr val="tx1"/>
                </a:solidFill>
                <a:latin typeface="Arial" charset="0"/>
                <a:ea typeface="+mn-ea"/>
                <a:cs typeface="+mn-cs"/>
              </a:rPr>
              <a:t>utils</a:t>
            </a:r>
            <a:endParaRPr lang="en-US"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 </a:t>
            </a:r>
            <a:r>
              <a:rPr lang="en-US" sz="1200" b="0" i="0" u="none" strike="noStrike" kern="1200" baseline="0" dirty="0" err="1" smtClean="0">
                <a:solidFill>
                  <a:schemeClr val="tx1"/>
                </a:solidFill>
                <a:latin typeface="Arial" charset="0"/>
                <a:ea typeface="+mn-ea"/>
                <a:cs typeface="+mn-cs"/>
              </a:rPr>
              <a:t>ifconfig</a:t>
            </a:r>
            <a:r>
              <a:rPr lang="en-US" sz="1200" b="0" i="0" u="none" strike="noStrike" kern="1200" baseline="0" dirty="0" smtClean="0">
                <a:solidFill>
                  <a:schemeClr val="tx1"/>
                </a:solidFill>
                <a:latin typeface="Arial" charset="0"/>
                <a:ea typeface="+mn-ea"/>
                <a:cs typeface="+mn-cs"/>
              </a:rPr>
              <a:t> eth0; cat /</a:t>
            </a:r>
            <a:r>
              <a:rPr lang="en-US" sz="1200" b="0" i="0" u="none" strike="noStrike" kern="1200" baseline="0" dirty="0" err="1" smtClean="0">
                <a:solidFill>
                  <a:schemeClr val="tx1"/>
                </a:solidFill>
                <a:latin typeface="Arial" charset="0"/>
                <a:ea typeface="+mn-ea"/>
                <a:cs typeface="+mn-cs"/>
              </a:rPr>
              <a:t>etc</a:t>
            </a:r>
            <a:r>
              <a:rPr lang="en-US" sz="1200" b="0" i="0" u="none" strike="noStrike" kern="1200" baseline="0" dirty="0" smtClean="0">
                <a:solidFill>
                  <a:schemeClr val="tx1"/>
                </a:solidFill>
                <a:latin typeface="Arial" charset="0"/>
                <a:ea typeface="+mn-ea"/>
                <a:cs typeface="+mn-cs"/>
              </a:rPr>
              <a:t>/</a:t>
            </a:r>
            <a:r>
              <a:rPr lang="en-US" sz="1200" b="0" i="0" u="none" strike="noStrike" kern="1200" baseline="0" dirty="0" err="1" smtClean="0">
                <a:solidFill>
                  <a:schemeClr val="tx1"/>
                </a:solidFill>
                <a:latin typeface="Arial" charset="0"/>
                <a:ea typeface="+mn-ea"/>
                <a:cs typeface="+mn-cs"/>
              </a:rPr>
              <a:t>sysconfig</a:t>
            </a:r>
            <a:r>
              <a:rPr lang="en-US" sz="1200" b="0" i="0" u="none" strike="noStrike" kern="1200" baseline="0" dirty="0" smtClean="0">
                <a:solidFill>
                  <a:schemeClr val="tx1"/>
                </a:solidFill>
                <a:latin typeface="Arial" charset="0"/>
                <a:ea typeface="+mn-ea"/>
                <a:cs typeface="+mn-cs"/>
              </a:rPr>
              <a:t>/network     Note the IP address, </a:t>
            </a:r>
            <a:r>
              <a:rPr lang="en-US" sz="1200" b="0" i="0" u="none" strike="noStrike" kern="1200" baseline="0" dirty="0" err="1" smtClean="0">
                <a:solidFill>
                  <a:schemeClr val="tx1"/>
                </a:solidFill>
                <a:latin typeface="Arial" charset="0"/>
                <a:ea typeface="+mn-ea"/>
                <a:cs typeface="+mn-cs"/>
              </a:rPr>
              <a:t>netmask</a:t>
            </a:r>
            <a:r>
              <a:rPr lang="en-US" sz="1200" b="0" i="0" u="none" strike="noStrike" kern="1200" baseline="0" dirty="0" smtClean="0">
                <a:solidFill>
                  <a:schemeClr val="tx1"/>
                </a:solidFill>
                <a:latin typeface="Arial" charset="0"/>
                <a:ea typeface="+mn-ea"/>
                <a:cs typeface="+mn-cs"/>
              </a:rPr>
              <a:t>, and gateway assigned to eth0.</a:t>
            </a:r>
          </a:p>
          <a:p>
            <a:r>
              <a:rPr lang="en-US" sz="1200" b="0" i="0" u="none" strike="noStrike" kern="1200" baseline="0" dirty="0" smtClean="0">
                <a:solidFill>
                  <a:schemeClr val="tx1"/>
                </a:solidFill>
                <a:latin typeface="Arial" charset="0"/>
                <a:ea typeface="+mn-ea"/>
                <a:cs typeface="+mn-cs"/>
              </a:rPr>
              <a:t># cd /</a:t>
            </a:r>
            <a:r>
              <a:rPr lang="en-US" sz="1200" b="0" i="0" u="none" strike="noStrike" kern="1200" baseline="0" dirty="0" err="1" smtClean="0">
                <a:solidFill>
                  <a:schemeClr val="tx1"/>
                </a:solidFill>
                <a:latin typeface="Arial" charset="0"/>
                <a:ea typeface="+mn-ea"/>
                <a:cs typeface="+mn-cs"/>
              </a:rPr>
              <a:t>etc</a:t>
            </a:r>
            <a:r>
              <a:rPr lang="en-US" sz="1200" b="0" i="0" u="none" strike="noStrike" kern="1200" baseline="0" dirty="0" smtClean="0">
                <a:solidFill>
                  <a:schemeClr val="tx1"/>
                </a:solidFill>
                <a:latin typeface="Arial" charset="0"/>
                <a:ea typeface="+mn-ea"/>
                <a:cs typeface="+mn-cs"/>
              </a:rPr>
              <a:t>/</a:t>
            </a:r>
            <a:r>
              <a:rPr lang="en-US" sz="1200" b="0" i="0" u="none" strike="noStrike" kern="1200" baseline="0" dirty="0" err="1" smtClean="0">
                <a:solidFill>
                  <a:schemeClr val="tx1"/>
                </a:solidFill>
                <a:latin typeface="Arial" charset="0"/>
                <a:ea typeface="+mn-ea"/>
                <a:cs typeface="+mn-cs"/>
              </a:rPr>
              <a:t>sysconfig</a:t>
            </a:r>
            <a:r>
              <a:rPr lang="en-US" sz="1200" b="0" i="0" u="none" strike="noStrike" kern="1200" baseline="0" dirty="0" smtClean="0">
                <a:solidFill>
                  <a:schemeClr val="tx1"/>
                </a:solidFill>
                <a:latin typeface="Arial" charset="0"/>
                <a:ea typeface="+mn-ea"/>
                <a:cs typeface="+mn-cs"/>
              </a:rPr>
              <a:t>/network-scripts</a:t>
            </a:r>
          </a:p>
          <a:p>
            <a:r>
              <a:rPr lang="en-US" sz="1200" b="0" i="0" u="none" strike="noStrike" kern="1200" baseline="0" dirty="0" smtClean="0">
                <a:solidFill>
                  <a:schemeClr val="tx1"/>
                </a:solidFill>
                <a:latin typeface="Arial" charset="0"/>
                <a:ea typeface="+mn-ea"/>
                <a:cs typeface="+mn-cs"/>
              </a:rPr>
              <a:t>Edit ifcfg-eth0 and add BRIDGE=br0 to the file. </a:t>
            </a:r>
          </a:p>
          <a:p>
            <a:r>
              <a:rPr lang="en-US" sz="1200" b="0" i="0" u="none" strike="noStrike" kern="1200" baseline="0" dirty="0" smtClean="0">
                <a:solidFill>
                  <a:schemeClr val="tx1"/>
                </a:solidFill>
                <a:latin typeface="Arial" charset="0"/>
                <a:ea typeface="+mn-ea"/>
                <a:cs typeface="+mn-cs"/>
              </a:rPr>
              <a:t>Create the file ifcfg-br0 and add the following entries:</a:t>
            </a:r>
          </a:p>
          <a:p>
            <a:r>
              <a:rPr lang="en-US" sz="1200" b="0" i="0" u="none" strike="noStrike" kern="1200" baseline="0" dirty="0" smtClean="0">
                <a:solidFill>
                  <a:schemeClr val="tx1"/>
                </a:solidFill>
                <a:latin typeface="Arial" charset="0"/>
                <a:ea typeface="+mn-ea"/>
                <a:cs typeface="+mn-cs"/>
              </a:rPr>
              <a:t>DEVICE=br0</a:t>
            </a:r>
          </a:p>
          <a:p>
            <a:r>
              <a:rPr lang="en-US" sz="1200" b="0" i="0" u="none" strike="noStrike" kern="1200" baseline="0" dirty="0" smtClean="0">
                <a:solidFill>
                  <a:schemeClr val="tx1"/>
                </a:solidFill>
                <a:latin typeface="Arial" charset="0"/>
                <a:ea typeface="+mn-ea"/>
                <a:cs typeface="+mn-cs"/>
              </a:rPr>
              <a:t>TYPE=Bridge</a:t>
            </a:r>
          </a:p>
          <a:p>
            <a:r>
              <a:rPr lang="en-US" sz="1200" b="0" i="0" u="none" strike="noStrike" kern="1200" baseline="0" dirty="0" smtClean="0">
                <a:solidFill>
                  <a:schemeClr val="tx1"/>
                </a:solidFill>
                <a:latin typeface="Arial" charset="0"/>
                <a:ea typeface="+mn-ea"/>
                <a:cs typeface="+mn-cs"/>
              </a:rPr>
              <a:t>BOOTPROTO=static</a:t>
            </a:r>
          </a:p>
          <a:p>
            <a:r>
              <a:rPr lang="en-US" sz="1200" b="0" i="0" u="none" strike="noStrike" kern="1200" baseline="0" dirty="0" smtClean="0">
                <a:solidFill>
                  <a:schemeClr val="tx1"/>
                </a:solidFill>
                <a:latin typeface="Arial" charset="0"/>
                <a:ea typeface="+mn-ea"/>
                <a:cs typeface="+mn-cs"/>
              </a:rPr>
              <a:t>IPADDR=&lt;</a:t>
            </a:r>
            <a:r>
              <a:rPr lang="en-US" sz="1200" b="0" i="0" u="none" strike="noStrike" kern="1200" baseline="0" dirty="0" err="1" smtClean="0">
                <a:solidFill>
                  <a:schemeClr val="tx1"/>
                </a:solidFill>
                <a:latin typeface="Arial" charset="0"/>
                <a:ea typeface="+mn-ea"/>
                <a:cs typeface="+mn-cs"/>
              </a:rPr>
              <a:t>static_IP_address</a:t>
            </a:r>
            <a:r>
              <a:rPr lang="en-US" sz="1200" b="0" i="0" u="none" strike="noStrike" kern="1200" baseline="0" dirty="0" smtClean="0">
                <a:solidFill>
                  <a:schemeClr val="tx1"/>
                </a:solidFill>
                <a:latin typeface="Arial" charset="0"/>
                <a:ea typeface="+mn-ea"/>
                <a:cs typeface="+mn-cs"/>
              </a:rPr>
              <a:t>&gt;  #add the IP address for eth0</a:t>
            </a:r>
          </a:p>
          <a:p>
            <a:r>
              <a:rPr lang="en-US" sz="1200" b="0" i="0" u="none" strike="noStrike" kern="1200" baseline="0" dirty="0" smtClean="0">
                <a:solidFill>
                  <a:schemeClr val="tx1"/>
                </a:solidFill>
                <a:latin typeface="Arial" charset="0"/>
                <a:ea typeface="+mn-ea"/>
                <a:cs typeface="+mn-cs"/>
              </a:rPr>
              <a:t>NETMASK=&lt;</a:t>
            </a:r>
            <a:r>
              <a:rPr lang="en-US" sz="1200" b="0" i="0" u="none" strike="noStrike" kern="1200" baseline="0" dirty="0" err="1" smtClean="0">
                <a:solidFill>
                  <a:schemeClr val="tx1"/>
                </a:solidFill>
                <a:latin typeface="Arial" charset="0"/>
                <a:ea typeface="+mn-ea"/>
                <a:cs typeface="+mn-cs"/>
              </a:rPr>
              <a:t>netmask</a:t>
            </a:r>
            <a:r>
              <a:rPr lang="en-US" sz="1200" b="0" i="0" u="none" strike="noStrike" kern="1200" baseline="0" dirty="0" smtClean="0">
                <a:solidFill>
                  <a:schemeClr val="tx1"/>
                </a:solidFill>
                <a:latin typeface="Arial" charset="0"/>
                <a:ea typeface="+mn-ea"/>
                <a:cs typeface="+mn-cs"/>
              </a:rPr>
              <a:t>&gt;            #add the </a:t>
            </a:r>
            <a:r>
              <a:rPr lang="en-US" sz="1200" b="0" i="0" u="none" strike="noStrike" kern="1200" baseline="0" dirty="0" err="1" smtClean="0">
                <a:solidFill>
                  <a:schemeClr val="tx1"/>
                </a:solidFill>
                <a:latin typeface="Arial" charset="0"/>
                <a:ea typeface="+mn-ea"/>
                <a:cs typeface="+mn-cs"/>
              </a:rPr>
              <a:t>netmask</a:t>
            </a:r>
            <a:r>
              <a:rPr lang="en-US" sz="1200" b="0" i="0" u="none" strike="noStrike" kern="1200" baseline="0" dirty="0" smtClean="0">
                <a:solidFill>
                  <a:schemeClr val="tx1"/>
                </a:solidFill>
                <a:latin typeface="Arial" charset="0"/>
                <a:ea typeface="+mn-ea"/>
                <a:cs typeface="+mn-cs"/>
              </a:rPr>
              <a:t> for eth0</a:t>
            </a:r>
          </a:p>
          <a:p>
            <a:r>
              <a:rPr lang="en-US" sz="1200" b="0" i="0" u="none" strike="noStrike" kern="1200" baseline="0" dirty="0" smtClean="0">
                <a:solidFill>
                  <a:schemeClr val="tx1"/>
                </a:solidFill>
                <a:latin typeface="Arial" charset="0"/>
                <a:ea typeface="+mn-ea"/>
                <a:cs typeface="+mn-cs"/>
              </a:rPr>
              <a:t>GATEWAY=&lt;gateway&gt;            #add the gateway IP address for eth0</a:t>
            </a:r>
          </a:p>
          <a:p>
            <a:r>
              <a:rPr lang="en-US" sz="1200" b="0" i="0" u="none" strike="noStrike" kern="1200" baseline="0" dirty="0" smtClean="0">
                <a:solidFill>
                  <a:schemeClr val="tx1"/>
                </a:solidFill>
                <a:latin typeface="Arial" charset="0"/>
                <a:ea typeface="+mn-ea"/>
                <a:cs typeface="+mn-cs"/>
              </a:rPr>
              <a:t>ONBOOT=yes</a:t>
            </a:r>
          </a:p>
          <a:p>
            <a:endParaRPr lang="en-US"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 service network restart</a:t>
            </a:r>
          </a:p>
          <a:p>
            <a:endParaRPr lang="en-US" sz="1200" b="0" i="0" u="none" strike="noStrike" kern="1200" baseline="0" dirty="0" smtClean="0">
              <a:solidFill>
                <a:schemeClr val="tx1"/>
              </a:solidFill>
              <a:latin typeface="Arial" charset="0"/>
              <a:ea typeface="+mn-ea"/>
              <a:cs typeface="+mn-cs"/>
            </a:endParaRPr>
          </a:p>
          <a:p>
            <a:endParaRPr lang="en-US" sz="1200" b="0" i="0" u="none" strike="noStrike" kern="1200" baseline="0" dirty="0" smtClean="0">
              <a:solidFill>
                <a:schemeClr val="tx1"/>
              </a:solidFill>
              <a:latin typeface="Arial" charset="0"/>
              <a:ea typeface="+mn-ea"/>
              <a:cs typeface="+mn-cs"/>
            </a:endParaRPr>
          </a:p>
          <a:p>
            <a:endParaRPr lang="en-US" sz="1200" b="0" i="0" u="none" strike="noStrike" kern="1200" baseline="0" dirty="0" smtClean="0">
              <a:solidFill>
                <a:schemeClr val="tx1"/>
              </a:solidFill>
              <a:latin typeface="Arial" charset="0"/>
              <a:ea typeface="+mn-ea"/>
              <a:cs typeface="+mn-cs"/>
            </a:endParaRPr>
          </a:p>
          <a:p>
            <a:endParaRPr lang="en-US" sz="1200" b="0" i="0" u="none" strike="noStrike" kern="1200" baseline="0" dirty="0" smtClean="0">
              <a:solidFill>
                <a:schemeClr val="tx1"/>
              </a:solidFill>
              <a:latin typeface="Arial" charset="0"/>
              <a:ea typeface="+mn-ea"/>
              <a:cs typeface="+mn-cs"/>
            </a:endParaRPr>
          </a:p>
          <a:p>
            <a:endParaRPr lang="en-US" sz="1200" b="0" i="0" u="none" strike="noStrike" kern="1200" baseline="0" dirty="0" smtClean="0">
              <a:solidFill>
                <a:schemeClr val="tx1"/>
              </a:solidFill>
              <a:latin typeface="Arial" charset="0"/>
              <a:ea typeface="+mn-ea"/>
              <a:cs typeface="+mn-cs"/>
            </a:endParaRPr>
          </a:p>
          <a:p>
            <a:endParaRPr lang="en-US" sz="1200" b="0" i="0" u="none" strike="noStrike" kern="1200" baseline="0" dirty="0" smtClean="0">
              <a:solidFill>
                <a:schemeClr val="tx1"/>
              </a:solidFill>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17</a:t>
            </a:fld>
            <a:endParaRPr lang="en-US"/>
          </a:p>
        </p:txBody>
      </p:sp>
    </p:spTree>
    <p:extLst>
      <p:ext uri="{BB962C8B-B14F-4D97-AF65-F5344CB8AC3E}">
        <p14:creationId xmlns:p14="http://schemas.microsoft.com/office/powerpoint/2010/main" val="2552882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spcBef>
                <a:spcPts val="0"/>
              </a:spcBef>
            </a:pPr>
            <a:r>
              <a:rPr lang="en-US" sz="1200" b="0" i="0" kern="1200" dirty="0" smtClean="0">
                <a:solidFill>
                  <a:schemeClr val="tx1"/>
                </a:solidFill>
                <a:effectLst/>
                <a:latin typeface="Arial" charset="0"/>
                <a:ea typeface="+mn-ea"/>
                <a:cs typeface="+mn-cs"/>
              </a:rPr>
              <a:t>These are also release RPMs. They configure the operating system to download the necessary software</a:t>
            </a:r>
            <a:r>
              <a:rPr lang="en-US" sz="1200" b="0" i="0" kern="1200" baseline="0" dirty="0" smtClean="0">
                <a:solidFill>
                  <a:schemeClr val="tx1"/>
                </a:solidFill>
                <a:effectLst/>
                <a:latin typeface="Arial" charset="0"/>
                <a:ea typeface="+mn-ea"/>
                <a:cs typeface="+mn-cs"/>
              </a:rPr>
              <a:t> dependencies from network-based repositories.  </a:t>
            </a:r>
            <a:r>
              <a:rPr lang="en-US" dirty="0" smtClean="0"/>
              <a:t>They prevent</a:t>
            </a:r>
            <a:r>
              <a:rPr lang="en-US" baseline="0" dirty="0" smtClean="0"/>
              <a:t> the</a:t>
            </a:r>
            <a:r>
              <a:rPr lang="en-US" dirty="0" smtClean="0"/>
              <a:t> user from having to manually configure repo files. </a:t>
            </a:r>
          </a:p>
          <a:p>
            <a:pPr marL="0" lvl="1">
              <a:spcBef>
                <a:spcPts val="0"/>
              </a:spcBef>
            </a:pPr>
            <a:r>
              <a:rPr lang="en-US" sz="1200" b="0" i="0" kern="1200" dirty="0" smtClean="0">
                <a:solidFill>
                  <a:schemeClr val="tx1"/>
                </a:solidFill>
                <a:effectLst/>
                <a:latin typeface="Arial" charset="0"/>
                <a:ea typeface="+mn-ea"/>
                <a:cs typeface="+mn-cs"/>
              </a:rPr>
              <a:t>Eucalyptus uses </a:t>
            </a:r>
            <a:r>
              <a:rPr lang="en-US" sz="1200" b="0" i="0" kern="1200" dirty="0" err="1" smtClean="0">
                <a:solidFill>
                  <a:schemeClr val="tx1"/>
                </a:solidFill>
                <a:effectLst/>
                <a:latin typeface="Arial" charset="0"/>
                <a:ea typeface="+mn-ea"/>
                <a:cs typeface="+mn-cs"/>
              </a:rPr>
              <a:t>ELRepo</a:t>
            </a:r>
            <a:r>
              <a:rPr lang="en-US" sz="1200" b="0" i="0" kern="1200" baseline="0" dirty="0" smtClean="0">
                <a:solidFill>
                  <a:schemeClr val="tx1"/>
                </a:solidFill>
                <a:effectLst/>
                <a:latin typeface="Arial" charset="0"/>
                <a:ea typeface="+mn-ea"/>
                <a:cs typeface="+mn-cs"/>
              </a:rPr>
              <a:t> and </a:t>
            </a:r>
            <a:r>
              <a:rPr lang="en-US" sz="1200" b="0" i="0" kern="1200" dirty="0" smtClean="0">
                <a:solidFill>
                  <a:schemeClr val="tx1"/>
                </a:solidFill>
                <a:effectLst/>
                <a:latin typeface="Arial" charset="0"/>
                <a:ea typeface="+mn-ea"/>
                <a:cs typeface="+mn-cs"/>
              </a:rPr>
              <a:t>EPEL to supply software packages</a:t>
            </a:r>
            <a:r>
              <a:rPr lang="en-US" sz="1200" b="0" i="0" kern="1200" baseline="0" dirty="0" smtClean="0">
                <a:solidFill>
                  <a:schemeClr val="tx1"/>
                </a:solidFill>
                <a:effectLst/>
                <a:latin typeface="Arial" charset="0"/>
                <a:ea typeface="+mn-ea"/>
                <a:cs typeface="+mn-cs"/>
              </a:rPr>
              <a:t> for </a:t>
            </a:r>
            <a:r>
              <a:rPr lang="en-US" sz="1200" b="0" i="0" kern="1200" dirty="0" err="1" smtClean="0">
                <a:solidFill>
                  <a:schemeClr val="tx1"/>
                </a:solidFill>
                <a:effectLst/>
                <a:latin typeface="Arial" charset="0"/>
                <a:ea typeface="+mn-ea"/>
                <a:cs typeface="+mn-cs"/>
              </a:rPr>
              <a:t>CentOS</a:t>
            </a:r>
            <a:r>
              <a:rPr lang="en-US" sz="1200" b="0" i="0" kern="1200" baseline="0" dirty="0" smtClean="0">
                <a:solidFill>
                  <a:schemeClr val="tx1"/>
                </a:solidFill>
                <a:effectLst/>
                <a:latin typeface="Arial" charset="0"/>
                <a:ea typeface="+mn-ea"/>
                <a:cs typeface="+mn-cs"/>
              </a:rPr>
              <a:t> 6 and </a:t>
            </a:r>
            <a:r>
              <a:rPr lang="en-US" sz="1200" b="0" i="0" kern="1200" dirty="0" smtClean="0">
                <a:solidFill>
                  <a:schemeClr val="tx1"/>
                </a:solidFill>
                <a:effectLst/>
                <a:latin typeface="Arial" charset="0"/>
                <a:ea typeface="+mn-ea"/>
                <a:cs typeface="+mn-cs"/>
              </a:rPr>
              <a:t>RHEL 6 that Eucalyptus does not provide. </a:t>
            </a:r>
            <a:r>
              <a:rPr lang="en-US" dirty="0" smtClean="0"/>
              <a:t/>
            </a:r>
            <a:br>
              <a:rPr lang="en-US" dirty="0" smtClean="0"/>
            </a:br>
            <a:r>
              <a:rPr lang="en-US" sz="1200" b="0" i="0" kern="1200" dirty="0" smtClean="0">
                <a:solidFill>
                  <a:schemeClr val="tx1"/>
                </a:solidFill>
                <a:effectLst/>
                <a:latin typeface="Arial" charset="0"/>
                <a:ea typeface="+mn-ea"/>
                <a:cs typeface="+mn-cs"/>
              </a:rPr>
              <a:t>Eucalyptus uses </a:t>
            </a:r>
            <a:r>
              <a:rPr lang="en-US" sz="1200" b="0" i="0" kern="1200" dirty="0" err="1" smtClean="0">
                <a:solidFill>
                  <a:schemeClr val="tx1"/>
                </a:solidFill>
                <a:effectLst/>
                <a:latin typeface="Arial" charset="0"/>
                <a:ea typeface="+mn-ea"/>
                <a:cs typeface="+mn-cs"/>
              </a:rPr>
              <a:t>ELRepo</a:t>
            </a:r>
            <a:r>
              <a:rPr lang="en-US" sz="1200" b="0" i="0" kern="1200" dirty="0" smtClean="0">
                <a:solidFill>
                  <a:schemeClr val="tx1"/>
                </a:solidFill>
                <a:effectLst/>
                <a:latin typeface="Arial" charset="0"/>
                <a:ea typeface="+mn-ea"/>
                <a:cs typeface="+mn-cs"/>
              </a:rPr>
              <a:t> on the Walrus because </a:t>
            </a:r>
            <a:r>
              <a:rPr lang="en-US" sz="1200" b="0" i="0" kern="1200" dirty="0" err="1" smtClean="0">
                <a:solidFill>
                  <a:schemeClr val="tx1"/>
                </a:solidFill>
                <a:effectLst/>
                <a:latin typeface="Arial" charset="0"/>
                <a:ea typeface="+mn-ea"/>
                <a:cs typeface="+mn-cs"/>
              </a:rPr>
              <a:t>ELRepo</a:t>
            </a:r>
            <a:r>
              <a:rPr lang="en-US" sz="1200" b="0" i="0" kern="1200" dirty="0" smtClean="0">
                <a:solidFill>
                  <a:schemeClr val="tx1"/>
                </a:solidFill>
                <a:effectLst/>
                <a:latin typeface="Arial" charset="0"/>
                <a:ea typeface="+mn-ea"/>
                <a:cs typeface="+mn-cs"/>
              </a:rPr>
              <a:t> is used to install DRBD, which is required for HA Walrus. </a:t>
            </a:r>
            <a:r>
              <a:rPr lang="en-US" dirty="0" smtClean="0"/>
              <a:t/>
            </a:r>
            <a:br>
              <a:rPr lang="en-US" dirty="0" smtClean="0"/>
            </a:br>
            <a:r>
              <a:rPr lang="en-US" sz="1200" b="0" i="0" kern="1200" dirty="0" smtClean="0">
                <a:solidFill>
                  <a:schemeClr val="tx1"/>
                </a:solidFill>
                <a:effectLst/>
                <a:latin typeface="Arial" charset="0"/>
                <a:ea typeface="+mn-ea"/>
                <a:cs typeface="+mn-cs"/>
              </a:rPr>
              <a:t>EPEL is used for a number of utilities that Eucalyptus does</a:t>
            </a:r>
            <a:r>
              <a:rPr lang="en-US" sz="1200" b="0" i="0" kern="1200" baseline="0" dirty="0" smtClean="0">
                <a:solidFill>
                  <a:schemeClr val="tx1"/>
                </a:solidFill>
                <a:effectLst/>
                <a:latin typeface="Arial" charset="0"/>
                <a:ea typeface="+mn-ea"/>
                <a:cs typeface="+mn-cs"/>
              </a:rPr>
              <a:t> not</a:t>
            </a:r>
            <a:r>
              <a:rPr lang="en-US" sz="1200" b="0" i="0" kern="1200" dirty="0" smtClean="0">
                <a:solidFill>
                  <a:schemeClr val="tx1"/>
                </a:solidFill>
                <a:effectLst/>
                <a:latin typeface="Arial" charset="0"/>
                <a:ea typeface="+mn-ea"/>
                <a:cs typeface="+mn-cs"/>
              </a:rPr>
              <a:t> package, such as </a:t>
            </a:r>
            <a:r>
              <a:rPr lang="en-US" sz="1200" b="0" i="0" kern="1200" dirty="0" err="1" smtClean="0">
                <a:solidFill>
                  <a:schemeClr val="tx1"/>
                </a:solidFill>
                <a:effectLst/>
                <a:latin typeface="Arial" charset="0"/>
                <a:ea typeface="+mn-ea"/>
                <a:cs typeface="+mn-cs"/>
              </a:rPr>
              <a:t>vtun</a:t>
            </a:r>
            <a:r>
              <a:rPr lang="en-US" sz="1200" b="0" i="0" kern="1200" dirty="0" smtClean="0">
                <a:solidFill>
                  <a:schemeClr val="tx1"/>
                </a:solidFill>
                <a:effectLst/>
                <a:latin typeface="Arial" charset="0"/>
                <a:ea typeface="+mn-ea"/>
                <a:cs typeface="+mn-cs"/>
              </a:rPr>
              <a:t>, python26, and various </a:t>
            </a:r>
            <a:r>
              <a:rPr lang="en-US" sz="1200" b="0" i="0" kern="1200" dirty="0" err="1" smtClean="0">
                <a:solidFill>
                  <a:schemeClr val="tx1"/>
                </a:solidFill>
                <a:effectLst/>
                <a:latin typeface="Arial" charset="0"/>
                <a:ea typeface="+mn-ea"/>
                <a:cs typeface="+mn-cs"/>
              </a:rPr>
              <a:t>perl</a:t>
            </a:r>
            <a:r>
              <a:rPr lang="en-US" sz="1200" b="0" i="0" kern="1200" dirty="0" smtClean="0">
                <a:solidFill>
                  <a:schemeClr val="tx1"/>
                </a:solidFill>
                <a:effectLst/>
                <a:latin typeface="Arial" charset="0"/>
                <a:ea typeface="+mn-ea"/>
                <a:cs typeface="+mn-cs"/>
              </a:rPr>
              <a:t> libs. It needs to be enabled on all hosts.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18</a:t>
            </a:fld>
            <a:endParaRPr lang="en-US"/>
          </a:p>
        </p:txBody>
      </p:sp>
    </p:spTree>
    <p:extLst>
      <p:ext uri="{BB962C8B-B14F-4D97-AF65-F5344CB8AC3E}">
        <p14:creationId xmlns:p14="http://schemas.microsoft.com/office/powerpoint/2010/main" val="2552882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Perform</a:t>
            </a:r>
            <a:r>
              <a:rPr lang="en-US" baseline="0" dirty="0" smtClean="0"/>
              <a:t> this step on hosts that will run Eucalyptus or you wish to run euca2ools.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19</a:t>
            </a:fld>
            <a:endParaRPr lang="en-US"/>
          </a:p>
        </p:txBody>
      </p:sp>
    </p:spTree>
    <p:extLst>
      <p:ext uri="{BB962C8B-B14F-4D97-AF65-F5344CB8AC3E}">
        <p14:creationId xmlns:p14="http://schemas.microsoft.com/office/powerpoint/2010/main" val="2552882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 entitlement</a:t>
            </a:r>
            <a:r>
              <a:rPr lang="en-US" baseline="0" dirty="0" smtClean="0"/>
              <a:t> certificate and private key allow a user to access and download the Eucalyptus subscription software.  The GPG key verifies the downloaded software’s integrity.</a:t>
            </a:r>
            <a:endParaRPr lang="en-US"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The entitlement certificate file is named for the license holder and is appended with </a:t>
            </a:r>
            <a:r>
              <a:rPr lang="en-US" sz="1200" b="0" i="0" u="none" strike="noStrike" kern="1200" baseline="0" dirty="0" err="1" smtClean="0">
                <a:solidFill>
                  <a:schemeClr val="tx1"/>
                </a:solidFill>
                <a:latin typeface="Arial" charset="0"/>
                <a:ea typeface="+mn-ea"/>
                <a:cs typeface="+mn-cs"/>
              </a:rPr>
              <a:t>x.y.z</a:t>
            </a:r>
            <a:r>
              <a:rPr lang="en-US" sz="1200" b="0" i="0" u="none" strike="noStrike" kern="1200" baseline="0" dirty="0" smtClean="0">
                <a:solidFill>
                  <a:schemeClr val="tx1"/>
                </a:solidFill>
                <a:latin typeface="Arial" charset="0"/>
                <a:ea typeface="+mn-ea"/>
                <a:cs typeface="+mn-cs"/>
              </a:rPr>
              <a:t> flags that indicates the number of times you have received a certificate and the Eucalyptus software version number. For example, &lt;</a:t>
            </a:r>
            <a:r>
              <a:rPr lang="en-US" sz="1200" b="0" i="0" u="none" strike="noStrike" kern="1200" baseline="0" dirty="0" err="1" smtClean="0">
                <a:solidFill>
                  <a:schemeClr val="tx1"/>
                </a:solidFill>
                <a:latin typeface="Arial" charset="0"/>
                <a:ea typeface="+mn-ea"/>
                <a:cs typeface="+mn-cs"/>
              </a:rPr>
              <a:t>cert_name</a:t>
            </a:r>
            <a:r>
              <a:rPr lang="en-US" sz="1200" b="0" i="0" u="none" strike="noStrike" kern="1200" baseline="0" dirty="0" smtClean="0">
                <a:solidFill>
                  <a:schemeClr val="tx1"/>
                </a:solidFill>
                <a:latin typeface="Arial" charset="0"/>
                <a:ea typeface="+mn-ea"/>
                <a:cs typeface="+mn-cs"/>
              </a:rPr>
              <a:t>&gt;-1.3.2.crt indicates that the file is your first certificate for 3.2. The private key file is named after the license holder but does not include version or numbering information.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20</a:t>
            </a:fld>
            <a:endParaRPr lang="en-US"/>
          </a:p>
        </p:txBody>
      </p:sp>
    </p:spTree>
    <p:extLst>
      <p:ext uri="{BB962C8B-B14F-4D97-AF65-F5344CB8AC3E}">
        <p14:creationId xmlns:p14="http://schemas.microsoft.com/office/powerpoint/2010/main" val="2552882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are a subscription customer then you will p</a:t>
            </a:r>
            <a:r>
              <a:rPr lang="en-US" dirty="0" smtClean="0"/>
              <a:t>erform</a:t>
            </a:r>
            <a:r>
              <a:rPr lang="en-US" baseline="0" dirty="0" smtClean="0"/>
              <a:t> this step on all Eucalyptus hosts.  Skip this step if you are just an open source software user.</a:t>
            </a:r>
          </a:p>
          <a:p>
            <a:r>
              <a:rPr lang="en-US" baseline="0" dirty="0" smtClean="0"/>
              <a:t>Installing this RPM file will configure your Eucalyptus hosts with the necessary keys and information to install the enterprise-only software packages.</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21</a:t>
            </a:fld>
            <a:endParaRPr lang="en-US"/>
          </a:p>
        </p:txBody>
      </p:sp>
    </p:spTree>
    <p:extLst>
      <p:ext uri="{BB962C8B-B14F-4D97-AF65-F5344CB8AC3E}">
        <p14:creationId xmlns:p14="http://schemas.microsoft.com/office/powerpoint/2010/main" val="2552882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yum commands above also i</a:t>
            </a:r>
            <a:r>
              <a:rPr lang="en-US" dirty="0" smtClean="0"/>
              <a:t>nstall</a:t>
            </a:r>
            <a:r>
              <a:rPr lang="en-US" baseline="0" dirty="0" smtClean="0"/>
              <a:t> euca2ools.</a:t>
            </a:r>
          </a:p>
          <a:p>
            <a:r>
              <a:rPr lang="en-US" baseline="0" dirty="0" smtClean="0"/>
              <a:t>You might install the software on separate physical hosts if architecture is something other than a proof-of-concept architecture.</a:t>
            </a:r>
          </a:p>
          <a:p>
            <a:r>
              <a:rPr lang="en-US" baseline="0" dirty="0" smtClean="0"/>
              <a:t>To install just a Cloud Controller, run yum install eucalyptus-cloud-controller.</a:t>
            </a:r>
          </a:p>
          <a:p>
            <a:r>
              <a:rPr lang="en-US" baseline="0" dirty="0" smtClean="0"/>
              <a:t>To install just a Walrus, run yum install eucalyptus-walrus.</a:t>
            </a:r>
          </a:p>
          <a:p>
            <a:r>
              <a:rPr lang="en-US" baseline="0" dirty="0" smtClean="0"/>
              <a:t>To install just a Cluster Controller, run yum install eucalyptus-cc.</a:t>
            </a:r>
          </a:p>
          <a:p>
            <a:r>
              <a:rPr lang="en-US" baseline="0" dirty="0" smtClean="0"/>
              <a:t>To install just a Storage Controller, run yum install eucalyptus-sc.</a:t>
            </a:r>
          </a:p>
          <a:p>
            <a:r>
              <a:rPr lang="en-US" baseline="0" dirty="0" smtClean="0"/>
              <a:t>You install the optional VMware Broker on the same host as the Cluster Controller using yum install eucalyptus-enterprise-</a:t>
            </a:r>
            <a:r>
              <a:rPr lang="en-US" baseline="0" dirty="0" err="1" smtClean="0"/>
              <a:t>vmware</a:t>
            </a:r>
            <a:r>
              <a:rPr lang="en-US" baseline="0" dirty="0" smtClean="0"/>
              <a:t>-broker.</a:t>
            </a:r>
          </a:p>
          <a:p>
            <a:r>
              <a:rPr lang="en-US" baseline="0" dirty="0" smtClean="0"/>
              <a:t>In an environment where you are installing on separate physical hosts, you should immediately test multicast connectivity between the Eucalyptus Java components.  These include the Cloud Controller, Walrus, Storage Controller, and VMware Broker (if it is installed).  Use the following two commands to run a sender and receiver to test multicast capability.</a:t>
            </a:r>
          </a:p>
          <a:p>
            <a:r>
              <a:rPr lang="en-US" baseline="0" dirty="0" smtClean="0"/>
              <a:t>On the Cloud Controller run:</a:t>
            </a:r>
            <a:endParaRPr lang="en-US"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java -</a:t>
            </a:r>
            <a:r>
              <a:rPr lang="en-US" sz="1200" b="0" i="0" u="none" strike="noStrike" kern="1200" baseline="0" dirty="0" err="1" smtClean="0">
                <a:solidFill>
                  <a:schemeClr val="tx1"/>
                </a:solidFill>
                <a:latin typeface="Arial" charset="0"/>
                <a:ea typeface="+mn-ea"/>
                <a:cs typeface="+mn-cs"/>
              </a:rPr>
              <a:t>classpath</a:t>
            </a:r>
            <a:r>
              <a:rPr lang="en-US" sz="1200" b="0" i="0" u="none" strike="noStrike" kern="1200" baseline="0" dirty="0" smtClean="0">
                <a:solidFill>
                  <a:schemeClr val="tx1"/>
                </a:solidFill>
                <a:latin typeface="Arial" charset="0"/>
                <a:ea typeface="+mn-ea"/>
                <a:cs typeface="+mn-cs"/>
              </a:rPr>
              <a:t> /</a:t>
            </a:r>
            <a:r>
              <a:rPr lang="en-US" sz="1200" b="0" i="0" u="none" strike="noStrike" kern="1200" baseline="0" dirty="0" err="1" smtClean="0">
                <a:solidFill>
                  <a:schemeClr val="tx1"/>
                </a:solidFill>
                <a:latin typeface="Arial" charset="0"/>
                <a:ea typeface="+mn-ea"/>
                <a:cs typeface="+mn-cs"/>
              </a:rPr>
              <a:t>usr</a:t>
            </a:r>
            <a:r>
              <a:rPr lang="en-US" sz="1200" b="0" i="0" u="none" strike="noStrike" kern="1200" baseline="0" dirty="0" smtClean="0">
                <a:solidFill>
                  <a:schemeClr val="tx1"/>
                </a:solidFill>
                <a:latin typeface="Arial" charset="0"/>
                <a:ea typeface="+mn-ea"/>
                <a:cs typeface="+mn-cs"/>
              </a:rPr>
              <a:t>/share/eucalyptus/jgroups-2.11.1.Final.jar </a:t>
            </a:r>
            <a:r>
              <a:rPr lang="en-US" sz="1200" b="0" i="0" u="none" strike="noStrike" kern="1200" baseline="0" dirty="0" err="1" smtClean="0">
                <a:solidFill>
                  <a:schemeClr val="tx1"/>
                </a:solidFill>
                <a:latin typeface="Arial" charset="0"/>
                <a:ea typeface="+mn-ea"/>
                <a:cs typeface="+mn-cs"/>
              </a:rPr>
              <a:t>org.jgroups.tests.McastReceiverTest</a:t>
            </a:r>
            <a:r>
              <a:rPr lang="en-US" sz="1200" b="0" i="0" u="none" strike="noStrike" kern="1200" baseline="0" dirty="0" smtClean="0">
                <a:solidFill>
                  <a:schemeClr val="tx1"/>
                </a:solidFill>
                <a:latin typeface="Arial" charset="0"/>
                <a:ea typeface="+mn-ea"/>
                <a:cs typeface="+mn-cs"/>
              </a:rPr>
              <a:t> -</a:t>
            </a:r>
            <a:r>
              <a:rPr lang="en-US" sz="1200" b="0" i="0" u="none" strike="noStrike" kern="1200" baseline="0" dirty="0" err="1" smtClean="0">
                <a:solidFill>
                  <a:schemeClr val="tx1"/>
                </a:solidFill>
                <a:latin typeface="Arial" charset="0"/>
                <a:ea typeface="+mn-ea"/>
                <a:cs typeface="+mn-cs"/>
              </a:rPr>
              <a:t>mcast_addr</a:t>
            </a:r>
            <a:r>
              <a:rPr lang="en-US" sz="1200" b="0" i="0" u="none" strike="noStrike" kern="1200" baseline="0" dirty="0" smtClean="0">
                <a:solidFill>
                  <a:schemeClr val="tx1"/>
                </a:solidFill>
                <a:latin typeface="Arial" charset="0"/>
                <a:ea typeface="+mn-ea"/>
                <a:cs typeface="+mn-cs"/>
              </a:rPr>
              <a:t> 224.10.10.10 -port 5555</a:t>
            </a:r>
          </a:p>
          <a:p>
            <a:r>
              <a:rPr lang="en-US" sz="1200" b="0" i="0" u="none" strike="noStrike" kern="1200" baseline="0" dirty="0" smtClean="0">
                <a:solidFill>
                  <a:schemeClr val="tx1"/>
                </a:solidFill>
                <a:latin typeface="Arial" charset="0"/>
                <a:ea typeface="+mn-ea"/>
                <a:cs typeface="+mn-cs"/>
              </a:rPr>
              <a:t>On the other hosts run:</a:t>
            </a:r>
          </a:p>
          <a:p>
            <a:r>
              <a:rPr lang="en-US" sz="1200" b="0" i="0" u="none" strike="noStrike" kern="1200" baseline="0" dirty="0" smtClean="0">
                <a:solidFill>
                  <a:schemeClr val="tx1"/>
                </a:solidFill>
                <a:latin typeface="Arial" charset="0"/>
                <a:ea typeface="+mn-ea"/>
                <a:cs typeface="+mn-cs"/>
              </a:rPr>
              <a:t>java -</a:t>
            </a:r>
            <a:r>
              <a:rPr lang="en-US" sz="1200" b="0" i="0" u="none" strike="noStrike" kern="1200" baseline="0" dirty="0" err="1" smtClean="0">
                <a:solidFill>
                  <a:schemeClr val="tx1"/>
                </a:solidFill>
                <a:latin typeface="Arial" charset="0"/>
                <a:ea typeface="+mn-ea"/>
                <a:cs typeface="+mn-cs"/>
              </a:rPr>
              <a:t>classpath</a:t>
            </a:r>
            <a:r>
              <a:rPr lang="en-US" sz="1200" b="0" i="0" u="none" strike="noStrike" kern="1200" baseline="0" dirty="0" smtClean="0">
                <a:solidFill>
                  <a:schemeClr val="tx1"/>
                </a:solidFill>
                <a:latin typeface="Arial" charset="0"/>
                <a:ea typeface="+mn-ea"/>
                <a:cs typeface="+mn-cs"/>
              </a:rPr>
              <a:t> /</a:t>
            </a:r>
            <a:r>
              <a:rPr lang="en-US" sz="1200" b="0" i="0" u="none" strike="noStrike" kern="1200" baseline="0" dirty="0" err="1" smtClean="0">
                <a:solidFill>
                  <a:schemeClr val="tx1"/>
                </a:solidFill>
                <a:latin typeface="Arial" charset="0"/>
                <a:ea typeface="+mn-ea"/>
                <a:cs typeface="+mn-cs"/>
              </a:rPr>
              <a:t>usr</a:t>
            </a:r>
            <a:r>
              <a:rPr lang="en-US" sz="1200" b="0" i="0" u="none" strike="noStrike" kern="1200" baseline="0" dirty="0" smtClean="0">
                <a:solidFill>
                  <a:schemeClr val="tx1"/>
                </a:solidFill>
                <a:latin typeface="Arial" charset="0"/>
                <a:ea typeface="+mn-ea"/>
                <a:cs typeface="+mn-cs"/>
              </a:rPr>
              <a:t>/share/eucalyptus/jgroups-2.11.1.Final.jar </a:t>
            </a:r>
            <a:r>
              <a:rPr lang="en-US" sz="1200" b="0" i="0" u="none" strike="noStrike" kern="1200" baseline="0" dirty="0" err="1" smtClean="0">
                <a:solidFill>
                  <a:schemeClr val="tx1"/>
                </a:solidFill>
                <a:latin typeface="Arial" charset="0"/>
                <a:ea typeface="+mn-ea"/>
                <a:cs typeface="+mn-cs"/>
              </a:rPr>
              <a:t>org.jgroups.tests.McastSenderTest</a:t>
            </a:r>
            <a:r>
              <a:rPr lang="en-US" sz="1200" b="0" i="0" u="none" strike="noStrike" kern="1200" baseline="0" dirty="0" smtClean="0">
                <a:solidFill>
                  <a:schemeClr val="tx1"/>
                </a:solidFill>
                <a:latin typeface="Arial" charset="0"/>
                <a:ea typeface="+mn-ea"/>
                <a:cs typeface="+mn-cs"/>
              </a:rPr>
              <a:t> -</a:t>
            </a:r>
            <a:r>
              <a:rPr lang="en-US" sz="1200" b="0" i="0" u="none" strike="noStrike" kern="1200" baseline="0" dirty="0" err="1" smtClean="0">
                <a:solidFill>
                  <a:schemeClr val="tx1"/>
                </a:solidFill>
                <a:latin typeface="Arial" charset="0"/>
                <a:ea typeface="+mn-ea"/>
                <a:cs typeface="+mn-cs"/>
              </a:rPr>
              <a:t>mcast_addr</a:t>
            </a:r>
            <a:r>
              <a:rPr lang="en-US" sz="1200" b="0" i="0" u="none" strike="noStrike" kern="1200" baseline="0" dirty="0" smtClean="0">
                <a:solidFill>
                  <a:schemeClr val="tx1"/>
                </a:solidFill>
                <a:latin typeface="Arial" charset="0"/>
                <a:ea typeface="+mn-ea"/>
                <a:cs typeface="+mn-cs"/>
              </a:rPr>
              <a:t> 224.10.10.10 -port 5555</a:t>
            </a:r>
          </a:p>
          <a:p>
            <a:endParaRPr lang="en-US" baseline="0" dirty="0" smtClean="0"/>
          </a:p>
        </p:txBody>
      </p:sp>
      <p:sp>
        <p:nvSpPr>
          <p:cNvPr id="4" name="Slide Number Placeholder 3"/>
          <p:cNvSpPr>
            <a:spLocks noGrp="1"/>
          </p:cNvSpPr>
          <p:nvPr>
            <p:ph type="sldNum" sz="quarter" idx="10"/>
          </p:nvPr>
        </p:nvSpPr>
        <p:spPr/>
        <p:txBody>
          <a:bodyPr/>
          <a:lstStyle/>
          <a:p>
            <a:fld id="{7367ADD8-B37A-43EB-B24F-2425B0232BE5}" type="slidenum">
              <a:rPr lang="en-US" smtClean="0"/>
              <a:pPr/>
              <a:t>22</a:t>
            </a:fld>
            <a:endParaRPr lang="en-US"/>
          </a:p>
        </p:txBody>
      </p:sp>
    </p:spTree>
    <p:extLst>
      <p:ext uri="{BB962C8B-B14F-4D97-AF65-F5344CB8AC3E}">
        <p14:creationId xmlns:p14="http://schemas.microsoft.com/office/powerpoint/2010/main" val="2552882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Installs euca2ools too.</a:t>
            </a:r>
          </a:p>
          <a:p>
            <a:r>
              <a:rPr lang="en-US" dirty="0" smtClean="0"/>
              <a:t>You would run the yum</a:t>
            </a:r>
            <a:r>
              <a:rPr lang="en-US" baseline="0" dirty="0" smtClean="0"/>
              <a:t> command above on each Node Controller in your environment</a:t>
            </a:r>
          </a:p>
          <a:p>
            <a:endParaRPr lang="en-US" sz="1200" b="0" i="0" u="none" strike="noStrike" kern="1200" baseline="0" dirty="0" smtClean="0">
              <a:solidFill>
                <a:schemeClr val="tx1"/>
              </a:solidFill>
              <a:latin typeface="Arial" charset="0"/>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23</a:t>
            </a:fld>
            <a:endParaRPr lang="en-US"/>
          </a:p>
        </p:txBody>
      </p:sp>
    </p:spTree>
    <p:extLst>
      <p:ext uri="{BB962C8B-B14F-4D97-AF65-F5344CB8AC3E}">
        <p14:creationId xmlns:p14="http://schemas.microsoft.com/office/powerpoint/2010/main" val="2552882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only a single version of the Eucalyptus software starting</a:t>
            </a:r>
            <a:r>
              <a:rPr lang="en-US" baseline="0" dirty="0" smtClean="0"/>
              <a:t> in version 3.1.  Both Eucalyptus </a:t>
            </a:r>
            <a:r>
              <a:rPr lang="en-US" baseline="0" dirty="0" err="1" smtClean="0"/>
              <a:t>IaaS</a:t>
            </a:r>
            <a:r>
              <a:rPr lang="en-US" baseline="0" dirty="0" smtClean="0"/>
              <a:t> and Eucalyptus </a:t>
            </a:r>
            <a:r>
              <a:rPr lang="en-US" baseline="0" dirty="0" err="1" smtClean="0"/>
              <a:t>IaaS</a:t>
            </a:r>
            <a:r>
              <a:rPr lang="en-US" baseline="0" dirty="0" smtClean="0"/>
              <a:t> Subscription have the same core cloud software.  The difference between them is that with a subscription, users get access to additional proprietary software.  This proprietary software includes SAN drivers for supported SAN arrays and VMware software to support the ESX/</a:t>
            </a:r>
            <a:r>
              <a:rPr lang="en-US" baseline="0" dirty="0" err="1" smtClean="0"/>
              <a:t>ESXi</a:t>
            </a:r>
            <a:r>
              <a:rPr lang="en-US" baseline="0" dirty="0" smtClean="0"/>
              <a:t> hypervisor.  </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4</a:t>
            </a:fld>
            <a:endParaRPr lang="en-US"/>
          </a:p>
        </p:txBody>
      </p:sp>
    </p:spTree>
    <p:extLst>
      <p:ext uri="{BB962C8B-B14F-4D97-AF65-F5344CB8AC3E}">
        <p14:creationId xmlns:p14="http://schemas.microsoft.com/office/powerpoint/2010/main" val="1715685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24</a:t>
            </a:fld>
            <a:endParaRPr lang="en-US"/>
          </a:p>
        </p:txBody>
      </p:sp>
    </p:spTree>
    <p:extLst>
      <p:ext uri="{BB962C8B-B14F-4D97-AF65-F5344CB8AC3E}">
        <p14:creationId xmlns:p14="http://schemas.microsoft.com/office/powerpoint/2010/main" val="25528822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E3E36AFA-A49E-4062-A020-F329BA1967CF}" type="slidenum">
              <a:rPr lang="en-US" smtClean="0">
                <a:solidFill>
                  <a:srgbClr val="000000"/>
                </a:solidFill>
                <a:latin typeface="Times New Roman" charset="0"/>
              </a:rPr>
              <a:pPr eaLnBrk="1"/>
              <a:t>25</a:t>
            </a:fld>
            <a:endParaRPr lang="en-US" smtClean="0">
              <a:solidFill>
                <a:srgbClr val="000000"/>
              </a:solidFill>
              <a:latin typeface="Times New Roman" charset="0"/>
            </a:endParaRPr>
          </a:p>
        </p:txBody>
      </p:sp>
      <p:sp>
        <p:nvSpPr>
          <p:cNvPr id="79875"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79876"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mtClean="0">
                <a:latin typeface="Times New Roman" charset="0"/>
              </a:rPr>
              <a:t>Quick overview of who we are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E3E36AFA-A49E-4062-A020-F329BA1967CF}" type="slidenum">
              <a:rPr lang="en-US" smtClean="0">
                <a:solidFill>
                  <a:srgbClr val="000000"/>
                </a:solidFill>
                <a:latin typeface="Times New Roman" charset="0"/>
              </a:rPr>
              <a:pPr eaLnBrk="1"/>
              <a:t>26</a:t>
            </a:fld>
            <a:endParaRPr lang="en-US" smtClean="0">
              <a:solidFill>
                <a:srgbClr val="000000"/>
              </a:solidFill>
              <a:latin typeface="Times New Roman" charset="0"/>
            </a:endParaRPr>
          </a:p>
        </p:txBody>
      </p:sp>
      <p:sp>
        <p:nvSpPr>
          <p:cNvPr id="79875"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79876"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Installing</a:t>
            </a:r>
            <a:r>
              <a:rPr lang="en-US" baseline="0" dirty="0" smtClean="0">
                <a:latin typeface="Times New Roman" charset="0"/>
              </a:rPr>
              <a:t> the software is only the first step in configuring an operational cloud.  After installation there are a number of post-installation configuration tasks.  The number and types of tasks will vary for each installation.  Post-installation tasks are determined by a number of factors, including the number and architecture of the Eucalyptus components, the operating system running of the Eucalyptus hosts, the hypervisors chosen, the storage type used by the Storage Controllers, and the network mode to be configured.  These slide do not list all the possible steps so for more information, see the Installation Guide at </a:t>
            </a:r>
            <a:r>
              <a:rPr lang="en-US" dirty="0" smtClean="0"/>
              <a:t>http://www.eucalyptus.com/docs.</a:t>
            </a:r>
            <a:endParaRPr lang="en-US" dirty="0" smtClean="0">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Eucalyptus recommends a minimum of 50 loop devices. If you have fewer than 50, a startup script will provide a warning message.  If you run out of loop devices on a storage controller it will fail to create more EBS volumes.  If you run out of loop devices on a node controller it will fail to launch new instances. </a:t>
            </a:r>
          </a:p>
          <a:p>
            <a:r>
              <a:rPr lang="en-US" sz="1200" b="0" i="0" u="none" strike="noStrike" kern="1200" baseline="0" dirty="0" smtClean="0">
                <a:solidFill>
                  <a:schemeClr val="tx1"/>
                </a:solidFill>
                <a:latin typeface="Arial" charset="0"/>
                <a:ea typeface="+mn-ea"/>
                <a:cs typeface="+mn-cs"/>
              </a:rPr>
              <a:t>For Centos and RHEL 6, 256 loop devices are automatically created when the Eucalyptus components are started the first time.  </a:t>
            </a:r>
          </a:p>
        </p:txBody>
      </p:sp>
      <p:sp>
        <p:nvSpPr>
          <p:cNvPr id="4" name="Slide Number Placeholder 3"/>
          <p:cNvSpPr>
            <a:spLocks noGrp="1"/>
          </p:cNvSpPr>
          <p:nvPr>
            <p:ph type="sldNum" sz="quarter" idx="10"/>
          </p:nvPr>
        </p:nvSpPr>
        <p:spPr/>
        <p:txBody>
          <a:bodyPr/>
          <a:lstStyle/>
          <a:p>
            <a:fld id="{7367ADD8-B37A-43EB-B24F-2425B0232BE5}" type="slidenum">
              <a:rPr lang="en-US" smtClean="0"/>
              <a:pPr/>
              <a:t>27</a:t>
            </a:fld>
            <a:endParaRPr lang="en-US"/>
          </a:p>
        </p:txBody>
      </p:sp>
    </p:spTree>
    <p:extLst>
      <p:ext uri="{BB962C8B-B14F-4D97-AF65-F5344CB8AC3E}">
        <p14:creationId xmlns:p14="http://schemas.microsoft.com/office/powerpoint/2010/main" val="12556712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Performing a clean</a:t>
            </a:r>
            <a:r>
              <a:rPr lang="en-US" baseline="0" dirty="0" smtClean="0"/>
              <a:t> restart will not terminate running instances but network connectivity to them will be lost.</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28</a:t>
            </a:fld>
            <a:endParaRPr lang="en-US"/>
          </a:p>
        </p:txBody>
      </p:sp>
    </p:spTree>
    <p:extLst>
      <p:ext uri="{BB962C8B-B14F-4D97-AF65-F5344CB8AC3E}">
        <p14:creationId xmlns:p14="http://schemas.microsoft.com/office/powerpoint/2010/main" val="25528822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&lt;</a:t>
            </a:r>
            <a:r>
              <a:rPr lang="en-US" dirty="0" err="1" smtClean="0"/>
              <a:t>eucadomain</a:t>
            </a:r>
            <a:r>
              <a:rPr lang="en-US" dirty="0" smtClean="0"/>
              <a:t>&gt;</a:t>
            </a:r>
            <a:r>
              <a:rPr lang="en-US" baseline="0" dirty="0" smtClean="0"/>
              <a:t> is the domain for which the Cloud Controller is authoritative.  The &lt;</a:t>
            </a:r>
            <a:r>
              <a:rPr lang="en-US" baseline="0" dirty="0" err="1" smtClean="0"/>
              <a:t>yourdomain</a:t>
            </a:r>
            <a:r>
              <a:rPr lang="en-US" baseline="0" dirty="0" smtClean="0"/>
              <a:t>&gt; is the domain for which the company </a:t>
            </a:r>
            <a:r>
              <a:rPr lang="en-US" baseline="0" dirty="0" err="1" smtClean="0"/>
              <a:t>nameserver</a:t>
            </a:r>
            <a:r>
              <a:rPr lang="en-US" baseline="0" dirty="0" smtClean="0"/>
              <a:t> is authoritative.</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As an example, let’s assume that the parent domain is mycompany.com.  Assume the name assigned to the </a:t>
            </a:r>
            <a:r>
              <a:rPr lang="en-US" baseline="0" dirty="0" err="1" smtClean="0"/>
              <a:t>eucadomain</a:t>
            </a:r>
            <a:r>
              <a:rPr lang="en-US" baseline="0" dirty="0" smtClean="0"/>
              <a:t> is cloud. The public IP address range for the instances is 172.16.194.20 through 172.16.194.40.   In this configuration, an instance might be assigned the DNS domain name euca-172.16.194.20.eucalyptus.cloud.mycompany.com.  A bucket named centos would be assigned the DNS domain name centos.walrus.cloud.mycompany.com.</a:t>
            </a:r>
          </a:p>
          <a:p>
            <a:endParaRPr lang="en-US" baseline="0" dirty="0" smtClean="0"/>
          </a:p>
        </p:txBody>
      </p:sp>
      <p:sp>
        <p:nvSpPr>
          <p:cNvPr id="4" name="Slide Number Placeholder 3"/>
          <p:cNvSpPr>
            <a:spLocks noGrp="1"/>
          </p:cNvSpPr>
          <p:nvPr>
            <p:ph type="sldNum" sz="quarter" idx="10"/>
          </p:nvPr>
        </p:nvSpPr>
        <p:spPr/>
        <p:txBody>
          <a:bodyPr/>
          <a:lstStyle/>
          <a:p>
            <a:fld id="{7367ADD8-B37A-43EB-B24F-2425B0232BE5}" type="slidenum">
              <a:rPr lang="en-US" smtClean="0"/>
              <a:pPr/>
              <a:t>29</a:t>
            </a:fld>
            <a:endParaRPr lang="en-US"/>
          </a:p>
        </p:txBody>
      </p:sp>
    </p:spTree>
    <p:extLst>
      <p:ext uri="{BB962C8B-B14F-4D97-AF65-F5344CB8AC3E}">
        <p14:creationId xmlns:p14="http://schemas.microsoft.com/office/powerpoint/2010/main" val="2902381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company DNS </a:t>
            </a:r>
            <a:r>
              <a:rPr lang="en-US" baseline="0" dirty="0" err="1" smtClean="0"/>
              <a:t>nameserver</a:t>
            </a:r>
            <a:r>
              <a:rPr lang="en-US" baseline="0" dirty="0" smtClean="0"/>
              <a:t> must be configured to forward DNS requests to the Cloud Controller because the Cloud Controller is authoritative for the instance and bucket names in the eucalyptus domain.</a:t>
            </a:r>
          </a:p>
          <a:p>
            <a:r>
              <a:rPr lang="en-US" baseline="0" dirty="0" smtClean="0"/>
              <a:t>The VNET_DNS=“” entry is configured to point to the company DNS </a:t>
            </a:r>
            <a:r>
              <a:rPr lang="en-US" baseline="0" dirty="0" err="1" smtClean="0"/>
              <a:t>nameserver</a:t>
            </a:r>
            <a:r>
              <a:rPr lang="en-US" baseline="0" dirty="0" smtClean="0"/>
              <a:t> for two reasons.  First, in many cloud environments the instances do not have access to the Cloud Controller and therefore cannot use it as a DNS </a:t>
            </a:r>
            <a:r>
              <a:rPr lang="en-US" baseline="0" dirty="0" err="1" smtClean="0"/>
              <a:t>nameserver</a:t>
            </a:r>
            <a:r>
              <a:rPr lang="en-US" baseline="0" dirty="0" smtClean="0"/>
              <a:t>.  Second, many of the DNS queries will not be for the hostnames of other instances, but for hostnames on the public network.  The company DNS </a:t>
            </a:r>
            <a:r>
              <a:rPr lang="en-US" baseline="0" dirty="0" err="1" smtClean="0"/>
              <a:t>nameserver</a:t>
            </a:r>
            <a:r>
              <a:rPr lang="en-US" baseline="0" dirty="0" smtClean="0"/>
              <a:t> is in a better position to resolve these hostname requests.  If you are supporting Windows instances that are using Active Directory authentication, the </a:t>
            </a:r>
            <a:r>
              <a:rPr lang="en-US" baseline="0" dirty="0" err="1" smtClean="0"/>
              <a:t>nameserver</a:t>
            </a:r>
            <a:r>
              <a:rPr lang="en-US" baseline="0" dirty="0" smtClean="0"/>
              <a:t> must be able to resolve the DNS names of the AD domain controllers.</a:t>
            </a:r>
          </a:p>
          <a:p>
            <a:r>
              <a:rPr lang="en-US" baseline="0" dirty="0" smtClean="0"/>
              <a:t>VNET_DNS  is not available in SYSTEM network mode.  In this case you will need to configure the instances to use the DNS </a:t>
            </a:r>
            <a:r>
              <a:rPr lang="en-US" baseline="0" dirty="0" err="1" smtClean="0"/>
              <a:t>nameserver</a:t>
            </a:r>
            <a:r>
              <a:rPr lang="en-US" baseline="0" dirty="0" smtClean="0"/>
              <a:t> supplied by the corporate DHCP server.</a:t>
            </a:r>
          </a:p>
        </p:txBody>
      </p:sp>
      <p:sp>
        <p:nvSpPr>
          <p:cNvPr id="4" name="Slide Number Placeholder 3"/>
          <p:cNvSpPr>
            <a:spLocks noGrp="1"/>
          </p:cNvSpPr>
          <p:nvPr>
            <p:ph type="sldNum" sz="quarter" idx="10"/>
          </p:nvPr>
        </p:nvSpPr>
        <p:spPr/>
        <p:txBody>
          <a:bodyPr/>
          <a:lstStyle/>
          <a:p>
            <a:fld id="{7367ADD8-B37A-43EB-B24F-2425B0232BE5}" type="slidenum">
              <a:rPr lang="en-US" smtClean="0"/>
              <a:pPr/>
              <a:t>30</a:t>
            </a:fld>
            <a:endParaRPr lang="en-US"/>
          </a:p>
        </p:txBody>
      </p:sp>
    </p:spTree>
    <p:extLst>
      <p:ext uri="{BB962C8B-B14F-4D97-AF65-F5344CB8AC3E}">
        <p14:creationId xmlns:p14="http://schemas.microsoft.com/office/powerpoint/2010/main" val="29023812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a:t>
            </a:r>
            <a:r>
              <a:rPr lang="en-US" baseline="0" dirty="0" smtClean="0"/>
              <a:t> </a:t>
            </a:r>
            <a:r>
              <a:rPr lang="en-US" baseline="0" dirty="0" err="1" smtClean="0"/>
              <a:t>euca</a:t>
            </a:r>
            <a:r>
              <a:rPr lang="en-US" baseline="0" dirty="0" smtClean="0"/>
              <a:t>-modify-property command configures the Cloud Controller with the domain name for which it is authoritative.  </a:t>
            </a:r>
            <a:r>
              <a:rPr lang="en-US" dirty="0" smtClean="0"/>
              <a:t>The &lt;</a:t>
            </a:r>
            <a:r>
              <a:rPr lang="en-US" dirty="0" err="1" smtClean="0"/>
              <a:t>eucadomain</a:t>
            </a:r>
            <a:r>
              <a:rPr lang="en-US" dirty="0" smtClean="0"/>
              <a:t>&gt;</a:t>
            </a:r>
            <a:r>
              <a:rPr lang="en-US" baseline="0" dirty="0" smtClean="0"/>
              <a:t> is the domain for which the Cloud Controller is authoritative.  The &lt;</a:t>
            </a:r>
            <a:r>
              <a:rPr lang="en-US" baseline="0" dirty="0" err="1" smtClean="0"/>
              <a:t>yourdomain</a:t>
            </a:r>
            <a:r>
              <a:rPr lang="en-US" baseline="0" dirty="0" smtClean="0"/>
              <a:t>&gt; is the domain for which the company </a:t>
            </a:r>
            <a:r>
              <a:rPr lang="en-US" baseline="0" dirty="0" err="1" smtClean="0"/>
              <a:t>nameserver</a:t>
            </a:r>
            <a:r>
              <a:rPr lang="en-US" baseline="0" dirty="0" smtClean="0"/>
              <a:t> is authoritative.</a:t>
            </a:r>
          </a:p>
          <a:p>
            <a:r>
              <a:rPr lang="en-US" baseline="0" dirty="0" smtClean="0"/>
              <a:t>The second </a:t>
            </a:r>
            <a:r>
              <a:rPr lang="en-US" baseline="0" dirty="0" err="1" smtClean="0"/>
              <a:t>euca</a:t>
            </a:r>
            <a:r>
              <a:rPr lang="en-US" baseline="0" dirty="0" smtClean="0"/>
              <a:t>-modify-property command enables the DNS service on the Cloud Controller.</a:t>
            </a:r>
          </a:p>
          <a:p>
            <a:r>
              <a:rPr lang="en-US" baseline="0" dirty="0" smtClean="0"/>
              <a:t>The VNET_DNS entry in </a:t>
            </a:r>
            <a:r>
              <a:rPr lang="en-US" baseline="0" dirty="0" err="1" smtClean="0"/>
              <a:t>eucalyptus.conf</a:t>
            </a:r>
            <a:r>
              <a:rPr lang="en-US" baseline="0" dirty="0" smtClean="0"/>
              <a:t> configures the Cloud Controller with the IP address of it’s parent domain name server.</a:t>
            </a:r>
          </a:p>
          <a:p>
            <a:r>
              <a:rPr lang="en-US" baseline="0" dirty="0" smtClean="0"/>
              <a:t>There is also a property named </a:t>
            </a:r>
            <a:r>
              <a:rPr lang="en-US" baseline="0" dirty="0" err="1" smtClean="0"/>
              <a:t>system.dns.nameserver</a:t>
            </a:r>
            <a:r>
              <a:rPr lang="en-US" baseline="0" dirty="0" smtClean="0"/>
              <a:t> but it does not seem to need to be changed in order for DNS resolution to work.</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31</a:t>
            </a:fld>
            <a:endParaRPr lang="en-US"/>
          </a:p>
        </p:txBody>
      </p:sp>
    </p:spTree>
    <p:extLst>
      <p:ext uri="{BB962C8B-B14F-4D97-AF65-F5344CB8AC3E}">
        <p14:creationId xmlns:p14="http://schemas.microsoft.com/office/powerpoint/2010/main" val="2902381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detailed instructions in the Installation Guide at http://www.eucalyptus.com/docs.</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32</a:t>
            </a:fld>
            <a:endParaRPr lang="en-US"/>
          </a:p>
        </p:txBody>
      </p:sp>
    </p:spTree>
    <p:extLst>
      <p:ext uri="{BB962C8B-B14F-4D97-AF65-F5344CB8AC3E}">
        <p14:creationId xmlns:p14="http://schemas.microsoft.com/office/powerpoint/2010/main" val="25528822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charset="0"/>
              </a:rPr>
              <a:t>Eucalyptus defaults to maximum number of physical cores.</a:t>
            </a:r>
          </a:p>
          <a:p>
            <a:r>
              <a:rPr lang="en-US" dirty="0" smtClean="0">
                <a:latin typeface="Times New Roman" charset="0"/>
              </a:rPr>
              <a:t>By default, an eight-core host can support eight single-CPU instances, or four dual-CPU instances, or two quad-CPU instances.</a:t>
            </a:r>
          </a:p>
          <a:p>
            <a:r>
              <a:rPr lang="en-US" dirty="0" smtClean="0">
                <a:latin typeface="Times New Roman" charset="0"/>
              </a:rPr>
              <a:t>If a Node Controller’s CPUs are over committed, Eucalyptus</a:t>
            </a:r>
            <a:r>
              <a:rPr lang="en-US" baseline="0" dirty="0" smtClean="0">
                <a:latin typeface="Times New Roman" charset="0"/>
              </a:rPr>
              <a:t> relies on the underlying hypervisor for fair CPU resource scheduling.</a:t>
            </a:r>
            <a:endParaRPr lang="en-US" dirty="0" smtClean="0">
              <a:latin typeface="Times New Roman" charset="0"/>
            </a:endParaRPr>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33</a:t>
            </a:fld>
            <a:endParaRPr lang="en-US"/>
          </a:p>
        </p:txBody>
      </p:sp>
    </p:spTree>
    <p:extLst>
      <p:ext uri="{BB962C8B-B14F-4D97-AF65-F5344CB8AC3E}">
        <p14:creationId xmlns:p14="http://schemas.microsoft.com/office/powerpoint/2010/main" val="567269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Installing</a:t>
            </a:r>
            <a:r>
              <a:rPr lang="en-US" baseline="0" dirty="0" smtClean="0"/>
              <a:t> Eucalyptus components on virtual machines is not supported.</a:t>
            </a:r>
          </a:p>
          <a:p>
            <a:r>
              <a:rPr lang="en-US" dirty="0" smtClean="0"/>
              <a:t>While it is usually possible to use </a:t>
            </a:r>
            <a:r>
              <a:rPr lang="en-US" dirty="0" err="1" smtClean="0"/>
              <a:t>Xen</a:t>
            </a:r>
            <a:r>
              <a:rPr lang="en-US" dirty="0" smtClean="0"/>
              <a:t> and KVM with any of the supported distributions, the level of effort necessary,</a:t>
            </a:r>
            <a:r>
              <a:rPr lang="en-US" baseline="0" dirty="0" smtClean="0"/>
              <a:t> </a:t>
            </a:r>
            <a:r>
              <a:rPr lang="en-US" dirty="0" smtClean="0"/>
              <a:t>and the quality of the resulting platform for different distribution-hypervisor combinations varies. Before choosing</a:t>
            </a:r>
            <a:r>
              <a:rPr lang="en-US" baseline="0" dirty="0" smtClean="0"/>
              <a:t> </a:t>
            </a:r>
            <a:r>
              <a:rPr lang="en-US" dirty="0" smtClean="0"/>
              <a:t>an open source hypervisor and a Linux distribution, we recommend that you consider the level of support that the</a:t>
            </a:r>
            <a:r>
              <a:rPr lang="en-US" baseline="0" dirty="0" smtClean="0"/>
              <a:t> </a:t>
            </a:r>
            <a:r>
              <a:rPr lang="en-US" dirty="0" smtClean="0"/>
              <a:t>community reports for a specific combination. Eucalyptus supports KVM for </a:t>
            </a:r>
            <a:r>
              <a:rPr lang="en-US" dirty="0" err="1" smtClean="0"/>
              <a:t>CentOS</a:t>
            </a:r>
            <a:r>
              <a:rPr lang="en-US" dirty="0" smtClean="0"/>
              <a:t> and RHEL 6.   If</a:t>
            </a:r>
            <a:r>
              <a:rPr lang="en-US" baseline="0" dirty="0" smtClean="0"/>
              <a:t> you install Eucalyptus from packages on </a:t>
            </a:r>
            <a:r>
              <a:rPr lang="en-US" baseline="0" dirty="0" err="1" smtClean="0"/>
              <a:t>CentOS</a:t>
            </a:r>
            <a:r>
              <a:rPr lang="en-US" baseline="0" dirty="0" smtClean="0"/>
              <a:t> or RHEL 6, KVM software will be installed on the Node Controller.</a:t>
            </a:r>
            <a:endParaRPr lang="en-US" dirty="0" smtClean="0"/>
          </a:p>
          <a:p>
            <a:r>
              <a:rPr lang="en-US" dirty="0" smtClean="0"/>
              <a:t>To</a:t>
            </a:r>
            <a:r>
              <a:rPr lang="en-US" baseline="0" dirty="0" smtClean="0"/>
              <a:t> configure NTP:</a:t>
            </a:r>
          </a:p>
          <a:p>
            <a:r>
              <a:rPr lang="en-US" baseline="0" dirty="0" smtClean="0"/>
              <a:t>yum install –y </a:t>
            </a:r>
            <a:r>
              <a:rPr lang="en-US" baseline="0" dirty="0" err="1" smtClean="0"/>
              <a:t>ntp</a:t>
            </a:r>
            <a:endParaRPr lang="en-US" baseline="0" dirty="0" smtClean="0"/>
          </a:p>
          <a:p>
            <a:r>
              <a:rPr lang="en-US" baseline="0" dirty="0" err="1" smtClean="0"/>
              <a:t>ntpdate</a:t>
            </a:r>
            <a:r>
              <a:rPr lang="en-US" baseline="0" dirty="0" smtClean="0"/>
              <a:t> ntp.pool.org</a:t>
            </a:r>
          </a:p>
          <a:p>
            <a:r>
              <a:rPr lang="en-US" baseline="0" dirty="0" smtClean="0"/>
              <a:t>service </a:t>
            </a:r>
            <a:r>
              <a:rPr lang="en-US" baseline="0" dirty="0" err="1" smtClean="0"/>
              <a:t>ntpd</a:t>
            </a:r>
            <a:r>
              <a:rPr lang="en-US" baseline="0" dirty="0" smtClean="0"/>
              <a:t> start</a:t>
            </a:r>
          </a:p>
          <a:p>
            <a:r>
              <a:rPr lang="en-US" baseline="0" dirty="0" err="1" smtClean="0"/>
              <a:t>chkconfig</a:t>
            </a:r>
            <a:r>
              <a:rPr lang="en-US" baseline="0" dirty="0" smtClean="0"/>
              <a:t> </a:t>
            </a:r>
            <a:r>
              <a:rPr lang="en-US" baseline="0" dirty="0" err="1" smtClean="0"/>
              <a:t>ntpd</a:t>
            </a:r>
            <a:r>
              <a:rPr lang="en-US" baseline="0" dirty="0" smtClean="0"/>
              <a:t> on</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5</a:t>
            </a:fld>
            <a:endParaRPr lang="en-US"/>
          </a:p>
        </p:txBody>
      </p:sp>
    </p:spTree>
    <p:extLst>
      <p:ext uri="{BB962C8B-B14F-4D97-AF65-F5344CB8AC3E}">
        <p14:creationId xmlns:p14="http://schemas.microsoft.com/office/powerpoint/2010/main" val="34143369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Node Controllers not configurable for storage over commitment (except VMware).</a:t>
            </a:r>
          </a:p>
          <a:p>
            <a:endParaRPr lang="en-US" dirty="0" smtClean="0"/>
          </a:p>
          <a:p>
            <a:r>
              <a:rPr lang="en-US" sz="1200" b="0" i="0" kern="1200" dirty="0" smtClean="0">
                <a:solidFill>
                  <a:schemeClr val="tx1"/>
                </a:solidFill>
                <a:effectLst/>
                <a:latin typeface="Arial" charset="0"/>
                <a:ea typeface="+mn-ea"/>
                <a:cs typeface="+mn-cs"/>
              </a:rPr>
              <a:t>We now have settings with the VMware Broker that allow us to configure resource </a:t>
            </a:r>
            <a:r>
              <a:rPr lang="en-US" sz="1200" b="0" i="0" kern="1200" dirty="0" err="1" smtClean="0">
                <a:solidFill>
                  <a:schemeClr val="tx1"/>
                </a:solidFill>
                <a:effectLst/>
                <a:latin typeface="Arial" charset="0"/>
                <a:ea typeface="+mn-ea"/>
                <a:cs typeface="+mn-cs"/>
              </a:rPr>
              <a:t>overcommitment</a:t>
            </a:r>
            <a:r>
              <a:rPr lang="en-US" sz="1200" b="0" i="0" kern="1200" dirty="0" smtClean="0">
                <a:solidFill>
                  <a:schemeClr val="tx1"/>
                </a:solidFill>
                <a:effectLst/>
                <a:latin typeface="Arial" charset="0"/>
                <a:ea typeface="+mn-ea"/>
                <a:cs typeface="+mn-cs"/>
              </a:rPr>
              <a:t> for RAM and disk, as well as CPUs. From our documentation:</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Arial" charset="0"/>
                <a:ea typeface="+mn-ea"/>
                <a:cs typeface="+mn-cs"/>
              </a:rPr>
              <a:t>'</a:t>
            </a:r>
            <a:r>
              <a:rPr lang="en-US" sz="1200" b="0" i="0" kern="1200" dirty="0" err="1" smtClean="0">
                <a:solidFill>
                  <a:schemeClr val="tx1"/>
                </a:solidFill>
                <a:effectLst/>
                <a:latin typeface="Arial" charset="0"/>
                <a:ea typeface="+mn-ea"/>
                <a:cs typeface="+mn-cs"/>
              </a:rPr>
              <a:t>maxCores</a:t>
            </a:r>
            <a:r>
              <a:rPr lang="en-US" sz="1200" b="0" i="0" kern="1200" dirty="0" smtClean="0">
                <a:solidFill>
                  <a:schemeClr val="tx1"/>
                </a:solidFill>
                <a:effectLst/>
                <a:latin typeface="Arial" charset="0"/>
                <a:ea typeface="+mn-ea"/>
                <a:cs typeface="+mn-cs"/>
              </a:rPr>
              <a:t>' - number of virtual cores to use on an ESX(</a:t>
            </a:r>
            <a:r>
              <a:rPr lang="en-US" sz="1200" b="0" i="0" kern="1200" dirty="0" err="1" smtClean="0">
                <a:solidFill>
                  <a:schemeClr val="tx1"/>
                </a:solidFill>
                <a:effectLst/>
                <a:latin typeface="Arial" charset="0"/>
                <a:ea typeface="+mn-ea"/>
                <a:cs typeface="+mn-cs"/>
              </a:rPr>
              <a:t>i</a:t>
            </a:r>
            <a:r>
              <a:rPr lang="en-US" sz="1200" b="0" i="0" kern="1200" dirty="0" smtClean="0">
                <a:solidFill>
                  <a:schemeClr val="tx1"/>
                </a:solidFill>
                <a:effectLst/>
                <a:latin typeface="Arial" charset="0"/>
                <a:ea typeface="+mn-ea"/>
                <a:cs typeface="+mn-cs"/>
              </a:rPr>
              <a:t>) host for Eucalyptus instances (same as physical cores by default).</a:t>
            </a:r>
            <a:r>
              <a:rPr lang="en-US" dirty="0" smtClean="0"/>
              <a:t/>
            </a:r>
            <a:br>
              <a:rPr lang="en-US" dirty="0" smtClean="0"/>
            </a:br>
            <a:r>
              <a:rPr lang="en-US" sz="1200" b="0" i="0" kern="1200" dirty="0" smtClean="0">
                <a:solidFill>
                  <a:schemeClr val="tx1"/>
                </a:solidFill>
                <a:effectLst/>
                <a:latin typeface="Arial" charset="0"/>
                <a:ea typeface="+mn-ea"/>
                <a:cs typeface="+mn-cs"/>
              </a:rPr>
              <a:t>'</a:t>
            </a:r>
            <a:r>
              <a:rPr lang="en-US" sz="1200" b="0" i="0" kern="1200" dirty="0" err="1" smtClean="0">
                <a:solidFill>
                  <a:schemeClr val="tx1"/>
                </a:solidFill>
                <a:effectLst/>
                <a:latin typeface="Arial" charset="0"/>
                <a:ea typeface="+mn-ea"/>
                <a:cs typeface="+mn-cs"/>
              </a:rPr>
              <a:t>maxMemMB</a:t>
            </a:r>
            <a:r>
              <a:rPr lang="en-US" sz="1200" b="0" i="0" kern="1200" dirty="0" smtClean="0">
                <a:solidFill>
                  <a:schemeClr val="tx1"/>
                </a:solidFill>
                <a:effectLst/>
                <a:latin typeface="Arial" charset="0"/>
                <a:ea typeface="+mn-ea"/>
                <a:cs typeface="+mn-cs"/>
              </a:rPr>
              <a:t>' - memory, in MB, to use on an ESX(</a:t>
            </a:r>
            <a:r>
              <a:rPr lang="en-US" sz="1200" b="0" i="0" kern="1200" dirty="0" err="1" smtClean="0">
                <a:solidFill>
                  <a:schemeClr val="tx1"/>
                </a:solidFill>
                <a:effectLst/>
                <a:latin typeface="Arial" charset="0"/>
                <a:ea typeface="+mn-ea"/>
                <a:cs typeface="+mn-cs"/>
              </a:rPr>
              <a:t>i</a:t>
            </a:r>
            <a:r>
              <a:rPr lang="en-US" sz="1200" b="0" i="0" kern="1200" dirty="0" smtClean="0">
                <a:solidFill>
                  <a:schemeClr val="tx1"/>
                </a:solidFill>
                <a:effectLst/>
                <a:latin typeface="Arial" charset="0"/>
                <a:ea typeface="+mn-ea"/>
                <a:cs typeface="+mn-cs"/>
              </a:rPr>
              <a:t>) host for Eucalyptus instances (same as physical RAM by default).</a:t>
            </a:r>
            <a:r>
              <a:rPr lang="en-US" dirty="0" smtClean="0"/>
              <a:t/>
            </a:r>
            <a:br>
              <a:rPr lang="en-US" dirty="0" smtClean="0"/>
            </a:br>
            <a:r>
              <a:rPr lang="en-US" sz="1200" b="0" i="0" kern="1200" dirty="0" smtClean="0">
                <a:solidFill>
                  <a:schemeClr val="tx1"/>
                </a:solidFill>
                <a:effectLst/>
                <a:latin typeface="Arial" charset="0"/>
                <a:ea typeface="+mn-ea"/>
                <a:cs typeface="+mn-cs"/>
              </a:rPr>
              <a:t>'</a:t>
            </a:r>
            <a:r>
              <a:rPr lang="en-US" sz="1200" b="0" i="0" kern="1200" dirty="0" err="1" smtClean="0">
                <a:solidFill>
                  <a:schemeClr val="tx1"/>
                </a:solidFill>
                <a:effectLst/>
                <a:latin typeface="Arial" charset="0"/>
                <a:ea typeface="+mn-ea"/>
                <a:cs typeface="+mn-cs"/>
              </a:rPr>
              <a:t>maxDiskMB</a:t>
            </a:r>
            <a:r>
              <a:rPr lang="en-US" sz="1200" b="0" i="0" kern="1200" dirty="0" smtClean="0">
                <a:solidFill>
                  <a:schemeClr val="tx1"/>
                </a:solidFill>
                <a:effectLst/>
                <a:latin typeface="Arial" charset="0"/>
                <a:ea typeface="+mn-ea"/>
                <a:cs typeface="+mn-cs"/>
              </a:rPr>
              <a:t>' - disk size, in MB, to use on a </a:t>
            </a:r>
            <a:r>
              <a:rPr lang="en-US" sz="1200" b="0" i="0" kern="1200" dirty="0" err="1" smtClean="0">
                <a:solidFill>
                  <a:schemeClr val="tx1"/>
                </a:solidFill>
                <a:effectLst/>
                <a:latin typeface="Arial" charset="0"/>
                <a:ea typeface="+mn-ea"/>
                <a:cs typeface="+mn-cs"/>
              </a:rPr>
              <a:t>datastore</a:t>
            </a:r>
            <a:r>
              <a:rPr lang="en-US" sz="1200" b="0" i="0" kern="1200" dirty="0" smtClean="0">
                <a:solidFill>
                  <a:schemeClr val="tx1"/>
                </a:solidFill>
                <a:effectLst/>
                <a:latin typeface="Arial" charset="0"/>
                <a:ea typeface="+mn-ea"/>
                <a:cs typeface="+mn-cs"/>
              </a:rPr>
              <a:t> for Eucalyptus instances (free space on the </a:t>
            </a:r>
            <a:r>
              <a:rPr lang="en-US" sz="1200" b="0" i="0" kern="1200" dirty="0" err="1" smtClean="0">
                <a:solidFill>
                  <a:schemeClr val="tx1"/>
                </a:solidFill>
                <a:effectLst/>
                <a:latin typeface="Arial" charset="0"/>
                <a:ea typeface="+mn-ea"/>
                <a:cs typeface="+mn-cs"/>
              </a:rPr>
              <a:t>datastore</a:t>
            </a:r>
            <a:r>
              <a:rPr lang="en-US" sz="1200" b="0" i="0" kern="1200" dirty="0" smtClean="0">
                <a:solidFill>
                  <a:schemeClr val="tx1"/>
                </a:solidFill>
                <a:effectLst/>
                <a:latin typeface="Arial" charset="0"/>
                <a:ea typeface="+mn-ea"/>
                <a:cs typeface="+mn-cs"/>
              </a:rPr>
              <a:t> by default).</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34</a:t>
            </a:fld>
            <a:endParaRPr lang="en-US"/>
          </a:p>
        </p:txBody>
      </p:sp>
    </p:spTree>
    <p:extLst>
      <p:ext uri="{BB962C8B-B14F-4D97-AF65-F5344CB8AC3E}">
        <p14:creationId xmlns:p14="http://schemas.microsoft.com/office/powerpoint/2010/main" val="567269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takes a</a:t>
            </a:r>
            <a:r>
              <a:rPr lang="en-US" baseline="0" dirty="0" smtClean="0"/>
              <a:t> couple of minutes to initialize the Cloud Controller. The database is the </a:t>
            </a:r>
            <a:r>
              <a:rPr lang="en-US" baseline="0" dirty="0" err="1" smtClean="0"/>
              <a:t>Postgresql</a:t>
            </a:r>
            <a:r>
              <a:rPr lang="en-US" baseline="0" dirty="0" smtClean="0"/>
              <a:t> database.</a:t>
            </a:r>
          </a:p>
          <a:p>
            <a:r>
              <a:rPr lang="en-US" baseline="0" dirty="0" smtClean="0"/>
              <a:t>The command /</a:t>
            </a:r>
            <a:r>
              <a:rPr lang="en-US" baseline="0" dirty="0" err="1" smtClean="0"/>
              <a:t>etc</a:t>
            </a:r>
            <a:r>
              <a:rPr lang="en-US" baseline="0" dirty="0" smtClean="0"/>
              <a:t>/</a:t>
            </a:r>
            <a:r>
              <a:rPr lang="en-US" baseline="0" dirty="0" err="1" smtClean="0"/>
              <a:t>init.d</a:t>
            </a:r>
            <a:r>
              <a:rPr lang="en-US" baseline="0" dirty="0" smtClean="0"/>
              <a:t>/eucalyptus-cloud start is equivalent to the command service eucalyptus-cloud start. </a:t>
            </a:r>
            <a:endParaRPr lang="en-US" dirty="0" smtClean="0"/>
          </a:p>
        </p:txBody>
      </p:sp>
      <p:sp>
        <p:nvSpPr>
          <p:cNvPr id="4" name="Slide Number Placeholder 3"/>
          <p:cNvSpPr>
            <a:spLocks noGrp="1"/>
          </p:cNvSpPr>
          <p:nvPr>
            <p:ph type="sldNum" sz="quarter" idx="10"/>
          </p:nvPr>
        </p:nvSpPr>
        <p:spPr/>
        <p:txBody>
          <a:bodyPr/>
          <a:lstStyle/>
          <a:p>
            <a:fld id="{7367ADD8-B37A-43EB-B24F-2425B0232BE5}" type="slidenum">
              <a:rPr lang="en-US" smtClean="0"/>
              <a:pPr/>
              <a:t>35</a:t>
            </a:fld>
            <a:endParaRPr lang="en-US"/>
          </a:p>
        </p:txBody>
      </p:sp>
    </p:spTree>
    <p:extLst>
      <p:ext uri="{BB962C8B-B14F-4D97-AF65-F5344CB8AC3E}">
        <p14:creationId xmlns:p14="http://schemas.microsoft.com/office/powerpoint/2010/main" val="25528822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An alternate command to start</a:t>
            </a:r>
            <a:r>
              <a:rPr lang="en-US" baseline="0" dirty="0" smtClean="0"/>
              <a:t> the Cluster Controller is /</a:t>
            </a:r>
            <a:r>
              <a:rPr lang="en-US" baseline="0" dirty="0" err="1" smtClean="0"/>
              <a:t>etc</a:t>
            </a:r>
            <a:r>
              <a:rPr lang="en-US" baseline="0" dirty="0" smtClean="0"/>
              <a:t>/</a:t>
            </a:r>
            <a:r>
              <a:rPr lang="en-US" baseline="0" dirty="0" err="1" smtClean="0"/>
              <a:t>init.d</a:t>
            </a:r>
            <a:r>
              <a:rPr lang="en-US" baseline="0" dirty="0" smtClean="0"/>
              <a:t>/eucalyptus-cc start.</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An alternate command to start</a:t>
            </a:r>
            <a:r>
              <a:rPr lang="en-US" baseline="0" dirty="0" smtClean="0"/>
              <a:t> the Node Controller is /</a:t>
            </a:r>
            <a:r>
              <a:rPr lang="en-US" baseline="0" dirty="0" err="1" smtClean="0"/>
              <a:t>etc</a:t>
            </a:r>
            <a:r>
              <a:rPr lang="en-US" baseline="0" dirty="0" smtClean="0"/>
              <a:t>/</a:t>
            </a:r>
            <a:r>
              <a:rPr lang="en-US" baseline="0" dirty="0" err="1" smtClean="0"/>
              <a:t>init.d</a:t>
            </a:r>
            <a:r>
              <a:rPr lang="en-US" baseline="0" dirty="0" smtClean="0"/>
              <a:t>/eucalyptus-</a:t>
            </a:r>
            <a:r>
              <a:rPr lang="en-US" baseline="0" dirty="0" err="1" smtClean="0"/>
              <a:t>nc</a:t>
            </a:r>
            <a:r>
              <a:rPr lang="en-US" baseline="0" dirty="0" smtClean="0"/>
              <a:t> start.</a:t>
            </a:r>
            <a:endParaRPr lang="en-US"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One quick way to determine if the components are running is to run </a:t>
            </a:r>
            <a:r>
              <a:rPr lang="en-US" sz="1200" b="0" i="0" u="none" strike="noStrike" kern="1200" baseline="0" dirty="0" err="1" smtClean="0">
                <a:solidFill>
                  <a:schemeClr val="tx1"/>
                </a:solidFill>
                <a:latin typeface="Arial" charset="0"/>
                <a:ea typeface="+mn-ea"/>
                <a:cs typeface="+mn-cs"/>
              </a:rPr>
              <a:t>netstat</a:t>
            </a:r>
            <a:r>
              <a:rPr lang="en-US" sz="1200" b="0" i="0" u="none" strike="noStrike" kern="1200" baseline="0" dirty="0" smtClean="0">
                <a:solidFill>
                  <a:schemeClr val="tx1"/>
                </a:solidFill>
                <a:latin typeface="Arial" charset="0"/>
                <a:ea typeface="+mn-ea"/>
                <a:cs typeface="+mn-cs"/>
              </a:rPr>
              <a:t> on the various hosts and look to see whether ports are allocated to the services. Verify that everything has started without error. Expected outcomes include:</a:t>
            </a:r>
          </a:p>
          <a:p>
            <a:r>
              <a:rPr lang="en-US" sz="1200" b="0" i="0" u="none" strike="noStrike" kern="1200" baseline="0" dirty="0" smtClean="0">
                <a:solidFill>
                  <a:schemeClr val="tx1"/>
                </a:solidFill>
                <a:latin typeface="Arial" charset="0"/>
                <a:ea typeface="+mn-ea"/>
                <a:cs typeface="+mn-cs"/>
              </a:rPr>
              <a:t>The Cloud Controller is listening on ports 8443 and 8773</a:t>
            </a:r>
          </a:p>
          <a:p>
            <a:r>
              <a:rPr lang="en-US" sz="1200" b="0" i="0" u="none" strike="noStrike" kern="1200" baseline="0" dirty="0" smtClean="0">
                <a:solidFill>
                  <a:schemeClr val="tx1"/>
                </a:solidFill>
                <a:latin typeface="Arial" charset="0"/>
                <a:ea typeface="+mn-ea"/>
                <a:cs typeface="+mn-cs"/>
              </a:rPr>
              <a:t>Walrus is listening on port 8773</a:t>
            </a:r>
          </a:p>
          <a:p>
            <a:r>
              <a:rPr lang="en-US" sz="1200" b="0" i="0" u="none" strike="noStrike" kern="1200" baseline="0" dirty="0" smtClean="0">
                <a:solidFill>
                  <a:schemeClr val="tx1"/>
                </a:solidFill>
                <a:latin typeface="Arial" charset="0"/>
                <a:ea typeface="+mn-ea"/>
                <a:cs typeface="+mn-cs"/>
              </a:rPr>
              <a:t>The Storage Controller is listening on port 8773</a:t>
            </a:r>
          </a:p>
          <a:p>
            <a:r>
              <a:rPr lang="en-US" sz="1200" b="0" i="0" u="none" strike="noStrike" kern="1200" baseline="0" dirty="0" smtClean="0">
                <a:solidFill>
                  <a:schemeClr val="tx1"/>
                </a:solidFill>
                <a:latin typeface="Arial" charset="0"/>
                <a:ea typeface="+mn-ea"/>
                <a:cs typeface="+mn-cs"/>
              </a:rPr>
              <a:t>If you are using the subscription only VMware Broker, it is listening on port 8773</a:t>
            </a:r>
          </a:p>
          <a:p>
            <a:r>
              <a:rPr lang="en-US" sz="1200" b="0" i="0" u="none" strike="noStrike" kern="1200" baseline="0" dirty="0" smtClean="0">
                <a:solidFill>
                  <a:schemeClr val="tx1"/>
                </a:solidFill>
                <a:latin typeface="Arial" charset="0"/>
                <a:ea typeface="+mn-ea"/>
                <a:cs typeface="+mn-cs"/>
              </a:rPr>
              <a:t>The Cluster Controller is listening on port 8774</a:t>
            </a:r>
          </a:p>
          <a:p>
            <a:r>
              <a:rPr lang="en-US" sz="1200" b="0" i="0" u="none" strike="noStrike" kern="1200" baseline="0" dirty="0" smtClean="0">
                <a:solidFill>
                  <a:schemeClr val="tx1"/>
                </a:solidFill>
                <a:latin typeface="Arial" charset="0"/>
                <a:ea typeface="+mn-ea"/>
                <a:cs typeface="+mn-cs"/>
              </a:rPr>
              <a:t>The Node Controller is listening on port 8775</a:t>
            </a:r>
          </a:p>
          <a:p>
            <a:r>
              <a:rPr lang="en-US" sz="1200" b="0" i="0" u="none" strike="noStrike" kern="1200" baseline="0" dirty="0" smtClean="0">
                <a:solidFill>
                  <a:schemeClr val="tx1"/>
                </a:solidFill>
                <a:latin typeface="Arial" charset="0"/>
                <a:ea typeface="+mn-ea"/>
                <a:cs typeface="+mn-cs"/>
              </a:rPr>
              <a:t>Log files are being written to /</a:t>
            </a:r>
            <a:r>
              <a:rPr lang="en-US" sz="1200" b="0" i="0" u="none" strike="noStrike" kern="1200" baseline="0" dirty="0" err="1" smtClean="0">
                <a:solidFill>
                  <a:schemeClr val="tx1"/>
                </a:solidFill>
                <a:latin typeface="Arial" charset="0"/>
                <a:ea typeface="+mn-ea"/>
                <a:cs typeface="+mn-cs"/>
              </a:rPr>
              <a:t>var</a:t>
            </a:r>
            <a:r>
              <a:rPr lang="en-US" sz="1200" b="0" i="0" u="none" strike="noStrike" kern="1200" baseline="0" dirty="0" smtClean="0">
                <a:solidFill>
                  <a:schemeClr val="tx1"/>
                </a:solidFill>
                <a:latin typeface="Arial" charset="0"/>
                <a:ea typeface="+mn-ea"/>
                <a:cs typeface="+mn-cs"/>
              </a:rPr>
              <a:t>/log/eucalyptus/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36</a:t>
            </a:fld>
            <a:endParaRPr lang="en-US"/>
          </a:p>
        </p:txBody>
      </p:sp>
    </p:spTree>
    <p:extLst>
      <p:ext uri="{BB962C8B-B14F-4D97-AF65-F5344CB8AC3E}">
        <p14:creationId xmlns:p14="http://schemas.microsoft.com/office/powerpoint/2010/main" val="25528822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command service eucalyptus-cloud </a:t>
            </a:r>
            <a:r>
              <a:rPr lang="en-US" baseline="0" dirty="0" err="1" smtClean="0"/>
              <a:t>start|stop</a:t>
            </a:r>
            <a:r>
              <a:rPr lang="en-US" baseline="0" dirty="0" smtClean="0"/>
              <a:t> starts and stops the Cloud Controller, Walrus, Storage Controller, and VMware Broker.</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command service eucalyptus-cc </a:t>
            </a:r>
            <a:r>
              <a:rPr lang="en-US" baseline="0" dirty="0" err="1" smtClean="0"/>
              <a:t>start|stop</a:t>
            </a:r>
            <a:r>
              <a:rPr lang="en-US" baseline="0" dirty="0" smtClean="0"/>
              <a:t> starts and stops the Cluster Controller.</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command service eucalyptus-</a:t>
            </a:r>
            <a:r>
              <a:rPr lang="en-US" baseline="0" dirty="0" err="1" smtClean="0"/>
              <a:t>nc</a:t>
            </a:r>
            <a:r>
              <a:rPr lang="en-US" baseline="0" dirty="0" smtClean="0"/>
              <a:t> </a:t>
            </a:r>
            <a:r>
              <a:rPr lang="en-US" baseline="0" dirty="0" err="1" smtClean="0"/>
              <a:t>start|stop</a:t>
            </a:r>
            <a:r>
              <a:rPr lang="en-US" baseline="0" dirty="0" smtClean="0"/>
              <a:t> starts and stops the Node Controllers.</a:t>
            </a:r>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37</a:t>
            </a:fld>
            <a:endParaRPr lang="en-US"/>
          </a:p>
        </p:txBody>
      </p:sp>
    </p:spTree>
    <p:extLst>
      <p:ext uri="{BB962C8B-B14F-4D97-AF65-F5344CB8AC3E}">
        <p14:creationId xmlns:p14="http://schemas.microsoft.com/office/powerpoint/2010/main" val="25528822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Most components are registered with the Cloud Controller</a:t>
            </a:r>
            <a:r>
              <a:rPr lang="en-US" baseline="0" dirty="0" smtClean="0"/>
              <a:t> by running the commands on the Cloud Controller</a:t>
            </a:r>
            <a:r>
              <a:rPr lang="en-US" dirty="0" smtClean="0"/>
              <a:t>.  The exception</a:t>
            </a:r>
            <a:r>
              <a:rPr lang="en-US" baseline="0" dirty="0" smtClean="0"/>
              <a:t> will be the Node Controllers.  They are registered with their Cluster Controller.</a:t>
            </a: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a:t>
            </a:r>
            <a:r>
              <a:rPr lang="en-US" baseline="0" dirty="0" smtClean="0"/>
              <a:t> Walrus does not belong to any partition; it is a cloud-wide resource</a:t>
            </a:r>
            <a:r>
              <a:rPr lang="en-US" dirty="0" smtClean="0"/>
              <a:t>.   For this reason the argument</a:t>
            </a:r>
            <a:r>
              <a:rPr lang="en-US" baseline="0" dirty="0" smtClean="0"/>
              <a:t> for the --partition option is not the name of any specific partition.  Instead, you use the generic label walrus.</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--host option contains public IP address of the Walrus. </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 --component option contains the name used to identify the component in a human friendly</a:t>
            </a:r>
            <a:r>
              <a:rPr lang="en-US" baseline="0" dirty="0" smtClean="0"/>
              <a:t> </a:t>
            </a:r>
            <a:r>
              <a:rPr lang="en-US" dirty="0" smtClean="0"/>
              <a:t>way. This name is reporting when the system state changes and it requires attention. This name must be globally-unique</a:t>
            </a:r>
            <a:r>
              <a:rPr lang="en-US" baseline="0" dirty="0" smtClean="0"/>
              <a:t> </a:t>
            </a:r>
            <a:r>
              <a:rPr lang="en-US" dirty="0" smtClean="0"/>
              <a:t>with respect to other component registrations.  Care must be taken if Eucalyptus HA is going</a:t>
            </a:r>
            <a:r>
              <a:rPr lang="en-US" baseline="0" dirty="0" smtClean="0"/>
              <a:t> to be configured.  In this case, there will be two Walruses and each must have a unique name.  It is common to use the names walrus-&lt;hostname&gt; to maintain uniqueness.  A later module will specifically cover the configuration of Eucalyptus HA.</a:t>
            </a: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38</a:t>
            </a:fld>
            <a:endParaRPr lang="en-US"/>
          </a:p>
        </p:txBody>
      </p:sp>
    </p:spTree>
    <p:extLst>
      <p:ext uri="{BB962C8B-B14F-4D97-AF65-F5344CB8AC3E}">
        <p14:creationId xmlns:p14="http://schemas.microsoft.com/office/powerpoint/2010/main" val="25528822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 Cluster Controller must be registered with</a:t>
            </a:r>
            <a:r>
              <a:rPr lang="en-US" baseline="0" dirty="0" smtClean="0"/>
              <a:t> the Cloud Controller</a:t>
            </a:r>
            <a:r>
              <a:rPr lang="en-US"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Each Cluster Controller belongs</a:t>
            </a:r>
            <a:r>
              <a:rPr lang="en-US" baseline="0" dirty="0" smtClean="0"/>
              <a:t> to a specific partition, also known as an availability zone.  </a:t>
            </a:r>
            <a:r>
              <a:rPr lang="en-US" dirty="0" smtClean="0"/>
              <a:t>The --partition option should specify</a:t>
            </a:r>
            <a:r>
              <a:rPr lang="en-US" baseline="0" dirty="0" smtClean="0"/>
              <a:t> the name of the availability zone that the Cluster Controller is associated with</a:t>
            </a:r>
            <a:r>
              <a:rPr lang="en-US" dirty="0" smtClean="0"/>
              <a: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--host option contains the public IP address of the Cluster Controller.  </a:t>
            </a: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 --component option contains the name used to identify the component in a human friendly</a:t>
            </a:r>
            <a:r>
              <a:rPr lang="en-US" baseline="0" dirty="0" smtClean="0"/>
              <a:t> </a:t>
            </a:r>
            <a:r>
              <a:rPr lang="en-US" dirty="0" smtClean="0"/>
              <a:t>way. This name is reporting when the system state changes and it requires attention. This name must be globally-unique</a:t>
            </a:r>
            <a:r>
              <a:rPr lang="en-US" baseline="0" dirty="0" smtClean="0"/>
              <a:t> </a:t>
            </a:r>
            <a:r>
              <a:rPr lang="en-US" dirty="0" smtClean="0"/>
              <a:t>with respect to other component registrations.  Care must be taken if Eucalyptus HA is going</a:t>
            </a:r>
            <a:r>
              <a:rPr lang="en-US" baseline="0" dirty="0" smtClean="0"/>
              <a:t> to be configured.  In this case, there will be two Cluster Controllers and each must have a unique name. </a:t>
            </a:r>
            <a:r>
              <a:rPr lang="en-US" dirty="0" smtClean="0">
                <a:cs typeface="Courier New" pitchFamily="49" charset="0"/>
              </a:rPr>
              <a:t>The component name cc-</a:t>
            </a:r>
            <a:r>
              <a:rPr lang="en-US" dirty="0" err="1" smtClean="0">
                <a:cs typeface="Courier New" pitchFamily="49" charset="0"/>
              </a:rPr>
              <a:t>hostC</a:t>
            </a:r>
            <a:r>
              <a:rPr lang="en-US" dirty="0" smtClean="0">
                <a:cs typeface="Courier New" pitchFamily="49" charset="0"/>
              </a:rPr>
              <a:t> was chosen to make is globally unique.  In Eucalyptus HA, the redundant Cluster Controller might be cc-</a:t>
            </a:r>
            <a:r>
              <a:rPr lang="en-US" dirty="0" err="1" smtClean="0">
                <a:cs typeface="Courier New" pitchFamily="49" charset="0"/>
              </a:rPr>
              <a:t>hostD</a:t>
            </a:r>
            <a:r>
              <a:rPr lang="en-US" baseline="0" dirty="0" smtClean="0"/>
              <a:t>.</a:t>
            </a:r>
          </a:p>
          <a:p>
            <a:r>
              <a:rPr lang="en-US" baseline="0" dirty="0" smtClean="0"/>
              <a:t>Optionally, you can register the VMware Broker running on the same host as the Cluster Controller.  Use the command </a:t>
            </a:r>
            <a:r>
              <a:rPr lang="en-US" sz="1200" b="0" i="0" u="none" strike="noStrike" kern="1200" baseline="0" dirty="0" err="1" smtClean="0">
                <a:solidFill>
                  <a:schemeClr val="tx1"/>
                </a:solidFill>
                <a:latin typeface="Arial" charset="0"/>
                <a:ea typeface="+mn-ea"/>
                <a:cs typeface="+mn-cs"/>
              </a:rPr>
              <a:t>euca_conf</a:t>
            </a:r>
            <a:r>
              <a:rPr lang="en-US" sz="1200" b="0" i="0" u="none" strike="noStrike" kern="1200" baseline="0" dirty="0" smtClean="0">
                <a:solidFill>
                  <a:schemeClr val="tx1"/>
                </a:solidFill>
                <a:latin typeface="Arial" charset="0"/>
                <a:ea typeface="+mn-ea"/>
                <a:cs typeface="+mn-cs"/>
              </a:rPr>
              <a:t> --register-</a:t>
            </a:r>
            <a:r>
              <a:rPr lang="en-US" sz="1200" b="0" i="0" u="none" strike="noStrike" kern="1200" baseline="0" dirty="0" err="1" smtClean="0">
                <a:solidFill>
                  <a:schemeClr val="tx1"/>
                </a:solidFill>
                <a:latin typeface="Arial" charset="0"/>
                <a:ea typeface="+mn-ea"/>
                <a:cs typeface="+mn-cs"/>
              </a:rPr>
              <a:t>vmwarebroker</a:t>
            </a:r>
            <a:r>
              <a:rPr lang="en-US" sz="1200" b="0" i="0" u="none" strike="noStrike" kern="1200" baseline="0" dirty="0" smtClean="0">
                <a:solidFill>
                  <a:schemeClr val="tx1"/>
                </a:solidFill>
                <a:latin typeface="Arial" charset="0"/>
                <a:ea typeface="+mn-ea"/>
                <a:cs typeface="+mn-cs"/>
              </a:rPr>
              <a:t> --partition &lt;</a:t>
            </a:r>
            <a:r>
              <a:rPr lang="en-US" sz="1200" b="0" i="0" u="none" strike="noStrike" kern="1200" baseline="0" dirty="0" err="1" smtClean="0">
                <a:solidFill>
                  <a:schemeClr val="tx1"/>
                </a:solidFill>
                <a:latin typeface="Arial" charset="0"/>
                <a:ea typeface="+mn-ea"/>
                <a:cs typeface="+mn-cs"/>
              </a:rPr>
              <a:t>partition_name</a:t>
            </a:r>
            <a:r>
              <a:rPr lang="en-US" sz="1200" b="0" i="0" u="none" strike="noStrike" kern="1200" baseline="0" dirty="0" smtClean="0">
                <a:solidFill>
                  <a:schemeClr val="tx1"/>
                </a:solidFill>
                <a:latin typeface="Arial" charset="0"/>
                <a:ea typeface="+mn-ea"/>
                <a:cs typeface="+mn-cs"/>
              </a:rPr>
              <a:t>&gt; --host &lt;</a:t>
            </a:r>
            <a:r>
              <a:rPr lang="en-US" sz="1200" b="0" i="0" u="none" strike="noStrike" kern="1200" baseline="0" dirty="0" err="1" smtClean="0">
                <a:solidFill>
                  <a:schemeClr val="tx1"/>
                </a:solidFill>
                <a:latin typeface="Arial" charset="0"/>
                <a:ea typeface="+mn-ea"/>
                <a:cs typeface="+mn-cs"/>
              </a:rPr>
              <a:t>CC_IP_address</a:t>
            </a:r>
            <a:r>
              <a:rPr lang="en-US" sz="1200" b="0" i="0" u="none" strike="noStrike" kern="1200" baseline="0" dirty="0" smtClean="0">
                <a:solidFill>
                  <a:schemeClr val="tx1"/>
                </a:solidFill>
                <a:latin typeface="Arial" charset="0"/>
                <a:ea typeface="+mn-ea"/>
                <a:cs typeface="+mn-cs"/>
              </a:rPr>
              <a:t>&gt; --component &lt;broker-&lt;host-name&gt;&gt;.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367ADD8-B37A-43EB-B24F-2425B0232BE5}" type="slidenum">
              <a:rPr lang="en-US" smtClean="0"/>
              <a:pPr/>
              <a:t>39</a:t>
            </a:fld>
            <a:endParaRPr lang="en-US"/>
          </a:p>
        </p:txBody>
      </p:sp>
    </p:spTree>
    <p:extLst>
      <p:ext uri="{BB962C8B-B14F-4D97-AF65-F5344CB8AC3E}">
        <p14:creationId xmlns:p14="http://schemas.microsoft.com/office/powerpoint/2010/main" val="25528822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 Storage Controller must be registered with</a:t>
            </a:r>
            <a:r>
              <a:rPr lang="en-US" baseline="0" dirty="0" smtClean="0"/>
              <a:t> the Cloud Controller</a:t>
            </a:r>
            <a:r>
              <a:rPr lang="en-US"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Each Storage Controller belongs</a:t>
            </a:r>
            <a:r>
              <a:rPr lang="en-US" baseline="0" dirty="0" smtClean="0"/>
              <a:t> to a specific partition, also known as an availability zone.  </a:t>
            </a:r>
            <a:r>
              <a:rPr lang="en-US" dirty="0" smtClean="0"/>
              <a:t>The --partition option should specify</a:t>
            </a:r>
            <a:r>
              <a:rPr lang="en-US" baseline="0" dirty="0" smtClean="0"/>
              <a:t> the name of the availability zone that the Storage Controller is associated with</a:t>
            </a:r>
            <a:r>
              <a:rPr lang="en-US" dirty="0" smtClean="0"/>
              <a: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--host option contains the public IP address of the Storage Controller. </a:t>
            </a: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 --component option contains the name used to identify the component in a human friendly</a:t>
            </a:r>
            <a:r>
              <a:rPr lang="en-US" baseline="0" dirty="0" smtClean="0"/>
              <a:t> </a:t>
            </a:r>
            <a:r>
              <a:rPr lang="en-US" dirty="0" smtClean="0"/>
              <a:t>way. This name is reporting when the system state changes and it requires attention. This name must be globally-unique</a:t>
            </a:r>
            <a:r>
              <a:rPr lang="en-US" baseline="0" dirty="0" smtClean="0"/>
              <a:t> </a:t>
            </a:r>
            <a:r>
              <a:rPr lang="en-US" dirty="0" smtClean="0"/>
              <a:t>with respect to other component registrations.  Care must be taken if Eucalyptus HA is going</a:t>
            </a:r>
            <a:r>
              <a:rPr lang="en-US" baseline="0" dirty="0" smtClean="0"/>
              <a:t> to be configured.  In this case, there will be two Storage Controllers and each must have a unique name. </a:t>
            </a:r>
            <a:r>
              <a:rPr lang="en-US" dirty="0" smtClean="0">
                <a:cs typeface="Courier New" pitchFamily="49" charset="0"/>
              </a:rPr>
              <a:t>The component name </a:t>
            </a:r>
            <a:r>
              <a:rPr lang="en-US" dirty="0" err="1" smtClean="0">
                <a:cs typeface="Courier New" pitchFamily="49" charset="0"/>
              </a:rPr>
              <a:t>sc-hostE</a:t>
            </a:r>
            <a:r>
              <a:rPr lang="en-US" dirty="0" smtClean="0">
                <a:cs typeface="Courier New" pitchFamily="49" charset="0"/>
              </a:rPr>
              <a:t> was chosen to make is globally unique.  In Eucalyptus HA, the redundant Storage Controller might be cc-</a:t>
            </a:r>
            <a:r>
              <a:rPr lang="en-US" dirty="0" err="1" smtClean="0">
                <a:cs typeface="Courier New" pitchFamily="49" charset="0"/>
              </a:rPr>
              <a:t>hostF</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40</a:t>
            </a:fld>
            <a:endParaRPr lang="en-US"/>
          </a:p>
        </p:txBody>
      </p:sp>
    </p:spTree>
    <p:extLst>
      <p:ext uri="{BB962C8B-B14F-4D97-AF65-F5344CB8AC3E}">
        <p14:creationId xmlns:p14="http://schemas.microsoft.com/office/powerpoint/2010/main" val="2552882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 Node Controller must be registered with</a:t>
            </a:r>
            <a:r>
              <a:rPr lang="en-US" baseline="0" dirty="0" smtClean="0"/>
              <a:t> its Cluster Controller</a:t>
            </a:r>
            <a:r>
              <a:rPr lang="en-US"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Node Controllers belong</a:t>
            </a:r>
            <a:r>
              <a:rPr lang="en-US" baseline="0" dirty="0" smtClean="0"/>
              <a:t> to a specific partition, which is controlled by a specific Cluster Controller.  Because the Node Controllers are registered with their Cluster Controller, there is no need to include a</a:t>
            </a:r>
            <a:r>
              <a:rPr lang="en-US" dirty="0" smtClean="0"/>
              <a:t> --partition</a:t>
            </a:r>
            <a:r>
              <a:rPr lang="en-US" baseline="0" dirty="0" smtClean="0"/>
              <a:t> option for this registration command</a:t>
            </a:r>
            <a:r>
              <a:rPr lang="en-US" dirty="0" smtClean="0"/>
              <a: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Node Controllers are also not redundant in a Eucalyptus HA environment.</a:t>
            </a:r>
            <a:r>
              <a:rPr lang="en-US" baseline="0" dirty="0" smtClean="0"/>
              <a:t>  Therefore, there is no need for a --component option for this registration command.</a:t>
            </a: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Because there are potentially many Node Controllers in each cluster, there is no --host option for this registration command.  Instead, to simplify the registration process, the administrator registers all Node Controllers at one time by providing </a:t>
            </a:r>
            <a:r>
              <a:rPr lang="en-US" dirty="0" smtClean="0"/>
              <a:t>a space-separated list of IP addresses</a:t>
            </a:r>
            <a:r>
              <a:rPr lang="en-US" baseline="0" dirty="0" smtClean="0"/>
              <a:t> enclosed in double quotes.  </a:t>
            </a:r>
            <a:endParaRPr lang="en-US"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41</a:t>
            </a:fld>
            <a:endParaRPr lang="en-US"/>
          </a:p>
        </p:txBody>
      </p:sp>
    </p:spTree>
    <p:extLst>
      <p:ext uri="{BB962C8B-B14F-4D97-AF65-F5344CB8AC3E}">
        <p14:creationId xmlns:p14="http://schemas.microsoft.com/office/powerpoint/2010/main" val="25528822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42</a:t>
            </a:fld>
            <a:endParaRPr lang="en-US"/>
          </a:p>
        </p:txBody>
      </p:sp>
    </p:spTree>
    <p:extLst>
      <p:ext uri="{BB962C8B-B14F-4D97-AF65-F5344CB8AC3E}">
        <p14:creationId xmlns:p14="http://schemas.microsoft.com/office/powerpoint/2010/main" val="25528822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files in admin.zip are,  </a:t>
            </a:r>
            <a:r>
              <a:rPr lang="en-US" baseline="0" dirty="0" err="1" smtClean="0"/>
              <a:t>eucarc</a:t>
            </a:r>
            <a:r>
              <a:rPr lang="en-US" baseline="0" dirty="0" smtClean="0"/>
              <a:t>, </a:t>
            </a:r>
            <a:r>
              <a:rPr lang="en-US" baseline="0" dirty="0" err="1" smtClean="0"/>
              <a:t>iamrc</a:t>
            </a:r>
            <a:r>
              <a:rPr lang="en-US" baseline="0" dirty="0" smtClean="0"/>
              <a:t>, </a:t>
            </a:r>
            <a:r>
              <a:rPr lang="en-US" baseline="0" dirty="0" err="1" smtClean="0"/>
              <a:t>jssecacerts</a:t>
            </a:r>
            <a:r>
              <a:rPr lang="en-US" baseline="0" dirty="0" smtClean="0"/>
              <a:t>, cloud-</a:t>
            </a:r>
            <a:r>
              <a:rPr lang="en-US" baseline="0" dirty="0" err="1" smtClean="0"/>
              <a:t>cert.pem</a:t>
            </a:r>
            <a:r>
              <a:rPr lang="en-US" baseline="0" dirty="0" smtClean="0"/>
              <a:t>,  euca2-admin-&lt;</a:t>
            </a:r>
            <a:r>
              <a:rPr lang="en-US" baseline="0" dirty="0" err="1" smtClean="0"/>
              <a:t>nnnnnnnn</a:t>
            </a:r>
            <a:r>
              <a:rPr lang="en-US" baseline="0" dirty="0" smtClean="0"/>
              <a:t>&gt;-</a:t>
            </a:r>
            <a:r>
              <a:rPr lang="en-US" baseline="0" dirty="0" err="1" smtClean="0"/>
              <a:t>pk.pem</a:t>
            </a:r>
            <a:r>
              <a:rPr lang="en-US" baseline="0" dirty="0" smtClean="0"/>
              <a:t> , and euca2-admin-&lt;</a:t>
            </a:r>
            <a:r>
              <a:rPr lang="en-US" baseline="0" dirty="0" err="1" smtClean="0"/>
              <a:t>nnnnnnnn</a:t>
            </a:r>
            <a:r>
              <a:rPr lang="en-US" baseline="0" dirty="0" smtClean="0"/>
              <a:t>&gt;-</a:t>
            </a:r>
            <a:r>
              <a:rPr lang="en-US" baseline="0" dirty="0" err="1" smtClean="0"/>
              <a:t>cert.pem</a:t>
            </a:r>
            <a:r>
              <a:rPr lang="en-US" baseline="0" dirty="0" smtClean="0"/>
              <a:t>.  The &lt;</a:t>
            </a:r>
            <a:r>
              <a:rPr lang="en-US" baseline="0" dirty="0" err="1" smtClean="0"/>
              <a:t>nnnnnnnn</a:t>
            </a:r>
            <a:r>
              <a:rPr lang="en-US" baseline="0" dirty="0" smtClean="0"/>
              <a:t>&gt; is the </a:t>
            </a:r>
            <a:r>
              <a:rPr lang="en-US" baseline="0" dirty="0" err="1" smtClean="0"/>
              <a:t>saem</a:t>
            </a:r>
            <a:r>
              <a:rPr lang="en-US" baseline="0" dirty="0" smtClean="0"/>
              <a:t> hexadecimal number in each file name.</a:t>
            </a:r>
          </a:p>
          <a:p>
            <a:r>
              <a:rPr lang="en-US" dirty="0" smtClean="0"/>
              <a:t>Changing</a:t>
            </a:r>
            <a:r>
              <a:rPr lang="en-US" baseline="0" dirty="0" smtClean="0"/>
              <a:t> permissions on the .</a:t>
            </a:r>
            <a:r>
              <a:rPr lang="en-US" baseline="0" dirty="0" err="1" smtClean="0"/>
              <a:t>euca</a:t>
            </a:r>
            <a:r>
              <a:rPr lang="en-US" baseline="0" dirty="0" smtClean="0"/>
              <a:t> directory and its files protects them against unauthorized access.</a:t>
            </a:r>
          </a:p>
          <a:p>
            <a:r>
              <a:rPr lang="en-US" baseline="0" dirty="0" smtClean="0"/>
              <a:t>Credentials can be downloaded for normal users too.   As root on the Cloud Controller use the command syntax </a:t>
            </a:r>
            <a:r>
              <a:rPr lang="en-US" sz="1200" kern="1200" dirty="0" smtClean="0">
                <a:solidFill>
                  <a:schemeClr val="tx1"/>
                </a:solidFill>
                <a:effectLst/>
                <a:latin typeface="Arial" charset="0"/>
                <a:ea typeface="+mn-ea"/>
                <a:cs typeface="+mn-cs"/>
              </a:rPr>
              <a:t>/</a:t>
            </a:r>
            <a:r>
              <a:rPr lang="en-US" sz="1200" kern="1200" dirty="0" err="1" smtClean="0">
                <a:solidFill>
                  <a:schemeClr val="tx1"/>
                </a:solidFill>
                <a:effectLst/>
                <a:latin typeface="Arial" charset="0"/>
                <a:ea typeface="+mn-ea"/>
                <a:cs typeface="+mn-cs"/>
              </a:rPr>
              <a:t>usr</a:t>
            </a:r>
            <a:r>
              <a:rPr lang="en-US" sz="1200" kern="1200" dirty="0" smtClean="0">
                <a:solidFill>
                  <a:schemeClr val="tx1"/>
                </a:solidFill>
                <a:effectLst/>
                <a:latin typeface="Arial" charset="0"/>
                <a:ea typeface="+mn-ea"/>
                <a:cs typeface="+mn-cs"/>
              </a:rPr>
              <a:t>/</a:t>
            </a:r>
            <a:r>
              <a:rPr lang="en-US" sz="1200" kern="1200" dirty="0" err="1" smtClean="0">
                <a:solidFill>
                  <a:schemeClr val="tx1"/>
                </a:solidFill>
                <a:effectLst/>
                <a:latin typeface="Arial" charset="0"/>
                <a:ea typeface="+mn-ea"/>
                <a:cs typeface="+mn-cs"/>
              </a:rPr>
              <a:t>sbin</a:t>
            </a:r>
            <a:r>
              <a:rPr lang="en-US" sz="1200" kern="1200" dirty="0" smtClean="0">
                <a:solidFill>
                  <a:schemeClr val="tx1"/>
                </a:solidFill>
                <a:effectLst/>
                <a:latin typeface="Arial" charset="0"/>
                <a:ea typeface="+mn-ea"/>
                <a:cs typeface="+mn-cs"/>
              </a:rPr>
              <a:t>/</a:t>
            </a:r>
            <a:r>
              <a:rPr lang="en-US" sz="1200" kern="1200" dirty="0" err="1" smtClean="0">
                <a:solidFill>
                  <a:schemeClr val="tx1"/>
                </a:solidFill>
                <a:effectLst/>
                <a:latin typeface="Arial" charset="0"/>
                <a:ea typeface="+mn-ea"/>
                <a:cs typeface="+mn-cs"/>
              </a:rPr>
              <a:t>euca_conf</a:t>
            </a:r>
            <a:r>
              <a:rPr lang="en-US" sz="1200" kern="1200" dirty="0" smtClean="0">
                <a:solidFill>
                  <a:schemeClr val="tx1"/>
                </a:solidFill>
                <a:effectLst/>
                <a:latin typeface="Arial" charset="0"/>
                <a:ea typeface="+mn-ea"/>
                <a:cs typeface="+mn-cs"/>
              </a:rPr>
              <a:t> --cred-account &lt;account&gt; --cred-user &lt;</a:t>
            </a:r>
            <a:r>
              <a:rPr lang="en-US" sz="1200" kern="1200" dirty="0" err="1" smtClean="0">
                <a:solidFill>
                  <a:schemeClr val="tx1"/>
                </a:solidFill>
                <a:effectLst/>
                <a:latin typeface="Arial" charset="0"/>
                <a:ea typeface="+mn-ea"/>
                <a:cs typeface="+mn-cs"/>
              </a:rPr>
              <a:t>user_name</a:t>
            </a:r>
            <a:r>
              <a:rPr lang="en-US" sz="1200" kern="1200" dirty="0" smtClean="0">
                <a:solidFill>
                  <a:schemeClr val="tx1"/>
                </a:solidFill>
                <a:effectLst/>
                <a:latin typeface="Arial" charset="0"/>
                <a:ea typeface="+mn-ea"/>
                <a:cs typeface="+mn-cs"/>
              </a:rPr>
              <a:t>&gt; --get-credentials &lt;filename&gt;.zip.</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43</a:t>
            </a:fld>
            <a:endParaRPr lang="en-US"/>
          </a:p>
        </p:txBody>
      </p:sp>
    </p:spTree>
    <p:extLst>
      <p:ext uri="{BB962C8B-B14F-4D97-AF65-F5344CB8AC3E}">
        <p14:creationId xmlns:p14="http://schemas.microsoft.com/office/powerpoint/2010/main" val="2552882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Eucalyptus</a:t>
            </a:r>
            <a:r>
              <a:rPr lang="en-US" baseline="0" dirty="0" smtClean="0"/>
              <a:t> recommends some minimum storage sizes for the Walrus, Storage Controllers, and Node Controllers.  However, the actual size needed by your cloud will depend on your actual usage.  For example, </a:t>
            </a:r>
            <a:r>
              <a:rPr lang="en-US" dirty="0" smtClean="0"/>
              <a:t>Eucalyptus recommends that your Walrus</a:t>
            </a:r>
            <a:r>
              <a:rPr lang="en-US" baseline="0" dirty="0" smtClean="0"/>
              <a:t> have storage space that is three times the size of all the expected images that you will load, plus overhead space for snapshot storage and any application storage that you plan on using.</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Currently, Eucalyptus supports a few SAN storage array models on the Storage Controllers.  These storage arrays will provide EBS volumes directly to the Node Controllers.</a:t>
            </a: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JBOD</a:t>
            </a:r>
            <a:r>
              <a:rPr lang="en-US" baseline="0" dirty="0" smtClean="0"/>
              <a:t> is an acronym for “just a bunch of disks.”  JBOD arrays only provide access to disk space and do not provide any type of RAID functionality.</a:t>
            </a:r>
            <a:endParaRPr lang="en-US"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8</a:t>
            </a:fld>
            <a:endParaRPr lang="en-US"/>
          </a:p>
        </p:txBody>
      </p:sp>
    </p:spTree>
    <p:extLst>
      <p:ext uri="{BB962C8B-B14F-4D97-AF65-F5344CB8AC3E}">
        <p14:creationId xmlns:p14="http://schemas.microsoft.com/office/powerpoint/2010/main" val="13780363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Euca2ools</a:t>
            </a:r>
            <a:r>
              <a:rPr lang="en-US" baseline="0" dirty="0" smtClean="0"/>
              <a:t> commands are actually Python scripts.  The scripts utilize the </a:t>
            </a:r>
            <a:r>
              <a:rPr lang="en-US" baseline="0" dirty="0" err="1" smtClean="0"/>
              <a:t>boto</a:t>
            </a:r>
            <a:r>
              <a:rPr lang="en-US" baseline="0" dirty="0" smtClean="0"/>
              <a:t> library to interface with the AWS APIs.  This means that euca2ools will work with both Amazon and Eucalyptus clouds.</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Euca2ools must know where to find the Eucalyptus Web services and also must authenticate to the Web services.  All Euca2ools commands include command-line options where the user can provide the necessary Web service URLs and authentication information.   However, providing this information on the command line is error prone and time consuming.  Therefore, Euca2ools commands are written so that they will look for the existence of specific environment variables which can be configured with URLs and authentication information.  If these environment variables exist, the user does not have to enter the information on the command line.</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environment variables can be automatically created and configured with the proper information by downloading the </a:t>
            </a:r>
            <a:r>
              <a:rPr lang="en-US" baseline="0" dirty="0" err="1" smtClean="0"/>
              <a:t>eucarc</a:t>
            </a:r>
            <a:r>
              <a:rPr lang="en-US" baseline="0" dirty="0" smtClean="0"/>
              <a:t> and </a:t>
            </a:r>
            <a:r>
              <a:rPr lang="en-US" baseline="0" dirty="0" err="1" smtClean="0"/>
              <a:t>iamrc</a:t>
            </a:r>
            <a:r>
              <a:rPr lang="en-US" baseline="0" dirty="0" smtClean="0"/>
              <a:t> files from the cloud controller.  These files are typically placed by the user in the .</a:t>
            </a:r>
            <a:r>
              <a:rPr lang="en-US" baseline="0" dirty="0" err="1" smtClean="0"/>
              <a:t>euca</a:t>
            </a:r>
            <a:r>
              <a:rPr lang="en-US" baseline="0" dirty="0" smtClean="0"/>
              <a:t> directory located in the user’s home directory.  Once the </a:t>
            </a:r>
            <a:r>
              <a:rPr lang="en-US" baseline="0" dirty="0" err="1" smtClean="0"/>
              <a:t>eucarc</a:t>
            </a:r>
            <a:r>
              <a:rPr lang="en-US" baseline="0" dirty="0" smtClean="0"/>
              <a:t> file is sourced, the proper environment variables are automatically set which simplifies euca2ools usage.  The source command is typically added to the user’s shell startup files so that the euca2ools environment variables are available each time the user log in. </a:t>
            </a:r>
            <a:endParaRPr lang="en-US"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44</a:t>
            </a:fld>
            <a:endParaRPr lang="en-US"/>
          </a:p>
        </p:txBody>
      </p:sp>
    </p:spTree>
    <p:extLst>
      <p:ext uri="{BB962C8B-B14F-4D97-AF65-F5344CB8AC3E}">
        <p14:creationId xmlns:p14="http://schemas.microsoft.com/office/powerpoint/2010/main" val="25528822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charset="0"/>
                <a:ea typeface="+mn-ea"/>
                <a:cs typeface="+mn-cs"/>
              </a:rPr>
              <a:t>Eucalyptus uses the </a:t>
            </a:r>
            <a:r>
              <a:rPr lang="en-US" sz="1200" b="0" i="0" kern="1200" dirty="0" err="1" smtClean="0">
                <a:solidFill>
                  <a:schemeClr val="tx1"/>
                </a:solidFill>
                <a:effectLst/>
                <a:latin typeface="Arial" charset="0"/>
                <a:ea typeface="+mn-ea"/>
                <a:cs typeface="+mn-cs"/>
              </a:rPr>
              <a:t>iSCSI</a:t>
            </a:r>
            <a:r>
              <a:rPr lang="en-US" sz="1200" b="0" i="0" kern="1200" dirty="0" smtClean="0">
                <a:solidFill>
                  <a:schemeClr val="tx1"/>
                </a:solidFill>
                <a:effectLst/>
                <a:latin typeface="Arial" charset="0"/>
                <a:ea typeface="+mn-ea"/>
                <a:cs typeface="+mn-cs"/>
              </a:rPr>
              <a:t> protocol to connect EBS volumes to instances (Node Controllers actually), and uses standard Linux commands for configuring and exporting the volumes to instances. Volumes are represented as files on the file system of the machine hosting the Storage Controller.  </a:t>
            </a:r>
          </a:p>
          <a:p>
            <a:r>
              <a:rPr lang="en-US" sz="1200" b="0" i="0" kern="1200" dirty="0" smtClean="0">
                <a:solidFill>
                  <a:schemeClr val="tx1"/>
                </a:solidFill>
                <a:effectLst/>
                <a:latin typeface="Arial" charset="0"/>
                <a:ea typeface="+mn-ea"/>
                <a:cs typeface="+mn-cs"/>
              </a:rPr>
              <a:t>There are two broad Storage</a:t>
            </a:r>
            <a:r>
              <a:rPr lang="en-US" sz="1200" b="0" i="0" kern="1200" baseline="0" dirty="0" smtClean="0">
                <a:solidFill>
                  <a:schemeClr val="tx1"/>
                </a:solidFill>
                <a:effectLst/>
                <a:latin typeface="Arial" charset="0"/>
                <a:ea typeface="+mn-ea"/>
                <a:cs typeface="+mn-cs"/>
              </a:rPr>
              <a:t> </a:t>
            </a:r>
            <a:r>
              <a:rPr lang="en-US" sz="1200" b="0" i="0" kern="1200" dirty="0" smtClean="0">
                <a:solidFill>
                  <a:schemeClr val="tx1"/>
                </a:solidFill>
                <a:effectLst/>
                <a:latin typeface="Arial" charset="0"/>
                <a:ea typeface="+mn-ea"/>
                <a:cs typeface="+mn-cs"/>
              </a:rPr>
              <a:t>Controller configurations: file system-backed</a:t>
            </a:r>
            <a:r>
              <a:rPr lang="en-US" sz="1200" b="0" i="0" kern="1200" baseline="0" dirty="0" smtClean="0">
                <a:solidFill>
                  <a:schemeClr val="tx1"/>
                </a:solidFill>
                <a:effectLst/>
                <a:latin typeface="Arial" charset="0"/>
                <a:ea typeface="+mn-ea"/>
                <a:cs typeface="+mn-cs"/>
              </a:rPr>
              <a:t> and </a:t>
            </a:r>
            <a:r>
              <a:rPr lang="en-US" sz="1200" b="0" i="0" kern="1200" dirty="0" smtClean="0">
                <a:solidFill>
                  <a:schemeClr val="tx1"/>
                </a:solidFill>
                <a:effectLst/>
                <a:latin typeface="Arial" charset="0"/>
                <a:ea typeface="+mn-ea"/>
                <a:cs typeface="+mn-cs"/>
              </a:rPr>
              <a:t>SAN-backed.  File</a:t>
            </a:r>
            <a:r>
              <a:rPr lang="en-US" sz="1200" b="0" i="0" kern="1200" baseline="0" dirty="0" smtClean="0">
                <a:solidFill>
                  <a:schemeClr val="tx1"/>
                </a:solidFill>
                <a:effectLst/>
                <a:latin typeface="Arial" charset="0"/>
                <a:ea typeface="+mn-ea"/>
                <a:cs typeface="+mn-cs"/>
              </a:rPr>
              <a:t> system-backed can be further dividing into those using files and loopback devices, and those based on a LVM.</a:t>
            </a:r>
          </a:p>
          <a:p>
            <a:r>
              <a:rPr lang="en-US" sz="1200" b="0" i="0" kern="1200" baseline="0" dirty="0" smtClean="0">
                <a:solidFill>
                  <a:schemeClr val="tx1"/>
                </a:solidFill>
                <a:effectLst/>
                <a:latin typeface="Arial" charset="0"/>
                <a:ea typeface="+mn-ea"/>
                <a:cs typeface="+mn-cs"/>
              </a:rPr>
              <a:t>The Storage Controller must be configured with the type of storage that it will have on the back-end.</a:t>
            </a:r>
          </a:p>
          <a:p>
            <a:r>
              <a:rPr lang="en-US" sz="1200" b="0" i="0" kern="1200" baseline="0" dirty="0" smtClean="0">
                <a:solidFill>
                  <a:schemeClr val="tx1"/>
                </a:solidFill>
                <a:effectLst/>
                <a:latin typeface="Arial" charset="0"/>
                <a:ea typeface="+mn-ea"/>
                <a:cs typeface="+mn-cs"/>
              </a:rPr>
              <a:t>das - local disk managed by an LVM, manipulates volumes directly using LVM commands</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kern="1200" baseline="0" dirty="0" smtClean="0">
                <a:solidFill>
                  <a:schemeClr val="tx1"/>
                </a:solidFill>
                <a:effectLst/>
                <a:latin typeface="Arial" charset="0"/>
                <a:ea typeface="+mn-ea"/>
                <a:cs typeface="+mn-cs"/>
              </a:rPr>
              <a:t>overlay - local disk with a file system and no LVM, manipulates volumes using file commands and loop devices</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kern="1200" baseline="0" dirty="0" err="1" smtClean="0">
                <a:solidFill>
                  <a:schemeClr val="tx1"/>
                </a:solidFill>
                <a:effectLst/>
                <a:latin typeface="Arial" charset="0"/>
                <a:ea typeface="+mn-ea"/>
                <a:cs typeface="+mn-cs"/>
              </a:rPr>
              <a:t>emc-vnc</a:t>
            </a:r>
            <a:r>
              <a:rPr lang="en-US" sz="1200" b="0" i="0" kern="1200" baseline="0" dirty="0" smtClean="0">
                <a:solidFill>
                  <a:schemeClr val="tx1"/>
                </a:solidFill>
                <a:effectLst/>
                <a:latin typeface="Arial" charset="0"/>
                <a:ea typeface="+mn-ea"/>
                <a:cs typeface="+mn-cs"/>
              </a:rPr>
              <a:t> – support EMC VNX series SAN arrays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kern="1200" baseline="0" dirty="0" err="1" smtClean="0">
                <a:solidFill>
                  <a:schemeClr val="tx1"/>
                </a:solidFill>
                <a:effectLst/>
                <a:latin typeface="Arial" charset="0"/>
                <a:ea typeface="+mn-ea"/>
                <a:cs typeface="+mn-cs"/>
              </a:rPr>
              <a:t>emc-vnx-fastsnap</a:t>
            </a:r>
            <a:r>
              <a:rPr lang="en-US" sz="1200" b="0" i="0" kern="1200" baseline="0" dirty="0" smtClean="0">
                <a:solidFill>
                  <a:schemeClr val="tx1"/>
                </a:solidFill>
                <a:effectLst/>
                <a:latin typeface="Arial" charset="0"/>
                <a:ea typeface="+mn-ea"/>
                <a:cs typeface="+mn-cs"/>
              </a:rPr>
              <a:t> - support EMC VNX series SAN arrays with FLARE 5.32 (August 2012) or above</a:t>
            </a:r>
          </a:p>
          <a:p>
            <a:r>
              <a:rPr lang="en-US" sz="1200" b="0" i="0" kern="1200" baseline="0" dirty="0" err="1" smtClean="0">
                <a:solidFill>
                  <a:schemeClr val="tx1"/>
                </a:solidFill>
                <a:effectLst/>
                <a:latin typeface="Arial" charset="0"/>
                <a:ea typeface="+mn-ea"/>
                <a:cs typeface="+mn-cs"/>
              </a:rPr>
              <a:t>equallogic</a:t>
            </a:r>
            <a:r>
              <a:rPr lang="en-US" sz="1200" b="0" i="0" kern="1200" baseline="0" dirty="0" smtClean="0">
                <a:solidFill>
                  <a:schemeClr val="tx1"/>
                </a:solidFill>
                <a:effectLst/>
                <a:latin typeface="Arial" charset="0"/>
                <a:ea typeface="+mn-ea"/>
                <a:cs typeface="+mn-cs"/>
              </a:rPr>
              <a:t> - supported Dell </a:t>
            </a:r>
            <a:r>
              <a:rPr lang="en-US" sz="1200" b="0" i="0" kern="1200" baseline="0" dirty="0" err="1" smtClean="0">
                <a:solidFill>
                  <a:schemeClr val="tx1"/>
                </a:solidFill>
                <a:effectLst/>
                <a:latin typeface="Arial" charset="0"/>
                <a:ea typeface="+mn-ea"/>
                <a:cs typeface="+mn-cs"/>
              </a:rPr>
              <a:t>Equallogic</a:t>
            </a:r>
            <a:r>
              <a:rPr lang="en-US" sz="1200" b="0" i="0" kern="1200" baseline="0" dirty="0" smtClean="0">
                <a:solidFill>
                  <a:schemeClr val="tx1"/>
                </a:solidFill>
                <a:effectLst/>
                <a:latin typeface="Arial" charset="0"/>
                <a:ea typeface="+mn-ea"/>
                <a:cs typeface="+mn-cs"/>
              </a:rPr>
              <a:t> SAN arrays</a:t>
            </a:r>
          </a:p>
          <a:p>
            <a:r>
              <a:rPr lang="en-US" sz="1200" b="0" i="0" kern="1200" baseline="0" dirty="0" err="1" smtClean="0">
                <a:solidFill>
                  <a:schemeClr val="tx1"/>
                </a:solidFill>
                <a:effectLst/>
                <a:latin typeface="Arial" charset="0"/>
                <a:ea typeface="+mn-ea"/>
                <a:cs typeface="+mn-cs"/>
              </a:rPr>
              <a:t>netapp</a:t>
            </a:r>
            <a:r>
              <a:rPr lang="en-US" sz="1200" b="0" i="0" kern="1200" baseline="0" dirty="0" smtClean="0">
                <a:solidFill>
                  <a:schemeClr val="tx1"/>
                </a:solidFill>
                <a:effectLst/>
                <a:latin typeface="Arial" charset="0"/>
                <a:ea typeface="+mn-ea"/>
                <a:cs typeface="+mn-cs"/>
              </a:rPr>
              <a:t> - support </a:t>
            </a:r>
            <a:r>
              <a:rPr lang="en-US" sz="1200" b="0" i="0" kern="1200" baseline="0" dirty="0" err="1" smtClean="0">
                <a:solidFill>
                  <a:schemeClr val="tx1"/>
                </a:solidFill>
                <a:effectLst/>
                <a:latin typeface="Arial" charset="0"/>
                <a:ea typeface="+mn-ea"/>
                <a:cs typeface="+mn-cs"/>
              </a:rPr>
              <a:t>Netapp</a:t>
            </a:r>
            <a:r>
              <a:rPr lang="en-US" sz="1200" b="0" i="0" kern="1200" baseline="0" dirty="0" smtClean="0">
                <a:solidFill>
                  <a:schemeClr val="tx1"/>
                </a:solidFill>
                <a:effectLst/>
                <a:latin typeface="Arial" charset="0"/>
                <a:ea typeface="+mn-ea"/>
                <a:cs typeface="+mn-cs"/>
              </a:rPr>
              <a:t> SAN arrays</a:t>
            </a:r>
            <a:endParaRPr lang="en-US" sz="1200" b="0" i="0" kern="1200" dirty="0" smtClean="0">
              <a:solidFill>
                <a:schemeClr val="tx1"/>
              </a:solidFill>
              <a:effectLst/>
              <a:latin typeface="Arial" charset="0"/>
              <a:ea typeface="+mn-ea"/>
              <a:cs typeface="+mn-cs"/>
            </a:endParaRPr>
          </a:p>
          <a:p>
            <a:r>
              <a:rPr lang="en-US" sz="1200" b="0" i="0" kern="1200" baseline="0" dirty="0" smtClean="0">
                <a:solidFill>
                  <a:schemeClr val="tx1"/>
                </a:solidFill>
                <a:effectLst/>
                <a:latin typeface="Arial" charset="0"/>
                <a:ea typeface="+mn-ea"/>
                <a:cs typeface="+mn-cs"/>
              </a:rPr>
              <a:t>The difference between the two EMC managers is related to when a snapshot of a volume becomes consistent with the volume.  With </a:t>
            </a:r>
            <a:r>
              <a:rPr lang="en-US" sz="1200" b="0" i="0" kern="1200" baseline="0" dirty="0" err="1" smtClean="0">
                <a:solidFill>
                  <a:schemeClr val="tx1"/>
                </a:solidFill>
                <a:effectLst/>
                <a:latin typeface="Arial" charset="0"/>
                <a:ea typeface="+mn-ea"/>
                <a:cs typeface="+mn-cs"/>
              </a:rPr>
              <a:t>emc-vnx</a:t>
            </a:r>
            <a:r>
              <a:rPr lang="en-US" sz="1200" b="0" i="0" kern="1200" baseline="0" dirty="0" smtClean="0">
                <a:solidFill>
                  <a:schemeClr val="tx1"/>
                </a:solidFill>
                <a:effectLst/>
                <a:latin typeface="Arial" charset="0"/>
                <a:ea typeface="+mn-ea"/>
                <a:cs typeface="+mn-cs"/>
              </a:rPr>
              <a:t> a snapshot of a volume becomes consistent with the volume at the end of the snapshot process.   With </a:t>
            </a:r>
            <a:r>
              <a:rPr lang="en-US" sz="1200" b="0" i="0" kern="1200" baseline="0" dirty="0" err="1" smtClean="0">
                <a:solidFill>
                  <a:schemeClr val="tx1"/>
                </a:solidFill>
                <a:effectLst/>
                <a:latin typeface="Arial" charset="0"/>
                <a:ea typeface="+mn-ea"/>
                <a:cs typeface="+mn-cs"/>
              </a:rPr>
              <a:t>emc-vnc-fastsnap</a:t>
            </a:r>
            <a:r>
              <a:rPr lang="en-US" sz="1200" b="0" i="0" kern="1200" baseline="0" dirty="0" smtClean="0">
                <a:solidFill>
                  <a:schemeClr val="tx1"/>
                </a:solidFill>
                <a:effectLst/>
                <a:latin typeface="Arial" charset="0"/>
                <a:ea typeface="+mn-ea"/>
                <a:cs typeface="+mn-cs"/>
              </a:rPr>
              <a:t> the snapshot becomes consistent with the volume very early in the snapshot process.   </a:t>
            </a:r>
          </a:p>
        </p:txBody>
      </p:sp>
      <p:sp>
        <p:nvSpPr>
          <p:cNvPr id="4" name="Slide Number Placeholder 3"/>
          <p:cNvSpPr>
            <a:spLocks noGrp="1"/>
          </p:cNvSpPr>
          <p:nvPr>
            <p:ph type="sldNum" sz="quarter" idx="10"/>
          </p:nvPr>
        </p:nvSpPr>
        <p:spPr/>
        <p:txBody>
          <a:bodyPr/>
          <a:lstStyle/>
          <a:p>
            <a:fld id="{7367ADD8-B37A-43EB-B24F-2425B0232BE5}" type="slidenum">
              <a:rPr lang="en-US" smtClean="0"/>
              <a:pPr/>
              <a:t>45</a:t>
            </a:fld>
            <a:endParaRPr lang="en-US"/>
          </a:p>
        </p:txBody>
      </p:sp>
    </p:spTree>
    <p:extLst>
      <p:ext uri="{BB962C8B-B14F-4D97-AF65-F5344CB8AC3E}">
        <p14:creationId xmlns:p14="http://schemas.microsoft.com/office/powerpoint/2010/main" val="11402830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A cloud configured in SYSTEM or</a:t>
            </a:r>
            <a:r>
              <a:rPr lang="en-US" baseline="0" dirty="0" smtClean="0"/>
              <a:t> STATIC </a:t>
            </a:r>
            <a:r>
              <a:rPr lang="en-US" dirty="0" smtClean="0"/>
              <a:t>network</a:t>
            </a:r>
            <a:r>
              <a:rPr lang="en-US" baseline="0" dirty="0" smtClean="0"/>
              <a:t> mode would not provide public IP address resources.</a:t>
            </a:r>
            <a:endParaRPr lang="en-US"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46</a:t>
            </a:fld>
            <a:endParaRPr lang="en-US"/>
          </a:p>
        </p:txBody>
      </p:sp>
    </p:spTree>
    <p:extLst>
      <p:ext uri="{BB962C8B-B14F-4D97-AF65-F5344CB8AC3E}">
        <p14:creationId xmlns:p14="http://schemas.microsoft.com/office/powerpoint/2010/main" val="25528822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48</a:t>
            </a:fld>
            <a:endParaRPr lang="en-US"/>
          </a:p>
        </p:txBody>
      </p:sp>
    </p:spTree>
    <p:extLst>
      <p:ext uri="{BB962C8B-B14F-4D97-AF65-F5344CB8AC3E}">
        <p14:creationId xmlns:p14="http://schemas.microsoft.com/office/powerpoint/2010/main" val="2552882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CLC	CLC database		/</a:t>
            </a:r>
            <a:r>
              <a:rPr lang="en-US" sz="1200" b="0" i="0" u="none" strike="noStrike" kern="1200" baseline="0" dirty="0" err="1" smtClean="0">
                <a:solidFill>
                  <a:schemeClr val="tx1"/>
                </a:solidFill>
                <a:latin typeface="Arial" charset="0"/>
                <a:ea typeface="+mn-ea"/>
                <a:cs typeface="+mn-cs"/>
              </a:rPr>
              <a:t>var</a:t>
            </a:r>
            <a:r>
              <a:rPr lang="en-US" sz="1200" b="0" i="0" u="none" strike="noStrike" kern="1200" baseline="0" dirty="0" smtClean="0">
                <a:solidFill>
                  <a:schemeClr val="tx1"/>
                </a:solidFill>
                <a:latin typeface="Arial" charset="0"/>
                <a:ea typeface="+mn-ea"/>
                <a:cs typeface="+mn-cs"/>
              </a:rPr>
              <a:t>/lib/eucalyptus/</a:t>
            </a:r>
            <a:r>
              <a:rPr lang="en-US" sz="1200" b="0" i="0" u="none" strike="noStrike" kern="1200" baseline="0" dirty="0" err="1" smtClean="0">
                <a:solidFill>
                  <a:schemeClr val="tx1"/>
                </a:solidFill>
                <a:latin typeface="Arial" charset="0"/>
                <a:ea typeface="+mn-ea"/>
                <a:cs typeface="+mn-cs"/>
              </a:rPr>
              <a:t>db</a:t>
            </a:r>
            <a:r>
              <a:rPr lang="en-US" sz="1200" b="0" i="0" u="none" strike="noStrike" kern="1200" baseline="0" dirty="0" smtClean="0">
                <a:solidFill>
                  <a:schemeClr val="tx1"/>
                </a:solidFill>
                <a:latin typeface="Arial" charset="0"/>
                <a:ea typeface="+mn-ea"/>
                <a:cs typeface="+mn-cs"/>
              </a:rPr>
              <a:t>		20GB</a:t>
            </a:r>
          </a:p>
          <a:p>
            <a:r>
              <a:rPr lang="en-US" sz="1200" b="0" i="0" u="none" strike="noStrike" kern="1200" baseline="0" dirty="0" smtClean="0">
                <a:solidFill>
                  <a:schemeClr val="tx1"/>
                </a:solidFill>
                <a:latin typeface="Arial" charset="0"/>
                <a:ea typeface="+mn-ea"/>
                <a:cs typeface="+mn-cs"/>
              </a:rPr>
              <a:t>CLC	CLC logging		/</a:t>
            </a:r>
            <a:r>
              <a:rPr lang="en-US" sz="1200" b="0" i="0" u="none" strike="noStrike" kern="1200" baseline="0" dirty="0" err="1" smtClean="0">
                <a:solidFill>
                  <a:schemeClr val="tx1"/>
                </a:solidFill>
                <a:latin typeface="Arial" charset="0"/>
                <a:ea typeface="+mn-ea"/>
                <a:cs typeface="+mn-cs"/>
              </a:rPr>
              <a:t>var</a:t>
            </a:r>
            <a:r>
              <a:rPr lang="en-US" sz="1200" b="0" i="0" u="none" strike="noStrike" kern="1200" baseline="0" dirty="0" smtClean="0">
                <a:solidFill>
                  <a:schemeClr val="tx1"/>
                </a:solidFill>
                <a:latin typeface="Arial" charset="0"/>
                <a:ea typeface="+mn-ea"/>
                <a:cs typeface="+mn-cs"/>
              </a:rPr>
              <a:t>/log/eucalyptus		2GB</a:t>
            </a:r>
          </a:p>
          <a:p>
            <a:r>
              <a:rPr lang="en-US" sz="1200" b="0" i="0" u="none" strike="noStrike" kern="1200" baseline="0" dirty="0" smtClean="0">
                <a:solidFill>
                  <a:schemeClr val="tx1"/>
                </a:solidFill>
                <a:latin typeface="Arial" charset="0"/>
                <a:ea typeface="+mn-ea"/>
                <a:cs typeface="+mn-cs"/>
              </a:rPr>
              <a:t>Walrus	Walrus logging	/</a:t>
            </a:r>
            <a:r>
              <a:rPr lang="en-US" sz="1200" b="0" i="0" u="none" strike="noStrike" kern="1200" baseline="0" dirty="0" err="1" smtClean="0">
                <a:solidFill>
                  <a:schemeClr val="tx1"/>
                </a:solidFill>
                <a:latin typeface="Arial" charset="0"/>
                <a:ea typeface="+mn-ea"/>
                <a:cs typeface="+mn-cs"/>
              </a:rPr>
              <a:t>var</a:t>
            </a:r>
            <a:r>
              <a:rPr lang="en-US" sz="1200" b="0" i="0" u="none" strike="noStrike" kern="1200" baseline="0" dirty="0" smtClean="0">
                <a:solidFill>
                  <a:schemeClr val="tx1"/>
                </a:solidFill>
                <a:latin typeface="Arial" charset="0"/>
                <a:ea typeface="+mn-ea"/>
                <a:cs typeface="+mn-cs"/>
              </a:rPr>
              <a:t>/log/eucalyptus		2GB	</a:t>
            </a:r>
          </a:p>
          <a:p>
            <a:r>
              <a:rPr lang="en-US" sz="1200" b="0" i="0" u="none" strike="noStrike" kern="1200" baseline="0" dirty="0" smtClean="0">
                <a:solidFill>
                  <a:schemeClr val="tx1"/>
                </a:solidFill>
                <a:latin typeface="Arial" charset="0"/>
                <a:ea typeface="+mn-ea"/>
                <a:cs typeface="+mn-cs"/>
              </a:rPr>
              <a:t>Walrus	Object storage	/</a:t>
            </a:r>
            <a:r>
              <a:rPr lang="en-US" sz="1200" b="0" i="0" u="none" strike="noStrike" kern="1200" baseline="0" dirty="0" err="1" smtClean="0">
                <a:solidFill>
                  <a:schemeClr val="tx1"/>
                </a:solidFill>
                <a:latin typeface="Arial" charset="0"/>
                <a:ea typeface="+mn-ea"/>
                <a:cs typeface="+mn-cs"/>
              </a:rPr>
              <a:t>var</a:t>
            </a:r>
            <a:r>
              <a:rPr lang="en-US" sz="1200" b="0" i="0" u="none" strike="noStrike" kern="1200" baseline="0" dirty="0" smtClean="0">
                <a:solidFill>
                  <a:schemeClr val="tx1"/>
                </a:solidFill>
                <a:latin typeface="Arial" charset="0"/>
                <a:ea typeface="+mn-ea"/>
                <a:cs typeface="+mn-cs"/>
              </a:rPr>
              <a:t>/lib/eucalyptus/</a:t>
            </a:r>
            <a:r>
              <a:rPr lang="en-US" sz="1200" b="0" i="0" u="none" strike="noStrike" kern="1200" baseline="0" dirty="0" err="1" smtClean="0">
                <a:solidFill>
                  <a:schemeClr val="tx1"/>
                </a:solidFill>
                <a:latin typeface="Arial" charset="0"/>
                <a:ea typeface="+mn-ea"/>
                <a:cs typeface="+mn-cs"/>
              </a:rPr>
              <a:t>bukkits</a:t>
            </a:r>
            <a:r>
              <a:rPr lang="en-US" sz="1200" b="0" i="0" u="none" strike="noStrike" kern="1200" baseline="0" dirty="0" smtClean="0">
                <a:solidFill>
                  <a:schemeClr val="tx1"/>
                </a:solidFill>
                <a:latin typeface="Arial" charset="0"/>
                <a:ea typeface="+mn-ea"/>
                <a:cs typeface="+mn-cs"/>
              </a:rPr>
              <a:t>		250-500GB or larger</a:t>
            </a:r>
          </a:p>
          <a:p>
            <a:r>
              <a:rPr lang="en-US" sz="1200" b="0" i="0" u="none" strike="noStrike" kern="1200" baseline="0" dirty="0" smtClean="0">
                <a:solidFill>
                  <a:schemeClr val="tx1"/>
                </a:solidFill>
                <a:latin typeface="Arial" charset="0"/>
                <a:ea typeface="+mn-ea"/>
                <a:cs typeface="+mn-cs"/>
              </a:rPr>
              <a:t>SC	Volumes		/</a:t>
            </a:r>
            <a:r>
              <a:rPr lang="en-US" sz="1200" b="0" i="0" u="none" strike="noStrike" kern="1200" baseline="0" dirty="0" err="1" smtClean="0">
                <a:solidFill>
                  <a:schemeClr val="tx1"/>
                </a:solidFill>
                <a:latin typeface="Arial" charset="0"/>
                <a:ea typeface="+mn-ea"/>
                <a:cs typeface="+mn-cs"/>
              </a:rPr>
              <a:t>var</a:t>
            </a:r>
            <a:r>
              <a:rPr lang="en-US" sz="1200" b="0" i="0" u="none" strike="noStrike" kern="1200" baseline="0" dirty="0" smtClean="0">
                <a:solidFill>
                  <a:schemeClr val="tx1"/>
                </a:solidFill>
                <a:latin typeface="Arial" charset="0"/>
                <a:ea typeface="+mn-ea"/>
                <a:cs typeface="+mn-cs"/>
              </a:rPr>
              <a:t>/lib/eucalyptus/volumes	250-500GB or larger (unless SAN)</a:t>
            </a:r>
          </a:p>
          <a:p>
            <a:r>
              <a:rPr lang="en-US" sz="1200" b="0" i="0" u="none" strike="noStrike" kern="1200" baseline="0" dirty="0" smtClean="0">
                <a:solidFill>
                  <a:schemeClr val="tx1"/>
                </a:solidFill>
                <a:latin typeface="Arial" charset="0"/>
                <a:ea typeface="+mn-ea"/>
                <a:cs typeface="+mn-cs"/>
              </a:rPr>
              <a:t>CC	CC logging		/</a:t>
            </a:r>
            <a:r>
              <a:rPr lang="en-US" sz="1200" b="0" i="0" u="none" strike="noStrike" kern="1200" baseline="0" dirty="0" err="1" smtClean="0">
                <a:solidFill>
                  <a:schemeClr val="tx1"/>
                </a:solidFill>
                <a:latin typeface="Arial" charset="0"/>
                <a:ea typeface="+mn-ea"/>
                <a:cs typeface="+mn-cs"/>
              </a:rPr>
              <a:t>var</a:t>
            </a:r>
            <a:r>
              <a:rPr lang="en-US" sz="1200" b="0" i="0" u="none" strike="noStrike" kern="1200" baseline="0" dirty="0" smtClean="0">
                <a:solidFill>
                  <a:schemeClr val="tx1"/>
                </a:solidFill>
                <a:latin typeface="Arial" charset="0"/>
                <a:ea typeface="+mn-ea"/>
                <a:cs typeface="+mn-cs"/>
              </a:rPr>
              <a:t>/log/eucalyptus		2GB</a:t>
            </a:r>
          </a:p>
          <a:p>
            <a:r>
              <a:rPr lang="en-US" sz="1200" b="0" i="0" u="none" strike="noStrike" kern="1200" baseline="0" dirty="0" smtClean="0">
                <a:solidFill>
                  <a:schemeClr val="tx1"/>
                </a:solidFill>
                <a:latin typeface="Arial" charset="0"/>
                <a:ea typeface="+mn-ea"/>
                <a:cs typeface="+mn-cs"/>
              </a:rPr>
              <a:t>NC	NC image cache	/</a:t>
            </a:r>
            <a:r>
              <a:rPr lang="en-US" sz="1200" b="0" i="0" u="none" strike="noStrike" kern="1200" baseline="0" dirty="0" err="1" smtClean="0">
                <a:solidFill>
                  <a:schemeClr val="tx1"/>
                </a:solidFill>
                <a:latin typeface="Arial" charset="0"/>
                <a:ea typeface="+mn-ea"/>
                <a:cs typeface="+mn-cs"/>
              </a:rPr>
              <a:t>var</a:t>
            </a:r>
            <a:r>
              <a:rPr lang="en-US" sz="1200" b="0" i="0" u="none" strike="noStrike" kern="1200" baseline="0" dirty="0" smtClean="0">
                <a:solidFill>
                  <a:schemeClr val="tx1"/>
                </a:solidFill>
                <a:latin typeface="Arial" charset="0"/>
                <a:ea typeface="+mn-ea"/>
                <a:cs typeface="+mn-cs"/>
              </a:rPr>
              <a:t>/lib/eucalyptus/instances	250GB or larger</a:t>
            </a:r>
          </a:p>
          <a:p>
            <a:r>
              <a:rPr lang="en-US" sz="1200" b="0" i="0" u="none" strike="noStrike" kern="1200" baseline="0" dirty="0" smtClean="0">
                <a:solidFill>
                  <a:schemeClr val="tx1"/>
                </a:solidFill>
                <a:latin typeface="Arial" charset="0"/>
                <a:ea typeface="+mn-ea"/>
                <a:cs typeface="+mn-cs"/>
              </a:rPr>
              <a:t>NC	NC logging		/</a:t>
            </a:r>
            <a:r>
              <a:rPr lang="en-US" sz="1200" b="0" i="0" u="none" strike="noStrike" kern="1200" baseline="0" dirty="0" err="1" smtClean="0">
                <a:solidFill>
                  <a:schemeClr val="tx1"/>
                </a:solidFill>
                <a:latin typeface="Arial" charset="0"/>
                <a:ea typeface="+mn-ea"/>
                <a:cs typeface="+mn-cs"/>
              </a:rPr>
              <a:t>var</a:t>
            </a:r>
            <a:r>
              <a:rPr lang="en-US" sz="1200" b="0" i="0" u="none" strike="noStrike" kern="1200" baseline="0" dirty="0" smtClean="0">
                <a:solidFill>
                  <a:schemeClr val="tx1"/>
                </a:solidFill>
                <a:latin typeface="Arial" charset="0"/>
                <a:ea typeface="+mn-ea"/>
                <a:cs typeface="+mn-cs"/>
              </a:rPr>
              <a:t>/log/eucalyptus		2GB</a:t>
            </a:r>
          </a:p>
          <a:p>
            <a:r>
              <a:rPr lang="en-US" sz="1200" b="0" i="0" u="none" strike="noStrike" kern="1200" baseline="0" dirty="0" smtClean="0">
                <a:solidFill>
                  <a:schemeClr val="tx1"/>
                </a:solidFill>
                <a:latin typeface="Arial" charset="0"/>
                <a:ea typeface="+mn-ea"/>
                <a:cs typeface="+mn-cs"/>
              </a:rPr>
              <a:t>2GB</a:t>
            </a:r>
          </a:p>
          <a:p>
            <a:r>
              <a:rPr lang="en-US" sz="1200" b="0" i="0" u="none" strike="noStrike" kern="1200" baseline="0" dirty="0" smtClean="0">
                <a:solidFill>
                  <a:schemeClr val="tx1"/>
                </a:solidFill>
                <a:latin typeface="Arial" charset="0"/>
                <a:ea typeface="+mn-ea"/>
                <a:cs typeface="+mn-cs"/>
              </a:rPr>
              <a:t>  </a:t>
            </a:r>
          </a:p>
        </p:txBody>
      </p:sp>
      <p:sp>
        <p:nvSpPr>
          <p:cNvPr id="4" name="Slide Number Placeholder 3"/>
          <p:cNvSpPr>
            <a:spLocks noGrp="1"/>
          </p:cNvSpPr>
          <p:nvPr>
            <p:ph type="sldNum" sz="quarter" idx="10"/>
          </p:nvPr>
        </p:nvSpPr>
        <p:spPr/>
        <p:txBody>
          <a:bodyPr/>
          <a:lstStyle/>
          <a:p>
            <a:fld id="{7367ADD8-B37A-43EB-B24F-2425B0232BE5}" type="slidenum">
              <a:rPr lang="en-US" smtClean="0"/>
              <a:pPr/>
              <a:t>9</a:t>
            </a:fld>
            <a:endParaRPr lang="en-US"/>
          </a:p>
        </p:txBody>
      </p:sp>
    </p:spTree>
    <p:extLst>
      <p:ext uri="{BB962C8B-B14F-4D97-AF65-F5344CB8AC3E}">
        <p14:creationId xmlns:p14="http://schemas.microsoft.com/office/powerpoint/2010/main" val="471248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Eucalyptus recommends that all NICs be at least 1Gb</a:t>
            </a:r>
            <a:r>
              <a:rPr lang="en-US" baseline="0" dirty="0" smtClean="0"/>
              <a:t>, certain hosts might benefit from 10Gb NICs.  For example, a Cluster Controller acting as a router for dozens of busy instances is a good candidate for 10Gb NICs.  </a:t>
            </a:r>
          </a:p>
          <a:p>
            <a:r>
              <a:rPr lang="en-US" dirty="0" smtClean="0"/>
              <a:t>The</a:t>
            </a:r>
            <a:r>
              <a:rPr lang="en-US" baseline="0" dirty="0" smtClean="0"/>
              <a:t> Eucalyptus Java-based components use multicast traffic to communicate.  The Java-based components include the Cloud Controller, Walrus, Storage Controller, and the optional VMware Broker.  </a:t>
            </a:r>
            <a:r>
              <a:rPr lang="en-US" dirty="0" smtClean="0"/>
              <a:t>How to test multicast connectivity between these</a:t>
            </a:r>
            <a:r>
              <a:rPr lang="en-US" baseline="0" dirty="0" smtClean="0"/>
              <a:t> components </a:t>
            </a:r>
            <a:r>
              <a:rPr lang="en-US" dirty="0" smtClean="0"/>
              <a:t>is described later in this module.</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10</a:t>
            </a:fld>
            <a:endParaRPr lang="en-US"/>
          </a:p>
        </p:txBody>
      </p:sp>
    </p:spTree>
    <p:extLst>
      <p:ext uri="{BB962C8B-B14F-4D97-AF65-F5344CB8AC3E}">
        <p14:creationId xmlns:p14="http://schemas.microsoft.com/office/powerpoint/2010/main" val="542926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For a proof-of-concept</a:t>
            </a:r>
            <a:r>
              <a:rPr lang="en-US" baseline="0" dirty="0" smtClean="0"/>
              <a:t> installation, a</a:t>
            </a:r>
            <a:r>
              <a:rPr lang="en-US" dirty="0" smtClean="0"/>
              <a:t> simple</a:t>
            </a:r>
            <a:r>
              <a:rPr lang="en-US" baseline="0" dirty="0" smtClean="0"/>
              <a:t> way to open these ports in the Linux firewall would be to disable </a:t>
            </a:r>
            <a:r>
              <a:rPr lang="en-US" baseline="0" dirty="0" err="1" smtClean="0"/>
              <a:t>iptables</a:t>
            </a:r>
            <a:r>
              <a:rPr lang="en-US" baseline="0" dirty="0" smtClean="0"/>
              <a:t>.   To disable </a:t>
            </a:r>
            <a:r>
              <a:rPr lang="en-US" baseline="0" dirty="0" err="1" smtClean="0"/>
              <a:t>iptables</a:t>
            </a:r>
            <a:r>
              <a:rPr lang="en-US" baseline="0" dirty="0" smtClean="0"/>
              <a:t> use system-</a:t>
            </a:r>
            <a:r>
              <a:rPr lang="en-US" baseline="0" dirty="0" err="1" smtClean="0"/>
              <a:t>config</a:t>
            </a:r>
            <a:r>
              <a:rPr lang="en-US" baseline="0" dirty="0" smtClean="0"/>
              <a:t>-firewall-</a:t>
            </a:r>
            <a:r>
              <a:rPr lang="en-US" baseline="0" dirty="0" err="1" smtClean="0"/>
              <a:t>tui</a:t>
            </a:r>
            <a:r>
              <a:rPr lang="en-US" baseline="0" dirty="0" smtClean="0"/>
              <a:t>.  </a:t>
            </a:r>
          </a:p>
          <a:p>
            <a:r>
              <a:rPr lang="en-US" baseline="0" dirty="0" smtClean="0"/>
              <a:t>Normally, </a:t>
            </a:r>
            <a:r>
              <a:rPr lang="en-US" baseline="0" dirty="0" err="1" smtClean="0"/>
              <a:t>iptables</a:t>
            </a:r>
            <a:r>
              <a:rPr lang="en-US" baseline="0" dirty="0" smtClean="0"/>
              <a:t> </a:t>
            </a:r>
            <a:r>
              <a:rPr lang="en-US" baseline="0" dirty="0" err="1" smtClean="0"/>
              <a:t>nat</a:t>
            </a:r>
            <a:r>
              <a:rPr lang="en-US" baseline="0" dirty="0" smtClean="0"/>
              <a:t> and filter tables are flushed when Eucalyptus starts on the Cluster Controllers.  However, it is possible to pre-load a set of firewall rules that will remain in place during Cluster Controller operation.  To configure this, add the rules to </a:t>
            </a:r>
            <a:r>
              <a:rPr lang="en-US" baseline="0" dirty="0" err="1" smtClean="0"/>
              <a:t>iptables</a:t>
            </a:r>
            <a:r>
              <a:rPr lang="en-US" baseline="0" dirty="0" smtClean="0"/>
              <a:t> before starting Eucalyptus and then run the command </a:t>
            </a:r>
            <a:r>
              <a:rPr lang="en-US" sz="1200" b="0" i="0" u="none" strike="noStrike" kern="1200" baseline="0" dirty="0" smtClean="0">
                <a:solidFill>
                  <a:schemeClr val="tx1"/>
                </a:solidFill>
                <a:latin typeface="Arial" charset="0"/>
                <a:ea typeface="+mn-ea"/>
                <a:cs typeface="+mn-cs"/>
              </a:rPr>
              <a:t> </a:t>
            </a:r>
            <a:r>
              <a:rPr lang="en-US" sz="1200" b="0" i="0" u="none" strike="noStrike" kern="1200" baseline="0" dirty="0" err="1" smtClean="0">
                <a:solidFill>
                  <a:schemeClr val="tx1"/>
                </a:solidFill>
                <a:latin typeface="Arial" charset="0"/>
                <a:ea typeface="+mn-ea"/>
                <a:cs typeface="+mn-cs"/>
              </a:rPr>
              <a:t>iptables</a:t>
            </a:r>
            <a:r>
              <a:rPr lang="en-US" sz="1200" b="0" i="0" u="none" strike="noStrike" kern="1200" baseline="0" dirty="0" smtClean="0">
                <a:solidFill>
                  <a:schemeClr val="tx1"/>
                </a:solidFill>
                <a:latin typeface="Arial" charset="0"/>
                <a:ea typeface="+mn-ea"/>
                <a:cs typeface="+mn-cs"/>
              </a:rPr>
              <a:t>-save &gt; /</a:t>
            </a:r>
            <a:r>
              <a:rPr lang="en-US" sz="1200" b="0" i="0" u="none" strike="noStrike" kern="1200" baseline="0" dirty="0" err="1" smtClean="0">
                <a:solidFill>
                  <a:schemeClr val="tx1"/>
                </a:solidFill>
                <a:latin typeface="Arial" charset="0"/>
                <a:ea typeface="+mn-ea"/>
                <a:cs typeface="+mn-cs"/>
              </a:rPr>
              <a:t>var</a:t>
            </a:r>
            <a:r>
              <a:rPr lang="en-US" sz="1200" b="0" i="0" u="none" strike="noStrike" kern="1200" baseline="0" dirty="0" smtClean="0">
                <a:solidFill>
                  <a:schemeClr val="tx1"/>
                </a:solidFill>
                <a:latin typeface="Arial" charset="0"/>
                <a:ea typeface="+mn-ea"/>
                <a:cs typeface="+mn-cs"/>
              </a:rPr>
              <a:t>/run/eucalyptus/net/</a:t>
            </a:r>
            <a:r>
              <a:rPr lang="en-US" sz="1200" b="0" i="0" u="none" strike="noStrike" kern="1200" baseline="0" dirty="0" err="1" smtClean="0">
                <a:solidFill>
                  <a:schemeClr val="tx1"/>
                </a:solidFill>
                <a:latin typeface="Arial" charset="0"/>
                <a:ea typeface="+mn-ea"/>
                <a:cs typeface="+mn-cs"/>
              </a:rPr>
              <a:t>iptables</a:t>
            </a:r>
            <a:r>
              <a:rPr lang="en-US" sz="1200" b="0" i="0" u="none" strike="noStrike" kern="1200" baseline="0" dirty="0" smtClean="0">
                <a:solidFill>
                  <a:schemeClr val="tx1"/>
                </a:solidFill>
                <a:latin typeface="Arial" charset="0"/>
                <a:ea typeface="+mn-ea"/>
                <a:cs typeface="+mn-cs"/>
              </a:rPr>
              <a:t>-preload.</a:t>
            </a:r>
          </a:p>
          <a:p>
            <a:r>
              <a:rPr lang="en-US" sz="1200" b="1" i="0" u="none" strike="noStrike" kern="1200" baseline="0" dirty="0" smtClean="0">
                <a:solidFill>
                  <a:schemeClr val="tx1"/>
                </a:solidFill>
                <a:latin typeface="Arial" charset="0"/>
                <a:ea typeface="+mn-ea"/>
                <a:cs typeface="+mn-cs"/>
              </a:rPr>
              <a:t>Caution</a:t>
            </a:r>
            <a:r>
              <a:rPr lang="en-US" sz="1200" b="0" i="0" u="none" strike="noStrike" kern="1200" baseline="0" dirty="0" smtClean="0">
                <a:solidFill>
                  <a:schemeClr val="tx1"/>
                </a:solidFill>
                <a:latin typeface="Arial" charset="0"/>
                <a:ea typeface="+mn-ea"/>
                <a:cs typeface="+mn-cs"/>
              </a:rPr>
              <a:t>: Performing this operation to define special </a:t>
            </a:r>
            <a:r>
              <a:rPr lang="en-US" sz="1200" b="0" i="0" u="none" strike="noStrike" kern="1200" baseline="0" dirty="0" err="1" smtClean="0">
                <a:solidFill>
                  <a:schemeClr val="tx1"/>
                </a:solidFill>
                <a:latin typeface="Arial" charset="0"/>
                <a:ea typeface="+mn-ea"/>
                <a:cs typeface="+mn-cs"/>
              </a:rPr>
              <a:t>iptables</a:t>
            </a:r>
            <a:r>
              <a:rPr lang="en-US" sz="1200" b="0" i="0" u="none" strike="noStrike" kern="1200" baseline="0" dirty="0" smtClean="0">
                <a:solidFill>
                  <a:schemeClr val="tx1"/>
                </a:solidFill>
                <a:latin typeface="Arial" charset="0"/>
                <a:ea typeface="+mn-ea"/>
                <a:cs typeface="+mn-cs"/>
              </a:rPr>
              <a:t> rules that are loaded when Eucalyptus starts could cause Eucalyptus VM networking to fail. Eucalyptus recommends that you only do this if you are completely sure that the pre-loaded rules will not interfere with the operation of Eucalyptus.</a:t>
            </a: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Lastly, Eucalyptus is not compatible with </a:t>
            </a:r>
            <a:r>
              <a:rPr lang="en-US" baseline="0" dirty="0" err="1" smtClean="0"/>
              <a:t>SELinux</a:t>
            </a:r>
            <a:r>
              <a:rPr lang="en-US" baseline="0" dirty="0" smtClean="0"/>
              <a:t>.  </a:t>
            </a:r>
            <a:r>
              <a:rPr lang="en-US" baseline="0" dirty="0" err="1" smtClean="0"/>
              <a:t>SELinux</a:t>
            </a:r>
            <a:r>
              <a:rPr lang="en-US" baseline="0" dirty="0" smtClean="0"/>
              <a:t> should be disabled prior to installing Eucalyptus.  The steps to disable </a:t>
            </a:r>
            <a:r>
              <a:rPr lang="en-US" baseline="0" dirty="0" err="1" smtClean="0"/>
              <a:t>SELinux</a:t>
            </a:r>
            <a:r>
              <a:rPr lang="en-US" baseline="0" dirty="0" smtClean="0"/>
              <a:t> vary with the Linux distribution.  For more information see the Installation Guide at </a:t>
            </a:r>
            <a:r>
              <a:rPr lang="en-US" dirty="0" smtClean="0"/>
              <a:t>http://www.eucalyptus.com/docs.</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11</a:t>
            </a:fld>
            <a:endParaRPr lang="en-US"/>
          </a:p>
        </p:txBody>
      </p:sp>
    </p:spTree>
    <p:extLst>
      <p:ext uri="{BB962C8B-B14F-4D97-AF65-F5344CB8AC3E}">
        <p14:creationId xmlns:p14="http://schemas.microsoft.com/office/powerpoint/2010/main" val="4166397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Eucalyptus</a:t>
            </a:r>
            <a:r>
              <a:rPr lang="en-US" baseline="0" dirty="0" smtClean="0"/>
              <a:t> can be installed from packages.  Package installation is described in the Eucalyptus Installation Guide at </a:t>
            </a:r>
            <a:r>
              <a:rPr lang="en-US" dirty="0" smtClean="0"/>
              <a:t>http://www.eucalyptus.com/docs.   There are two types of package installation.  You can install just the standard</a:t>
            </a:r>
            <a:r>
              <a:rPr lang="en-US" baseline="0" dirty="0" smtClean="0"/>
              <a:t> </a:t>
            </a:r>
            <a:r>
              <a:rPr lang="en-US" dirty="0" smtClean="0"/>
              <a:t>packages or</a:t>
            </a:r>
            <a:r>
              <a:rPr lang="en-US" baseline="0" dirty="0" smtClean="0"/>
              <a:t> you can install the standard packages plus the subscription-only SAN and VMware packages.   The two package installation methods are very similar.  The main difference is that the subscription-only software can be installed only by using a Eucalyptus-supplied key and certificate that enables the installer to access a special software repository that contains the extra software.</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Eucalyptus offers </a:t>
            </a:r>
            <a:r>
              <a:rPr lang="en-US" dirty="0" err="1" smtClean="0"/>
              <a:t>FastStart</a:t>
            </a:r>
            <a:r>
              <a:rPr lang="en-US" dirty="0" smtClean="0"/>
              <a:t> installation, a suite of installation tools that allows installation and configuration of proof-of -concept or more complex, multi-host Eucalyptus deployments. It is a generalized installer for Eucalyptus that provisions from bare metal to a cloud.  You can download a </a:t>
            </a:r>
            <a:r>
              <a:rPr lang="en-US" dirty="0" err="1" smtClean="0"/>
              <a:t>FastStart</a:t>
            </a:r>
            <a:r>
              <a:rPr lang="en-US" dirty="0" smtClean="0"/>
              <a:t> ISO image from the Eucalyptus Web site or you can build your own </a:t>
            </a:r>
            <a:r>
              <a:rPr lang="en-US" dirty="0" err="1" smtClean="0"/>
              <a:t>FastStart</a:t>
            </a:r>
            <a:r>
              <a:rPr lang="en-US" dirty="0" smtClean="0"/>
              <a:t> ISO image by downloading the </a:t>
            </a:r>
            <a:r>
              <a:rPr lang="en-US" dirty="0" err="1" smtClean="0"/>
              <a:t>FastStart</a:t>
            </a:r>
            <a:r>
              <a:rPr lang="en-US" dirty="0" smtClean="0"/>
              <a:t> software from </a:t>
            </a:r>
            <a:r>
              <a:rPr lang="en-US" dirty="0" err="1" smtClean="0"/>
              <a:t>Euclyptus</a:t>
            </a:r>
            <a:r>
              <a:rPr lang="en-US" dirty="0" smtClean="0"/>
              <a:t>. </a:t>
            </a:r>
            <a:r>
              <a:rPr lang="en-US" baseline="0" dirty="0" smtClean="0"/>
              <a:t>  </a:t>
            </a:r>
          </a:p>
          <a:p>
            <a:r>
              <a:rPr lang="en-US" baseline="0" dirty="0" smtClean="0"/>
              <a:t>Eucalyptus also allows customers to download and install the latest version of Eucalyptus which are called the nightly builds.  </a:t>
            </a:r>
            <a:r>
              <a:rPr lang="en-US" sz="1200" b="0" i="0" u="none" strike="noStrike" kern="1200" baseline="0" dirty="0" smtClean="0">
                <a:solidFill>
                  <a:schemeClr val="tx1"/>
                </a:solidFill>
                <a:latin typeface="Arial" charset="0"/>
                <a:ea typeface="+mn-ea"/>
                <a:cs typeface="+mn-cs"/>
              </a:rPr>
              <a:t>They should be considered unstable "bleeding edge" software and should not be installed in production environments.  Nightly builds use the same installation steps as a normal install from packages installation but access a different download path in order to get the latest software.</a:t>
            </a:r>
          </a:p>
          <a:p>
            <a:endParaRPr lang="en-US" baseline="0" dirty="0" smtClean="0"/>
          </a:p>
          <a:p>
            <a:r>
              <a:rPr lang="en-US" dirty="0" smtClean="0"/>
              <a:t>Eucalyptus can be installed from source code.   Source code</a:t>
            </a:r>
            <a:r>
              <a:rPr lang="en-US" baseline="0" dirty="0" smtClean="0"/>
              <a:t> is available on </a:t>
            </a:r>
            <a:r>
              <a:rPr lang="en-US" baseline="0" dirty="0" err="1" smtClean="0"/>
              <a:t>Github</a:t>
            </a:r>
            <a:r>
              <a:rPr lang="en-US" baseline="0" dirty="0" smtClean="0"/>
              <a:t> at </a:t>
            </a:r>
            <a:r>
              <a:rPr lang="en-US" dirty="0" smtClean="0">
                <a:hlinkClick r:id="rId3"/>
              </a:rPr>
              <a:t>https://github.com/eucalyptus</a:t>
            </a:r>
            <a:r>
              <a:rPr lang="en-US" dirty="0" smtClean="0"/>
              <a:t>.</a:t>
            </a:r>
          </a:p>
        </p:txBody>
      </p:sp>
      <p:sp>
        <p:nvSpPr>
          <p:cNvPr id="4" name="Slide Number Placeholder 3"/>
          <p:cNvSpPr>
            <a:spLocks noGrp="1"/>
          </p:cNvSpPr>
          <p:nvPr>
            <p:ph type="sldNum" sz="quarter" idx="10"/>
          </p:nvPr>
        </p:nvSpPr>
        <p:spPr/>
        <p:txBody>
          <a:bodyPr/>
          <a:lstStyle/>
          <a:p>
            <a:fld id="{7367ADD8-B37A-43EB-B24F-2425B0232BE5}" type="slidenum">
              <a:rPr lang="en-US" smtClean="0"/>
              <a:pPr/>
              <a:t>12</a:t>
            </a:fld>
            <a:endParaRPr lang="en-US"/>
          </a:p>
        </p:txBody>
      </p:sp>
    </p:spTree>
    <p:extLst>
      <p:ext uri="{BB962C8B-B14F-4D97-AF65-F5344CB8AC3E}">
        <p14:creationId xmlns:p14="http://schemas.microsoft.com/office/powerpoint/2010/main" val="1449559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Packages are available for all</a:t>
            </a:r>
            <a:r>
              <a:rPr lang="en-US" baseline="0" dirty="0" smtClean="0"/>
              <a:t> Eucalyptus supported Linux operating systems.  Eucalyptus </a:t>
            </a:r>
            <a:r>
              <a:rPr lang="en-US" baseline="0" dirty="0" err="1" smtClean="0"/>
              <a:t>Iaas</a:t>
            </a:r>
            <a:r>
              <a:rPr lang="en-US" baseline="0" dirty="0" smtClean="0"/>
              <a:t> can be installed from packages whether you have purchased a Eucalyptus subscription or not.  A Eucalyptus subscription entitles you to access additional proprietary software that supports SAN arrays and the VMware hypervisor.</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13</a:t>
            </a:fld>
            <a:endParaRPr lang="en-US"/>
          </a:p>
        </p:txBody>
      </p:sp>
    </p:spTree>
    <p:extLst>
      <p:ext uri="{BB962C8B-B14F-4D97-AF65-F5344CB8AC3E}">
        <p14:creationId xmlns:p14="http://schemas.microsoft.com/office/powerpoint/2010/main" val="25528822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descr="Title.jpg"/>
          <p:cNvPicPr>
            <a:picLocks noChangeAspect="1"/>
          </p:cNvPicPr>
          <p:nvPr userDrawn="1"/>
        </p:nvPicPr>
        <p:blipFill>
          <a:blip r:embed="rId2" cstate="print"/>
          <a:stretch>
            <a:fillRect/>
          </a:stretch>
        </p:blipFill>
        <p:spPr>
          <a:xfrm>
            <a:off x="0" y="0"/>
            <a:ext cx="9144000" cy="5305425"/>
          </a:xfrm>
          <a:prstGeom prst="rect">
            <a:avLst/>
          </a:prstGeom>
        </p:spPr>
      </p:pic>
      <p:sp>
        <p:nvSpPr>
          <p:cNvPr id="11" name="Rounded Rectangle 10"/>
          <p:cNvSpPr/>
          <p:nvPr userDrawn="1"/>
        </p:nvSpPr>
        <p:spPr>
          <a:xfrm>
            <a:off x="887506" y="869577"/>
            <a:ext cx="5665694" cy="3361764"/>
          </a:xfrm>
          <a:prstGeom prst="roundRect">
            <a:avLst>
              <a:gd name="adj" fmla="val 5589"/>
            </a:avLst>
          </a:prstGeom>
          <a:solidFill>
            <a:schemeClr val="accent1">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userDrawn="1"/>
        </p:nvSpPr>
        <p:spPr>
          <a:xfrm>
            <a:off x="1389529" y="1148925"/>
            <a:ext cx="4622461" cy="2843408"/>
          </a:xfrm>
          <a:prstGeom prst="roundRect">
            <a:avLst>
              <a:gd name="adj" fmla="val 558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4" name="Rectangle 2"/>
          <p:cNvSpPr>
            <a:spLocks noGrp="1" noChangeArrowheads="1"/>
          </p:cNvSpPr>
          <p:nvPr>
            <p:ph type="ctrTitle"/>
          </p:nvPr>
        </p:nvSpPr>
        <p:spPr>
          <a:xfrm>
            <a:off x="1501075" y="1204369"/>
            <a:ext cx="4433560" cy="1470025"/>
          </a:xfrm>
        </p:spPr>
        <p:txBody>
          <a:bodyPr anchor="b"/>
          <a:lstStyle>
            <a:lvl1pPr algn="l">
              <a:defRPr sz="3800">
                <a:solidFill>
                  <a:schemeClr val="tx2"/>
                </a:solidFill>
                <a:latin typeface="+mj-lt"/>
              </a:defRPr>
            </a:lvl1pPr>
          </a:lstStyle>
          <a:p>
            <a:pPr lvl="0"/>
            <a:r>
              <a:rPr lang="en-US" noProof="0" smtClean="0"/>
              <a:t>Click to edit Master title style</a:t>
            </a:r>
            <a:endParaRPr lang="en-US" noProof="0" dirty="0" smtClean="0"/>
          </a:p>
        </p:txBody>
      </p:sp>
      <p:sp>
        <p:nvSpPr>
          <p:cNvPr id="3075" name="Rectangle 3"/>
          <p:cNvSpPr>
            <a:spLocks noGrp="1" noChangeArrowheads="1"/>
          </p:cNvSpPr>
          <p:nvPr>
            <p:ph type="subTitle" idx="1"/>
          </p:nvPr>
        </p:nvSpPr>
        <p:spPr>
          <a:xfrm>
            <a:off x="1500065" y="2683548"/>
            <a:ext cx="4434893" cy="1087438"/>
          </a:xfrm>
        </p:spPr>
        <p:txBody>
          <a:bodyPr anchor="t" anchorCtr="0"/>
          <a:lstStyle>
            <a:lvl1pPr marL="0" indent="0" algn="l">
              <a:buFontTx/>
              <a:buNone/>
              <a:defRPr lang="en-US" sz="2500" b="1" noProof="0" dirty="0" smtClean="0">
                <a:solidFill>
                  <a:schemeClr val="accent1"/>
                </a:solidFill>
                <a:latin typeface="+mj-lt"/>
                <a:ea typeface="+mn-ea"/>
                <a:cs typeface="+mn-cs"/>
              </a:defRPr>
            </a:lvl1pPr>
          </a:lstStyle>
          <a:p>
            <a:pPr marL="0" lvl="0" indent="0" algn="l" rtl="0" eaLnBrk="1" fontAlgn="base" hangingPunct="1">
              <a:lnSpc>
                <a:spcPct val="95000"/>
              </a:lnSpc>
              <a:spcBef>
                <a:spcPct val="40000"/>
              </a:spcBef>
              <a:spcAft>
                <a:spcPct val="0"/>
              </a:spcAft>
              <a:buClr>
                <a:schemeClr val="tx2"/>
              </a:buClr>
              <a:buFontTx/>
              <a:buNone/>
            </a:pPr>
            <a:r>
              <a:rPr lang="en-US" noProof="0" smtClean="0"/>
              <a:t>Click to edit Master subtitle style</a:t>
            </a:r>
            <a:endParaRPr lang="en-US" noProof="0" dirty="0" smtClean="0"/>
          </a:p>
        </p:txBody>
      </p:sp>
      <p:sp>
        <p:nvSpPr>
          <p:cNvPr id="2" name="Date Placeholder 1"/>
          <p:cNvSpPr>
            <a:spLocks noGrp="1"/>
          </p:cNvSpPr>
          <p:nvPr>
            <p:ph type="dt" sz="half" idx="10"/>
          </p:nvPr>
        </p:nvSpPr>
        <p:spPr>
          <a:xfrm>
            <a:off x="4410636" y="6384735"/>
            <a:ext cx="1361234" cy="309563"/>
          </a:xfrm>
        </p:spPr>
        <p:txBody>
          <a:bodyPr/>
          <a:lstStyle/>
          <a:p>
            <a:endParaRPr lang="en-US" dirty="0"/>
          </a:p>
        </p:txBody>
      </p:sp>
      <p:sp>
        <p:nvSpPr>
          <p:cNvPr id="3" name="Slide Number Placeholder 2"/>
          <p:cNvSpPr>
            <a:spLocks noGrp="1"/>
          </p:cNvSpPr>
          <p:nvPr>
            <p:ph type="sldNum" sz="quarter" idx="11"/>
          </p:nvPr>
        </p:nvSpPr>
        <p:spPr/>
        <p:txBody>
          <a:bodyPr/>
          <a:lstStyle/>
          <a:p>
            <a:fld id="{C1994EF4-F06B-4E63-AC73-5375DF350574}" type="slidenum">
              <a:rPr lang="en-US" smtClean="0"/>
              <a:pPr/>
              <a:t>‹#›</a:t>
            </a:fld>
            <a:endParaRPr lang="en-US" dirty="0"/>
          </a:p>
        </p:txBody>
      </p:sp>
      <p:sp>
        <p:nvSpPr>
          <p:cNvPr id="10" name="TextBox 9"/>
          <p:cNvSpPr txBox="1"/>
          <p:nvPr userDrawn="1"/>
        </p:nvSpPr>
        <p:spPr>
          <a:xfrm>
            <a:off x="950258" y="6489485"/>
            <a:ext cx="2662518" cy="246221"/>
          </a:xfrm>
          <a:prstGeom prst="rect">
            <a:avLst/>
          </a:prstGeom>
          <a:noFill/>
          <a:ln>
            <a:noFill/>
          </a:ln>
          <a:effectLst/>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accent1"/>
                </a:solidFill>
                <a:latin typeface="Arial" charset="0"/>
                <a:ea typeface="+mn-ea"/>
                <a:cs typeface="+mn-cs"/>
              </a:rPr>
              <a:t>© 2013 Eucalyptus Systems, Inc.</a:t>
            </a:r>
            <a:endParaRPr lang="en-US" sz="1000" kern="1200" dirty="0" smtClean="0">
              <a:solidFill>
                <a:schemeClr val="accent1"/>
              </a:solidFill>
              <a:latin typeface="Arial" charset="0"/>
              <a:ea typeface="+mn-ea"/>
              <a:cs typeface="+mn-cs"/>
            </a:endParaRPr>
          </a:p>
        </p:txBody>
      </p:sp>
      <p:pic>
        <p:nvPicPr>
          <p:cNvPr id="12" name="Picture 11" descr="Logo.png"/>
          <p:cNvPicPr>
            <a:picLocks noChangeAspect="1"/>
          </p:cNvPicPr>
          <p:nvPr userDrawn="1"/>
        </p:nvPicPr>
        <p:blipFill>
          <a:blip r:embed="rId3" cstate="print"/>
          <a:stretch>
            <a:fillRect/>
          </a:stretch>
        </p:blipFill>
        <p:spPr>
          <a:xfrm>
            <a:off x="5990353" y="6382872"/>
            <a:ext cx="2804022" cy="31376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180483F-A603-4620-9AAA-47FD290C1D21}" type="slidenum">
              <a:rPr lang="en-US"/>
              <a:pPr/>
              <a:t>‹#›</a:t>
            </a:fld>
            <a:endParaRPr lang="en-US"/>
          </a:p>
        </p:txBody>
      </p:sp>
    </p:spTree>
    <p:extLst>
      <p:ext uri="{BB962C8B-B14F-4D97-AF65-F5344CB8AC3E}">
        <p14:creationId xmlns:p14="http://schemas.microsoft.com/office/powerpoint/2010/main" val="164258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14324" y="606425"/>
            <a:ext cx="8524875"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04799" y="1631576"/>
            <a:ext cx="8534402" cy="4527177"/>
          </a:xfrm>
        </p:spPr>
        <p:txBody>
          <a:bodyPr/>
          <a:lstStyle/>
          <a:p>
            <a:r>
              <a:rPr lang="en-US" smtClean="0"/>
              <a:t>Click icon to add chart</a:t>
            </a:r>
            <a:endParaRPr lang="en-US" dirty="0"/>
          </a:p>
        </p:txBody>
      </p:sp>
      <p:sp>
        <p:nvSpPr>
          <p:cNvPr id="7" name="Slide Number Placeholder 6"/>
          <p:cNvSpPr>
            <a:spLocks noGrp="1" noChangeArrowheads="1"/>
          </p:cNvSpPr>
          <p:nvPr>
            <p:ph type="sldNum" sz="quarter" idx="4"/>
          </p:nvPr>
        </p:nvSpPr>
        <p:spPr bwMode="auto">
          <a:xfrm>
            <a:off x="256532" y="6465702"/>
            <a:ext cx="4540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a:defRPr sz="1000">
                <a:solidFill>
                  <a:schemeClr val="accent1"/>
                </a:solidFill>
              </a:defRPr>
            </a:lvl1pPr>
          </a:lstStyle>
          <a:p>
            <a:fld id="{C1994EF4-F06B-4E63-AC73-5375DF350574}" type="slidenum">
              <a:rPr lang="en-US" smtClean="0"/>
              <a:pPr/>
              <a:t>‹#›</a:t>
            </a:fld>
            <a:endParaRPr lang="en-US" dirty="0"/>
          </a:p>
        </p:txBody>
      </p:sp>
    </p:spTree>
    <p:extLst>
      <p:ext uri="{BB962C8B-B14F-4D97-AF65-F5344CB8AC3E}">
        <p14:creationId xmlns:p14="http://schemas.microsoft.com/office/powerpoint/2010/main" val="378582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Title">
    <p:bg>
      <p:bgPr>
        <a:gradFill>
          <a:gsLst>
            <a:gs pos="45000">
              <a:srgbClr val="0099DB"/>
            </a:gs>
            <a:gs pos="2000">
              <a:srgbClr val="000000"/>
            </a:gs>
            <a:gs pos="100000">
              <a:schemeClr val="tx1"/>
            </a:gs>
          </a:gsLst>
          <a:lin ang="5400000" scaled="0"/>
        </a:gradFill>
        <a:effectLst/>
      </p:bgPr>
    </p:bg>
    <p:spTree>
      <p:nvGrpSpPr>
        <p:cNvPr id="1" name=""/>
        <p:cNvGrpSpPr/>
        <p:nvPr/>
      </p:nvGrpSpPr>
      <p:grpSpPr>
        <a:xfrm>
          <a:off x="0" y="0"/>
          <a:ext cx="0" cy="0"/>
          <a:chOff x="0" y="0"/>
          <a:chExt cx="0" cy="0"/>
        </a:xfrm>
      </p:grpSpPr>
      <p:pic>
        <p:nvPicPr>
          <p:cNvPr id="17" name="Picture 16" descr="EUC-017 Logo FNL 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05583" y="6382871"/>
            <a:ext cx="2770862" cy="296830"/>
          </a:xfrm>
          <a:prstGeom prst="rect">
            <a:avLst/>
          </a:prstGeom>
        </p:spPr>
      </p:pic>
      <p:sp>
        <p:nvSpPr>
          <p:cNvPr id="6" name="Rectangle 6"/>
          <p:cNvSpPr>
            <a:spLocks noGrp="1" noChangeArrowheads="1"/>
          </p:cNvSpPr>
          <p:nvPr>
            <p:ph type="sldNum" sz="quarter" idx="4"/>
          </p:nvPr>
        </p:nvSpPr>
        <p:spPr bwMode="auto">
          <a:xfrm>
            <a:off x="256532" y="6465702"/>
            <a:ext cx="454025" cy="309563"/>
          </a:xfrm>
          <a:prstGeom prst="rect">
            <a:avLst/>
          </a:prstGeom>
          <a:noFill/>
          <a:ln>
            <a:noFill/>
          </a:ln>
          <a:effectLst/>
          <a:extLst/>
        </p:spPr>
        <p:txBody>
          <a:bodyPr vert="horz" wrap="square" lIns="91440" tIns="45720" rIns="91440" bIns="45720" numCol="1" anchor="ctr" anchorCtr="0" compatLnSpc="1">
            <a:prstTxWarp prst="textNoShape">
              <a:avLst/>
            </a:prstTxWarp>
          </a:bodyPr>
          <a:lstStyle>
            <a:lvl1pPr>
              <a:defRPr lang="en-US" baseline="0" smtClean="0">
                <a:solidFill>
                  <a:schemeClr val="tx2">
                    <a:lumMod val="75000"/>
                  </a:schemeClr>
                </a:solidFill>
              </a:defRPr>
            </a:lvl1pPr>
          </a:lstStyle>
          <a:p>
            <a:fld id="{C1994EF4-F06B-4E63-AC73-5375DF350574}" type="slidenum">
              <a:rPr lang="en-US" smtClean="0"/>
              <a:pPr/>
              <a:t>‹#›</a:t>
            </a:fld>
            <a:endParaRPr lang="en-US" dirty="0"/>
          </a:p>
        </p:txBody>
      </p:sp>
      <p:sp>
        <p:nvSpPr>
          <p:cNvPr id="10" name="TextBox 9"/>
          <p:cNvSpPr txBox="1"/>
          <p:nvPr userDrawn="1"/>
        </p:nvSpPr>
        <p:spPr>
          <a:xfrm>
            <a:off x="950258" y="6489485"/>
            <a:ext cx="2662518" cy="246221"/>
          </a:xfrm>
          <a:prstGeom prst="rect">
            <a:avLst/>
          </a:prstGeom>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tx2">
                    <a:lumMod val="75000"/>
                  </a:schemeClr>
                </a:solidFill>
                <a:latin typeface="Arial" charset="0"/>
                <a:ea typeface="+mn-ea"/>
                <a:cs typeface="+mn-cs"/>
              </a:rPr>
              <a:t>© 2013 Eucalyptus Systems, Inc.</a:t>
            </a:r>
            <a:endParaRPr lang="en-US" sz="1000" kern="1200" dirty="0" smtClean="0">
              <a:solidFill>
                <a:schemeClr val="tx2">
                  <a:lumMod val="75000"/>
                </a:schemeClr>
              </a:solidFill>
              <a:latin typeface="Arial" charset="0"/>
              <a:ea typeface="+mn-ea"/>
              <a:cs typeface="+mn-cs"/>
            </a:endParaRPr>
          </a:p>
        </p:txBody>
      </p:sp>
      <p:sp>
        <p:nvSpPr>
          <p:cNvPr id="3" name="Text Placeholder 2"/>
          <p:cNvSpPr>
            <a:spLocks noGrp="1"/>
          </p:cNvSpPr>
          <p:nvPr>
            <p:ph type="body" sz="quarter" idx="10"/>
          </p:nvPr>
        </p:nvSpPr>
        <p:spPr>
          <a:xfrm>
            <a:off x="1595719" y="2312988"/>
            <a:ext cx="5952564" cy="607539"/>
          </a:xfrm>
          <a:noFill/>
        </p:spPr>
        <p:txBody>
          <a:bodyPr wrap="square" rtlCol="0">
            <a:spAutoFit/>
          </a:bodyPr>
          <a:lstStyle>
            <a:lvl1pPr marL="0" indent="0">
              <a:buFontTx/>
              <a:buNone/>
              <a:defRPr lang="en-US" sz="3600" b="1" kern="1200" smtClean="0">
                <a:solidFill>
                  <a:schemeClr val="bg1"/>
                </a:solidFill>
                <a:latin typeface="+mj-lt"/>
                <a:ea typeface="+mj-ea"/>
                <a:cs typeface="+mj-cs"/>
              </a:defRPr>
            </a:lvl1pPr>
            <a:lvl2pPr>
              <a:defRPr lang="en-US" kern="1200" smtClean="0">
                <a:latin typeface="Arial" charset="0"/>
                <a:ea typeface="+mn-ea"/>
                <a:cs typeface="+mn-cs"/>
              </a:defRPr>
            </a:lvl2pPr>
            <a:lvl3pPr>
              <a:defRPr lang="en-US" kern="1200" smtClean="0">
                <a:latin typeface="Arial" charset="0"/>
                <a:ea typeface="+mn-ea"/>
                <a:cs typeface="+mn-cs"/>
              </a:defRPr>
            </a:lvl3pPr>
            <a:lvl4pPr>
              <a:defRPr lang="en-US" kern="1200" smtClean="0">
                <a:latin typeface="Arial" charset="0"/>
                <a:ea typeface="+mn-ea"/>
                <a:cs typeface="+mn-cs"/>
              </a:defRPr>
            </a:lvl4pPr>
            <a:lvl5pPr>
              <a:defRPr lang="en-US" kern="1200">
                <a:latin typeface="Arial" charset="0"/>
                <a:ea typeface="+mn-ea"/>
                <a:cs typeface="+mn-cs"/>
              </a:defRPr>
            </a:lvl5pPr>
          </a:lstStyle>
          <a:p>
            <a:pPr lvl="0" algn="ctr">
              <a:lnSpc>
                <a:spcPct val="93000"/>
              </a:lnSpc>
              <a:spcBef>
                <a:spcPct val="0"/>
              </a:spcBef>
            </a:pPr>
            <a:r>
              <a:rPr lang="en-US" smtClean="0"/>
              <a:t>Click to edit Master text styles</a:t>
            </a:r>
          </a:p>
        </p:txBody>
      </p:sp>
      <p:sp>
        <p:nvSpPr>
          <p:cNvPr id="15" name="Text Placeholder 14"/>
          <p:cNvSpPr>
            <a:spLocks noGrp="1"/>
          </p:cNvSpPr>
          <p:nvPr>
            <p:ph type="body" sz="quarter" idx="11"/>
          </p:nvPr>
        </p:nvSpPr>
        <p:spPr>
          <a:xfrm>
            <a:off x="744071" y="3093291"/>
            <a:ext cx="7655858" cy="464423"/>
          </a:xfrm>
          <a:noFill/>
        </p:spPr>
        <p:txBody>
          <a:bodyPr wrap="square" rtlCol="0">
            <a:spAutoFit/>
          </a:bodyPr>
          <a:lstStyle>
            <a:lvl1pPr marL="0" indent="0" algn="ctr" rtl="0" fontAlgn="base">
              <a:lnSpc>
                <a:spcPct val="93000"/>
              </a:lnSpc>
              <a:spcBef>
                <a:spcPts val="600"/>
              </a:spcBef>
              <a:spcAft>
                <a:spcPct val="0"/>
              </a:spcAft>
              <a:buNone/>
              <a:defRPr lang="en-US" sz="2600" b="0" kern="1200" dirty="0">
                <a:solidFill>
                  <a:schemeClr val="bg1"/>
                </a:solidFill>
                <a:latin typeface="+mj-lt"/>
                <a:ea typeface="+mj-ea"/>
                <a:cs typeface="+mj-cs"/>
              </a:defRPr>
            </a:lvl1pPr>
            <a:lvl2pPr>
              <a:defRPr lang="en-US" kern="1200" smtClean="0">
                <a:latin typeface="Arial" charset="0"/>
                <a:ea typeface="+mn-ea"/>
                <a:cs typeface="+mn-cs"/>
              </a:defRPr>
            </a:lvl2pPr>
            <a:lvl3pPr>
              <a:defRPr lang="en-US" kern="1200" smtClean="0">
                <a:latin typeface="Arial" charset="0"/>
                <a:ea typeface="+mn-ea"/>
                <a:cs typeface="+mn-cs"/>
              </a:defRPr>
            </a:lvl3pPr>
            <a:lvl4pPr>
              <a:defRPr lang="en-US" kern="1200" smtClean="0">
                <a:latin typeface="Arial" charset="0"/>
                <a:ea typeface="+mn-ea"/>
                <a:cs typeface="+mn-cs"/>
              </a:defRPr>
            </a:lvl4pPr>
            <a:lvl5pPr>
              <a:defRPr lang="en-US" kern="1200">
                <a:latin typeface="Arial" charset="0"/>
                <a:ea typeface="+mn-ea"/>
                <a:cs typeface="+mn-cs"/>
              </a:defRPr>
            </a:lvl5pPr>
          </a:lstStyle>
          <a:p>
            <a:pPr lvl="0" algn="ctr">
              <a:lnSpc>
                <a:spcPct val="93000"/>
              </a:lnSpc>
              <a:spcBef>
                <a:spcPct val="0"/>
              </a:spcBef>
            </a:pPr>
            <a:r>
              <a:rPr lang="en-US" smtClean="0"/>
              <a:t>Click to edit Master text styles</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Blank Title No Logo">
    <p:bg>
      <p:bgPr>
        <a:gradFill>
          <a:gsLst>
            <a:gs pos="45000">
              <a:srgbClr val="0099DB"/>
            </a:gs>
            <a:gs pos="2000">
              <a:srgbClr val="000000"/>
            </a:gs>
            <a:gs pos="100000">
              <a:schemeClr val="tx1"/>
            </a:gs>
          </a:gsLst>
          <a:lin ang="54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040466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Tree>
    <p:extLst>
      <p:ext uri="{BB962C8B-B14F-4D97-AF65-F5344CB8AC3E}">
        <p14:creationId xmlns:p14="http://schemas.microsoft.com/office/powerpoint/2010/main" val="224486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14325" y="1864659"/>
            <a:ext cx="8524875" cy="4376343"/>
          </a:xfrm>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Tree>
    <p:extLst>
      <p:ext uri="{BB962C8B-B14F-4D97-AF65-F5344CB8AC3E}">
        <p14:creationId xmlns:p14="http://schemas.microsoft.com/office/powerpoint/2010/main" val="404662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04800" y="2004921"/>
            <a:ext cx="8534400" cy="4261408"/>
          </a:xfrm>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
        <p:nvSpPr>
          <p:cNvPr id="8" name="Text Placeholder 7"/>
          <p:cNvSpPr>
            <a:spLocks noGrp="1"/>
          </p:cNvSpPr>
          <p:nvPr>
            <p:ph type="body" sz="quarter" idx="13"/>
          </p:nvPr>
        </p:nvSpPr>
        <p:spPr>
          <a:xfrm>
            <a:off x="300230" y="1476375"/>
            <a:ext cx="8543540" cy="600075"/>
          </a:xfrm>
        </p:spPr>
        <p:txBody>
          <a:bodyPr/>
          <a:lstStyle>
            <a:lvl1pPr marL="0" indent="0" algn="ctr">
              <a:buNone/>
              <a:defRPr sz="2500" b="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Tree>
    <p:extLst>
      <p:ext uri="{BB962C8B-B14F-4D97-AF65-F5344CB8AC3E}">
        <p14:creationId xmlns:p14="http://schemas.microsoft.com/office/powerpoint/2010/main" val="22448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3ED9535-E519-4EA1-8E78-59DB116E41AE}" type="slidenum">
              <a:rPr lang="en-US"/>
              <a:pPr/>
              <a:t>‹#›</a:t>
            </a:fld>
            <a:endParaRPr lang="en-US"/>
          </a:p>
        </p:txBody>
      </p:sp>
    </p:spTree>
    <p:extLst>
      <p:ext uri="{BB962C8B-B14F-4D97-AF65-F5344CB8AC3E}">
        <p14:creationId xmlns:p14="http://schemas.microsoft.com/office/powerpoint/2010/main" val="105021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5637" y="1900517"/>
            <a:ext cx="4038292" cy="438439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19916" y="1900517"/>
            <a:ext cx="4029638" cy="438439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AA804EB-90E6-458C-8035-9016CC94BFFA}" type="slidenum">
              <a:rPr lang="en-US"/>
              <a:pPr/>
              <a:t>‹#›</a:t>
            </a:fld>
            <a:endParaRPr lang="en-US"/>
          </a:p>
        </p:txBody>
      </p:sp>
      <p:sp>
        <p:nvSpPr>
          <p:cNvPr id="8" name="Text Placeholder 7"/>
          <p:cNvSpPr>
            <a:spLocks noGrp="1"/>
          </p:cNvSpPr>
          <p:nvPr>
            <p:ph type="body" sz="quarter" idx="13"/>
          </p:nvPr>
        </p:nvSpPr>
        <p:spPr>
          <a:xfrm>
            <a:off x="300230" y="1350866"/>
            <a:ext cx="4200052" cy="600075"/>
          </a:xfrm>
        </p:spPr>
        <p:txBody>
          <a:bodyPr/>
          <a:lstStyle>
            <a:lvl1pPr marL="0" indent="0" algn="ctr">
              <a:buNone/>
              <a:defRPr sz="2700" b="1" i="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
        <p:nvSpPr>
          <p:cNvPr id="9" name="Text Placeholder 7"/>
          <p:cNvSpPr>
            <a:spLocks noGrp="1"/>
          </p:cNvSpPr>
          <p:nvPr>
            <p:ph type="body" sz="quarter" idx="14"/>
          </p:nvPr>
        </p:nvSpPr>
        <p:spPr>
          <a:xfrm>
            <a:off x="4648200" y="1350866"/>
            <a:ext cx="4200052" cy="600075"/>
          </a:xfrm>
        </p:spPr>
        <p:txBody>
          <a:bodyPr/>
          <a:lstStyle>
            <a:lvl1pPr marL="0" indent="0" algn="ctr">
              <a:buNone/>
              <a:defRPr sz="2700" b="1" i="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Tree>
    <p:extLst>
      <p:ext uri="{BB962C8B-B14F-4D97-AF65-F5344CB8AC3E}">
        <p14:creationId xmlns:p14="http://schemas.microsoft.com/office/powerpoint/2010/main" val="167659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55F1C4E-348E-48AE-A115-A61FCE0D4BD5}" type="slidenum">
              <a:rPr lang="en-US"/>
              <a:pPr/>
              <a:t>‹#›</a:t>
            </a:fld>
            <a:endParaRPr lang="en-US"/>
          </a:p>
        </p:txBody>
      </p:sp>
    </p:spTree>
    <p:extLst>
      <p:ext uri="{BB962C8B-B14F-4D97-AF65-F5344CB8AC3E}">
        <p14:creationId xmlns:p14="http://schemas.microsoft.com/office/powerpoint/2010/main" val="2365520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14325" y="606425"/>
            <a:ext cx="8524875" cy="109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14325" y="1425388"/>
            <a:ext cx="8524875" cy="484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1"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3567953" y="6384735"/>
            <a:ext cx="1361234"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a:solidFill>
                  <a:schemeClr val="bg2"/>
                </a:solidFill>
              </a:defRPr>
            </a:lvl1pPr>
          </a:lstStyle>
          <a:p>
            <a:endParaRPr lang="en-US" dirty="0"/>
          </a:p>
        </p:txBody>
      </p:sp>
      <p:sp>
        <p:nvSpPr>
          <p:cNvPr id="1030" name="Rectangle 6"/>
          <p:cNvSpPr>
            <a:spLocks noGrp="1" noChangeArrowheads="1"/>
          </p:cNvSpPr>
          <p:nvPr>
            <p:ph type="sldNum" sz="quarter" idx="4"/>
          </p:nvPr>
        </p:nvSpPr>
        <p:spPr bwMode="auto">
          <a:xfrm>
            <a:off x="256532" y="6465702"/>
            <a:ext cx="4540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a:defRPr sz="1000">
                <a:solidFill>
                  <a:schemeClr val="accent1"/>
                </a:solidFill>
              </a:defRPr>
            </a:lvl1pPr>
          </a:lstStyle>
          <a:p>
            <a:fld id="{C1994EF4-F06B-4E63-AC73-5375DF350574}" type="slidenum">
              <a:rPr lang="en-US" smtClean="0"/>
              <a:pPr/>
              <a:t>‹#›</a:t>
            </a:fld>
            <a:endParaRPr lang="en-US" dirty="0"/>
          </a:p>
        </p:txBody>
      </p:sp>
      <p:sp>
        <p:nvSpPr>
          <p:cNvPr id="11" name="Rectangle 10"/>
          <p:cNvSpPr/>
          <p:nvPr/>
        </p:nvSpPr>
        <p:spPr>
          <a:xfrm>
            <a:off x="0" y="0"/>
            <a:ext cx="9144000" cy="466165"/>
          </a:xfrm>
          <a:prstGeom prst="rect">
            <a:avLst/>
          </a:prstGeom>
          <a:gradFill>
            <a:gsLst>
              <a:gs pos="0">
                <a:schemeClr val="accent1"/>
              </a:gs>
              <a:gs pos="0">
                <a:schemeClr val="tx1"/>
              </a:gs>
              <a:gs pos="100000">
                <a:srgbClr val="0099D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a:ln>
                <a:noFill/>
              </a:ln>
            </a:endParaRPr>
          </a:p>
        </p:txBody>
      </p:sp>
      <p:sp>
        <p:nvSpPr>
          <p:cNvPr id="16" name="TextBox 15"/>
          <p:cNvSpPr txBox="1"/>
          <p:nvPr/>
        </p:nvSpPr>
        <p:spPr>
          <a:xfrm>
            <a:off x="1909482" y="6489485"/>
            <a:ext cx="2662518" cy="246221"/>
          </a:xfrm>
          <a:prstGeom prst="rect">
            <a:avLst/>
          </a:prstGeom>
          <a:noFill/>
          <a:ln>
            <a:noFill/>
          </a:ln>
          <a:effectLst/>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accent1"/>
                </a:solidFill>
                <a:latin typeface="Arial" charset="0"/>
                <a:ea typeface="+mn-ea"/>
                <a:cs typeface="+mn-cs"/>
              </a:rPr>
              <a:t>© 2013 Eucalyptus Systems, Inc.</a:t>
            </a:r>
            <a:endParaRPr lang="en-US" sz="1000" kern="1200" dirty="0" smtClean="0">
              <a:solidFill>
                <a:schemeClr val="accent1"/>
              </a:solidFill>
              <a:latin typeface="Arial" charset="0"/>
              <a:ea typeface="+mn-ea"/>
              <a:cs typeface="+mn-cs"/>
            </a:endParaRPr>
          </a:p>
        </p:txBody>
      </p:sp>
      <p:pic>
        <p:nvPicPr>
          <p:cNvPr id="10" name="Picture 1"/>
          <p:cNvPicPr>
            <a:picLocks noChangeAspect="1" noChangeArrowheads="1"/>
          </p:cNvPicPr>
          <p:nvPr/>
        </p:nvPicPr>
        <p:blipFill>
          <a:blip r:embed="rId13" cstate="print"/>
          <a:srcRect/>
          <a:stretch>
            <a:fillRect/>
          </a:stretch>
        </p:blipFill>
        <p:spPr bwMode="auto">
          <a:xfrm>
            <a:off x="8537224" y="6373550"/>
            <a:ext cx="346799" cy="33492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62" r:id="rId2"/>
    <p:sldLayoutId id="2147483664" r:id="rId3"/>
    <p:sldLayoutId id="2147483650" r:id="rId4"/>
    <p:sldLayoutId id="2147483663" r:id="rId5"/>
    <p:sldLayoutId id="2147483661" r:id="rId6"/>
    <p:sldLayoutId id="2147483651" r:id="rId7"/>
    <p:sldLayoutId id="2147483652" r:id="rId8"/>
    <p:sldLayoutId id="2147483654" r:id="rId9"/>
    <p:sldLayoutId id="2147483655" r:id="rId10"/>
    <p:sldLayoutId id="2147483660" r:id="rId11"/>
  </p:sldLayoutIdLst>
  <p:hf hdr="0" ftr="0" dt="0"/>
  <p:txStyles>
    <p:titleStyle>
      <a:lvl1pPr algn="ctr" rtl="0" eaLnBrk="1" fontAlgn="base" hangingPunct="1">
        <a:lnSpc>
          <a:spcPct val="93000"/>
        </a:lnSpc>
        <a:spcBef>
          <a:spcPct val="0"/>
        </a:spcBef>
        <a:spcAft>
          <a:spcPct val="0"/>
        </a:spcAft>
        <a:defRPr sz="3600" b="1">
          <a:solidFill>
            <a:schemeClr val="tx2"/>
          </a:solidFill>
          <a:latin typeface="+mj-lt"/>
          <a:ea typeface="+mj-ea"/>
          <a:cs typeface="+mj-cs"/>
        </a:defRPr>
      </a:lvl1pPr>
      <a:lvl2pPr algn="ctr" rtl="0" eaLnBrk="1" fontAlgn="base" hangingPunct="1">
        <a:lnSpc>
          <a:spcPct val="95000"/>
        </a:lnSpc>
        <a:spcBef>
          <a:spcPct val="0"/>
        </a:spcBef>
        <a:spcAft>
          <a:spcPct val="0"/>
        </a:spcAft>
        <a:defRPr sz="3600" b="1">
          <a:solidFill>
            <a:schemeClr val="tx1"/>
          </a:solidFill>
          <a:latin typeface="Arial" charset="0"/>
        </a:defRPr>
      </a:lvl2pPr>
      <a:lvl3pPr algn="ctr" rtl="0" eaLnBrk="1" fontAlgn="base" hangingPunct="1">
        <a:lnSpc>
          <a:spcPct val="95000"/>
        </a:lnSpc>
        <a:spcBef>
          <a:spcPct val="0"/>
        </a:spcBef>
        <a:spcAft>
          <a:spcPct val="0"/>
        </a:spcAft>
        <a:defRPr sz="3600" b="1">
          <a:solidFill>
            <a:schemeClr val="tx1"/>
          </a:solidFill>
          <a:latin typeface="Arial" charset="0"/>
        </a:defRPr>
      </a:lvl3pPr>
      <a:lvl4pPr algn="ctr" rtl="0" eaLnBrk="1" fontAlgn="base" hangingPunct="1">
        <a:lnSpc>
          <a:spcPct val="95000"/>
        </a:lnSpc>
        <a:spcBef>
          <a:spcPct val="0"/>
        </a:spcBef>
        <a:spcAft>
          <a:spcPct val="0"/>
        </a:spcAft>
        <a:defRPr sz="3600" b="1">
          <a:solidFill>
            <a:schemeClr val="tx1"/>
          </a:solidFill>
          <a:latin typeface="Arial" charset="0"/>
        </a:defRPr>
      </a:lvl4pPr>
      <a:lvl5pPr algn="ctr" rtl="0" eaLnBrk="1" fontAlgn="base" hangingPunct="1">
        <a:lnSpc>
          <a:spcPct val="95000"/>
        </a:lnSpc>
        <a:spcBef>
          <a:spcPct val="0"/>
        </a:spcBef>
        <a:spcAft>
          <a:spcPct val="0"/>
        </a:spcAft>
        <a:defRPr sz="3600" b="1">
          <a:solidFill>
            <a:schemeClr val="tx1"/>
          </a:solidFill>
          <a:latin typeface="Arial" charset="0"/>
        </a:defRPr>
      </a:lvl5pPr>
      <a:lvl6pPr marL="457200" algn="ctr" rtl="0" eaLnBrk="1" fontAlgn="base" hangingPunct="1">
        <a:lnSpc>
          <a:spcPct val="95000"/>
        </a:lnSpc>
        <a:spcBef>
          <a:spcPct val="0"/>
        </a:spcBef>
        <a:spcAft>
          <a:spcPct val="0"/>
        </a:spcAft>
        <a:defRPr sz="3600" b="1">
          <a:solidFill>
            <a:schemeClr val="tx1"/>
          </a:solidFill>
          <a:latin typeface="Arial" charset="0"/>
        </a:defRPr>
      </a:lvl6pPr>
      <a:lvl7pPr marL="914400" algn="ctr" rtl="0" eaLnBrk="1" fontAlgn="base" hangingPunct="1">
        <a:lnSpc>
          <a:spcPct val="95000"/>
        </a:lnSpc>
        <a:spcBef>
          <a:spcPct val="0"/>
        </a:spcBef>
        <a:spcAft>
          <a:spcPct val="0"/>
        </a:spcAft>
        <a:defRPr sz="3600" b="1">
          <a:solidFill>
            <a:schemeClr val="tx1"/>
          </a:solidFill>
          <a:latin typeface="Arial" charset="0"/>
        </a:defRPr>
      </a:lvl7pPr>
      <a:lvl8pPr marL="1371600" algn="ctr" rtl="0" eaLnBrk="1" fontAlgn="base" hangingPunct="1">
        <a:lnSpc>
          <a:spcPct val="95000"/>
        </a:lnSpc>
        <a:spcBef>
          <a:spcPct val="0"/>
        </a:spcBef>
        <a:spcAft>
          <a:spcPct val="0"/>
        </a:spcAft>
        <a:defRPr sz="3600" b="1">
          <a:solidFill>
            <a:schemeClr val="tx1"/>
          </a:solidFill>
          <a:latin typeface="Arial" charset="0"/>
        </a:defRPr>
      </a:lvl8pPr>
      <a:lvl9pPr marL="1828800" algn="ctr" rtl="0" eaLnBrk="1" fontAlgn="base" hangingPunct="1">
        <a:lnSpc>
          <a:spcPct val="95000"/>
        </a:lnSpc>
        <a:spcBef>
          <a:spcPct val="0"/>
        </a:spcBef>
        <a:spcAft>
          <a:spcPct val="0"/>
        </a:spcAft>
        <a:defRPr sz="3600" b="1">
          <a:solidFill>
            <a:schemeClr val="tx1"/>
          </a:solidFill>
          <a:latin typeface="Arial" charset="0"/>
        </a:defRPr>
      </a:lvl9pPr>
    </p:titleStyle>
    <p:bodyStyle>
      <a:lvl1pPr marL="233363" indent="-233363" algn="l" rtl="0" eaLnBrk="1" fontAlgn="base" hangingPunct="1">
        <a:lnSpc>
          <a:spcPct val="95000"/>
        </a:lnSpc>
        <a:spcBef>
          <a:spcPct val="40000"/>
        </a:spcBef>
        <a:spcAft>
          <a:spcPct val="0"/>
        </a:spcAft>
        <a:buClr>
          <a:schemeClr val="tx2"/>
        </a:buClr>
        <a:buChar char="•"/>
        <a:defRPr sz="2300">
          <a:solidFill>
            <a:schemeClr val="tx1"/>
          </a:solidFill>
          <a:latin typeface="+mn-lt"/>
          <a:ea typeface="+mn-ea"/>
          <a:cs typeface="+mn-cs"/>
        </a:defRPr>
      </a:lvl1pPr>
      <a:lvl2pPr marL="690563" indent="-233363" algn="l" rtl="0" eaLnBrk="1" fontAlgn="base" hangingPunct="1">
        <a:lnSpc>
          <a:spcPct val="95000"/>
        </a:lnSpc>
        <a:spcBef>
          <a:spcPct val="20000"/>
        </a:spcBef>
        <a:spcAft>
          <a:spcPct val="0"/>
        </a:spcAft>
        <a:buChar char="–"/>
        <a:defRPr sz="2000">
          <a:solidFill>
            <a:schemeClr val="tx1"/>
          </a:solidFill>
          <a:latin typeface="+mn-lt"/>
        </a:defRPr>
      </a:lvl2pPr>
      <a:lvl3pPr marL="1143000" indent="-228600" algn="l" rtl="0" eaLnBrk="1" fontAlgn="base" hangingPunct="1">
        <a:lnSpc>
          <a:spcPct val="95000"/>
        </a:lnSpc>
        <a:spcBef>
          <a:spcPct val="20000"/>
        </a:spcBef>
        <a:spcAft>
          <a:spcPct val="0"/>
        </a:spcAft>
        <a:buChar char="•"/>
        <a:defRPr sz="1800">
          <a:solidFill>
            <a:schemeClr val="tx1"/>
          </a:solidFill>
          <a:latin typeface="+mn-lt"/>
        </a:defRPr>
      </a:lvl3pPr>
      <a:lvl4pPr marL="1600200" indent="-228600" algn="l" rtl="0" eaLnBrk="1" fontAlgn="base" hangingPunct="1">
        <a:lnSpc>
          <a:spcPct val="95000"/>
        </a:lnSpc>
        <a:spcBef>
          <a:spcPct val="20000"/>
        </a:spcBef>
        <a:spcAft>
          <a:spcPct val="0"/>
        </a:spcAft>
        <a:buChar char="–"/>
        <a:defRPr sz="1600">
          <a:solidFill>
            <a:schemeClr val="tx1"/>
          </a:solidFill>
          <a:latin typeface="+mn-lt"/>
        </a:defRPr>
      </a:lvl4pPr>
      <a:lvl5pPr marL="2057400" indent="-228600" algn="l" rtl="0" eaLnBrk="1" fontAlgn="base" hangingPunct="1">
        <a:lnSpc>
          <a:spcPct val="95000"/>
        </a:lnSpc>
        <a:spcBef>
          <a:spcPct val="20000"/>
        </a:spcBef>
        <a:spcAft>
          <a:spcPct val="0"/>
        </a:spcAft>
        <a:buChar char="»"/>
        <a:defRPr sz="1600">
          <a:solidFill>
            <a:schemeClr val="tx1"/>
          </a:solidFill>
          <a:latin typeface="+mn-lt"/>
        </a:defRPr>
      </a:lvl5pPr>
      <a:lvl6pPr marL="2514600" indent="-228600" algn="l" rtl="0" eaLnBrk="1" fontAlgn="base" hangingPunct="1">
        <a:lnSpc>
          <a:spcPct val="95000"/>
        </a:lnSpc>
        <a:spcBef>
          <a:spcPct val="20000"/>
        </a:spcBef>
        <a:spcAft>
          <a:spcPct val="0"/>
        </a:spcAft>
        <a:buChar char="»"/>
        <a:defRPr>
          <a:solidFill>
            <a:schemeClr val="tx1"/>
          </a:solidFill>
          <a:latin typeface="+mn-lt"/>
        </a:defRPr>
      </a:lvl6pPr>
      <a:lvl7pPr marL="2971800" indent="-228600" algn="l" rtl="0" eaLnBrk="1" fontAlgn="base" hangingPunct="1">
        <a:lnSpc>
          <a:spcPct val="95000"/>
        </a:lnSpc>
        <a:spcBef>
          <a:spcPct val="20000"/>
        </a:spcBef>
        <a:spcAft>
          <a:spcPct val="0"/>
        </a:spcAft>
        <a:buChar char="»"/>
        <a:defRPr>
          <a:solidFill>
            <a:schemeClr val="tx1"/>
          </a:solidFill>
          <a:latin typeface="+mn-lt"/>
        </a:defRPr>
      </a:lvl7pPr>
      <a:lvl8pPr marL="3429000" indent="-228600" algn="l" rtl="0" eaLnBrk="1" fontAlgn="base" hangingPunct="1">
        <a:lnSpc>
          <a:spcPct val="95000"/>
        </a:lnSpc>
        <a:spcBef>
          <a:spcPct val="20000"/>
        </a:spcBef>
        <a:spcAft>
          <a:spcPct val="0"/>
        </a:spcAft>
        <a:buChar char="»"/>
        <a:defRPr>
          <a:solidFill>
            <a:schemeClr val="tx1"/>
          </a:solidFill>
          <a:latin typeface="+mn-lt"/>
        </a:defRPr>
      </a:lvl8pPr>
      <a:lvl9pPr marL="3886200" indent="-228600" algn="l" rtl="0" eaLnBrk="1" fontAlgn="base" hangingPunct="1">
        <a:lnSpc>
          <a:spcPct val="95000"/>
        </a:lnSpc>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www.eucalyptus.com/docs"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www.eucalyptus.com/docs"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www.eucalyptus.com/docs"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www.eucalyptus.com/docs"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www.eucalyptus.com/docs"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www.eucalyptus.com/docs"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EUC-017 Logo FNL whit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2667000"/>
            <a:ext cx="80375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2458910"/>
      </p:ext>
    </p:extLst>
  </p:cSld>
  <p:clrMapOvr>
    <a:masterClrMapping/>
  </p:clrMapOvr>
  <p:transition spd="slow"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Requirements</a:t>
            </a:r>
            <a:endParaRPr lang="en-US" dirty="0"/>
          </a:p>
        </p:txBody>
      </p:sp>
      <p:sp>
        <p:nvSpPr>
          <p:cNvPr id="3" name="Content Placeholder 2"/>
          <p:cNvSpPr>
            <a:spLocks noGrp="1"/>
          </p:cNvSpPr>
          <p:nvPr>
            <p:ph idx="1"/>
          </p:nvPr>
        </p:nvSpPr>
        <p:spPr/>
        <p:txBody>
          <a:bodyPr/>
          <a:lstStyle/>
          <a:p>
            <a:r>
              <a:rPr lang="en-US" dirty="0" smtClean="0"/>
              <a:t>Eucalyptus components require a minimum of one 1Gb NIC.</a:t>
            </a:r>
          </a:p>
          <a:p>
            <a:r>
              <a:rPr lang="en-US" dirty="0" smtClean="0"/>
              <a:t>For greater network isolation and higher availability, more NICs are required.</a:t>
            </a:r>
          </a:p>
          <a:p>
            <a:pPr lvl="1"/>
            <a:r>
              <a:rPr lang="en-US" dirty="0" smtClean="0"/>
              <a:t>Examples:</a:t>
            </a:r>
          </a:p>
          <a:p>
            <a:pPr lvl="2"/>
            <a:r>
              <a:rPr lang="en-US" dirty="0"/>
              <a:t>C</a:t>
            </a:r>
            <a:r>
              <a:rPr lang="en-US" dirty="0" smtClean="0"/>
              <a:t>luster Controllers in the MANAGED modes should have two NICs.</a:t>
            </a:r>
          </a:p>
          <a:p>
            <a:pPr lvl="3"/>
            <a:r>
              <a:rPr lang="en-US" dirty="0" smtClean="0"/>
              <a:t>One connected to the Cloud Controller network</a:t>
            </a:r>
          </a:p>
          <a:p>
            <a:pPr lvl="3"/>
            <a:r>
              <a:rPr lang="en-US" dirty="0" smtClean="0"/>
              <a:t>One connected to the Node Controller(s) network</a:t>
            </a:r>
          </a:p>
          <a:p>
            <a:pPr lvl="2"/>
            <a:r>
              <a:rPr lang="en-US" dirty="0" smtClean="0"/>
              <a:t>In Eucalyptus HA configurations, each functional NIC should be bonded to a second NIC.</a:t>
            </a:r>
          </a:p>
          <a:p>
            <a:pPr lvl="3"/>
            <a:r>
              <a:rPr lang="en-US" dirty="0" smtClean="0"/>
              <a:t>Each NIC should be connected to a separate physical network.</a:t>
            </a:r>
          </a:p>
          <a:p>
            <a:r>
              <a:rPr lang="en-US" dirty="0" smtClean="0"/>
              <a:t>UDP multicast </a:t>
            </a:r>
            <a:r>
              <a:rPr lang="en-US" dirty="0"/>
              <a:t>support </a:t>
            </a:r>
            <a:r>
              <a:rPr lang="en-US" dirty="0" smtClean="0"/>
              <a:t>for address 228.7.7.3 is </a:t>
            </a:r>
            <a:r>
              <a:rPr lang="en-US" dirty="0"/>
              <a:t>required whenever </a:t>
            </a:r>
            <a:r>
              <a:rPr lang="en-US" dirty="0" smtClean="0"/>
              <a:t>two </a:t>
            </a:r>
            <a:r>
              <a:rPr lang="en-US" dirty="0"/>
              <a:t>J</a:t>
            </a:r>
            <a:r>
              <a:rPr lang="en-US" dirty="0" smtClean="0"/>
              <a:t>ava </a:t>
            </a:r>
            <a:r>
              <a:rPr lang="en-US" dirty="0"/>
              <a:t>components </a:t>
            </a:r>
            <a:r>
              <a:rPr lang="en-US" dirty="0" smtClean="0"/>
              <a:t>run </a:t>
            </a:r>
            <a:r>
              <a:rPr lang="en-US" dirty="0"/>
              <a:t>on different physical hosts.  </a:t>
            </a:r>
            <a:endParaRPr lang="en-US" dirty="0" smtClean="0"/>
          </a:p>
          <a:p>
            <a:pPr lvl="1"/>
            <a:r>
              <a:rPr lang="en-US" dirty="0" smtClean="0"/>
              <a:t>Cloud Controller, </a:t>
            </a:r>
            <a:r>
              <a:rPr lang="en-US" dirty="0"/>
              <a:t>Walrus, S</a:t>
            </a:r>
            <a:r>
              <a:rPr lang="en-US" dirty="0" smtClean="0"/>
              <a:t>torage </a:t>
            </a:r>
            <a:r>
              <a:rPr lang="en-US" dirty="0"/>
              <a:t>C</a:t>
            </a:r>
            <a:r>
              <a:rPr lang="en-US" dirty="0" smtClean="0"/>
              <a:t>ontroller</a:t>
            </a:r>
            <a:r>
              <a:rPr lang="en-US" dirty="0"/>
              <a:t>, </a:t>
            </a:r>
            <a:r>
              <a:rPr lang="en-US" dirty="0" smtClean="0"/>
              <a:t>VMware Broker</a:t>
            </a:r>
          </a:p>
        </p:txBody>
      </p:sp>
      <p:sp>
        <p:nvSpPr>
          <p:cNvPr id="4" name="Slide Number Placeholder 3"/>
          <p:cNvSpPr>
            <a:spLocks noGrp="1"/>
          </p:cNvSpPr>
          <p:nvPr>
            <p:ph type="sldNum" sz="quarter" idx="12"/>
          </p:nvPr>
        </p:nvSpPr>
        <p:spPr/>
        <p:txBody>
          <a:bodyPr/>
          <a:lstStyle/>
          <a:p>
            <a:fld id="{843CD65F-9BB8-4359-8B89-0390EA97433C}" type="slidenum">
              <a:rPr lang="en-US" smtClean="0"/>
              <a:pPr/>
              <a:t>10</a:t>
            </a:fld>
            <a:endParaRPr lang="en-US"/>
          </a:p>
        </p:txBody>
      </p:sp>
    </p:spTree>
    <p:extLst>
      <p:ext uri="{BB962C8B-B14F-4D97-AF65-F5344CB8AC3E}">
        <p14:creationId xmlns:p14="http://schemas.microsoft.com/office/powerpoint/2010/main" val="16027004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Firewall Requirements</a:t>
            </a:r>
            <a:endParaRPr lang="en-US" dirty="0"/>
          </a:p>
        </p:txBody>
      </p:sp>
      <p:sp>
        <p:nvSpPr>
          <p:cNvPr id="3" name="Content Placeholder 2"/>
          <p:cNvSpPr>
            <a:spLocks noGrp="1"/>
          </p:cNvSpPr>
          <p:nvPr>
            <p:ph idx="1"/>
          </p:nvPr>
        </p:nvSpPr>
        <p:spPr>
          <a:xfrm>
            <a:off x="329904" y="1272267"/>
            <a:ext cx="8524875" cy="4840942"/>
          </a:xfrm>
        </p:spPr>
        <p:txBody>
          <a:bodyPr/>
          <a:lstStyle/>
          <a:p>
            <a:r>
              <a:rPr lang="en-US" dirty="0"/>
              <a:t>Eucalyptus components require certain TCP ports be </a:t>
            </a:r>
            <a:r>
              <a:rPr lang="en-US" dirty="0" smtClean="0"/>
              <a:t>accessible</a:t>
            </a:r>
          </a:p>
          <a:p>
            <a:pPr lvl="1"/>
            <a:r>
              <a:rPr lang="en-US" dirty="0" smtClean="0"/>
              <a:t>Disable </a:t>
            </a:r>
            <a:r>
              <a:rPr lang="en-US" dirty="0" err="1" smtClean="0"/>
              <a:t>SELinux</a:t>
            </a:r>
            <a:r>
              <a:rPr lang="en-US" dirty="0" smtClean="0"/>
              <a:t> too.</a:t>
            </a:r>
          </a:p>
        </p:txBody>
      </p:sp>
      <p:sp>
        <p:nvSpPr>
          <p:cNvPr id="4" name="Slide Number Placeholder 3"/>
          <p:cNvSpPr>
            <a:spLocks noGrp="1"/>
          </p:cNvSpPr>
          <p:nvPr>
            <p:ph type="sldNum" sz="quarter" idx="12"/>
          </p:nvPr>
        </p:nvSpPr>
        <p:spPr/>
        <p:txBody>
          <a:bodyPr/>
          <a:lstStyle/>
          <a:p>
            <a:fld id="{843CD65F-9BB8-4359-8B89-0390EA97433C}" type="slidenum">
              <a:rPr lang="en-US" smtClean="0"/>
              <a:pPr/>
              <a:t>11</a:t>
            </a:fld>
            <a:endParaRPr lang="en-US"/>
          </a:p>
        </p:txBody>
      </p:sp>
      <p:grpSp>
        <p:nvGrpSpPr>
          <p:cNvPr id="89" name="Group 88"/>
          <p:cNvGrpSpPr/>
          <p:nvPr/>
        </p:nvGrpSpPr>
        <p:grpSpPr>
          <a:xfrm>
            <a:off x="726818" y="2667817"/>
            <a:ext cx="7667036" cy="3583892"/>
            <a:chOff x="744179" y="2563821"/>
            <a:chExt cx="7667036" cy="3583892"/>
          </a:xfrm>
        </p:grpSpPr>
        <p:grpSp>
          <p:nvGrpSpPr>
            <p:cNvPr id="90" name="Group 89"/>
            <p:cNvGrpSpPr/>
            <p:nvPr/>
          </p:nvGrpSpPr>
          <p:grpSpPr>
            <a:xfrm>
              <a:off x="7613770" y="2651935"/>
              <a:ext cx="783268" cy="386732"/>
              <a:chOff x="3413048" y="2142740"/>
              <a:chExt cx="783268" cy="482009"/>
            </a:xfrm>
          </p:grpSpPr>
          <p:sp>
            <p:nvSpPr>
              <p:cNvPr id="169" name="Rounded Rectangle 168"/>
              <p:cNvSpPr/>
              <p:nvPr/>
            </p:nvSpPr>
            <p:spPr>
              <a:xfrm>
                <a:off x="3413048" y="2142740"/>
                <a:ext cx="783268" cy="4820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p:cNvSpPr txBox="1"/>
              <p:nvPr/>
            </p:nvSpPr>
            <p:spPr>
              <a:xfrm>
                <a:off x="3441402" y="2250830"/>
                <a:ext cx="754914" cy="276999"/>
              </a:xfrm>
              <a:prstGeom prst="rect">
                <a:avLst/>
              </a:prstGeom>
              <a:noFill/>
            </p:spPr>
            <p:txBody>
              <a:bodyPr wrap="square" rtlCol="0">
                <a:spAutoFit/>
              </a:bodyPr>
              <a:lstStyle/>
              <a:p>
                <a:pPr algn="ctr"/>
                <a:r>
                  <a:rPr lang="en-US" sz="1200" b="1" dirty="0">
                    <a:solidFill>
                      <a:schemeClr val="bg1"/>
                    </a:solidFill>
                  </a:rPr>
                  <a:t>N</a:t>
                </a:r>
                <a:r>
                  <a:rPr lang="en-US" sz="1200" b="1" dirty="0" smtClean="0">
                    <a:solidFill>
                      <a:schemeClr val="bg1"/>
                    </a:solidFill>
                  </a:rPr>
                  <a:t>C</a:t>
                </a:r>
                <a:endParaRPr lang="en-US" sz="1200" b="1" dirty="0">
                  <a:solidFill>
                    <a:schemeClr val="bg1"/>
                  </a:solidFill>
                </a:endParaRPr>
              </a:p>
            </p:txBody>
          </p:sp>
        </p:grpSp>
        <p:grpSp>
          <p:nvGrpSpPr>
            <p:cNvPr id="91" name="Group 90"/>
            <p:cNvGrpSpPr/>
            <p:nvPr/>
          </p:nvGrpSpPr>
          <p:grpSpPr>
            <a:xfrm>
              <a:off x="3069208" y="2647454"/>
              <a:ext cx="783268" cy="386732"/>
              <a:chOff x="3413048" y="2142740"/>
              <a:chExt cx="783268" cy="482009"/>
            </a:xfrm>
          </p:grpSpPr>
          <p:sp>
            <p:nvSpPr>
              <p:cNvPr id="167" name="Rounded Rectangle 166"/>
              <p:cNvSpPr/>
              <p:nvPr/>
            </p:nvSpPr>
            <p:spPr>
              <a:xfrm>
                <a:off x="3413048" y="2142740"/>
                <a:ext cx="783268" cy="4820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lumOff val="25000"/>
                    </a:schemeClr>
                  </a:solidFill>
                </a:endParaRPr>
              </a:p>
            </p:txBody>
          </p:sp>
          <p:sp>
            <p:nvSpPr>
              <p:cNvPr id="168" name="TextBox 167"/>
              <p:cNvSpPr txBox="1"/>
              <p:nvPr/>
            </p:nvSpPr>
            <p:spPr>
              <a:xfrm>
                <a:off x="3441402" y="2250830"/>
                <a:ext cx="754914" cy="276999"/>
              </a:xfrm>
              <a:prstGeom prst="rect">
                <a:avLst/>
              </a:prstGeom>
              <a:noFill/>
            </p:spPr>
            <p:txBody>
              <a:bodyPr wrap="square" rtlCol="0">
                <a:spAutoFit/>
              </a:bodyPr>
              <a:lstStyle/>
              <a:p>
                <a:pPr algn="ctr"/>
                <a:r>
                  <a:rPr lang="en-US" sz="1200" b="1" dirty="0" smtClean="0">
                    <a:solidFill>
                      <a:schemeClr val="bg1"/>
                    </a:solidFill>
                  </a:rPr>
                  <a:t>Walrus</a:t>
                </a:r>
                <a:endParaRPr lang="en-US" sz="1200" b="1" dirty="0">
                  <a:solidFill>
                    <a:schemeClr val="bg1"/>
                  </a:solidFill>
                </a:endParaRPr>
              </a:p>
            </p:txBody>
          </p:sp>
        </p:grpSp>
        <p:grpSp>
          <p:nvGrpSpPr>
            <p:cNvPr id="92" name="Group 91"/>
            <p:cNvGrpSpPr/>
            <p:nvPr/>
          </p:nvGrpSpPr>
          <p:grpSpPr>
            <a:xfrm>
              <a:off x="3069208" y="4068159"/>
              <a:ext cx="783268" cy="386732"/>
              <a:chOff x="3413048" y="2142740"/>
              <a:chExt cx="783268" cy="482009"/>
            </a:xfrm>
          </p:grpSpPr>
          <p:sp>
            <p:nvSpPr>
              <p:cNvPr id="165" name="Rounded Rectangle 164"/>
              <p:cNvSpPr/>
              <p:nvPr/>
            </p:nvSpPr>
            <p:spPr>
              <a:xfrm>
                <a:off x="3413048" y="2142740"/>
                <a:ext cx="783268" cy="4820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p:cNvSpPr txBox="1"/>
              <p:nvPr/>
            </p:nvSpPr>
            <p:spPr>
              <a:xfrm>
                <a:off x="3441402" y="2250830"/>
                <a:ext cx="754914" cy="276999"/>
              </a:xfrm>
              <a:prstGeom prst="rect">
                <a:avLst/>
              </a:prstGeom>
              <a:noFill/>
            </p:spPr>
            <p:txBody>
              <a:bodyPr wrap="square" rtlCol="0">
                <a:spAutoFit/>
              </a:bodyPr>
              <a:lstStyle/>
              <a:p>
                <a:pPr algn="ctr"/>
                <a:r>
                  <a:rPr lang="en-US" sz="1200" b="1" dirty="0" smtClean="0">
                    <a:solidFill>
                      <a:schemeClr val="bg1"/>
                    </a:solidFill>
                  </a:rPr>
                  <a:t>CLC</a:t>
                </a:r>
                <a:endParaRPr lang="en-US" sz="1200" b="1" dirty="0">
                  <a:solidFill>
                    <a:schemeClr val="bg1"/>
                  </a:solidFill>
                </a:endParaRPr>
              </a:p>
            </p:txBody>
          </p:sp>
        </p:grpSp>
        <p:grpSp>
          <p:nvGrpSpPr>
            <p:cNvPr id="93" name="Group 92"/>
            <p:cNvGrpSpPr/>
            <p:nvPr/>
          </p:nvGrpSpPr>
          <p:grpSpPr>
            <a:xfrm>
              <a:off x="5494347" y="4068159"/>
              <a:ext cx="783268" cy="386732"/>
              <a:chOff x="3413048" y="2142740"/>
              <a:chExt cx="783268" cy="482009"/>
            </a:xfrm>
          </p:grpSpPr>
          <p:sp>
            <p:nvSpPr>
              <p:cNvPr id="163" name="Rounded Rectangle 162"/>
              <p:cNvSpPr/>
              <p:nvPr/>
            </p:nvSpPr>
            <p:spPr>
              <a:xfrm>
                <a:off x="3413048" y="2142740"/>
                <a:ext cx="783268" cy="4820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p:cNvSpPr txBox="1"/>
              <p:nvPr/>
            </p:nvSpPr>
            <p:spPr>
              <a:xfrm>
                <a:off x="3441402" y="2250830"/>
                <a:ext cx="754914" cy="276999"/>
              </a:xfrm>
              <a:prstGeom prst="rect">
                <a:avLst/>
              </a:prstGeom>
              <a:noFill/>
            </p:spPr>
            <p:txBody>
              <a:bodyPr wrap="square" rtlCol="0">
                <a:spAutoFit/>
              </a:bodyPr>
              <a:lstStyle/>
              <a:p>
                <a:pPr algn="ctr"/>
                <a:r>
                  <a:rPr lang="en-US" sz="1200" b="1" dirty="0">
                    <a:solidFill>
                      <a:schemeClr val="bg1"/>
                    </a:solidFill>
                  </a:rPr>
                  <a:t>S</a:t>
                </a:r>
                <a:r>
                  <a:rPr lang="en-US" sz="1200" b="1" dirty="0" smtClean="0">
                    <a:solidFill>
                      <a:schemeClr val="bg1"/>
                    </a:solidFill>
                  </a:rPr>
                  <a:t>C</a:t>
                </a:r>
                <a:endParaRPr lang="en-US" sz="1200" b="1" dirty="0">
                  <a:solidFill>
                    <a:schemeClr val="bg1"/>
                  </a:solidFill>
                </a:endParaRPr>
              </a:p>
            </p:txBody>
          </p:sp>
        </p:grpSp>
        <p:grpSp>
          <p:nvGrpSpPr>
            <p:cNvPr id="94" name="Group 93"/>
            <p:cNvGrpSpPr/>
            <p:nvPr/>
          </p:nvGrpSpPr>
          <p:grpSpPr>
            <a:xfrm>
              <a:off x="4949855" y="5094304"/>
              <a:ext cx="783268" cy="386732"/>
              <a:chOff x="3413048" y="2142740"/>
              <a:chExt cx="783268" cy="482009"/>
            </a:xfrm>
          </p:grpSpPr>
          <p:sp>
            <p:nvSpPr>
              <p:cNvPr id="161" name="Rounded Rectangle 160"/>
              <p:cNvSpPr/>
              <p:nvPr/>
            </p:nvSpPr>
            <p:spPr>
              <a:xfrm>
                <a:off x="3413048" y="2142740"/>
                <a:ext cx="783268" cy="4820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TextBox 161"/>
              <p:cNvSpPr txBox="1"/>
              <p:nvPr/>
            </p:nvSpPr>
            <p:spPr>
              <a:xfrm>
                <a:off x="3441402" y="2250830"/>
                <a:ext cx="754914" cy="276999"/>
              </a:xfrm>
              <a:prstGeom prst="rect">
                <a:avLst/>
              </a:prstGeom>
              <a:noFill/>
            </p:spPr>
            <p:txBody>
              <a:bodyPr wrap="square" rtlCol="0">
                <a:spAutoFit/>
              </a:bodyPr>
              <a:lstStyle/>
              <a:p>
                <a:pPr algn="ctr"/>
                <a:r>
                  <a:rPr lang="en-US" sz="1200" b="1" dirty="0" smtClean="0">
                    <a:solidFill>
                      <a:schemeClr val="bg1"/>
                    </a:solidFill>
                  </a:rPr>
                  <a:t>CC</a:t>
                </a:r>
                <a:endParaRPr lang="en-US" sz="1200" b="1" dirty="0">
                  <a:solidFill>
                    <a:schemeClr val="bg1"/>
                  </a:solidFill>
                </a:endParaRPr>
              </a:p>
            </p:txBody>
          </p:sp>
        </p:grpSp>
        <p:sp>
          <p:nvSpPr>
            <p:cNvPr id="95" name="TextBox 94"/>
            <p:cNvSpPr txBox="1"/>
            <p:nvPr/>
          </p:nvSpPr>
          <p:spPr>
            <a:xfrm>
              <a:off x="6709987" y="5704960"/>
              <a:ext cx="615246" cy="276999"/>
            </a:xfrm>
            <a:prstGeom prst="rect">
              <a:avLst/>
            </a:prstGeom>
            <a:noFill/>
          </p:spPr>
          <p:txBody>
            <a:bodyPr wrap="square" rtlCol="0">
              <a:spAutoFit/>
            </a:bodyPr>
            <a:lstStyle/>
            <a:p>
              <a:pPr algn="ctr"/>
              <a:r>
                <a:rPr lang="en-US" sz="1200" dirty="0" smtClean="0"/>
                <a:t>902</a:t>
              </a:r>
              <a:endParaRPr lang="en-US" sz="1200" dirty="0"/>
            </a:p>
          </p:txBody>
        </p:sp>
        <p:pic>
          <p:nvPicPr>
            <p:cNvPr id="9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179" y="3980308"/>
              <a:ext cx="570139" cy="562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7" name="Straight Connector 96"/>
            <p:cNvCxnSpPr>
              <a:stCxn id="96" idx="3"/>
              <a:endCxn id="165" idx="1"/>
            </p:cNvCxnSpPr>
            <p:nvPr/>
          </p:nvCxnSpPr>
          <p:spPr>
            <a:xfrm>
              <a:off x="1314318" y="4261525"/>
              <a:ext cx="1754890" cy="0"/>
            </a:xfrm>
            <a:prstGeom prst="line">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167" idx="1"/>
              <a:endCxn id="96" idx="3"/>
            </p:cNvCxnSpPr>
            <p:nvPr/>
          </p:nvCxnSpPr>
          <p:spPr>
            <a:xfrm flipH="1">
              <a:off x="1314318" y="2840820"/>
              <a:ext cx="1754890" cy="1420705"/>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167" idx="2"/>
              <a:endCxn id="165" idx="0"/>
            </p:cNvCxnSpPr>
            <p:nvPr/>
          </p:nvCxnSpPr>
          <p:spPr>
            <a:xfrm>
              <a:off x="3460842" y="3034186"/>
              <a:ext cx="0" cy="1033973"/>
            </a:xfrm>
            <a:prstGeom prst="line">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161" idx="1"/>
            </p:cNvCxnSpPr>
            <p:nvPr/>
          </p:nvCxnSpPr>
          <p:spPr>
            <a:xfrm flipH="1" flipV="1">
              <a:off x="3852475" y="4377129"/>
              <a:ext cx="1097380" cy="910541"/>
            </a:xfrm>
            <a:prstGeom prst="line">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165" idx="3"/>
              <a:endCxn id="163" idx="1"/>
            </p:cNvCxnSpPr>
            <p:nvPr/>
          </p:nvCxnSpPr>
          <p:spPr>
            <a:xfrm>
              <a:off x="3852476" y="4261525"/>
              <a:ext cx="1641871" cy="0"/>
            </a:xfrm>
            <a:prstGeom prst="line">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61" idx="3"/>
              <a:endCxn id="169" idx="2"/>
            </p:cNvCxnSpPr>
            <p:nvPr/>
          </p:nvCxnSpPr>
          <p:spPr>
            <a:xfrm flipV="1">
              <a:off x="5733123" y="3038667"/>
              <a:ext cx="2272281" cy="2249003"/>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69" idx="1"/>
              <a:endCxn id="167" idx="3"/>
            </p:cNvCxnSpPr>
            <p:nvPr/>
          </p:nvCxnSpPr>
          <p:spPr>
            <a:xfrm flipH="1" flipV="1">
              <a:off x="3852476" y="2840820"/>
              <a:ext cx="3761294" cy="4481"/>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169" idx="1"/>
              <a:endCxn id="163" idx="3"/>
            </p:cNvCxnSpPr>
            <p:nvPr/>
          </p:nvCxnSpPr>
          <p:spPr>
            <a:xfrm flipH="1">
              <a:off x="6277615" y="2845301"/>
              <a:ext cx="1336155" cy="1416224"/>
            </a:xfrm>
            <a:prstGeom prst="line">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4960589" y="5510077"/>
              <a:ext cx="783268" cy="386732"/>
              <a:chOff x="3413048" y="2142740"/>
              <a:chExt cx="783268" cy="482009"/>
            </a:xfrm>
          </p:grpSpPr>
          <p:sp>
            <p:nvSpPr>
              <p:cNvPr id="159" name="Rounded Rectangle 158"/>
              <p:cNvSpPr/>
              <p:nvPr/>
            </p:nvSpPr>
            <p:spPr>
              <a:xfrm>
                <a:off x="3413048" y="2142740"/>
                <a:ext cx="783268" cy="4820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p:cNvSpPr txBox="1"/>
              <p:nvPr/>
            </p:nvSpPr>
            <p:spPr>
              <a:xfrm>
                <a:off x="3441402" y="2250830"/>
                <a:ext cx="754914" cy="345242"/>
              </a:xfrm>
              <a:prstGeom prst="rect">
                <a:avLst/>
              </a:prstGeom>
              <a:noFill/>
            </p:spPr>
            <p:txBody>
              <a:bodyPr wrap="square" rtlCol="0">
                <a:spAutoFit/>
              </a:bodyPr>
              <a:lstStyle/>
              <a:p>
                <a:pPr algn="ctr"/>
                <a:r>
                  <a:rPr lang="en-US" sz="1200" b="1" dirty="0" smtClean="0">
                    <a:solidFill>
                      <a:schemeClr val="bg1"/>
                    </a:solidFill>
                  </a:rPr>
                  <a:t>VB</a:t>
                </a:r>
                <a:endParaRPr lang="en-US" sz="1200" b="1" dirty="0">
                  <a:solidFill>
                    <a:schemeClr val="bg1"/>
                  </a:solidFill>
                </a:endParaRPr>
              </a:p>
            </p:txBody>
          </p:sp>
        </p:grpSp>
        <p:grpSp>
          <p:nvGrpSpPr>
            <p:cNvPr id="129" name="Group 128"/>
            <p:cNvGrpSpPr/>
            <p:nvPr/>
          </p:nvGrpSpPr>
          <p:grpSpPr>
            <a:xfrm>
              <a:off x="7627947" y="5514322"/>
              <a:ext cx="783268" cy="386732"/>
              <a:chOff x="3413048" y="2142740"/>
              <a:chExt cx="783268" cy="482009"/>
            </a:xfrm>
          </p:grpSpPr>
          <p:sp>
            <p:nvSpPr>
              <p:cNvPr id="153" name="Rounded Rectangle 152"/>
              <p:cNvSpPr/>
              <p:nvPr/>
            </p:nvSpPr>
            <p:spPr>
              <a:xfrm>
                <a:off x="3413048" y="2142740"/>
                <a:ext cx="783268" cy="4820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p:cNvSpPr txBox="1"/>
              <p:nvPr/>
            </p:nvSpPr>
            <p:spPr>
              <a:xfrm>
                <a:off x="3441402" y="2250830"/>
                <a:ext cx="754914" cy="345242"/>
              </a:xfrm>
              <a:prstGeom prst="rect">
                <a:avLst/>
              </a:prstGeom>
              <a:noFill/>
            </p:spPr>
            <p:txBody>
              <a:bodyPr wrap="square" rtlCol="0">
                <a:spAutoFit/>
              </a:bodyPr>
              <a:lstStyle/>
              <a:p>
                <a:pPr algn="ctr"/>
                <a:r>
                  <a:rPr lang="en-US" sz="1200" b="1" dirty="0" smtClean="0">
                    <a:solidFill>
                      <a:schemeClr val="bg1"/>
                    </a:solidFill>
                  </a:rPr>
                  <a:t>ESX</a:t>
                </a:r>
                <a:endParaRPr lang="en-US" sz="1200" b="1" dirty="0">
                  <a:solidFill>
                    <a:schemeClr val="bg1"/>
                  </a:solidFill>
                </a:endParaRPr>
              </a:p>
            </p:txBody>
          </p:sp>
        </p:grpSp>
        <p:cxnSp>
          <p:nvCxnSpPr>
            <p:cNvPr id="130" name="Straight Connector 129"/>
            <p:cNvCxnSpPr>
              <a:stCxn id="159" idx="3"/>
              <a:endCxn id="153" idx="1"/>
            </p:cNvCxnSpPr>
            <p:nvPr/>
          </p:nvCxnSpPr>
          <p:spPr>
            <a:xfrm>
              <a:off x="5743857" y="5703443"/>
              <a:ext cx="1884090" cy="4245"/>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2034502" y="3975102"/>
              <a:ext cx="615246" cy="276999"/>
            </a:xfrm>
            <a:prstGeom prst="rect">
              <a:avLst/>
            </a:prstGeom>
            <a:noFill/>
          </p:spPr>
          <p:txBody>
            <a:bodyPr wrap="square" rtlCol="0">
              <a:spAutoFit/>
            </a:bodyPr>
            <a:lstStyle/>
            <a:p>
              <a:pPr algn="ctr"/>
              <a:r>
                <a:rPr lang="en-US" sz="1200" dirty="0" smtClean="0"/>
                <a:t>8443</a:t>
              </a:r>
              <a:endParaRPr lang="en-US" sz="1200" dirty="0"/>
            </a:p>
          </p:txBody>
        </p:sp>
        <p:sp>
          <p:nvSpPr>
            <p:cNvPr id="139" name="TextBox 138"/>
            <p:cNvSpPr txBox="1"/>
            <p:nvPr/>
          </p:nvSpPr>
          <p:spPr>
            <a:xfrm>
              <a:off x="2034502" y="4266006"/>
              <a:ext cx="615246" cy="276999"/>
            </a:xfrm>
            <a:prstGeom prst="rect">
              <a:avLst/>
            </a:prstGeom>
            <a:noFill/>
          </p:spPr>
          <p:txBody>
            <a:bodyPr wrap="square" rtlCol="0">
              <a:spAutoFit/>
            </a:bodyPr>
            <a:lstStyle/>
            <a:p>
              <a:pPr algn="ctr"/>
              <a:r>
                <a:rPr lang="en-US" sz="1200" dirty="0" smtClean="0"/>
                <a:t>8773</a:t>
              </a:r>
              <a:endParaRPr lang="en-US" sz="1200" dirty="0"/>
            </a:p>
          </p:txBody>
        </p:sp>
        <p:sp>
          <p:nvSpPr>
            <p:cNvPr id="140" name="TextBox 139"/>
            <p:cNvSpPr txBox="1"/>
            <p:nvPr/>
          </p:nvSpPr>
          <p:spPr>
            <a:xfrm rot="19069429">
              <a:off x="1764148" y="3223653"/>
              <a:ext cx="615246" cy="276999"/>
            </a:xfrm>
            <a:prstGeom prst="rect">
              <a:avLst/>
            </a:prstGeom>
            <a:noFill/>
          </p:spPr>
          <p:txBody>
            <a:bodyPr wrap="square" rtlCol="0">
              <a:spAutoFit/>
            </a:bodyPr>
            <a:lstStyle/>
            <a:p>
              <a:pPr algn="ctr"/>
              <a:r>
                <a:rPr lang="en-US" sz="1200" dirty="0" smtClean="0"/>
                <a:t>8773</a:t>
              </a:r>
              <a:endParaRPr lang="en-US" sz="1200" dirty="0"/>
            </a:p>
          </p:txBody>
        </p:sp>
        <p:sp>
          <p:nvSpPr>
            <p:cNvPr id="141" name="TextBox 140"/>
            <p:cNvSpPr txBox="1"/>
            <p:nvPr/>
          </p:nvSpPr>
          <p:spPr>
            <a:xfrm>
              <a:off x="2527701" y="3160536"/>
              <a:ext cx="1010892" cy="646331"/>
            </a:xfrm>
            <a:prstGeom prst="rect">
              <a:avLst/>
            </a:prstGeom>
            <a:noFill/>
          </p:spPr>
          <p:txBody>
            <a:bodyPr wrap="square" rtlCol="0">
              <a:spAutoFit/>
            </a:bodyPr>
            <a:lstStyle/>
            <a:p>
              <a:pPr algn="ctr"/>
              <a:r>
                <a:rPr lang="en-US" sz="1200" dirty="0" smtClean="0"/>
                <a:t>8773 – Walrus to CLC-DB</a:t>
              </a:r>
              <a:endParaRPr lang="en-US" sz="1200" dirty="0"/>
            </a:p>
          </p:txBody>
        </p:sp>
        <p:sp>
          <p:nvSpPr>
            <p:cNvPr id="142" name="TextBox 141"/>
            <p:cNvSpPr txBox="1"/>
            <p:nvPr/>
          </p:nvSpPr>
          <p:spPr>
            <a:xfrm rot="18837512">
              <a:off x="6557340" y="4216289"/>
              <a:ext cx="615246" cy="276999"/>
            </a:xfrm>
            <a:prstGeom prst="rect">
              <a:avLst/>
            </a:prstGeom>
            <a:noFill/>
          </p:spPr>
          <p:txBody>
            <a:bodyPr wrap="square" rtlCol="0">
              <a:spAutoFit/>
            </a:bodyPr>
            <a:lstStyle/>
            <a:p>
              <a:pPr algn="ctr"/>
              <a:r>
                <a:rPr lang="en-US" sz="1200" dirty="0" smtClean="0"/>
                <a:t>8775</a:t>
              </a:r>
              <a:endParaRPr lang="en-US" sz="1200" dirty="0"/>
            </a:p>
          </p:txBody>
        </p:sp>
        <p:sp>
          <p:nvSpPr>
            <p:cNvPr id="143" name="TextBox 142"/>
            <p:cNvSpPr txBox="1"/>
            <p:nvPr/>
          </p:nvSpPr>
          <p:spPr>
            <a:xfrm rot="2513497">
              <a:off x="3980603" y="4734020"/>
              <a:ext cx="615246" cy="276999"/>
            </a:xfrm>
            <a:prstGeom prst="rect">
              <a:avLst/>
            </a:prstGeom>
            <a:noFill/>
          </p:spPr>
          <p:txBody>
            <a:bodyPr wrap="square" rtlCol="0">
              <a:spAutoFit/>
            </a:bodyPr>
            <a:lstStyle/>
            <a:p>
              <a:pPr algn="ctr"/>
              <a:r>
                <a:rPr lang="en-US" sz="1200" dirty="0" smtClean="0"/>
                <a:t>8774</a:t>
              </a:r>
              <a:endParaRPr lang="en-US" sz="1200" dirty="0"/>
            </a:p>
          </p:txBody>
        </p:sp>
        <p:sp>
          <p:nvSpPr>
            <p:cNvPr id="144" name="TextBox 143"/>
            <p:cNvSpPr txBox="1"/>
            <p:nvPr/>
          </p:nvSpPr>
          <p:spPr>
            <a:xfrm>
              <a:off x="3372022" y="3160537"/>
              <a:ext cx="960907" cy="646331"/>
            </a:xfrm>
            <a:prstGeom prst="rect">
              <a:avLst/>
            </a:prstGeom>
            <a:noFill/>
          </p:spPr>
          <p:txBody>
            <a:bodyPr wrap="square" rtlCol="0">
              <a:spAutoFit/>
            </a:bodyPr>
            <a:lstStyle/>
            <a:p>
              <a:pPr algn="ctr"/>
              <a:r>
                <a:rPr lang="en-US" sz="1200" dirty="0" smtClean="0"/>
                <a:t>8777 –  Walrus to DB</a:t>
              </a:r>
              <a:endParaRPr lang="en-US" sz="1200" dirty="0"/>
            </a:p>
          </p:txBody>
        </p:sp>
        <p:sp>
          <p:nvSpPr>
            <p:cNvPr id="145" name="TextBox 144"/>
            <p:cNvSpPr txBox="1"/>
            <p:nvPr/>
          </p:nvSpPr>
          <p:spPr>
            <a:xfrm>
              <a:off x="4332929" y="3806379"/>
              <a:ext cx="1161418" cy="461665"/>
            </a:xfrm>
            <a:prstGeom prst="rect">
              <a:avLst/>
            </a:prstGeom>
            <a:noFill/>
          </p:spPr>
          <p:txBody>
            <a:bodyPr wrap="square" rtlCol="0">
              <a:spAutoFit/>
            </a:bodyPr>
            <a:lstStyle/>
            <a:p>
              <a:pPr algn="ctr"/>
              <a:r>
                <a:rPr lang="en-US" sz="1200" dirty="0" smtClean="0"/>
                <a:t>8773 – CLC to SC</a:t>
              </a:r>
              <a:endParaRPr lang="en-US" sz="1200" dirty="0"/>
            </a:p>
          </p:txBody>
        </p:sp>
        <p:sp>
          <p:nvSpPr>
            <p:cNvPr id="146" name="TextBox 145"/>
            <p:cNvSpPr txBox="1"/>
            <p:nvPr/>
          </p:nvSpPr>
          <p:spPr>
            <a:xfrm>
              <a:off x="4374319" y="4266006"/>
              <a:ext cx="1015268" cy="461665"/>
            </a:xfrm>
            <a:prstGeom prst="rect">
              <a:avLst/>
            </a:prstGeom>
            <a:noFill/>
          </p:spPr>
          <p:txBody>
            <a:bodyPr wrap="square" rtlCol="0">
              <a:spAutoFit/>
            </a:bodyPr>
            <a:lstStyle/>
            <a:p>
              <a:pPr algn="ctr"/>
              <a:r>
                <a:rPr lang="en-US" sz="1200" dirty="0" smtClean="0"/>
                <a:t>8777 – SC to DB</a:t>
              </a:r>
              <a:endParaRPr lang="en-US" sz="1200" dirty="0"/>
            </a:p>
          </p:txBody>
        </p:sp>
        <p:sp>
          <p:nvSpPr>
            <p:cNvPr id="147" name="TextBox 146"/>
            <p:cNvSpPr txBox="1"/>
            <p:nvPr/>
          </p:nvSpPr>
          <p:spPr>
            <a:xfrm>
              <a:off x="5295794" y="2563821"/>
              <a:ext cx="615246" cy="276999"/>
            </a:xfrm>
            <a:prstGeom prst="rect">
              <a:avLst/>
            </a:prstGeom>
            <a:noFill/>
          </p:spPr>
          <p:txBody>
            <a:bodyPr wrap="square" rtlCol="0">
              <a:spAutoFit/>
            </a:bodyPr>
            <a:lstStyle/>
            <a:p>
              <a:pPr algn="ctr"/>
              <a:r>
                <a:rPr lang="en-US" sz="1200" dirty="0" smtClean="0"/>
                <a:t>8773</a:t>
              </a:r>
              <a:endParaRPr lang="en-US" sz="1200" dirty="0"/>
            </a:p>
          </p:txBody>
        </p:sp>
        <p:sp>
          <p:nvSpPr>
            <p:cNvPr id="148" name="TextBox 147"/>
            <p:cNvSpPr txBox="1"/>
            <p:nvPr/>
          </p:nvSpPr>
          <p:spPr>
            <a:xfrm>
              <a:off x="6709987" y="5870714"/>
              <a:ext cx="615246" cy="276999"/>
            </a:xfrm>
            <a:prstGeom prst="rect">
              <a:avLst/>
            </a:prstGeom>
            <a:noFill/>
          </p:spPr>
          <p:txBody>
            <a:bodyPr wrap="square" rtlCol="0">
              <a:spAutoFit/>
            </a:bodyPr>
            <a:lstStyle/>
            <a:p>
              <a:pPr algn="ctr"/>
              <a:r>
                <a:rPr lang="en-US" sz="1200" dirty="0" smtClean="0"/>
                <a:t>903</a:t>
              </a:r>
              <a:endParaRPr lang="en-US" sz="1200" dirty="0"/>
            </a:p>
          </p:txBody>
        </p:sp>
        <p:sp>
          <p:nvSpPr>
            <p:cNvPr id="149" name="TextBox 148"/>
            <p:cNvSpPr txBox="1"/>
            <p:nvPr/>
          </p:nvSpPr>
          <p:spPr>
            <a:xfrm>
              <a:off x="6709987" y="5423358"/>
              <a:ext cx="615246" cy="276999"/>
            </a:xfrm>
            <a:prstGeom prst="rect">
              <a:avLst/>
            </a:prstGeom>
            <a:noFill/>
          </p:spPr>
          <p:txBody>
            <a:bodyPr wrap="square" rtlCol="0">
              <a:spAutoFit/>
            </a:bodyPr>
            <a:lstStyle/>
            <a:p>
              <a:pPr algn="ctr"/>
              <a:r>
                <a:rPr lang="en-US" sz="1200" dirty="0" smtClean="0"/>
                <a:t>443</a:t>
              </a:r>
              <a:endParaRPr lang="en-US" sz="1200" dirty="0"/>
            </a:p>
          </p:txBody>
        </p:sp>
        <p:sp>
          <p:nvSpPr>
            <p:cNvPr id="150" name="TextBox 149"/>
            <p:cNvSpPr txBox="1"/>
            <p:nvPr/>
          </p:nvSpPr>
          <p:spPr>
            <a:xfrm rot="18826915">
              <a:off x="6539279" y="3305188"/>
              <a:ext cx="615246" cy="276999"/>
            </a:xfrm>
            <a:prstGeom prst="rect">
              <a:avLst/>
            </a:prstGeom>
            <a:noFill/>
          </p:spPr>
          <p:txBody>
            <a:bodyPr wrap="square" rtlCol="0">
              <a:spAutoFit/>
            </a:bodyPr>
            <a:lstStyle/>
            <a:p>
              <a:pPr algn="ctr"/>
              <a:r>
                <a:rPr lang="en-US" sz="1200" dirty="0" smtClean="0"/>
                <a:t>3260</a:t>
              </a:r>
              <a:endParaRPr lang="en-US" sz="1200" dirty="0"/>
            </a:p>
          </p:txBody>
        </p:sp>
        <p:sp>
          <p:nvSpPr>
            <p:cNvPr id="151" name="TextBox 150"/>
            <p:cNvSpPr txBox="1"/>
            <p:nvPr/>
          </p:nvSpPr>
          <p:spPr>
            <a:xfrm>
              <a:off x="4124993" y="5384892"/>
              <a:ext cx="615246" cy="276999"/>
            </a:xfrm>
            <a:prstGeom prst="rect">
              <a:avLst/>
            </a:prstGeom>
            <a:noFill/>
          </p:spPr>
          <p:txBody>
            <a:bodyPr wrap="square" rtlCol="0">
              <a:spAutoFit/>
            </a:bodyPr>
            <a:lstStyle/>
            <a:p>
              <a:pPr algn="ctr"/>
              <a:r>
                <a:rPr lang="en-US" sz="1200" dirty="0" smtClean="0"/>
                <a:t>8773</a:t>
              </a:r>
              <a:endParaRPr lang="en-US" sz="1200" dirty="0"/>
            </a:p>
          </p:txBody>
        </p:sp>
        <p:cxnSp>
          <p:nvCxnSpPr>
            <p:cNvPr id="152" name="Elbow Connector 151"/>
            <p:cNvCxnSpPr/>
            <p:nvPr/>
          </p:nvCxnSpPr>
          <p:spPr>
            <a:xfrm rot="10800000">
              <a:off x="4949855" y="5353970"/>
              <a:ext cx="10734" cy="415773"/>
            </a:xfrm>
            <a:prstGeom prst="bentConnector3">
              <a:avLst>
                <a:gd name="adj1" fmla="val 222968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15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Methods</a:t>
            </a:r>
            <a:endParaRPr lang="en-US" dirty="0"/>
          </a:p>
        </p:txBody>
      </p:sp>
      <p:sp>
        <p:nvSpPr>
          <p:cNvPr id="3" name="Content Placeholder 2"/>
          <p:cNvSpPr>
            <a:spLocks noGrp="1"/>
          </p:cNvSpPr>
          <p:nvPr>
            <p:ph idx="1"/>
          </p:nvPr>
        </p:nvSpPr>
        <p:spPr/>
        <p:txBody>
          <a:bodyPr/>
          <a:lstStyle/>
          <a:p>
            <a:r>
              <a:rPr lang="en-US" dirty="0" smtClean="0"/>
              <a:t>There are multiple installation methods.</a:t>
            </a:r>
          </a:p>
          <a:p>
            <a:pPr lvl="1"/>
            <a:r>
              <a:rPr lang="en-US" dirty="0" smtClean="0"/>
              <a:t>Standard package installation </a:t>
            </a:r>
          </a:p>
          <a:p>
            <a:pPr lvl="1"/>
            <a:r>
              <a:rPr lang="en-US" dirty="0" smtClean="0"/>
              <a:t>Subscription package installation</a:t>
            </a:r>
          </a:p>
          <a:p>
            <a:pPr lvl="1"/>
            <a:r>
              <a:rPr lang="en-US" dirty="0" err="1" smtClean="0"/>
              <a:t>FastStart</a:t>
            </a:r>
            <a:endParaRPr lang="en-US" dirty="0" smtClean="0"/>
          </a:p>
          <a:p>
            <a:pPr lvl="1"/>
            <a:r>
              <a:rPr lang="en-US" dirty="0" smtClean="0"/>
              <a:t>Nightly-build package installation</a:t>
            </a:r>
          </a:p>
          <a:p>
            <a:pPr lvl="1"/>
            <a:r>
              <a:rPr lang="en-US" dirty="0" smtClean="0"/>
              <a:t>Source file installation (</a:t>
            </a:r>
            <a:r>
              <a:rPr lang="en-US" dirty="0" err="1" smtClean="0"/>
              <a:t>GitHub</a:t>
            </a:r>
            <a:r>
              <a:rPr lang="en-US" dirty="0" smtClean="0"/>
              <a:t>)</a:t>
            </a:r>
          </a:p>
          <a:p>
            <a:r>
              <a:rPr lang="en-US" dirty="0" smtClean="0"/>
              <a:t>This course will focus on standard package installation. </a:t>
            </a:r>
          </a:p>
          <a:p>
            <a:pPr lvl="1"/>
            <a:endParaRPr lang="en-US" dirty="0"/>
          </a:p>
          <a:p>
            <a:endParaRPr lang="en-US" dirty="0" smtClean="0">
              <a:solidFill>
                <a:srgbClr val="FF0000"/>
              </a:solidFill>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843CD65F-9BB8-4359-8B89-0390EA97433C}" type="slidenum">
              <a:rPr lang="en-US" smtClean="0"/>
              <a:pPr/>
              <a:t>12</a:t>
            </a:fld>
            <a:endParaRPr lang="en-US"/>
          </a:p>
        </p:txBody>
      </p:sp>
    </p:spTree>
    <p:extLst>
      <p:ext uri="{BB962C8B-B14F-4D97-AF65-F5344CB8AC3E}">
        <p14:creationId xmlns:p14="http://schemas.microsoft.com/office/powerpoint/2010/main" val="3098934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Installation</a:t>
            </a:r>
            <a:endParaRPr lang="en-US" dirty="0"/>
          </a:p>
        </p:txBody>
      </p:sp>
      <p:sp>
        <p:nvSpPr>
          <p:cNvPr id="3" name="Content Placeholder 2"/>
          <p:cNvSpPr>
            <a:spLocks noGrp="1"/>
          </p:cNvSpPr>
          <p:nvPr>
            <p:ph idx="1"/>
          </p:nvPr>
        </p:nvSpPr>
        <p:spPr>
          <a:xfrm>
            <a:off x="305532" y="1249542"/>
            <a:ext cx="8524875" cy="4840942"/>
          </a:xfrm>
        </p:spPr>
        <p:txBody>
          <a:bodyPr/>
          <a:lstStyle/>
          <a:p>
            <a:r>
              <a:rPr lang="en-US" dirty="0" smtClean="0"/>
              <a:t>Packages are available for all supported operating systems</a:t>
            </a:r>
          </a:p>
          <a:p>
            <a:pPr lvl="1"/>
            <a:r>
              <a:rPr lang="en-US" dirty="0" err="1" smtClean="0"/>
              <a:t>CentOS</a:t>
            </a:r>
            <a:r>
              <a:rPr lang="en-US" dirty="0" smtClean="0"/>
              <a:t> and RHEL </a:t>
            </a:r>
            <a:r>
              <a:rPr lang="en-US" dirty="0"/>
              <a:t>6</a:t>
            </a:r>
            <a:r>
              <a:rPr lang="en-US" dirty="0" smtClean="0"/>
              <a:t> </a:t>
            </a:r>
          </a:p>
          <a:p>
            <a:pPr lvl="2"/>
            <a:r>
              <a:rPr lang="en-US" dirty="0" smtClean="0"/>
              <a:t>Also supported for subscription package installation</a:t>
            </a:r>
          </a:p>
          <a:p>
            <a:r>
              <a:rPr lang="en-US" dirty="0" smtClean="0"/>
              <a:t>As </a:t>
            </a:r>
            <a:r>
              <a:rPr lang="en-US" dirty="0"/>
              <a:t>part of </a:t>
            </a:r>
            <a:r>
              <a:rPr lang="en-US" dirty="0" smtClean="0"/>
              <a:t>an Eucalyptus </a:t>
            </a:r>
            <a:r>
              <a:rPr lang="en-US" dirty="0" err="1" smtClean="0"/>
              <a:t>IaaS</a:t>
            </a:r>
            <a:r>
              <a:rPr lang="en-US" dirty="0" smtClean="0"/>
              <a:t> Subscription</a:t>
            </a:r>
            <a:r>
              <a:rPr lang="en-US" dirty="0"/>
              <a:t>, you will </a:t>
            </a:r>
            <a:r>
              <a:rPr lang="en-US" dirty="0" smtClean="0"/>
              <a:t>receive:</a:t>
            </a:r>
          </a:p>
          <a:p>
            <a:pPr lvl="1"/>
            <a:r>
              <a:rPr lang="en-US" dirty="0" smtClean="0"/>
              <a:t>A GPG public key to be used to verify the Eucalyptus software's integrity</a:t>
            </a:r>
          </a:p>
          <a:p>
            <a:pPr lvl="1"/>
            <a:r>
              <a:rPr lang="en-US" dirty="0" smtClean="0"/>
              <a:t>An </a:t>
            </a:r>
            <a:r>
              <a:rPr lang="en-US" dirty="0"/>
              <a:t>entitlement certificate and a private key that allow you </a:t>
            </a:r>
            <a:r>
              <a:rPr lang="en-US" dirty="0" smtClean="0"/>
              <a:t>to download Eucalyptus subscription-only packages</a:t>
            </a:r>
          </a:p>
          <a:p>
            <a:pPr lvl="2"/>
            <a:r>
              <a:rPr lang="en-US" dirty="0" smtClean="0"/>
              <a:t>SAN drivers</a:t>
            </a:r>
          </a:p>
          <a:p>
            <a:pPr lvl="2"/>
            <a:r>
              <a:rPr lang="en-US" dirty="0" smtClean="0"/>
              <a:t>VMware software interface</a:t>
            </a:r>
          </a:p>
        </p:txBody>
      </p:sp>
      <p:sp>
        <p:nvSpPr>
          <p:cNvPr id="4" name="Slide Number Placeholder 3"/>
          <p:cNvSpPr>
            <a:spLocks noGrp="1"/>
          </p:cNvSpPr>
          <p:nvPr>
            <p:ph type="sldNum" sz="quarter" idx="12"/>
          </p:nvPr>
        </p:nvSpPr>
        <p:spPr/>
        <p:txBody>
          <a:bodyPr/>
          <a:lstStyle/>
          <a:p>
            <a:fld id="{843CD65F-9BB8-4359-8B89-0390EA97433C}" type="slidenum">
              <a:rPr lang="en-US" smtClean="0"/>
              <a:pPr/>
              <a:t>13</a:t>
            </a:fld>
            <a:endParaRPr lang="en-US"/>
          </a:p>
        </p:txBody>
      </p:sp>
    </p:spTree>
    <p:extLst>
      <p:ext uri="{BB962C8B-B14F-4D97-AF65-F5344CB8AC3E}">
        <p14:creationId xmlns:p14="http://schemas.microsoft.com/office/powerpoint/2010/main" val="4007930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Software Repository</a:t>
            </a: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314325" y="1469350"/>
            <a:ext cx="8524875" cy="4782160"/>
          </a:xfrm>
        </p:spPr>
        <p:txBody>
          <a:bodyPr/>
          <a:lstStyle/>
          <a:p>
            <a:r>
              <a:rPr lang="en-US" dirty="0" smtClean="0"/>
              <a:t>Eucalyptus package installation depends on network access to software repositories.</a:t>
            </a:r>
          </a:p>
          <a:p>
            <a:pPr lvl="1"/>
            <a:r>
              <a:rPr lang="en-US" dirty="0" smtClean="0"/>
              <a:t>Default installation requires Internet access.</a:t>
            </a:r>
          </a:p>
          <a:p>
            <a:r>
              <a:rPr lang="en-US" dirty="0" smtClean="0"/>
              <a:t>An internal software repository for installation might be necessary.</a:t>
            </a:r>
          </a:p>
          <a:p>
            <a:pPr lvl="1"/>
            <a:r>
              <a:rPr lang="en-US" dirty="0" smtClean="0"/>
              <a:t>For network security reasons</a:t>
            </a:r>
          </a:p>
          <a:p>
            <a:pPr lvl="1"/>
            <a:r>
              <a:rPr lang="en-US" dirty="0" smtClean="0"/>
              <a:t>For change control reasons</a:t>
            </a:r>
          </a:p>
          <a:p>
            <a:r>
              <a:rPr lang="en-US" dirty="0" smtClean="0"/>
              <a:t>For information about creating an internal repository, see Appendix B </a:t>
            </a:r>
            <a:r>
              <a:rPr lang="en-US" dirty="0"/>
              <a:t>of the </a:t>
            </a:r>
            <a:r>
              <a:rPr lang="en-US" i="1" dirty="0"/>
              <a:t>Eucalyptus Installation Guide </a:t>
            </a:r>
            <a:r>
              <a:rPr lang="en-US" dirty="0"/>
              <a:t>for </a:t>
            </a:r>
            <a:r>
              <a:rPr lang="en-US" dirty="0" smtClean="0"/>
              <a:t>3.2 </a:t>
            </a:r>
            <a:r>
              <a:rPr lang="en-US" dirty="0"/>
              <a:t>at </a:t>
            </a:r>
            <a:r>
              <a:rPr lang="en-US" dirty="0">
                <a:hlinkClick r:id="rId3"/>
              </a:rPr>
              <a:t>http://</a:t>
            </a:r>
            <a:r>
              <a:rPr lang="en-US" dirty="0" smtClean="0">
                <a:hlinkClick r:id="rId3"/>
              </a:rPr>
              <a:t>www.eucalyptus.com/docs</a:t>
            </a:r>
            <a:r>
              <a:rPr lang="en-US" dirty="0" smtClean="0"/>
              <a:t>. </a:t>
            </a:r>
            <a:endParaRPr lang="en-US" dirty="0"/>
          </a:p>
          <a:p>
            <a:endParaRPr lang="en-US" dirty="0" smtClean="0"/>
          </a:p>
        </p:txBody>
      </p:sp>
      <p:sp>
        <p:nvSpPr>
          <p:cNvPr id="4" name="Slide Number Placeholder 3"/>
          <p:cNvSpPr>
            <a:spLocks noGrp="1"/>
          </p:cNvSpPr>
          <p:nvPr>
            <p:ph type="sldNum" sz="quarter" idx="12"/>
          </p:nvPr>
        </p:nvSpPr>
        <p:spPr/>
        <p:txBody>
          <a:bodyPr/>
          <a:lstStyle/>
          <a:p>
            <a:fld id="{843CD65F-9BB8-4359-8B89-0390EA97433C}" type="slidenum">
              <a:rPr lang="en-US" smtClean="0"/>
              <a:pPr/>
              <a:t>14</a:t>
            </a:fld>
            <a:endParaRPr lang="en-US"/>
          </a:p>
        </p:txBody>
      </p:sp>
    </p:spTree>
    <p:extLst>
      <p:ext uri="{BB962C8B-B14F-4D97-AF65-F5344CB8AC3E}">
        <p14:creationId xmlns:p14="http://schemas.microsoft.com/office/powerpoint/2010/main" val="28960004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Proof-of-Concept Installation</a:t>
            </a:r>
            <a:endParaRPr lang="en-US" dirty="0"/>
          </a:p>
        </p:txBody>
      </p:sp>
      <p:sp>
        <p:nvSpPr>
          <p:cNvPr id="3" name="Content Placeholder 2"/>
          <p:cNvSpPr>
            <a:spLocks noGrp="1"/>
          </p:cNvSpPr>
          <p:nvPr>
            <p:ph idx="1"/>
          </p:nvPr>
        </p:nvSpPr>
        <p:spPr>
          <a:xfrm>
            <a:off x="305533" y="1416596"/>
            <a:ext cx="8354890" cy="4840942"/>
          </a:xfrm>
        </p:spPr>
        <p:txBody>
          <a:bodyPr/>
          <a:lstStyle/>
          <a:p>
            <a:r>
              <a:rPr lang="en-US" dirty="0" smtClean="0"/>
              <a:t>The following pages illustrate a proof-of-concept installation on </a:t>
            </a:r>
            <a:r>
              <a:rPr lang="en-US" dirty="0" err="1" smtClean="0"/>
              <a:t>CentOS</a:t>
            </a:r>
            <a:r>
              <a:rPr lang="en-US" dirty="0" smtClean="0"/>
              <a:t> 6.3 running KVM.</a:t>
            </a:r>
          </a:p>
          <a:p>
            <a:pPr lvl="1"/>
            <a:r>
              <a:rPr lang="en-US" dirty="0" smtClean="0"/>
              <a:t>For other installations, see                                                                            the Eu</a:t>
            </a:r>
            <a:r>
              <a:rPr lang="en-US" i="1" dirty="0" smtClean="0"/>
              <a:t>calyptus Installation                                                                 Guide</a:t>
            </a:r>
            <a:r>
              <a:rPr lang="en-US" dirty="0" smtClean="0"/>
              <a:t> for 3.2.</a:t>
            </a:r>
          </a:p>
          <a:p>
            <a:r>
              <a:rPr lang="en-US" dirty="0" smtClean="0"/>
              <a:t>A </a:t>
            </a:r>
            <a:r>
              <a:rPr lang="en-US" dirty="0"/>
              <a:t>basic proof-of-concept </a:t>
            </a:r>
            <a:r>
              <a:rPr lang="en-US" dirty="0" smtClean="0"/>
              <a:t>                                                   installation requires two                                                            physical </a:t>
            </a:r>
            <a:r>
              <a:rPr lang="en-US" dirty="0"/>
              <a:t>hosts.</a:t>
            </a:r>
          </a:p>
          <a:p>
            <a:pPr lvl="1"/>
            <a:r>
              <a:rPr lang="en-US" dirty="0"/>
              <a:t>Front-end host</a:t>
            </a:r>
          </a:p>
          <a:p>
            <a:pPr lvl="1"/>
            <a:r>
              <a:rPr lang="en-US" dirty="0" smtClean="0"/>
              <a:t>Back-end host</a:t>
            </a:r>
          </a:p>
          <a:p>
            <a:pPr marL="233363" lvl="1">
              <a:spcBef>
                <a:spcPct val="40000"/>
              </a:spcBef>
              <a:buClr>
                <a:schemeClr val="tx2"/>
              </a:buClr>
              <a:buFontTx/>
              <a:buChar char="•"/>
            </a:pPr>
            <a:r>
              <a:rPr lang="en-US" dirty="0"/>
              <a:t>Ensure that the hosts’ time is synchronized and that the Eucalyptus ports are not blocked by any </a:t>
            </a:r>
            <a:r>
              <a:rPr lang="en-US" dirty="0" smtClean="0"/>
              <a:t>firewall and </a:t>
            </a:r>
            <a:r>
              <a:rPr lang="en-US" dirty="0" err="1" smtClean="0"/>
              <a:t>SELinux</a:t>
            </a:r>
            <a:r>
              <a:rPr lang="en-US" dirty="0" smtClean="0"/>
              <a:t> is disabled.</a:t>
            </a:r>
            <a:endParaRPr lang="en-US" dirty="0"/>
          </a:p>
          <a:p>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15</a:t>
            </a:fld>
            <a:endParaRPr lang="en-US"/>
          </a:p>
        </p:txBody>
      </p:sp>
      <p:grpSp>
        <p:nvGrpSpPr>
          <p:cNvPr id="5" name="Group 4"/>
          <p:cNvGrpSpPr/>
          <p:nvPr/>
        </p:nvGrpSpPr>
        <p:grpSpPr>
          <a:xfrm>
            <a:off x="4602444" y="2282067"/>
            <a:ext cx="4381758" cy="2582446"/>
            <a:chOff x="4331733" y="2032484"/>
            <a:chExt cx="4381758" cy="2582446"/>
          </a:xfrm>
        </p:grpSpPr>
        <p:sp>
          <p:nvSpPr>
            <p:cNvPr id="30" name="Rounded Rectangle 29"/>
            <p:cNvSpPr/>
            <p:nvPr/>
          </p:nvSpPr>
          <p:spPr>
            <a:xfrm>
              <a:off x="4348126" y="3979233"/>
              <a:ext cx="2233246" cy="635697"/>
            </a:xfrm>
            <a:prstGeom prst="round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4331733" y="2032484"/>
              <a:ext cx="4381758" cy="2553682"/>
              <a:chOff x="4319678" y="2060077"/>
              <a:chExt cx="4381758" cy="3182817"/>
            </a:xfrm>
          </p:grpSpPr>
          <p:grpSp>
            <p:nvGrpSpPr>
              <p:cNvPr id="6" name="Group 5"/>
              <p:cNvGrpSpPr/>
              <p:nvPr/>
            </p:nvGrpSpPr>
            <p:grpSpPr>
              <a:xfrm>
                <a:off x="4319678" y="2060077"/>
                <a:ext cx="2233246" cy="3057933"/>
                <a:chOff x="2502326" y="2031022"/>
                <a:chExt cx="2233246" cy="3057933"/>
              </a:xfrm>
            </p:grpSpPr>
            <p:sp>
              <p:nvSpPr>
                <p:cNvPr id="11" name="Rounded Rectangle 10"/>
                <p:cNvSpPr/>
                <p:nvPr/>
              </p:nvSpPr>
              <p:spPr>
                <a:xfrm>
                  <a:off x="2502326" y="2031022"/>
                  <a:ext cx="2233246" cy="2031395"/>
                </a:xfrm>
                <a:prstGeom prst="round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3229531" y="4606946"/>
                  <a:ext cx="783268" cy="482009"/>
                  <a:chOff x="3413048" y="2142740"/>
                  <a:chExt cx="783268" cy="482009"/>
                </a:xfrm>
              </p:grpSpPr>
              <p:sp>
                <p:nvSpPr>
                  <p:cNvPr id="33" name="Rounded Rectangle 32"/>
                  <p:cNvSpPr/>
                  <p:nvPr/>
                </p:nvSpPr>
                <p:spPr>
                  <a:xfrm>
                    <a:off x="3413048" y="2142740"/>
                    <a:ext cx="783268" cy="4820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441402" y="2250830"/>
                    <a:ext cx="754914" cy="276999"/>
                  </a:xfrm>
                  <a:prstGeom prst="rect">
                    <a:avLst/>
                  </a:prstGeom>
                  <a:noFill/>
                </p:spPr>
                <p:txBody>
                  <a:bodyPr wrap="square" rtlCol="0">
                    <a:spAutoFit/>
                  </a:bodyPr>
                  <a:lstStyle/>
                  <a:p>
                    <a:pPr algn="ctr"/>
                    <a:r>
                      <a:rPr lang="en-US" sz="1200" b="1" dirty="0">
                        <a:solidFill>
                          <a:schemeClr val="bg1"/>
                        </a:solidFill>
                      </a:rPr>
                      <a:t>N</a:t>
                    </a:r>
                    <a:r>
                      <a:rPr lang="en-US" sz="1200" b="1" dirty="0" smtClean="0">
                        <a:solidFill>
                          <a:schemeClr val="bg1"/>
                        </a:solidFill>
                      </a:rPr>
                      <a:t>C</a:t>
                    </a:r>
                    <a:endParaRPr lang="en-US" sz="1200" b="1" dirty="0">
                      <a:solidFill>
                        <a:schemeClr val="bg1"/>
                      </a:solidFill>
                    </a:endParaRPr>
                  </a:p>
                </p:txBody>
              </p:sp>
            </p:grpSp>
            <p:cxnSp>
              <p:nvCxnSpPr>
                <p:cNvPr id="13" name="Straight Connector 12"/>
                <p:cNvCxnSpPr>
                  <a:stCxn id="11" idx="2"/>
                  <a:endCxn id="33" idx="0"/>
                </p:cNvCxnSpPr>
                <p:nvPr/>
              </p:nvCxnSpPr>
              <p:spPr>
                <a:xfrm>
                  <a:off x="3618949" y="4062417"/>
                  <a:ext cx="2216" cy="544529"/>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2774544" y="2342093"/>
                  <a:ext cx="1688810" cy="482010"/>
                  <a:chOff x="2755532" y="2347678"/>
                  <a:chExt cx="1688810" cy="482010"/>
                </a:xfrm>
              </p:grpSpPr>
              <p:grpSp>
                <p:nvGrpSpPr>
                  <p:cNvPr id="23" name="Group 22"/>
                  <p:cNvGrpSpPr/>
                  <p:nvPr/>
                </p:nvGrpSpPr>
                <p:grpSpPr>
                  <a:xfrm>
                    <a:off x="3661074" y="2347678"/>
                    <a:ext cx="783268" cy="482009"/>
                    <a:chOff x="3413048" y="2142740"/>
                    <a:chExt cx="783268" cy="482009"/>
                  </a:xfrm>
                </p:grpSpPr>
                <p:sp>
                  <p:nvSpPr>
                    <p:cNvPr id="27" name="Rounded Rectangle 26"/>
                    <p:cNvSpPr/>
                    <p:nvPr/>
                  </p:nvSpPr>
                  <p:spPr>
                    <a:xfrm>
                      <a:off x="3413048" y="2142740"/>
                      <a:ext cx="783268" cy="4820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lumOff val="25000"/>
                          </a:schemeClr>
                        </a:solidFill>
                      </a:endParaRPr>
                    </a:p>
                  </p:txBody>
                </p:sp>
                <p:sp>
                  <p:nvSpPr>
                    <p:cNvPr id="28" name="TextBox 27"/>
                    <p:cNvSpPr txBox="1"/>
                    <p:nvPr/>
                  </p:nvSpPr>
                  <p:spPr>
                    <a:xfrm>
                      <a:off x="3441402" y="2250830"/>
                      <a:ext cx="754914" cy="276999"/>
                    </a:xfrm>
                    <a:prstGeom prst="rect">
                      <a:avLst/>
                    </a:prstGeom>
                    <a:noFill/>
                  </p:spPr>
                  <p:txBody>
                    <a:bodyPr wrap="square" rtlCol="0">
                      <a:spAutoFit/>
                    </a:bodyPr>
                    <a:lstStyle/>
                    <a:p>
                      <a:pPr algn="ctr"/>
                      <a:r>
                        <a:rPr lang="en-US" sz="1200" b="1" dirty="0" smtClean="0">
                          <a:solidFill>
                            <a:schemeClr val="bg1"/>
                          </a:solidFill>
                        </a:rPr>
                        <a:t>Walrus</a:t>
                      </a:r>
                      <a:endParaRPr lang="en-US" sz="1200" b="1" dirty="0">
                        <a:solidFill>
                          <a:schemeClr val="bg1"/>
                        </a:solidFill>
                      </a:endParaRPr>
                    </a:p>
                  </p:txBody>
                </p:sp>
              </p:grpSp>
              <p:grpSp>
                <p:nvGrpSpPr>
                  <p:cNvPr id="24" name="Group 23"/>
                  <p:cNvGrpSpPr/>
                  <p:nvPr/>
                </p:nvGrpSpPr>
                <p:grpSpPr>
                  <a:xfrm>
                    <a:off x="2755532" y="2347679"/>
                    <a:ext cx="783268" cy="482009"/>
                    <a:chOff x="3413048" y="2142740"/>
                    <a:chExt cx="783268" cy="482009"/>
                  </a:xfrm>
                </p:grpSpPr>
                <p:sp>
                  <p:nvSpPr>
                    <p:cNvPr id="25" name="Rounded Rectangle 24"/>
                    <p:cNvSpPr/>
                    <p:nvPr/>
                  </p:nvSpPr>
                  <p:spPr>
                    <a:xfrm>
                      <a:off x="3413048" y="2142740"/>
                      <a:ext cx="783268" cy="4820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441402" y="2250830"/>
                      <a:ext cx="754914" cy="276999"/>
                    </a:xfrm>
                    <a:prstGeom prst="rect">
                      <a:avLst/>
                    </a:prstGeom>
                    <a:noFill/>
                  </p:spPr>
                  <p:txBody>
                    <a:bodyPr wrap="square" rtlCol="0">
                      <a:spAutoFit/>
                    </a:bodyPr>
                    <a:lstStyle/>
                    <a:p>
                      <a:pPr algn="ctr"/>
                      <a:r>
                        <a:rPr lang="en-US" sz="1200" b="1" dirty="0" smtClean="0">
                          <a:solidFill>
                            <a:schemeClr val="bg1"/>
                          </a:solidFill>
                        </a:rPr>
                        <a:t>CLC</a:t>
                      </a:r>
                      <a:endParaRPr lang="en-US" sz="1200" b="1" dirty="0">
                        <a:solidFill>
                          <a:schemeClr val="bg1"/>
                        </a:solidFill>
                      </a:endParaRPr>
                    </a:p>
                  </p:txBody>
                </p:sp>
              </p:grpSp>
            </p:grpSp>
            <p:grpSp>
              <p:nvGrpSpPr>
                <p:cNvPr id="16" name="Group 15"/>
                <p:cNvGrpSpPr/>
                <p:nvPr/>
              </p:nvGrpSpPr>
              <p:grpSpPr>
                <a:xfrm>
                  <a:off x="2774544" y="3219049"/>
                  <a:ext cx="1688810" cy="482010"/>
                  <a:chOff x="2755532" y="3119690"/>
                  <a:chExt cx="1688810" cy="482010"/>
                </a:xfrm>
              </p:grpSpPr>
              <p:grpSp>
                <p:nvGrpSpPr>
                  <p:cNvPr id="17" name="Group 16"/>
                  <p:cNvGrpSpPr/>
                  <p:nvPr/>
                </p:nvGrpSpPr>
                <p:grpSpPr>
                  <a:xfrm>
                    <a:off x="3661074" y="3119690"/>
                    <a:ext cx="783268" cy="482009"/>
                    <a:chOff x="3413048" y="2142740"/>
                    <a:chExt cx="783268" cy="482009"/>
                  </a:xfrm>
                </p:grpSpPr>
                <p:sp>
                  <p:nvSpPr>
                    <p:cNvPr id="21" name="Rounded Rectangle 20"/>
                    <p:cNvSpPr/>
                    <p:nvPr/>
                  </p:nvSpPr>
                  <p:spPr>
                    <a:xfrm>
                      <a:off x="3413048" y="2142740"/>
                      <a:ext cx="783268" cy="4820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41402" y="2250830"/>
                      <a:ext cx="754914" cy="276999"/>
                    </a:xfrm>
                    <a:prstGeom prst="rect">
                      <a:avLst/>
                    </a:prstGeom>
                    <a:noFill/>
                  </p:spPr>
                  <p:txBody>
                    <a:bodyPr wrap="square" rtlCol="0">
                      <a:spAutoFit/>
                    </a:bodyPr>
                    <a:lstStyle/>
                    <a:p>
                      <a:pPr algn="ctr"/>
                      <a:r>
                        <a:rPr lang="en-US" sz="1200" b="1" dirty="0">
                          <a:solidFill>
                            <a:schemeClr val="bg1"/>
                          </a:solidFill>
                        </a:rPr>
                        <a:t>S</a:t>
                      </a:r>
                      <a:r>
                        <a:rPr lang="en-US" sz="1200" b="1" dirty="0" smtClean="0">
                          <a:solidFill>
                            <a:schemeClr val="bg1"/>
                          </a:solidFill>
                        </a:rPr>
                        <a:t>C</a:t>
                      </a:r>
                      <a:endParaRPr lang="en-US" sz="1200" b="1" dirty="0">
                        <a:solidFill>
                          <a:schemeClr val="bg1"/>
                        </a:solidFill>
                      </a:endParaRPr>
                    </a:p>
                  </p:txBody>
                </p:sp>
              </p:grpSp>
              <p:grpSp>
                <p:nvGrpSpPr>
                  <p:cNvPr id="18" name="Group 17"/>
                  <p:cNvGrpSpPr/>
                  <p:nvPr/>
                </p:nvGrpSpPr>
                <p:grpSpPr>
                  <a:xfrm>
                    <a:off x="2755532" y="3119691"/>
                    <a:ext cx="783268" cy="482009"/>
                    <a:chOff x="3413048" y="2142740"/>
                    <a:chExt cx="783268" cy="482009"/>
                  </a:xfrm>
                </p:grpSpPr>
                <p:sp>
                  <p:nvSpPr>
                    <p:cNvPr id="19" name="Rounded Rectangle 18"/>
                    <p:cNvSpPr/>
                    <p:nvPr/>
                  </p:nvSpPr>
                  <p:spPr>
                    <a:xfrm>
                      <a:off x="3413048" y="2142740"/>
                      <a:ext cx="783268" cy="4820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441402" y="2250830"/>
                      <a:ext cx="754914" cy="276999"/>
                    </a:xfrm>
                    <a:prstGeom prst="rect">
                      <a:avLst/>
                    </a:prstGeom>
                    <a:noFill/>
                  </p:spPr>
                  <p:txBody>
                    <a:bodyPr wrap="square" rtlCol="0">
                      <a:spAutoFit/>
                    </a:bodyPr>
                    <a:lstStyle/>
                    <a:p>
                      <a:pPr algn="ctr"/>
                      <a:r>
                        <a:rPr lang="en-US" sz="1200" b="1" dirty="0" smtClean="0">
                          <a:solidFill>
                            <a:schemeClr val="bg1"/>
                          </a:solidFill>
                        </a:rPr>
                        <a:t>CC</a:t>
                      </a:r>
                      <a:endParaRPr lang="en-US" sz="1200" b="1" dirty="0">
                        <a:solidFill>
                          <a:schemeClr val="bg1"/>
                        </a:solidFill>
                      </a:endParaRPr>
                    </a:p>
                  </p:txBody>
                </p:sp>
              </p:grpSp>
            </p:grpSp>
          </p:grpSp>
          <p:sp>
            <p:nvSpPr>
              <p:cNvPr id="7" name="Right Brace 6"/>
              <p:cNvSpPr/>
              <p:nvPr/>
            </p:nvSpPr>
            <p:spPr>
              <a:xfrm>
                <a:off x="6969644" y="2060077"/>
                <a:ext cx="307731" cy="203139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6969644" y="4504806"/>
                <a:ext cx="307731" cy="73808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7277375" y="2885671"/>
                <a:ext cx="1424061" cy="383602"/>
              </a:xfrm>
              <a:prstGeom prst="rect">
                <a:avLst/>
              </a:prstGeom>
              <a:noFill/>
            </p:spPr>
            <p:txBody>
              <a:bodyPr wrap="square" rtlCol="0">
                <a:spAutoFit/>
              </a:bodyPr>
              <a:lstStyle/>
              <a:p>
                <a:r>
                  <a:rPr lang="en-US" sz="1400" dirty="0"/>
                  <a:t>f</a:t>
                </a:r>
                <a:r>
                  <a:rPr lang="en-US" sz="1400" dirty="0" smtClean="0"/>
                  <a:t>ront-end host</a:t>
                </a:r>
                <a:endParaRPr lang="en-US" sz="1400" dirty="0"/>
              </a:p>
            </p:txBody>
          </p:sp>
          <p:sp>
            <p:nvSpPr>
              <p:cNvPr id="10" name="TextBox 9"/>
              <p:cNvSpPr txBox="1"/>
              <p:nvPr/>
            </p:nvSpPr>
            <p:spPr>
              <a:xfrm>
                <a:off x="7277375" y="4689184"/>
                <a:ext cx="1424061" cy="383602"/>
              </a:xfrm>
              <a:prstGeom prst="rect">
                <a:avLst/>
              </a:prstGeom>
              <a:noFill/>
            </p:spPr>
            <p:txBody>
              <a:bodyPr wrap="square" rtlCol="0">
                <a:spAutoFit/>
              </a:bodyPr>
              <a:lstStyle/>
              <a:p>
                <a:r>
                  <a:rPr lang="en-US" sz="1400" dirty="0" smtClean="0"/>
                  <a:t>back-end host</a:t>
                </a:r>
                <a:endParaRPr lang="en-US" sz="1400" dirty="0"/>
              </a:p>
            </p:txBody>
          </p:sp>
        </p:grpSp>
      </p:grpSp>
    </p:spTree>
    <p:extLst>
      <p:ext uri="{BB962C8B-B14F-4D97-AF65-F5344CB8AC3E}">
        <p14:creationId xmlns:p14="http://schemas.microsoft.com/office/powerpoint/2010/main" val="3932499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Controller Pre-Configuration</a:t>
            </a:r>
            <a:endParaRPr lang="en-US" dirty="0"/>
          </a:p>
        </p:txBody>
      </p:sp>
      <p:sp>
        <p:nvSpPr>
          <p:cNvPr id="3" name="Content Placeholder 2"/>
          <p:cNvSpPr>
            <a:spLocks noGrp="1"/>
          </p:cNvSpPr>
          <p:nvPr>
            <p:ph idx="1"/>
          </p:nvPr>
        </p:nvSpPr>
        <p:spPr/>
        <p:txBody>
          <a:bodyPr/>
          <a:lstStyle/>
          <a:p>
            <a:r>
              <a:rPr lang="en-US" dirty="0" smtClean="0"/>
              <a:t>SYSTEM, STATIC, and MANAGED-NOVLAN modes require a KVM </a:t>
            </a:r>
            <a:r>
              <a:rPr lang="en-US" dirty="0"/>
              <a:t>bridge </a:t>
            </a:r>
            <a:r>
              <a:rPr lang="en-US" dirty="0" smtClean="0"/>
              <a:t>to be configured prior to installation.</a:t>
            </a:r>
          </a:p>
          <a:p>
            <a:pPr lvl="1"/>
            <a:r>
              <a:rPr lang="en-US" dirty="0" smtClean="0"/>
              <a:t>MANAGED mode automatically creates and manages bridges.</a:t>
            </a:r>
          </a:p>
          <a:p>
            <a:r>
              <a:rPr lang="en-US" dirty="0" smtClean="0"/>
              <a:t>KVM bridges must be configured manually.</a:t>
            </a:r>
          </a:p>
          <a:p>
            <a:pPr lvl="1"/>
            <a:r>
              <a:rPr lang="en-US" dirty="0" smtClean="0"/>
              <a:t>Configuration steps vary by Linux distribution.</a:t>
            </a:r>
          </a:p>
          <a:p>
            <a:pPr lvl="1"/>
            <a:r>
              <a:rPr lang="en-US" dirty="0" smtClean="0"/>
              <a:t>For more information, see the </a:t>
            </a:r>
            <a:r>
              <a:rPr lang="en-US" i="1" dirty="0" smtClean="0"/>
              <a:t>Eucalyptus Installation Guide </a:t>
            </a:r>
            <a:r>
              <a:rPr lang="en-US" dirty="0" smtClean="0"/>
              <a:t>for 3.2 at </a:t>
            </a:r>
            <a:r>
              <a:rPr lang="en-US" dirty="0">
                <a:hlinkClick r:id="rId3"/>
              </a:rPr>
              <a:t>http://</a:t>
            </a:r>
            <a:r>
              <a:rPr lang="en-US" dirty="0" smtClean="0">
                <a:hlinkClick r:id="rId3"/>
              </a:rPr>
              <a:t>www.eucalyptus.com/docs</a:t>
            </a:r>
            <a:r>
              <a:rPr lang="en-US" dirty="0" smtClean="0"/>
              <a:t>. </a:t>
            </a:r>
          </a:p>
          <a:p>
            <a:pPr marL="457200" lvl="1" indent="0">
              <a:buNone/>
            </a:pPr>
            <a:endParaRPr lang="en-US" dirty="0" smtClean="0"/>
          </a:p>
        </p:txBody>
      </p:sp>
      <p:sp>
        <p:nvSpPr>
          <p:cNvPr id="4" name="Slide Number Placeholder 3"/>
          <p:cNvSpPr>
            <a:spLocks noGrp="1"/>
          </p:cNvSpPr>
          <p:nvPr>
            <p:ph type="sldNum" sz="quarter" idx="12"/>
          </p:nvPr>
        </p:nvSpPr>
        <p:spPr/>
        <p:txBody>
          <a:bodyPr/>
          <a:lstStyle/>
          <a:p>
            <a:fld id="{843CD65F-9BB8-4359-8B89-0390EA97433C}" type="slidenum">
              <a:rPr lang="en-US" smtClean="0"/>
              <a:pPr/>
              <a:t>16</a:t>
            </a:fld>
            <a:endParaRPr lang="en-US"/>
          </a:p>
        </p:txBody>
      </p:sp>
    </p:spTree>
    <p:extLst>
      <p:ext uri="{BB962C8B-B14F-4D97-AF65-F5344CB8AC3E}">
        <p14:creationId xmlns:p14="http://schemas.microsoft.com/office/powerpoint/2010/main" val="1586435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the Release RPM </a:t>
            </a: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266332" y="1451595"/>
            <a:ext cx="8469296" cy="4840942"/>
          </a:xfrm>
        </p:spPr>
        <p:txBody>
          <a:bodyPr/>
          <a:lstStyle/>
          <a:p>
            <a:r>
              <a:rPr lang="en-US" dirty="0" smtClean="0"/>
              <a:t>On all Eucalyptus hosts, run the following command to install the release RPM.</a:t>
            </a:r>
            <a:endParaRPr lang="en-US" dirty="0"/>
          </a:p>
          <a:p>
            <a:endParaRPr lang="en-US" sz="1600" dirty="0">
              <a:solidFill>
                <a:srgbClr val="FF0000"/>
              </a:solidFill>
              <a:cs typeface="Courier New" pitchFamily="49" charset="0"/>
            </a:endParaRPr>
          </a:p>
          <a:p>
            <a:endParaRPr lang="en-US" sz="1600" dirty="0">
              <a:solidFill>
                <a:srgbClr val="FF0000"/>
              </a:solidFill>
              <a:cs typeface="Courier New" pitchFamily="49" charset="0"/>
            </a:endParaRPr>
          </a:p>
          <a:p>
            <a:pPr marL="0" indent="0">
              <a:buNone/>
            </a:pPr>
            <a:endParaRPr lang="en-US" sz="1600" dirty="0" smtClean="0">
              <a:solidFill>
                <a:srgbClr val="FF0000"/>
              </a:solidFill>
              <a:cs typeface="Courier New" pitchFamily="49" charset="0"/>
            </a:endParaRPr>
          </a:p>
          <a:p>
            <a:pPr marL="0" indent="0">
              <a:buNone/>
            </a:pPr>
            <a:endParaRPr lang="en-US" dirty="0" smtClean="0"/>
          </a:p>
          <a:p>
            <a:r>
              <a:rPr lang="en-US" dirty="0" smtClean="0"/>
              <a:t>Installs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etc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yum.repos.d</a:t>
            </a:r>
            <a:r>
              <a:rPr lang="en-US" dirty="0" smtClean="0">
                <a:latin typeface="Courier New" pitchFamily="49" charset="0"/>
                <a:cs typeface="Courier New" pitchFamily="49" charset="0"/>
              </a:rPr>
              <a:t>/eucalyptus-</a:t>
            </a:r>
            <a:r>
              <a:rPr lang="en-US" dirty="0" err="1" smtClean="0">
                <a:latin typeface="Courier New" pitchFamily="49" charset="0"/>
                <a:cs typeface="Courier New" pitchFamily="49" charset="0"/>
              </a:rPr>
              <a:t>release.repo</a:t>
            </a:r>
            <a:endParaRPr lang="en-US" dirty="0" smtClean="0"/>
          </a:p>
          <a:p>
            <a:pPr lvl="1"/>
            <a:r>
              <a:rPr lang="en-US" dirty="0" smtClean="0"/>
              <a:t>Repo files contain software installation instructions and authentication/integrity check keys for software download. </a:t>
            </a:r>
          </a:p>
        </p:txBody>
      </p:sp>
      <p:sp>
        <p:nvSpPr>
          <p:cNvPr id="4" name="Slide Number Placeholder 3"/>
          <p:cNvSpPr>
            <a:spLocks noGrp="1"/>
          </p:cNvSpPr>
          <p:nvPr>
            <p:ph type="sldNum" sz="quarter" idx="12"/>
          </p:nvPr>
        </p:nvSpPr>
        <p:spPr/>
        <p:txBody>
          <a:bodyPr/>
          <a:lstStyle/>
          <a:p>
            <a:fld id="{843CD65F-9BB8-4359-8B89-0390EA97433C}" type="slidenum">
              <a:rPr lang="en-US" smtClean="0"/>
              <a:pPr/>
              <a:t>17</a:t>
            </a:fld>
            <a:endParaRPr lang="en-US"/>
          </a:p>
        </p:txBody>
      </p:sp>
      <p:grpSp>
        <p:nvGrpSpPr>
          <p:cNvPr id="10" name="Group 9"/>
          <p:cNvGrpSpPr/>
          <p:nvPr/>
        </p:nvGrpSpPr>
        <p:grpSpPr>
          <a:xfrm>
            <a:off x="935826" y="2404862"/>
            <a:ext cx="8007658" cy="1077218"/>
            <a:chOff x="935826" y="2404862"/>
            <a:chExt cx="8007658" cy="1077218"/>
          </a:xfrm>
        </p:grpSpPr>
        <p:sp>
          <p:nvSpPr>
            <p:cNvPr id="8" name="TextBox 7"/>
            <p:cNvSpPr txBox="1"/>
            <p:nvPr/>
          </p:nvSpPr>
          <p:spPr>
            <a:xfrm>
              <a:off x="935826" y="2404862"/>
              <a:ext cx="8007658" cy="1077218"/>
            </a:xfrm>
            <a:prstGeom prst="rect">
              <a:avLst/>
            </a:prstGeom>
            <a:noFill/>
          </p:spPr>
          <p:txBody>
            <a:bodyPr wrap="square" rtlCol="0">
              <a:spAutoFit/>
            </a:bodyPr>
            <a:lstStyle/>
            <a:p>
              <a:r>
                <a:rPr lang="en-US" sz="1600" dirty="0" smtClean="0">
                  <a:latin typeface="Courier New" pitchFamily="49" charset="0"/>
                  <a:cs typeface="Courier New" pitchFamily="49" charset="0"/>
                </a:rPr>
                <a:t>yum install </a:t>
              </a:r>
              <a:r>
                <a:rPr lang="en-US" sz="1600" dirty="0">
                  <a:latin typeface="Courier New" pitchFamily="49" charset="0"/>
                  <a:cs typeface="Courier New" pitchFamily="49" charset="0"/>
                </a:rPr>
                <a:t>http://</a:t>
              </a:r>
              <a:r>
                <a:rPr lang="en-US" sz="1600" dirty="0" smtClean="0">
                  <a:latin typeface="Courier New" pitchFamily="49" charset="0"/>
                  <a:cs typeface="Courier New" pitchFamily="49" charset="0"/>
                </a:rPr>
                <a:t>downloads.eucalyptus.com/software/eucalyptus/3.2/   centos/6/x86_64/eucalyptus-release-3.2.noarch.rpm</a:t>
              </a:r>
              <a:endParaRPr lang="en-US" sz="1600" dirty="0">
                <a:latin typeface="Courier New" pitchFamily="49" charset="0"/>
                <a:cs typeface="Courier New" pitchFamily="49" charset="0"/>
              </a:endParaRPr>
            </a:p>
            <a:p>
              <a:endParaRPr lang="en-US" sz="1600" dirty="0"/>
            </a:p>
          </p:txBody>
        </p:sp>
        <p:grpSp>
          <p:nvGrpSpPr>
            <p:cNvPr id="7" name="Group 6"/>
            <p:cNvGrpSpPr/>
            <p:nvPr/>
          </p:nvGrpSpPr>
          <p:grpSpPr>
            <a:xfrm>
              <a:off x="7925715" y="2563949"/>
              <a:ext cx="189033" cy="553031"/>
              <a:chOff x="8271919" y="2003052"/>
              <a:chExt cx="189033" cy="553031"/>
            </a:xfrm>
          </p:grpSpPr>
          <p:sp>
            <p:nvSpPr>
              <p:cNvPr id="5" name="Curved Left Arrow 4"/>
              <p:cNvSpPr/>
              <p:nvPr/>
            </p:nvSpPr>
            <p:spPr>
              <a:xfrm>
                <a:off x="8271919" y="2003052"/>
                <a:ext cx="189033" cy="25059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urved Left Arrow 5"/>
              <p:cNvSpPr/>
              <p:nvPr/>
            </p:nvSpPr>
            <p:spPr>
              <a:xfrm>
                <a:off x="8271919" y="2305493"/>
                <a:ext cx="189033" cy="25059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extLst>
      <p:ext uri="{BB962C8B-B14F-4D97-AF65-F5344CB8AC3E}">
        <p14:creationId xmlns:p14="http://schemas.microsoft.com/office/powerpoint/2010/main" val="25276240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Installing Community Packages Repo Files</a:t>
            </a:r>
            <a:endParaRPr lang="en-US" sz="3200" dirty="0">
              <a:latin typeface="Courier New" pitchFamily="49" charset="0"/>
              <a:cs typeface="Courier New" pitchFamily="49" charset="0"/>
            </a:endParaRPr>
          </a:p>
        </p:txBody>
      </p:sp>
      <p:sp>
        <p:nvSpPr>
          <p:cNvPr id="3" name="Content Placeholder 2"/>
          <p:cNvSpPr>
            <a:spLocks noGrp="1"/>
          </p:cNvSpPr>
          <p:nvPr>
            <p:ph idx="1"/>
          </p:nvPr>
        </p:nvSpPr>
        <p:spPr>
          <a:xfrm>
            <a:off x="415410" y="1430422"/>
            <a:ext cx="8350521" cy="4840942"/>
          </a:xfrm>
        </p:spPr>
        <p:txBody>
          <a:bodyPr/>
          <a:lstStyle/>
          <a:p>
            <a:r>
              <a:rPr lang="en-US" dirty="0" smtClean="0"/>
              <a:t>Install </a:t>
            </a:r>
            <a:r>
              <a:rPr lang="en-US" dirty="0"/>
              <a:t>the </a:t>
            </a:r>
            <a:r>
              <a:rPr lang="en-US" dirty="0" smtClean="0"/>
              <a:t>Enterprise Linux Repository (</a:t>
            </a:r>
            <a:r>
              <a:rPr lang="en-US" dirty="0" err="1" smtClean="0"/>
              <a:t>ELRepo</a:t>
            </a:r>
            <a:r>
              <a:rPr lang="en-US" dirty="0" smtClean="0"/>
              <a:t>) on </a:t>
            </a:r>
            <a:r>
              <a:rPr lang="en-US" dirty="0"/>
              <a:t>the machine that will run </a:t>
            </a:r>
            <a:r>
              <a:rPr lang="en-US" dirty="0" smtClean="0"/>
              <a:t>Walrus.</a:t>
            </a:r>
            <a:endParaRPr lang="en-US" dirty="0"/>
          </a:p>
          <a:p>
            <a:endParaRPr lang="en-US" dirty="0" smtClean="0"/>
          </a:p>
          <a:p>
            <a:endParaRPr lang="en-US" dirty="0" smtClean="0"/>
          </a:p>
          <a:p>
            <a:r>
              <a:rPr lang="en-US" dirty="0"/>
              <a:t>On all hosts, enable the Extended Packages for Enterprise Linux (EPEL) repository</a:t>
            </a:r>
            <a:r>
              <a:rPr lang="en-US" dirty="0" smtClean="0"/>
              <a:t>.</a:t>
            </a:r>
          </a:p>
          <a:p>
            <a:pPr lvl="1"/>
            <a:r>
              <a:rPr lang="en-US" dirty="0"/>
              <a:t>Required for euca2ools </a:t>
            </a:r>
            <a:r>
              <a:rPr lang="en-US" dirty="0" smtClean="0"/>
              <a:t>too</a:t>
            </a:r>
          </a:p>
          <a:p>
            <a:endParaRPr lang="en-US" dirty="0"/>
          </a:p>
          <a:p>
            <a:endParaRPr lang="en-US" dirty="0" smtClean="0"/>
          </a:p>
          <a:p>
            <a:r>
              <a:rPr lang="en-US" dirty="0" smtClean="0"/>
              <a:t>Installs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etc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yum.repos.d</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elrepo.repo</a:t>
            </a:r>
            <a:r>
              <a:rPr lang="en-US" dirty="0" smtClean="0"/>
              <a:t> and </a:t>
            </a:r>
            <a:r>
              <a:rPr lang="en-US" dirty="0" err="1" smtClean="0">
                <a:latin typeface="Courier New" pitchFamily="49" charset="0"/>
                <a:cs typeface="Courier New" pitchFamily="49" charset="0"/>
              </a:rPr>
              <a:t>epel.repo</a:t>
            </a:r>
            <a:r>
              <a:rPr lang="en-US" dirty="0" smtClean="0"/>
              <a:t>.</a:t>
            </a:r>
            <a:endParaRPr lang="en-US" dirty="0"/>
          </a:p>
          <a:p>
            <a:endParaRPr lang="en-US" dirty="0" smtClean="0"/>
          </a:p>
          <a:p>
            <a:endParaRPr lang="en-US" sz="1600"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18</a:t>
            </a:fld>
            <a:endParaRPr lang="en-US"/>
          </a:p>
        </p:txBody>
      </p:sp>
      <p:grpSp>
        <p:nvGrpSpPr>
          <p:cNvPr id="14" name="Group 13"/>
          <p:cNvGrpSpPr/>
          <p:nvPr/>
        </p:nvGrpSpPr>
        <p:grpSpPr>
          <a:xfrm>
            <a:off x="1022236" y="2207465"/>
            <a:ext cx="7483875" cy="830997"/>
            <a:chOff x="932156" y="2207465"/>
            <a:chExt cx="7483875" cy="830997"/>
          </a:xfrm>
        </p:grpSpPr>
        <p:grpSp>
          <p:nvGrpSpPr>
            <p:cNvPr id="5" name="Group 4"/>
            <p:cNvGrpSpPr/>
            <p:nvPr/>
          </p:nvGrpSpPr>
          <p:grpSpPr>
            <a:xfrm>
              <a:off x="7949182" y="2348935"/>
              <a:ext cx="189033" cy="548056"/>
              <a:chOff x="8671414" y="2014224"/>
              <a:chExt cx="189033" cy="548056"/>
            </a:xfrm>
          </p:grpSpPr>
          <p:sp>
            <p:nvSpPr>
              <p:cNvPr id="6" name="Curved Left Arrow 5"/>
              <p:cNvSpPr/>
              <p:nvPr/>
            </p:nvSpPr>
            <p:spPr>
              <a:xfrm>
                <a:off x="8671414" y="2014224"/>
                <a:ext cx="189033" cy="25059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Left Arrow 7"/>
              <p:cNvSpPr/>
              <p:nvPr/>
            </p:nvSpPr>
            <p:spPr>
              <a:xfrm>
                <a:off x="8671414" y="2311690"/>
                <a:ext cx="189033" cy="25059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 name="TextBox 6"/>
            <p:cNvSpPr txBox="1"/>
            <p:nvPr/>
          </p:nvSpPr>
          <p:spPr>
            <a:xfrm>
              <a:off x="932156" y="2207465"/>
              <a:ext cx="7483875" cy="830997"/>
            </a:xfrm>
            <a:prstGeom prst="rect">
              <a:avLst/>
            </a:prstGeom>
            <a:noFill/>
          </p:spPr>
          <p:txBody>
            <a:bodyPr wrap="square" rtlCol="0">
              <a:spAutoFit/>
            </a:bodyPr>
            <a:lstStyle/>
            <a:p>
              <a:r>
                <a:rPr lang="en-US" sz="1600" dirty="0" smtClean="0">
                  <a:latin typeface="Courier New" pitchFamily="49" charset="0"/>
                  <a:cs typeface="Courier New" pitchFamily="49" charset="0"/>
                </a:rPr>
                <a:t>yum </a:t>
              </a:r>
              <a:r>
                <a:rPr lang="en-US" sz="1600" dirty="0">
                  <a:latin typeface="Courier New" pitchFamily="49" charset="0"/>
                  <a:cs typeface="Courier New" pitchFamily="49" charset="0"/>
                </a:rPr>
                <a:t>install http://</a:t>
              </a:r>
              <a:r>
                <a:rPr lang="en-US" sz="1600" dirty="0" smtClean="0">
                  <a:latin typeface="Courier New" pitchFamily="49" charset="0"/>
                  <a:cs typeface="Courier New" pitchFamily="49" charset="0"/>
                </a:rPr>
                <a:t>downloads.eucalyptus.com/software/eucalyptus/3.2/ centos/6/x86_64/elrepo-release-6.elrepo.noarch.rpm</a:t>
              </a:r>
              <a:endParaRPr lang="en-US" sz="1600" dirty="0"/>
            </a:p>
          </p:txBody>
        </p:sp>
      </p:grpSp>
      <p:grpSp>
        <p:nvGrpSpPr>
          <p:cNvPr id="13" name="Group 12"/>
          <p:cNvGrpSpPr/>
          <p:nvPr/>
        </p:nvGrpSpPr>
        <p:grpSpPr>
          <a:xfrm>
            <a:off x="1022236" y="4325162"/>
            <a:ext cx="7303714" cy="1077218"/>
            <a:chOff x="932156" y="3900295"/>
            <a:chExt cx="7303714" cy="1077218"/>
          </a:xfrm>
        </p:grpSpPr>
        <p:grpSp>
          <p:nvGrpSpPr>
            <p:cNvPr id="9" name="Group 8"/>
            <p:cNvGrpSpPr/>
            <p:nvPr/>
          </p:nvGrpSpPr>
          <p:grpSpPr>
            <a:xfrm>
              <a:off x="7949181" y="4074572"/>
              <a:ext cx="189033" cy="548056"/>
              <a:chOff x="8671414" y="2014224"/>
              <a:chExt cx="189033" cy="548056"/>
            </a:xfrm>
          </p:grpSpPr>
          <p:sp>
            <p:nvSpPr>
              <p:cNvPr id="10" name="Curved Left Arrow 9"/>
              <p:cNvSpPr/>
              <p:nvPr/>
            </p:nvSpPr>
            <p:spPr>
              <a:xfrm>
                <a:off x="8671414" y="2014224"/>
                <a:ext cx="189033" cy="25059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urved Left Arrow 10"/>
              <p:cNvSpPr/>
              <p:nvPr/>
            </p:nvSpPr>
            <p:spPr>
              <a:xfrm>
                <a:off x="8671414" y="2311690"/>
                <a:ext cx="189033" cy="25059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2" name="TextBox 11"/>
            <p:cNvSpPr txBox="1"/>
            <p:nvPr/>
          </p:nvSpPr>
          <p:spPr>
            <a:xfrm>
              <a:off x="932156" y="3900295"/>
              <a:ext cx="7303714" cy="1077218"/>
            </a:xfrm>
            <a:prstGeom prst="rect">
              <a:avLst/>
            </a:prstGeom>
            <a:noFill/>
          </p:spPr>
          <p:txBody>
            <a:bodyPr wrap="square" rtlCol="0">
              <a:spAutoFit/>
            </a:bodyPr>
            <a:lstStyle/>
            <a:p>
              <a:r>
                <a:rPr lang="en-US" sz="1600" dirty="0" smtClean="0">
                  <a:latin typeface="Courier New" pitchFamily="49" charset="0"/>
                  <a:cs typeface="Courier New" pitchFamily="49" charset="0"/>
                </a:rPr>
                <a:t>yum </a:t>
              </a:r>
              <a:r>
                <a:rPr lang="en-US" sz="1600" dirty="0">
                  <a:latin typeface="Courier New" pitchFamily="49" charset="0"/>
                  <a:cs typeface="Courier New" pitchFamily="49" charset="0"/>
                </a:rPr>
                <a:t>install http://</a:t>
              </a:r>
              <a:r>
                <a:rPr lang="en-US" sz="1600" dirty="0" smtClean="0">
                  <a:latin typeface="Courier New" pitchFamily="49" charset="0"/>
                  <a:cs typeface="Courier New" pitchFamily="49" charset="0"/>
                </a:rPr>
                <a:t>downloads.eucalyptus.com/software/eucalyptus/3.2/  centos/6/x86_64/epel-release-6.noarch.rpm</a:t>
              </a:r>
              <a:endParaRPr lang="en-US" sz="1600" dirty="0">
                <a:latin typeface="Courier New" pitchFamily="49" charset="0"/>
                <a:cs typeface="Courier New" pitchFamily="49" charset="0"/>
              </a:endParaRPr>
            </a:p>
            <a:p>
              <a:endParaRPr lang="en-US" sz="1600" dirty="0"/>
            </a:p>
          </p:txBody>
        </p:sp>
      </p:grpSp>
    </p:spTree>
    <p:extLst>
      <p:ext uri="{BB962C8B-B14F-4D97-AF65-F5344CB8AC3E}">
        <p14:creationId xmlns:p14="http://schemas.microsoft.com/office/powerpoint/2010/main" val="35459177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the Euca2ools Repo File</a:t>
            </a: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415410" y="1430422"/>
            <a:ext cx="8350521" cy="4840942"/>
          </a:xfrm>
        </p:spPr>
        <p:txBody>
          <a:bodyPr/>
          <a:lstStyle/>
          <a:p>
            <a:r>
              <a:rPr lang="en-US" dirty="0" smtClean="0"/>
              <a:t>On all hosts that will run Eucalyptus or euca2ools, run the following command to install the release RPM for euca2ools.</a:t>
            </a:r>
            <a:endParaRPr lang="en-US" dirty="0"/>
          </a:p>
          <a:p>
            <a:endParaRPr lang="en-US" dirty="0"/>
          </a:p>
          <a:p>
            <a:pPr marL="0" indent="0">
              <a:buNone/>
            </a:pPr>
            <a:endParaRPr lang="en-US" dirty="0" smtClean="0"/>
          </a:p>
          <a:p>
            <a:r>
              <a:rPr lang="en-US" dirty="0" smtClean="0"/>
              <a:t>Installs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etc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yum.repos.d</a:t>
            </a:r>
            <a:r>
              <a:rPr lang="en-US" dirty="0" smtClean="0">
                <a:latin typeface="Courier New" pitchFamily="49" charset="0"/>
                <a:cs typeface="Courier New" pitchFamily="49" charset="0"/>
              </a:rPr>
              <a:t>/euca2ools.repo</a:t>
            </a:r>
            <a:r>
              <a:rPr lang="en-US" dirty="0" smtClean="0"/>
              <a:t>.</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19</a:t>
            </a:fld>
            <a:endParaRPr lang="en-US"/>
          </a:p>
        </p:txBody>
      </p:sp>
      <p:grpSp>
        <p:nvGrpSpPr>
          <p:cNvPr id="5" name="Group 4"/>
          <p:cNvGrpSpPr/>
          <p:nvPr/>
        </p:nvGrpSpPr>
        <p:grpSpPr>
          <a:xfrm>
            <a:off x="628615" y="2255239"/>
            <a:ext cx="8068363" cy="830997"/>
            <a:chOff x="628615" y="2396709"/>
            <a:chExt cx="8068363" cy="830997"/>
          </a:xfrm>
        </p:grpSpPr>
        <p:grpSp>
          <p:nvGrpSpPr>
            <p:cNvPr id="10" name="Group 9"/>
            <p:cNvGrpSpPr/>
            <p:nvPr/>
          </p:nvGrpSpPr>
          <p:grpSpPr>
            <a:xfrm>
              <a:off x="8507945" y="2538180"/>
              <a:ext cx="189033" cy="548056"/>
              <a:chOff x="8671414" y="2014224"/>
              <a:chExt cx="189033" cy="548056"/>
            </a:xfrm>
          </p:grpSpPr>
          <p:sp>
            <p:nvSpPr>
              <p:cNvPr id="6" name="Curved Left Arrow 5"/>
              <p:cNvSpPr/>
              <p:nvPr/>
            </p:nvSpPr>
            <p:spPr>
              <a:xfrm>
                <a:off x="8671414" y="2014224"/>
                <a:ext cx="189033" cy="25059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Left Arrow 7"/>
              <p:cNvSpPr/>
              <p:nvPr/>
            </p:nvSpPr>
            <p:spPr>
              <a:xfrm>
                <a:off x="8671414" y="2311690"/>
                <a:ext cx="189033" cy="25059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 name="TextBox 8"/>
            <p:cNvSpPr txBox="1"/>
            <p:nvPr/>
          </p:nvSpPr>
          <p:spPr>
            <a:xfrm>
              <a:off x="628615" y="2396709"/>
              <a:ext cx="7973847" cy="830997"/>
            </a:xfrm>
            <a:prstGeom prst="rect">
              <a:avLst/>
            </a:prstGeom>
            <a:noFill/>
          </p:spPr>
          <p:txBody>
            <a:bodyPr wrap="square" rtlCol="0">
              <a:spAutoFit/>
            </a:bodyPr>
            <a:lstStyle/>
            <a:p>
              <a:r>
                <a:rPr lang="es-ES" sz="1600" dirty="0" err="1" smtClean="0">
                  <a:latin typeface="Courier New" pitchFamily="49" charset="0"/>
                  <a:cs typeface="Courier New" pitchFamily="49" charset="0"/>
                </a:rPr>
                <a:t>yum</a:t>
              </a:r>
              <a:r>
                <a:rPr lang="es-ES" sz="1600" dirty="0" smtClean="0">
                  <a:latin typeface="Courier New" pitchFamily="49" charset="0"/>
                  <a:cs typeface="Courier New" pitchFamily="49" charset="0"/>
                </a:rPr>
                <a:t> </a:t>
              </a:r>
              <a:r>
                <a:rPr lang="es-ES" sz="1600" dirty="0" err="1">
                  <a:latin typeface="Courier New" pitchFamily="49" charset="0"/>
                  <a:cs typeface="Courier New" pitchFamily="49" charset="0"/>
                </a:rPr>
                <a:t>install</a:t>
              </a:r>
              <a:r>
                <a:rPr lang="es-ES" sz="1600" dirty="0">
                  <a:latin typeface="Courier New" pitchFamily="49" charset="0"/>
                  <a:cs typeface="Courier New" pitchFamily="49" charset="0"/>
                </a:rPr>
                <a:t> </a:t>
              </a:r>
              <a:r>
                <a:rPr lang="es-ES" sz="1600" dirty="0" smtClean="0">
                  <a:latin typeface="Courier New" pitchFamily="49" charset="0"/>
                  <a:cs typeface="Courier New" pitchFamily="49" charset="0"/>
                </a:rPr>
                <a:t> </a:t>
              </a:r>
              <a:r>
                <a:rPr lang="es-ES" sz="1600" dirty="0">
                  <a:latin typeface="Courier New" pitchFamily="49" charset="0"/>
                  <a:cs typeface="Courier New" pitchFamily="49" charset="0"/>
                </a:rPr>
                <a:t>http://</a:t>
              </a:r>
              <a:r>
                <a:rPr lang="es-ES" sz="1600" dirty="0" smtClean="0">
                  <a:latin typeface="Courier New" pitchFamily="49" charset="0"/>
                  <a:cs typeface="Courier New" pitchFamily="49" charset="0"/>
                </a:rPr>
                <a:t>downloads.eucalyptus.com/software/euca2ools/2.1/centos/6/x86_64/euca2ools-release-2.1.noarch.rpm</a:t>
              </a:r>
              <a:endParaRPr lang="es-ES" sz="1600" dirty="0">
                <a:latin typeface="Courier New" pitchFamily="49" charset="0"/>
                <a:cs typeface="Courier New" pitchFamily="49" charset="0"/>
              </a:endParaRPr>
            </a:p>
          </p:txBody>
        </p:sp>
      </p:grpSp>
      <p:grpSp>
        <p:nvGrpSpPr>
          <p:cNvPr id="24" name="Group 23"/>
          <p:cNvGrpSpPr/>
          <p:nvPr/>
        </p:nvGrpSpPr>
        <p:grpSpPr>
          <a:xfrm>
            <a:off x="1472339" y="4139168"/>
            <a:ext cx="6292310" cy="1653064"/>
            <a:chOff x="1472339" y="4014059"/>
            <a:chExt cx="6292310" cy="1653064"/>
          </a:xfrm>
        </p:grpSpPr>
        <p:sp>
          <p:nvSpPr>
            <p:cNvPr id="7" name="Rounded Rectangle 6"/>
            <p:cNvSpPr/>
            <p:nvPr/>
          </p:nvSpPr>
          <p:spPr>
            <a:xfrm>
              <a:off x="5067944" y="4014060"/>
              <a:ext cx="2696705" cy="12708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CLC (front-end)</a:t>
              </a:r>
            </a:p>
            <a:p>
              <a:pPr algn="ctr"/>
              <a:endParaRPr lang="en-US" dirty="0"/>
            </a:p>
            <a:p>
              <a:pPr algn="ctr"/>
              <a:r>
                <a:rPr lang="en-US" b="1" dirty="0" smtClean="0"/>
                <a:t>euca2ools</a:t>
              </a:r>
              <a:endParaRPr lang="en-US" b="1" dirty="0"/>
            </a:p>
          </p:txBody>
        </p:sp>
        <p:sp>
          <p:nvSpPr>
            <p:cNvPr id="11" name="Rounded Rectangle 10"/>
            <p:cNvSpPr/>
            <p:nvPr/>
          </p:nvSpPr>
          <p:spPr>
            <a:xfrm>
              <a:off x="1472339" y="4014059"/>
              <a:ext cx="1673817" cy="127086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l</a:t>
              </a:r>
              <a:r>
                <a:rPr lang="en-US" b="1" dirty="0" smtClean="0"/>
                <a:t>aptop</a:t>
              </a:r>
            </a:p>
            <a:p>
              <a:pPr algn="ctr"/>
              <a:endParaRPr lang="en-US" dirty="0"/>
            </a:p>
            <a:p>
              <a:pPr algn="ctr"/>
              <a:r>
                <a:rPr lang="en-US" b="1" dirty="0" smtClean="0"/>
                <a:t>euca2ools</a:t>
              </a:r>
              <a:endParaRPr lang="en-US" b="1" dirty="0"/>
            </a:p>
          </p:txBody>
        </p:sp>
        <p:grpSp>
          <p:nvGrpSpPr>
            <p:cNvPr id="16" name="Group 15"/>
            <p:cNvGrpSpPr/>
            <p:nvPr/>
          </p:nvGrpSpPr>
          <p:grpSpPr>
            <a:xfrm>
              <a:off x="6972353" y="4404099"/>
              <a:ext cx="560368" cy="561601"/>
              <a:chOff x="7051728" y="4327899"/>
              <a:chExt cx="560368" cy="561601"/>
            </a:xfrm>
          </p:grpSpPr>
          <p:sp>
            <p:nvSpPr>
              <p:cNvPr id="12" name="Arc 11"/>
              <p:cNvSpPr/>
              <p:nvPr/>
            </p:nvSpPr>
            <p:spPr>
              <a:xfrm>
                <a:off x="7051728" y="4327899"/>
                <a:ext cx="560368" cy="561601"/>
              </a:xfrm>
              <a:prstGeom prst="arc">
                <a:avLst>
                  <a:gd name="adj1" fmla="val 16200000"/>
                  <a:gd name="adj2" fmla="val 5482812"/>
                </a:avLst>
              </a:prstGeom>
              <a:ln w="571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p:cNvCxnSpPr/>
              <p:nvPr/>
            </p:nvCxnSpPr>
            <p:spPr>
              <a:xfrm>
                <a:off x="7370741" y="4327899"/>
                <a:ext cx="46495" cy="26632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8" name="Straight Connector 17"/>
            <p:cNvCxnSpPr/>
            <p:nvPr/>
          </p:nvCxnSpPr>
          <p:spPr>
            <a:xfrm flipV="1">
              <a:off x="2898183" y="4404099"/>
              <a:ext cx="2665888" cy="517421"/>
            </a:xfrm>
            <a:prstGeom prst="line">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556477" y="5297791"/>
              <a:ext cx="1505540" cy="369332"/>
            </a:xfrm>
            <a:prstGeom prst="rect">
              <a:avLst/>
            </a:prstGeom>
            <a:noFill/>
          </p:spPr>
          <p:txBody>
            <a:bodyPr wrap="none" rtlCol="0">
              <a:spAutoFit/>
            </a:bodyPr>
            <a:lstStyle/>
            <a:p>
              <a:r>
                <a:rPr lang="en-US" b="1" dirty="0" smtClean="0">
                  <a:solidFill>
                    <a:srgbClr val="002060"/>
                  </a:solidFill>
                </a:rPr>
                <a:t>“real” world</a:t>
              </a:r>
              <a:endParaRPr lang="en-US" b="1" dirty="0">
                <a:solidFill>
                  <a:srgbClr val="002060"/>
                </a:solidFill>
              </a:endParaRPr>
            </a:p>
          </p:txBody>
        </p:sp>
        <p:sp>
          <p:nvSpPr>
            <p:cNvPr id="23" name="TextBox 22"/>
            <p:cNvSpPr txBox="1"/>
            <p:nvPr/>
          </p:nvSpPr>
          <p:spPr>
            <a:xfrm>
              <a:off x="5432693" y="5297791"/>
              <a:ext cx="1967205" cy="369332"/>
            </a:xfrm>
            <a:prstGeom prst="rect">
              <a:avLst/>
            </a:prstGeom>
            <a:noFill/>
          </p:spPr>
          <p:txBody>
            <a:bodyPr wrap="none" rtlCol="0">
              <a:spAutoFit/>
            </a:bodyPr>
            <a:lstStyle/>
            <a:p>
              <a:r>
                <a:rPr lang="en-US" b="1" dirty="0">
                  <a:solidFill>
                    <a:srgbClr val="002060"/>
                  </a:solidFill>
                </a:rPr>
                <a:t>l</a:t>
              </a:r>
              <a:r>
                <a:rPr lang="en-US" b="1" dirty="0" smtClean="0">
                  <a:solidFill>
                    <a:srgbClr val="002060"/>
                  </a:solidFill>
                </a:rPr>
                <a:t>ab environment</a:t>
              </a:r>
              <a:endParaRPr lang="en-US" b="1" dirty="0">
                <a:solidFill>
                  <a:srgbClr val="002060"/>
                </a:solidFill>
              </a:endParaRPr>
            </a:p>
          </p:txBody>
        </p:sp>
      </p:grpSp>
    </p:spTree>
    <p:extLst>
      <p:ext uri="{BB962C8B-B14F-4D97-AF65-F5344CB8AC3E}">
        <p14:creationId xmlns:p14="http://schemas.microsoft.com/office/powerpoint/2010/main" val="1852011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Eucalyptus Installation</a:t>
            </a:r>
            <a:endParaRPr lang="en-US" dirty="0"/>
          </a:p>
        </p:txBody>
      </p:sp>
      <p:sp>
        <p:nvSpPr>
          <p:cNvPr id="2051" name="Rectangle 3"/>
          <p:cNvSpPr>
            <a:spLocks noGrp="1" noChangeArrowheads="1"/>
          </p:cNvSpPr>
          <p:nvPr>
            <p:ph type="subTitle" idx="1"/>
          </p:nvPr>
        </p:nvSpPr>
        <p:spPr/>
        <p:txBody>
          <a:bodyPr/>
          <a:lstStyle/>
          <a:p>
            <a:r>
              <a:rPr lang="en-US" dirty="0" smtClean="0"/>
              <a:t>Eucalyptus Education Services</a:t>
            </a:r>
            <a:br>
              <a:rPr lang="en-US" dirty="0" smtClean="0"/>
            </a:br>
            <a:r>
              <a:rPr lang="en-US" sz="2400" b="0" smtClean="0"/>
              <a:t>Revision C</a:t>
            </a:r>
            <a:endParaRPr lang="en-US" sz="2400" b="0" dirty="0"/>
          </a:p>
        </p:txBody>
      </p:sp>
      <p:sp>
        <p:nvSpPr>
          <p:cNvPr id="4" name="Slide Number Placeholder 3"/>
          <p:cNvSpPr>
            <a:spLocks noGrp="1"/>
          </p:cNvSpPr>
          <p:nvPr>
            <p:ph type="sldNum" sz="quarter" idx="11"/>
          </p:nvPr>
        </p:nvSpPr>
        <p:spPr/>
        <p:txBody>
          <a:bodyPr/>
          <a:lstStyle/>
          <a:p>
            <a:fld id="{C1994EF4-F06B-4E63-AC73-5375DF350574}" type="slidenum">
              <a:rPr lang="en-US" smtClean="0"/>
              <a:pPr/>
              <a:t>2</a:t>
            </a:fld>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Customers</a:t>
            </a: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266331" y="1451595"/>
            <a:ext cx="8877669" cy="4840942"/>
          </a:xfrm>
        </p:spPr>
        <p:txBody>
          <a:bodyPr/>
          <a:lstStyle/>
          <a:p>
            <a:r>
              <a:rPr lang="en-US" dirty="0"/>
              <a:t>If you are a Eucalyptus subscriber, you </a:t>
            </a:r>
            <a:r>
              <a:rPr lang="en-US" dirty="0" smtClean="0"/>
              <a:t>will receive </a:t>
            </a:r>
            <a:r>
              <a:rPr lang="en-US" dirty="0"/>
              <a:t>an </a:t>
            </a:r>
            <a:r>
              <a:rPr lang="en-US" dirty="0" smtClean="0"/>
              <a:t>RPM </a:t>
            </a:r>
            <a:r>
              <a:rPr lang="en-US" dirty="0"/>
              <a:t>package file </a:t>
            </a:r>
            <a:r>
              <a:rPr lang="en-US" dirty="0" smtClean="0"/>
              <a:t>to </a:t>
            </a:r>
            <a:r>
              <a:rPr lang="en-US" dirty="0"/>
              <a:t>install</a:t>
            </a:r>
            <a:r>
              <a:rPr lang="en-US" dirty="0" smtClean="0"/>
              <a:t>.</a:t>
            </a:r>
          </a:p>
          <a:p>
            <a:pPr lvl="1"/>
            <a:r>
              <a:rPr lang="en-US" dirty="0" smtClean="0"/>
              <a:t>Contains an </a:t>
            </a:r>
          </a:p>
          <a:p>
            <a:pPr lvl="2"/>
            <a:r>
              <a:rPr lang="en-US" dirty="0"/>
              <a:t>E</a:t>
            </a:r>
            <a:r>
              <a:rPr lang="en-US" dirty="0" smtClean="0"/>
              <a:t>ntitlement certificate</a:t>
            </a:r>
          </a:p>
          <a:p>
            <a:pPr lvl="2"/>
            <a:r>
              <a:rPr lang="en-US" dirty="0"/>
              <a:t>P</a:t>
            </a:r>
            <a:r>
              <a:rPr lang="en-US" dirty="0" smtClean="0"/>
              <a:t>rivate key</a:t>
            </a:r>
          </a:p>
          <a:p>
            <a:pPr lvl="2"/>
            <a:r>
              <a:rPr lang="en-US" dirty="0" smtClean="0"/>
              <a:t>GPG key</a:t>
            </a:r>
          </a:p>
          <a:p>
            <a:pPr lvl="2"/>
            <a:r>
              <a:rPr lang="en-US" dirty="0"/>
              <a:t>R</a:t>
            </a:r>
            <a:r>
              <a:rPr lang="en-US" dirty="0" smtClean="0"/>
              <a:t>epository file </a:t>
            </a:r>
          </a:p>
          <a:p>
            <a:pPr lvl="3"/>
            <a:r>
              <a:rPr lang="en-US" dirty="0" smtClean="0"/>
              <a:t>Location of enterprise software packages</a:t>
            </a:r>
          </a:p>
          <a:p>
            <a:pPr lvl="1"/>
            <a:r>
              <a:rPr lang="en-US" dirty="0" smtClean="0"/>
              <a:t>The certificate file name is appended with </a:t>
            </a:r>
            <a:r>
              <a:rPr lang="en-US" dirty="0" smtClean="0">
                <a:solidFill>
                  <a:srgbClr val="00B0F0"/>
                </a:solidFill>
              </a:rPr>
              <a:t>count</a:t>
            </a:r>
            <a:r>
              <a:rPr lang="en-US" dirty="0" smtClean="0"/>
              <a:t> and </a:t>
            </a:r>
            <a:r>
              <a:rPr lang="en-US" dirty="0" smtClean="0">
                <a:solidFill>
                  <a:srgbClr val="FF0000"/>
                </a:solidFill>
              </a:rPr>
              <a:t>version</a:t>
            </a:r>
            <a:r>
              <a:rPr lang="en-US" dirty="0" smtClean="0"/>
              <a:t> numbers.</a:t>
            </a:r>
          </a:p>
          <a:p>
            <a:pPr lvl="2"/>
            <a:r>
              <a:rPr lang="en-US" kern="1200" dirty="0" smtClean="0">
                <a:latin typeface="Courier New" pitchFamily="49" charset="0"/>
                <a:cs typeface="Courier New" pitchFamily="49" charset="0"/>
              </a:rPr>
              <a:t>&lt;</a:t>
            </a:r>
            <a:r>
              <a:rPr lang="en-US" kern="1200" dirty="0" err="1" smtClean="0">
                <a:latin typeface="Courier New" pitchFamily="49" charset="0"/>
                <a:cs typeface="Courier New" pitchFamily="49" charset="0"/>
              </a:rPr>
              <a:t>cert_name</a:t>
            </a:r>
            <a:r>
              <a:rPr lang="en-US" kern="1200" dirty="0" smtClean="0">
                <a:latin typeface="Courier New" pitchFamily="49" charset="0"/>
                <a:cs typeface="Courier New" pitchFamily="49" charset="0"/>
              </a:rPr>
              <a:t>&gt;-</a:t>
            </a:r>
            <a:r>
              <a:rPr lang="en-US" kern="1200" dirty="0" smtClean="0">
                <a:solidFill>
                  <a:srgbClr val="00B0F0"/>
                </a:solidFill>
                <a:latin typeface="Courier New" pitchFamily="49" charset="0"/>
                <a:cs typeface="Courier New" pitchFamily="49" charset="0"/>
              </a:rPr>
              <a:t>1</a:t>
            </a:r>
            <a:r>
              <a:rPr lang="en-US" kern="1200" dirty="0" smtClean="0">
                <a:latin typeface="Courier New" pitchFamily="49" charset="0"/>
                <a:cs typeface="Courier New" pitchFamily="49" charset="0"/>
              </a:rPr>
              <a:t>.</a:t>
            </a:r>
            <a:r>
              <a:rPr lang="en-US" kern="1200" dirty="0" smtClean="0">
                <a:solidFill>
                  <a:srgbClr val="FF0000"/>
                </a:solidFill>
                <a:latin typeface="Courier New" pitchFamily="49" charset="0"/>
                <a:cs typeface="Courier New" pitchFamily="49" charset="0"/>
              </a:rPr>
              <a:t>3.2</a:t>
            </a:r>
            <a:r>
              <a:rPr lang="en-US" kern="1200" dirty="0" smtClean="0">
                <a:latin typeface="Courier New" pitchFamily="49" charset="0"/>
                <a:cs typeface="Courier New" pitchFamily="49" charset="0"/>
              </a:rPr>
              <a:t>.crt </a:t>
            </a:r>
          </a:p>
          <a:p>
            <a:pPr lvl="2"/>
            <a:r>
              <a:rPr lang="en-US" kern="1200" dirty="0" smtClean="0">
                <a:latin typeface="Arial" charset="0"/>
              </a:rPr>
              <a:t>This is the user’s first license for version 3.2.</a:t>
            </a:r>
            <a:endParaRPr lang="en-US" dirty="0" smtClean="0"/>
          </a:p>
        </p:txBody>
      </p:sp>
      <p:sp>
        <p:nvSpPr>
          <p:cNvPr id="4" name="Slide Number Placeholder 3"/>
          <p:cNvSpPr>
            <a:spLocks noGrp="1"/>
          </p:cNvSpPr>
          <p:nvPr>
            <p:ph type="sldNum" sz="quarter" idx="12"/>
          </p:nvPr>
        </p:nvSpPr>
        <p:spPr/>
        <p:txBody>
          <a:bodyPr/>
          <a:lstStyle/>
          <a:p>
            <a:fld id="{843CD65F-9BB8-4359-8B89-0390EA97433C}" type="slidenum">
              <a:rPr lang="en-US" smtClean="0"/>
              <a:pPr/>
              <a:t>20</a:t>
            </a:fld>
            <a:endParaRPr lang="en-US"/>
          </a:p>
        </p:txBody>
      </p:sp>
    </p:spTree>
    <p:extLst>
      <p:ext uri="{BB962C8B-B14F-4D97-AF65-F5344CB8AC3E}">
        <p14:creationId xmlns:p14="http://schemas.microsoft.com/office/powerpoint/2010/main" val="12933413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the Subscription RPM</a:t>
            </a: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314325" y="1469350"/>
            <a:ext cx="8524875" cy="4840942"/>
          </a:xfrm>
        </p:spPr>
        <p:txBody>
          <a:bodyPr/>
          <a:lstStyle/>
          <a:p>
            <a:r>
              <a:rPr lang="en-US" dirty="0"/>
              <a:t>I</a:t>
            </a:r>
            <a:r>
              <a:rPr lang="en-US" dirty="0" smtClean="0"/>
              <a:t>nstall </a:t>
            </a:r>
            <a:r>
              <a:rPr lang="en-US" dirty="0"/>
              <a:t>the subscription-only </a:t>
            </a:r>
            <a:r>
              <a:rPr lang="en-US" dirty="0" smtClean="0"/>
              <a:t>RPM file </a:t>
            </a:r>
            <a:r>
              <a:rPr lang="en-US" dirty="0"/>
              <a:t>on </a:t>
            </a:r>
            <a:r>
              <a:rPr lang="en-US" dirty="0" smtClean="0"/>
              <a:t>all Eucalyptus hosts.</a:t>
            </a:r>
          </a:p>
          <a:p>
            <a:endParaRPr lang="en-US" dirty="0"/>
          </a:p>
          <a:p>
            <a:endParaRPr lang="en-US" dirty="0" smtClean="0"/>
          </a:p>
          <a:p>
            <a:pPr marL="0" indent="0">
              <a:buNone/>
            </a:pPr>
            <a:endParaRPr lang="en-US" dirty="0" smtClean="0"/>
          </a:p>
          <a:p>
            <a:r>
              <a:rPr lang="en-US" dirty="0" smtClean="0"/>
              <a:t>Installs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etc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yum.repos.d</a:t>
            </a:r>
            <a:r>
              <a:rPr lang="en-US" dirty="0" smtClean="0">
                <a:latin typeface="Courier New" pitchFamily="49" charset="0"/>
                <a:cs typeface="Courier New" pitchFamily="49" charset="0"/>
              </a:rPr>
              <a:t>/eucalyptus-</a:t>
            </a:r>
            <a:r>
              <a:rPr lang="en-US" dirty="0" err="1" smtClean="0">
                <a:latin typeface="Courier New" pitchFamily="49" charset="0"/>
                <a:cs typeface="Courier New" pitchFamily="49" charset="0"/>
              </a:rPr>
              <a:t>enterprise.repo</a:t>
            </a:r>
            <a:r>
              <a:rPr lang="en-US" dirty="0" smtClean="0"/>
              <a:t>.</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21</a:t>
            </a:fld>
            <a:endParaRPr lang="en-US"/>
          </a:p>
        </p:txBody>
      </p:sp>
      <p:sp>
        <p:nvSpPr>
          <p:cNvPr id="5" name="Rectangle 4"/>
          <p:cNvSpPr/>
          <p:nvPr/>
        </p:nvSpPr>
        <p:spPr>
          <a:xfrm>
            <a:off x="821293" y="2449640"/>
            <a:ext cx="7283177" cy="338554"/>
          </a:xfrm>
          <a:prstGeom prst="rect">
            <a:avLst/>
          </a:prstGeom>
        </p:spPr>
        <p:txBody>
          <a:bodyPr wrap="square">
            <a:spAutoFit/>
          </a:bodyPr>
          <a:lstStyle/>
          <a:p>
            <a:r>
              <a:rPr lang="en-US" sz="1600" dirty="0">
                <a:latin typeface="Courier New" pitchFamily="49" charset="0"/>
                <a:cs typeface="Courier New" pitchFamily="49" charset="0"/>
              </a:rPr>
              <a:t>yum install </a:t>
            </a:r>
            <a:r>
              <a:rPr lang="en-US" sz="1600" dirty="0" smtClean="0">
                <a:latin typeface="Courier New" pitchFamily="49" charset="0"/>
                <a:cs typeface="Courier New" pitchFamily="49" charset="0"/>
              </a:rPr>
              <a:t>eucalyptus-enterprise-release-3.2*.</a:t>
            </a:r>
            <a:r>
              <a:rPr lang="en-US" sz="1600" dirty="0" err="1">
                <a:latin typeface="Courier New" pitchFamily="49" charset="0"/>
                <a:cs typeface="Courier New" pitchFamily="49" charset="0"/>
              </a:rPr>
              <a:t>noarch.rpm</a:t>
            </a:r>
            <a:endParaRPr lang="en-US" sz="1600" dirty="0">
              <a:latin typeface="Courier New" pitchFamily="49" charset="0"/>
              <a:cs typeface="Courier New" pitchFamily="49" charset="0"/>
            </a:endParaRPr>
          </a:p>
        </p:txBody>
      </p:sp>
    </p:spTree>
    <p:extLst>
      <p:ext uri="{BB962C8B-B14F-4D97-AF65-F5344CB8AC3E}">
        <p14:creationId xmlns:p14="http://schemas.microsoft.com/office/powerpoint/2010/main" val="21728990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Front-End Installation</a:t>
            </a: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314325" y="1469350"/>
            <a:ext cx="8524875" cy="1273850"/>
          </a:xfrm>
        </p:spPr>
        <p:txBody>
          <a:bodyPr/>
          <a:lstStyle/>
          <a:p>
            <a:r>
              <a:rPr lang="en-US" dirty="0" smtClean="0"/>
              <a:t>Install the Eucalyptus front-end packages on the front-end host.</a:t>
            </a:r>
          </a:p>
          <a:p>
            <a:pPr lvl="1"/>
            <a:r>
              <a:rPr lang="en-US" dirty="0" smtClean="0"/>
              <a:t>Assumes Internet access to the packages</a:t>
            </a:r>
          </a:p>
          <a:p>
            <a:endParaRPr lang="en-US" dirty="0" smtClean="0"/>
          </a:p>
        </p:txBody>
      </p:sp>
      <p:sp>
        <p:nvSpPr>
          <p:cNvPr id="4" name="Slide Number Placeholder 3"/>
          <p:cNvSpPr>
            <a:spLocks noGrp="1"/>
          </p:cNvSpPr>
          <p:nvPr>
            <p:ph type="sldNum" sz="quarter" idx="12"/>
          </p:nvPr>
        </p:nvSpPr>
        <p:spPr/>
        <p:txBody>
          <a:bodyPr/>
          <a:lstStyle/>
          <a:p>
            <a:fld id="{843CD65F-9BB8-4359-8B89-0390EA97433C}" type="slidenum">
              <a:rPr lang="en-US" smtClean="0"/>
              <a:pPr/>
              <a:t>22</a:t>
            </a:fld>
            <a:endParaRPr lang="en-US"/>
          </a:p>
        </p:txBody>
      </p:sp>
      <p:sp>
        <p:nvSpPr>
          <p:cNvPr id="5" name="Rectangle 4"/>
          <p:cNvSpPr/>
          <p:nvPr/>
        </p:nvSpPr>
        <p:spPr>
          <a:xfrm>
            <a:off x="692458" y="3000416"/>
            <a:ext cx="7409549" cy="584775"/>
          </a:xfrm>
          <a:prstGeom prst="rect">
            <a:avLst/>
          </a:prstGeom>
        </p:spPr>
        <p:txBody>
          <a:bodyPr wrap="square">
            <a:spAutoFit/>
          </a:bodyPr>
          <a:lstStyle/>
          <a:p>
            <a:r>
              <a:rPr lang="en-US" sz="1600" dirty="0" smtClean="0">
                <a:latin typeface="Courier New" pitchFamily="49" charset="0"/>
                <a:cs typeface="Courier New" pitchFamily="49" charset="0"/>
              </a:rPr>
              <a:t>yum </a:t>
            </a:r>
            <a:r>
              <a:rPr lang="en-US" sz="1600" dirty="0" err="1" smtClean="0">
                <a:latin typeface="Courier New" pitchFamily="49" charset="0"/>
                <a:cs typeface="Courier New" pitchFamily="49" charset="0"/>
              </a:rPr>
              <a:t>groupinstall</a:t>
            </a:r>
            <a:r>
              <a:rPr lang="en-US" sz="1600" dirty="0" smtClean="0">
                <a:latin typeface="Courier New" pitchFamily="49" charset="0"/>
                <a:cs typeface="Courier New" pitchFamily="49" charset="0"/>
              </a:rPr>
              <a:t> eucalyptus-cloud-controller</a:t>
            </a:r>
          </a:p>
          <a:p>
            <a:r>
              <a:rPr lang="en-US" sz="1600" dirty="0" smtClean="0">
                <a:latin typeface="Courier New" pitchFamily="49" charset="0"/>
                <a:cs typeface="Courier New" pitchFamily="49" charset="0"/>
              </a:rPr>
              <a:t>yum install </a:t>
            </a:r>
            <a:r>
              <a:rPr lang="en-US" sz="1600" dirty="0">
                <a:latin typeface="Courier New" pitchFamily="49" charset="0"/>
                <a:cs typeface="Courier New" pitchFamily="49" charset="0"/>
              </a:rPr>
              <a:t>eucalyptus-cc eucalyptus-</a:t>
            </a:r>
            <a:r>
              <a:rPr lang="en-US" sz="1600" dirty="0" err="1">
                <a:latin typeface="Courier New" pitchFamily="49" charset="0"/>
                <a:cs typeface="Courier New" pitchFamily="49" charset="0"/>
              </a:rPr>
              <a:t>sc</a:t>
            </a:r>
            <a:r>
              <a:rPr lang="en-US" sz="1600" dirty="0">
                <a:latin typeface="Courier New" pitchFamily="49" charset="0"/>
                <a:cs typeface="Courier New" pitchFamily="49" charset="0"/>
              </a:rPr>
              <a:t> eucalyptus-walrus</a:t>
            </a:r>
          </a:p>
        </p:txBody>
      </p:sp>
    </p:spTree>
    <p:extLst>
      <p:ext uri="{BB962C8B-B14F-4D97-AF65-F5344CB8AC3E}">
        <p14:creationId xmlns:p14="http://schemas.microsoft.com/office/powerpoint/2010/main" val="9307003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Controller Installation</a:t>
            </a: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314325" y="1469350"/>
            <a:ext cx="8524875" cy="4729227"/>
          </a:xfrm>
        </p:spPr>
        <p:txBody>
          <a:bodyPr/>
          <a:lstStyle/>
          <a:p>
            <a:r>
              <a:rPr lang="en-US" dirty="0" smtClean="0"/>
              <a:t>Install the Eucalyptus Node </a:t>
            </a:r>
            <a:r>
              <a:rPr lang="en-US" dirty="0"/>
              <a:t>C</a:t>
            </a:r>
            <a:r>
              <a:rPr lang="en-US" dirty="0" smtClean="0"/>
              <a:t>ontroller packages on the back-end host.</a:t>
            </a:r>
          </a:p>
          <a:p>
            <a:pPr lvl="1"/>
            <a:r>
              <a:rPr lang="en-US" dirty="0" smtClean="0"/>
              <a:t>Assumes Internet access to the packages</a:t>
            </a:r>
          </a:p>
          <a:p>
            <a:endParaRPr lang="en-US" dirty="0"/>
          </a:p>
          <a:p>
            <a:pPr marL="457200" lvl="1" indent="0">
              <a:buNone/>
            </a:pP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843CD65F-9BB8-4359-8B89-0390EA97433C}" type="slidenum">
              <a:rPr lang="en-US" smtClean="0"/>
              <a:pPr/>
              <a:t>23</a:t>
            </a:fld>
            <a:endParaRPr lang="en-US"/>
          </a:p>
        </p:txBody>
      </p:sp>
      <p:sp>
        <p:nvSpPr>
          <p:cNvPr id="5" name="Rectangle 4"/>
          <p:cNvSpPr/>
          <p:nvPr/>
        </p:nvSpPr>
        <p:spPr>
          <a:xfrm>
            <a:off x="896816" y="3093440"/>
            <a:ext cx="7148146" cy="338554"/>
          </a:xfrm>
          <a:prstGeom prst="rect">
            <a:avLst/>
          </a:prstGeom>
        </p:spPr>
        <p:txBody>
          <a:bodyPr wrap="square">
            <a:spAutoFit/>
          </a:bodyPr>
          <a:lstStyle/>
          <a:p>
            <a:r>
              <a:rPr lang="en-US" sz="1600" dirty="0" smtClean="0">
                <a:latin typeface="Courier New" pitchFamily="49" charset="0"/>
                <a:cs typeface="Courier New" pitchFamily="49" charset="0"/>
              </a:rPr>
              <a:t>yum </a:t>
            </a:r>
            <a:r>
              <a:rPr lang="en-US" sz="1600" dirty="0">
                <a:latin typeface="Courier New" pitchFamily="49" charset="0"/>
                <a:cs typeface="Courier New" pitchFamily="49" charset="0"/>
              </a:rPr>
              <a:t>install eucalyptus-</a:t>
            </a:r>
            <a:r>
              <a:rPr lang="en-US" sz="1600" dirty="0" err="1">
                <a:latin typeface="Courier New" pitchFamily="49" charset="0"/>
                <a:cs typeface="Courier New" pitchFamily="49" charset="0"/>
              </a:rPr>
              <a:t>nc</a:t>
            </a:r>
            <a:endParaRPr lang="en-US" sz="1600" dirty="0">
              <a:latin typeface="Courier New" pitchFamily="49" charset="0"/>
              <a:cs typeface="Courier New" pitchFamily="49" charset="0"/>
            </a:endParaRPr>
          </a:p>
        </p:txBody>
      </p:sp>
    </p:spTree>
    <p:extLst>
      <p:ext uri="{BB962C8B-B14F-4D97-AF65-F5344CB8AC3E}">
        <p14:creationId xmlns:p14="http://schemas.microsoft.com/office/powerpoint/2010/main" val="38636862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Only Euca2ools</a:t>
            </a: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314325" y="1469350"/>
            <a:ext cx="8524875" cy="4729227"/>
          </a:xfrm>
        </p:spPr>
        <p:txBody>
          <a:bodyPr/>
          <a:lstStyle/>
          <a:p>
            <a:r>
              <a:rPr lang="en-US" dirty="0" smtClean="0"/>
              <a:t>You might want to install euca2ools on a non-Eucalyptus host.</a:t>
            </a:r>
          </a:p>
          <a:p>
            <a:r>
              <a:rPr lang="en-US" dirty="0" smtClean="0"/>
              <a:t>The following commands will install euca2ools on a </a:t>
            </a:r>
            <a:r>
              <a:rPr lang="en-US" dirty="0" err="1" smtClean="0"/>
              <a:t>CentOS</a:t>
            </a:r>
            <a:r>
              <a:rPr lang="en-US" dirty="0" smtClean="0"/>
              <a:t> 6 host.</a:t>
            </a:r>
          </a:p>
          <a:p>
            <a:pPr lvl="1"/>
            <a:r>
              <a:rPr lang="en-US" dirty="0" smtClean="0"/>
              <a:t>Assumes Internet access to the packages</a:t>
            </a:r>
          </a:p>
          <a:p>
            <a:endParaRPr lang="en-US" dirty="0"/>
          </a:p>
          <a:p>
            <a:pPr marL="457200" lvl="1" indent="0">
              <a:buNone/>
            </a:pP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843CD65F-9BB8-4359-8B89-0390EA97433C}" type="slidenum">
              <a:rPr lang="en-US" smtClean="0"/>
              <a:pPr/>
              <a:t>24</a:t>
            </a:fld>
            <a:endParaRPr lang="en-US" dirty="0"/>
          </a:p>
        </p:txBody>
      </p:sp>
      <p:sp>
        <p:nvSpPr>
          <p:cNvPr id="5" name="Rectangle 4"/>
          <p:cNvSpPr/>
          <p:nvPr/>
        </p:nvSpPr>
        <p:spPr>
          <a:xfrm>
            <a:off x="1094014" y="3093440"/>
            <a:ext cx="6950947" cy="2308324"/>
          </a:xfrm>
          <a:prstGeom prst="rect">
            <a:avLst/>
          </a:prstGeom>
        </p:spPr>
        <p:txBody>
          <a:bodyPr wrap="square">
            <a:spAutoFit/>
          </a:bodyPr>
          <a:lstStyle/>
          <a:p>
            <a:r>
              <a:rPr lang="en-US" sz="1600" dirty="0">
                <a:latin typeface="Courier New" pitchFamily="49" charset="0"/>
                <a:cs typeface="Courier New" pitchFamily="49" charset="0"/>
              </a:rPr>
              <a:t>yum install http://</a:t>
            </a:r>
            <a:r>
              <a:rPr lang="en-US" sz="1600" dirty="0" smtClean="0">
                <a:latin typeface="Courier New" pitchFamily="49" charset="0"/>
                <a:cs typeface="Courier New" pitchFamily="49" charset="0"/>
              </a:rPr>
              <a:t>downloads.eucalyptus.com/software/eucalyptus/3.2/centos/6/x86_64/epel-release-6.noarch.rpm</a:t>
            </a:r>
            <a:endParaRPr lang="es-ES" sz="1600" dirty="0" smtClean="0">
              <a:latin typeface="Courier New" pitchFamily="49" charset="0"/>
              <a:cs typeface="Courier New" pitchFamily="49" charset="0"/>
            </a:endParaRPr>
          </a:p>
          <a:p>
            <a:endParaRPr lang="es-ES" sz="1600" dirty="0">
              <a:latin typeface="Courier New" pitchFamily="49" charset="0"/>
              <a:cs typeface="Courier New" pitchFamily="49" charset="0"/>
            </a:endParaRPr>
          </a:p>
          <a:p>
            <a:r>
              <a:rPr lang="es-ES" sz="1600" dirty="0" err="1" smtClean="0">
                <a:latin typeface="Courier New" pitchFamily="49" charset="0"/>
                <a:cs typeface="Courier New" pitchFamily="49" charset="0"/>
              </a:rPr>
              <a:t>yum</a:t>
            </a:r>
            <a:r>
              <a:rPr lang="es-ES" sz="1600" dirty="0" smtClean="0">
                <a:latin typeface="Courier New" pitchFamily="49" charset="0"/>
                <a:cs typeface="Courier New" pitchFamily="49" charset="0"/>
              </a:rPr>
              <a:t> </a:t>
            </a:r>
            <a:r>
              <a:rPr lang="es-ES" sz="1600" dirty="0" err="1">
                <a:latin typeface="Courier New" pitchFamily="49" charset="0"/>
                <a:cs typeface="Courier New" pitchFamily="49" charset="0"/>
              </a:rPr>
              <a:t>install</a:t>
            </a:r>
            <a:r>
              <a:rPr lang="es-ES" sz="1600" dirty="0">
                <a:latin typeface="Courier New" pitchFamily="49" charset="0"/>
                <a:cs typeface="Courier New" pitchFamily="49" charset="0"/>
              </a:rPr>
              <a:t>  http://</a:t>
            </a:r>
            <a:r>
              <a:rPr lang="es-ES" sz="1600" dirty="0" smtClean="0">
                <a:latin typeface="Courier New" pitchFamily="49" charset="0"/>
                <a:cs typeface="Courier New" pitchFamily="49" charset="0"/>
              </a:rPr>
              <a:t>downloads.eucalyptus.com/software/euca2ools/2.1/centos/6/x86_64/euca2ools-release-2.1.noarch.rpm</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yum </a:t>
            </a:r>
            <a:r>
              <a:rPr lang="en-US" sz="1600" dirty="0">
                <a:latin typeface="Courier New" pitchFamily="49" charset="0"/>
                <a:cs typeface="Courier New" pitchFamily="49" charset="0"/>
              </a:rPr>
              <a:t>install </a:t>
            </a:r>
            <a:r>
              <a:rPr lang="en-US" sz="1600" dirty="0" smtClean="0">
                <a:latin typeface="Courier New" pitchFamily="49" charset="0"/>
                <a:cs typeface="Courier New" pitchFamily="49" charset="0"/>
              </a:rPr>
              <a:t>euca2ools</a:t>
            </a:r>
            <a:endParaRPr lang="en-US" sz="1600" dirty="0">
              <a:latin typeface="Courier New" pitchFamily="49" charset="0"/>
              <a:cs typeface="Courier New" pitchFamily="49" charset="0"/>
            </a:endParaRPr>
          </a:p>
        </p:txBody>
      </p:sp>
      <p:grpSp>
        <p:nvGrpSpPr>
          <p:cNvPr id="6" name="Group 5"/>
          <p:cNvGrpSpPr/>
          <p:nvPr/>
        </p:nvGrpSpPr>
        <p:grpSpPr>
          <a:xfrm>
            <a:off x="7950445" y="3223980"/>
            <a:ext cx="189033" cy="548056"/>
            <a:chOff x="8671414" y="2014224"/>
            <a:chExt cx="189033" cy="548056"/>
          </a:xfrm>
        </p:grpSpPr>
        <p:sp>
          <p:nvSpPr>
            <p:cNvPr id="7" name="Curved Left Arrow 6"/>
            <p:cNvSpPr/>
            <p:nvPr/>
          </p:nvSpPr>
          <p:spPr>
            <a:xfrm>
              <a:off x="8671414" y="2014224"/>
              <a:ext cx="189033" cy="25059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Left Arrow 7"/>
            <p:cNvSpPr/>
            <p:nvPr/>
          </p:nvSpPr>
          <p:spPr>
            <a:xfrm>
              <a:off x="8671414" y="2311690"/>
              <a:ext cx="189033" cy="25059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 name="Group 8"/>
          <p:cNvGrpSpPr/>
          <p:nvPr/>
        </p:nvGrpSpPr>
        <p:grpSpPr>
          <a:xfrm>
            <a:off x="7954825" y="4266345"/>
            <a:ext cx="189033" cy="548056"/>
            <a:chOff x="8671414" y="2014224"/>
            <a:chExt cx="189033" cy="548056"/>
          </a:xfrm>
        </p:grpSpPr>
        <p:sp>
          <p:nvSpPr>
            <p:cNvPr id="10" name="Curved Left Arrow 9"/>
            <p:cNvSpPr/>
            <p:nvPr/>
          </p:nvSpPr>
          <p:spPr>
            <a:xfrm>
              <a:off x="8671414" y="2014224"/>
              <a:ext cx="189033" cy="25059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urved Left Arrow 10"/>
            <p:cNvSpPr/>
            <p:nvPr/>
          </p:nvSpPr>
          <p:spPr>
            <a:xfrm>
              <a:off x="8671414" y="2311690"/>
              <a:ext cx="189033" cy="25059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7291960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p:cNvSpPr>
            <a:spLocks noGrp="1"/>
          </p:cNvSpPr>
          <p:nvPr>
            <p:ph type="title"/>
          </p:nvPr>
        </p:nvSpPr>
        <p:spPr/>
        <p:txBody>
          <a:bodyPr/>
          <a:lstStyle/>
          <a:p>
            <a:r>
              <a:rPr lang="en-US" dirty="0" smtClean="0"/>
              <a:t>Hands-On:</a:t>
            </a:r>
          </a:p>
        </p:txBody>
      </p:sp>
      <p:sp>
        <p:nvSpPr>
          <p:cNvPr id="46083" name="Content Placeholder 3"/>
          <p:cNvSpPr>
            <a:spLocks noGrp="1"/>
          </p:cNvSpPr>
          <p:nvPr>
            <p:ph idx="1"/>
          </p:nvPr>
        </p:nvSpPr>
        <p:spPr/>
        <p:txBody>
          <a:bodyPr/>
          <a:lstStyle/>
          <a:p>
            <a:r>
              <a:rPr lang="en-US" dirty="0" smtClean="0"/>
              <a:t>Install Eucalyptus Software</a:t>
            </a:r>
          </a:p>
          <a:p>
            <a:pPr lvl="1"/>
            <a:r>
              <a:rPr lang="en-US" dirty="0"/>
              <a:t>Prepare the operating </a:t>
            </a:r>
            <a:r>
              <a:rPr lang="en-US" dirty="0" smtClean="0"/>
              <a:t>systems</a:t>
            </a:r>
            <a:endParaRPr lang="en-US" dirty="0"/>
          </a:p>
          <a:p>
            <a:pPr lvl="1"/>
            <a:r>
              <a:rPr lang="en-US" dirty="0" smtClean="0"/>
              <a:t>Install the software</a:t>
            </a:r>
          </a:p>
        </p:txBody>
      </p:sp>
      <p:sp>
        <p:nvSpPr>
          <p:cNvPr id="5"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25</a:t>
            </a:fld>
            <a:endParaRPr lang="en-US" dirty="0"/>
          </a:p>
        </p:txBody>
      </p:sp>
    </p:spTree>
    <p:extLst>
      <p:ext uri="{BB962C8B-B14F-4D97-AF65-F5344CB8AC3E}">
        <p14:creationId xmlns:p14="http://schemas.microsoft.com/office/powerpoint/2010/main" val="1208434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p:cNvSpPr>
            <a:spLocks noGrp="1"/>
          </p:cNvSpPr>
          <p:nvPr>
            <p:ph type="title"/>
          </p:nvPr>
        </p:nvSpPr>
        <p:spPr/>
        <p:txBody>
          <a:bodyPr/>
          <a:lstStyle/>
          <a:p>
            <a:r>
              <a:rPr lang="en-US" dirty="0" smtClean="0"/>
              <a:t>Post-Installation Tasks</a:t>
            </a:r>
          </a:p>
        </p:txBody>
      </p:sp>
      <p:sp>
        <p:nvSpPr>
          <p:cNvPr id="46083" name="Content Placeholder 3"/>
          <p:cNvSpPr>
            <a:spLocks noGrp="1"/>
          </p:cNvSpPr>
          <p:nvPr>
            <p:ph idx="1"/>
          </p:nvPr>
        </p:nvSpPr>
        <p:spPr/>
        <p:txBody>
          <a:bodyPr/>
          <a:lstStyle/>
          <a:p>
            <a:r>
              <a:rPr lang="en-US" dirty="0" smtClean="0"/>
              <a:t>There are post-installation tasks once the software has been installed.</a:t>
            </a:r>
          </a:p>
          <a:p>
            <a:r>
              <a:rPr lang="en-US" dirty="0" smtClean="0"/>
              <a:t>The number and type of tasks vary based on the:</a:t>
            </a:r>
          </a:p>
          <a:p>
            <a:pPr lvl="1"/>
            <a:r>
              <a:rPr lang="en-US" dirty="0"/>
              <a:t>N</a:t>
            </a:r>
            <a:r>
              <a:rPr lang="en-US" dirty="0" smtClean="0"/>
              <a:t>umber of Eucalyptus software components</a:t>
            </a:r>
          </a:p>
          <a:p>
            <a:pPr lvl="1"/>
            <a:r>
              <a:rPr lang="en-US" dirty="0" smtClean="0"/>
              <a:t>Architecture of Eucalyptus cloud</a:t>
            </a:r>
          </a:p>
          <a:p>
            <a:pPr lvl="1"/>
            <a:r>
              <a:rPr lang="en-US" dirty="0"/>
              <a:t>O</a:t>
            </a:r>
            <a:r>
              <a:rPr lang="en-US" dirty="0" smtClean="0"/>
              <a:t>perating system used beneath Eucalyptus software</a:t>
            </a:r>
          </a:p>
          <a:p>
            <a:pPr lvl="1"/>
            <a:r>
              <a:rPr lang="en-US" dirty="0"/>
              <a:t>H</a:t>
            </a:r>
            <a:r>
              <a:rPr lang="en-US" dirty="0" smtClean="0"/>
              <a:t>ypervisors used</a:t>
            </a:r>
          </a:p>
          <a:p>
            <a:pPr lvl="1"/>
            <a:r>
              <a:rPr lang="en-US" dirty="0" smtClean="0"/>
              <a:t>Storage type used by Storage Controllers</a:t>
            </a:r>
          </a:p>
          <a:p>
            <a:pPr lvl="1"/>
            <a:r>
              <a:rPr lang="en-US" dirty="0" smtClean="0"/>
              <a:t>Eucalyptus network mode</a:t>
            </a:r>
          </a:p>
          <a:p>
            <a:r>
              <a:rPr lang="en-US" dirty="0" smtClean="0"/>
              <a:t>For more information about options not used in this course, see the </a:t>
            </a:r>
            <a:r>
              <a:rPr lang="en-US" i="1" dirty="0" smtClean="0"/>
              <a:t>Installation Guide </a:t>
            </a:r>
            <a:r>
              <a:rPr lang="en-US" dirty="0" smtClean="0"/>
              <a:t>at </a:t>
            </a:r>
            <a:r>
              <a:rPr lang="en-US" dirty="0">
                <a:hlinkClick r:id="rId3"/>
              </a:rPr>
              <a:t>http://</a:t>
            </a:r>
            <a:r>
              <a:rPr lang="en-US" dirty="0" smtClean="0">
                <a:hlinkClick r:id="rId3"/>
              </a:rPr>
              <a:t>www.eucalyptus.com/docs</a:t>
            </a:r>
            <a:r>
              <a:rPr lang="en-US" dirty="0" smtClean="0"/>
              <a:t>. </a:t>
            </a:r>
          </a:p>
          <a:p>
            <a:pPr lvl="1"/>
            <a:endParaRPr lang="en-US" dirty="0"/>
          </a:p>
          <a:p>
            <a:endParaRPr lang="sv-FI" dirty="0" smtClean="0"/>
          </a:p>
        </p:txBody>
      </p:sp>
      <p:sp>
        <p:nvSpPr>
          <p:cNvPr id="4"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26</a:t>
            </a:fld>
            <a:endParaRPr lang="en-US" dirty="0"/>
          </a:p>
        </p:txBody>
      </p:sp>
    </p:spTree>
    <p:extLst>
      <p:ext uri="{BB962C8B-B14F-4D97-AF65-F5344CB8AC3E}">
        <p14:creationId xmlns:p14="http://schemas.microsoft.com/office/powerpoint/2010/main" val="18233014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Devices</a:t>
            </a:r>
            <a:endParaRPr lang="en-US" dirty="0"/>
          </a:p>
        </p:txBody>
      </p:sp>
      <p:sp>
        <p:nvSpPr>
          <p:cNvPr id="3" name="Content Placeholder 2"/>
          <p:cNvSpPr>
            <a:spLocks noGrp="1"/>
          </p:cNvSpPr>
          <p:nvPr>
            <p:ph idx="1"/>
          </p:nvPr>
        </p:nvSpPr>
        <p:spPr>
          <a:xfrm>
            <a:off x="314325" y="1296296"/>
            <a:ext cx="8524875" cy="4840942"/>
          </a:xfrm>
        </p:spPr>
        <p:txBody>
          <a:bodyPr/>
          <a:lstStyle/>
          <a:p>
            <a:r>
              <a:rPr lang="en-US" dirty="0"/>
              <a:t>T</a:t>
            </a:r>
            <a:r>
              <a:rPr lang="en-US" dirty="0" smtClean="0"/>
              <a:t>he Storage </a:t>
            </a:r>
            <a:r>
              <a:rPr lang="en-US" dirty="0"/>
              <a:t>C</a:t>
            </a:r>
            <a:r>
              <a:rPr lang="en-US" dirty="0" smtClean="0"/>
              <a:t>ontroller and Node </a:t>
            </a:r>
            <a:r>
              <a:rPr lang="en-US" dirty="0"/>
              <a:t>C</a:t>
            </a:r>
            <a:r>
              <a:rPr lang="en-US" dirty="0" smtClean="0"/>
              <a:t>ontroller hosts use Linux loop devices.</a:t>
            </a:r>
          </a:p>
          <a:p>
            <a:pPr lvl="1"/>
            <a:r>
              <a:rPr lang="en-US" dirty="0" smtClean="0"/>
              <a:t>The Storage </a:t>
            </a:r>
            <a:r>
              <a:rPr lang="en-US" dirty="0"/>
              <a:t>C</a:t>
            </a:r>
            <a:r>
              <a:rPr lang="en-US" dirty="0" smtClean="0"/>
              <a:t>ontroller uses them to create EBS volumes.</a:t>
            </a:r>
          </a:p>
          <a:p>
            <a:pPr lvl="1"/>
            <a:r>
              <a:rPr lang="en-US" dirty="0" smtClean="0"/>
              <a:t>The Node </a:t>
            </a:r>
            <a:r>
              <a:rPr lang="en-US" dirty="0"/>
              <a:t>C</a:t>
            </a:r>
            <a:r>
              <a:rPr lang="en-US" dirty="0" smtClean="0"/>
              <a:t>ontroller uses them to launch new instances.</a:t>
            </a:r>
          </a:p>
          <a:p>
            <a:r>
              <a:rPr lang="en-US" dirty="0" smtClean="0">
                <a:cs typeface="Courier New" pitchFamily="49" charset="0"/>
              </a:rPr>
              <a:t>256 loop devices are automatically configured when Eucalyptus is started on </a:t>
            </a:r>
            <a:r>
              <a:rPr lang="en-US" dirty="0" err="1" smtClean="0">
                <a:cs typeface="Courier New" pitchFamily="49" charset="0"/>
              </a:rPr>
              <a:t>CentOS</a:t>
            </a:r>
            <a:r>
              <a:rPr lang="en-US" dirty="0" smtClean="0">
                <a:cs typeface="Courier New" pitchFamily="49" charset="0"/>
              </a:rPr>
              <a:t> and RHEL 6.</a:t>
            </a:r>
          </a:p>
        </p:txBody>
      </p:sp>
      <p:sp>
        <p:nvSpPr>
          <p:cNvPr id="4" name="Slide Number Placeholder 3"/>
          <p:cNvSpPr>
            <a:spLocks noGrp="1"/>
          </p:cNvSpPr>
          <p:nvPr>
            <p:ph type="sldNum" sz="quarter" idx="12"/>
          </p:nvPr>
        </p:nvSpPr>
        <p:spPr/>
        <p:txBody>
          <a:bodyPr/>
          <a:lstStyle/>
          <a:p>
            <a:fld id="{843CD65F-9BB8-4359-8B89-0390EA97433C}" type="slidenum">
              <a:rPr lang="en-US" smtClean="0"/>
              <a:pPr/>
              <a:t>27</a:t>
            </a:fld>
            <a:endParaRPr lang="en-US"/>
          </a:p>
        </p:txBody>
      </p:sp>
    </p:spTree>
    <p:extLst>
      <p:ext uri="{BB962C8B-B14F-4D97-AF65-F5344CB8AC3E}">
        <p14:creationId xmlns:p14="http://schemas.microsoft.com/office/powerpoint/2010/main" val="48623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the Network Mode</a:t>
            </a: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314325" y="1297228"/>
            <a:ext cx="8524875" cy="4729227"/>
          </a:xfrm>
        </p:spPr>
        <p:txBody>
          <a:bodyPr/>
          <a:lstStyle/>
          <a:p>
            <a:r>
              <a:rPr lang="en-US" dirty="0" smtClean="0"/>
              <a:t>Edit the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etc</a:t>
            </a:r>
            <a:r>
              <a:rPr lang="en-US" dirty="0" smtClean="0">
                <a:latin typeface="Courier New" pitchFamily="49" charset="0"/>
                <a:cs typeface="Courier New" pitchFamily="49" charset="0"/>
              </a:rPr>
              <a:t>/eucalyptus/</a:t>
            </a:r>
            <a:r>
              <a:rPr lang="en-US" dirty="0" err="1" smtClean="0">
                <a:latin typeface="Courier New" pitchFamily="49" charset="0"/>
                <a:cs typeface="Courier New" pitchFamily="49" charset="0"/>
              </a:rPr>
              <a:t>eucalyptus.conf</a:t>
            </a:r>
            <a:r>
              <a:rPr lang="en-US" dirty="0" smtClean="0"/>
              <a:t> file on the Cluster Controller and Node Controller hosts and modify the </a:t>
            </a:r>
            <a:r>
              <a:rPr lang="en-US" dirty="0" smtClean="0">
                <a:latin typeface="Courier New" pitchFamily="49" charset="0"/>
                <a:cs typeface="Courier New" pitchFamily="49" charset="0"/>
              </a:rPr>
              <a:t>VNET_*</a:t>
            </a:r>
            <a:r>
              <a:rPr lang="en-US" dirty="0" smtClean="0"/>
              <a:t> entries as appropriate.</a:t>
            </a:r>
          </a:p>
          <a:p>
            <a:pPr lvl="1"/>
            <a:r>
              <a:rPr lang="en-US" dirty="0" smtClean="0"/>
              <a:t>Refer back to the Eucalyptus Networking module </a:t>
            </a:r>
            <a:r>
              <a:rPr lang="en-US" dirty="0"/>
              <a:t>or </a:t>
            </a:r>
            <a:r>
              <a:rPr lang="en-US" dirty="0" smtClean="0"/>
              <a:t>for more information see the </a:t>
            </a:r>
            <a:r>
              <a:rPr lang="en-US" i="1" dirty="0" smtClean="0"/>
              <a:t>Installation </a:t>
            </a:r>
            <a:r>
              <a:rPr lang="en-US" i="1" dirty="0"/>
              <a:t>Guide </a:t>
            </a:r>
            <a:r>
              <a:rPr lang="en-US" dirty="0" smtClean="0"/>
              <a:t>at </a:t>
            </a:r>
            <a:r>
              <a:rPr lang="en-US" dirty="0">
                <a:hlinkClick r:id="rId3"/>
              </a:rPr>
              <a:t>http://</a:t>
            </a:r>
            <a:r>
              <a:rPr lang="en-US" dirty="0" smtClean="0">
                <a:hlinkClick r:id="rId3"/>
              </a:rPr>
              <a:t>www.eucalyptus.com/docs</a:t>
            </a:r>
            <a:r>
              <a:rPr lang="en-US" dirty="0" smtClean="0"/>
              <a:t>. </a:t>
            </a:r>
          </a:p>
          <a:p>
            <a:r>
              <a:rPr lang="en-US" dirty="0" smtClean="0"/>
              <a:t>Any network change to a configured Cluster </a:t>
            </a:r>
            <a:r>
              <a:rPr lang="en-US" dirty="0"/>
              <a:t>C</a:t>
            </a:r>
            <a:r>
              <a:rPr lang="en-US" dirty="0" smtClean="0"/>
              <a:t>ontroller requires that it be reset by a clean restart.</a:t>
            </a:r>
          </a:p>
          <a:p>
            <a:pPr lvl="1"/>
            <a:r>
              <a:rPr lang="en-US" dirty="0" smtClean="0"/>
              <a:t>A clean restart clears </a:t>
            </a:r>
            <a:r>
              <a:rPr lang="en-US" dirty="0"/>
              <a:t>any existing </a:t>
            </a:r>
            <a:r>
              <a:rPr lang="en-US" dirty="0" smtClean="0"/>
              <a:t>network configuration </a:t>
            </a:r>
            <a:r>
              <a:rPr lang="en-US" dirty="0"/>
              <a:t>regardless of whether it is in use. </a:t>
            </a:r>
            <a:endParaRPr lang="en-US" dirty="0" smtClean="0"/>
          </a:p>
          <a:p>
            <a:pPr lvl="1"/>
            <a:r>
              <a:rPr lang="en-US" dirty="0" smtClean="0"/>
              <a:t>Eucalyptus recommends </a:t>
            </a:r>
            <a:r>
              <a:rPr lang="en-US" dirty="0"/>
              <a:t>that you only perform this type of </a:t>
            </a:r>
            <a:r>
              <a:rPr lang="en-US" dirty="0" smtClean="0"/>
              <a:t>restart when all instances have been terminated.</a:t>
            </a:r>
          </a:p>
          <a:p>
            <a:pPr lvl="1"/>
            <a:r>
              <a:rPr lang="en-US" dirty="0" smtClean="0">
                <a:latin typeface="Courier New" pitchFamily="49" charset="0"/>
                <a:cs typeface="Courier New" pitchFamily="49" charset="0"/>
              </a:rPr>
              <a:t>service eucalyptus-cc </a:t>
            </a:r>
            <a:r>
              <a:rPr lang="en-US" dirty="0" err="1" smtClean="0">
                <a:latin typeface="Courier New" pitchFamily="49" charset="0"/>
                <a:cs typeface="Courier New" pitchFamily="49" charset="0"/>
              </a:rPr>
              <a:t>cleanrestart</a:t>
            </a:r>
            <a:endParaRPr lang="en-US" dirty="0" smtClean="0">
              <a:latin typeface="Courier New" pitchFamily="49" charset="0"/>
              <a:cs typeface="Courier New" pitchFamily="49" charset="0"/>
            </a:endParaRPr>
          </a:p>
          <a:p>
            <a:pPr marL="0" indent="0">
              <a:buNone/>
            </a:pPr>
            <a:endParaRPr lang="en-US" dirty="0">
              <a:cs typeface="Courier New" pitchFamily="49" charset="0"/>
            </a:endParaRPr>
          </a:p>
        </p:txBody>
      </p:sp>
      <p:sp>
        <p:nvSpPr>
          <p:cNvPr id="4" name="Slide Number Placeholder 3"/>
          <p:cNvSpPr>
            <a:spLocks noGrp="1"/>
          </p:cNvSpPr>
          <p:nvPr>
            <p:ph type="sldNum" sz="quarter" idx="12"/>
          </p:nvPr>
        </p:nvSpPr>
        <p:spPr/>
        <p:txBody>
          <a:bodyPr/>
          <a:lstStyle/>
          <a:p>
            <a:fld id="{843CD65F-9BB8-4359-8B89-0390EA97433C}" type="slidenum">
              <a:rPr lang="en-US" smtClean="0"/>
              <a:pPr/>
              <a:t>28</a:t>
            </a:fld>
            <a:endParaRPr lang="en-US"/>
          </a:p>
        </p:txBody>
      </p:sp>
    </p:spTree>
    <p:extLst>
      <p:ext uri="{BB962C8B-B14F-4D97-AF65-F5344CB8AC3E}">
        <p14:creationId xmlns:p14="http://schemas.microsoft.com/office/powerpoint/2010/main" val="4610491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Eucalyptus DNS Names</a:t>
            </a:r>
            <a:endParaRPr lang="en-US" dirty="0"/>
          </a:p>
        </p:txBody>
      </p:sp>
      <p:sp>
        <p:nvSpPr>
          <p:cNvPr id="3" name="Content Placeholder 2"/>
          <p:cNvSpPr>
            <a:spLocks noGrp="1"/>
          </p:cNvSpPr>
          <p:nvPr>
            <p:ph idx="1"/>
          </p:nvPr>
        </p:nvSpPr>
        <p:spPr>
          <a:xfrm>
            <a:off x="514349" y="1425388"/>
            <a:ext cx="8101013" cy="4940906"/>
          </a:xfrm>
        </p:spPr>
        <p:txBody>
          <a:bodyPr/>
          <a:lstStyle/>
          <a:p>
            <a:r>
              <a:rPr lang="en-US" sz="2000" dirty="0" smtClean="0"/>
              <a:t>The Cloud </a:t>
            </a:r>
            <a:r>
              <a:rPr lang="en-US" sz="2000" dirty="0"/>
              <a:t>C</a:t>
            </a:r>
            <a:r>
              <a:rPr lang="en-US" sz="2000" dirty="0" smtClean="0"/>
              <a:t>ontroller can be configured as a DNS </a:t>
            </a:r>
            <a:r>
              <a:rPr lang="en-US" sz="2000" dirty="0" err="1" smtClean="0"/>
              <a:t>nameserver</a:t>
            </a:r>
            <a:r>
              <a:rPr lang="en-US" sz="2000" dirty="0" smtClean="0"/>
              <a:t> for instances and Walrus buckets.</a:t>
            </a:r>
          </a:p>
          <a:p>
            <a:r>
              <a:rPr lang="en-US" sz="2000" dirty="0" smtClean="0"/>
              <a:t>The Cloud Controller DNS name</a:t>
            </a:r>
            <a:r>
              <a:rPr lang="en-US" sz="1700" dirty="0" smtClean="0"/>
              <a:t>:</a:t>
            </a:r>
          </a:p>
          <a:p>
            <a:pPr lvl="1"/>
            <a:r>
              <a:rPr lang="en-US" sz="1400" dirty="0" smtClean="0"/>
              <a:t>eucalyptus.&lt;</a:t>
            </a:r>
            <a:r>
              <a:rPr lang="en-US" sz="1400" dirty="0" err="1" smtClean="0"/>
              <a:t>eucadomain</a:t>
            </a:r>
            <a:r>
              <a:rPr lang="en-US" sz="1400" dirty="0" smtClean="0"/>
              <a:t>&gt;.&lt;</a:t>
            </a:r>
            <a:r>
              <a:rPr lang="en-US" sz="1400" dirty="0" err="1" smtClean="0">
                <a:solidFill>
                  <a:srgbClr val="FF0000"/>
                </a:solidFill>
              </a:rPr>
              <a:t>yourdomain</a:t>
            </a:r>
            <a:r>
              <a:rPr lang="en-US" sz="1400" dirty="0" smtClean="0"/>
              <a:t>&gt;</a:t>
            </a:r>
          </a:p>
          <a:p>
            <a:r>
              <a:rPr lang="en-US" sz="2000" dirty="0" smtClean="0"/>
              <a:t>The Walrus DNS name:</a:t>
            </a:r>
          </a:p>
          <a:p>
            <a:pPr lvl="1"/>
            <a:r>
              <a:rPr lang="en-US" sz="1800" dirty="0" smtClean="0"/>
              <a:t> walrus.&lt;</a:t>
            </a:r>
            <a:r>
              <a:rPr lang="en-US" sz="1800" dirty="0" err="1" smtClean="0"/>
              <a:t>eucadomain</a:t>
            </a:r>
            <a:r>
              <a:rPr lang="en-US" sz="1800" dirty="0" smtClean="0"/>
              <a:t>&gt;.&lt;</a:t>
            </a:r>
            <a:r>
              <a:rPr lang="en-US" sz="1800" dirty="0" err="1" smtClean="0">
                <a:solidFill>
                  <a:srgbClr val="FF0000"/>
                </a:solidFill>
              </a:rPr>
              <a:t>yourdomain</a:t>
            </a:r>
            <a:r>
              <a:rPr lang="en-US" sz="1800" dirty="0" smtClean="0"/>
              <a:t>&gt;</a:t>
            </a:r>
          </a:p>
          <a:p>
            <a:r>
              <a:rPr lang="en-US" sz="2000" dirty="0" smtClean="0"/>
              <a:t>Instance names are assigned names in the format:</a:t>
            </a:r>
          </a:p>
          <a:p>
            <a:pPr lvl="1"/>
            <a:r>
              <a:rPr lang="en-US" sz="1800" dirty="0" err="1" smtClean="0"/>
              <a:t>euca-</a:t>
            </a:r>
            <a:r>
              <a:rPr lang="en-US" sz="1800" i="1" dirty="0" err="1" smtClean="0"/>
              <a:t>A.B.C.D</a:t>
            </a:r>
            <a:r>
              <a:rPr lang="en-US" sz="1800" dirty="0" err="1" smtClean="0"/>
              <a:t>.eucalyptus</a:t>
            </a:r>
            <a:r>
              <a:rPr lang="en-US" sz="1800" dirty="0" smtClean="0"/>
              <a:t>.&lt;</a:t>
            </a:r>
            <a:r>
              <a:rPr lang="en-US" sz="1800" dirty="0" err="1" smtClean="0"/>
              <a:t>eucadomain</a:t>
            </a:r>
            <a:r>
              <a:rPr lang="en-US" sz="1800" dirty="0" smtClean="0"/>
              <a:t>&gt;.&lt;</a:t>
            </a:r>
            <a:r>
              <a:rPr lang="en-US" sz="1800" dirty="0" err="1" smtClean="0">
                <a:solidFill>
                  <a:srgbClr val="FF0000"/>
                </a:solidFill>
              </a:rPr>
              <a:t>yourdomain</a:t>
            </a:r>
            <a:r>
              <a:rPr lang="en-US" sz="1800" dirty="0" smtClean="0"/>
              <a:t>&gt;</a:t>
            </a:r>
          </a:p>
          <a:p>
            <a:pPr lvl="2"/>
            <a:r>
              <a:rPr lang="en-US" sz="1600" dirty="0" smtClean="0"/>
              <a:t>Where A.B.C.D is the instance’s public IP address</a:t>
            </a:r>
          </a:p>
          <a:p>
            <a:r>
              <a:rPr lang="en-US" sz="2100" dirty="0" smtClean="0"/>
              <a:t>Walrus buckets are assigned names in the format:</a:t>
            </a:r>
          </a:p>
          <a:p>
            <a:pPr lvl="1"/>
            <a:r>
              <a:rPr lang="en-US" sz="1800" dirty="0" smtClean="0"/>
              <a:t>&lt;</a:t>
            </a:r>
            <a:r>
              <a:rPr lang="en-US" sz="1800" dirty="0" err="1" smtClean="0"/>
              <a:t>bucket_name</a:t>
            </a:r>
            <a:r>
              <a:rPr lang="en-US" sz="1800" dirty="0" smtClean="0"/>
              <a:t>&gt;.walrus.&lt;</a:t>
            </a:r>
            <a:r>
              <a:rPr lang="en-US" sz="1800" dirty="0" err="1"/>
              <a:t>eucadomain</a:t>
            </a:r>
            <a:r>
              <a:rPr lang="en-US" sz="1800" dirty="0"/>
              <a:t>&gt;.&lt;</a:t>
            </a:r>
            <a:r>
              <a:rPr lang="en-US" sz="1800" dirty="0" err="1">
                <a:solidFill>
                  <a:srgbClr val="FF0000"/>
                </a:solidFill>
              </a:rPr>
              <a:t>yourdomain</a:t>
            </a:r>
            <a:r>
              <a:rPr lang="en-US" sz="1800" dirty="0"/>
              <a:t>&gt;</a:t>
            </a:r>
          </a:p>
          <a:p>
            <a:pPr marL="0" indent="0">
              <a:buNone/>
            </a:pPr>
            <a:endParaRPr lang="en-US" sz="2100" dirty="0" smtClean="0"/>
          </a:p>
        </p:txBody>
      </p:sp>
      <p:sp>
        <p:nvSpPr>
          <p:cNvPr id="4" name="Slide Number Placeholder 3"/>
          <p:cNvSpPr>
            <a:spLocks noGrp="1"/>
          </p:cNvSpPr>
          <p:nvPr>
            <p:ph type="sldNum" sz="quarter" idx="12"/>
          </p:nvPr>
        </p:nvSpPr>
        <p:spPr/>
        <p:txBody>
          <a:bodyPr/>
          <a:lstStyle/>
          <a:p>
            <a:fld id="{843CD65F-9BB8-4359-8B89-0390EA97433C}" type="slidenum">
              <a:rPr lang="en-US" smtClean="0"/>
              <a:pPr/>
              <a:t>29</a:t>
            </a:fld>
            <a:endParaRPr lang="en-US"/>
          </a:p>
        </p:txBody>
      </p:sp>
    </p:spTree>
    <p:extLst>
      <p:ext uri="{BB962C8B-B14F-4D97-AF65-F5344CB8AC3E}">
        <p14:creationId xmlns:p14="http://schemas.microsoft.com/office/powerpoint/2010/main" val="1712718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dirty="0" smtClean="0"/>
              <a:t>Module Topics</a:t>
            </a:r>
            <a:endParaRPr lang="en-US" dirty="0"/>
          </a:p>
        </p:txBody>
      </p:sp>
      <p:sp>
        <p:nvSpPr>
          <p:cNvPr id="6151" name="Rectangle 7"/>
          <p:cNvSpPr>
            <a:spLocks noGrp="1" noChangeArrowheads="1"/>
          </p:cNvSpPr>
          <p:nvPr>
            <p:ph type="body" idx="1"/>
          </p:nvPr>
        </p:nvSpPr>
        <p:spPr/>
        <p:txBody>
          <a:bodyPr/>
          <a:lstStyle/>
          <a:p>
            <a:r>
              <a:rPr lang="en-US" dirty="0" smtClean="0"/>
              <a:t>Eucalyptus software requirements</a:t>
            </a:r>
          </a:p>
          <a:p>
            <a:r>
              <a:rPr lang="en-US" dirty="0" smtClean="0"/>
              <a:t>Eucalyptus hardware requirements</a:t>
            </a:r>
          </a:p>
          <a:p>
            <a:r>
              <a:rPr lang="en-US" dirty="0" smtClean="0"/>
              <a:t>Node </a:t>
            </a:r>
            <a:r>
              <a:rPr lang="en-US" dirty="0"/>
              <a:t>C</a:t>
            </a:r>
            <a:r>
              <a:rPr lang="en-US" dirty="0" smtClean="0"/>
              <a:t>ontroller pre-configuration</a:t>
            </a:r>
          </a:p>
          <a:p>
            <a:r>
              <a:rPr lang="en-US" dirty="0" smtClean="0"/>
              <a:t>Installing Eucalyptus software</a:t>
            </a:r>
          </a:p>
          <a:p>
            <a:r>
              <a:rPr lang="en-US" dirty="0" smtClean="0"/>
              <a:t>Installation lab </a:t>
            </a:r>
            <a:r>
              <a:rPr lang="en-US" dirty="0"/>
              <a:t>e</a:t>
            </a:r>
            <a:r>
              <a:rPr lang="en-US" dirty="0" smtClean="0"/>
              <a:t>xercise</a:t>
            </a:r>
          </a:p>
          <a:p>
            <a:r>
              <a:rPr lang="en-US" dirty="0" smtClean="0"/>
              <a:t>Post-installation configuration</a:t>
            </a:r>
          </a:p>
          <a:p>
            <a:pPr lvl="1"/>
            <a:r>
              <a:rPr lang="en-US" dirty="0" smtClean="0"/>
              <a:t>Configure network mode</a:t>
            </a:r>
          </a:p>
          <a:p>
            <a:pPr lvl="1"/>
            <a:r>
              <a:rPr lang="en-US" dirty="0" smtClean="0"/>
              <a:t>Start cloud services</a:t>
            </a:r>
          </a:p>
          <a:p>
            <a:pPr lvl="1"/>
            <a:r>
              <a:rPr lang="en-US" dirty="0" smtClean="0"/>
              <a:t>Register cloud services</a:t>
            </a:r>
          </a:p>
          <a:p>
            <a:pPr lvl="1"/>
            <a:r>
              <a:rPr lang="en-US" dirty="0" smtClean="0"/>
              <a:t>Access and verify the cloud</a:t>
            </a:r>
          </a:p>
          <a:p>
            <a:r>
              <a:rPr lang="en-US" dirty="0" smtClean="0"/>
              <a:t>Post-installation lab </a:t>
            </a:r>
            <a:r>
              <a:rPr lang="en-US" dirty="0"/>
              <a:t>e</a:t>
            </a:r>
            <a:r>
              <a:rPr lang="en-US" dirty="0" smtClean="0"/>
              <a:t>xercise</a:t>
            </a:r>
          </a:p>
        </p:txBody>
      </p:sp>
      <p:sp>
        <p:nvSpPr>
          <p:cNvPr id="6" name="Slide Number Placeholder 5"/>
          <p:cNvSpPr>
            <a:spLocks noGrp="1"/>
          </p:cNvSpPr>
          <p:nvPr>
            <p:ph type="sldNum" sz="quarter" idx="12"/>
          </p:nvPr>
        </p:nvSpPr>
        <p:spPr/>
        <p:txBody>
          <a:bodyPr/>
          <a:lstStyle/>
          <a:p>
            <a:fld id="{9A5B4A5D-BD9B-41CD-9965-8D538CC76998}" type="slidenum">
              <a:rPr lang="en-US" smtClean="0"/>
              <a:pPr/>
              <a:t>3</a:t>
            </a:fld>
            <a:endParaRPr lang="en-US"/>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Eucalyptus DNS Queries</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30</a:t>
            </a:fld>
            <a:endParaRPr lang="en-US"/>
          </a:p>
        </p:txBody>
      </p:sp>
      <p:grpSp>
        <p:nvGrpSpPr>
          <p:cNvPr id="14" name="Group 13"/>
          <p:cNvGrpSpPr/>
          <p:nvPr/>
        </p:nvGrpSpPr>
        <p:grpSpPr>
          <a:xfrm>
            <a:off x="339299" y="1766864"/>
            <a:ext cx="8581992" cy="3898781"/>
            <a:chOff x="339299" y="1766864"/>
            <a:chExt cx="8581992" cy="3898781"/>
          </a:xfrm>
        </p:grpSpPr>
        <p:grpSp>
          <p:nvGrpSpPr>
            <p:cNvPr id="28" name="Group 27"/>
            <p:cNvGrpSpPr/>
            <p:nvPr/>
          </p:nvGrpSpPr>
          <p:grpSpPr>
            <a:xfrm>
              <a:off x="339299" y="1766864"/>
              <a:ext cx="8581992" cy="3898781"/>
              <a:chOff x="514350" y="1784297"/>
              <a:chExt cx="8581992" cy="3898781"/>
            </a:xfrm>
          </p:grpSpPr>
          <p:sp>
            <p:nvSpPr>
              <p:cNvPr id="18" name="TextBox 17"/>
              <p:cNvSpPr txBox="1"/>
              <p:nvPr/>
            </p:nvSpPr>
            <p:spPr>
              <a:xfrm>
                <a:off x="3683758" y="5069221"/>
                <a:ext cx="5412584" cy="523220"/>
              </a:xfrm>
              <a:prstGeom prst="rect">
                <a:avLst/>
              </a:prstGeom>
              <a:noFill/>
            </p:spPr>
            <p:txBody>
              <a:bodyPr wrap="square" rtlCol="0">
                <a:spAutoFit/>
              </a:bodyPr>
              <a:lstStyle/>
              <a:p>
                <a:r>
                  <a:rPr lang="en-US" sz="1400" b="1" dirty="0" smtClean="0">
                    <a:solidFill>
                      <a:srgbClr val="002060"/>
                    </a:solidFill>
                  </a:rPr>
                  <a:t>euca-172.16.194.20.eucalyptus.eucadomain.mycompany.com</a:t>
                </a:r>
              </a:p>
              <a:p>
                <a:r>
                  <a:rPr lang="en-US" sz="1400" b="1" dirty="0" smtClean="0">
                    <a:solidFill>
                      <a:srgbClr val="002060"/>
                    </a:solidFill>
                  </a:rPr>
                  <a:t>172.16.194.20</a:t>
                </a:r>
              </a:p>
            </p:txBody>
          </p:sp>
          <p:grpSp>
            <p:nvGrpSpPr>
              <p:cNvPr id="26" name="Group 25"/>
              <p:cNvGrpSpPr/>
              <p:nvPr/>
            </p:nvGrpSpPr>
            <p:grpSpPr>
              <a:xfrm>
                <a:off x="514350" y="1784297"/>
                <a:ext cx="6791322" cy="3898781"/>
                <a:chOff x="514350" y="1784297"/>
                <a:chExt cx="6791322" cy="3898781"/>
              </a:xfrm>
            </p:grpSpPr>
            <p:grpSp>
              <p:nvGrpSpPr>
                <p:cNvPr id="21" name="Group 20"/>
                <p:cNvGrpSpPr/>
                <p:nvPr/>
              </p:nvGrpSpPr>
              <p:grpSpPr>
                <a:xfrm>
                  <a:off x="2883659" y="5040140"/>
                  <a:ext cx="800100" cy="642938"/>
                  <a:chOff x="2883659" y="5040140"/>
                  <a:chExt cx="800100" cy="642938"/>
                </a:xfrm>
              </p:grpSpPr>
              <p:sp>
                <p:nvSpPr>
                  <p:cNvPr id="6" name="Rounded Rectangle 5"/>
                  <p:cNvSpPr/>
                  <p:nvPr/>
                </p:nvSpPr>
                <p:spPr>
                  <a:xfrm>
                    <a:off x="2883659" y="5040140"/>
                    <a:ext cx="800100" cy="64293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983671" y="5176943"/>
                    <a:ext cx="600075" cy="369332"/>
                  </a:xfrm>
                  <a:prstGeom prst="rect">
                    <a:avLst/>
                  </a:prstGeom>
                  <a:noFill/>
                </p:spPr>
                <p:txBody>
                  <a:bodyPr wrap="square" rtlCol="0">
                    <a:spAutoFit/>
                  </a:bodyPr>
                  <a:lstStyle/>
                  <a:p>
                    <a:pPr algn="ctr"/>
                    <a:r>
                      <a:rPr lang="en-US" b="1" dirty="0" smtClean="0"/>
                      <a:t>VM</a:t>
                    </a:r>
                    <a:endParaRPr lang="en-US" b="1" dirty="0"/>
                  </a:p>
                </p:txBody>
              </p:sp>
            </p:grpSp>
            <p:sp>
              <p:nvSpPr>
                <p:cNvPr id="17" name="TextBox 16"/>
                <p:cNvSpPr txBox="1"/>
                <p:nvPr/>
              </p:nvSpPr>
              <p:spPr>
                <a:xfrm>
                  <a:off x="4131468" y="3838204"/>
                  <a:ext cx="3174204" cy="738664"/>
                </a:xfrm>
                <a:prstGeom prst="rect">
                  <a:avLst/>
                </a:prstGeom>
                <a:noFill/>
              </p:spPr>
              <p:txBody>
                <a:bodyPr wrap="square" rtlCol="0">
                  <a:spAutoFit/>
                </a:bodyPr>
                <a:lstStyle/>
                <a:p>
                  <a:r>
                    <a:rPr lang="en-US" sz="1400" b="1" dirty="0" smtClean="0">
                      <a:solidFill>
                        <a:srgbClr val="002060"/>
                      </a:solidFill>
                    </a:rPr>
                    <a:t>eucadomain.mycompany.com</a:t>
                  </a:r>
                </a:p>
                <a:p>
                  <a:r>
                    <a:rPr lang="en-US" sz="1400" b="1" dirty="0" smtClean="0">
                      <a:solidFill>
                        <a:srgbClr val="002060"/>
                      </a:solidFill>
                    </a:rPr>
                    <a:t>178.12.16.1</a:t>
                  </a:r>
                </a:p>
                <a:p>
                  <a:r>
                    <a:rPr lang="en-US" sz="1400" b="1" dirty="0">
                      <a:solidFill>
                        <a:srgbClr val="002060"/>
                      </a:solidFill>
                    </a:rPr>
                    <a:t>VNET_DNS=“172.16.15.254</a:t>
                  </a:r>
                  <a:r>
                    <a:rPr lang="en-US" sz="1400" b="1" dirty="0" smtClean="0">
                      <a:solidFill>
                        <a:srgbClr val="002060"/>
                      </a:solidFill>
                    </a:rPr>
                    <a:t>”</a:t>
                  </a:r>
                  <a:endParaRPr lang="en-US" sz="1400" b="1" dirty="0">
                    <a:solidFill>
                      <a:srgbClr val="002060"/>
                    </a:solidFill>
                  </a:endParaRPr>
                </a:p>
              </p:txBody>
            </p:sp>
            <p:grpSp>
              <p:nvGrpSpPr>
                <p:cNvPr id="15" name="Group 14"/>
                <p:cNvGrpSpPr/>
                <p:nvPr/>
              </p:nvGrpSpPr>
              <p:grpSpPr>
                <a:xfrm>
                  <a:off x="2234947" y="2558090"/>
                  <a:ext cx="648712" cy="2633141"/>
                  <a:chOff x="2234947" y="2558090"/>
                  <a:chExt cx="648712" cy="2633141"/>
                </a:xfrm>
              </p:grpSpPr>
              <p:cxnSp>
                <p:nvCxnSpPr>
                  <p:cNvPr id="27" name="Straight Connector 26"/>
                  <p:cNvCxnSpPr/>
                  <p:nvPr/>
                </p:nvCxnSpPr>
                <p:spPr>
                  <a:xfrm>
                    <a:off x="2234947" y="2558090"/>
                    <a:ext cx="24791" cy="26331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259738" y="5191231"/>
                    <a:ext cx="623921"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234947" y="2558090"/>
                    <a:ext cx="546351"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2015145" y="2443163"/>
                  <a:ext cx="871536" cy="2918446"/>
                  <a:chOff x="2015145" y="2443163"/>
                  <a:chExt cx="871536" cy="2918446"/>
                </a:xfrm>
              </p:grpSpPr>
              <p:cxnSp>
                <p:nvCxnSpPr>
                  <p:cNvPr id="40" name="Straight Connector 39"/>
                  <p:cNvCxnSpPr/>
                  <p:nvPr/>
                </p:nvCxnSpPr>
                <p:spPr>
                  <a:xfrm>
                    <a:off x="2015145" y="2443163"/>
                    <a:ext cx="33306" cy="29184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048453" y="5361609"/>
                    <a:ext cx="838228" cy="0"/>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015147" y="2443163"/>
                    <a:ext cx="766151"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514350" y="1784297"/>
                  <a:ext cx="5745951" cy="2760633"/>
                  <a:chOff x="514350" y="1784297"/>
                  <a:chExt cx="5745951" cy="2760633"/>
                </a:xfrm>
              </p:grpSpPr>
              <p:grpSp>
                <p:nvGrpSpPr>
                  <p:cNvPr id="20" name="Group 19"/>
                  <p:cNvGrpSpPr/>
                  <p:nvPr/>
                </p:nvGrpSpPr>
                <p:grpSpPr>
                  <a:xfrm>
                    <a:off x="2781298" y="3716255"/>
                    <a:ext cx="1385888" cy="828675"/>
                    <a:chOff x="2781298" y="3716255"/>
                    <a:chExt cx="1385888" cy="828675"/>
                  </a:xfrm>
                </p:grpSpPr>
                <p:sp>
                  <p:nvSpPr>
                    <p:cNvPr id="5" name="Rounded Rectangle 4"/>
                    <p:cNvSpPr/>
                    <p:nvPr/>
                  </p:nvSpPr>
                  <p:spPr>
                    <a:xfrm>
                      <a:off x="2817017" y="3716255"/>
                      <a:ext cx="1314451" cy="828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781298" y="3807426"/>
                      <a:ext cx="1385888" cy="646331"/>
                    </a:xfrm>
                    <a:prstGeom prst="rect">
                      <a:avLst/>
                    </a:prstGeom>
                    <a:noFill/>
                  </p:spPr>
                  <p:txBody>
                    <a:bodyPr wrap="square" rtlCol="0">
                      <a:spAutoFit/>
                    </a:bodyPr>
                    <a:lstStyle/>
                    <a:p>
                      <a:pPr algn="ctr"/>
                      <a:r>
                        <a:rPr lang="en-US" b="1" dirty="0" smtClean="0">
                          <a:solidFill>
                            <a:schemeClr val="bg1"/>
                          </a:solidFill>
                        </a:rPr>
                        <a:t>Cloud Controller</a:t>
                      </a:r>
                      <a:endParaRPr lang="en-US" b="1" dirty="0">
                        <a:solidFill>
                          <a:schemeClr val="bg1"/>
                        </a:solidFill>
                      </a:endParaRPr>
                    </a:p>
                  </p:txBody>
                </p:sp>
              </p:grpSp>
              <p:cxnSp>
                <p:nvCxnSpPr>
                  <p:cNvPr id="35" name="Straight Arrow Connector 34"/>
                  <p:cNvCxnSpPr/>
                  <p:nvPr/>
                </p:nvCxnSpPr>
                <p:spPr>
                  <a:xfrm>
                    <a:off x="3126595" y="2733900"/>
                    <a:ext cx="0" cy="9823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302182" y="2720302"/>
                    <a:ext cx="0" cy="9823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295583" y="3071188"/>
                    <a:ext cx="300037" cy="307777"/>
                  </a:xfrm>
                  <a:prstGeom prst="rect">
                    <a:avLst/>
                  </a:prstGeom>
                  <a:noFill/>
                  <a:ln w="28575">
                    <a:solidFill>
                      <a:schemeClr val="accent2">
                        <a:lumMod val="75000"/>
                      </a:schemeClr>
                    </a:solidFill>
                  </a:ln>
                </p:spPr>
                <p:txBody>
                  <a:bodyPr wrap="square" rtlCol="0">
                    <a:spAutoFit/>
                  </a:bodyPr>
                  <a:lstStyle/>
                  <a:p>
                    <a:pPr algn="ctr"/>
                    <a:r>
                      <a:rPr lang="en-US" sz="1400" b="1" dirty="0">
                        <a:solidFill>
                          <a:schemeClr val="accent2">
                            <a:lumMod val="75000"/>
                          </a:schemeClr>
                        </a:solidFill>
                      </a:rPr>
                      <a:t>2</a:t>
                    </a:r>
                  </a:p>
                </p:txBody>
              </p:sp>
              <p:sp>
                <p:nvSpPr>
                  <p:cNvPr id="51" name="TextBox 50"/>
                  <p:cNvSpPr txBox="1"/>
                  <p:nvPr/>
                </p:nvSpPr>
                <p:spPr>
                  <a:xfrm>
                    <a:off x="1653569" y="3067893"/>
                    <a:ext cx="300037" cy="307777"/>
                  </a:xfrm>
                  <a:prstGeom prst="rect">
                    <a:avLst/>
                  </a:prstGeom>
                  <a:noFill/>
                  <a:ln w="28575">
                    <a:solidFill>
                      <a:schemeClr val="accent2">
                        <a:lumMod val="75000"/>
                      </a:schemeClr>
                    </a:solidFill>
                  </a:ln>
                </p:spPr>
                <p:txBody>
                  <a:bodyPr wrap="square" rtlCol="0">
                    <a:spAutoFit/>
                  </a:bodyPr>
                  <a:lstStyle/>
                  <a:p>
                    <a:pPr algn="ctr"/>
                    <a:r>
                      <a:rPr lang="en-US" sz="1400" b="1" dirty="0" smtClean="0">
                        <a:solidFill>
                          <a:schemeClr val="accent2">
                            <a:lumMod val="75000"/>
                          </a:schemeClr>
                        </a:solidFill>
                      </a:rPr>
                      <a:t>1</a:t>
                    </a:r>
                    <a:endParaRPr lang="en-US" sz="1400" b="1" dirty="0">
                      <a:solidFill>
                        <a:schemeClr val="accent2">
                          <a:lumMod val="75000"/>
                        </a:schemeClr>
                      </a:solidFill>
                    </a:endParaRPr>
                  </a:p>
                </p:txBody>
              </p:sp>
              <p:sp>
                <p:nvSpPr>
                  <p:cNvPr id="52" name="TextBox 51"/>
                  <p:cNvSpPr txBox="1"/>
                  <p:nvPr/>
                </p:nvSpPr>
                <p:spPr>
                  <a:xfrm>
                    <a:off x="3367084" y="3071188"/>
                    <a:ext cx="300037" cy="307777"/>
                  </a:xfrm>
                  <a:prstGeom prst="rect">
                    <a:avLst/>
                  </a:prstGeom>
                  <a:noFill/>
                  <a:ln w="28575">
                    <a:solidFill>
                      <a:schemeClr val="accent2">
                        <a:lumMod val="75000"/>
                      </a:schemeClr>
                    </a:solidFill>
                  </a:ln>
                </p:spPr>
                <p:txBody>
                  <a:bodyPr wrap="square" rtlCol="0">
                    <a:spAutoFit/>
                  </a:bodyPr>
                  <a:lstStyle/>
                  <a:p>
                    <a:pPr algn="ctr"/>
                    <a:r>
                      <a:rPr lang="en-US" sz="1400" b="1" dirty="0" smtClean="0">
                        <a:solidFill>
                          <a:schemeClr val="accent2">
                            <a:lumMod val="75000"/>
                          </a:schemeClr>
                        </a:solidFill>
                      </a:rPr>
                      <a:t>4</a:t>
                    </a:r>
                    <a:endParaRPr lang="en-US" sz="1400" b="1" dirty="0">
                      <a:solidFill>
                        <a:schemeClr val="accent2">
                          <a:lumMod val="75000"/>
                        </a:schemeClr>
                      </a:solidFill>
                    </a:endParaRPr>
                  </a:p>
                </p:txBody>
              </p:sp>
              <p:sp>
                <p:nvSpPr>
                  <p:cNvPr id="53" name="TextBox 52"/>
                  <p:cNvSpPr txBox="1"/>
                  <p:nvPr/>
                </p:nvSpPr>
                <p:spPr>
                  <a:xfrm>
                    <a:off x="2757483" y="3071188"/>
                    <a:ext cx="300037" cy="307777"/>
                  </a:xfrm>
                  <a:prstGeom prst="rect">
                    <a:avLst/>
                  </a:prstGeom>
                  <a:noFill/>
                  <a:ln w="28575">
                    <a:solidFill>
                      <a:schemeClr val="accent2">
                        <a:lumMod val="75000"/>
                      </a:schemeClr>
                    </a:solidFill>
                  </a:ln>
                </p:spPr>
                <p:txBody>
                  <a:bodyPr wrap="square" rtlCol="0">
                    <a:spAutoFit/>
                  </a:bodyPr>
                  <a:lstStyle/>
                  <a:p>
                    <a:pPr algn="ctr"/>
                    <a:r>
                      <a:rPr lang="en-US" sz="1400" b="1" dirty="0" smtClean="0">
                        <a:solidFill>
                          <a:schemeClr val="accent2">
                            <a:lumMod val="75000"/>
                          </a:schemeClr>
                        </a:solidFill>
                      </a:rPr>
                      <a:t>3</a:t>
                    </a:r>
                    <a:endParaRPr lang="en-US" sz="1400" b="1" dirty="0">
                      <a:solidFill>
                        <a:schemeClr val="accent2">
                          <a:lumMod val="75000"/>
                        </a:schemeClr>
                      </a:solidFill>
                    </a:endParaRPr>
                  </a:p>
                </p:txBody>
              </p:sp>
              <p:grpSp>
                <p:nvGrpSpPr>
                  <p:cNvPr id="24" name="Group 23"/>
                  <p:cNvGrpSpPr/>
                  <p:nvPr/>
                </p:nvGrpSpPr>
                <p:grpSpPr>
                  <a:xfrm>
                    <a:off x="514350" y="1784297"/>
                    <a:ext cx="5745951" cy="996929"/>
                    <a:chOff x="514350" y="1784297"/>
                    <a:chExt cx="5745951" cy="996929"/>
                  </a:xfrm>
                </p:grpSpPr>
                <p:sp>
                  <p:nvSpPr>
                    <p:cNvPr id="16" name="TextBox 15"/>
                    <p:cNvSpPr txBox="1"/>
                    <p:nvPr/>
                  </p:nvSpPr>
                  <p:spPr>
                    <a:xfrm>
                      <a:off x="4398165" y="2027174"/>
                      <a:ext cx="1862136" cy="523220"/>
                    </a:xfrm>
                    <a:prstGeom prst="rect">
                      <a:avLst/>
                    </a:prstGeom>
                    <a:noFill/>
                  </p:spPr>
                  <p:txBody>
                    <a:bodyPr wrap="square" rtlCol="0">
                      <a:spAutoFit/>
                    </a:bodyPr>
                    <a:lstStyle/>
                    <a:p>
                      <a:r>
                        <a:rPr lang="en-US" sz="1400" b="1" dirty="0">
                          <a:solidFill>
                            <a:srgbClr val="002060"/>
                          </a:solidFill>
                        </a:rPr>
                        <a:t>m</a:t>
                      </a:r>
                      <a:r>
                        <a:rPr lang="en-US" sz="1400" b="1" dirty="0" smtClean="0">
                          <a:solidFill>
                            <a:srgbClr val="002060"/>
                          </a:solidFill>
                        </a:rPr>
                        <a:t>ycompany.com</a:t>
                      </a:r>
                    </a:p>
                    <a:p>
                      <a:r>
                        <a:rPr lang="en-US" sz="1400" b="1" dirty="0" smtClean="0">
                          <a:solidFill>
                            <a:srgbClr val="002060"/>
                          </a:solidFill>
                        </a:rPr>
                        <a:t>178.12.15.254</a:t>
                      </a:r>
                      <a:endParaRPr lang="en-US" sz="1400" b="1" dirty="0">
                        <a:solidFill>
                          <a:srgbClr val="002060"/>
                        </a:solidFill>
                      </a:endParaRPr>
                    </a:p>
                  </p:txBody>
                </p:sp>
                <p:grpSp>
                  <p:nvGrpSpPr>
                    <p:cNvPr id="23" name="Group 22"/>
                    <p:cNvGrpSpPr/>
                    <p:nvPr/>
                  </p:nvGrpSpPr>
                  <p:grpSpPr>
                    <a:xfrm>
                      <a:off x="514350" y="1784297"/>
                      <a:ext cx="3883815" cy="996929"/>
                      <a:chOff x="514350" y="1784297"/>
                      <a:chExt cx="3883815" cy="996929"/>
                    </a:xfrm>
                  </p:grpSpPr>
                  <p:grpSp>
                    <p:nvGrpSpPr>
                      <p:cNvPr id="19" name="Group 18"/>
                      <p:cNvGrpSpPr/>
                      <p:nvPr/>
                    </p:nvGrpSpPr>
                    <p:grpSpPr>
                      <a:xfrm>
                        <a:off x="2781298" y="1857896"/>
                        <a:ext cx="1616867" cy="923330"/>
                        <a:chOff x="2781298" y="1857896"/>
                        <a:chExt cx="1616867" cy="923330"/>
                      </a:xfrm>
                    </p:grpSpPr>
                    <p:sp>
                      <p:nvSpPr>
                        <p:cNvPr id="12" name="Rounded Rectangle 11"/>
                        <p:cNvSpPr/>
                        <p:nvPr/>
                      </p:nvSpPr>
                      <p:spPr>
                        <a:xfrm>
                          <a:off x="2781298" y="1905225"/>
                          <a:ext cx="1581149" cy="828675"/>
                        </a:xfrm>
                        <a:prstGeom prst="roundRect">
                          <a:avLst/>
                        </a:prstGeom>
                        <a:solidFill>
                          <a:srgbClr val="00B05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81298" y="1857896"/>
                          <a:ext cx="1616867" cy="923330"/>
                        </a:xfrm>
                        <a:prstGeom prst="rect">
                          <a:avLst/>
                        </a:prstGeom>
                        <a:noFill/>
                      </p:spPr>
                      <p:txBody>
                        <a:bodyPr wrap="square" rtlCol="0">
                          <a:spAutoFit/>
                        </a:bodyPr>
                        <a:lstStyle/>
                        <a:p>
                          <a:pPr algn="ctr"/>
                          <a:r>
                            <a:rPr lang="en-US" b="1" dirty="0" smtClean="0">
                              <a:solidFill>
                                <a:schemeClr val="bg1"/>
                              </a:solidFill>
                            </a:rPr>
                            <a:t>company DNS </a:t>
                          </a:r>
                          <a:r>
                            <a:rPr lang="en-US" b="1" dirty="0" err="1" smtClean="0">
                              <a:solidFill>
                                <a:schemeClr val="bg1"/>
                              </a:solidFill>
                            </a:rPr>
                            <a:t>nameserver</a:t>
                          </a:r>
                          <a:endParaRPr lang="en-US" b="1" dirty="0">
                            <a:solidFill>
                              <a:schemeClr val="bg1"/>
                            </a:solidFill>
                          </a:endParaRPr>
                        </a:p>
                      </p:txBody>
                    </p:sp>
                  </p:grpSp>
                  <p:cxnSp>
                    <p:nvCxnSpPr>
                      <p:cNvPr id="58" name="Straight Arrow Connector 57"/>
                      <p:cNvCxnSpPr/>
                      <p:nvPr/>
                    </p:nvCxnSpPr>
                    <p:spPr>
                      <a:xfrm>
                        <a:off x="514350" y="2177923"/>
                        <a:ext cx="228459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514350" y="2330323"/>
                        <a:ext cx="228459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1115407" y="1784297"/>
                        <a:ext cx="300037" cy="936005"/>
                        <a:chOff x="1115407" y="1784297"/>
                        <a:chExt cx="300037" cy="936005"/>
                      </a:xfrm>
                    </p:grpSpPr>
                    <p:sp>
                      <p:nvSpPr>
                        <p:cNvPr id="60" name="TextBox 59"/>
                        <p:cNvSpPr txBox="1"/>
                        <p:nvPr/>
                      </p:nvSpPr>
                      <p:spPr>
                        <a:xfrm>
                          <a:off x="1115407" y="1784297"/>
                          <a:ext cx="300037" cy="307777"/>
                        </a:xfrm>
                        <a:prstGeom prst="rect">
                          <a:avLst/>
                        </a:prstGeom>
                        <a:noFill/>
                        <a:ln w="28575">
                          <a:solidFill>
                            <a:schemeClr val="accent2">
                              <a:lumMod val="75000"/>
                            </a:schemeClr>
                          </a:solidFill>
                        </a:ln>
                      </p:spPr>
                      <p:txBody>
                        <a:bodyPr wrap="square" rtlCol="0">
                          <a:spAutoFit/>
                        </a:bodyPr>
                        <a:lstStyle/>
                        <a:p>
                          <a:pPr algn="ctr"/>
                          <a:r>
                            <a:rPr lang="en-US" sz="1400" b="1" dirty="0" smtClean="0">
                              <a:solidFill>
                                <a:schemeClr val="accent2">
                                  <a:lumMod val="75000"/>
                                </a:schemeClr>
                              </a:solidFill>
                            </a:rPr>
                            <a:t>A</a:t>
                          </a:r>
                          <a:endParaRPr lang="en-US" sz="1400" b="1" dirty="0">
                            <a:solidFill>
                              <a:schemeClr val="accent2">
                                <a:lumMod val="75000"/>
                              </a:schemeClr>
                            </a:solidFill>
                          </a:endParaRPr>
                        </a:p>
                      </p:txBody>
                    </p:sp>
                    <p:sp>
                      <p:nvSpPr>
                        <p:cNvPr id="61" name="TextBox 60"/>
                        <p:cNvSpPr txBox="1"/>
                        <p:nvPr/>
                      </p:nvSpPr>
                      <p:spPr>
                        <a:xfrm>
                          <a:off x="1115407" y="2412525"/>
                          <a:ext cx="300037" cy="307777"/>
                        </a:xfrm>
                        <a:prstGeom prst="rect">
                          <a:avLst/>
                        </a:prstGeom>
                        <a:noFill/>
                        <a:ln w="28575">
                          <a:solidFill>
                            <a:schemeClr val="accent2">
                              <a:lumMod val="75000"/>
                            </a:schemeClr>
                          </a:solidFill>
                        </a:ln>
                      </p:spPr>
                      <p:txBody>
                        <a:bodyPr wrap="square" rtlCol="0">
                          <a:spAutoFit/>
                        </a:bodyPr>
                        <a:lstStyle/>
                        <a:p>
                          <a:pPr algn="ctr"/>
                          <a:r>
                            <a:rPr lang="en-US" sz="1400" b="1" dirty="0" smtClean="0">
                              <a:solidFill>
                                <a:schemeClr val="accent2">
                                  <a:lumMod val="75000"/>
                                </a:schemeClr>
                              </a:solidFill>
                            </a:rPr>
                            <a:t>B</a:t>
                          </a:r>
                          <a:endParaRPr lang="en-US" sz="1400" b="1" dirty="0">
                            <a:solidFill>
                              <a:schemeClr val="accent2">
                                <a:lumMod val="75000"/>
                              </a:schemeClr>
                            </a:solidFill>
                          </a:endParaRPr>
                        </a:p>
                      </p:txBody>
                    </p:sp>
                  </p:grpSp>
                </p:grpSp>
              </p:grpSp>
            </p:grpSp>
            <p:cxnSp>
              <p:nvCxnSpPr>
                <p:cNvPr id="67" name="Straight Arrow Connector 66"/>
                <p:cNvCxnSpPr/>
                <p:nvPr/>
              </p:nvCxnSpPr>
              <p:spPr>
                <a:xfrm flipH="1">
                  <a:off x="3683759" y="4576868"/>
                  <a:ext cx="1645474" cy="463272"/>
                </a:xfrm>
                <a:prstGeom prst="straightConnector1">
                  <a:avLst/>
                </a:prstGeom>
                <a:ln w="28575">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sp>
          <p:nvSpPr>
            <p:cNvPr id="8" name="TextBox 7"/>
            <p:cNvSpPr txBox="1"/>
            <p:nvPr/>
          </p:nvSpPr>
          <p:spPr>
            <a:xfrm>
              <a:off x="5762171" y="2511851"/>
              <a:ext cx="2960914" cy="1077218"/>
            </a:xfrm>
            <a:prstGeom prst="rect">
              <a:avLst/>
            </a:prstGeom>
            <a:noFill/>
            <a:ln w="38100">
              <a:solidFill>
                <a:schemeClr val="accent1">
                  <a:lumMod val="90000"/>
                  <a:lumOff val="10000"/>
                </a:schemeClr>
              </a:solidFill>
            </a:ln>
          </p:spPr>
          <p:txBody>
            <a:bodyPr wrap="square" rtlCol="0">
              <a:spAutoFit/>
            </a:bodyPr>
            <a:lstStyle/>
            <a:p>
              <a:r>
                <a:rPr lang="en-US" sz="1600" b="1" dirty="0" smtClean="0"/>
                <a:t>VM queries other VM IP</a:t>
              </a:r>
            </a:p>
            <a:p>
              <a:r>
                <a:rPr lang="en-US" sz="1600" b="1" dirty="0"/>
                <a:t> </a:t>
              </a:r>
              <a:r>
                <a:rPr lang="en-US" sz="1600" b="1" dirty="0" smtClean="0"/>
                <a:t>     </a:t>
              </a:r>
              <a:r>
                <a:rPr lang="en-US" sz="1400" b="1" dirty="0" smtClean="0"/>
                <a:t>Steps</a:t>
              </a:r>
              <a:r>
                <a:rPr lang="en-US" sz="1400" b="1" dirty="0" smtClean="0">
                  <a:solidFill>
                    <a:schemeClr val="accent2">
                      <a:lumMod val="75000"/>
                    </a:schemeClr>
                  </a:solidFill>
                </a:rPr>
                <a:t> 1</a:t>
              </a:r>
              <a:r>
                <a:rPr lang="en-US" sz="1400" b="1" dirty="0" smtClean="0"/>
                <a:t>, </a:t>
              </a:r>
              <a:r>
                <a:rPr lang="en-US" sz="1400" b="1" dirty="0" smtClean="0">
                  <a:solidFill>
                    <a:schemeClr val="accent2">
                      <a:lumMod val="75000"/>
                    </a:schemeClr>
                  </a:solidFill>
                </a:rPr>
                <a:t>3</a:t>
              </a:r>
              <a:r>
                <a:rPr lang="en-US" sz="1400" b="1" dirty="0" smtClean="0"/>
                <a:t>, </a:t>
              </a:r>
              <a:r>
                <a:rPr lang="en-US" sz="1400" b="1" dirty="0" smtClean="0">
                  <a:solidFill>
                    <a:schemeClr val="accent2">
                      <a:lumMod val="75000"/>
                    </a:schemeClr>
                  </a:solidFill>
                </a:rPr>
                <a:t>4</a:t>
              </a:r>
              <a:r>
                <a:rPr lang="en-US" sz="1400" b="1" dirty="0" smtClean="0"/>
                <a:t> ,</a:t>
              </a:r>
              <a:r>
                <a:rPr lang="en-US" sz="1400" b="1" dirty="0" smtClean="0">
                  <a:solidFill>
                    <a:schemeClr val="accent2">
                      <a:lumMod val="75000"/>
                    </a:schemeClr>
                  </a:solidFill>
                </a:rPr>
                <a:t>2</a:t>
              </a:r>
            </a:p>
            <a:p>
              <a:r>
                <a:rPr lang="en-US" sz="1600" b="1" dirty="0" smtClean="0"/>
                <a:t>Outside host queries VM IP</a:t>
              </a:r>
            </a:p>
            <a:p>
              <a:r>
                <a:rPr lang="en-US" sz="1600" b="1" dirty="0"/>
                <a:t> </a:t>
              </a:r>
              <a:r>
                <a:rPr lang="en-US" sz="1600" b="1" dirty="0" smtClean="0"/>
                <a:t>     </a:t>
              </a:r>
              <a:r>
                <a:rPr lang="en-US" sz="1400" b="1" dirty="0" smtClean="0"/>
                <a:t>Steps </a:t>
              </a:r>
              <a:r>
                <a:rPr lang="en-US" sz="1400" b="1" dirty="0" smtClean="0">
                  <a:solidFill>
                    <a:schemeClr val="accent2">
                      <a:lumMod val="75000"/>
                    </a:schemeClr>
                  </a:solidFill>
                </a:rPr>
                <a:t>A</a:t>
              </a:r>
              <a:r>
                <a:rPr lang="en-US" sz="1400" b="1" dirty="0" smtClean="0"/>
                <a:t>, </a:t>
              </a:r>
              <a:r>
                <a:rPr lang="en-US" sz="1400" b="1" dirty="0" smtClean="0">
                  <a:solidFill>
                    <a:schemeClr val="accent2">
                      <a:lumMod val="75000"/>
                    </a:schemeClr>
                  </a:solidFill>
                </a:rPr>
                <a:t>3</a:t>
              </a:r>
              <a:r>
                <a:rPr lang="en-US" sz="1400" b="1" dirty="0" smtClean="0"/>
                <a:t>, </a:t>
              </a:r>
              <a:r>
                <a:rPr lang="en-US" sz="1400" b="1" dirty="0" smtClean="0">
                  <a:solidFill>
                    <a:schemeClr val="accent2">
                      <a:lumMod val="75000"/>
                    </a:schemeClr>
                  </a:solidFill>
                </a:rPr>
                <a:t>4</a:t>
              </a:r>
              <a:r>
                <a:rPr lang="en-US" sz="1400" b="1" dirty="0" smtClean="0"/>
                <a:t>, </a:t>
              </a:r>
              <a:r>
                <a:rPr lang="en-US" sz="1400" b="1" dirty="0" smtClean="0">
                  <a:solidFill>
                    <a:schemeClr val="accent2">
                      <a:lumMod val="75000"/>
                    </a:schemeClr>
                  </a:solidFill>
                </a:rPr>
                <a:t>B</a:t>
              </a:r>
              <a:endParaRPr lang="en-US" sz="1400" b="1" dirty="0">
                <a:solidFill>
                  <a:schemeClr val="accent2">
                    <a:lumMod val="75000"/>
                  </a:schemeClr>
                </a:solidFill>
              </a:endParaRPr>
            </a:p>
          </p:txBody>
        </p:sp>
      </p:grpSp>
    </p:spTree>
    <p:extLst>
      <p:ext uri="{BB962C8B-B14F-4D97-AF65-F5344CB8AC3E}">
        <p14:creationId xmlns:p14="http://schemas.microsoft.com/office/powerpoint/2010/main" val="28857761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DNS</a:t>
            </a:r>
            <a:endParaRPr lang="en-US" dirty="0"/>
          </a:p>
        </p:txBody>
      </p:sp>
      <p:sp>
        <p:nvSpPr>
          <p:cNvPr id="3" name="Content Placeholder 2"/>
          <p:cNvSpPr>
            <a:spLocks noGrp="1"/>
          </p:cNvSpPr>
          <p:nvPr>
            <p:ph idx="1"/>
          </p:nvPr>
        </p:nvSpPr>
        <p:spPr>
          <a:xfrm>
            <a:off x="146649" y="1425388"/>
            <a:ext cx="8850702" cy="4940906"/>
          </a:xfrm>
        </p:spPr>
        <p:txBody>
          <a:bodyPr/>
          <a:lstStyle/>
          <a:p>
            <a:r>
              <a:rPr lang="en-US" sz="2000" dirty="0" smtClean="0"/>
              <a:t>To enable the DNS service on the Cloud </a:t>
            </a:r>
            <a:r>
              <a:rPr lang="en-US" sz="2000" dirty="0"/>
              <a:t>C</a:t>
            </a:r>
            <a:r>
              <a:rPr lang="en-US" sz="2000" dirty="0" smtClean="0"/>
              <a:t>ontroller:</a:t>
            </a:r>
          </a:p>
          <a:p>
            <a:pPr marL="800100" lvl="1" indent="-342900">
              <a:buFont typeface="+mj-lt"/>
              <a:buAutoNum type="arabicPeriod"/>
            </a:pPr>
            <a:r>
              <a:rPr lang="en-US" sz="1800" dirty="0" err="1">
                <a:latin typeface="Courier New" pitchFamily="49" charset="0"/>
                <a:cs typeface="Courier New" pitchFamily="49" charset="0"/>
              </a:rPr>
              <a:t>euca</a:t>
            </a:r>
            <a:r>
              <a:rPr lang="en-US" sz="1800" dirty="0">
                <a:latin typeface="Courier New" pitchFamily="49" charset="0"/>
                <a:cs typeface="Courier New" pitchFamily="49" charset="0"/>
              </a:rPr>
              <a:t>-modify-property </a:t>
            </a:r>
            <a:r>
              <a:rPr lang="en-US" sz="1800" dirty="0" smtClean="0">
                <a:latin typeface="Courier New" pitchFamily="49" charset="0"/>
                <a:cs typeface="Courier New" pitchFamily="49" charset="0"/>
              </a:rPr>
              <a:t>–p </a:t>
            </a:r>
            <a:r>
              <a:rPr lang="en-US" sz="1800" dirty="0" err="1" smtClean="0">
                <a:latin typeface="Courier New" pitchFamily="49" charset="0"/>
                <a:cs typeface="Courier New" pitchFamily="49" charset="0"/>
              </a:rPr>
              <a:t>system.dns.dnsdomain</a:t>
            </a:r>
            <a:r>
              <a:rPr lang="en-US" sz="1800" dirty="0">
                <a:latin typeface="Courier New" pitchFamily="49" charset="0"/>
                <a:cs typeface="Courier New" pitchFamily="49" charset="0"/>
              </a:rPr>
              <a:t>=&lt;</a:t>
            </a:r>
            <a:r>
              <a:rPr lang="en-US" sz="1800" dirty="0" err="1" smtClean="0">
                <a:solidFill>
                  <a:srgbClr val="0070C0"/>
                </a:solidFill>
                <a:latin typeface="Courier New" pitchFamily="49" charset="0"/>
                <a:cs typeface="Courier New" pitchFamily="49" charset="0"/>
              </a:rPr>
              <a:t>eucadomain</a:t>
            </a:r>
            <a:r>
              <a:rPr lang="en-US" sz="1800" dirty="0" smtClean="0">
                <a:latin typeface="Courier New" pitchFamily="49" charset="0"/>
                <a:cs typeface="Courier New" pitchFamily="49" charset="0"/>
              </a:rPr>
              <a:t>&gt;.&lt;</a:t>
            </a:r>
            <a:r>
              <a:rPr lang="en-US" sz="1800" dirty="0" err="1" smtClean="0">
                <a:solidFill>
                  <a:srgbClr val="FF0000"/>
                </a:solidFill>
                <a:latin typeface="Courier New" pitchFamily="49" charset="0"/>
                <a:cs typeface="Courier New" pitchFamily="49" charset="0"/>
              </a:rPr>
              <a:t>yourdomain</a:t>
            </a:r>
            <a:r>
              <a:rPr lang="en-US" sz="1800" dirty="0" smtClean="0">
                <a:latin typeface="Courier New" pitchFamily="49" charset="0"/>
                <a:cs typeface="Courier New" pitchFamily="49" charset="0"/>
              </a:rPr>
              <a:t>&gt;</a:t>
            </a:r>
            <a:endParaRPr lang="en-US" sz="1800" dirty="0" smtClean="0">
              <a:cs typeface="Courier New" pitchFamily="49" charset="0"/>
            </a:endParaRPr>
          </a:p>
          <a:p>
            <a:pPr marL="800100" lvl="1" indent="-342900">
              <a:buFont typeface="+mj-lt"/>
              <a:buAutoNum type="arabicPeriod"/>
            </a:pPr>
            <a:r>
              <a:rPr lang="en-US" sz="1800" dirty="0" err="1" smtClean="0">
                <a:latin typeface="Courier New" pitchFamily="49" charset="0"/>
                <a:cs typeface="Courier New" pitchFamily="49" charset="0"/>
              </a:rPr>
              <a:t>euca</a:t>
            </a:r>
            <a:r>
              <a:rPr lang="en-US" sz="1800" dirty="0" smtClean="0">
                <a:latin typeface="Courier New" pitchFamily="49" charset="0"/>
                <a:cs typeface="Courier New" pitchFamily="49" charset="0"/>
              </a:rPr>
              <a:t>-modify-property </a:t>
            </a:r>
            <a:r>
              <a:rPr lang="en-US" sz="1800" dirty="0">
                <a:latin typeface="Courier New" pitchFamily="49" charset="0"/>
                <a:cs typeface="Courier New" pitchFamily="49" charset="0"/>
              </a:rPr>
              <a:t>-p </a:t>
            </a:r>
            <a:r>
              <a:rPr lang="en-US" sz="1800" dirty="0" err="1" smtClean="0">
                <a:latin typeface="Courier New" pitchFamily="49" charset="0"/>
                <a:cs typeface="Courier New" pitchFamily="49" charset="0"/>
              </a:rPr>
              <a:t>bootstrap.webservices.use_instance_dns</a:t>
            </a:r>
            <a:r>
              <a:rPr lang="en-US" sz="1800" dirty="0" smtClean="0">
                <a:latin typeface="Courier New" pitchFamily="49" charset="0"/>
                <a:cs typeface="Courier New" pitchFamily="49" charset="0"/>
              </a:rPr>
              <a:t>=true</a:t>
            </a:r>
          </a:p>
          <a:p>
            <a:pPr marL="800100" lvl="1" indent="-342900">
              <a:buFont typeface="+mj-lt"/>
              <a:buAutoNum type="arabicPeriod"/>
            </a:pPr>
            <a:r>
              <a:rPr lang="en-US" sz="1800" dirty="0" smtClean="0"/>
              <a:t>Enter the IP address of the company (&lt;</a:t>
            </a:r>
            <a:r>
              <a:rPr lang="en-US" sz="1800" dirty="0" err="1" smtClean="0">
                <a:solidFill>
                  <a:srgbClr val="FF0000"/>
                </a:solidFill>
              </a:rPr>
              <a:t>yourdomain</a:t>
            </a:r>
            <a:r>
              <a:rPr lang="en-US" sz="1800" dirty="0" smtClean="0"/>
              <a:t>&gt;) </a:t>
            </a:r>
            <a:r>
              <a:rPr lang="en-US" sz="1800" dirty="0" err="1" smtClean="0"/>
              <a:t>nameserver</a:t>
            </a:r>
            <a:r>
              <a:rPr lang="en-US" sz="1800" dirty="0" smtClean="0"/>
              <a:t> in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etc</a:t>
            </a:r>
            <a:r>
              <a:rPr lang="en-US" sz="1800" dirty="0" smtClean="0">
                <a:latin typeface="Courier New" pitchFamily="49" charset="0"/>
                <a:cs typeface="Courier New" pitchFamily="49" charset="0"/>
              </a:rPr>
              <a:t>/eucalyptus/</a:t>
            </a:r>
            <a:r>
              <a:rPr lang="en-US" sz="1800" dirty="0" err="1" smtClean="0">
                <a:latin typeface="Courier New" pitchFamily="49" charset="0"/>
                <a:cs typeface="Courier New" pitchFamily="49" charset="0"/>
              </a:rPr>
              <a:t>eucalyptus.conf</a:t>
            </a:r>
            <a:r>
              <a:rPr lang="en-US" sz="1800" dirty="0" smtClean="0"/>
              <a:t>.  </a:t>
            </a:r>
          </a:p>
          <a:p>
            <a:pPr marL="1252537" lvl="2" indent="-342900"/>
            <a:r>
              <a:rPr lang="en-US" sz="1600" dirty="0" smtClean="0">
                <a:latin typeface="Courier New" pitchFamily="49" charset="0"/>
                <a:cs typeface="Courier New" pitchFamily="49" charset="0"/>
              </a:rPr>
              <a:t>VNET_DNS=“</a:t>
            </a:r>
            <a:r>
              <a:rPr lang="en-US" sz="1600" dirty="0" err="1" smtClean="0">
                <a:latin typeface="Courier New" pitchFamily="49" charset="0"/>
                <a:cs typeface="Courier New" pitchFamily="49" charset="0"/>
              </a:rPr>
              <a:t>parent_domain_nameserver_IP</a:t>
            </a:r>
            <a:r>
              <a:rPr lang="en-US" sz="1600" dirty="0" smtClean="0">
                <a:latin typeface="Courier New" pitchFamily="49" charset="0"/>
                <a:cs typeface="Courier New" pitchFamily="49" charset="0"/>
              </a:rPr>
              <a:t>”</a:t>
            </a:r>
          </a:p>
          <a:p>
            <a:pPr marL="800100" lvl="1" indent="-342900">
              <a:buFont typeface="+mj-lt"/>
              <a:buAutoNum type="arabicPeriod"/>
            </a:pPr>
            <a:r>
              <a:rPr lang="en-US" sz="1800" dirty="0" smtClean="0"/>
              <a:t>Configure the parent domain </a:t>
            </a:r>
            <a:r>
              <a:rPr lang="en-US" sz="1800" dirty="0" err="1" smtClean="0"/>
              <a:t>nameserver</a:t>
            </a:r>
            <a:r>
              <a:rPr lang="en-US" sz="1800" dirty="0" smtClean="0"/>
              <a:t> zone files to point to the Cloud </a:t>
            </a:r>
            <a:r>
              <a:rPr lang="en-US" sz="1800" dirty="0"/>
              <a:t>C</a:t>
            </a:r>
            <a:r>
              <a:rPr lang="en-US" sz="1800" dirty="0" smtClean="0"/>
              <a:t>ontroller and the &lt;</a:t>
            </a:r>
            <a:r>
              <a:rPr lang="en-US" sz="1800" dirty="0" err="1" smtClean="0"/>
              <a:t>eucadomain</a:t>
            </a:r>
            <a:r>
              <a:rPr lang="en-US" sz="1800" dirty="0" smtClean="0"/>
              <a:t>&gt;.</a:t>
            </a:r>
          </a:p>
          <a:p>
            <a:pPr marL="1252537" lvl="2" indent="-342900">
              <a:buFont typeface="Arial" pitchFamily="34" charset="0"/>
              <a:buChar char="•"/>
            </a:pPr>
            <a:r>
              <a:rPr lang="en-US" sz="1600" dirty="0" smtClean="0"/>
              <a:t>There are DNS configuration file examples in the </a:t>
            </a:r>
            <a:r>
              <a:rPr lang="en-US" sz="1600" i="1" dirty="0" smtClean="0"/>
              <a:t>Installation </a:t>
            </a:r>
            <a:r>
              <a:rPr lang="en-US" sz="1600" i="1" dirty="0"/>
              <a:t>Guide </a:t>
            </a:r>
            <a:r>
              <a:rPr lang="en-US" sz="1600" dirty="0"/>
              <a:t>at </a:t>
            </a:r>
            <a:r>
              <a:rPr lang="en-US" sz="1600" dirty="0">
                <a:hlinkClick r:id="rId3"/>
              </a:rPr>
              <a:t>http://</a:t>
            </a:r>
            <a:r>
              <a:rPr lang="en-US" sz="1600" dirty="0" smtClean="0">
                <a:hlinkClick r:id="rId3"/>
              </a:rPr>
              <a:t>www.eucalyptus.com/docs</a:t>
            </a:r>
            <a:r>
              <a:rPr lang="en-US" sz="1600" dirty="0" smtClean="0"/>
              <a:t>. </a:t>
            </a:r>
            <a:endParaRPr lang="en-US" sz="1600"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31</a:t>
            </a:fld>
            <a:endParaRPr lang="en-US"/>
          </a:p>
        </p:txBody>
      </p:sp>
    </p:spTree>
    <p:extLst>
      <p:ext uri="{BB962C8B-B14F-4D97-AF65-F5344CB8AC3E}">
        <p14:creationId xmlns:p14="http://schemas.microsoft.com/office/powerpoint/2010/main" val="24213388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Configuration</a:t>
            </a: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314325" y="1469350"/>
            <a:ext cx="8524875" cy="4729227"/>
          </a:xfrm>
        </p:spPr>
        <p:txBody>
          <a:bodyPr/>
          <a:lstStyle/>
          <a:p>
            <a:r>
              <a:rPr lang="en-US" dirty="0" smtClean="0"/>
              <a:t>There are several optional configuration steps. </a:t>
            </a:r>
          </a:p>
          <a:p>
            <a:pPr lvl="1"/>
            <a:r>
              <a:rPr lang="en-US" dirty="0" smtClean="0"/>
              <a:t>Depends on the features in use in the environment</a:t>
            </a:r>
          </a:p>
          <a:p>
            <a:r>
              <a:rPr lang="en-US" dirty="0" smtClean="0"/>
              <a:t>The optional steps are:</a:t>
            </a:r>
          </a:p>
          <a:p>
            <a:pPr lvl="1"/>
            <a:r>
              <a:rPr lang="en-US" dirty="0" smtClean="0"/>
              <a:t>CPU/Memory over commitment</a:t>
            </a:r>
          </a:p>
          <a:p>
            <a:pPr lvl="1"/>
            <a:r>
              <a:rPr lang="en-US" dirty="0" smtClean="0">
                <a:cs typeface="Courier New" pitchFamily="49" charset="0"/>
              </a:rPr>
              <a:t>Configuring </a:t>
            </a:r>
            <a:r>
              <a:rPr lang="en-US" dirty="0" err="1" smtClean="0">
                <a:cs typeface="Courier New" pitchFamily="49" charset="0"/>
              </a:rPr>
              <a:t>Virtio</a:t>
            </a:r>
            <a:r>
              <a:rPr lang="en-US" dirty="0" smtClean="0">
                <a:cs typeface="Courier New" pitchFamily="49" charset="0"/>
              </a:rPr>
              <a:t> </a:t>
            </a:r>
            <a:r>
              <a:rPr lang="en-US" dirty="0" err="1" smtClean="0">
                <a:cs typeface="Courier New" pitchFamily="49" charset="0"/>
              </a:rPr>
              <a:t>paravirtualized</a:t>
            </a:r>
            <a:r>
              <a:rPr lang="en-US" dirty="0" smtClean="0">
                <a:cs typeface="Courier New" pitchFamily="49" charset="0"/>
              </a:rPr>
              <a:t> network and disk devices for KVM</a:t>
            </a:r>
          </a:p>
          <a:p>
            <a:pPr lvl="1"/>
            <a:r>
              <a:rPr lang="en-US" dirty="0" smtClean="0"/>
              <a:t>Configuring VMware support</a:t>
            </a:r>
          </a:p>
          <a:p>
            <a:pPr lvl="1"/>
            <a:r>
              <a:rPr lang="en-US" dirty="0" smtClean="0"/>
              <a:t>Configuring SAN support</a:t>
            </a:r>
          </a:p>
          <a:p>
            <a:pPr lvl="1"/>
            <a:r>
              <a:rPr lang="en-US" dirty="0" smtClean="0">
                <a:cs typeface="Courier New" pitchFamily="49" charset="0"/>
              </a:rPr>
              <a:t>Configuring Eucalyptus HA</a:t>
            </a:r>
          </a:p>
          <a:p>
            <a:pPr lvl="2"/>
            <a:r>
              <a:rPr lang="en-US" dirty="0" smtClean="0">
                <a:cs typeface="Courier New" pitchFamily="49" charset="0"/>
              </a:rPr>
              <a:t>Eucalyptus HA is covered in a separate module.</a:t>
            </a:r>
          </a:p>
          <a:p>
            <a:r>
              <a:rPr lang="en-US" dirty="0"/>
              <a:t>For more information, see the online </a:t>
            </a:r>
            <a:r>
              <a:rPr lang="en-US" i="1" dirty="0"/>
              <a:t>Installation Guide </a:t>
            </a:r>
            <a:r>
              <a:rPr lang="en-US" dirty="0"/>
              <a:t>at </a:t>
            </a:r>
            <a:r>
              <a:rPr lang="en-US" dirty="0">
                <a:hlinkClick r:id="rId3"/>
              </a:rPr>
              <a:t>http://</a:t>
            </a:r>
            <a:r>
              <a:rPr lang="en-US" dirty="0" smtClean="0">
                <a:hlinkClick r:id="rId3"/>
              </a:rPr>
              <a:t>www.eucalyptus.com/docs</a:t>
            </a:r>
            <a:r>
              <a:rPr lang="en-US" dirty="0" smtClean="0"/>
              <a:t>. </a:t>
            </a:r>
          </a:p>
        </p:txBody>
      </p:sp>
      <p:sp>
        <p:nvSpPr>
          <p:cNvPr id="4" name="Slide Number Placeholder 3"/>
          <p:cNvSpPr>
            <a:spLocks noGrp="1"/>
          </p:cNvSpPr>
          <p:nvPr>
            <p:ph type="sldNum" sz="quarter" idx="12"/>
          </p:nvPr>
        </p:nvSpPr>
        <p:spPr/>
        <p:txBody>
          <a:bodyPr/>
          <a:lstStyle/>
          <a:p>
            <a:fld id="{843CD65F-9BB8-4359-8B89-0390EA97433C}" type="slidenum">
              <a:rPr lang="en-US" smtClean="0"/>
              <a:pPr/>
              <a:t>32</a:t>
            </a:fld>
            <a:endParaRPr lang="en-US"/>
          </a:p>
        </p:txBody>
      </p:sp>
      <p:sp>
        <p:nvSpPr>
          <p:cNvPr id="8" name="TextBox 7"/>
          <p:cNvSpPr txBox="1"/>
          <p:nvPr/>
        </p:nvSpPr>
        <p:spPr>
          <a:xfrm>
            <a:off x="745723" y="5865133"/>
            <a:ext cx="7679185" cy="369332"/>
          </a:xfrm>
          <a:prstGeom prst="rect">
            <a:avLst/>
          </a:prstGeom>
          <a:noFill/>
          <a:ln>
            <a:solidFill>
              <a:srgbClr val="0099DB"/>
            </a:solidFill>
          </a:ln>
        </p:spPr>
        <p:txBody>
          <a:bodyPr wrap="square" rtlCol="0">
            <a:spAutoFit/>
          </a:bodyPr>
          <a:lstStyle/>
          <a:p>
            <a:r>
              <a:rPr lang="en-US" b="1" dirty="0" smtClean="0">
                <a:solidFill>
                  <a:srgbClr val="0070C0"/>
                </a:solidFill>
              </a:rPr>
              <a:t>Note: The training environment only uses the </a:t>
            </a:r>
            <a:r>
              <a:rPr lang="en-US" b="1" dirty="0" err="1" smtClean="0">
                <a:solidFill>
                  <a:srgbClr val="0070C0"/>
                </a:solidFill>
              </a:rPr>
              <a:t>Virtio</a:t>
            </a:r>
            <a:r>
              <a:rPr lang="en-US" b="1" dirty="0" smtClean="0">
                <a:solidFill>
                  <a:srgbClr val="0070C0"/>
                </a:solidFill>
              </a:rPr>
              <a:t> and HA features.</a:t>
            </a:r>
            <a:endParaRPr lang="en-US" b="1" dirty="0">
              <a:solidFill>
                <a:srgbClr val="0070C0"/>
              </a:solidFill>
            </a:endParaRPr>
          </a:p>
        </p:txBody>
      </p:sp>
    </p:spTree>
    <p:extLst>
      <p:ext uri="{BB962C8B-B14F-4D97-AF65-F5344CB8AC3E}">
        <p14:creationId xmlns:p14="http://schemas.microsoft.com/office/powerpoint/2010/main" val="13760778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Over Commitment</a:t>
            </a:r>
            <a:endParaRPr lang="en-US" dirty="0"/>
          </a:p>
        </p:txBody>
      </p:sp>
      <p:sp>
        <p:nvSpPr>
          <p:cNvPr id="3" name="Content Placeholder 2"/>
          <p:cNvSpPr>
            <a:spLocks noGrp="1"/>
          </p:cNvSpPr>
          <p:nvPr>
            <p:ph idx="1"/>
          </p:nvPr>
        </p:nvSpPr>
        <p:spPr/>
        <p:txBody>
          <a:bodyPr/>
          <a:lstStyle/>
          <a:p>
            <a:r>
              <a:rPr lang="en-US" dirty="0" smtClean="0"/>
              <a:t>Optionally, physical CPU resources can be over committed per Node Controller.</a:t>
            </a:r>
          </a:p>
          <a:p>
            <a:pPr lvl="1"/>
            <a:r>
              <a:rPr lang="en-US" dirty="0" smtClean="0">
                <a:latin typeface="Courier New" pitchFamily="49" charset="0"/>
                <a:cs typeface="Courier New" pitchFamily="49" charset="0"/>
              </a:rPr>
              <a:t>MAX_CORES=“&lt;n&gt;” </a:t>
            </a:r>
            <a:r>
              <a:rPr lang="en-US" dirty="0" smtClean="0"/>
              <a:t>in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etc</a:t>
            </a:r>
            <a:r>
              <a:rPr lang="en-US" dirty="0" smtClean="0">
                <a:latin typeface="Courier New" pitchFamily="49" charset="0"/>
                <a:cs typeface="Courier New" pitchFamily="49" charset="0"/>
              </a:rPr>
              <a:t>/eucalyptus/</a:t>
            </a:r>
            <a:r>
              <a:rPr lang="en-US" dirty="0" err="1" smtClean="0">
                <a:latin typeface="Courier New" pitchFamily="49" charset="0"/>
                <a:cs typeface="Courier New" pitchFamily="49" charset="0"/>
              </a:rPr>
              <a:t>eucalyptus.conf</a:t>
            </a:r>
            <a:endParaRPr lang="en-US" dirty="0" smtClean="0">
              <a:latin typeface="Courier New" pitchFamily="49" charset="0"/>
              <a:cs typeface="Courier New" pitchFamily="49" charset="0"/>
            </a:endParaRPr>
          </a:p>
          <a:p>
            <a:pPr lvl="1"/>
            <a:r>
              <a:rPr lang="en-US" dirty="0" smtClean="0"/>
              <a:t>The default 0, </a:t>
            </a:r>
            <a:r>
              <a:rPr lang="en-US" dirty="0"/>
              <a:t>t</a:t>
            </a:r>
            <a:r>
              <a:rPr lang="en-US" dirty="0" smtClean="0"/>
              <a:t>ells a Node Controller to use all CPU cores for instances.</a:t>
            </a:r>
          </a:p>
          <a:p>
            <a:pPr lvl="1"/>
            <a:r>
              <a:rPr lang="en-US" dirty="0" smtClean="0"/>
              <a:t>For example, an eight-core host would only support up to:</a:t>
            </a:r>
          </a:p>
          <a:p>
            <a:pPr lvl="2"/>
            <a:r>
              <a:rPr lang="en-US" dirty="0" smtClean="0"/>
              <a:t>Eight single-core instances</a:t>
            </a:r>
          </a:p>
          <a:p>
            <a:pPr lvl="2"/>
            <a:r>
              <a:rPr lang="en-US" dirty="0" smtClean="0"/>
              <a:t>Four dual-core instances</a:t>
            </a:r>
          </a:p>
          <a:p>
            <a:pPr lvl="2"/>
            <a:r>
              <a:rPr lang="en-US" dirty="0" smtClean="0"/>
              <a:t>Two quad-core instances</a:t>
            </a:r>
          </a:p>
          <a:p>
            <a:r>
              <a:rPr lang="en-US" dirty="0" smtClean="0"/>
              <a:t>A </a:t>
            </a:r>
            <a:r>
              <a:rPr lang="en-US" dirty="0" err="1" smtClean="0"/>
              <a:t>hyperthreaded</a:t>
            </a:r>
            <a:r>
              <a:rPr lang="en-US" dirty="0" smtClean="0"/>
              <a:t> eight-core host would support 16 single-CPU instances.</a:t>
            </a:r>
          </a:p>
          <a:p>
            <a:r>
              <a:rPr lang="en-US" dirty="0" smtClean="0"/>
              <a:t>Performance effect of over commitment</a:t>
            </a:r>
          </a:p>
          <a:p>
            <a:r>
              <a:rPr lang="en-US" dirty="0" smtClean="0"/>
              <a:t>The hypervisor manages CPU fair-share scheduling.</a:t>
            </a:r>
          </a:p>
        </p:txBody>
      </p:sp>
      <p:sp>
        <p:nvSpPr>
          <p:cNvPr id="4" name="Slide Number Placeholder 3"/>
          <p:cNvSpPr>
            <a:spLocks noGrp="1"/>
          </p:cNvSpPr>
          <p:nvPr>
            <p:ph type="sldNum" sz="quarter" idx="12"/>
          </p:nvPr>
        </p:nvSpPr>
        <p:spPr/>
        <p:txBody>
          <a:bodyPr/>
          <a:lstStyle/>
          <a:p>
            <a:fld id="{843CD65F-9BB8-4359-8B89-0390EA97433C}" type="slidenum">
              <a:rPr lang="en-US" smtClean="0"/>
              <a:pPr/>
              <a:t>33</a:t>
            </a:fld>
            <a:endParaRPr lang="en-US"/>
          </a:p>
        </p:txBody>
      </p:sp>
    </p:spTree>
    <p:extLst>
      <p:ext uri="{BB962C8B-B14F-4D97-AF65-F5344CB8AC3E}">
        <p14:creationId xmlns:p14="http://schemas.microsoft.com/office/powerpoint/2010/main" val="40374926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Over Commitment</a:t>
            </a:r>
            <a:endParaRPr lang="en-US" dirty="0"/>
          </a:p>
        </p:txBody>
      </p:sp>
      <p:sp>
        <p:nvSpPr>
          <p:cNvPr id="3" name="Content Placeholder 2"/>
          <p:cNvSpPr>
            <a:spLocks noGrp="1"/>
          </p:cNvSpPr>
          <p:nvPr>
            <p:ph idx="1"/>
          </p:nvPr>
        </p:nvSpPr>
        <p:spPr/>
        <p:txBody>
          <a:bodyPr/>
          <a:lstStyle/>
          <a:p>
            <a:r>
              <a:rPr lang="en-US" dirty="0" smtClean="0"/>
              <a:t>Optionally, physical memory resources can be over committed per Node Controller.</a:t>
            </a:r>
          </a:p>
          <a:p>
            <a:pPr lvl="1"/>
            <a:r>
              <a:rPr lang="en-US" dirty="0" smtClean="0">
                <a:latin typeface="Courier New" pitchFamily="49" charset="0"/>
                <a:cs typeface="Courier New" pitchFamily="49" charset="0"/>
              </a:rPr>
              <a:t>MAX_MEM=“&lt;n&gt;” </a:t>
            </a:r>
            <a:r>
              <a:rPr lang="en-US" dirty="0" smtClean="0"/>
              <a:t>in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etc</a:t>
            </a:r>
            <a:r>
              <a:rPr lang="en-US" dirty="0" smtClean="0">
                <a:latin typeface="Courier New" pitchFamily="49" charset="0"/>
                <a:cs typeface="Courier New" pitchFamily="49" charset="0"/>
              </a:rPr>
              <a:t>/eucalyptus/</a:t>
            </a:r>
            <a:r>
              <a:rPr lang="en-US" dirty="0" err="1" smtClean="0">
                <a:latin typeface="Courier New" pitchFamily="49" charset="0"/>
                <a:cs typeface="Courier New" pitchFamily="49" charset="0"/>
              </a:rPr>
              <a:t>eucalyptus.conf</a:t>
            </a:r>
            <a:endParaRPr lang="en-US" dirty="0" smtClean="0">
              <a:latin typeface="Courier New" pitchFamily="49" charset="0"/>
              <a:cs typeface="Courier New" pitchFamily="49" charset="0"/>
            </a:endParaRPr>
          </a:p>
          <a:p>
            <a:pPr lvl="1"/>
            <a:r>
              <a:rPr lang="en-US" dirty="0" smtClean="0"/>
              <a:t>The default 0, tells the Node Controller to use all available memory for instances.</a:t>
            </a:r>
          </a:p>
          <a:p>
            <a:r>
              <a:rPr lang="en-US" dirty="0" smtClean="0"/>
              <a:t>A MB number higher than the Node Controller’s actual installed memory allows memory over commitment.</a:t>
            </a:r>
          </a:p>
          <a:p>
            <a:r>
              <a:rPr lang="en-US" dirty="0" smtClean="0"/>
              <a:t>Performance effect from use of virtual memory (disk)</a:t>
            </a:r>
          </a:p>
          <a:p>
            <a:r>
              <a:rPr lang="en-US" dirty="0" smtClean="0"/>
              <a:t>The hypervisor manages memory sharing.</a:t>
            </a:r>
          </a:p>
        </p:txBody>
      </p:sp>
      <p:sp>
        <p:nvSpPr>
          <p:cNvPr id="4" name="Slide Number Placeholder 3"/>
          <p:cNvSpPr>
            <a:spLocks noGrp="1"/>
          </p:cNvSpPr>
          <p:nvPr>
            <p:ph type="sldNum" sz="quarter" idx="12"/>
          </p:nvPr>
        </p:nvSpPr>
        <p:spPr/>
        <p:txBody>
          <a:bodyPr/>
          <a:lstStyle/>
          <a:p>
            <a:fld id="{843CD65F-9BB8-4359-8B89-0390EA97433C}" type="slidenum">
              <a:rPr lang="en-US" smtClean="0"/>
              <a:pPr/>
              <a:t>34</a:t>
            </a:fld>
            <a:endParaRPr lang="en-US"/>
          </a:p>
        </p:txBody>
      </p:sp>
    </p:spTree>
    <p:extLst>
      <p:ext uri="{BB962C8B-B14F-4D97-AF65-F5344CB8AC3E}">
        <p14:creationId xmlns:p14="http://schemas.microsoft.com/office/powerpoint/2010/main" val="6180483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the Cloud Controller</a:t>
            </a:r>
            <a:endParaRPr lang="en-US" dirty="0"/>
          </a:p>
        </p:txBody>
      </p:sp>
      <p:sp>
        <p:nvSpPr>
          <p:cNvPr id="3" name="Content Placeholder 2"/>
          <p:cNvSpPr>
            <a:spLocks noGrp="1"/>
          </p:cNvSpPr>
          <p:nvPr>
            <p:ph idx="1"/>
          </p:nvPr>
        </p:nvSpPr>
        <p:spPr>
          <a:xfrm>
            <a:off x="314325" y="1469350"/>
            <a:ext cx="8524875" cy="4840942"/>
          </a:xfrm>
        </p:spPr>
        <p:txBody>
          <a:bodyPr/>
          <a:lstStyle/>
          <a:p>
            <a:r>
              <a:rPr lang="en-US" dirty="0" smtClean="0"/>
              <a:t>Before </a:t>
            </a:r>
            <a:r>
              <a:rPr lang="en-US" dirty="0"/>
              <a:t>you start the Cloud Controller service the first time, you need to initialize the Cloud Controller database.  </a:t>
            </a:r>
            <a:endParaRPr lang="en-US" dirty="0" smtClean="0"/>
          </a:p>
          <a:p>
            <a:pPr lvl="1"/>
            <a:r>
              <a:rPr lang="en-US" dirty="0" err="1" smtClean="0">
                <a:latin typeface="Courier New" pitchFamily="49" charset="0"/>
                <a:cs typeface="Courier New" pitchFamily="49" charset="0"/>
              </a:rPr>
              <a:t>euca_conf</a:t>
            </a:r>
            <a:r>
              <a:rPr lang="en-US" dirty="0" smtClean="0">
                <a:latin typeface="Courier New" pitchFamily="49" charset="0"/>
                <a:cs typeface="Courier New" pitchFamily="49" charset="0"/>
              </a:rPr>
              <a:t> --initialize</a:t>
            </a:r>
          </a:p>
          <a:p>
            <a:r>
              <a:rPr lang="en-US" dirty="0" smtClean="0">
                <a:cs typeface="Courier New" pitchFamily="49" charset="0"/>
              </a:rPr>
              <a:t>On the Cloud </a:t>
            </a:r>
            <a:r>
              <a:rPr lang="en-US" dirty="0">
                <a:cs typeface="Courier New" pitchFamily="49" charset="0"/>
              </a:rPr>
              <a:t>C</a:t>
            </a:r>
            <a:r>
              <a:rPr lang="en-US" dirty="0" smtClean="0">
                <a:cs typeface="Courier New" pitchFamily="49" charset="0"/>
              </a:rPr>
              <a:t>ontroller host, start the Cloud </a:t>
            </a:r>
            <a:r>
              <a:rPr lang="en-US" dirty="0">
                <a:cs typeface="Courier New" pitchFamily="49" charset="0"/>
              </a:rPr>
              <a:t>C</a:t>
            </a:r>
            <a:r>
              <a:rPr lang="en-US" dirty="0" smtClean="0">
                <a:cs typeface="Courier New" pitchFamily="49" charset="0"/>
              </a:rPr>
              <a:t>ontroller.</a:t>
            </a:r>
          </a:p>
          <a:p>
            <a:pPr lvl="1"/>
            <a:r>
              <a:rPr lang="en-US" dirty="0">
                <a:latin typeface="Courier New" pitchFamily="49" charset="0"/>
                <a:cs typeface="Courier New" pitchFamily="49" charset="0"/>
              </a:rPr>
              <a:t>s</a:t>
            </a:r>
            <a:r>
              <a:rPr lang="en-US" dirty="0" smtClean="0">
                <a:latin typeface="Courier New" pitchFamily="49" charset="0"/>
                <a:cs typeface="Courier New" pitchFamily="49" charset="0"/>
              </a:rPr>
              <a:t>ervice eucalyptus-cloud start</a:t>
            </a:r>
          </a:p>
          <a:p>
            <a:pPr lvl="1"/>
            <a:r>
              <a:rPr lang="en-US" dirty="0" smtClean="0">
                <a:cs typeface="Courier New" pitchFamily="49" charset="0"/>
              </a:rPr>
              <a:t>This also starts the Walrus, Storage </a:t>
            </a:r>
            <a:r>
              <a:rPr lang="en-US" dirty="0">
                <a:cs typeface="Courier New" pitchFamily="49" charset="0"/>
              </a:rPr>
              <a:t>C</a:t>
            </a:r>
            <a:r>
              <a:rPr lang="en-US" dirty="0" smtClean="0">
                <a:cs typeface="Courier New" pitchFamily="49" charset="0"/>
              </a:rPr>
              <a:t>ontroller, and VMware Broker if they are installed on the same host.</a:t>
            </a:r>
          </a:p>
          <a:p>
            <a:pPr lvl="2"/>
            <a:r>
              <a:rPr lang="en-US" dirty="0" smtClean="0">
                <a:cs typeface="Courier New" pitchFamily="49" charset="0"/>
              </a:rPr>
              <a:t>If these components are installed on separate hosts, run the command on each host.</a:t>
            </a:r>
          </a:p>
        </p:txBody>
      </p:sp>
      <p:sp>
        <p:nvSpPr>
          <p:cNvPr id="4" name="Slide Number Placeholder 3"/>
          <p:cNvSpPr>
            <a:spLocks noGrp="1"/>
          </p:cNvSpPr>
          <p:nvPr>
            <p:ph type="sldNum" sz="quarter" idx="12"/>
          </p:nvPr>
        </p:nvSpPr>
        <p:spPr/>
        <p:txBody>
          <a:bodyPr/>
          <a:lstStyle/>
          <a:p>
            <a:fld id="{843CD65F-9BB8-4359-8B89-0390EA97433C}" type="slidenum">
              <a:rPr lang="en-US" smtClean="0"/>
              <a:pPr/>
              <a:t>35</a:t>
            </a:fld>
            <a:endParaRPr lang="en-US"/>
          </a:p>
        </p:txBody>
      </p:sp>
    </p:spTree>
    <p:extLst>
      <p:ext uri="{BB962C8B-B14F-4D97-AF65-F5344CB8AC3E}">
        <p14:creationId xmlns:p14="http://schemas.microsoft.com/office/powerpoint/2010/main" val="26294618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the Remaining Cloud Services</a:t>
            </a:r>
            <a:endParaRPr lang="en-US" dirty="0"/>
          </a:p>
        </p:txBody>
      </p:sp>
      <p:sp>
        <p:nvSpPr>
          <p:cNvPr id="3" name="Content Placeholder 2"/>
          <p:cNvSpPr>
            <a:spLocks noGrp="1"/>
          </p:cNvSpPr>
          <p:nvPr>
            <p:ph idx="1"/>
          </p:nvPr>
        </p:nvSpPr>
        <p:spPr>
          <a:xfrm>
            <a:off x="314325" y="1469350"/>
            <a:ext cx="8524875" cy="4840942"/>
          </a:xfrm>
        </p:spPr>
        <p:txBody>
          <a:bodyPr/>
          <a:lstStyle/>
          <a:p>
            <a:r>
              <a:rPr lang="en-US" dirty="0" smtClean="0"/>
              <a:t>On the Cluster </a:t>
            </a:r>
            <a:r>
              <a:rPr lang="en-US" dirty="0"/>
              <a:t>C</a:t>
            </a:r>
            <a:r>
              <a:rPr lang="en-US" dirty="0" smtClean="0"/>
              <a:t>ontroller host, start the Cluster </a:t>
            </a:r>
            <a:r>
              <a:rPr lang="en-US" dirty="0"/>
              <a:t>C</a:t>
            </a:r>
            <a:r>
              <a:rPr lang="en-US" dirty="0" smtClean="0"/>
              <a:t>ontroller.</a:t>
            </a:r>
          </a:p>
          <a:p>
            <a:pPr lvl="1"/>
            <a:r>
              <a:rPr lang="en-US" dirty="0">
                <a:latin typeface="Courier New" pitchFamily="49" charset="0"/>
                <a:cs typeface="Courier New" pitchFamily="49" charset="0"/>
              </a:rPr>
              <a:t>s</a:t>
            </a:r>
            <a:r>
              <a:rPr lang="en-US" dirty="0" smtClean="0">
                <a:latin typeface="Courier New" pitchFamily="49" charset="0"/>
                <a:cs typeface="Courier New" pitchFamily="49" charset="0"/>
              </a:rPr>
              <a:t>ervice eucalyptus-cc start</a:t>
            </a:r>
          </a:p>
          <a:p>
            <a:pPr lvl="1"/>
            <a:r>
              <a:rPr lang="en-US" dirty="0" smtClean="0">
                <a:cs typeface="Courier New" pitchFamily="49" charset="0"/>
              </a:rPr>
              <a:t>In our lab installation, the Cluster </a:t>
            </a:r>
            <a:r>
              <a:rPr lang="en-US" dirty="0">
                <a:cs typeface="Courier New" pitchFamily="49" charset="0"/>
              </a:rPr>
              <a:t>C</a:t>
            </a:r>
            <a:r>
              <a:rPr lang="en-US" dirty="0" smtClean="0">
                <a:cs typeface="Courier New" pitchFamily="49" charset="0"/>
              </a:rPr>
              <a:t>ontroller is located on the front-end host with the Cloud </a:t>
            </a:r>
            <a:r>
              <a:rPr lang="en-US" dirty="0">
                <a:cs typeface="Courier New" pitchFamily="49" charset="0"/>
              </a:rPr>
              <a:t>C</a:t>
            </a:r>
            <a:r>
              <a:rPr lang="en-US" dirty="0" smtClean="0">
                <a:cs typeface="Courier New" pitchFamily="49" charset="0"/>
              </a:rPr>
              <a:t>ontroller, Walrus, and Storage </a:t>
            </a:r>
            <a:r>
              <a:rPr lang="en-US" dirty="0">
                <a:cs typeface="Courier New" pitchFamily="49" charset="0"/>
              </a:rPr>
              <a:t>C</a:t>
            </a:r>
            <a:r>
              <a:rPr lang="en-US" dirty="0" smtClean="0">
                <a:cs typeface="Courier New" pitchFamily="49" charset="0"/>
              </a:rPr>
              <a:t>ontroller.</a:t>
            </a:r>
          </a:p>
          <a:p>
            <a:r>
              <a:rPr lang="en-US" dirty="0" smtClean="0">
                <a:cs typeface="Courier New" pitchFamily="49" charset="0"/>
              </a:rPr>
              <a:t>On the Node </a:t>
            </a:r>
            <a:r>
              <a:rPr lang="en-US" dirty="0">
                <a:cs typeface="Courier New" pitchFamily="49" charset="0"/>
              </a:rPr>
              <a:t>C</a:t>
            </a:r>
            <a:r>
              <a:rPr lang="en-US" dirty="0" smtClean="0">
                <a:cs typeface="Courier New" pitchFamily="49" charset="0"/>
              </a:rPr>
              <a:t>ontroller host, start the Node Controller.</a:t>
            </a:r>
          </a:p>
          <a:p>
            <a:pPr lvl="1"/>
            <a:r>
              <a:rPr lang="en-US" dirty="0">
                <a:latin typeface="Courier New" pitchFamily="49" charset="0"/>
                <a:cs typeface="Courier New" pitchFamily="49" charset="0"/>
              </a:rPr>
              <a:t>s</a:t>
            </a:r>
            <a:r>
              <a:rPr lang="en-US" dirty="0" smtClean="0">
                <a:latin typeface="Courier New" pitchFamily="49" charset="0"/>
                <a:cs typeface="Courier New" pitchFamily="49" charset="0"/>
              </a:rPr>
              <a:t>ervice eucalyptus-</a:t>
            </a:r>
            <a:r>
              <a:rPr lang="en-US" dirty="0" err="1" smtClean="0">
                <a:latin typeface="Courier New" pitchFamily="49" charset="0"/>
                <a:cs typeface="Courier New" pitchFamily="49" charset="0"/>
              </a:rPr>
              <a:t>nc</a:t>
            </a:r>
            <a:r>
              <a:rPr lang="en-US" dirty="0" smtClean="0">
                <a:latin typeface="Courier New" pitchFamily="49" charset="0"/>
                <a:cs typeface="Courier New" pitchFamily="49" charset="0"/>
              </a:rPr>
              <a:t> start</a:t>
            </a:r>
          </a:p>
          <a:p>
            <a:endParaRPr lang="en-US" dirty="0">
              <a:cs typeface="Courier New" pitchFamily="49" charset="0"/>
            </a:endParaRPr>
          </a:p>
        </p:txBody>
      </p:sp>
      <p:sp>
        <p:nvSpPr>
          <p:cNvPr id="4" name="Slide Number Placeholder 3"/>
          <p:cNvSpPr>
            <a:spLocks noGrp="1"/>
          </p:cNvSpPr>
          <p:nvPr>
            <p:ph type="sldNum" sz="quarter" idx="12"/>
          </p:nvPr>
        </p:nvSpPr>
        <p:spPr/>
        <p:txBody>
          <a:bodyPr/>
          <a:lstStyle/>
          <a:p>
            <a:fld id="{843CD65F-9BB8-4359-8B89-0390EA97433C}" type="slidenum">
              <a:rPr lang="en-US" smtClean="0"/>
              <a:pPr/>
              <a:t>36</a:t>
            </a:fld>
            <a:endParaRPr lang="en-US"/>
          </a:p>
        </p:txBody>
      </p:sp>
    </p:spTree>
    <p:extLst>
      <p:ext uri="{BB962C8B-B14F-4D97-AF65-F5344CB8AC3E}">
        <p14:creationId xmlns:p14="http://schemas.microsoft.com/office/powerpoint/2010/main" val="22192137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and Stopping Cloud Services</a:t>
            </a:r>
            <a:endParaRPr lang="en-US" dirty="0"/>
          </a:p>
        </p:txBody>
      </p:sp>
      <p:sp>
        <p:nvSpPr>
          <p:cNvPr id="3" name="Content Placeholder 2"/>
          <p:cNvSpPr>
            <a:spLocks noGrp="1"/>
          </p:cNvSpPr>
          <p:nvPr>
            <p:ph idx="1"/>
          </p:nvPr>
        </p:nvSpPr>
        <p:spPr>
          <a:xfrm>
            <a:off x="324309" y="1675827"/>
            <a:ext cx="8524875" cy="713411"/>
          </a:xfrm>
        </p:spPr>
        <p:txBody>
          <a:bodyPr/>
          <a:lstStyle/>
          <a:p>
            <a:r>
              <a:rPr lang="en-US" dirty="0" smtClean="0"/>
              <a:t>Once components have been started and registered, it is important to start and stop cloud services in the proper order</a:t>
            </a:r>
            <a:r>
              <a:rPr lang="en-US" dirty="0" smtClean="0">
                <a:cs typeface="Courier New" pitchFamily="49" charset="0"/>
              </a:rPr>
              <a:t>.</a:t>
            </a:r>
          </a:p>
          <a:p>
            <a:pPr lvl="1"/>
            <a:r>
              <a:rPr lang="en-US" dirty="0" smtClean="0">
                <a:cs typeface="Courier New" pitchFamily="49" charset="0"/>
              </a:rPr>
              <a:t>Ensure proper operation by maintaining proper state information between components</a:t>
            </a:r>
            <a:endParaRPr lang="en-US" dirty="0">
              <a:cs typeface="Courier New" pitchFamily="49" charset="0"/>
            </a:endParaRPr>
          </a:p>
        </p:txBody>
      </p:sp>
      <p:sp>
        <p:nvSpPr>
          <p:cNvPr id="4" name="Slide Number Placeholder 3"/>
          <p:cNvSpPr>
            <a:spLocks noGrp="1"/>
          </p:cNvSpPr>
          <p:nvPr>
            <p:ph type="sldNum" sz="quarter" idx="12"/>
          </p:nvPr>
        </p:nvSpPr>
        <p:spPr/>
        <p:txBody>
          <a:bodyPr/>
          <a:lstStyle/>
          <a:p>
            <a:fld id="{843CD65F-9BB8-4359-8B89-0390EA97433C}" type="slidenum">
              <a:rPr lang="en-US" smtClean="0"/>
              <a:pPr/>
              <a:t>37</a:t>
            </a:fld>
            <a:endParaRPr lang="en-US"/>
          </a:p>
        </p:txBody>
      </p:sp>
      <p:grpSp>
        <p:nvGrpSpPr>
          <p:cNvPr id="10" name="Group 9"/>
          <p:cNvGrpSpPr/>
          <p:nvPr/>
        </p:nvGrpSpPr>
        <p:grpSpPr>
          <a:xfrm>
            <a:off x="648928" y="3296716"/>
            <a:ext cx="7875638" cy="2677656"/>
            <a:chOff x="648928" y="2639961"/>
            <a:chExt cx="7875638" cy="2677656"/>
          </a:xfrm>
        </p:grpSpPr>
        <p:sp>
          <p:nvSpPr>
            <p:cNvPr id="8" name="TextBox 7"/>
            <p:cNvSpPr txBox="1"/>
            <p:nvPr/>
          </p:nvSpPr>
          <p:spPr>
            <a:xfrm>
              <a:off x="648928" y="2639961"/>
              <a:ext cx="3937819" cy="2677656"/>
            </a:xfrm>
            <a:prstGeom prst="rect">
              <a:avLst/>
            </a:prstGeom>
            <a:solidFill>
              <a:srgbClr val="00CC00"/>
            </a:solidFill>
          </p:spPr>
          <p:txBody>
            <a:bodyPr wrap="square" rtlCol="0">
              <a:spAutoFit/>
            </a:bodyPr>
            <a:lstStyle/>
            <a:p>
              <a:pPr marL="342900" indent="-342900">
                <a:buFont typeface="+mj-lt"/>
                <a:buAutoNum type="arabicPeriod"/>
              </a:pPr>
              <a:r>
                <a:rPr lang="en-US" sz="2400" b="1" dirty="0" smtClean="0">
                  <a:solidFill>
                    <a:schemeClr val="bg1"/>
                  </a:solidFill>
                </a:rPr>
                <a:t>Start the CLC</a:t>
              </a:r>
            </a:p>
            <a:p>
              <a:pPr marL="342900" indent="-342900">
                <a:buFont typeface="+mj-lt"/>
                <a:buAutoNum type="arabicPeriod"/>
              </a:pPr>
              <a:r>
                <a:rPr lang="en-US" sz="2400" b="1" dirty="0" smtClean="0">
                  <a:solidFill>
                    <a:schemeClr val="bg1"/>
                  </a:solidFill>
                </a:rPr>
                <a:t>Start the Walrus</a:t>
              </a:r>
            </a:p>
            <a:p>
              <a:pPr marL="342900" indent="-342900">
                <a:buFont typeface="+mj-lt"/>
                <a:buAutoNum type="arabicPeriod"/>
              </a:pPr>
              <a:r>
                <a:rPr lang="en-US" sz="2400" b="1" dirty="0" smtClean="0">
                  <a:solidFill>
                    <a:schemeClr val="bg1"/>
                  </a:solidFill>
                </a:rPr>
                <a:t>Start the SC</a:t>
              </a:r>
            </a:p>
            <a:p>
              <a:pPr marL="342900" indent="-342900">
                <a:buFont typeface="+mj-lt"/>
                <a:buAutoNum type="arabicPeriod"/>
              </a:pPr>
              <a:r>
                <a:rPr lang="en-US" sz="2400" b="1" dirty="0" smtClean="0">
                  <a:solidFill>
                    <a:schemeClr val="bg1"/>
                  </a:solidFill>
                </a:rPr>
                <a:t>Start the VB</a:t>
              </a:r>
            </a:p>
            <a:p>
              <a:pPr marL="342900" indent="-342900">
                <a:buFont typeface="+mj-lt"/>
                <a:buAutoNum type="arabicPeriod"/>
              </a:pPr>
              <a:r>
                <a:rPr lang="en-US" sz="2400" b="1" dirty="0" smtClean="0">
                  <a:solidFill>
                    <a:schemeClr val="bg1"/>
                  </a:solidFill>
                </a:rPr>
                <a:t>Start </a:t>
              </a:r>
              <a:r>
                <a:rPr lang="en-US" sz="2400" b="1" smtClean="0">
                  <a:solidFill>
                    <a:schemeClr val="bg1"/>
                  </a:solidFill>
                </a:rPr>
                <a:t>the CC</a:t>
              </a:r>
              <a:endParaRPr lang="en-US" sz="2400" b="1" dirty="0" smtClean="0">
                <a:solidFill>
                  <a:schemeClr val="bg1"/>
                </a:solidFill>
              </a:endParaRPr>
            </a:p>
            <a:p>
              <a:pPr marL="342900" indent="-342900">
                <a:buFont typeface="+mj-lt"/>
                <a:buAutoNum type="arabicPeriod"/>
              </a:pPr>
              <a:r>
                <a:rPr lang="en-US" sz="2400" b="1" dirty="0" smtClean="0">
                  <a:solidFill>
                    <a:schemeClr val="bg1"/>
                  </a:solidFill>
                </a:rPr>
                <a:t>Start the NC</a:t>
              </a:r>
            </a:p>
            <a:p>
              <a:pPr marL="342900" indent="-342900">
                <a:buFont typeface="+mj-lt"/>
                <a:buAutoNum type="arabicPeriod"/>
              </a:pPr>
              <a:r>
                <a:rPr lang="en-US" sz="2400" b="1" dirty="0" smtClean="0">
                  <a:solidFill>
                    <a:schemeClr val="bg1"/>
                  </a:solidFill>
                </a:rPr>
                <a:t>Start instances</a:t>
              </a:r>
              <a:endParaRPr lang="en-US" sz="2400" b="1" dirty="0">
                <a:solidFill>
                  <a:schemeClr val="bg1"/>
                </a:solidFill>
              </a:endParaRPr>
            </a:p>
          </p:txBody>
        </p:sp>
        <p:sp>
          <p:nvSpPr>
            <p:cNvPr id="9" name="TextBox 8"/>
            <p:cNvSpPr txBox="1"/>
            <p:nvPr/>
          </p:nvSpPr>
          <p:spPr>
            <a:xfrm>
              <a:off x="4586747" y="2639961"/>
              <a:ext cx="3937819" cy="2677656"/>
            </a:xfrm>
            <a:prstGeom prst="rect">
              <a:avLst/>
            </a:prstGeom>
            <a:solidFill>
              <a:srgbClr val="FF0000"/>
            </a:solidFill>
          </p:spPr>
          <p:txBody>
            <a:bodyPr wrap="square" rtlCol="0">
              <a:spAutoFit/>
            </a:bodyPr>
            <a:lstStyle/>
            <a:p>
              <a:pPr marL="342900" indent="-342900">
                <a:buFont typeface="+mj-lt"/>
                <a:buAutoNum type="arabicPeriod"/>
              </a:pPr>
              <a:r>
                <a:rPr lang="en-US" sz="2400" b="1" dirty="0" smtClean="0">
                  <a:solidFill>
                    <a:schemeClr val="bg1"/>
                  </a:solidFill>
                </a:rPr>
                <a:t>Stop instances</a:t>
              </a:r>
            </a:p>
            <a:p>
              <a:pPr marL="342900" indent="-342900">
                <a:buFont typeface="+mj-lt"/>
                <a:buAutoNum type="arabicPeriod"/>
              </a:pPr>
              <a:r>
                <a:rPr lang="en-US" sz="2400" b="1" dirty="0" smtClean="0">
                  <a:solidFill>
                    <a:schemeClr val="bg1"/>
                  </a:solidFill>
                </a:rPr>
                <a:t>Stop the NC</a:t>
              </a:r>
            </a:p>
            <a:p>
              <a:pPr marL="342900" indent="-342900">
                <a:buFont typeface="+mj-lt"/>
                <a:buAutoNum type="arabicPeriod"/>
              </a:pPr>
              <a:r>
                <a:rPr lang="en-US" sz="2400" b="1" dirty="0" smtClean="0">
                  <a:solidFill>
                    <a:schemeClr val="bg1"/>
                  </a:solidFill>
                </a:rPr>
                <a:t>Stop the CC</a:t>
              </a:r>
            </a:p>
            <a:p>
              <a:pPr marL="342900" indent="-342900">
                <a:buFont typeface="+mj-lt"/>
                <a:buAutoNum type="arabicPeriod"/>
              </a:pPr>
              <a:r>
                <a:rPr lang="en-US" sz="2400" b="1" dirty="0" smtClean="0">
                  <a:solidFill>
                    <a:schemeClr val="bg1"/>
                  </a:solidFill>
                </a:rPr>
                <a:t>Stop the VB</a:t>
              </a:r>
            </a:p>
            <a:p>
              <a:pPr marL="342900" indent="-342900">
                <a:buFont typeface="+mj-lt"/>
                <a:buAutoNum type="arabicPeriod"/>
              </a:pPr>
              <a:r>
                <a:rPr lang="en-US" sz="2400" b="1" dirty="0" smtClean="0">
                  <a:solidFill>
                    <a:schemeClr val="bg1"/>
                  </a:solidFill>
                </a:rPr>
                <a:t>Stop the SC</a:t>
              </a:r>
            </a:p>
            <a:p>
              <a:pPr marL="342900" indent="-342900">
                <a:buFont typeface="+mj-lt"/>
                <a:buAutoNum type="arabicPeriod"/>
              </a:pPr>
              <a:r>
                <a:rPr lang="en-US" sz="2400" b="1" dirty="0" smtClean="0">
                  <a:solidFill>
                    <a:schemeClr val="bg1"/>
                  </a:solidFill>
                </a:rPr>
                <a:t>Stop the Walrus</a:t>
              </a:r>
            </a:p>
            <a:p>
              <a:pPr marL="342900" indent="-342900">
                <a:buFont typeface="+mj-lt"/>
                <a:buAutoNum type="arabicPeriod"/>
              </a:pPr>
              <a:r>
                <a:rPr lang="en-US" sz="2400" b="1" dirty="0" smtClean="0">
                  <a:solidFill>
                    <a:schemeClr val="bg1"/>
                  </a:solidFill>
                </a:rPr>
                <a:t>Stop the CLC</a:t>
              </a:r>
              <a:endParaRPr lang="en-US" sz="2400" b="1" dirty="0">
                <a:solidFill>
                  <a:schemeClr val="bg1"/>
                </a:solidFill>
              </a:endParaRPr>
            </a:p>
          </p:txBody>
        </p:sp>
      </p:grpSp>
    </p:spTree>
    <p:extLst>
      <p:ext uri="{BB962C8B-B14F-4D97-AF65-F5344CB8AC3E}">
        <p14:creationId xmlns:p14="http://schemas.microsoft.com/office/powerpoint/2010/main" val="28013884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a Walrus</a:t>
            </a:r>
            <a:endParaRPr lang="en-US" dirty="0"/>
          </a:p>
        </p:txBody>
      </p:sp>
      <p:sp>
        <p:nvSpPr>
          <p:cNvPr id="3" name="Content Placeholder 2"/>
          <p:cNvSpPr>
            <a:spLocks noGrp="1"/>
          </p:cNvSpPr>
          <p:nvPr>
            <p:ph idx="1"/>
          </p:nvPr>
        </p:nvSpPr>
        <p:spPr>
          <a:xfrm>
            <a:off x="314325" y="1469350"/>
            <a:ext cx="8524875" cy="4840942"/>
          </a:xfrm>
        </p:spPr>
        <p:txBody>
          <a:bodyPr/>
          <a:lstStyle/>
          <a:p>
            <a:r>
              <a:rPr lang="en-US" dirty="0" smtClean="0"/>
              <a:t>Eucalyptus components must be registered to ensure secure operation.</a:t>
            </a:r>
          </a:p>
          <a:p>
            <a:r>
              <a:rPr lang="en-US" dirty="0" smtClean="0"/>
              <a:t>To register the Walrus enter the following command on the Cloud </a:t>
            </a:r>
            <a:r>
              <a:rPr lang="en-US" dirty="0"/>
              <a:t>C</a:t>
            </a:r>
            <a:r>
              <a:rPr lang="en-US" dirty="0" smtClean="0"/>
              <a:t>ontroller.</a:t>
            </a:r>
          </a:p>
          <a:p>
            <a:pPr lvl="1"/>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uca_conf</a:t>
            </a:r>
            <a:r>
              <a:rPr lang="en-US" dirty="0" smtClean="0">
                <a:latin typeface="Courier New" pitchFamily="49" charset="0"/>
                <a:cs typeface="Courier New" pitchFamily="49" charset="0"/>
              </a:rPr>
              <a:t> --register-walrus --partition walrus    --host &lt;</a:t>
            </a:r>
            <a:r>
              <a:rPr lang="en-US" dirty="0" err="1" smtClean="0">
                <a:latin typeface="Courier New" pitchFamily="49" charset="0"/>
                <a:cs typeface="Courier New" pitchFamily="49" charset="0"/>
              </a:rPr>
              <a:t>public_Walrus_IP_addr</a:t>
            </a:r>
            <a:r>
              <a:rPr lang="en-US" dirty="0" smtClean="0">
                <a:latin typeface="Courier New" pitchFamily="49" charset="0"/>
                <a:cs typeface="Courier New" pitchFamily="49" charset="0"/>
              </a:rPr>
              <a:t>&gt; --component &lt;walrus-&lt;hostname&gt;&gt;</a:t>
            </a:r>
          </a:p>
          <a:p>
            <a:pPr lvl="1"/>
            <a:r>
              <a:rPr lang="en-US" dirty="0" smtClean="0">
                <a:cs typeface="Courier New" pitchFamily="49" charset="0"/>
              </a:rPr>
              <a:t>For example, </a:t>
            </a:r>
            <a:r>
              <a:rPr lang="en-US" dirty="0" err="1">
                <a:cs typeface="Courier New" pitchFamily="49" charset="0"/>
              </a:rPr>
              <a:t>euca_conf</a:t>
            </a:r>
            <a:r>
              <a:rPr lang="en-US" dirty="0">
                <a:cs typeface="Courier New" pitchFamily="49" charset="0"/>
              </a:rPr>
              <a:t> --register-walrus --partition walrus --host </a:t>
            </a:r>
            <a:r>
              <a:rPr lang="en-US" dirty="0" smtClean="0">
                <a:cs typeface="Courier New" pitchFamily="49" charset="0"/>
              </a:rPr>
              <a:t>173.16.45.12 --</a:t>
            </a:r>
            <a:r>
              <a:rPr lang="en-US" dirty="0">
                <a:cs typeface="Courier New" pitchFamily="49" charset="0"/>
              </a:rPr>
              <a:t>component </a:t>
            </a:r>
            <a:r>
              <a:rPr lang="en-US" dirty="0" smtClean="0">
                <a:cs typeface="Courier New" pitchFamily="49" charset="0"/>
              </a:rPr>
              <a:t>walrus-</a:t>
            </a:r>
            <a:r>
              <a:rPr lang="en-US" dirty="0" err="1" smtClean="0">
                <a:cs typeface="Courier New" pitchFamily="49" charset="0"/>
              </a:rPr>
              <a:t>hostA</a:t>
            </a:r>
            <a:endParaRPr lang="en-US" dirty="0" smtClean="0">
              <a:cs typeface="Courier New" pitchFamily="49" charset="0"/>
            </a:endParaRPr>
          </a:p>
          <a:p>
            <a:pPr lvl="2"/>
            <a:r>
              <a:rPr lang="en-US" dirty="0" smtClean="0">
                <a:cs typeface="Courier New" pitchFamily="49" charset="0"/>
              </a:rPr>
              <a:t>The partition name for Walrus should typically be </a:t>
            </a:r>
            <a:r>
              <a:rPr lang="en-US" i="1" dirty="0" smtClean="0">
                <a:cs typeface="Courier New" pitchFamily="49" charset="0"/>
              </a:rPr>
              <a:t>walrus</a:t>
            </a:r>
          </a:p>
          <a:p>
            <a:pPr lvl="2"/>
            <a:r>
              <a:rPr lang="en-US" dirty="0" smtClean="0">
                <a:cs typeface="Courier New" pitchFamily="49" charset="0"/>
              </a:rPr>
              <a:t>The IP address should be the public IP address of the Walrus host.</a:t>
            </a:r>
          </a:p>
          <a:p>
            <a:pPr lvl="2"/>
            <a:r>
              <a:rPr lang="en-US" dirty="0" smtClean="0">
                <a:cs typeface="Courier New" pitchFamily="49" charset="0"/>
              </a:rPr>
              <a:t>The component name walrus-</a:t>
            </a:r>
            <a:r>
              <a:rPr lang="en-US" dirty="0" err="1" smtClean="0">
                <a:cs typeface="Courier New" pitchFamily="49" charset="0"/>
              </a:rPr>
              <a:t>hostA</a:t>
            </a:r>
            <a:r>
              <a:rPr lang="en-US" dirty="0" smtClean="0">
                <a:cs typeface="Courier New" pitchFamily="49" charset="0"/>
              </a:rPr>
              <a:t> was chosen to make it globally unique.  In Eucalyptus HA, the redundant Walrus might be walrus-</a:t>
            </a:r>
            <a:r>
              <a:rPr lang="en-US" dirty="0" err="1" smtClean="0">
                <a:cs typeface="Courier New" pitchFamily="49" charset="0"/>
              </a:rPr>
              <a:t>hostB</a:t>
            </a:r>
            <a:r>
              <a:rPr lang="en-US" dirty="0" smtClean="0">
                <a:cs typeface="Courier New" pitchFamily="49" charset="0"/>
              </a:rPr>
              <a:t>.</a:t>
            </a:r>
            <a:endParaRPr lang="en-US" dirty="0">
              <a:cs typeface="Courier New" pitchFamily="49" charset="0"/>
            </a:endParaRPr>
          </a:p>
          <a:p>
            <a:pPr lvl="1"/>
            <a:endParaRPr lang="en-US" dirty="0">
              <a:cs typeface="Courier New" pitchFamily="49" charset="0"/>
            </a:endParaRPr>
          </a:p>
        </p:txBody>
      </p:sp>
      <p:sp>
        <p:nvSpPr>
          <p:cNvPr id="4" name="Slide Number Placeholder 3"/>
          <p:cNvSpPr>
            <a:spLocks noGrp="1"/>
          </p:cNvSpPr>
          <p:nvPr>
            <p:ph type="sldNum" sz="quarter" idx="12"/>
          </p:nvPr>
        </p:nvSpPr>
        <p:spPr/>
        <p:txBody>
          <a:bodyPr/>
          <a:lstStyle/>
          <a:p>
            <a:fld id="{843CD65F-9BB8-4359-8B89-0390EA97433C}" type="slidenum">
              <a:rPr lang="en-US" smtClean="0"/>
              <a:pPr/>
              <a:t>38</a:t>
            </a:fld>
            <a:endParaRPr lang="en-US"/>
          </a:p>
        </p:txBody>
      </p:sp>
    </p:spTree>
    <p:extLst>
      <p:ext uri="{BB962C8B-B14F-4D97-AF65-F5344CB8AC3E}">
        <p14:creationId xmlns:p14="http://schemas.microsoft.com/office/powerpoint/2010/main" val="32436019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a Cluster Controller</a:t>
            </a:r>
            <a:endParaRPr lang="en-US" dirty="0"/>
          </a:p>
        </p:txBody>
      </p:sp>
      <p:sp>
        <p:nvSpPr>
          <p:cNvPr id="3" name="Content Placeholder 2"/>
          <p:cNvSpPr>
            <a:spLocks noGrp="1"/>
          </p:cNvSpPr>
          <p:nvPr>
            <p:ph idx="1"/>
          </p:nvPr>
        </p:nvSpPr>
        <p:spPr>
          <a:xfrm>
            <a:off x="314325" y="1469350"/>
            <a:ext cx="8524875" cy="4840942"/>
          </a:xfrm>
        </p:spPr>
        <p:txBody>
          <a:bodyPr/>
          <a:lstStyle/>
          <a:p>
            <a:r>
              <a:rPr lang="en-US" dirty="0" smtClean="0"/>
              <a:t>To register the Cluster </a:t>
            </a:r>
            <a:r>
              <a:rPr lang="en-US" dirty="0"/>
              <a:t>C</a:t>
            </a:r>
            <a:r>
              <a:rPr lang="en-US" dirty="0" smtClean="0"/>
              <a:t>ontroller enter the following command on the Cloud </a:t>
            </a:r>
            <a:r>
              <a:rPr lang="en-US" dirty="0"/>
              <a:t>C</a:t>
            </a:r>
            <a:r>
              <a:rPr lang="en-US" dirty="0" smtClean="0"/>
              <a:t>ontroller.</a:t>
            </a:r>
          </a:p>
          <a:p>
            <a:pPr lvl="1"/>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uca_conf</a:t>
            </a:r>
            <a:r>
              <a:rPr lang="en-US" dirty="0" smtClean="0">
                <a:latin typeface="Courier New" pitchFamily="49" charset="0"/>
                <a:cs typeface="Courier New" pitchFamily="49" charset="0"/>
              </a:rPr>
              <a:t> --register-cluster --partition &lt;</a:t>
            </a:r>
            <a:r>
              <a:rPr lang="en-US" dirty="0" err="1" smtClean="0">
                <a:latin typeface="Courier New" pitchFamily="49" charset="0"/>
                <a:cs typeface="Courier New" pitchFamily="49" charset="0"/>
              </a:rPr>
              <a:t>partition_name</a:t>
            </a:r>
            <a:r>
              <a:rPr lang="en-US" dirty="0" smtClean="0">
                <a:latin typeface="Courier New" pitchFamily="49" charset="0"/>
                <a:cs typeface="Courier New" pitchFamily="49" charset="0"/>
              </a:rPr>
              <a:t>&gt; --host &lt;</a:t>
            </a:r>
            <a:r>
              <a:rPr lang="en-US" dirty="0" err="1" smtClean="0">
                <a:latin typeface="Courier New" pitchFamily="49" charset="0"/>
                <a:cs typeface="Courier New" pitchFamily="49" charset="0"/>
              </a:rPr>
              <a:t>cluster_controller_public_IP_addr</a:t>
            </a:r>
            <a:r>
              <a:rPr lang="en-US" dirty="0" smtClean="0">
                <a:latin typeface="Courier New" pitchFamily="49" charset="0"/>
                <a:cs typeface="Courier New" pitchFamily="49" charset="0"/>
              </a:rPr>
              <a:t>&gt; --component &lt;cc-&lt;hostname&gt;&gt;</a:t>
            </a:r>
          </a:p>
          <a:p>
            <a:pPr lvl="1"/>
            <a:r>
              <a:rPr lang="en-US" dirty="0" smtClean="0">
                <a:cs typeface="Courier New" pitchFamily="49" charset="0"/>
              </a:rPr>
              <a:t>For example, </a:t>
            </a:r>
            <a:r>
              <a:rPr lang="en-US" dirty="0" err="1">
                <a:cs typeface="Courier New" pitchFamily="49" charset="0"/>
              </a:rPr>
              <a:t>euca_conf</a:t>
            </a:r>
            <a:r>
              <a:rPr lang="en-US" dirty="0">
                <a:cs typeface="Courier New" pitchFamily="49" charset="0"/>
              </a:rPr>
              <a:t> --</a:t>
            </a:r>
            <a:r>
              <a:rPr lang="en-US" dirty="0" smtClean="0">
                <a:cs typeface="Courier New" pitchFamily="49" charset="0"/>
              </a:rPr>
              <a:t>register-cluster </a:t>
            </a:r>
            <a:r>
              <a:rPr lang="en-US" dirty="0">
                <a:cs typeface="Courier New" pitchFamily="49" charset="0"/>
              </a:rPr>
              <a:t>--partition </a:t>
            </a:r>
            <a:r>
              <a:rPr lang="en-US" dirty="0" err="1" smtClean="0">
                <a:cs typeface="Courier New" pitchFamily="49" charset="0"/>
              </a:rPr>
              <a:t>clusterA</a:t>
            </a:r>
            <a:r>
              <a:rPr lang="en-US" dirty="0" smtClean="0">
                <a:cs typeface="Courier New" pitchFamily="49" charset="0"/>
              </a:rPr>
              <a:t> </a:t>
            </a:r>
            <a:r>
              <a:rPr lang="en-US" dirty="0">
                <a:cs typeface="Courier New" pitchFamily="49" charset="0"/>
              </a:rPr>
              <a:t>--host </a:t>
            </a:r>
            <a:r>
              <a:rPr lang="en-US" dirty="0" smtClean="0">
                <a:cs typeface="Courier New" pitchFamily="49" charset="0"/>
              </a:rPr>
              <a:t>173.16.45.12 --</a:t>
            </a:r>
            <a:r>
              <a:rPr lang="en-US" dirty="0">
                <a:cs typeface="Courier New" pitchFamily="49" charset="0"/>
              </a:rPr>
              <a:t>component </a:t>
            </a:r>
            <a:r>
              <a:rPr lang="en-US" dirty="0" smtClean="0">
                <a:cs typeface="Courier New" pitchFamily="49" charset="0"/>
              </a:rPr>
              <a:t>cc-</a:t>
            </a:r>
            <a:r>
              <a:rPr lang="en-US" dirty="0" err="1" smtClean="0">
                <a:cs typeface="Courier New" pitchFamily="49" charset="0"/>
              </a:rPr>
              <a:t>hostC</a:t>
            </a:r>
            <a:endParaRPr lang="en-US" dirty="0" smtClean="0">
              <a:cs typeface="Courier New" pitchFamily="49" charset="0"/>
            </a:endParaRPr>
          </a:p>
          <a:p>
            <a:pPr lvl="2"/>
            <a:r>
              <a:rPr lang="en-US" dirty="0" smtClean="0">
                <a:cs typeface="Courier New" pitchFamily="49" charset="0"/>
              </a:rPr>
              <a:t>The partition name is the name the administrator assigns to the cluster.</a:t>
            </a:r>
          </a:p>
          <a:p>
            <a:pPr lvl="2"/>
            <a:r>
              <a:rPr lang="en-US" dirty="0" smtClean="0">
                <a:cs typeface="Courier New" pitchFamily="49" charset="0"/>
              </a:rPr>
              <a:t>The </a:t>
            </a:r>
            <a:r>
              <a:rPr lang="en-US" dirty="0">
                <a:cs typeface="Courier New" pitchFamily="49" charset="0"/>
              </a:rPr>
              <a:t>IP address should be the </a:t>
            </a:r>
            <a:r>
              <a:rPr lang="en-US" dirty="0" smtClean="0">
                <a:cs typeface="Courier New" pitchFamily="49" charset="0"/>
              </a:rPr>
              <a:t>private IP </a:t>
            </a:r>
            <a:r>
              <a:rPr lang="en-US" dirty="0">
                <a:cs typeface="Courier New" pitchFamily="49" charset="0"/>
              </a:rPr>
              <a:t>address of the </a:t>
            </a:r>
            <a:r>
              <a:rPr lang="en-US" dirty="0" smtClean="0">
                <a:cs typeface="Courier New" pitchFamily="49" charset="0"/>
              </a:rPr>
              <a:t>Cluster </a:t>
            </a:r>
            <a:r>
              <a:rPr lang="en-US" dirty="0">
                <a:cs typeface="Courier New" pitchFamily="49" charset="0"/>
              </a:rPr>
              <a:t>C</a:t>
            </a:r>
            <a:r>
              <a:rPr lang="en-US" dirty="0" smtClean="0">
                <a:cs typeface="Courier New" pitchFamily="49" charset="0"/>
              </a:rPr>
              <a:t>ontroller host.</a:t>
            </a:r>
          </a:p>
          <a:p>
            <a:pPr lvl="2"/>
            <a:r>
              <a:rPr lang="en-US" dirty="0">
                <a:cs typeface="Courier New" pitchFamily="49" charset="0"/>
              </a:rPr>
              <a:t>The component name </a:t>
            </a:r>
            <a:r>
              <a:rPr lang="en-US" dirty="0" smtClean="0">
                <a:cs typeface="Courier New" pitchFamily="49" charset="0"/>
              </a:rPr>
              <a:t>cc-</a:t>
            </a:r>
            <a:r>
              <a:rPr lang="en-US" dirty="0" err="1" smtClean="0">
                <a:cs typeface="Courier New" pitchFamily="49" charset="0"/>
              </a:rPr>
              <a:t>hostC</a:t>
            </a:r>
            <a:r>
              <a:rPr lang="en-US" dirty="0" smtClean="0">
                <a:cs typeface="Courier New" pitchFamily="49" charset="0"/>
              </a:rPr>
              <a:t> was </a:t>
            </a:r>
            <a:r>
              <a:rPr lang="en-US" dirty="0">
                <a:cs typeface="Courier New" pitchFamily="49" charset="0"/>
              </a:rPr>
              <a:t>chosen to make </a:t>
            </a:r>
            <a:r>
              <a:rPr lang="en-US" dirty="0" smtClean="0">
                <a:cs typeface="Courier New" pitchFamily="49" charset="0"/>
              </a:rPr>
              <a:t>it </a:t>
            </a:r>
            <a:r>
              <a:rPr lang="en-US" dirty="0">
                <a:cs typeface="Courier New" pitchFamily="49" charset="0"/>
              </a:rPr>
              <a:t>globally unique.  In Eucalyptus HA, the redundant C</a:t>
            </a:r>
            <a:r>
              <a:rPr lang="en-US" dirty="0" smtClean="0">
                <a:cs typeface="Courier New" pitchFamily="49" charset="0"/>
              </a:rPr>
              <a:t>luster </a:t>
            </a:r>
            <a:r>
              <a:rPr lang="en-US" dirty="0">
                <a:cs typeface="Courier New" pitchFamily="49" charset="0"/>
              </a:rPr>
              <a:t>C</a:t>
            </a:r>
            <a:r>
              <a:rPr lang="en-US" dirty="0" smtClean="0">
                <a:cs typeface="Courier New" pitchFamily="49" charset="0"/>
              </a:rPr>
              <a:t>ontroller might </a:t>
            </a:r>
            <a:r>
              <a:rPr lang="en-US" dirty="0">
                <a:cs typeface="Courier New" pitchFamily="49" charset="0"/>
              </a:rPr>
              <a:t>be </a:t>
            </a:r>
            <a:r>
              <a:rPr lang="en-US" dirty="0" smtClean="0">
                <a:cs typeface="Courier New" pitchFamily="49" charset="0"/>
              </a:rPr>
              <a:t>cc-</a:t>
            </a:r>
            <a:r>
              <a:rPr lang="en-US" dirty="0" err="1" smtClean="0">
                <a:cs typeface="Courier New" pitchFamily="49" charset="0"/>
              </a:rPr>
              <a:t>hostD</a:t>
            </a:r>
            <a:r>
              <a:rPr lang="en-US" dirty="0" smtClean="0">
                <a:cs typeface="Courier New" pitchFamily="49" charset="0"/>
              </a:rPr>
              <a:t>.</a:t>
            </a:r>
            <a:endParaRPr lang="en-US" dirty="0">
              <a:cs typeface="Courier New" pitchFamily="49" charset="0"/>
            </a:endParaRPr>
          </a:p>
          <a:p>
            <a:pPr lvl="1"/>
            <a:endParaRPr lang="en-US" dirty="0">
              <a:cs typeface="Courier New" pitchFamily="49" charset="0"/>
            </a:endParaRPr>
          </a:p>
        </p:txBody>
      </p:sp>
      <p:sp>
        <p:nvSpPr>
          <p:cNvPr id="4" name="Slide Number Placeholder 3"/>
          <p:cNvSpPr>
            <a:spLocks noGrp="1"/>
          </p:cNvSpPr>
          <p:nvPr>
            <p:ph type="sldNum" sz="quarter" idx="12"/>
          </p:nvPr>
        </p:nvSpPr>
        <p:spPr/>
        <p:txBody>
          <a:bodyPr/>
          <a:lstStyle/>
          <a:p>
            <a:fld id="{843CD65F-9BB8-4359-8B89-0390EA97433C}" type="slidenum">
              <a:rPr lang="en-US" smtClean="0"/>
              <a:pPr/>
              <a:t>39</a:t>
            </a:fld>
            <a:endParaRPr lang="en-US"/>
          </a:p>
        </p:txBody>
      </p:sp>
    </p:spTree>
    <p:extLst>
      <p:ext uri="{BB962C8B-B14F-4D97-AF65-F5344CB8AC3E}">
        <p14:creationId xmlns:p14="http://schemas.microsoft.com/office/powerpoint/2010/main" val="3511716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dirty="0" smtClean="0"/>
              <a:t>Eucalyptus </a:t>
            </a:r>
            <a:r>
              <a:rPr lang="en-US" dirty="0" err="1" smtClean="0"/>
              <a:t>IaaS</a:t>
            </a:r>
            <a:r>
              <a:rPr lang="en-US" dirty="0" smtClean="0"/>
              <a:t> Software</a:t>
            </a:r>
            <a:endParaRPr lang="en-US" dirty="0"/>
          </a:p>
        </p:txBody>
      </p:sp>
      <p:sp>
        <p:nvSpPr>
          <p:cNvPr id="6151" name="Rectangle 7"/>
          <p:cNvSpPr>
            <a:spLocks noGrp="1" noChangeArrowheads="1"/>
          </p:cNvSpPr>
          <p:nvPr>
            <p:ph type="body" idx="1"/>
          </p:nvPr>
        </p:nvSpPr>
        <p:spPr/>
        <p:txBody>
          <a:bodyPr/>
          <a:lstStyle/>
          <a:p>
            <a:r>
              <a:rPr lang="en-US" dirty="0" smtClean="0"/>
              <a:t>Eucalyptus </a:t>
            </a:r>
            <a:r>
              <a:rPr lang="en-US" dirty="0" err="1" smtClean="0"/>
              <a:t>IaaS</a:t>
            </a:r>
            <a:r>
              <a:rPr lang="en-US" dirty="0" smtClean="0"/>
              <a:t> is available as:</a:t>
            </a:r>
          </a:p>
          <a:p>
            <a:pPr lvl="1"/>
            <a:r>
              <a:rPr lang="en-US" dirty="0" smtClean="0"/>
              <a:t>Eucalyptus </a:t>
            </a:r>
            <a:r>
              <a:rPr lang="en-US" dirty="0" err="1" smtClean="0"/>
              <a:t>IaaS</a:t>
            </a:r>
            <a:r>
              <a:rPr lang="en-US" dirty="0" smtClean="0"/>
              <a:t> and Eucalyptus </a:t>
            </a:r>
            <a:r>
              <a:rPr lang="en-US" dirty="0" err="1" smtClean="0"/>
              <a:t>Iaas</a:t>
            </a:r>
            <a:r>
              <a:rPr lang="en-US" dirty="0" smtClean="0"/>
              <a:t> Subscription</a:t>
            </a:r>
          </a:p>
          <a:p>
            <a:r>
              <a:rPr lang="en-US" dirty="0" smtClean="0"/>
              <a:t>Eucalyptus </a:t>
            </a:r>
            <a:r>
              <a:rPr lang="en-US" dirty="0" err="1" smtClean="0"/>
              <a:t>IaaS</a:t>
            </a:r>
            <a:r>
              <a:rPr lang="en-US" dirty="0"/>
              <a:t> </a:t>
            </a:r>
            <a:r>
              <a:rPr lang="en-US" dirty="0" smtClean="0"/>
              <a:t>includes:</a:t>
            </a:r>
          </a:p>
          <a:p>
            <a:pPr lvl="1"/>
            <a:r>
              <a:rPr lang="en-US" dirty="0" smtClean="0"/>
              <a:t>Installation packages</a:t>
            </a:r>
          </a:p>
          <a:p>
            <a:r>
              <a:rPr lang="en-US" dirty="0" smtClean="0"/>
              <a:t>Eucalyptus </a:t>
            </a:r>
            <a:r>
              <a:rPr lang="en-US" dirty="0" err="1" smtClean="0"/>
              <a:t>IaaS</a:t>
            </a:r>
            <a:r>
              <a:rPr lang="en-US" dirty="0" smtClean="0"/>
              <a:t> Subscription includes: </a:t>
            </a:r>
          </a:p>
          <a:p>
            <a:pPr lvl="1"/>
            <a:r>
              <a:rPr lang="en-US" dirty="0" smtClean="0"/>
              <a:t>Installation packages</a:t>
            </a:r>
          </a:p>
          <a:p>
            <a:pPr lvl="1"/>
            <a:r>
              <a:rPr lang="en-US" dirty="0" smtClean="0"/>
              <a:t>VMware hypervisor support software</a:t>
            </a:r>
          </a:p>
          <a:p>
            <a:pPr lvl="1"/>
            <a:r>
              <a:rPr lang="en-US" dirty="0" smtClean="0"/>
              <a:t>SAN array support software</a:t>
            </a:r>
          </a:p>
        </p:txBody>
      </p:sp>
      <p:sp>
        <p:nvSpPr>
          <p:cNvPr id="6" name="Slide Number Placeholder 5"/>
          <p:cNvSpPr>
            <a:spLocks noGrp="1"/>
          </p:cNvSpPr>
          <p:nvPr>
            <p:ph type="sldNum" sz="quarter" idx="12"/>
          </p:nvPr>
        </p:nvSpPr>
        <p:spPr/>
        <p:txBody>
          <a:bodyPr/>
          <a:lstStyle/>
          <a:p>
            <a:fld id="{9A5B4A5D-BD9B-41CD-9965-8D538CC76998}" type="slidenum">
              <a:rPr lang="en-US" smtClean="0"/>
              <a:pPr/>
              <a:t>4</a:t>
            </a:fld>
            <a:endParaRPr lang="en-US"/>
          </a:p>
        </p:txBody>
      </p:sp>
    </p:spTree>
    <p:extLst>
      <p:ext uri="{BB962C8B-B14F-4D97-AF65-F5344CB8AC3E}">
        <p14:creationId xmlns:p14="http://schemas.microsoft.com/office/powerpoint/2010/main" val="411541889"/>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a Storage Controller</a:t>
            </a:r>
            <a:endParaRPr lang="en-US" dirty="0"/>
          </a:p>
        </p:txBody>
      </p:sp>
      <p:sp>
        <p:nvSpPr>
          <p:cNvPr id="3" name="Content Placeholder 2"/>
          <p:cNvSpPr>
            <a:spLocks noGrp="1"/>
          </p:cNvSpPr>
          <p:nvPr>
            <p:ph idx="1"/>
          </p:nvPr>
        </p:nvSpPr>
        <p:spPr>
          <a:xfrm>
            <a:off x="314325" y="1469350"/>
            <a:ext cx="8524875" cy="4840942"/>
          </a:xfrm>
        </p:spPr>
        <p:txBody>
          <a:bodyPr/>
          <a:lstStyle/>
          <a:p>
            <a:r>
              <a:rPr lang="en-US" dirty="0" smtClean="0"/>
              <a:t>To register the Storage </a:t>
            </a:r>
            <a:r>
              <a:rPr lang="en-US" dirty="0"/>
              <a:t>C</a:t>
            </a:r>
            <a:r>
              <a:rPr lang="en-US" dirty="0" smtClean="0"/>
              <a:t>ontroller enter the following command on the Cloud </a:t>
            </a:r>
            <a:r>
              <a:rPr lang="en-US" dirty="0"/>
              <a:t>C</a:t>
            </a:r>
            <a:r>
              <a:rPr lang="en-US" dirty="0" smtClean="0"/>
              <a:t>ontroller.</a:t>
            </a:r>
          </a:p>
          <a:p>
            <a:pPr lvl="1"/>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uca_conf</a:t>
            </a:r>
            <a:r>
              <a:rPr lang="en-US" dirty="0" smtClean="0">
                <a:latin typeface="Courier New" pitchFamily="49" charset="0"/>
                <a:cs typeface="Courier New" pitchFamily="49" charset="0"/>
              </a:rPr>
              <a:t> --register-</a:t>
            </a:r>
            <a:r>
              <a:rPr lang="en-US" dirty="0" err="1" smtClean="0">
                <a:latin typeface="Courier New" pitchFamily="49" charset="0"/>
                <a:cs typeface="Courier New" pitchFamily="49" charset="0"/>
              </a:rPr>
              <a:t>sc</a:t>
            </a:r>
            <a:r>
              <a:rPr lang="en-US" dirty="0" smtClean="0">
                <a:latin typeface="Courier New" pitchFamily="49" charset="0"/>
                <a:cs typeface="Courier New" pitchFamily="49" charset="0"/>
              </a:rPr>
              <a:t> --partition &lt;</a:t>
            </a:r>
            <a:r>
              <a:rPr lang="en-US" dirty="0" err="1" smtClean="0">
                <a:latin typeface="Courier New" pitchFamily="49" charset="0"/>
                <a:cs typeface="Courier New" pitchFamily="49" charset="0"/>
              </a:rPr>
              <a:t>partition_name</a:t>
            </a:r>
            <a:r>
              <a:rPr lang="en-US" dirty="0" smtClean="0">
                <a:latin typeface="Courier New" pitchFamily="49" charset="0"/>
                <a:cs typeface="Courier New" pitchFamily="49" charset="0"/>
              </a:rPr>
              <a:t>&gt; --host &lt;</a:t>
            </a:r>
            <a:r>
              <a:rPr lang="en-US" dirty="0" err="1" smtClean="0">
                <a:latin typeface="Courier New" pitchFamily="49" charset="0"/>
                <a:cs typeface="Courier New" pitchFamily="49" charset="0"/>
              </a:rPr>
              <a:t>storage_controller_public_IP_addr</a:t>
            </a:r>
            <a:r>
              <a:rPr lang="en-US" dirty="0" smtClean="0">
                <a:latin typeface="Courier New" pitchFamily="49" charset="0"/>
                <a:cs typeface="Courier New" pitchFamily="49" charset="0"/>
              </a:rPr>
              <a:t>&gt; --component &lt;</a:t>
            </a:r>
            <a:r>
              <a:rPr lang="en-US" dirty="0" err="1" smtClean="0">
                <a:latin typeface="Courier New" pitchFamily="49" charset="0"/>
                <a:cs typeface="Courier New" pitchFamily="49" charset="0"/>
              </a:rPr>
              <a:t>sc</a:t>
            </a:r>
            <a:r>
              <a:rPr lang="en-US" dirty="0" smtClean="0">
                <a:latin typeface="Courier New" pitchFamily="49" charset="0"/>
                <a:cs typeface="Courier New" pitchFamily="49" charset="0"/>
              </a:rPr>
              <a:t>-&lt;hostname&gt;&gt;</a:t>
            </a:r>
          </a:p>
          <a:p>
            <a:pPr lvl="1"/>
            <a:r>
              <a:rPr lang="en-US" dirty="0" smtClean="0">
                <a:cs typeface="Courier New" pitchFamily="49" charset="0"/>
              </a:rPr>
              <a:t>For example, </a:t>
            </a:r>
            <a:r>
              <a:rPr lang="en-US" dirty="0" err="1">
                <a:cs typeface="Courier New" pitchFamily="49" charset="0"/>
              </a:rPr>
              <a:t>euca_conf</a:t>
            </a:r>
            <a:r>
              <a:rPr lang="en-US" dirty="0">
                <a:cs typeface="Courier New" pitchFamily="49" charset="0"/>
              </a:rPr>
              <a:t> --</a:t>
            </a:r>
            <a:r>
              <a:rPr lang="en-US" dirty="0" smtClean="0">
                <a:cs typeface="Courier New" pitchFamily="49" charset="0"/>
              </a:rPr>
              <a:t>register-</a:t>
            </a:r>
            <a:r>
              <a:rPr lang="en-US" dirty="0" err="1" smtClean="0">
                <a:cs typeface="Courier New" pitchFamily="49" charset="0"/>
              </a:rPr>
              <a:t>sc</a:t>
            </a:r>
            <a:r>
              <a:rPr lang="en-US" dirty="0" smtClean="0">
                <a:cs typeface="Courier New" pitchFamily="49" charset="0"/>
              </a:rPr>
              <a:t> </a:t>
            </a:r>
            <a:r>
              <a:rPr lang="en-US" dirty="0">
                <a:cs typeface="Courier New" pitchFamily="49" charset="0"/>
              </a:rPr>
              <a:t>--partition </a:t>
            </a:r>
            <a:r>
              <a:rPr lang="en-US" dirty="0" err="1" smtClean="0">
                <a:cs typeface="Courier New" pitchFamily="49" charset="0"/>
              </a:rPr>
              <a:t>clusterA</a:t>
            </a:r>
            <a:r>
              <a:rPr lang="en-US" dirty="0" smtClean="0">
                <a:cs typeface="Courier New" pitchFamily="49" charset="0"/>
              </a:rPr>
              <a:t> </a:t>
            </a:r>
            <a:r>
              <a:rPr lang="en-US" dirty="0">
                <a:cs typeface="Courier New" pitchFamily="49" charset="0"/>
              </a:rPr>
              <a:t>--host </a:t>
            </a:r>
            <a:r>
              <a:rPr lang="en-US" dirty="0" smtClean="0">
                <a:cs typeface="Courier New" pitchFamily="49" charset="0"/>
              </a:rPr>
              <a:t>173.16.45.12 --</a:t>
            </a:r>
            <a:r>
              <a:rPr lang="en-US" dirty="0">
                <a:cs typeface="Courier New" pitchFamily="49" charset="0"/>
              </a:rPr>
              <a:t>component </a:t>
            </a:r>
            <a:r>
              <a:rPr lang="en-US" dirty="0" err="1" smtClean="0">
                <a:cs typeface="Courier New" pitchFamily="49" charset="0"/>
              </a:rPr>
              <a:t>sc-hostE</a:t>
            </a:r>
            <a:endParaRPr lang="en-US" dirty="0" smtClean="0">
              <a:cs typeface="Courier New" pitchFamily="49" charset="0"/>
            </a:endParaRPr>
          </a:p>
          <a:p>
            <a:pPr lvl="2"/>
            <a:r>
              <a:rPr lang="en-US" dirty="0">
                <a:cs typeface="Courier New" pitchFamily="49" charset="0"/>
              </a:rPr>
              <a:t>The partition name is the name the administrator assigns to the cluster.</a:t>
            </a:r>
          </a:p>
          <a:p>
            <a:pPr lvl="2"/>
            <a:r>
              <a:rPr lang="en-US" dirty="0">
                <a:cs typeface="Courier New" pitchFamily="49" charset="0"/>
              </a:rPr>
              <a:t>The IP address should be the </a:t>
            </a:r>
            <a:r>
              <a:rPr lang="en-US" dirty="0" smtClean="0">
                <a:cs typeface="Courier New" pitchFamily="49" charset="0"/>
              </a:rPr>
              <a:t>private IP </a:t>
            </a:r>
            <a:r>
              <a:rPr lang="en-US" dirty="0">
                <a:cs typeface="Courier New" pitchFamily="49" charset="0"/>
              </a:rPr>
              <a:t>address of the S</a:t>
            </a:r>
            <a:r>
              <a:rPr lang="en-US" dirty="0" smtClean="0">
                <a:cs typeface="Courier New" pitchFamily="49" charset="0"/>
              </a:rPr>
              <a:t>torage </a:t>
            </a:r>
            <a:r>
              <a:rPr lang="en-US" dirty="0">
                <a:cs typeface="Courier New" pitchFamily="49" charset="0"/>
              </a:rPr>
              <a:t>C</a:t>
            </a:r>
            <a:r>
              <a:rPr lang="en-US" dirty="0" smtClean="0">
                <a:cs typeface="Courier New" pitchFamily="49" charset="0"/>
              </a:rPr>
              <a:t>ontroller </a:t>
            </a:r>
            <a:r>
              <a:rPr lang="en-US" dirty="0">
                <a:cs typeface="Courier New" pitchFamily="49" charset="0"/>
              </a:rPr>
              <a:t>host</a:t>
            </a:r>
            <a:r>
              <a:rPr lang="en-US" dirty="0" smtClean="0">
                <a:cs typeface="Courier New" pitchFamily="49" charset="0"/>
              </a:rPr>
              <a:t>.</a:t>
            </a:r>
          </a:p>
          <a:p>
            <a:pPr lvl="2"/>
            <a:r>
              <a:rPr lang="en-US" dirty="0">
                <a:cs typeface="Courier New" pitchFamily="49" charset="0"/>
              </a:rPr>
              <a:t>The component name </a:t>
            </a:r>
            <a:r>
              <a:rPr lang="en-US" dirty="0" err="1" smtClean="0">
                <a:cs typeface="Courier New" pitchFamily="49" charset="0"/>
              </a:rPr>
              <a:t>sc-hostE</a:t>
            </a:r>
            <a:r>
              <a:rPr lang="en-US" dirty="0" smtClean="0">
                <a:cs typeface="Courier New" pitchFamily="49" charset="0"/>
              </a:rPr>
              <a:t> </a:t>
            </a:r>
            <a:r>
              <a:rPr lang="en-US" dirty="0">
                <a:cs typeface="Courier New" pitchFamily="49" charset="0"/>
              </a:rPr>
              <a:t>was chosen to make </a:t>
            </a:r>
            <a:r>
              <a:rPr lang="en-US" dirty="0" smtClean="0">
                <a:cs typeface="Courier New" pitchFamily="49" charset="0"/>
              </a:rPr>
              <a:t>it </a:t>
            </a:r>
            <a:r>
              <a:rPr lang="en-US" dirty="0">
                <a:cs typeface="Courier New" pitchFamily="49" charset="0"/>
              </a:rPr>
              <a:t>globally unique.  In Eucalyptus HA, the redundant </a:t>
            </a:r>
            <a:r>
              <a:rPr lang="en-US" dirty="0" smtClean="0">
                <a:cs typeface="Courier New" pitchFamily="49" charset="0"/>
              </a:rPr>
              <a:t>Storage </a:t>
            </a:r>
            <a:r>
              <a:rPr lang="en-US" dirty="0">
                <a:cs typeface="Courier New" pitchFamily="49" charset="0"/>
              </a:rPr>
              <a:t>C</a:t>
            </a:r>
            <a:r>
              <a:rPr lang="en-US" dirty="0" smtClean="0">
                <a:cs typeface="Courier New" pitchFamily="49" charset="0"/>
              </a:rPr>
              <a:t>ontroller </a:t>
            </a:r>
            <a:r>
              <a:rPr lang="en-US" dirty="0">
                <a:cs typeface="Courier New" pitchFamily="49" charset="0"/>
              </a:rPr>
              <a:t>might be </a:t>
            </a:r>
            <a:r>
              <a:rPr lang="en-US" dirty="0" err="1" smtClean="0">
                <a:cs typeface="Courier New" pitchFamily="49" charset="0"/>
              </a:rPr>
              <a:t>sc-hostF</a:t>
            </a:r>
            <a:r>
              <a:rPr lang="en-US" dirty="0" smtClean="0">
                <a:cs typeface="Courier New" pitchFamily="49" charset="0"/>
              </a:rPr>
              <a:t>.</a:t>
            </a:r>
            <a:endParaRPr lang="en-US" dirty="0">
              <a:cs typeface="Courier New" pitchFamily="49" charset="0"/>
            </a:endParaRPr>
          </a:p>
          <a:p>
            <a:pPr lvl="1"/>
            <a:endParaRPr lang="en-US" dirty="0">
              <a:cs typeface="Courier New" pitchFamily="49" charset="0"/>
            </a:endParaRPr>
          </a:p>
        </p:txBody>
      </p:sp>
      <p:sp>
        <p:nvSpPr>
          <p:cNvPr id="4" name="Slide Number Placeholder 3"/>
          <p:cNvSpPr>
            <a:spLocks noGrp="1"/>
          </p:cNvSpPr>
          <p:nvPr>
            <p:ph type="sldNum" sz="quarter" idx="12"/>
          </p:nvPr>
        </p:nvSpPr>
        <p:spPr/>
        <p:txBody>
          <a:bodyPr/>
          <a:lstStyle/>
          <a:p>
            <a:fld id="{843CD65F-9BB8-4359-8B89-0390EA97433C}" type="slidenum">
              <a:rPr lang="en-US" smtClean="0"/>
              <a:pPr/>
              <a:t>40</a:t>
            </a:fld>
            <a:endParaRPr lang="en-US"/>
          </a:p>
        </p:txBody>
      </p:sp>
    </p:spTree>
    <p:extLst>
      <p:ext uri="{BB962C8B-B14F-4D97-AF65-F5344CB8AC3E}">
        <p14:creationId xmlns:p14="http://schemas.microsoft.com/office/powerpoint/2010/main" val="10359360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a Node Controller</a:t>
            </a:r>
            <a:endParaRPr lang="en-US" dirty="0"/>
          </a:p>
        </p:txBody>
      </p:sp>
      <p:sp>
        <p:nvSpPr>
          <p:cNvPr id="3" name="Content Placeholder 2"/>
          <p:cNvSpPr>
            <a:spLocks noGrp="1"/>
          </p:cNvSpPr>
          <p:nvPr>
            <p:ph idx="1"/>
          </p:nvPr>
        </p:nvSpPr>
        <p:spPr>
          <a:xfrm>
            <a:off x="314325" y="1469350"/>
            <a:ext cx="8524875" cy="4840942"/>
          </a:xfrm>
        </p:spPr>
        <p:txBody>
          <a:bodyPr/>
          <a:lstStyle/>
          <a:p>
            <a:r>
              <a:rPr lang="en-US" dirty="0" smtClean="0"/>
              <a:t>To register the Node </a:t>
            </a:r>
            <a:r>
              <a:rPr lang="en-US" dirty="0"/>
              <a:t>C</a:t>
            </a:r>
            <a:r>
              <a:rPr lang="en-US" dirty="0" smtClean="0"/>
              <a:t>ontroller enter the following command on its Cluster </a:t>
            </a:r>
            <a:r>
              <a:rPr lang="en-US" dirty="0"/>
              <a:t>C</a:t>
            </a:r>
            <a:r>
              <a:rPr lang="en-US" dirty="0" smtClean="0"/>
              <a:t>ontroller.</a:t>
            </a:r>
          </a:p>
          <a:p>
            <a:pPr lvl="1"/>
            <a:r>
              <a:rPr lang="en-US" sz="1800" dirty="0" err="1">
                <a:latin typeface="Courier New" pitchFamily="49" charset="0"/>
                <a:cs typeface="Courier New" pitchFamily="49" charset="0"/>
              </a:rPr>
              <a:t>e</a:t>
            </a:r>
            <a:r>
              <a:rPr lang="en-US" sz="1800" dirty="0" err="1" smtClean="0">
                <a:latin typeface="Courier New" pitchFamily="49" charset="0"/>
                <a:cs typeface="Courier New" pitchFamily="49" charset="0"/>
              </a:rPr>
              <a:t>uca_conf</a:t>
            </a:r>
            <a:r>
              <a:rPr lang="en-US" sz="1800" dirty="0" smtClean="0">
                <a:latin typeface="Courier New" pitchFamily="49" charset="0"/>
                <a:cs typeface="Courier New" pitchFamily="49" charset="0"/>
              </a:rPr>
              <a:t> –-register-nodes=&lt;</a:t>
            </a:r>
            <a:r>
              <a:rPr lang="en-US" sz="1800" dirty="0" err="1" smtClean="0">
                <a:latin typeface="Courier New" pitchFamily="49" charset="0"/>
                <a:cs typeface="Courier New" pitchFamily="49" charset="0"/>
              </a:rPr>
              <a:t>node_controller_IP_addr</a:t>
            </a:r>
            <a:r>
              <a:rPr lang="en-US" sz="1800" dirty="0" smtClean="0">
                <a:latin typeface="Courier New" pitchFamily="49" charset="0"/>
                <a:cs typeface="Courier New" pitchFamily="49" charset="0"/>
              </a:rPr>
              <a:t>&gt; </a:t>
            </a:r>
          </a:p>
          <a:p>
            <a:pPr lvl="1"/>
            <a:r>
              <a:rPr lang="en-US" dirty="0" smtClean="0">
                <a:cs typeface="Courier New" pitchFamily="49" charset="0"/>
              </a:rPr>
              <a:t>For example, </a:t>
            </a:r>
            <a:r>
              <a:rPr lang="en-US" dirty="0" err="1">
                <a:cs typeface="Courier New" pitchFamily="49" charset="0"/>
              </a:rPr>
              <a:t>euca_conf</a:t>
            </a:r>
            <a:r>
              <a:rPr lang="en-US" dirty="0">
                <a:cs typeface="Courier New" pitchFamily="49" charset="0"/>
              </a:rPr>
              <a:t> --</a:t>
            </a:r>
            <a:r>
              <a:rPr lang="en-US" dirty="0" smtClean="0">
                <a:cs typeface="Courier New" pitchFamily="49" charset="0"/>
              </a:rPr>
              <a:t>register-nodes=174.12.6.6 </a:t>
            </a:r>
          </a:p>
          <a:p>
            <a:pPr lvl="1"/>
            <a:r>
              <a:rPr lang="en-US" dirty="0" smtClean="0">
                <a:cs typeface="Courier New" pitchFamily="49" charset="0"/>
              </a:rPr>
              <a:t>The </a:t>
            </a:r>
            <a:r>
              <a:rPr lang="en-US" dirty="0">
                <a:cs typeface="Courier New" pitchFamily="49" charset="0"/>
              </a:rPr>
              <a:t>IP address should be the </a:t>
            </a:r>
            <a:r>
              <a:rPr lang="en-US" dirty="0" smtClean="0">
                <a:cs typeface="Courier New" pitchFamily="49" charset="0"/>
              </a:rPr>
              <a:t>IP </a:t>
            </a:r>
            <a:r>
              <a:rPr lang="en-US" dirty="0">
                <a:cs typeface="Courier New" pitchFamily="49" charset="0"/>
              </a:rPr>
              <a:t>address of the </a:t>
            </a:r>
            <a:r>
              <a:rPr lang="en-US" dirty="0" smtClean="0">
                <a:cs typeface="Courier New" pitchFamily="49" charset="0"/>
              </a:rPr>
              <a:t>Ethernet interface that connects to the Cluster Controller </a:t>
            </a:r>
            <a:r>
              <a:rPr lang="en-US" dirty="0">
                <a:cs typeface="Courier New" pitchFamily="49" charset="0"/>
              </a:rPr>
              <a:t>host</a:t>
            </a:r>
            <a:r>
              <a:rPr lang="en-US" dirty="0" smtClean="0">
                <a:cs typeface="Courier New" pitchFamily="49" charset="0"/>
              </a:rPr>
              <a:t>.</a:t>
            </a:r>
          </a:p>
          <a:p>
            <a:pPr lvl="1"/>
            <a:r>
              <a:rPr lang="en-US" dirty="0" smtClean="0">
                <a:cs typeface="Courier New" pitchFamily="49" charset="0"/>
              </a:rPr>
              <a:t>If there are multiple Node Controllers, enclose a space-separated IP address list in double quotes.</a:t>
            </a:r>
          </a:p>
        </p:txBody>
      </p:sp>
      <p:sp>
        <p:nvSpPr>
          <p:cNvPr id="4" name="Slide Number Placeholder 3"/>
          <p:cNvSpPr>
            <a:spLocks noGrp="1"/>
          </p:cNvSpPr>
          <p:nvPr>
            <p:ph type="sldNum" sz="quarter" idx="12"/>
          </p:nvPr>
        </p:nvSpPr>
        <p:spPr/>
        <p:txBody>
          <a:bodyPr/>
          <a:lstStyle/>
          <a:p>
            <a:fld id="{843CD65F-9BB8-4359-8B89-0390EA97433C}" type="slidenum">
              <a:rPr lang="en-US" smtClean="0"/>
              <a:pPr/>
              <a:t>41</a:t>
            </a:fld>
            <a:endParaRPr lang="en-US"/>
          </a:p>
        </p:txBody>
      </p:sp>
    </p:spTree>
    <p:extLst>
      <p:ext uri="{BB962C8B-B14F-4D97-AF65-F5344CB8AC3E}">
        <p14:creationId xmlns:p14="http://schemas.microsoft.com/office/powerpoint/2010/main" val="29162321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Up Cloud Configuration</a:t>
            </a:r>
            <a:endParaRPr lang="en-US" dirty="0"/>
          </a:p>
        </p:txBody>
      </p:sp>
      <p:sp>
        <p:nvSpPr>
          <p:cNvPr id="3" name="Content Placeholder 2"/>
          <p:cNvSpPr>
            <a:spLocks noGrp="1"/>
          </p:cNvSpPr>
          <p:nvPr>
            <p:ph idx="1"/>
          </p:nvPr>
        </p:nvSpPr>
        <p:spPr>
          <a:xfrm>
            <a:off x="314325" y="1469350"/>
            <a:ext cx="8524875" cy="4840942"/>
          </a:xfrm>
        </p:spPr>
        <p:txBody>
          <a:bodyPr/>
          <a:lstStyle/>
          <a:p>
            <a:r>
              <a:rPr lang="en-US" dirty="0" smtClean="0"/>
              <a:t>Once a cloud has been configured, you can back up the configuration to simplify disaster recovery.</a:t>
            </a:r>
          </a:p>
          <a:p>
            <a:r>
              <a:rPr lang="en-US" dirty="0" smtClean="0"/>
              <a:t>Back up the:</a:t>
            </a:r>
          </a:p>
          <a:p>
            <a:pPr lvl="1"/>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etc</a:t>
            </a:r>
            <a:r>
              <a:rPr lang="en-US" dirty="0" smtClean="0">
                <a:latin typeface="Courier New" pitchFamily="49" charset="0"/>
                <a:cs typeface="Courier New" pitchFamily="49" charset="0"/>
              </a:rPr>
              <a:t>/eucalyptus/</a:t>
            </a:r>
            <a:r>
              <a:rPr lang="en-US" dirty="0" err="1" smtClean="0">
                <a:latin typeface="Courier New" pitchFamily="49" charset="0"/>
                <a:cs typeface="Courier New" pitchFamily="49" charset="0"/>
              </a:rPr>
              <a:t>eucalyptus.conf</a:t>
            </a:r>
            <a:r>
              <a:rPr lang="en-US" dirty="0" smtClean="0"/>
              <a:t> file on all hosts</a:t>
            </a:r>
          </a:p>
          <a:p>
            <a:pPr lvl="1"/>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var</a:t>
            </a:r>
            <a:r>
              <a:rPr lang="en-US" dirty="0" smtClean="0">
                <a:latin typeface="Courier New" pitchFamily="49" charset="0"/>
                <a:cs typeface="Courier New" pitchFamily="49" charset="0"/>
              </a:rPr>
              <a:t>/lib/eucalyptus/</a:t>
            </a:r>
            <a:r>
              <a:rPr lang="en-US" dirty="0" err="1" smtClean="0">
                <a:latin typeface="Courier New" pitchFamily="49" charset="0"/>
                <a:cs typeface="Courier New" pitchFamily="49" charset="0"/>
              </a:rPr>
              <a:t>db</a:t>
            </a:r>
            <a:r>
              <a:rPr lang="en-US" dirty="0" smtClean="0"/>
              <a:t> directory on the Cloud Controller</a:t>
            </a:r>
          </a:p>
          <a:p>
            <a:pPr lvl="1"/>
            <a:r>
              <a:rPr lang="en-US" dirty="0">
                <a:latin typeface="Courier New" pitchFamily="49" charset="0"/>
                <a:cs typeface="Courier New" pitchFamily="49" charset="0"/>
              </a:rPr>
              <a:t>/</a:t>
            </a:r>
            <a:r>
              <a:rPr lang="en-US" dirty="0" err="1" smtClean="0">
                <a:latin typeface="Courier New" pitchFamily="49" charset="0"/>
                <a:cs typeface="Courier New" pitchFamily="49" charset="0"/>
              </a:rPr>
              <a:t>var</a:t>
            </a:r>
            <a:r>
              <a:rPr lang="en-US" dirty="0" smtClean="0">
                <a:latin typeface="Courier New" pitchFamily="49" charset="0"/>
                <a:cs typeface="Courier New" pitchFamily="49" charset="0"/>
              </a:rPr>
              <a:t>/lib/eucalyptus/keys</a:t>
            </a:r>
            <a:r>
              <a:rPr lang="en-US" dirty="0" smtClean="0"/>
              <a:t> </a:t>
            </a:r>
            <a:r>
              <a:rPr lang="en-US" dirty="0"/>
              <a:t>directory on </a:t>
            </a:r>
            <a:r>
              <a:rPr lang="en-US" dirty="0" smtClean="0"/>
              <a:t>all hosts</a:t>
            </a:r>
            <a:endParaRPr lang="en-US" dirty="0"/>
          </a:p>
          <a:p>
            <a:pPr lvl="1"/>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var</a:t>
            </a:r>
            <a:r>
              <a:rPr lang="en-US" dirty="0" smtClean="0">
                <a:latin typeface="Courier New" pitchFamily="49" charset="0"/>
                <a:cs typeface="Courier New" pitchFamily="49" charset="0"/>
              </a:rPr>
              <a:t>/lib/eucalyptus/</a:t>
            </a:r>
            <a:r>
              <a:rPr lang="en-US" dirty="0" err="1" smtClean="0">
                <a:latin typeface="Courier New" pitchFamily="49" charset="0"/>
                <a:cs typeface="Courier New" pitchFamily="49" charset="0"/>
              </a:rPr>
              <a:t>bukkits</a:t>
            </a:r>
            <a:r>
              <a:rPr lang="en-US" dirty="0" smtClean="0"/>
              <a:t> directory on the Walrus</a:t>
            </a:r>
          </a:p>
          <a:p>
            <a:pPr lvl="1"/>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var</a:t>
            </a:r>
            <a:r>
              <a:rPr lang="en-US" dirty="0" smtClean="0">
                <a:latin typeface="Courier New" pitchFamily="49" charset="0"/>
                <a:cs typeface="Courier New" pitchFamily="49" charset="0"/>
              </a:rPr>
              <a:t>/lib/eucalyptus/volumes</a:t>
            </a:r>
            <a:r>
              <a:rPr lang="en-US" dirty="0" smtClean="0"/>
              <a:t> </a:t>
            </a:r>
            <a:r>
              <a:rPr lang="en-US" dirty="0"/>
              <a:t>directory on the </a:t>
            </a:r>
            <a:r>
              <a:rPr lang="en-US" dirty="0" smtClean="0"/>
              <a:t>Storage Controller</a:t>
            </a:r>
          </a:p>
          <a:p>
            <a:pPr lvl="2"/>
            <a:r>
              <a:rPr lang="en-US" dirty="0" smtClean="0"/>
              <a:t>Unless your volumes are stored on a supported SAN array</a:t>
            </a:r>
          </a:p>
          <a:p>
            <a:r>
              <a:rPr lang="en-US" dirty="0" smtClean="0"/>
              <a:t>Recover by reinstalling the software and restoring the backed-up files and directories.</a:t>
            </a:r>
            <a:endParaRPr lang="en-US" dirty="0"/>
          </a:p>
          <a:p>
            <a:pPr lvl="1"/>
            <a:endParaRPr lang="en-US" dirty="0" smtClean="0"/>
          </a:p>
        </p:txBody>
      </p:sp>
      <p:sp>
        <p:nvSpPr>
          <p:cNvPr id="4" name="Slide Number Placeholder 3"/>
          <p:cNvSpPr>
            <a:spLocks noGrp="1"/>
          </p:cNvSpPr>
          <p:nvPr>
            <p:ph type="sldNum" sz="quarter" idx="12"/>
          </p:nvPr>
        </p:nvSpPr>
        <p:spPr/>
        <p:txBody>
          <a:bodyPr/>
          <a:lstStyle/>
          <a:p>
            <a:fld id="{843CD65F-9BB8-4359-8B89-0390EA97433C}" type="slidenum">
              <a:rPr lang="en-US" smtClean="0"/>
              <a:pPr/>
              <a:t>42</a:t>
            </a:fld>
            <a:endParaRPr lang="en-US"/>
          </a:p>
        </p:txBody>
      </p:sp>
    </p:spTree>
    <p:extLst>
      <p:ext uri="{BB962C8B-B14F-4D97-AF65-F5344CB8AC3E}">
        <p14:creationId xmlns:p14="http://schemas.microsoft.com/office/powerpoint/2010/main" val="2146402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Admin Credentials</a:t>
            </a: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314325" y="1469350"/>
            <a:ext cx="8524875" cy="4969203"/>
          </a:xfrm>
        </p:spPr>
        <p:txBody>
          <a:bodyPr/>
          <a:lstStyle/>
          <a:p>
            <a:r>
              <a:rPr lang="en-US" dirty="0" smtClean="0"/>
              <a:t>All euca2ools commands are authenticated by credentials.</a:t>
            </a:r>
          </a:p>
          <a:p>
            <a:pPr lvl="1"/>
            <a:r>
              <a:rPr lang="en-US" dirty="0" smtClean="0">
                <a:cs typeface="Courier New" pitchFamily="49" charset="0"/>
              </a:rPr>
              <a:t>Even cloud administrator must have credentials.</a:t>
            </a:r>
          </a:p>
          <a:p>
            <a:pPr lvl="2"/>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uca_conf</a:t>
            </a:r>
            <a:r>
              <a:rPr lang="en-US" dirty="0" smtClean="0">
                <a:cs typeface="Courier New" pitchFamily="49" charset="0"/>
              </a:rPr>
              <a:t> is an exception</a:t>
            </a:r>
          </a:p>
          <a:p>
            <a:pPr lvl="3"/>
            <a:r>
              <a:rPr lang="en-US" dirty="0" smtClean="0">
                <a:cs typeface="Courier New" pitchFamily="49" charset="0"/>
              </a:rPr>
              <a:t>Run as root on Cloud Controller</a:t>
            </a:r>
          </a:p>
          <a:p>
            <a:pPr lvl="3"/>
            <a:r>
              <a:rPr lang="en-US" dirty="0" smtClean="0">
                <a:cs typeface="Courier New" pitchFamily="49" charset="0"/>
              </a:rPr>
              <a:t>Check for credentials &gt; none &gt; print message &gt; proceed anyway</a:t>
            </a:r>
          </a:p>
          <a:p>
            <a:r>
              <a:rPr lang="en-US" dirty="0" smtClean="0">
                <a:cs typeface="Courier New" pitchFamily="49" charset="0"/>
              </a:rPr>
              <a:t>To generate and download administrator credentials to your management host:</a:t>
            </a:r>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843CD65F-9BB8-4359-8B89-0390EA97433C}" type="slidenum">
              <a:rPr lang="en-US" smtClean="0"/>
              <a:pPr/>
              <a:t>43</a:t>
            </a:fld>
            <a:endParaRPr lang="en-US"/>
          </a:p>
        </p:txBody>
      </p:sp>
      <p:sp>
        <p:nvSpPr>
          <p:cNvPr id="6" name="TextBox 5"/>
          <p:cNvSpPr txBox="1"/>
          <p:nvPr/>
        </p:nvSpPr>
        <p:spPr>
          <a:xfrm>
            <a:off x="1441339" y="3993594"/>
            <a:ext cx="6524787" cy="2308324"/>
          </a:xfrm>
          <a:prstGeom prst="rect">
            <a:avLst/>
          </a:prstGeom>
          <a:noFill/>
        </p:spPr>
        <p:txBody>
          <a:bodyPr wrap="square" rtlCol="0">
            <a:spAutoFit/>
          </a:bodyPr>
          <a:lstStyle/>
          <a:p>
            <a:pPr lvl="1"/>
            <a:r>
              <a:rPr lang="en-US" dirty="0" smtClean="0">
                <a:latin typeface="Courier New" pitchFamily="49" charset="0"/>
                <a:cs typeface="Courier New" pitchFamily="49" charset="0"/>
              </a:rPr>
              <a:t># cd /root</a:t>
            </a:r>
          </a:p>
          <a:p>
            <a:pPr lvl="1"/>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mkdir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 </a:t>
            </a:r>
          </a:p>
          <a:p>
            <a:pPr lvl="1"/>
            <a:r>
              <a:rPr lang="en-US" dirty="0" smtClean="0">
                <a:latin typeface="Courier New" pitchFamily="49" charset="0"/>
                <a:cs typeface="Courier New" pitchFamily="49" charset="0"/>
              </a:rPr>
              <a:t># cd .</a:t>
            </a:r>
            <a:r>
              <a:rPr lang="en-US" dirty="0" err="1" smtClean="0">
                <a:latin typeface="Courier New" pitchFamily="49" charset="0"/>
                <a:cs typeface="Courier New" pitchFamily="49" charset="0"/>
              </a:rPr>
              <a:t>euca</a:t>
            </a:r>
            <a:endParaRPr lang="en-US" dirty="0" smtClean="0">
              <a:latin typeface="Courier New" pitchFamily="49" charset="0"/>
              <a:cs typeface="Courier New" pitchFamily="49" charset="0"/>
            </a:endParaRPr>
          </a:p>
          <a:p>
            <a:pPr lvl="1"/>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euca_conf</a:t>
            </a:r>
            <a:r>
              <a:rPr lang="en-US" dirty="0" smtClean="0">
                <a:latin typeface="Courier New" pitchFamily="49" charset="0"/>
                <a:cs typeface="Courier New" pitchFamily="49" charset="0"/>
              </a:rPr>
              <a:t> –-get-credentials admin.zip</a:t>
            </a:r>
          </a:p>
          <a:p>
            <a:pPr lvl="1"/>
            <a:r>
              <a:rPr lang="en-US" dirty="0" smtClean="0">
                <a:latin typeface="Courier New" pitchFamily="49" charset="0"/>
                <a:cs typeface="Courier New" pitchFamily="49" charset="0"/>
              </a:rPr>
              <a:t># unzip admin.zip</a:t>
            </a:r>
          </a:p>
          <a:p>
            <a:pPr lvl="1"/>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chmod</a:t>
            </a:r>
            <a:r>
              <a:rPr lang="en-US" dirty="0" smtClean="0">
                <a:latin typeface="Courier New" pitchFamily="49" charset="0"/>
                <a:cs typeface="Courier New" pitchFamily="49" charset="0"/>
              </a:rPr>
              <a:t> 700 .</a:t>
            </a:r>
            <a:r>
              <a:rPr lang="en-US" dirty="0" err="1" smtClean="0">
                <a:latin typeface="Courier New" pitchFamily="49" charset="0"/>
                <a:cs typeface="Courier New" pitchFamily="49" charset="0"/>
              </a:rPr>
              <a:t>euca</a:t>
            </a:r>
            <a:endParaRPr lang="en-US" dirty="0" smtClean="0">
              <a:latin typeface="Courier New" pitchFamily="49" charset="0"/>
              <a:cs typeface="Courier New" pitchFamily="49" charset="0"/>
            </a:endParaRPr>
          </a:p>
          <a:p>
            <a:pPr lvl="1"/>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chmod</a:t>
            </a:r>
            <a:r>
              <a:rPr lang="en-US" dirty="0" smtClean="0">
                <a:latin typeface="Courier New" pitchFamily="49" charset="0"/>
                <a:cs typeface="Courier New" pitchFamily="49" charset="0"/>
              </a:rPr>
              <a:t> 600 .</a:t>
            </a:r>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a:t>
            </a:r>
          </a:p>
          <a:p>
            <a:pPr lvl="1"/>
            <a:r>
              <a:rPr lang="en-US" dirty="0" smtClean="0">
                <a:latin typeface="Courier New" pitchFamily="49" charset="0"/>
                <a:cs typeface="Courier New" pitchFamily="49" charset="0"/>
              </a:rPr>
              <a:t># </a:t>
            </a:r>
            <a:r>
              <a:rPr lang="en-US" dirty="0">
                <a:latin typeface="Courier New" pitchFamily="49" charset="0"/>
                <a:cs typeface="Courier New" pitchFamily="49" charset="0"/>
              </a:rPr>
              <a:t>source ./</a:t>
            </a:r>
            <a:r>
              <a:rPr lang="en-US" dirty="0" err="1">
                <a:latin typeface="Courier New" pitchFamily="49" charset="0"/>
                <a:cs typeface="Courier New" pitchFamily="49" charset="0"/>
              </a:rPr>
              <a:t>eucarc</a:t>
            </a:r>
            <a:r>
              <a:rPr lang="en-US" dirty="0">
                <a:latin typeface="Courier New" pitchFamily="49" charset="0"/>
                <a:cs typeface="Courier New" pitchFamily="49" charset="0"/>
              </a:rPr>
              <a:t> </a:t>
            </a:r>
            <a:endParaRPr lang="en-US" dirty="0" smtClean="0">
              <a:latin typeface="Courier New" pitchFamily="49" charset="0"/>
              <a:cs typeface="Courier New" pitchFamily="49" charset="0"/>
            </a:endParaRPr>
          </a:p>
        </p:txBody>
      </p:sp>
    </p:spTree>
    <p:extLst>
      <p:ext uri="{BB962C8B-B14F-4D97-AF65-F5344CB8AC3E}">
        <p14:creationId xmlns:p14="http://schemas.microsoft.com/office/powerpoint/2010/main" val="29180987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Euca2ools Operation</a:t>
            </a:r>
            <a:endParaRPr lang="en-US" dirty="0"/>
          </a:p>
        </p:txBody>
      </p:sp>
      <p:sp>
        <p:nvSpPr>
          <p:cNvPr id="3" name="Content Placeholder 2"/>
          <p:cNvSpPr>
            <a:spLocks noGrp="1"/>
          </p:cNvSpPr>
          <p:nvPr>
            <p:ph idx="1"/>
          </p:nvPr>
        </p:nvSpPr>
        <p:spPr>
          <a:xfrm>
            <a:off x="258341" y="1469350"/>
            <a:ext cx="8524875" cy="4840942"/>
          </a:xfrm>
        </p:spPr>
        <p:txBody>
          <a:bodyPr/>
          <a:lstStyle/>
          <a:p>
            <a:r>
              <a:rPr lang="en-US" dirty="0"/>
              <a:t>Euca2ools </a:t>
            </a:r>
            <a:r>
              <a:rPr lang="en-US" dirty="0" smtClean="0"/>
              <a:t>commands require:</a:t>
            </a:r>
          </a:p>
          <a:p>
            <a:pPr lvl="1"/>
            <a:r>
              <a:rPr lang="en-US" dirty="0"/>
              <a:t>E</a:t>
            </a:r>
            <a:r>
              <a:rPr lang="en-US" dirty="0" smtClean="0"/>
              <a:t>ncrypted </a:t>
            </a:r>
            <a:r>
              <a:rPr lang="en-US" dirty="0"/>
              <a:t>credentials </a:t>
            </a:r>
            <a:r>
              <a:rPr lang="en-US" dirty="0" smtClean="0"/>
              <a:t>(keys, or certificates and keys) to </a:t>
            </a:r>
            <a:r>
              <a:rPr lang="en-US" dirty="0"/>
              <a:t>authenticate user identity</a:t>
            </a:r>
            <a:r>
              <a:rPr lang="en-US" dirty="0" smtClean="0"/>
              <a:t>.</a:t>
            </a:r>
          </a:p>
          <a:p>
            <a:pPr lvl="1"/>
            <a:r>
              <a:rPr lang="en-US" dirty="0" smtClean="0"/>
              <a:t>URLs of the </a:t>
            </a:r>
            <a:r>
              <a:rPr lang="en-US" dirty="0"/>
              <a:t>C</a:t>
            </a:r>
            <a:r>
              <a:rPr lang="en-US" dirty="0" smtClean="0"/>
              <a:t>loud </a:t>
            </a:r>
            <a:r>
              <a:rPr lang="en-US" dirty="0"/>
              <a:t>C</a:t>
            </a:r>
            <a:r>
              <a:rPr lang="en-US" dirty="0" smtClean="0"/>
              <a:t>ontroller and Walrus Web services</a:t>
            </a:r>
          </a:p>
          <a:p>
            <a:pPr lvl="2"/>
            <a:r>
              <a:rPr lang="en-US" dirty="0" smtClean="0"/>
              <a:t>Unless they reside </a:t>
            </a:r>
            <a:r>
              <a:rPr lang="en-US" dirty="0"/>
              <a:t>on </a:t>
            </a:r>
            <a:r>
              <a:rPr lang="en-US" i="1" dirty="0" err="1" smtClean="0"/>
              <a:t>localhost</a:t>
            </a:r>
            <a:endParaRPr lang="en-US" i="1" dirty="0"/>
          </a:p>
          <a:p>
            <a:r>
              <a:rPr lang="en-US" dirty="0" smtClean="0"/>
              <a:t>The </a:t>
            </a:r>
            <a:r>
              <a:rPr lang="en-US" dirty="0" err="1" smtClean="0">
                <a:latin typeface="Courier New" pitchFamily="49" charset="0"/>
                <a:cs typeface="Courier New" pitchFamily="49" charset="0"/>
              </a:rPr>
              <a:t>eucarc</a:t>
            </a:r>
            <a:r>
              <a:rPr lang="en-US" dirty="0" smtClean="0"/>
              <a:t> files simplify command-line operations by configuring environment variables for keys, certificates, and URLs. </a:t>
            </a:r>
          </a:p>
        </p:txBody>
      </p:sp>
      <p:sp>
        <p:nvSpPr>
          <p:cNvPr id="4" name="Slide Number Placeholder 3"/>
          <p:cNvSpPr>
            <a:spLocks noGrp="1"/>
          </p:cNvSpPr>
          <p:nvPr>
            <p:ph type="sldNum" sz="quarter" idx="12"/>
          </p:nvPr>
        </p:nvSpPr>
        <p:spPr/>
        <p:txBody>
          <a:bodyPr/>
          <a:lstStyle/>
          <a:p>
            <a:fld id="{843CD65F-9BB8-4359-8B89-0390EA97433C}" type="slidenum">
              <a:rPr lang="en-US" smtClean="0"/>
              <a:pPr/>
              <a:t>44</a:t>
            </a:fld>
            <a:endParaRPr lang="en-US"/>
          </a:p>
        </p:txBody>
      </p:sp>
      <p:grpSp>
        <p:nvGrpSpPr>
          <p:cNvPr id="12" name="Group 11"/>
          <p:cNvGrpSpPr/>
          <p:nvPr/>
        </p:nvGrpSpPr>
        <p:grpSpPr>
          <a:xfrm>
            <a:off x="1410343" y="4524116"/>
            <a:ext cx="6509013" cy="1323439"/>
            <a:chOff x="1410343" y="4654744"/>
            <a:chExt cx="6509013" cy="1323439"/>
          </a:xfrm>
        </p:grpSpPr>
        <p:sp>
          <p:nvSpPr>
            <p:cNvPr id="5" name="TextBox 4"/>
            <p:cNvSpPr txBox="1"/>
            <p:nvPr/>
          </p:nvSpPr>
          <p:spPr>
            <a:xfrm>
              <a:off x="1410343" y="4654744"/>
              <a:ext cx="6509013" cy="1323439"/>
            </a:xfrm>
            <a:prstGeom prst="rect">
              <a:avLst/>
            </a:prstGeom>
            <a:noFill/>
          </p:spPr>
          <p:txBody>
            <a:bodyPr wrap="square" rtlCol="0">
              <a:spAutoFit/>
            </a:bodyPr>
            <a:lstStyle/>
            <a:p>
              <a:r>
                <a:rPr lang="en-US" sz="2000" dirty="0">
                  <a:solidFill>
                    <a:srgbClr val="0070C0"/>
                  </a:solidFill>
                  <a:latin typeface="Courier New" pitchFamily="49" charset="0"/>
                  <a:cs typeface="Courier New" pitchFamily="49" charset="0"/>
                </a:rPr>
                <a:t># </a:t>
              </a:r>
              <a:r>
                <a:rPr lang="en-US" sz="2000" dirty="0" smtClean="0">
                  <a:solidFill>
                    <a:srgbClr val="0070C0"/>
                  </a:solidFill>
                  <a:latin typeface="Courier New" pitchFamily="49" charset="0"/>
                  <a:cs typeface="Courier New" pitchFamily="49" charset="0"/>
                </a:rPr>
                <a:t> vi </a:t>
              </a:r>
              <a:r>
                <a:rPr lang="en-US" sz="2000" dirty="0">
                  <a:solidFill>
                    <a:srgbClr val="0070C0"/>
                  </a:solidFill>
                  <a:latin typeface="Courier New" pitchFamily="49" charset="0"/>
                  <a:cs typeface="Courier New" pitchFamily="49" charset="0"/>
                </a:rPr>
                <a:t>/root/.</a:t>
              </a:r>
              <a:r>
                <a:rPr lang="en-US" sz="2000" dirty="0" err="1" smtClean="0">
                  <a:solidFill>
                    <a:srgbClr val="0070C0"/>
                  </a:solidFill>
                  <a:latin typeface="Courier New" pitchFamily="49" charset="0"/>
                  <a:cs typeface="Courier New" pitchFamily="49" charset="0"/>
                </a:rPr>
                <a:t>bashrc</a:t>
              </a:r>
              <a:endParaRPr lang="en-US" sz="2000" dirty="0" smtClean="0">
                <a:solidFill>
                  <a:srgbClr val="0070C0"/>
                </a:solidFill>
                <a:latin typeface="Courier New" pitchFamily="49" charset="0"/>
                <a:cs typeface="Courier New" pitchFamily="49" charset="0"/>
              </a:endParaRPr>
            </a:p>
            <a:p>
              <a:r>
                <a:rPr lang="en-US" sz="2000" dirty="0">
                  <a:solidFill>
                    <a:srgbClr val="0070C0"/>
                  </a:solidFill>
                  <a:latin typeface="Courier New" pitchFamily="49" charset="0"/>
                  <a:cs typeface="Courier New" pitchFamily="49" charset="0"/>
                </a:rPr>
                <a:t/>
              </a:r>
              <a:br>
                <a:rPr lang="en-US" sz="2000" dirty="0">
                  <a:solidFill>
                    <a:srgbClr val="0070C0"/>
                  </a:solidFill>
                  <a:latin typeface="Courier New" pitchFamily="49" charset="0"/>
                  <a:cs typeface="Courier New" pitchFamily="49" charset="0"/>
                </a:rPr>
              </a:br>
              <a:r>
                <a:rPr lang="en-US" sz="2000" dirty="0">
                  <a:solidFill>
                    <a:srgbClr val="0070C0"/>
                  </a:solidFill>
                  <a:latin typeface="Courier New" pitchFamily="49" charset="0"/>
                  <a:cs typeface="Courier New" pitchFamily="49" charset="0"/>
                </a:rPr>
                <a:t> </a:t>
              </a:r>
              <a:r>
                <a:rPr lang="en-US" sz="2000" dirty="0" smtClean="0">
                  <a:solidFill>
                    <a:srgbClr val="0070C0"/>
                  </a:solidFill>
                  <a:latin typeface="Courier New" pitchFamily="49" charset="0"/>
                  <a:cs typeface="Courier New" pitchFamily="49" charset="0"/>
                </a:rPr>
                <a:t>source </a:t>
              </a:r>
              <a:r>
                <a:rPr lang="en-US" sz="2000" dirty="0">
                  <a:solidFill>
                    <a:srgbClr val="0070C0"/>
                  </a:solidFill>
                  <a:latin typeface="Courier New" pitchFamily="49" charset="0"/>
                  <a:cs typeface="Courier New" pitchFamily="49" charset="0"/>
                </a:rPr>
                <a:t>/root/.</a:t>
              </a:r>
              <a:r>
                <a:rPr lang="en-US" sz="2000" dirty="0" err="1">
                  <a:solidFill>
                    <a:srgbClr val="0070C0"/>
                  </a:solidFill>
                  <a:latin typeface="Courier New" pitchFamily="49" charset="0"/>
                  <a:cs typeface="Courier New" pitchFamily="49" charset="0"/>
                </a:rPr>
                <a:t>euca</a:t>
              </a:r>
              <a:r>
                <a:rPr lang="en-US" sz="2000" dirty="0">
                  <a:solidFill>
                    <a:srgbClr val="0070C0"/>
                  </a:solidFill>
                  <a:latin typeface="Courier New" pitchFamily="49" charset="0"/>
                  <a:cs typeface="Courier New" pitchFamily="49" charset="0"/>
                </a:rPr>
                <a:t>/</a:t>
              </a:r>
              <a:r>
                <a:rPr lang="en-US" sz="2000" dirty="0" err="1">
                  <a:solidFill>
                    <a:srgbClr val="0070C0"/>
                  </a:solidFill>
                  <a:latin typeface="Courier New" pitchFamily="49" charset="0"/>
                  <a:cs typeface="Courier New" pitchFamily="49" charset="0"/>
                </a:rPr>
                <a:t>eucarc</a:t>
              </a:r>
              <a:endParaRPr lang="en-US" sz="2000" dirty="0">
                <a:solidFill>
                  <a:srgbClr val="0070C0"/>
                </a:solidFill>
                <a:latin typeface="Courier New" pitchFamily="49" charset="0"/>
                <a:cs typeface="Courier New" pitchFamily="49" charset="0"/>
              </a:endParaRPr>
            </a:p>
            <a:p>
              <a:r>
                <a:rPr lang="en-US" sz="2000" dirty="0">
                  <a:solidFill>
                    <a:srgbClr val="0070C0"/>
                  </a:solidFill>
                  <a:latin typeface="Courier New" pitchFamily="49" charset="0"/>
                  <a:cs typeface="Courier New" pitchFamily="49" charset="0"/>
                </a:rPr>
                <a:t> </a:t>
              </a:r>
            </a:p>
          </p:txBody>
        </p:sp>
        <p:grpSp>
          <p:nvGrpSpPr>
            <p:cNvPr id="11" name="Group 10"/>
            <p:cNvGrpSpPr/>
            <p:nvPr/>
          </p:nvGrpSpPr>
          <p:grpSpPr>
            <a:xfrm>
              <a:off x="1520889" y="5094514"/>
              <a:ext cx="3984172" cy="596944"/>
              <a:chOff x="970384" y="5206482"/>
              <a:chExt cx="3592285" cy="453823"/>
            </a:xfrm>
          </p:grpSpPr>
          <p:cxnSp>
            <p:nvCxnSpPr>
              <p:cNvPr id="7" name="Straight Connector 6"/>
              <p:cNvCxnSpPr/>
              <p:nvPr/>
            </p:nvCxnSpPr>
            <p:spPr>
              <a:xfrm>
                <a:off x="970384" y="5206482"/>
                <a:ext cx="3592285" cy="186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970384" y="5206483"/>
                <a:ext cx="0" cy="453822"/>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6841556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Storage Controller Storage</a:t>
            </a:r>
            <a:endParaRPr lang="en-US" dirty="0"/>
          </a:p>
        </p:txBody>
      </p:sp>
      <p:sp>
        <p:nvSpPr>
          <p:cNvPr id="3" name="Content Placeholder 2"/>
          <p:cNvSpPr>
            <a:spLocks noGrp="1"/>
          </p:cNvSpPr>
          <p:nvPr>
            <p:ph idx="1"/>
          </p:nvPr>
        </p:nvSpPr>
        <p:spPr/>
        <p:txBody>
          <a:bodyPr/>
          <a:lstStyle/>
          <a:p>
            <a:r>
              <a:rPr lang="en-US" dirty="0" smtClean="0"/>
              <a:t>Specify the type of storage that the Storage Controller will use for EBS volumes.</a:t>
            </a:r>
          </a:p>
          <a:p>
            <a:r>
              <a:rPr lang="en-US" dirty="0" smtClean="0"/>
              <a:t>Syntax:</a:t>
            </a:r>
          </a:p>
          <a:p>
            <a:endParaRPr lang="en-US" dirty="0" smtClean="0"/>
          </a:p>
          <a:p>
            <a:pPr marL="0" indent="0">
              <a:buNone/>
            </a:pPr>
            <a:endParaRPr lang="en-US" dirty="0" smtClean="0"/>
          </a:p>
          <a:p>
            <a:r>
              <a:rPr lang="en-US" dirty="0" smtClean="0"/>
              <a:t>Possible managers are</a:t>
            </a:r>
            <a:r>
              <a:rPr lang="en-US" dirty="0"/>
              <a:t>: </a:t>
            </a:r>
            <a:endParaRPr lang="en-US" dirty="0" smtClean="0"/>
          </a:p>
          <a:p>
            <a:pPr lvl="1"/>
            <a:r>
              <a:rPr lang="en-US" sz="1800" dirty="0">
                <a:latin typeface="Courier New" pitchFamily="49" charset="0"/>
                <a:cs typeface="Courier New" pitchFamily="49" charset="0"/>
              </a:rPr>
              <a:t>d</a:t>
            </a:r>
            <a:r>
              <a:rPr lang="en-US" sz="1800" dirty="0" smtClean="0">
                <a:latin typeface="Courier New" pitchFamily="49" charset="0"/>
                <a:cs typeface="Courier New" pitchFamily="49" charset="0"/>
              </a:rPr>
              <a:t>as</a:t>
            </a:r>
            <a:endParaRPr lang="en-US" sz="1800" dirty="0" smtClean="0">
              <a:cs typeface="Courier New" pitchFamily="49" charset="0"/>
            </a:endParaRPr>
          </a:p>
          <a:p>
            <a:pPr lvl="1"/>
            <a:r>
              <a:rPr lang="en-US" sz="1800" dirty="0" smtClean="0">
                <a:latin typeface="Courier New" pitchFamily="49" charset="0"/>
                <a:cs typeface="Courier New" pitchFamily="49" charset="0"/>
              </a:rPr>
              <a:t>overlay</a:t>
            </a:r>
            <a:endParaRPr lang="en-US" sz="1800" dirty="0">
              <a:cs typeface="Courier New" pitchFamily="49" charset="0"/>
            </a:endParaRPr>
          </a:p>
          <a:p>
            <a:pPr lvl="1"/>
            <a:r>
              <a:rPr lang="en-US" sz="1800" dirty="0" err="1" smtClean="0">
                <a:latin typeface="Courier New" pitchFamily="49" charset="0"/>
                <a:cs typeface="Courier New" pitchFamily="49" charset="0"/>
              </a:rPr>
              <a:t>emc-vnx</a:t>
            </a:r>
            <a:endParaRPr lang="en-US" sz="1800" dirty="0" smtClean="0">
              <a:latin typeface="Courier New" pitchFamily="49" charset="0"/>
              <a:cs typeface="Courier New" pitchFamily="49" charset="0"/>
            </a:endParaRPr>
          </a:p>
          <a:p>
            <a:pPr lvl="1"/>
            <a:r>
              <a:rPr lang="en-US" sz="1800" dirty="0" err="1" smtClean="0">
                <a:latin typeface="Courier New" pitchFamily="49" charset="0"/>
                <a:cs typeface="Courier New" pitchFamily="49" charset="0"/>
              </a:rPr>
              <a:t>emc-vnx-fastsnap</a:t>
            </a:r>
            <a:endParaRPr lang="en-US" sz="1800" dirty="0">
              <a:cs typeface="Courier New" pitchFamily="49" charset="0"/>
            </a:endParaRPr>
          </a:p>
          <a:p>
            <a:pPr lvl="1"/>
            <a:r>
              <a:rPr lang="en-US" sz="1800" dirty="0" err="1">
                <a:latin typeface="Courier New" pitchFamily="49" charset="0"/>
                <a:cs typeface="Courier New" pitchFamily="49" charset="0"/>
              </a:rPr>
              <a:t>e</a:t>
            </a:r>
            <a:r>
              <a:rPr lang="en-US" sz="1800" dirty="0" err="1" smtClean="0">
                <a:latin typeface="Courier New" pitchFamily="49" charset="0"/>
                <a:cs typeface="Courier New" pitchFamily="49" charset="0"/>
              </a:rPr>
              <a:t>quallogic</a:t>
            </a:r>
            <a:endParaRPr lang="en-US" sz="1800" dirty="0">
              <a:cs typeface="Courier New" pitchFamily="49" charset="0"/>
            </a:endParaRPr>
          </a:p>
          <a:p>
            <a:pPr lvl="1"/>
            <a:r>
              <a:rPr lang="en-US" sz="1800" dirty="0" err="1" smtClean="0">
                <a:latin typeface="Courier New" pitchFamily="49" charset="0"/>
                <a:cs typeface="Courier New" pitchFamily="49" charset="0"/>
              </a:rPr>
              <a:t>netapp</a:t>
            </a:r>
            <a:endParaRPr lang="en-US" sz="1800" dirty="0">
              <a:solidFill>
                <a:srgbClr val="FF0000"/>
              </a:solidFill>
              <a:cs typeface="Courier New" pitchFamily="49" charset="0"/>
            </a:endParaRPr>
          </a:p>
          <a:p>
            <a:endParaRPr lang="en-US" dirty="0" smtClean="0">
              <a:solidFill>
                <a:srgbClr val="FF0000"/>
              </a:solidFill>
              <a:cs typeface="Courier New" pitchFamily="49" charset="0"/>
            </a:endParaRPr>
          </a:p>
          <a:p>
            <a:endParaRPr lang="en-US" dirty="0" smtClean="0">
              <a:solidFill>
                <a:srgbClr val="FF0000"/>
              </a:solidFill>
              <a:cs typeface="Courier New" pitchFamily="49" charset="0"/>
            </a:endParaRPr>
          </a:p>
        </p:txBody>
      </p:sp>
      <p:sp>
        <p:nvSpPr>
          <p:cNvPr id="4" name="Slide Number Placeholder 3"/>
          <p:cNvSpPr>
            <a:spLocks noGrp="1"/>
          </p:cNvSpPr>
          <p:nvPr>
            <p:ph type="sldNum" sz="quarter" idx="12"/>
          </p:nvPr>
        </p:nvSpPr>
        <p:spPr/>
        <p:txBody>
          <a:bodyPr/>
          <a:lstStyle/>
          <a:p>
            <a:fld id="{843CD65F-9BB8-4359-8B89-0390EA97433C}" type="slidenum">
              <a:rPr lang="en-US" smtClean="0"/>
              <a:pPr/>
              <a:t>45</a:t>
            </a:fld>
            <a:endParaRPr lang="en-US"/>
          </a:p>
        </p:txBody>
      </p:sp>
      <p:sp>
        <p:nvSpPr>
          <p:cNvPr id="5" name="TextBox 4"/>
          <p:cNvSpPr txBox="1"/>
          <p:nvPr/>
        </p:nvSpPr>
        <p:spPr>
          <a:xfrm>
            <a:off x="924787" y="2864137"/>
            <a:ext cx="7467109" cy="584775"/>
          </a:xfrm>
          <a:prstGeom prst="rect">
            <a:avLst/>
          </a:prstGeom>
          <a:noFill/>
        </p:spPr>
        <p:txBody>
          <a:bodyPr wrap="none" rtlCol="0">
            <a:spAutoFit/>
          </a:bodyPr>
          <a:lstStyle/>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euca</a:t>
            </a:r>
            <a:r>
              <a:rPr lang="en-US" sz="1600" dirty="0" smtClean="0">
                <a:latin typeface="Courier New" pitchFamily="49" charset="0"/>
                <a:cs typeface="Courier New" pitchFamily="49" charset="0"/>
              </a:rPr>
              <a:t>-modify-property -p \</a:t>
            </a:r>
          </a:p>
          <a:p>
            <a:r>
              <a:rPr lang="en-US" sz="1600" dirty="0" smtClean="0">
                <a:latin typeface="Courier New" pitchFamily="49" charset="0"/>
                <a:cs typeface="Courier New" pitchFamily="49" charset="0"/>
              </a:rPr>
              <a:t>  &lt;</a:t>
            </a:r>
            <a:r>
              <a:rPr lang="en-US" sz="1600" dirty="0" err="1" smtClean="0">
                <a:latin typeface="Courier New" pitchFamily="49" charset="0"/>
                <a:cs typeface="Courier New" pitchFamily="49" charset="0"/>
              </a:rPr>
              <a:t>cluster_name</a:t>
            </a:r>
            <a:r>
              <a:rPr lang="en-US" sz="1600" dirty="0" smtClean="0">
                <a:latin typeface="Courier New" pitchFamily="49" charset="0"/>
                <a:cs typeface="Courier New" pitchFamily="49" charset="0"/>
              </a:rPr>
              <a:t>&gt;.</a:t>
            </a:r>
            <a:r>
              <a:rPr lang="en-US" sz="1600" dirty="0" err="1" smtClean="0">
                <a:latin typeface="Courier New" pitchFamily="49" charset="0"/>
                <a:cs typeface="Courier New" pitchFamily="49" charset="0"/>
              </a:rPr>
              <a:t>storage.blockstoragemanager</a:t>
            </a:r>
            <a:r>
              <a:rPr lang="en-US" sz="1600" dirty="0" smtClean="0">
                <a:latin typeface="Courier New" pitchFamily="49" charset="0"/>
                <a:cs typeface="Courier New" pitchFamily="49" charset="0"/>
              </a:rPr>
              <a:t>=&lt;</a:t>
            </a:r>
            <a:r>
              <a:rPr lang="en-US" sz="1600" dirty="0" err="1" smtClean="0">
                <a:latin typeface="Courier New" pitchFamily="49" charset="0"/>
                <a:cs typeface="Courier New" pitchFamily="49" charset="0"/>
              </a:rPr>
              <a:t>manager_name</a:t>
            </a:r>
            <a:r>
              <a:rPr lang="en-US" sz="1600" dirty="0" smtClean="0">
                <a:latin typeface="Courier New" pitchFamily="49" charset="0"/>
                <a:cs typeface="Courier New" pitchFamily="49" charset="0"/>
              </a:rPr>
              <a:t>&gt;</a:t>
            </a:r>
            <a:endParaRPr lang="en-US" sz="1600" dirty="0">
              <a:latin typeface="Courier New" pitchFamily="49" charset="0"/>
              <a:cs typeface="Courier New" pitchFamily="49" charset="0"/>
            </a:endParaRPr>
          </a:p>
        </p:txBody>
      </p:sp>
      <p:sp>
        <p:nvSpPr>
          <p:cNvPr id="6" name="TextBox 5"/>
          <p:cNvSpPr txBox="1"/>
          <p:nvPr/>
        </p:nvSpPr>
        <p:spPr>
          <a:xfrm>
            <a:off x="6052457" y="4822371"/>
            <a:ext cx="1839686" cy="1200329"/>
          </a:xfrm>
          <a:prstGeom prst="rect">
            <a:avLst/>
          </a:prstGeom>
          <a:noFill/>
          <a:ln w="28575">
            <a:solidFill>
              <a:srgbClr val="00B0F0"/>
            </a:solidFill>
          </a:ln>
        </p:spPr>
        <p:txBody>
          <a:bodyPr wrap="square" rtlCol="0">
            <a:spAutoFit/>
          </a:bodyPr>
          <a:lstStyle/>
          <a:p>
            <a:pPr algn="ctr"/>
            <a:r>
              <a:rPr lang="en-US" dirty="0" smtClean="0">
                <a:solidFill>
                  <a:srgbClr val="0099DB"/>
                </a:solidFill>
              </a:rPr>
              <a:t>Credentials must be set in order to run this command.</a:t>
            </a:r>
            <a:endParaRPr lang="en-US" dirty="0">
              <a:solidFill>
                <a:srgbClr val="0099DB"/>
              </a:solidFill>
            </a:endParaRPr>
          </a:p>
        </p:txBody>
      </p:sp>
    </p:spTree>
    <p:extLst>
      <p:ext uri="{BB962C8B-B14F-4D97-AF65-F5344CB8AC3E}">
        <p14:creationId xmlns:p14="http://schemas.microsoft.com/office/powerpoint/2010/main" val="3507126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Cloud Resources</a:t>
            </a:r>
            <a:endParaRPr lang="en-US" dirty="0"/>
          </a:p>
        </p:txBody>
      </p:sp>
      <p:sp>
        <p:nvSpPr>
          <p:cNvPr id="3" name="Content Placeholder 2"/>
          <p:cNvSpPr>
            <a:spLocks noGrp="1"/>
          </p:cNvSpPr>
          <p:nvPr>
            <p:ph idx="1"/>
          </p:nvPr>
        </p:nvSpPr>
        <p:spPr>
          <a:xfrm>
            <a:off x="303309" y="1346069"/>
            <a:ext cx="8655503" cy="4670193"/>
          </a:xfrm>
        </p:spPr>
        <p:txBody>
          <a:bodyPr/>
          <a:lstStyle/>
          <a:p>
            <a:r>
              <a:rPr lang="en-US" sz="2000" dirty="0" smtClean="0"/>
              <a:t>A functioning cloud </a:t>
            </a:r>
            <a:r>
              <a:rPr lang="en-US" sz="2000" dirty="0" smtClean="0"/>
              <a:t>provides </a:t>
            </a:r>
            <a:r>
              <a:rPr lang="en-US" sz="2000" dirty="0" smtClean="0"/>
              <a:t>resources to instances.</a:t>
            </a:r>
          </a:p>
          <a:p>
            <a:r>
              <a:rPr lang="en-US" sz="2000" dirty="0"/>
              <a:t>V</a:t>
            </a:r>
            <a:r>
              <a:rPr lang="en-US" sz="2000" dirty="0" smtClean="0"/>
              <a:t>erify </a:t>
            </a:r>
            <a:r>
              <a:rPr lang="en-US" sz="2000" dirty="0" smtClean="0"/>
              <a:t>CPU, memory, and storage resources are available:</a:t>
            </a:r>
          </a:p>
          <a:p>
            <a:pPr lvl="1"/>
            <a:r>
              <a:rPr lang="en-US" sz="1800" dirty="0" err="1" smtClean="0">
                <a:latin typeface="Courier New" pitchFamily="49" charset="0"/>
                <a:cs typeface="Courier New" pitchFamily="49" charset="0"/>
              </a:rPr>
              <a:t>euca</a:t>
            </a:r>
            <a:r>
              <a:rPr lang="en-US" sz="1800" dirty="0" smtClean="0">
                <a:latin typeface="Courier New" pitchFamily="49" charset="0"/>
                <a:cs typeface="Courier New" pitchFamily="49" charset="0"/>
              </a:rPr>
              <a:t>-describe-availability-zones verbose</a:t>
            </a:r>
          </a:p>
          <a:p>
            <a:pPr lvl="1"/>
            <a:r>
              <a:rPr lang="en-US" sz="1800" dirty="0"/>
              <a:t>N</a:t>
            </a:r>
            <a:r>
              <a:rPr lang="en-US" sz="1800" dirty="0" smtClean="0"/>
              <a:t>on-zero values in the “free” column indicate that the Node Controller is providing resources to the cloud</a:t>
            </a:r>
            <a:r>
              <a:rPr lang="en-US" sz="1800" dirty="0" smtClean="0"/>
              <a:t>.</a:t>
            </a:r>
          </a:p>
          <a:p>
            <a:pPr lvl="1"/>
            <a:endParaRPr lang="en-US" dirty="0"/>
          </a:p>
          <a:p>
            <a:pPr lvl="1"/>
            <a:endParaRPr lang="en-US" dirty="0" smtClean="0"/>
          </a:p>
          <a:p>
            <a:pPr lvl="1"/>
            <a:endParaRPr lang="en-US" dirty="0" smtClean="0"/>
          </a:p>
          <a:p>
            <a:endParaRPr lang="en-US" dirty="0"/>
          </a:p>
          <a:p>
            <a:r>
              <a:rPr lang="en-US" sz="2000" dirty="0" smtClean="0"/>
              <a:t>To </a:t>
            </a:r>
            <a:r>
              <a:rPr lang="en-US" sz="2000" dirty="0" smtClean="0"/>
              <a:t>verify public IP addresses are available:</a:t>
            </a:r>
          </a:p>
          <a:p>
            <a:pPr lvl="1"/>
            <a:r>
              <a:rPr lang="en-US" sz="1800" dirty="0" err="1" smtClean="0">
                <a:latin typeface="Courier New" pitchFamily="49" charset="0"/>
                <a:cs typeface="Courier New" pitchFamily="49" charset="0"/>
              </a:rPr>
              <a:t>euca</a:t>
            </a:r>
            <a:r>
              <a:rPr lang="en-US" sz="1800" dirty="0" smtClean="0">
                <a:latin typeface="Courier New" pitchFamily="49" charset="0"/>
                <a:cs typeface="Courier New" pitchFamily="49" charset="0"/>
              </a:rPr>
              <a:t>-describe-addresses</a:t>
            </a:r>
          </a:p>
          <a:p>
            <a:pPr lvl="1"/>
            <a:r>
              <a:rPr lang="en-US" sz="1800" dirty="0" smtClean="0">
                <a:cs typeface="Courier New" pitchFamily="49" charset="0"/>
              </a:rPr>
              <a:t>There should be a list of public IP addresses</a:t>
            </a:r>
            <a:r>
              <a:rPr lang="en-US" sz="1800" dirty="0" smtClean="0">
                <a:cs typeface="Courier New" pitchFamily="49" charset="0"/>
              </a:rPr>
              <a:t>.</a:t>
            </a:r>
            <a:endParaRPr lang="en-US" sz="1800" dirty="0" smtClean="0">
              <a:cs typeface="Courier New" pitchFamily="49" charset="0"/>
            </a:endParaRPr>
          </a:p>
        </p:txBody>
      </p:sp>
      <p:sp>
        <p:nvSpPr>
          <p:cNvPr id="4" name="Slide Number Placeholder 3"/>
          <p:cNvSpPr>
            <a:spLocks noGrp="1"/>
          </p:cNvSpPr>
          <p:nvPr>
            <p:ph type="sldNum" sz="quarter" idx="12"/>
          </p:nvPr>
        </p:nvSpPr>
        <p:spPr/>
        <p:txBody>
          <a:bodyPr/>
          <a:lstStyle/>
          <a:p>
            <a:fld id="{843CD65F-9BB8-4359-8B89-0390EA97433C}" type="slidenum">
              <a:rPr lang="en-US" smtClean="0"/>
              <a:pPr/>
              <a:t>46</a:t>
            </a:fld>
            <a:endParaRPr lang="en-US"/>
          </a:p>
        </p:txBody>
      </p:sp>
      <p:sp>
        <p:nvSpPr>
          <p:cNvPr id="5" name="TextBox 4"/>
          <p:cNvSpPr txBox="1"/>
          <p:nvPr/>
        </p:nvSpPr>
        <p:spPr>
          <a:xfrm>
            <a:off x="903383" y="3140913"/>
            <a:ext cx="7634689" cy="1384995"/>
          </a:xfrm>
          <a:prstGeom prst="rect">
            <a:avLst/>
          </a:prstGeom>
          <a:noFill/>
        </p:spPr>
        <p:txBody>
          <a:bodyPr wrap="square" rtlCol="0">
            <a:spAutoFit/>
          </a:bodyPr>
          <a:lstStyle/>
          <a:p>
            <a:r>
              <a:rPr lang="en-US" sz="1400" dirty="0">
                <a:latin typeface="Courier New" pitchFamily="49" charset="0"/>
                <a:cs typeface="Courier New" pitchFamily="49" charset="0"/>
              </a:rPr>
              <a:t>AVAILABILITYZONE        |- </a:t>
            </a:r>
            <a:r>
              <a:rPr lang="en-US" sz="1400" dirty="0" err="1">
                <a:latin typeface="Courier New" pitchFamily="49" charset="0"/>
                <a:cs typeface="Courier New" pitchFamily="49" charset="0"/>
              </a:rPr>
              <a:t>vm</a:t>
            </a:r>
            <a:r>
              <a:rPr lang="en-US" sz="1400" dirty="0">
                <a:latin typeface="Courier New" pitchFamily="49" charset="0"/>
                <a:cs typeface="Courier New" pitchFamily="49" charset="0"/>
              </a:rPr>
              <a:t> types     free / max   </a:t>
            </a:r>
            <a:r>
              <a:rPr lang="en-US" sz="1400" dirty="0" err="1">
                <a:latin typeface="Courier New" pitchFamily="49" charset="0"/>
                <a:cs typeface="Courier New" pitchFamily="49" charset="0"/>
              </a:rPr>
              <a:t>cpu</a:t>
            </a:r>
            <a:r>
              <a:rPr lang="en-US" sz="1400" dirty="0">
                <a:latin typeface="Courier New" pitchFamily="49" charset="0"/>
                <a:cs typeface="Courier New" pitchFamily="49" charset="0"/>
              </a:rPr>
              <a:t>   ram  disk</a:t>
            </a:r>
          </a:p>
          <a:p>
            <a:r>
              <a:rPr lang="en-US" sz="1400" dirty="0">
                <a:latin typeface="Courier New" pitchFamily="49" charset="0"/>
                <a:cs typeface="Courier New" pitchFamily="49" charset="0"/>
              </a:rPr>
              <a:t>AVAILABILITYZONE        |- m1.small     0004 / 0004   1    128     2</a:t>
            </a:r>
          </a:p>
          <a:p>
            <a:r>
              <a:rPr lang="en-US" sz="1400" dirty="0">
                <a:latin typeface="Courier New" pitchFamily="49" charset="0"/>
                <a:cs typeface="Courier New" pitchFamily="49" charset="0"/>
              </a:rPr>
              <a:t>AVAILABILITYZONE        |- c1.medium    0004 / 0004   1    256     5</a:t>
            </a:r>
          </a:p>
          <a:p>
            <a:r>
              <a:rPr lang="en-US" sz="1400" dirty="0">
                <a:latin typeface="Courier New" pitchFamily="49" charset="0"/>
                <a:cs typeface="Courier New" pitchFamily="49" charset="0"/>
              </a:rPr>
              <a:t>AVAILABILITYZONE        |- m1.large     0002 / 0002   2    512    10</a:t>
            </a:r>
          </a:p>
          <a:p>
            <a:r>
              <a:rPr lang="en-US" sz="1400" dirty="0">
                <a:latin typeface="Courier New" pitchFamily="49" charset="0"/>
                <a:cs typeface="Courier New" pitchFamily="49" charset="0"/>
              </a:rPr>
              <a:t>AVAILABILITYZONE        |- m1.xlarge    0002 / 0002   2   1024    20</a:t>
            </a:r>
          </a:p>
          <a:p>
            <a:r>
              <a:rPr lang="en-US" sz="1400" dirty="0">
                <a:latin typeface="Courier New" pitchFamily="49" charset="0"/>
                <a:cs typeface="Courier New" pitchFamily="49" charset="0"/>
              </a:rPr>
              <a:t>AVAILABILITYZONE        |- c1.xlarge    0001 / 0001   4   2048    </a:t>
            </a:r>
            <a:r>
              <a:rPr lang="en-US" sz="1400" dirty="0" smtClean="0">
                <a:latin typeface="Courier New" pitchFamily="49" charset="0"/>
                <a:cs typeface="Courier New" pitchFamily="49" charset="0"/>
              </a:rPr>
              <a:t>20</a:t>
            </a:r>
            <a:endParaRPr lang="en-US" sz="1400" dirty="0">
              <a:latin typeface="Courier New" pitchFamily="49" charset="0"/>
              <a:cs typeface="Courier New" pitchFamily="49" charset="0"/>
            </a:endParaRPr>
          </a:p>
        </p:txBody>
      </p:sp>
      <p:sp>
        <p:nvSpPr>
          <p:cNvPr id="6" name="TextBox 5"/>
          <p:cNvSpPr txBox="1"/>
          <p:nvPr/>
        </p:nvSpPr>
        <p:spPr>
          <a:xfrm>
            <a:off x="903383" y="5613356"/>
            <a:ext cx="4480714" cy="738664"/>
          </a:xfrm>
          <a:prstGeom prst="rect">
            <a:avLst/>
          </a:prstGeom>
          <a:noFill/>
        </p:spPr>
        <p:txBody>
          <a:bodyPr wrap="none" rtlCol="0">
            <a:spAutoFit/>
          </a:bodyPr>
          <a:lstStyle/>
          <a:p>
            <a:r>
              <a:rPr lang="en-US" sz="1400" dirty="0">
                <a:latin typeface="Courier New" pitchFamily="49" charset="0"/>
                <a:cs typeface="Courier New" pitchFamily="49" charset="0"/>
              </a:rPr>
              <a:t>ADDRESS 172.16.164.20   </a:t>
            </a:r>
            <a:r>
              <a:rPr lang="en-US" sz="1400" dirty="0" smtClean="0">
                <a:latin typeface="Courier New" pitchFamily="49" charset="0"/>
                <a:cs typeface="Courier New" pitchFamily="49" charset="0"/>
              </a:rPr>
              <a:t>nobody  standard</a:t>
            </a:r>
            <a:endParaRPr lang="en-US" sz="1400" dirty="0">
              <a:latin typeface="Courier New" pitchFamily="49" charset="0"/>
              <a:cs typeface="Courier New" pitchFamily="49" charset="0"/>
            </a:endParaRPr>
          </a:p>
          <a:p>
            <a:r>
              <a:rPr lang="en-US" sz="1400" dirty="0">
                <a:latin typeface="Courier New" pitchFamily="49" charset="0"/>
                <a:cs typeface="Courier New" pitchFamily="49" charset="0"/>
              </a:rPr>
              <a:t>ADDRESS 172.16.164.21   nobody  standard</a:t>
            </a:r>
          </a:p>
          <a:p>
            <a:r>
              <a:rPr lang="en-US" sz="1400" dirty="0" smtClean="0">
                <a:latin typeface="Courier New" pitchFamily="49" charset="0"/>
                <a:cs typeface="Courier New" pitchFamily="49" charset="0"/>
              </a:rPr>
              <a:t>. . . </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39552046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Content Placeholder 2"/>
          <p:cNvSpPr>
            <a:spLocks noGrp="1"/>
          </p:cNvSpPr>
          <p:nvPr>
            <p:ph idx="1"/>
          </p:nvPr>
        </p:nvSpPr>
        <p:spPr>
          <a:xfrm>
            <a:off x="314325" y="1285539"/>
            <a:ext cx="8524875" cy="4840942"/>
          </a:xfrm>
        </p:spPr>
        <p:txBody>
          <a:bodyPr/>
          <a:lstStyle/>
          <a:p>
            <a:r>
              <a:rPr lang="en-US" dirty="0" smtClean="0"/>
              <a:t>Eucalyptus components require physical hosts.</a:t>
            </a:r>
          </a:p>
          <a:p>
            <a:r>
              <a:rPr lang="en-US" dirty="0" smtClean="0"/>
              <a:t>More CPU, memory, and storage will support more running instances and a greater number of images.</a:t>
            </a:r>
          </a:p>
          <a:p>
            <a:r>
              <a:rPr lang="en-US" dirty="0" smtClean="0"/>
              <a:t>Eucalyptus 3.2 is supported on </a:t>
            </a:r>
            <a:r>
              <a:rPr lang="en-US" dirty="0" err="1" smtClean="0"/>
              <a:t>CentOS</a:t>
            </a:r>
            <a:r>
              <a:rPr lang="en-US" dirty="0"/>
              <a:t> </a:t>
            </a:r>
            <a:r>
              <a:rPr lang="en-US" dirty="0" smtClean="0"/>
              <a:t>and RHEL 6.</a:t>
            </a:r>
          </a:p>
          <a:p>
            <a:r>
              <a:rPr lang="en-US" dirty="0" smtClean="0"/>
              <a:t>Eucalyptus has optional support for VMware hypervisors and SAN array storage.</a:t>
            </a:r>
          </a:p>
          <a:p>
            <a:r>
              <a:rPr lang="en-US" dirty="0" smtClean="0"/>
              <a:t>Eucalyptus interacts with the KVM hypervisor through </a:t>
            </a:r>
            <a:r>
              <a:rPr lang="en-US" dirty="0" err="1" smtClean="0"/>
              <a:t>libvirt</a:t>
            </a:r>
            <a:r>
              <a:rPr lang="en-US" dirty="0" smtClean="0"/>
              <a:t>.</a:t>
            </a:r>
          </a:p>
          <a:p>
            <a:r>
              <a:rPr lang="en-US" dirty="0" smtClean="0"/>
              <a:t>Eucalyptus components must be registered to ensure secure operation.</a:t>
            </a:r>
          </a:p>
          <a:p>
            <a:r>
              <a:rPr lang="en-US" dirty="0"/>
              <a:t>C</a:t>
            </a:r>
            <a:r>
              <a:rPr lang="en-US" dirty="0" smtClean="0"/>
              <a:t>redentials are required to use euca2ools commands.</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47</a:t>
            </a:fld>
            <a:endParaRPr lang="en-US"/>
          </a:p>
        </p:txBody>
      </p:sp>
    </p:spTree>
    <p:extLst>
      <p:ext uri="{BB962C8B-B14F-4D97-AF65-F5344CB8AC3E}">
        <p14:creationId xmlns:p14="http://schemas.microsoft.com/office/powerpoint/2010/main" val="37549174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Hands-On</a:t>
            </a: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314325" y="1469350"/>
            <a:ext cx="8524875" cy="4729227"/>
          </a:xfrm>
        </p:spPr>
        <p:txBody>
          <a:bodyPr/>
          <a:lstStyle/>
          <a:p>
            <a:r>
              <a:rPr lang="en-US" dirty="0" smtClean="0"/>
              <a:t>Post-Installation Tasks</a:t>
            </a:r>
          </a:p>
          <a:p>
            <a:pPr lvl="1"/>
            <a:r>
              <a:rPr lang="en-US" dirty="0" smtClean="0"/>
              <a:t>Configure the network mode</a:t>
            </a:r>
          </a:p>
          <a:p>
            <a:pPr lvl="1"/>
            <a:r>
              <a:rPr lang="en-US" dirty="0" smtClean="0"/>
              <a:t>Start Eucalyptus services</a:t>
            </a:r>
          </a:p>
          <a:p>
            <a:pPr lvl="1"/>
            <a:r>
              <a:rPr lang="en-US" dirty="0" smtClean="0"/>
              <a:t>Register Eucalyptus services</a:t>
            </a:r>
          </a:p>
          <a:p>
            <a:pPr lvl="1"/>
            <a:r>
              <a:rPr lang="en-US" dirty="0" smtClean="0"/>
              <a:t>Download cloud administrator credentials</a:t>
            </a:r>
          </a:p>
          <a:p>
            <a:pPr lvl="1"/>
            <a:r>
              <a:rPr lang="en-US" dirty="0" smtClean="0"/>
              <a:t>Configure a storage manager</a:t>
            </a:r>
          </a:p>
          <a:p>
            <a:pPr lvl="1"/>
            <a:r>
              <a:rPr lang="en-US" dirty="0" smtClean="0"/>
              <a:t>Verify cloud </a:t>
            </a:r>
            <a:r>
              <a:rPr lang="en-US" smtClean="0"/>
              <a:t>resources exist</a:t>
            </a:r>
            <a:endParaRPr lang="en-US" dirty="0" smtClean="0">
              <a:cs typeface="Courier New" pitchFamily="49" charset="0"/>
            </a:endParaRPr>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843CD65F-9BB8-4359-8B89-0390EA97433C}" type="slidenum">
              <a:rPr lang="en-US" smtClean="0"/>
              <a:pPr/>
              <a:t>48</a:t>
            </a:fld>
            <a:endParaRPr lang="en-US"/>
          </a:p>
        </p:txBody>
      </p:sp>
    </p:spTree>
    <p:extLst>
      <p:ext uri="{BB962C8B-B14F-4D97-AF65-F5344CB8AC3E}">
        <p14:creationId xmlns:p14="http://schemas.microsoft.com/office/powerpoint/2010/main" val="22201283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a:xfrm>
            <a:off x="1595719" y="2312988"/>
            <a:ext cx="5952564" cy="618631"/>
          </a:xfrm>
        </p:spPr>
        <p:txBody>
          <a:bodyPr/>
          <a:lstStyle/>
          <a:p>
            <a:r>
              <a:rPr lang="en-US" dirty="0" smtClean="0"/>
              <a:t>End of Module</a:t>
            </a:r>
            <a:endParaRPr lang="en-US" dirty="0"/>
          </a:p>
        </p:txBody>
      </p:sp>
      <p:sp>
        <p:nvSpPr>
          <p:cNvPr id="16" name="Text Placeholder 15"/>
          <p:cNvSpPr>
            <a:spLocks noGrp="1"/>
          </p:cNvSpPr>
          <p:nvPr>
            <p:ph type="body" sz="quarter" idx="11"/>
          </p:nvPr>
        </p:nvSpPr>
        <p:spPr>
          <a:xfrm>
            <a:off x="744071" y="3093291"/>
            <a:ext cx="7655858" cy="435825"/>
          </a:xfrm>
        </p:spPr>
        <p:txBody>
          <a:bodyPr/>
          <a:lstStyle/>
          <a:p>
            <a:endParaRPr lang="en-US" sz="2400"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Infrastructure Host Software Requirements</a:t>
            </a:r>
            <a:endParaRPr lang="en-US" sz="3200" dirty="0"/>
          </a:p>
        </p:txBody>
      </p:sp>
      <p:sp>
        <p:nvSpPr>
          <p:cNvPr id="3" name="Content Placeholder 2"/>
          <p:cNvSpPr>
            <a:spLocks noGrp="1"/>
          </p:cNvSpPr>
          <p:nvPr>
            <p:ph idx="1"/>
          </p:nvPr>
        </p:nvSpPr>
        <p:spPr/>
        <p:txBody>
          <a:bodyPr/>
          <a:lstStyle/>
          <a:p>
            <a:r>
              <a:rPr lang="en-US" dirty="0"/>
              <a:t>Eucalyptus supports installation only on physical hosts</a:t>
            </a:r>
            <a:r>
              <a:rPr lang="en-US" dirty="0" smtClean="0"/>
              <a:t>.</a:t>
            </a:r>
          </a:p>
          <a:p>
            <a:r>
              <a:rPr lang="en-US" dirty="0" smtClean="0"/>
              <a:t>Hosts running Eucalyptus components must:</a:t>
            </a:r>
          </a:p>
          <a:p>
            <a:pPr lvl="1"/>
            <a:r>
              <a:rPr lang="en-US" dirty="0" smtClean="0"/>
              <a:t>Have </a:t>
            </a:r>
            <a:r>
              <a:rPr lang="en-US" dirty="0" err="1" smtClean="0"/>
              <a:t>CentOS</a:t>
            </a:r>
            <a:r>
              <a:rPr lang="en-US" dirty="0" smtClean="0"/>
              <a:t> or RHEL 6.x</a:t>
            </a:r>
          </a:p>
          <a:p>
            <a:pPr lvl="1"/>
            <a:r>
              <a:rPr lang="en-US" dirty="0" smtClean="0"/>
              <a:t>Support root or </a:t>
            </a:r>
            <a:r>
              <a:rPr lang="en-US" dirty="0" err="1" smtClean="0">
                <a:latin typeface="Courier New" pitchFamily="49" charset="0"/>
                <a:cs typeface="Courier New" pitchFamily="49" charset="0"/>
              </a:rPr>
              <a:t>sudo</a:t>
            </a:r>
            <a:r>
              <a:rPr lang="en-US" dirty="0" smtClean="0"/>
              <a:t> access</a:t>
            </a:r>
          </a:p>
          <a:p>
            <a:pPr lvl="1"/>
            <a:r>
              <a:rPr lang="en-US" dirty="0" smtClean="0"/>
              <a:t>Have their clocks synchronized (NTP recommended)	</a:t>
            </a:r>
          </a:p>
          <a:p>
            <a:pPr lvl="1"/>
            <a:r>
              <a:rPr lang="en-US" dirty="0"/>
              <a:t>B</a:t>
            </a:r>
            <a:r>
              <a:rPr lang="en-US" dirty="0" smtClean="0"/>
              <a:t>e accessible through Secure Shell (SSH)</a:t>
            </a:r>
          </a:p>
          <a:p>
            <a:r>
              <a:rPr lang="en-US" dirty="0" err="1" smtClean="0"/>
              <a:t>CentOS</a:t>
            </a:r>
            <a:r>
              <a:rPr lang="en-US" dirty="0" smtClean="0"/>
              <a:t> and RHEL 6 should use KVM.</a:t>
            </a:r>
          </a:p>
          <a:p>
            <a:r>
              <a:rPr lang="en-US" dirty="0" smtClean="0"/>
              <a:t>VMware installations must use ESX/</a:t>
            </a:r>
            <a:r>
              <a:rPr lang="en-US" dirty="0" err="1" smtClean="0"/>
              <a:t>ESXi</a:t>
            </a:r>
            <a:r>
              <a:rPr lang="en-US" dirty="0" smtClean="0"/>
              <a:t> 4.0, 4.1, or 5.0.</a:t>
            </a:r>
            <a:endParaRPr lang="en-US" dirty="0"/>
          </a:p>
          <a:p>
            <a:pPr lvl="1"/>
            <a:r>
              <a:rPr lang="en-US" dirty="0" smtClean="0"/>
              <a:t>Optionally</a:t>
            </a:r>
            <a:r>
              <a:rPr lang="en-US" dirty="0"/>
              <a:t>, </a:t>
            </a:r>
            <a:r>
              <a:rPr lang="en-US" dirty="0" err="1" smtClean="0"/>
              <a:t>vCenter</a:t>
            </a:r>
            <a:r>
              <a:rPr lang="en-US" dirty="0" smtClean="0"/>
              <a:t> </a:t>
            </a:r>
            <a:r>
              <a:rPr lang="en-US" dirty="0"/>
              <a:t>Server </a:t>
            </a:r>
            <a:r>
              <a:rPr lang="en-US" dirty="0" smtClean="0"/>
              <a:t>4.0, 4.1, or 5.0</a:t>
            </a:r>
            <a:endParaRPr lang="en-US" dirty="0"/>
          </a:p>
          <a:p>
            <a:pPr lvl="1"/>
            <a:r>
              <a:rPr lang="en-US" dirty="0" smtClean="0"/>
              <a:t>Need administrator </a:t>
            </a:r>
            <a:r>
              <a:rPr lang="en-US" dirty="0"/>
              <a:t>credentials for the VMware environment</a:t>
            </a:r>
          </a:p>
          <a:p>
            <a:endParaRPr lang="en-US" dirty="0" smtClean="0"/>
          </a:p>
        </p:txBody>
      </p:sp>
      <p:sp>
        <p:nvSpPr>
          <p:cNvPr id="4" name="Slide Number Placeholder 3"/>
          <p:cNvSpPr>
            <a:spLocks noGrp="1"/>
          </p:cNvSpPr>
          <p:nvPr>
            <p:ph type="sldNum" sz="quarter" idx="12"/>
          </p:nvPr>
        </p:nvSpPr>
        <p:spPr/>
        <p:txBody>
          <a:bodyPr/>
          <a:lstStyle/>
          <a:p>
            <a:fld id="{843CD65F-9BB8-4359-8B89-0390EA97433C}" type="slidenum">
              <a:rPr lang="en-US" smtClean="0"/>
              <a:pPr/>
              <a:t>5</a:t>
            </a:fld>
            <a:endParaRPr lang="en-US"/>
          </a:p>
        </p:txBody>
      </p:sp>
    </p:spTree>
    <p:extLst>
      <p:ext uri="{BB962C8B-B14F-4D97-AF65-F5344CB8AC3E}">
        <p14:creationId xmlns:p14="http://schemas.microsoft.com/office/powerpoint/2010/main" val="16005667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EUC-017 Logo FNL whit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667000"/>
            <a:ext cx="80375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6182762"/>
      </p:ext>
    </p:extLst>
  </p:cSld>
  <p:clrMapOvr>
    <a:masterClrMapping/>
  </p:clrMapOvr>
  <p:transition spd="slow"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Requirements</a:t>
            </a:r>
            <a:endParaRPr lang="en-US" dirty="0"/>
          </a:p>
        </p:txBody>
      </p:sp>
      <p:sp>
        <p:nvSpPr>
          <p:cNvPr id="3" name="Content Placeholder 2"/>
          <p:cNvSpPr>
            <a:spLocks noGrp="1"/>
          </p:cNvSpPr>
          <p:nvPr>
            <p:ph idx="1"/>
          </p:nvPr>
        </p:nvSpPr>
        <p:spPr>
          <a:xfrm>
            <a:off x="314325" y="1584440"/>
            <a:ext cx="8524875" cy="4624631"/>
          </a:xfrm>
        </p:spPr>
        <p:txBody>
          <a:bodyPr/>
          <a:lstStyle/>
          <a:p>
            <a:r>
              <a:rPr lang="en-US" dirty="0"/>
              <a:t>Each host requires a minimum of two, </a:t>
            </a:r>
            <a:r>
              <a:rPr lang="en-US" dirty="0" smtClean="0"/>
              <a:t>2GHz x86_64 </a:t>
            </a:r>
            <a:r>
              <a:rPr lang="en-US" dirty="0"/>
              <a:t>cores</a:t>
            </a:r>
            <a:r>
              <a:rPr lang="en-US" dirty="0" smtClean="0"/>
              <a:t>.</a:t>
            </a:r>
          </a:p>
          <a:p>
            <a:pPr lvl="1"/>
            <a:r>
              <a:rPr lang="en-US" dirty="0"/>
              <a:t>M</a:t>
            </a:r>
            <a:r>
              <a:rPr lang="en-US" dirty="0" smtClean="0"/>
              <a:t>ost hosts will perform better with more cores (4-8).</a:t>
            </a:r>
          </a:p>
          <a:p>
            <a:pPr lvl="1"/>
            <a:r>
              <a:rPr lang="en-US" dirty="0"/>
              <a:t>The Node Controller host(s) will run the virtual machines in your cloud and might require additional CPU cores depending </a:t>
            </a:r>
            <a:r>
              <a:rPr lang="en-US" dirty="0" smtClean="0"/>
              <a:t>on:</a:t>
            </a:r>
          </a:p>
          <a:p>
            <a:pPr lvl="2"/>
            <a:r>
              <a:rPr lang="en-US" dirty="0"/>
              <a:t>H</a:t>
            </a:r>
            <a:r>
              <a:rPr lang="en-US" dirty="0" smtClean="0"/>
              <a:t>ow </a:t>
            </a:r>
            <a:r>
              <a:rPr lang="en-US" dirty="0"/>
              <a:t>many simultaneous virtual machines you </a:t>
            </a:r>
            <a:r>
              <a:rPr lang="en-US" dirty="0" smtClean="0"/>
              <a:t>run</a:t>
            </a:r>
          </a:p>
          <a:p>
            <a:pPr lvl="2"/>
            <a:r>
              <a:rPr lang="en-US" dirty="0"/>
              <a:t>H</a:t>
            </a:r>
            <a:r>
              <a:rPr lang="en-US" dirty="0" smtClean="0"/>
              <a:t>ow </a:t>
            </a:r>
            <a:r>
              <a:rPr lang="en-US" dirty="0"/>
              <a:t>many </a:t>
            </a:r>
            <a:r>
              <a:rPr lang="en-US" dirty="0" smtClean="0"/>
              <a:t>virtual CPUs you </a:t>
            </a:r>
            <a:r>
              <a:rPr lang="en-US" dirty="0"/>
              <a:t>assign to those virtual machines. </a:t>
            </a:r>
            <a:endParaRPr lang="en-US" dirty="0" smtClean="0"/>
          </a:p>
          <a:p>
            <a:pPr lvl="1"/>
            <a:r>
              <a:rPr lang="en-US" dirty="0" smtClean="0"/>
              <a:t>Why? Because </a:t>
            </a:r>
            <a:r>
              <a:rPr lang="en-US" dirty="0"/>
              <a:t>each virtual machine CPU </a:t>
            </a:r>
            <a:r>
              <a:rPr lang="en-US" dirty="0" smtClean="0"/>
              <a:t>core is </a:t>
            </a:r>
            <a:r>
              <a:rPr lang="en-US" dirty="0"/>
              <a:t>mapped to a physical CPU core.  </a:t>
            </a:r>
            <a:endParaRPr lang="en-US" dirty="0" smtClean="0"/>
          </a:p>
          <a:p>
            <a:pPr lvl="1"/>
            <a:r>
              <a:rPr lang="en-US" dirty="0" smtClean="0"/>
              <a:t>It </a:t>
            </a:r>
            <a:r>
              <a:rPr lang="en-US" dirty="0"/>
              <a:t>would be useful to have at least 4-8 cores available to run virtual machines</a:t>
            </a:r>
            <a:r>
              <a:rPr lang="en-US" dirty="0" smtClean="0"/>
              <a:t>.</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6</a:t>
            </a:fld>
            <a:endParaRPr lang="en-US"/>
          </a:p>
        </p:txBody>
      </p:sp>
    </p:spTree>
    <p:extLst>
      <p:ext uri="{BB962C8B-B14F-4D97-AF65-F5344CB8AC3E}">
        <p14:creationId xmlns:p14="http://schemas.microsoft.com/office/powerpoint/2010/main" val="1731618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Requirements</a:t>
            </a:r>
            <a:endParaRPr lang="en-US" dirty="0"/>
          </a:p>
        </p:txBody>
      </p:sp>
      <p:sp>
        <p:nvSpPr>
          <p:cNvPr id="3" name="Content Placeholder 2"/>
          <p:cNvSpPr>
            <a:spLocks noGrp="1"/>
          </p:cNvSpPr>
          <p:nvPr>
            <p:ph idx="1"/>
          </p:nvPr>
        </p:nvSpPr>
        <p:spPr/>
        <p:txBody>
          <a:bodyPr/>
          <a:lstStyle/>
          <a:p>
            <a:r>
              <a:rPr lang="en-US" dirty="0" smtClean="0"/>
              <a:t>Each host requires a </a:t>
            </a:r>
            <a:r>
              <a:rPr lang="en-US" dirty="0"/>
              <a:t>minimum of 4GB of memory</a:t>
            </a:r>
            <a:r>
              <a:rPr lang="en-US" dirty="0" smtClean="0"/>
              <a:t>.</a:t>
            </a:r>
          </a:p>
          <a:p>
            <a:pPr lvl="1"/>
            <a:r>
              <a:rPr lang="en-US" dirty="0" smtClean="0"/>
              <a:t>Most hosts will perform better with more memory (8GB).</a:t>
            </a:r>
          </a:p>
          <a:p>
            <a:pPr lvl="1"/>
            <a:r>
              <a:rPr lang="en-US" dirty="0"/>
              <a:t>The Node Controller host(s) will run the virtual machines in your cloud and might require additional memory depending </a:t>
            </a:r>
            <a:r>
              <a:rPr lang="en-US" dirty="0" smtClean="0"/>
              <a:t>on:</a:t>
            </a:r>
          </a:p>
          <a:p>
            <a:pPr lvl="2"/>
            <a:r>
              <a:rPr lang="en-US" dirty="0"/>
              <a:t>H</a:t>
            </a:r>
            <a:r>
              <a:rPr lang="en-US" dirty="0" smtClean="0"/>
              <a:t>ow </a:t>
            </a:r>
            <a:r>
              <a:rPr lang="en-US" dirty="0"/>
              <a:t>many simultaneous virtual machines you </a:t>
            </a:r>
            <a:r>
              <a:rPr lang="en-US" dirty="0" smtClean="0"/>
              <a:t>run</a:t>
            </a:r>
          </a:p>
          <a:p>
            <a:pPr lvl="2"/>
            <a:r>
              <a:rPr lang="en-US" dirty="0"/>
              <a:t>H</a:t>
            </a:r>
            <a:r>
              <a:rPr lang="en-US" dirty="0" smtClean="0"/>
              <a:t>ow </a:t>
            </a:r>
            <a:r>
              <a:rPr lang="en-US" dirty="0"/>
              <a:t>much memory you assign to those virtual </a:t>
            </a:r>
            <a:r>
              <a:rPr lang="en-US" dirty="0" smtClean="0"/>
              <a:t>machines.</a:t>
            </a:r>
          </a:p>
          <a:p>
            <a:pPr lvl="1"/>
            <a:r>
              <a:rPr lang="en-US" dirty="0" smtClean="0"/>
              <a:t>For total memory, add </a:t>
            </a:r>
            <a:r>
              <a:rPr lang="en-US" dirty="0"/>
              <a:t>the memory requirements of the </a:t>
            </a:r>
            <a:r>
              <a:rPr lang="en-US" dirty="0" smtClean="0"/>
              <a:t>operating system </a:t>
            </a:r>
            <a:r>
              <a:rPr lang="en-US" dirty="0"/>
              <a:t>together with the memory requirements of each simultaneously powered-on virtual machine</a:t>
            </a:r>
            <a:r>
              <a:rPr lang="en-US" dirty="0" smtClean="0"/>
              <a:t>.</a:t>
            </a:r>
          </a:p>
          <a:p>
            <a:pPr lvl="1"/>
            <a:r>
              <a:rPr lang="en-US" dirty="0"/>
              <a:t>It would be useful to have </a:t>
            </a:r>
            <a:r>
              <a:rPr lang="en-US" dirty="0" smtClean="0"/>
              <a:t>at least 8GB of memory on the Node Controller host(s).</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7</a:t>
            </a:fld>
            <a:endParaRPr lang="en-US"/>
          </a:p>
        </p:txBody>
      </p:sp>
    </p:spTree>
    <p:extLst>
      <p:ext uri="{BB962C8B-B14F-4D97-AF65-F5344CB8AC3E}">
        <p14:creationId xmlns:p14="http://schemas.microsoft.com/office/powerpoint/2010/main" val="165962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Requirements</a:t>
            </a:r>
            <a:endParaRPr lang="en-US" dirty="0"/>
          </a:p>
        </p:txBody>
      </p:sp>
      <p:sp>
        <p:nvSpPr>
          <p:cNvPr id="3" name="Content Placeholder 2"/>
          <p:cNvSpPr>
            <a:spLocks noGrp="1"/>
          </p:cNvSpPr>
          <p:nvPr>
            <p:ph idx="1"/>
          </p:nvPr>
        </p:nvSpPr>
        <p:spPr/>
        <p:txBody>
          <a:bodyPr/>
          <a:lstStyle/>
          <a:p>
            <a:r>
              <a:rPr lang="en-US" dirty="0" smtClean="0"/>
              <a:t>Eucalyptus hosts require:</a:t>
            </a:r>
          </a:p>
          <a:p>
            <a:pPr lvl="1"/>
            <a:r>
              <a:rPr lang="en-US" dirty="0"/>
              <a:t>A</a:t>
            </a:r>
            <a:r>
              <a:rPr lang="en-US" dirty="0" smtClean="0"/>
              <a:t> minimum of 30GB of storage.</a:t>
            </a:r>
          </a:p>
          <a:p>
            <a:pPr lvl="2"/>
            <a:r>
              <a:rPr lang="en-US" dirty="0" smtClean="0"/>
              <a:t>Eucalyptus recommends at </a:t>
            </a:r>
            <a:r>
              <a:rPr lang="en-US" dirty="0"/>
              <a:t>least </a:t>
            </a:r>
            <a:r>
              <a:rPr lang="en-US" dirty="0" smtClean="0"/>
              <a:t>250GB or larger to create useful cloud environments.</a:t>
            </a:r>
          </a:p>
          <a:p>
            <a:pPr lvl="2"/>
            <a:r>
              <a:rPr lang="en-US" dirty="0" smtClean="0"/>
              <a:t>Larger storage sizes support greater numbers of virtual machines, images, volumes, and snapshots.</a:t>
            </a:r>
          </a:p>
          <a:p>
            <a:pPr lvl="3"/>
            <a:r>
              <a:rPr lang="en-US" dirty="0" smtClean="0"/>
              <a:t>On the Walrus, Storage Controllers, and Node Controllers</a:t>
            </a:r>
          </a:p>
          <a:p>
            <a:pPr lvl="1"/>
            <a:r>
              <a:rPr lang="en-US" dirty="0" smtClean="0"/>
              <a:t>Storage supported by the operating system.</a:t>
            </a:r>
          </a:p>
          <a:p>
            <a:r>
              <a:rPr lang="en-US" dirty="0" smtClean="0"/>
              <a:t>Eucalyptus has optional Storage </a:t>
            </a:r>
            <a:r>
              <a:rPr lang="en-US" dirty="0"/>
              <a:t>C</a:t>
            </a:r>
            <a:r>
              <a:rPr lang="en-US" dirty="0" smtClean="0"/>
              <a:t>ontroller SAN support.</a:t>
            </a:r>
            <a:endParaRPr lang="en-US" dirty="0"/>
          </a:p>
          <a:p>
            <a:pPr lvl="1"/>
            <a:r>
              <a:rPr lang="en-US" dirty="0"/>
              <a:t>Dell </a:t>
            </a:r>
            <a:r>
              <a:rPr lang="en-US" dirty="0" err="1"/>
              <a:t>EqualLogic</a:t>
            </a:r>
            <a:r>
              <a:rPr lang="en-US" dirty="0"/>
              <a:t> PS4000 series or PS6000 series arrays</a:t>
            </a:r>
          </a:p>
          <a:p>
            <a:pPr lvl="1"/>
            <a:r>
              <a:rPr lang="en-US" dirty="0" err="1"/>
              <a:t>NetApp</a:t>
            </a:r>
            <a:r>
              <a:rPr lang="en-US" dirty="0"/>
              <a:t> FAS2000 series or FAS6000 series </a:t>
            </a:r>
            <a:r>
              <a:rPr lang="en-US" dirty="0" smtClean="0"/>
              <a:t>arrays</a:t>
            </a:r>
          </a:p>
          <a:p>
            <a:pPr lvl="1"/>
            <a:r>
              <a:rPr lang="en-US" dirty="0" smtClean="0"/>
              <a:t>EMC VNX series arrays</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8</a:t>
            </a:fld>
            <a:endParaRPr lang="en-US"/>
          </a:p>
        </p:txBody>
      </p:sp>
    </p:spTree>
    <p:extLst>
      <p:ext uri="{BB962C8B-B14F-4D97-AF65-F5344CB8AC3E}">
        <p14:creationId xmlns:p14="http://schemas.microsoft.com/office/powerpoint/2010/main" val="3926781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and Software Installation</a:t>
            </a:r>
            <a:endParaRPr lang="en-US" dirty="0"/>
          </a:p>
        </p:txBody>
      </p:sp>
      <p:sp>
        <p:nvSpPr>
          <p:cNvPr id="3" name="Content Placeholder 2"/>
          <p:cNvSpPr>
            <a:spLocks noGrp="1"/>
          </p:cNvSpPr>
          <p:nvPr>
            <p:ph idx="1"/>
          </p:nvPr>
        </p:nvSpPr>
        <p:spPr>
          <a:xfrm>
            <a:off x="314325" y="1255706"/>
            <a:ext cx="6227877" cy="5069680"/>
          </a:xfrm>
        </p:spPr>
        <p:txBody>
          <a:bodyPr/>
          <a:lstStyle/>
          <a:p>
            <a:r>
              <a:rPr lang="en-US" dirty="0" smtClean="0"/>
              <a:t>Minimum recommended partition sizes:</a:t>
            </a:r>
          </a:p>
          <a:p>
            <a:pPr lvl="1"/>
            <a:r>
              <a:rPr lang="en-US" dirty="0" smtClean="0"/>
              <a:t>Configure </a:t>
            </a:r>
            <a:r>
              <a:rPr lang="en-US" dirty="0" smtClean="0">
                <a:latin typeface="Courier New" pitchFamily="49" charset="0"/>
                <a:cs typeface="Courier New" pitchFamily="49" charset="0"/>
              </a:rPr>
              <a:t>/boot</a:t>
            </a:r>
            <a:r>
              <a:rPr lang="en-US" dirty="0" smtClean="0"/>
              <a:t> at 250MB</a:t>
            </a:r>
          </a:p>
          <a:p>
            <a:pPr lvl="1"/>
            <a:r>
              <a:rPr lang="en-US" dirty="0" smtClean="0"/>
              <a:t>Configure </a:t>
            </a:r>
            <a:r>
              <a:rPr lang="en-US" dirty="0" smtClean="0">
                <a:latin typeface="Courier New" pitchFamily="49" charset="0"/>
                <a:cs typeface="Courier New" pitchFamily="49" charset="0"/>
              </a:rPr>
              <a:t>/</a:t>
            </a:r>
            <a:r>
              <a:rPr lang="en-US" dirty="0" smtClean="0"/>
              <a:t> large enough to hold the operating plus some Eucalyptus software (20GB).</a:t>
            </a:r>
          </a:p>
          <a:p>
            <a:pPr lvl="1"/>
            <a:r>
              <a:rPr lang="en-US" dirty="0" smtClean="0"/>
              <a:t>Configure swap space at 1.5x memory size.</a:t>
            </a:r>
          </a:p>
          <a:p>
            <a:pPr lvl="1"/>
            <a:r>
              <a:rPr lang="en-US" dirty="0" smtClean="0">
                <a:cs typeface="Courier New" pitchFamily="49" charset="0"/>
              </a:rPr>
              <a:t>Configure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var</a:t>
            </a:r>
            <a:r>
              <a:rPr lang="en-US" dirty="0" smtClean="0"/>
              <a:t> with 2GB for operating system plus space for Eucalyptus software</a:t>
            </a:r>
          </a:p>
          <a:p>
            <a:pPr lvl="2"/>
            <a:r>
              <a:rPr lang="en-US" dirty="0" smtClean="0"/>
              <a:t>All hosts – 2GB log space</a:t>
            </a:r>
          </a:p>
          <a:p>
            <a:pPr lvl="2"/>
            <a:r>
              <a:rPr lang="en-US" dirty="0" smtClean="0"/>
              <a:t>CLC – 20GB database</a:t>
            </a:r>
          </a:p>
          <a:p>
            <a:pPr lvl="2"/>
            <a:r>
              <a:rPr lang="en-US" dirty="0" smtClean="0"/>
              <a:t>SC, Walrus, NC – 250GB or larger</a:t>
            </a:r>
          </a:p>
          <a:p>
            <a:pPr lvl="3"/>
            <a:r>
              <a:rPr lang="en-US" dirty="0" smtClean="0"/>
              <a:t>Unless SC uses supported SAN</a:t>
            </a:r>
          </a:p>
          <a:p>
            <a:pPr lvl="2"/>
            <a:r>
              <a:rPr lang="en-US" dirty="0" smtClean="0"/>
              <a:t>The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var</a:t>
            </a:r>
            <a:r>
              <a:rPr lang="en-US" dirty="0" smtClean="0"/>
              <a:t> file system can be either </a:t>
            </a:r>
            <a:r>
              <a:rPr lang="en-US" dirty="0"/>
              <a:t>a physical partition or logical </a:t>
            </a:r>
            <a:r>
              <a:rPr lang="en-US" dirty="0" smtClean="0"/>
              <a:t>volume.</a:t>
            </a:r>
          </a:p>
          <a:p>
            <a:pPr lvl="3"/>
            <a:r>
              <a:rPr lang="en-US" dirty="0" smtClean="0"/>
              <a:t>A </a:t>
            </a:r>
            <a:r>
              <a:rPr lang="en-US" dirty="0"/>
              <a:t>logical volume makes it possible to add additional storage space, if necessary</a:t>
            </a:r>
            <a:r>
              <a:rPr lang="en-US" dirty="0" smtClean="0"/>
              <a:t>.</a:t>
            </a:r>
          </a:p>
          <a:p>
            <a:pPr lvl="2"/>
            <a:endParaRPr lang="en-US" dirty="0" smtClean="0"/>
          </a:p>
        </p:txBody>
      </p:sp>
      <p:sp>
        <p:nvSpPr>
          <p:cNvPr id="4" name="Slide Number Placeholder 3"/>
          <p:cNvSpPr>
            <a:spLocks noGrp="1"/>
          </p:cNvSpPr>
          <p:nvPr>
            <p:ph type="sldNum" sz="quarter" idx="12"/>
          </p:nvPr>
        </p:nvSpPr>
        <p:spPr/>
        <p:txBody>
          <a:bodyPr/>
          <a:lstStyle/>
          <a:p>
            <a:fld id="{843CD65F-9BB8-4359-8B89-0390EA97433C}" type="slidenum">
              <a:rPr lang="en-US" smtClean="0"/>
              <a:pPr/>
              <a:t>9</a:t>
            </a:fld>
            <a:endParaRPr lang="en-US"/>
          </a:p>
        </p:txBody>
      </p:sp>
      <p:grpSp>
        <p:nvGrpSpPr>
          <p:cNvPr id="9" name="Group 8"/>
          <p:cNvGrpSpPr/>
          <p:nvPr/>
        </p:nvGrpSpPr>
        <p:grpSpPr>
          <a:xfrm>
            <a:off x="6952564" y="1439607"/>
            <a:ext cx="1642488" cy="3948632"/>
            <a:chOff x="6952564" y="1439607"/>
            <a:chExt cx="1642488" cy="3948632"/>
          </a:xfrm>
        </p:grpSpPr>
        <p:sp>
          <p:nvSpPr>
            <p:cNvPr id="13" name="Flowchart: Magnetic Disk 12"/>
            <p:cNvSpPr/>
            <p:nvPr/>
          </p:nvSpPr>
          <p:spPr>
            <a:xfrm>
              <a:off x="6960318" y="3852335"/>
              <a:ext cx="1634734" cy="1535904"/>
            </a:xfrm>
            <a:prstGeom prst="flowChartMagneticDisk">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6" name="Flowchart: Magnetic Disk 5"/>
            <p:cNvSpPr/>
            <p:nvPr/>
          </p:nvSpPr>
          <p:spPr>
            <a:xfrm>
              <a:off x="6960318" y="2840760"/>
              <a:ext cx="1634734" cy="1535904"/>
            </a:xfrm>
            <a:prstGeom prst="flowChartMagneticDisk">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7" name="Flowchart: Magnetic Disk 6"/>
            <p:cNvSpPr/>
            <p:nvPr/>
          </p:nvSpPr>
          <p:spPr>
            <a:xfrm>
              <a:off x="6960318" y="2144129"/>
              <a:ext cx="1634734" cy="1299729"/>
            </a:xfrm>
            <a:prstGeom prst="flowChartMagneticDisk">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8" name="Flowchart: Magnetic Disk 7"/>
            <p:cNvSpPr/>
            <p:nvPr/>
          </p:nvSpPr>
          <p:spPr>
            <a:xfrm>
              <a:off x="6952564" y="1439607"/>
              <a:ext cx="1642488" cy="1146183"/>
            </a:xfrm>
            <a:prstGeom prst="flowChartMagneticDisk">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10" name="TextBox 9"/>
            <p:cNvSpPr txBox="1"/>
            <p:nvPr/>
          </p:nvSpPr>
          <p:spPr>
            <a:xfrm flipH="1">
              <a:off x="7166772" y="2020923"/>
              <a:ext cx="1296621" cy="369331"/>
            </a:xfrm>
            <a:prstGeom prst="rect">
              <a:avLst/>
            </a:prstGeom>
            <a:noFill/>
          </p:spPr>
          <p:txBody>
            <a:bodyPr wrap="square" rtlCol="0">
              <a:spAutoFit/>
            </a:bodyPr>
            <a:lstStyle/>
            <a:p>
              <a:pPr algn="ctr"/>
              <a:r>
                <a:rPr lang="en-US" b="1" dirty="0" smtClean="0"/>
                <a:t>/boot</a:t>
              </a:r>
              <a:endParaRPr lang="en-US" b="1" dirty="0"/>
            </a:p>
          </p:txBody>
        </p:sp>
        <p:sp>
          <p:nvSpPr>
            <p:cNvPr id="11" name="TextBox 10"/>
            <p:cNvSpPr txBox="1"/>
            <p:nvPr/>
          </p:nvSpPr>
          <p:spPr>
            <a:xfrm>
              <a:off x="7434209" y="3736882"/>
              <a:ext cx="761748" cy="369331"/>
            </a:xfrm>
            <a:prstGeom prst="rect">
              <a:avLst/>
            </a:prstGeom>
            <a:noFill/>
          </p:spPr>
          <p:txBody>
            <a:bodyPr wrap="none" rtlCol="0">
              <a:spAutoFit/>
            </a:bodyPr>
            <a:lstStyle/>
            <a:p>
              <a:pPr algn="ctr"/>
              <a:r>
                <a:rPr lang="en-US" b="1" dirty="0" smtClean="0"/>
                <a:t>swap</a:t>
              </a:r>
              <a:endParaRPr lang="en-US" b="1" dirty="0"/>
            </a:p>
          </p:txBody>
        </p:sp>
        <p:sp>
          <p:nvSpPr>
            <p:cNvPr id="12" name="TextBox 11"/>
            <p:cNvSpPr txBox="1"/>
            <p:nvPr/>
          </p:nvSpPr>
          <p:spPr>
            <a:xfrm>
              <a:off x="7690690" y="2840760"/>
              <a:ext cx="248785" cy="369331"/>
            </a:xfrm>
            <a:prstGeom prst="rect">
              <a:avLst/>
            </a:prstGeom>
            <a:noFill/>
          </p:spPr>
          <p:txBody>
            <a:bodyPr wrap="none" rtlCol="0">
              <a:spAutoFit/>
            </a:bodyPr>
            <a:lstStyle/>
            <a:p>
              <a:r>
                <a:rPr lang="en-US" b="1" dirty="0" smtClean="0"/>
                <a:t>/</a:t>
              </a:r>
              <a:endParaRPr lang="en-US" b="1" dirty="0"/>
            </a:p>
          </p:txBody>
        </p:sp>
        <p:sp>
          <p:nvSpPr>
            <p:cNvPr id="14" name="TextBox 13"/>
            <p:cNvSpPr txBox="1"/>
            <p:nvPr/>
          </p:nvSpPr>
          <p:spPr>
            <a:xfrm flipH="1">
              <a:off x="7121620" y="4620287"/>
              <a:ext cx="1296621" cy="369331"/>
            </a:xfrm>
            <a:prstGeom prst="rect">
              <a:avLst/>
            </a:prstGeom>
            <a:noFill/>
          </p:spPr>
          <p:txBody>
            <a:bodyPr wrap="square" rtlCol="0">
              <a:spAutoFit/>
            </a:bodyPr>
            <a:lstStyle/>
            <a:p>
              <a:pPr algn="ctr"/>
              <a:r>
                <a:rPr lang="en-US" b="1" dirty="0" smtClean="0"/>
                <a:t>/</a:t>
              </a:r>
              <a:r>
                <a:rPr lang="en-US" b="1" dirty="0" err="1" smtClean="0"/>
                <a:t>var</a:t>
              </a:r>
              <a:endParaRPr lang="en-US" b="1" dirty="0"/>
            </a:p>
          </p:txBody>
        </p:sp>
      </p:grpSp>
    </p:spTree>
    <p:extLst>
      <p:ext uri="{BB962C8B-B14F-4D97-AF65-F5344CB8AC3E}">
        <p14:creationId xmlns:p14="http://schemas.microsoft.com/office/powerpoint/2010/main" val="29951752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66&quot;/&gt;&lt;/object&gt;&lt;object type=&quot;3&quot; unique_id=&quot;10005&quot;&gt;&lt;property id=&quot;20148&quot; value=&quot;5&quot;/&gt;&lt;property id=&quot;20300&quot; value=&quot;Slide 2 - &amp;quot;Eucalyptus Installation&amp;quot;&quot;/&gt;&lt;property id=&quot;20307&quot; value=&quot;256&quot;/&gt;&lt;/object&gt;&lt;object type=&quot;3&quot; unique_id=&quot;10006&quot;&gt;&lt;property id=&quot;20148&quot; value=&quot;5&quot;/&gt;&lt;property id=&quot;20300&quot; value=&quot;Slide 3 - &amp;quot;Module Topics&amp;quot;&quot;/&gt;&lt;property id=&quot;20307&quot; value=&quot;257&quot;/&gt;&lt;/object&gt;&lt;object type=&quot;3&quot; unique_id=&quot;10012&quot;&gt;&lt;property id=&quot;20148&quot; value=&quot;5&quot;/&gt;&lt;property id=&quot;20300&quot; value=&quot;Slide 49&quot;/&gt;&lt;property id=&quot;20307&quot; value=&quot;264&quot;/&gt;&lt;/object&gt;&lt;object type=&quot;3&quot; unique_id=&quot;10013&quot;&gt;&lt;property id=&quot;20148&quot; value=&quot;5&quot;/&gt;&lt;property id=&quot;20300&quot; value=&quot;Slide 50&quot;/&gt;&lt;property id=&quot;20307&quot; value=&quot;265&quot;/&gt;&lt;/object&gt;&lt;object type=&quot;3&quot; unique_id=&quot;12544&quot;&gt;&lt;property id=&quot;20148&quot; value=&quot;5&quot;/&gt;&lt;property id=&quot;20300&quot; value=&quot;Slide 8 - &amp;quot;Storage Requirements&amp;quot;&quot;/&gt;&lt;property id=&quot;20307&quot; value=&quot;270&quot;/&gt;&lt;/object&gt;&lt;object type=&quot;3&quot; unique_id=&quot;12579&quot;&gt;&lt;property id=&quot;20148&quot; value=&quot;5&quot;/&gt;&lt;property id=&quot;20300&quot; value=&quot;Slide 10 - &amp;quot;Network Requirements&amp;quot;&quot;/&gt;&lt;property id=&quot;20307&quot; value=&quot;272&quot;/&gt;&lt;/object&gt;&lt;object type=&quot;3&quot; unique_id=&quot;12742&quot;&gt;&lt;property id=&quot;20148&quot; value=&quot;5&quot;/&gt;&lt;property id=&quot;20300&quot; value=&quot;Slide 12 - &amp;quot;Installation Methods&amp;quot;&quot;/&gt;&lt;property id=&quot;20307&quot; value=&quot;276&quot;/&gt;&lt;/object&gt;&lt;object type=&quot;3&quot; unique_id=&quot;19244&quot;&gt;&lt;property id=&quot;20148&quot; value=&quot;5&quot;/&gt;&lt;property id=&quot;20300&quot; value=&quot;Slide 47 - &amp;quot;Summary&amp;quot;&quot;/&gt;&lt;property id=&quot;20307&quot; value=&quot;336&quot;/&gt;&lt;/object&gt;&lt;object type=&quot;3&quot; unique_id=&quot;19313&quot;&gt;&lt;property id=&quot;20148&quot; value=&quot;5&quot;/&gt;&lt;property id=&quot;20300&quot; value=&quot;Slide 4 - &amp;quot;Eucalyptus IaaS Software&amp;quot;&quot;/&gt;&lt;property id=&quot;20307&quot; value=&quot;373&quot;/&gt;&lt;/object&gt;&lt;object type=&quot;3&quot; unique_id=&quot;19314&quot;&gt;&lt;property id=&quot;20148&quot; value=&quot;5&quot;/&gt;&lt;property id=&quot;20300&quot; value=&quot;Slide 11 - &amp;quot;Firewall Requirements&amp;quot;&quot;/&gt;&lt;property id=&quot;20307&quot; value=&quot;338&quot;/&gt;&lt;/object&gt;&lt;object type=&quot;3&quot; unique_id=&quot;19315&quot;&gt;&lt;property id=&quot;20148&quot; value=&quot;5&quot;/&gt;&lt;property id=&quot;20300&quot; value=&quot;Slide 5 - &amp;quot;Infrastructure Host Software Requirements&amp;quot;&quot;/&gt;&lt;property id=&quot;20307&quot; value=&quot;339&quot;/&gt;&lt;/object&gt;&lt;object type=&quot;3&quot; unique_id=&quot;19320&quot;&gt;&lt;property id=&quot;20148&quot; value=&quot;5&quot;/&gt;&lt;property id=&quot;20300&quot; value=&quot;Slide 16 - &amp;quot;Node Controller Pre-Configuration&amp;quot;&quot;/&gt;&lt;property id=&quot;20307&quot; value=&quot;344&quot;/&gt;&lt;/object&gt;&lt;object type=&quot;3&quot; unique_id=&quot;19321&quot;&gt;&lt;property id=&quot;20148&quot; value=&quot;5&quot;/&gt;&lt;property id=&quot;20300&quot; value=&quot;Slide 13 - &amp;quot;Package Installation&amp;quot;&quot;/&gt;&lt;property id=&quot;20307&quot; value=&quot;349&quot;/&gt;&lt;/object&gt;&lt;object type=&quot;3&quot; unique_id=&quot;19322&quot;&gt;&lt;property id=&quot;20148&quot; value=&quot;5&quot;/&gt;&lt;property id=&quot;20300&quot; value=&quot;Slide 15 - &amp;quot;Proof-of-Concept Installation&amp;quot;&quot;/&gt;&lt;property id=&quot;20307&quot; value=&quot;362&quot;/&gt;&lt;/object&gt;&lt;object type=&quot;3&quot; unique_id=&quot;19323&quot;&gt;&lt;property id=&quot;20148&quot; value=&quot;5&quot;/&gt;&lt;property id=&quot;20300&quot; value=&quot;Slide 17 - &amp;quot;Installing the Release RPM &amp;quot;&quot;/&gt;&lt;property id=&quot;20307&quot; value=&quot;353&quot;/&gt;&lt;/object&gt;&lt;object type=&quot;3&quot; unique_id=&quot;19324&quot;&gt;&lt;property id=&quot;20148&quot; value=&quot;5&quot;/&gt;&lt;property id=&quot;20300&quot; value=&quot;Slide 21 - &amp;quot;Install the Subscription RPM&amp;quot;&quot;/&gt;&lt;property id=&quot;20307&quot; value=&quot;350&quot;/&gt;&lt;/object&gt;&lt;object type=&quot;3&quot; unique_id=&quot;19325&quot;&gt;&lt;property id=&quot;20148&quot; value=&quot;5&quot;/&gt;&lt;property id=&quot;20300&quot; value=&quot;Slide 19 - &amp;quot;Installing the Euca2ools Repo File&amp;quot;&quot;/&gt;&lt;property id=&quot;20307&quot; value=&quot;352&quot;/&gt;&lt;/object&gt;&lt;object type=&quot;3&quot; unique_id=&quot;19328&quot;&gt;&lt;property id=&quot;20148&quot; value=&quot;5&quot;/&gt;&lt;property id=&quot;20300&quot; value=&quot;Slide 14 - &amp;quot;Internal Software Repository&amp;quot;&quot;/&gt;&lt;property id=&quot;20307&quot; value=&quot;355&quot;/&gt;&lt;/object&gt;&lt;object type=&quot;3&quot; unique_id=&quot;19329&quot;&gt;&lt;property id=&quot;20148&quot; value=&quot;5&quot;/&gt;&lt;property id=&quot;20300&quot; value=&quot;Slide 23 - &amp;quot;Node Controller Installation&amp;quot;&quot;/&gt;&lt;property id=&quot;20307&quot; value=&quot;356&quot;/&gt;&lt;/object&gt;&lt;object type=&quot;3&quot; unique_id=&quot;19330&quot;&gt;&lt;property id=&quot;20148&quot; value=&quot;5&quot;/&gt;&lt;property id=&quot;20300&quot; value=&quot;Slide 25 - &amp;quot;Hands-On:&amp;quot;&quot;/&gt;&lt;property id=&quot;20307&quot; value=&quot;374&quot;/&gt;&lt;/object&gt;&lt;object type=&quot;3&quot; unique_id=&quot;19336&quot;&gt;&lt;property id=&quot;20148&quot; value=&quot;5&quot;/&gt;&lt;property id=&quot;20300&quot; value=&quot;Slide 28 - &amp;quot;Configure the Network Mode&amp;quot;&quot;/&gt;&lt;property id=&quot;20307&quot; value=&quot;361&quot;/&gt;&lt;/object&gt;&lt;object type=&quot;3&quot; unique_id=&quot;19337&quot;&gt;&lt;property id=&quot;20148&quot; value=&quot;5&quot;/&gt;&lt;property id=&quot;20300&quot; value=&quot;Slide 32 - &amp;quot;Optional Configuration&amp;quot;&quot;/&gt;&lt;property id=&quot;20307&quot; value=&quot;363&quot;/&gt;&lt;/object&gt;&lt;object type=&quot;3&quot; unique_id=&quot;19343&quot;&gt;&lt;property id=&quot;20148&quot; value=&quot;5&quot;/&gt;&lt;property id=&quot;20300&quot; value=&quot;Slide 35 - &amp;quot;Start the Cloud Controller&amp;quot;&quot;/&gt;&lt;property id=&quot;20307&quot; value=&quot;366&quot;/&gt;&lt;/object&gt;&lt;object type=&quot;3&quot; unique_id=&quot;19344&quot;&gt;&lt;property id=&quot;20148&quot; value=&quot;5&quot;/&gt;&lt;property id=&quot;20300&quot; value=&quot;Slide 36 - &amp;quot;Start the Remaining Cloud Services&amp;quot;&quot;/&gt;&lt;property id=&quot;20307&quot; value=&quot;367&quot;/&gt;&lt;/object&gt;&lt;object type=&quot;3&quot; unique_id=&quot;19345&quot;&gt;&lt;property id=&quot;20148&quot; value=&quot;5&quot;/&gt;&lt;property id=&quot;20300&quot; value=&quot;Slide 38 - &amp;quot;Register a Walrus&amp;quot;&quot;/&gt;&lt;property id=&quot;20307&quot; value=&quot;368&quot;/&gt;&lt;/object&gt;&lt;object type=&quot;3&quot; unique_id=&quot;19346&quot;&gt;&lt;property id=&quot;20148&quot; value=&quot;5&quot;/&gt;&lt;property id=&quot;20300&quot; value=&quot;Slide 39 - &amp;quot;Register a Cluster Controller&amp;quot;&quot;/&gt;&lt;property id=&quot;20307&quot; value=&quot;369&quot;/&gt;&lt;/object&gt;&lt;object type=&quot;3&quot; unique_id=&quot;19347&quot;&gt;&lt;property id=&quot;20148&quot; value=&quot;5&quot;/&gt;&lt;property id=&quot;20300&quot; value=&quot;Slide 40 - &amp;quot;Register a Storage Controller&amp;quot;&quot;/&gt;&lt;property id=&quot;20307&quot; value=&quot;370&quot;/&gt;&lt;/object&gt;&lt;object type=&quot;3&quot; unique_id=&quot;19348&quot;&gt;&lt;property id=&quot;20148&quot; value=&quot;5&quot;/&gt;&lt;property id=&quot;20300&quot; value=&quot;Slide 41 - &amp;quot;Register a Node Controller&amp;quot;&quot;/&gt;&lt;property id=&quot;20307&quot; value=&quot;371&quot;/&gt;&lt;/object&gt;&lt;object type=&quot;3&quot; unique_id=&quot;19349&quot;&gt;&lt;property id=&quot;20148&quot; value=&quot;5&quot;/&gt;&lt;property id=&quot;20300&quot; value=&quot;Slide 43 - &amp;quot;Download Admin Credentials&amp;quot;&quot;/&gt;&lt;property id=&quot;20307&quot; value=&quot;376&quot;/&gt;&lt;/object&gt;&lt;object type=&quot;3&quot; unique_id=&quot;19350&quot;&gt;&lt;property id=&quot;20148&quot; value=&quot;5&quot;/&gt;&lt;property id=&quot;20300&quot; value=&quot;Slide 44 - &amp;quot;Euca2ools Operation&amp;quot;&quot;/&gt;&lt;property id=&quot;20307&quot; value=&quot;377&quot;/&gt;&lt;/object&gt;&lt;object type=&quot;3&quot; unique_id=&quot;19351&quot;&gt;&lt;property id=&quot;20148&quot; value=&quot;5&quot;/&gt;&lt;property id=&quot;20300&quot; value=&quot;Slide 46 - &amp;quot;Verify Cloud Resources&amp;quot;&quot;/&gt;&lt;property id=&quot;20307&quot; value=&quot;378&quot;/&gt;&lt;/object&gt;&lt;object type=&quot;3&quot; unique_id=&quot;19352&quot;&gt;&lt;property id=&quot;20148&quot; value=&quot;5&quot;/&gt;&lt;property id=&quot;20300&quot; value=&quot;Slide 48 - &amp;quot;Hands-On&amp;quot;&quot;/&gt;&lt;property id=&quot;20307&quot; value=&quot;372&quot;/&gt;&lt;/object&gt;&lt;object type=&quot;3&quot; unique_id=&quot;19675&quot;&gt;&lt;property id=&quot;20148&quot; value=&quot;5&quot;/&gt;&lt;property id=&quot;20300&quot; value=&quot;Slide 27 - &amp;quot;Loop Devices&amp;quot;&quot;/&gt;&lt;property id=&quot;20307&quot; value=&quot;380&quot;/&gt;&lt;/object&gt;&lt;object type=&quot;3&quot; unique_id=&quot;20988&quot;&gt;&lt;property id=&quot;20148&quot; value=&quot;5&quot;/&gt;&lt;property id=&quot;20300&quot; value=&quot;Slide 37 - &amp;quot;Starting and Stopping Cloud Services&amp;quot;&quot;/&gt;&lt;property id=&quot;20307&quot; value=&quot;382&quot;/&gt;&lt;/object&gt;&lt;object type=&quot;3&quot; unique_id=&quot;20989&quot;&gt;&lt;property id=&quot;20148&quot; value=&quot;5&quot;/&gt;&lt;property id=&quot;20300&quot; value=&quot;Slide 33 - &amp;quot;CPU Over Commitment&amp;quot;&quot;/&gt;&lt;property id=&quot;20307&quot; value=&quot;383&quot;/&gt;&lt;/object&gt;&lt;object type=&quot;3&quot; unique_id=&quot;21038&quot;&gt;&lt;property id=&quot;20148&quot; value=&quot;5&quot;/&gt;&lt;property id=&quot;20300&quot; value=&quot;Slide 29 - &amp;quot;Eucalyptus DNS Names&amp;quot;&quot;/&gt;&lt;property id=&quot;20307&quot; value=&quot;384&quot;/&gt;&lt;/object&gt;&lt;object type=&quot;3&quot; unique_id=&quot;21040&quot;&gt;&lt;property id=&quot;20148&quot; value=&quot;5&quot;/&gt;&lt;property id=&quot;20300&quot; value=&quot;Slide 31 - &amp;quot;Configuring DNS&amp;quot;&quot;/&gt;&lt;property id=&quot;20307&quot; value=&quot;386&quot;/&gt;&lt;/object&gt;&lt;object type=&quot;3&quot; unique_id=&quot;27665&quot;&gt;&lt;property id=&quot;20148&quot; value=&quot;5&quot;/&gt;&lt;property id=&quot;20300&quot; value=&quot;Slide 26 - &amp;quot;Post-Installation Tasks&amp;quot;&quot;/&gt;&lt;property id=&quot;20307&quot; value=&quot;388&quot;/&gt;&lt;/object&gt;&lt;object type=&quot;3&quot; unique_id=&quot;29341&quot;&gt;&lt;property id=&quot;20148&quot; value=&quot;5&quot;/&gt;&lt;property id=&quot;20300&quot; value=&quot;Slide 20 - &amp;quot;Subscription Customers&amp;quot;&quot;/&gt;&lt;property id=&quot;20307&quot; value=&quot;389&quot;/&gt;&lt;/object&gt;&lt;object type=&quot;3&quot; unique_id=&quot;29546&quot;&gt;&lt;property id=&quot;20148&quot; value=&quot;5&quot;/&gt;&lt;property id=&quot;20300&quot; value=&quot;Slide 18 - &amp;quot;Installing Community Packages Repo Files&amp;quot;&quot;/&gt;&lt;property id=&quot;20307&quot; value=&quot;390&quot;/&gt;&lt;/object&gt;&lt;object type=&quot;3&quot; unique_id=&quot;29547&quot;&gt;&lt;property id=&quot;20148&quot; value=&quot;5&quot;/&gt;&lt;property id=&quot;20300&quot; value=&quot;Slide 22 - &amp;quot;Front-End Installation&amp;quot;&quot;/&gt;&lt;property id=&quot;20307&quot; value=&quot;391&quot;/&gt;&lt;/object&gt;&lt;object type=&quot;3&quot; unique_id=&quot;31574&quot;&gt;&lt;property id=&quot;20148&quot; value=&quot;5&quot;/&gt;&lt;property id=&quot;20300&quot; value=&quot;Slide 24 - &amp;quot;Installing Only Euca2ools&amp;quot;&quot;/&gt;&lt;property id=&quot;20307&quot; value=&quot;392&quot;/&gt;&lt;/object&gt;&lt;object type=&quot;3&quot; unique_id=&quot;31622&quot;&gt;&lt;property id=&quot;20148&quot; value=&quot;5&quot;/&gt;&lt;property id=&quot;20300&quot; value=&quot;Slide 34 - &amp;quot;Memory Over Commitment&amp;quot;&quot;/&gt;&lt;property id=&quot;20307&quot; value=&quot;393&quot;/&gt;&lt;/object&gt;&lt;object type=&quot;3&quot; unique_id=&quot;32007&quot;&gt;&lt;property id=&quot;20148&quot; value=&quot;5&quot;/&gt;&lt;property id=&quot;20300&quot; value=&quot;Slide 6 - &amp;quot;CPU Requirements&amp;quot;&quot;/&gt;&lt;property id=&quot;20307&quot; value=&quot;394&quot;/&gt;&lt;/object&gt;&lt;object type=&quot;3&quot; unique_id=&quot;32008&quot;&gt;&lt;property id=&quot;20148&quot; value=&quot;5&quot;/&gt;&lt;property id=&quot;20300&quot; value=&quot;Slide 7 - &amp;quot;Memory Requirements&amp;quot;&quot;/&gt;&lt;property id=&quot;20307&quot; value=&quot;395&quot;/&gt;&lt;/object&gt;&lt;object type=&quot;3&quot; unique_id=&quot;32402&quot;&gt;&lt;property id=&quot;20148&quot; value=&quot;5&quot;/&gt;&lt;property id=&quot;20300&quot; value=&quot;Slide 9 - &amp;quot;Disk and Software Installation&amp;quot;&quot;/&gt;&lt;property id=&quot;20307&quot; value=&quot;396&quot;/&gt;&lt;/object&gt;&lt;object type=&quot;3&quot; unique_id=&quot;33153&quot;&gt;&lt;property id=&quot;20148&quot; value=&quot;5&quot;/&gt;&lt;property id=&quot;20300&quot; value=&quot;Slide 45 - &amp;quot;Configure Storage Controller Storage&amp;quot;&quot;/&gt;&lt;property id=&quot;20307&quot; value=&quot;397&quot;/&gt;&lt;/object&gt;&lt;object type=&quot;3&quot; unique_id=&quot;33205&quot;&gt;&lt;property id=&quot;20148&quot; value=&quot;5&quot;/&gt;&lt;property id=&quot;20300&quot; value=&quot;Slide 42 - &amp;quot;Back Up Cloud Configuration&amp;quot;&quot;/&gt;&lt;property id=&quot;20307&quot; value=&quot;398&quot;/&gt;&lt;/object&gt;&lt;object type=&quot;3&quot; unique_id=&quot;34766&quot;&gt;&lt;property id=&quot;20148&quot; value=&quot;5&quot;/&gt;&lt;property id=&quot;20300&quot; value=&quot;Slide 30 - &amp;quot;Eucalyptus DNS Queries&amp;quot;&quot;/&gt;&lt;property id=&quot;20307&quot; value=&quot;399&quot;/&gt;&lt;/object&gt;&lt;/object&gt;&lt;/object&gt;&lt;/database&gt;"/>
  <p:tag name="SECTOMILLISECCONVERTED" val="1"/>
</p:tagLst>
</file>

<file path=ppt/theme/theme1.xml><?xml version="1.0" encoding="utf-8"?>
<a:theme xmlns:a="http://schemas.openxmlformats.org/drawingml/2006/main" name="euc-040_rev_d_corp_template_v10">
  <a:themeElements>
    <a:clrScheme name="Custom 42">
      <a:dk1>
        <a:srgbClr val="000000"/>
      </a:dk1>
      <a:lt1>
        <a:srgbClr val="FFFFFF"/>
      </a:lt1>
      <a:dk2>
        <a:srgbClr val="8CC63F"/>
      </a:dk2>
      <a:lt2>
        <a:srgbClr val="808080"/>
      </a:lt2>
      <a:accent1>
        <a:srgbClr val="03405F"/>
      </a:accent1>
      <a:accent2>
        <a:srgbClr val="F3901D"/>
      </a:accent2>
      <a:accent3>
        <a:srgbClr val="009E93"/>
      </a:accent3>
      <a:accent4>
        <a:srgbClr val="6A737B"/>
      </a:accent4>
      <a:accent5>
        <a:srgbClr val="BA4B06"/>
      </a:accent5>
      <a:accent6>
        <a:srgbClr val="7A853B"/>
      </a:accent6>
      <a:hlink>
        <a:srgbClr val="20297A"/>
      </a:hlink>
      <a:folHlink>
        <a:srgbClr val="206DC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6B4794"/>
        </a:dk2>
        <a:lt2>
          <a:srgbClr val="808080"/>
        </a:lt2>
        <a:accent1>
          <a:srgbClr val="6BB91D"/>
        </a:accent1>
        <a:accent2>
          <a:srgbClr val="1A418E"/>
        </a:accent2>
        <a:accent3>
          <a:srgbClr val="FFFFFF"/>
        </a:accent3>
        <a:accent4>
          <a:srgbClr val="000000"/>
        </a:accent4>
        <a:accent5>
          <a:srgbClr val="BAD9AB"/>
        </a:accent5>
        <a:accent6>
          <a:srgbClr val="163A80"/>
        </a:accent6>
        <a:hlink>
          <a:srgbClr val="FF9900"/>
        </a:hlink>
        <a:folHlink>
          <a:srgbClr val="9966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6B4794"/>
        </a:dk2>
        <a:lt2>
          <a:srgbClr val="808080"/>
        </a:lt2>
        <a:accent1>
          <a:srgbClr val="6BB91D"/>
        </a:accent1>
        <a:accent2>
          <a:srgbClr val="2479D6"/>
        </a:accent2>
        <a:accent3>
          <a:srgbClr val="FFFFFF"/>
        </a:accent3>
        <a:accent4>
          <a:srgbClr val="000000"/>
        </a:accent4>
        <a:accent5>
          <a:srgbClr val="BAD9AB"/>
        </a:accent5>
        <a:accent6>
          <a:srgbClr val="206DC2"/>
        </a:accent6>
        <a:hlink>
          <a:srgbClr val="666699"/>
        </a:hlink>
        <a:folHlink>
          <a:srgbClr val="DC9302"/>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6B4794"/>
        </a:dk2>
        <a:lt2>
          <a:srgbClr val="808080"/>
        </a:lt2>
        <a:accent1>
          <a:srgbClr val="6BB91D"/>
        </a:accent1>
        <a:accent2>
          <a:srgbClr val="2479D6"/>
        </a:accent2>
        <a:accent3>
          <a:srgbClr val="FFFFFF"/>
        </a:accent3>
        <a:accent4>
          <a:srgbClr val="000000"/>
        </a:accent4>
        <a:accent5>
          <a:srgbClr val="BAD9AB"/>
        </a:accent5>
        <a:accent6>
          <a:srgbClr val="206DC2"/>
        </a:accent6>
        <a:hlink>
          <a:srgbClr val="9393C4"/>
        </a:hlink>
        <a:folHlink>
          <a:srgbClr val="DC930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euc-040_rev_d_corp_template_v10</Template>
  <TotalTime>17340</TotalTime>
  <Words>6774</Words>
  <Application>Microsoft Office PowerPoint</Application>
  <PresentationFormat>On-screen Show (4:3)</PresentationFormat>
  <Paragraphs>708</Paragraphs>
  <Slides>50</Slides>
  <Notes>43</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euc-040_rev_d_corp_template_v10</vt:lpstr>
      <vt:lpstr>PowerPoint Presentation</vt:lpstr>
      <vt:lpstr>Eucalyptus Installation</vt:lpstr>
      <vt:lpstr>Module Topics</vt:lpstr>
      <vt:lpstr>Eucalyptus IaaS Software</vt:lpstr>
      <vt:lpstr>Infrastructure Host Software Requirements</vt:lpstr>
      <vt:lpstr>CPU Requirements</vt:lpstr>
      <vt:lpstr>Memory Requirements</vt:lpstr>
      <vt:lpstr>Storage Requirements</vt:lpstr>
      <vt:lpstr>Disk and Software Installation</vt:lpstr>
      <vt:lpstr>Network Requirements</vt:lpstr>
      <vt:lpstr>Firewall Requirements</vt:lpstr>
      <vt:lpstr>Installation Methods</vt:lpstr>
      <vt:lpstr>Package Installation</vt:lpstr>
      <vt:lpstr>Internal Software Repository</vt:lpstr>
      <vt:lpstr>Proof-of-Concept Installation</vt:lpstr>
      <vt:lpstr>Node Controller Pre-Configuration</vt:lpstr>
      <vt:lpstr>Installing the Release RPM </vt:lpstr>
      <vt:lpstr>Installing Community Packages Repo Files</vt:lpstr>
      <vt:lpstr>Installing the Euca2ools Repo File</vt:lpstr>
      <vt:lpstr>Subscription Customers</vt:lpstr>
      <vt:lpstr>Install the Subscription RPM</vt:lpstr>
      <vt:lpstr>Front-End Installation</vt:lpstr>
      <vt:lpstr>Node Controller Installation</vt:lpstr>
      <vt:lpstr>Installing Only Euca2ools</vt:lpstr>
      <vt:lpstr>Hands-On:</vt:lpstr>
      <vt:lpstr>Post-Installation Tasks</vt:lpstr>
      <vt:lpstr>Loop Devices</vt:lpstr>
      <vt:lpstr>Configure the Network Mode</vt:lpstr>
      <vt:lpstr>Eucalyptus DNS Names</vt:lpstr>
      <vt:lpstr>Eucalyptus DNS Queries</vt:lpstr>
      <vt:lpstr>Configuring DNS</vt:lpstr>
      <vt:lpstr>Optional Configuration</vt:lpstr>
      <vt:lpstr>CPU Over Commitment</vt:lpstr>
      <vt:lpstr>Memory Over Commitment</vt:lpstr>
      <vt:lpstr>Start the Cloud Controller</vt:lpstr>
      <vt:lpstr>Start the Remaining Cloud Services</vt:lpstr>
      <vt:lpstr>Starting and Stopping Cloud Services</vt:lpstr>
      <vt:lpstr>Register a Walrus</vt:lpstr>
      <vt:lpstr>Register a Cluster Controller</vt:lpstr>
      <vt:lpstr>Register a Storage Controller</vt:lpstr>
      <vt:lpstr>Register a Node Controller</vt:lpstr>
      <vt:lpstr>Back Up Cloud Configuration</vt:lpstr>
      <vt:lpstr>Download Admin Credentials</vt:lpstr>
      <vt:lpstr>Euca2ools Operation</vt:lpstr>
      <vt:lpstr>Configure Storage Controller Storage</vt:lpstr>
      <vt:lpstr>Verify Cloud Resources</vt:lpstr>
      <vt:lpstr>Summary</vt:lpstr>
      <vt:lpstr>Hands-On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Eden</dc:creator>
  <cp:lastModifiedBy>Steve Bradshaw</cp:lastModifiedBy>
  <cp:revision>693</cp:revision>
  <dcterms:created xsi:type="dcterms:W3CDTF">2011-10-23T23:18:41Z</dcterms:created>
  <dcterms:modified xsi:type="dcterms:W3CDTF">2012-12-05T19:29:57Z</dcterms:modified>
</cp:coreProperties>
</file>