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56" r:id="rId3"/>
    <p:sldId id="257" r:id="rId4"/>
    <p:sldId id="268" r:id="rId5"/>
    <p:sldId id="300" r:id="rId6"/>
    <p:sldId id="301" r:id="rId7"/>
    <p:sldId id="302" r:id="rId8"/>
    <p:sldId id="316" r:id="rId9"/>
    <p:sldId id="292" r:id="rId10"/>
    <p:sldId id="308" r:id="rId11"/>
    <p:sldId id="304" r:id="rId12"/>
    <p:sldId id="311" r:id="rId13"/>
    <p:sldId id="305" r:id="rId14"/>
    <p:sldId id="299" r:id="rId15"/>
    <p:sldId id="264" r:id="rId16"/>
    <p:sldId id="265" r:id="rId17"/>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DB"/>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45" autoAdjust="0"/>
  </p:normalViewPr>
  <p:slideViewPr>
    <p:cSldViewPr snapToGrid="0">
      <p:cViewPr varScale="1">
        <p:scale>
          <a:sx n="86" d="100"/>
          <a:sy n="86" d="100"/>
        </p:scale>
        <p:origin x="-108" y="-90"/>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a:t>
            </a:fld>
            <a:endParaRPr lang="en-US"/>
          </a:p>
        </p:txBody>
      </p:sp>
    </p:spTree>
    <p:extLst>
      <p:ext uri="{BB962C8B-B14F-4D97-AF65-F5344CB8AC3E}">
        <p14:creationId xmlns:p14="http://schemas.microsoft.com/office/powerpoint/2010/main" val="406733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7E5D7CFF-34B8-46B3-A712-B592200EEB52}"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7475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475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14</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third-party</a:t>
            </a:r>
            <a:r>
              <a:rPr lang="en-US" baseline="0" dirty="0" smtClean="0"/>
              <a:t> tools would be those designed for Eucalyptus or those designed for Amazon but work with Eucalyptus.</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Accounts, user names, and passwords are covered in a</a:t>
            </a:r>
            <a:r>
              <a:rPr lang="en-US" baseline="0" dirty="0" smtClean="0"/>
              <a:t> later module about Eucalyptus Identity and Access Management (EIAM).  By default, the only account that exists after installation is the eucalyptus account.  The only user that exists in the eucalyptus account after installation is admin.</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At first log in all users,</a:t>
            </a:r>
            <a:r>
              <a:rPr lang="en-US" baseline="0" dirty="0" smtClean="0"/>
              <a:t> not just the admin user, are prompted for their email address and to change their default password.</a:t>
            </a: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Red boxes</a:t>
            </a:r>
            <a:r>
              <a:rPr lang="en-US" baseline="0" dirty="0" smtClean="0"/>
              <a:t> were added to the screen capture for illustration purposes.</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header</a:t>
            </a:r>
            <a:r>
              <a:rPr lang="en-US" baseline="0" dirty="0" smtClean="0"/>
              <a:t> area includes the logo, the link to a user profile setting menu, and the big search box.</a:t>
            </a:r>
            <a:endParaRPr lang="en-US" dirty="0" smtClean="0"/>
          </a:p>
          <a:p>
            <a:r>
              <a:rPr lang="en-US" dirty="0" smtClean="0"/>
              <a:t>The quick links</a:t>
            </a:r>
            <a:r>
              <a:rPr lang="en-US" baseline="0" dirty="0" smtClean="0"/>
              <a:t> area provides links to various contents of the Administrator Console. The Quick Links area is organized into sections made up of two levels.  The top level is a heading for that section. Under each heading is a second section that contains a list of links.</a:t>
            </a:r>
          </a:p>
          <a:p>
            <a:r>
              <a:rPr lang="en-US" dirty="0" smtClean="0"/>
              <a:t>The center part of the main screen displays the main</a:t>
            </a:r>
            <a:r>
              <a:rPr lang="en-US" baseline="0" dirty="0" smtClean="0"/>
              <a:t> </a:t>
            </a:r>
            <a:r>
              <a:rPr lang="en-US" dirty="0" smtClean="0"/>
              <a:t>content, usually the search result list. In many content</a:t>
            </a:r>
            <a:r>
              <a:rPr lang="en-US" baseline="0" dirty="0" smtClean="0"/>
              <a:t> </a:t>
            </a:r>
            <a:r>
              <a:rPr lang="en-US" dirty="0" smtClean="0"/>
              <a:t>displays, the Administrator Console displays a toolbar that contains</a:t>
            </a:r>
            <a:r>
              <a:rPr lang="en-US" baseline="0" dirty="0" smtClean="0"/>
              <a:t> </a:t>
            </a:r>
            <a:r>
              <a:rPr lang="en-US" dirty="0" smtClean="0"/>
              <a:t>action buttons. The bottom of the content area provides</a:t>
            </a:r>
            <a:r>
              <a:rPr lang="en-US" baseline="0" dirty="0" smtClean="0"/>
              <a:t> </a:t>
            </a:r>
            <a:r>
              <a:rPr lang="en-US" dirty="0" smtClean="0"/>
              <a:t>the page navigation controls.</a:t>
            </a:r>
          </a:p>
          <a:p>
            <a:r>
              <a:rPr lang="en-US" dirty="0" smtClean="0"/>
              <a:t>The bar at the bottom of the main screen shows system</a:t>
            </a:r>
            <a:r>
              <a:rPr lang="en-US" baseline="0" dirty="0" smtClean="0"/>
              <a:t> </a:t>
            </a:r>
            <a:r>
              <a:rPr lang="en-US" dirty="0" smtClean="0"/>
              <a:t>status messages, log window toggle button and the</a:t>
            </a:r>
            <a:r>
              <a:rPr lang="en-US" baseline="0" dirty="0" smtClean="0"/>
              <a:t> </a:t>
            </a:r>
            <a:r>
              <a:rPr lang="en-US" dirty="0" smtClean="0"/>
              <a:t>software version (from left to right).</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4542106-4B0F-4921-84AA-9DD9529E938F}"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73731"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3732"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4542106-4B0F-4921-84AA-9DD9529E938F}" type="slidenum">
              <a:rPr lang="en-US" smtClean="0">
                <a:solidFill>
                  <a:srgbClr val="000000"/>
                </a:solidFill>
                <a:latin typeface="Times New Roman" charset="0"/>
              </a:rPr>
              <a:pPr eaLnBrk="1"/>
              <a:t>10</a:t>
            </a:fld>
            <a:endParaRPr lang="en-US" smtClean="0">
              <a:solidFill>
                <a:srgbClr val="000000"/>
              </a:solidFill>
              <a:latin typeface="Times New Roman" charset="0"/>
            </a:endParaRPr>
          </a:p>
        </p:txBody>
      </p:sp>
      <p:sp>
        <p:nvSpPr>
          <p:cNvPr id="73731"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3732"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4542106-4B0F-4921-84AA-9DD9529E938F}" type="slidenum">
              <a:rPr lang="en-US" smtClean="0">
                <a:solidFill>
                  <a:srgbClr val="000000"/>
                </a:solidFill>
                <a:latin typeface="Times New Roman" charset="0"/>
              </a:rPr>
              <a:pPr eaLnBrk="1"/>
              <a:t>11</a:t>
            </a:fld>
            <a:endParaRPr lang="en-US" smtClean="0">
              <a:solidFill>
                <a:srgbClr val="000000"/>
              </a:solidFill>
              <a:latin typeface="Times New Roman" charset="0"/>
            </a:endParaRPr>
          </a:p>
        </p:txBody>
      </p:sp>
      <p:sp>
        <p:nvSpPr>
          <p:cNvPr id="73731"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3732"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actual</a:t>
            </a:r>
            <a:r>
              <a:rPr lang="en-US" baseline="0" dirty="0" smtClean="0">
                <a:latin typeface="Times New Roman" charset="0"/>
              </a:rPr>
              <a:t> options required varies by the actual command.  See the online help pages for details about specific commands and their required options.</a:t>
            </a:r>
          </a:p>
          <a:p>
            <a:r>
              <a:rPr lang="en-US" baseline="0" dirty="0" smtClean="0">
                <a:latin typeface="Times New Roman" charset="0"/>
              </a:rPr>
              <a:t>This slide only shows the potential authentication arguments for euca2ools commands.</a:t>
            </a:r>
          </a:p>
          <a:p>
            <a:r>
              <a:rPr lang="en-US" baseline="0" dirty="0" smtClean="0">
                <a:latin typeface="Times New Roman" charset="0"/>
              </a:rPr>
              <a:t>Most every euca2ool command and option will work in Amazon, but not all </a:t>
            </a:r>
            <a:r>
              <a:rPr lang="en-US" baseline="0" dirty="0" err="1" smtClean="0">
                <a:latin typeface="Times New Roman" charset="0"/>
              </a:rPr>
              <a:t>amitools</a:t>
            </a:r>
            <a:r>
              <a:rPr lang="en-US" baseline="0" dirty="0" smtClean="0">
                <a:latin typeface="Times New Roman" charset="0"/>
              </a:rPr>
              <a:t> and options will work in Eucalyptus.  The difference is that Eucalyptus only implements a subset of the Amazon APIs.</a:t>
            </a:r>
          </a:p>
          <a:p>
            <a:r>
              <a:rPr lang="en-US" sz="1200" kern="1200" dirty="0" smtClean="0">
                <a:solidFill>
                  <a:schemeClr val="tx1"/>
                </a:solidFill>
                <a:effectLst/>
                <a:latin typeface="Arial" charset="0"/>
                <a:ea typeface="+mn-ea"/>
                <a:cs typeface="+mn-cs"/>
              </a:rPr>
              <a:t>An </a:t>
            </a:r>
            <a:r>
              <a:rPr lang="en-US" sz="1200" b="1" kern="1200" dirty="0" smtClean="0">
                <a:solidFill>
                  <a:schemeClr val="tx1"/>
                </a:solidFill>
                <a:effectLst/>
                <a:latin typeface="Arial" charset="0"/>
                <a:ea typeface="+mn-ea"/>
                <a:cs typeface="+mn-cs"/>
              </a:rPr>
              <a:t>X.509 certificate </a:t>
            </a:r>
            <a:r>
              <a:rPr lang="en-US" sz="1200" kern="1200" dirty="0" smtClean="0">
                <a:solidFill>
                  <a:schemeClr val="tx1"/>
                </a:solidFill>
                <a:effectLst/>
                <a:latin typeface="Arial" charset="0"/>
                <a:ea typeface="+mn-ea"/>
                <a:cs typeface="+mn-cs"/>
              </a:rPr>
              <a:t>is used to authenticate requests to the SOAP API service.  A </a:t>
            </a:r>
            <a:r>
              <a:rPr lang="en-US" sz="1200" b="1" kern="1200" dirty="0" smtClean="0">
                <a:solidFill>
                  <a:schemeClr val="tx1"/>
                </a:solidFill>
                <a:effectLst/>
                <a:latin typeface="Arial" charset="0"/>
                <a:ea typeface="+mn-ea"/>
                <a:cs typeface="+mn-cs"/>
              </a:rPr>
              <a:t>secret access key </a:t>
            </a:r>
            <a:r>
              <a:rPr lang="en-US" sz="1200" kern="1200" dirty="0" smtClean="0">
                <a:solidFill>
                  <a:schemeClr val="tx1"/>
                </a:solidFill>
                <a:effectLst/>
                <a:latin typeface="Arial" charset="0"/>
                <a:ea typeface="+mn-ea"/>
                <a:cs typeface="+mn-cs"/>
              </a:rPr>
              <a:t>is used to authenticate requests to the REST API service.  A </a:t>
            </a:r>
            <a:r>
              <a:rPr lang="en-US" sz="1200" b="1" kern="1200" dirty="0" smtClean="0">
                <a:solidFill>
                  <a:schemeClr val="tx1"/>
                </a:solidFill>
                <a:effectLst/>
                <a:latin typeface="Arial" charset="0"/>
                <a:ea typeface="+mn-ea"/>
                <a:cs typeface="+mn-cs"/>
              </a:rPr>
              <a:t>login password </a:t>
            </a:r>
            <a:r>
              <a:rPr lang="en-US" sz="1200" kern="1200" dirty="0" smtClean="0">
                <a:solidFill>
                  <a:schemeClr val="tx1"/>
                </a:solidFill>
                <a:effectLst/>
                <a:latin typeface="Arial" charset="0"/>
                <a:ea typeface="+mn-ea"/>
                <a:cs typeface="+mn-cs"/>
              </a:rPr>
              <a:t>is used to authenticate the Administrator Console access.</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effectLst/>
              </a:rPr>
              <a:t>Euca2ools issue Query requests.  Query requests, as defined</a:t>
            </a:r>
            <a:r>
              <a:rPr lang="en-US" baseline="0" dirty="0" smtClean="0">
                <a:effectLst/>
              </a:rPr>
              <a:t> by the AWS APIs,</a:t>
            </a:r>
            <a:r>
              <a:rPr lang="en-US" dirty="0" smtClean="0">
                <a:effectLst/>
              </a:rPr>
              <a:t> are HTTP or HTTPS requests that use the HTTP verb GET or POST and a Query parameter named </a:t>
            </a:r>
            <a:r>
              <a:rPr lang="en-US" i="1" dirty="0" smtClean="0">
                <a:effectLst/>
              </a:rPr>
              <a:t>Action</a:t>
            </a:r>
            <a:r>
              <a:rPr lang="en-US" dirty="0" smtClean="0">
                <a:effectLst/>
              </a:rPr>
              <a:t>.  The Action</a:t>
            </a:r>
            <a:r>
              <a:rPr lang="en-US" baseline="0" dirty="0" smtClean="0">
                <a:effectLst/>
              </a:rPr>
              <a:t> query parameter determines the action taken by the query request.  The action, for example, can include any EC2 action (</a:t>
            </a:r>
            <a:r>
              <a:rPr lang="en-US" baseline="0" dirty="0" err="1" smtClean="0">
                <a:effectLst/>
              </a:rPr>
              <a:t>RunInstances</a:t>
            </a:r>
            <a:r>
              <a:rPr lang="en-US" baseline="0" dirty="0" smtClean="0">
                <a:effectLst/>
              </a:rPr>
              <a:t>, </a:t>
            </a:r>
            <a:r>
              <a:rPr lang="en-US" baseline="0" dirty="0" err="1" smtClean="0">
                <a:effectLst/>
              </a:rPr>
              <a:t>DescribeImages</a:t>
            </a:r>
            <a:r>
              <a:rPr lang="en-US" baseline="0" dirty="0" smtClean="0">
                <a:effectLst/>
              </a:rPr>
              <a:t>, etc.) and are not just requests that ‘query’ for information.  Query requests can actually perform actions in the cloud.  Although a Secret Access Key is required, for security reasons the Secret Access Key is never really sent via HTTP to the server.  Instead, the Access Key ID is sent which allows the server to honor the request.</a:t>
            </a:r>
            <a:endParaRPr lang="en-US" dirty="0" smtClean="0"/>
          </a:p>
          <a:p>
            <a:endParaRPr lang="en-US"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eucalyptus.com/partner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p:cNvSpPr>
            <a:spLocks noGrp="1"/>
          </p:cNvSpPr>
          <p:nvPr>
            <p:ph type="title"/>
          </p:nvPr>
        </p:nvSpPr>
        <p:spPr/>
        <p:txBody>
          <a:bodyPr/>
          <a:lstStyle/>
          <a:p>
            <a:r>
              <a:rPr lang="en-US" dirty="0" smtClean="0"/>
              <a:t>Euca2ools Management</a:t>
            </a:r>
          </a:p>
        </p:txBody>
      </p:sp>
      <p:sp>
        <p:nvSpPr>
          <p:cNvPr id="39938" name="Rectangle 2"/>
          <p:cNvSpPr>
            <a:spLocks noGrp="1" noChangeArrowheads="1"/>
          </p:cNvSpPr>
          <p:nvPr>
            <p:ph type="body" idx="1"/>
          </p:nvPr>
        </p:nvSpPr>
        <p:spPr/>
        <p:txBody>
          <a:bodyPr/>
          <a:lstStyle/>
          <a:p>
            <a:r>
              <a:rPr lang="en-US" dirty="0" smtClean="0"/>
              <a:t>Euca2ools are a command-line user interface.</a:t>
            </a:r>
          </a:p>
          <a:p>
            <a:pPr lvl="1"/>
            <a:r>
              <a:rPr lang="en-US" dirty="0" smtClean="0"/>
              <a:t>Manages images, instances, key pairs, addresses, volumes, snapshots, security groups</a:t>
            </a:r>
          </a:p>
          <a:p>
            <a:r>
              <a:rPr lang="en-US" dirty="0" smtClean="0"/>
              <a:t>Euca2ools commands in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usr</a:t>
            </a:r>
            <a:r>
              <a:rPr lang="en-US" dirty="0" smtClean="0">
                <a:latin typeface="Courier New" pitchFamily="49" charset="0"/>
                <a:cs typeface="Courier New" pitchFamily="49" charset="0"/>
              </a:rPr>
              <a:t>/bin</a:t>
            </a:r>
            <a:endParaRPr lang="en-US" dirty="0" smtClean="0"/>
          </a:p>
          <a:p>
            <a:r>
              <a:rPr lang="en-US" dirty="0" smtClean="0"/>
              <a:t>Online help available through:</a:t>
            </a:r>
          </a:p>
          <a:p>
            <a:pPr lvl="1"/>
            <a:r>
              <a:rPr lang="en-US" dirty="0" smtClean="0">
                <a:latin typeface="Courier New" pitchFamily="49" charset="0"/>
                <a:cs typeface="Courier New" pitchFamily="49" charset="0"/>
              </a:rPr>
              <a:t># command –h</a:t>
            </a:r>
          </a:p>
          <a:p>
            <a:pPr lvl="1"/>
            <a:r>
              <a:rPr lang="en-US" dirty="0" smtClean="0">
                <a:latin typeface="Courier New" pitchFamily="49" charset="0"/>
                <a:cs typeface="Courier New" pitchFamily="49" charset="0"/>
              </a:rPr>
              <a:t># command --help</a:t>
            </a:r>
          </a:p>
          <a:p>
            <a:pPr lvl="1"/>
            <a:r>
              <a:rPr lang="en-US" dirty="0" smtClean="0">
                <a:latin typeface="Courier New" pitchFamily="49" charset="0"/>
                <a:cs typeface="Courier New" pitchFamily="49" charset="0"/>
              </a:rPr>
              <a:t># man command</a:t>
            </a:r>
          </a:p>
          <a:p>
            <a:endParaRPr lang="en-US" dirty="0" smtClean="0"/>
          </a:p>
        </p:txBody>
      </p:sp>
      <p:sp>
        <p:nvSpPr>
          <p:cNvPr id="39940"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10</a:t>
            </a:fld>
            <a:endParaRPr lang="en-US"/>
          </a:p>
        </p:txBody>
      </p:sp>
    </p:spTree>
    <p:extLst>
      <p:ext uri="{BB962C8B-B14F-4D97-AF65-F5344CB8AC3E}">
        <p14:creationId xmlns:p14="http://schemas.microsoft.com/office/powerpoint/2010/main" val="41106191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p:cNvSpPr>
            <a:spLocks noGrp="1"/>
          </p:cNvSpPr>
          <p:nvPr>
            <p:ph type="title"/>
          </p:nvPr>
        </p:nvSpPr>
        <p:spPr/>
        <p:txBody>
          <a:bodyPr/>
          <a:lstStyle/>
          <a:p>
            <a:r>
              <a:rPr lang="en-US" dirty="0" smtClean="0"/>
              <a:t>Euca2ools Syntax</a:t>
            </a:r>
          </a:p>
        </p:txBody>
      </p:sp>
      <p:sp>
        <p:nvSpPr>
          <p:cNvPr id="39938" name="Rectangle 2"/>
          <p:cNvSpPr>
            <a:spLocks noGrp="1" noChangeArrowheads="1"/>
          </p:cNvSpPr>
          <p:nvPr>
            <p:ph type="body" idx="1"/>
          </p:nvPr>
        </p:nvSpPr>
        <p:spPr>
          <a:xfrm>
            <a:off x="314325" y="1229444"/>
            <a:ext cx="8524875" cy="5095236"/>
          </a:xfrm>
        </p:spPr>
        <p:txBody>
          <a:bodyPr/>
          <a:lstStyle/>
          <a:p>
            <a:r>
              <a:rPr lang="en-US" dirty="0" smtClean="0"/>
              <a:t>Euca2ools:</a:t>
            </a:r>
          </a:p>
          <a:p>
            <a:pPr lvl="1"/>
            <a:r>
              <a:rPr lang="en-US" dirty="0" smtClean="0"/>
              <a:t>Emulate </a:t>
            </a:r>
            <a:r>
              <a:rPr lang="en-US" dirty="0"/>
              <a:t>the command-line tools </a:t>
            </a:r>
            <a:r>
              <a:rPr lang="en-US" dirty="0" smtClean="0"/>
              <a:t>distributed by </a:t>
            </a:r>
            <a:r>
              <a:rPr lang="en-US" dirty="0"/>
              <a:t>Amazon (</a:t>
            </a:r>
            <a:r>
              <a:rPr lang="en-US" dirty="0" err="1"/>
              <a:t>api</a:t>
            </a:r>
            <a:r>
              <a:rPr lang="en-US" dirty="0"/>
              <a:t>-tools and </a:t>
            </a:r>
            <a:r>
              <a:rPr lang="en-US" dirty="0" err="1" smtClean="0"/>
              <a:t>ami</a:t>
            </a:r>
            <a:r>
              <a:rPr lang="en-US" dirty="0" smtClean="0"/>
              <a:t>-tools)</a:t>
            </a:r>
          </a:p>
          <a:p>
            <a:pPr lvl="2"/>
            <a:r>
              <a:rPr lang="en-US" dirty="0"/>
              <a:t>G</a:t>
            </a:r>
            <a:r>
              <a:rPr lang="en-US" dirty="0" smtClean="0"/>
              <a:t>enerally </a:t>
            </a:r>
            <a:r>
              <a:rPr lang="en-US" dirty="0"/>
              <a:t>accept the same command-line </a:t>
            </a:r>
            <a:r>
              <a:rPr lang="en-US" dirty="0" smtClean="0"/>
              <a:t>options</a:t>
            </a:r>
          </a:p>
          <a:p>
            <a:pPr lvl="2"/>
            <a:r>
              <a:rPr lang="en-US" dirty="0" smtClean="0"/>
              <a:t>Generally honor </a:t>
            </a:r>
            <a:r>
              <a:rPr lang="en-US" dirty="0"/>
              <a:t>the </a:t>
            </a:r>
            <a:r>
              <a:rPr lang="en-US" dirty="0" smtClean="0"/>
              <a:t>same environment variables</a:t>
            </a:r>
          </a:p>
          <a:p>
            <a:r>
              <a:rPr lang="en-US" dirty="0" smtClean="0"/>
              <a:t>Commands must be authenticated using command-line arguments or environment variables (</a:t>
            </a:r>
            <a:r>
              <a:rPr lang="en-US" dirty="0" err="1" smtClean="0">
                <a:latin typeface="Courier New" pitchFamily="49" charset="0"/>
                <a:cs typeface="Courier New" pitchFamily="49" charset="0"/>
              </a:rPr>
              <a:t>eucarc</a:t>
            </a:r>
            <a:r>
              <a:rPr lang="en-US" dirty="0" smtClean="0"/>
              <a:t>).</a:t>
            </a:r>
          </a:p>
          <a:p>
            <a:pPr marL="0" indent="0">
              <a:buNone/>
            </a:pPr>
            <a:endParaRPr lang="en-US" dirty="0" smtClean="0"/>
          </a:p>
          <a:p>
            <a:r>
              <a:rPr lang="en-US" dirty="0" smtClean="0"/>
              <a:t>Authentication arguments include:</a:t>
            </a:r>
          </a:p>
        </p:txBody>
      </p:sp>
      <p:sp>
        <p:nvSpPr>
          <p:cNvPr id="39940"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11</a:t>
            </a:fld>
            <a:endParaRPr lang="en-US"/>
          </a:p>
        </p:txBody>
      </p:sp>
      <p:sp>
        <p:nvSpPr>
          <p:cNvPr id="2" name="TextBox 1"/>
          <p:cNvSpPr txBox="1"/>
          <p:nvPr/>
        </p:nvSpPr>
        <p:spPr>
          <a:xfrm>
            <a:off x="1397716" y="3804722"/>
            <a:ext cx="5985934" cy="338554"/>
          </a:xfrm>
          <a:prstGeom prst="rect">
            <a:avLst/>
          </a:prstGeom>
          <a:noFill/>
        </p:spPr>
        <p:txBody>
          <a:bodyPr wrap="none" rtlCol="0">
            <a:spAutoFit/>
          </a:bodyPr>
          <a:lstStyle/>
          <a:p>
            <a:pPr marL="0" lvl="1"/>
            <a:r>
              <a:rPr lang="en-US" sz="1600" dirty="0" smtClean="0">
                <a:latin typeface="Courier New" pitchFamily="49" charset="0"/>
                <a:cs typeface="Courier New" pitchFamily="49" charset="0"/>
              </a:rPr>
              <a:t># &lt;command</a:t>
            </a:r>
            <a:r>
              <a:rPr lang="en-US" sz="1600" dirty="0">
                <a:latin typeface="Courier New" pitchFamily="49" charset="0"/>
                <a:cs typeface="Courier New" pitchFamily="49" charset="0"/>
              </a:rPr>
              <a:t>&gt; &lt;</a:t>
            </a:r>
            <a:r>
              <a:rPr lang="en-US" sz="1600" dirty="0" err="1">
                <a:latin typeface="Courier New" pitchFamily="49" charset="0"/>
                <a:cs typeface="Courier New" pitchFamily="49" charset="0"/>
              </a:rPr>
              <a:t>auth_args</a:t>
            </a:r>
            <a:r>
              <a:rPr lang="en-US" sz="1600" dirty="0">
                <a:latin typeface="Courier New" pitchFamily="49" charset="0"/>
                <a:cs typeface="Courier New" pitchFamily="49" charset="0"/>
              </a:rPr>
              <a:t>&gt; &lt;</a:t>
            </a:r>
            <a:r>
              <a:rPr lang="en-US" sz="1600" dirty="0" err="1">
                <a:latin typeface="Courier New" pitchFamily="49" charset="0"/>
                <a:cs typeface="Courier New" pitchFamily="49" charset="0"/>
              </a:rPr>
              <a:t>command_specific_args</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3" name="TextBox 2"/>
          <p:cNvSpPr txBox="1"/>
          <p:nvPr/>
        </p:nvSpPr>
        <p:spPr>
          <a:xfrm>
            <a:off x="1251659" y="4755020"/>
            <a:ext cx="7133684" cy="1569660"/>
          </a:xfrm>
          <a:prstGeom prst="rect">
            <a:avLst/>
          </a:prstGeom>
          <a:noFill/>
        </p:spPr>
        <p:txBody>
          <a:bodyPr wrap="none" rtlCol="0">
            <a:spAutoFit/>
          </a:bodyPr>
          <a:lstStyle/>
          <a:p>
            <a:pPr lvl="1"/>
            <a:r>
              <a:rPr lang="en-US" sz="1600" dirty="0">
                <a:latin typeface="Courier New" pitchFamily="49" charset="0"/>
                <a:cs typeface="Courier New" pitchFamily="49" charset="0"/>
              </a:rPr>
              <a:t>-a,--</a:t>
            </a:r>
            <a:r>
              <a:rPr lang="en-US" sz="1600" dirty="0" err="1">
                <a:latin typeface="Courier New" pitchFamily="49" charset="0"/>
                <a:cs typeface="Courier New" pitchFamily="49" charset="0"/>
              </a:rPr>
              <a:t>accesskey</a:t>
            </a:r>
            <a:r>
              <a:rPr lang="en-US" sz="1600" dirty="0"/>
              <a:t>	</a:t>
            </a:r>
            <a:r>
              <a:rPr lang="en-US" sz="1600" dirty="0" smtClean="0"/>
              <a:t>User's </a:t>
            </a:r>
            <a:r>
              <a:rPr lang="en-US" sz="1600" dirty="0"/>
              <a:t>access key ID</a:t>
            </a:r>
          </a:p>
          <a:p>
            <a:pPr lvl="1"/>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s,--</a:t>
            </a:r>
            <a:r>
              <a:rPr lang="en-US" sz="1600" dirty="0" err="1" smtClean="0">
                <a:latin typeface="Courier New" pitchFamily="49" charset="0"/>
                <a:cs typeface="Courier New" pitchFamily="49" charset="0"/>
              </a:rPr>
              <a:t>secretkey</a:t>
            </a:r>
            <a:r>
              <a:rPr lang="en-US" sz="1600" dirty="0" smtClean="0"/>
              <a:t>	User's </a:t>
            </a:r>
            <a:r>
              <a:rPr lang="en-US" sz="1600" dirty="0"/>
              <a:t>secret key</a:t>
            </a:r>
          </a:p>
          <a:p>
            <a:pPr lvl="1"/>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c,--cert </a:t>
            </a:r>
            <a:r>
              <a:rPr lang="en-US" sz="1600" dirty="0"/>
              <a:t>	</a:t>
            </a:r>
            <a:r>
              <a:rPr lang="en-US" sz="1600" dirty="0" smtClean="0"/>
              <a:t>	Path </a:t>
            </a:r>
            <a:r>
              <a:rPr lang="en-US" sz="1600" dirty="0"/>
              <a:t>to users PEM-encoded certificate</a:t>
            </a:r>
          </a:p>
          <a:p>
            <a:pPr lvl="1"/>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k,--</a:t>
            </a:r>
            <a:r>
              <a:rPr lang="en-US" sz="1600" dirty="0" err="1">
                <a:latin typeface="Courier New" pitchFamily="49" charset="0"/>
                <a:cs typeface="Courier New" pitchFamily="49" charset="0"/>
              </a:rPr>
              <a:t>privatekey</a:t>
            </a:r>
            <a:r>
              <a:rPr lang="en-US" sz="1600" dirty="0"/>
              <a:t>	</a:t>
            </a:r>
            <a:r>
              <a:rPr lang="en-US" sz="1600" dirty="0" smtClean="0"/>
              <a:t>Path </a:t>
            </a:r>
            <a:r>
              <a:rPr lang="en-US" sz="1600" dirty="0"/>
              <a:t>to users PEM-encoded private key</a:t>
            </a:r>
          </a:p>
          <a:p>
            <a:pPr lvl="1"/>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U,--</a:t>
            </a:r>
            <a:r>
              <a:rPr lang="en-US" sz="1600" dirty="0" err="1">
                <a:latin typeface="Courier New" pitchFamily="49" charset="0"/>
                <a:cs typeface="Courier New" pitchFamily="49" charset="0"/>
              </a:rPr>
              <a:t>url</a:t>
            </a:r>
            <a:r>
              <a:rPr lang="en-US" sz="1600" dirty="0">
                <a:latin typeface="Courier New" pitchFamily="49" charset="0"/>
                <a:cs typeface="Courier New" pitchFamily="49" charset="0"/>
              </a:rPr>
              <a:t> </a:t>
            </a:r>
            <a:r>
              <a:rPr lang="en-US" sz="1600" dirty="0"/>
              <a:t>	</a:t>
            </a:r>
            <a:r>
              <a:rPr lang="en-US" sz="1600" dirty="0" smtClean="0"/>
              <a:t>	URL </a:t>
            </a:r>
            <a:r>
              <a:rPr lang="en-US" sz="1600" dirty="0"/>
              <a:t>of the cloud to connect to</a:t>
            </a:r>
          </a:p>
          <a:p>
            <a:pPr lvl="1"/>
            <a:r>
              <a:rPr lang="en-US" sz="1600" dirty="0" smtClean="0">
                <a:latin typeface="Courier New" pitchFamily="49" charset="0"/>
                <a:cs typeface="Courier New" pitchFamily="49" charset="0"/>
              </a:rPr>
              <a:t>--</a:t>
            </a:r>
            <a:r>
              <a:rPr lang="en-US" sz="1600" dirty="0">
                <a:latin typeface="Courier New" pitchFamily="49" charset="0"/>
                <a:cs typeface="Courier New" pitchFamily="49" charset="0"/>
              </a:rPr>
              <a:t>ec2cert </a:t>
            </a:r>
            <a:r>
              <a:rPr lang="en-US" sz="1600" dirty="0"/>
              <a:t>	</a:t>
            </a:r>
            <a:r>
              <a:rPr lang="en-US" sz="1600" dirty="0" smtClean="0"/>
              <a:t>	Path </a:t>
            </a:r>
            <a:r>
              <a:rPr lang="en-US" sz="1600" dirty="0"/>
              <a:t>to the cloud's X509 public key certificate</a:t>
            </a:r>
            <a:r>
              <a:rPr lang="en-US" sz="1600" dirty="0" smtClean="0"/>
              <a:t>.</a:t>
            </a:r>
            <a:endParaRPr lang="en-US" sz="1600" dirty="0"/>
          </a:p>
        </p:txBody>
      </p:sp>
    </p:spTree>
    <p:extLst>
      <p:ext uri="{BB962C8B-B14F-4D97-AF65-F5344CB8AC3E}">
        <p14:creationId xmlns:p14="http://schemas.microsoft.com/office/powerpoint/2010/main" val="18522992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3"/>
          <p:cNvSpPr>
            <a:spLocks noGrp="1"/>
          </p:cNvSpPr>
          <p:nvPr>
            <p:ph type="title"/>
          </p:nvPr>
        </p:nvSpPr>
        <p:spPr/>
        <p:txBody>
          <a:bodyPr/>
          <a:lstStyle/>
          <a:p>
            <a:r>
              <a:rPr lang="en-US" dirty="0" smtClean="0"/>
              <a:t>Third-Party Tools</a:t>
            </a:r>
          </a:p>
        </p:txBody>
      </p:sp>
      <p:sp>
        <p:nvSpPr>
          <p:cNvPr id="40962" name="Rectangle 2"/>
          <p:cNvSpPr>
            <a:spLocks noGrp="1" noChangeArrowheads="1"/>
          </p:cNvSpPr>
          <p:nvPr>
            <p:ph type="body" idx="1"/>
          </p:nvPr>
        </p:nvSpPr>
        <p:spPr/>
        <p:txBody>
          <a:bodyPr/>
          <a:lstStyle/>
          <a:p>
            <a:r>
              <a:rPr lang="en-US" dirty="0" smtClean="0"/>
              <a:t>Eucalyptus has over 200 partners.</a:t>
            </a:r>
          </a:p>
          <a:p>
            <a:pPr lvl="1"/>
            <a:r>
              <a:rPr lang="en-US" dirty="0" smtClean="0"/>
              <a:t>See the Eucalyptus partner page at </a:t>
            </a:r>
            <a:r>
              <a:rPr lang="en-US" dirty="0" smtClean="0">
                <a:hlinkClick r:id="rId3"/>
              </a:rPr>
              <a:t>http://www.eucalyptus.com/partners</a:t>
            </a:r>
            <a:r>
              <a:rPr lang="en-US" dirty="0" smtClean="0"/>
              <a:t>.</a:t>
            </a:r>
          </a:p>
          <a:p>
            <a:r>
              <a:rPr lang="en-US" dirty="0" smtClean="0"/>
              <a:t>Eucalyptus partners are divided into several categories.</a:t>
            </a:r>
          </a:p>
          <a:p>
            <a:pPr lvl="1"/>
            <a:r>
              <a:rPr lang="en-US" dirty="0" smtClean="0"/>
              <a:t>Platform</a:t>
            </a:r>
          </a:p>
          <a:p>
            <a:pPr lvl="1"/>
            <a:r>
              <a:rPr lang="en-US" dirty="0" smtClean="0"/>
              <a:t>System Integrator and Resellers</a:t>
            </a:r>
          </a:p>
          <a:p>
            <a:pPr lvl="1"/>
            <a:r>
              <a:rPr lang="en-US" dirty="0" smtClean="0"/>
              <a:t>Products and Services</a:t>
            </a:r>
          </a:p>
          <a:p>
            <a:r>
              <a:rPr lang="en-US" dirty="0" smtClean="0"/>
              <a:t>Partners provide third-party tools for:</a:t>
            </a:r>
          </a:p>
          <a:p>
            <a:pPr lvl="1"/>
            <a:r>
              <a:rPr lang="en-US" dirty="0"/>
              <a:t>C</a:t>
            </a:r>
            <a:r>
              <a:rPr lang="en-US" dirty="0" smtClean="0"/>
              <a:t>onfiguring and monitoring the Eucalyptus cloud</a:t>
            </a:r>
          </a:p>
          <a:p>
            <a:pPr lvl="1"/>
            <a:r>
              <a:rPr lang="en-US" dirty="0" smtClean="0"/>
              <a:t>Creating and managing Eucalyptus images</a:t>
            </a:r>
          </a:p>
          <a:p>
            <a:endParaRPr lang="en-US" dirty="0" smtClean="0"/>
          </a:p>
        </p:txBody>
      </p:sp>
      <p:sp>
        <p:nvSpPr>
          <p:cNvPr id="40964"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12</a:t>
            </a:fld>
            <a:endParaRPr lang="en-US"/>
          </a:p>
        </p:txBody>
      </p:sp>
    </p:spTree>
    <p:extLst>
      <p:ext uri="{BB962C8B-B14F-4D97-AF65-F5344CB8AC3E}">
        <p14:creationId xmlns:p14="http://schemas.microsoft.com/office/powerpoint/2010/main" val="35605917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There are many ways to configure and manage a Eucalyptus cloud.</a:t>
            </a:r>
          </a:p>
          <a:p>
            <a:r>
              <a:rPr lang="en-US" dirty="0" smtClean="0"/>
              <a:t>The Eucalyptus Administrator Console is a graphical service, identity, and resource management tool. </a:t>
            </a:r>
          </a:p>
          <a:p>
            <a:r>
              <a:rPr lang="en-US" dirty="0" smtClean="0"/>
              <a:t>Administrator tools are a command line equivalent to the Administrator Console.</a:t>
            </a:r>
          </a:p>
          <a:p>
            <a:r>
              <a:rPr lang="en-US" dirty="0" smtClean="0"/>
              <a:t>Euca2ools are a set command-line user tools.</a:t>
            </a:r>
          </a:p>
          <a:p>
            <a:r>
              <a:rPr lang="en-US" smtClean="0"/>
              <a:t>Third-party </a:t>
            </a:r>
            <a:r>
              <a:rPr lang="en-US" dirty="0" smtClean="0"/>
              <a:t>tools are available from large number of Eucalyptus partners.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13</a:t>
            </a:fld>
            <a:endParaRPr lang="en-US"/>
          </a:p>
        </p:txBody>
      </p:sp>
    </p:spTree>
    <p:extLst>
      <p:ext uri="{BB962C8B-B14F-4D97-AF65-F5344CB8AC3E}">
        <p14:creationId xmlns:p14="http://schemas.microsoft.com/office/powerpoint/2010/main" val="4230162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smtClean="0"/>
              <a:t>Hands-On:</a:t>
            </a:r>
          </a:p>
        </p:txBody>
      </p:sp>
      <p:sp>
        <p:nvSpPr>
          <p:cNvPr id="46083" name="Content Placeholder 3"/>
          <p:cNvSpPr>
            <a:spLocks noGrp="1"/>
          </p:cNvSpPr>
          <p:nvPr>
            <p:ph idx="1"/>
          </p:nvPr>
        </p:nvSpPr>
        <p:spPr/>
        <p:txBody>
          <a:bodyPr/>
          <a:lstStyle/>
          <a:p>
            <a:r>
              <a:rPr lang="en-US" dirty="0" smtClean="0"/>
              <a:t>Management Tools</a:t>
            </a:r>
          </a:p>
          <a:p>
            <a:pPr lvl="1"/>
            <a:r>
              <a:rPr lang="en-US" dirty="0" smtClean="0"/>
              <a:t>Perform first-time configuration of the Eucalyptus </a:t>
            </a:r>
            <a:r>
              <a:rPr lang="en-US" smtClean="0"/>
              <a:t>Administrator </a:t>
            </a:r>
            <a:r>
              <a:rPr lang="en-US" smtClean="0"/>
              <a:t>Console</a:t>
            </a:r>
            <a:endParaRPr lang="en-US" dirty="0" smtClean="0"/>
          </a:p>
          <a:p>
            <a:endParaRPr lang="sv-FI"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14</a:t>
            </a:fld>
            <a:endParaRPr lang="en-US"/>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Management Tools</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Eucalyptus Administrator Console</a:t>
            </a:r>
          </a:p>
          <a:p>
            <a:r>
              <a:rPr lang="en-US" dirty="0" smtClean="0"/>
              <a:t>Eucalyptus Administrator tools</a:t>
            </a:r>
          </a:p>
          <a:p>
            <a:r>
              <a:rPr lang="en-US" dirty="0"/>
              <a:t>E</a:t>
            </a:r>
            <a:r>
              <a:rPr lang="en-US" dirty="0" smtClean="0"/>
              <a:t>uca2ools</a:t>
            </a:r>
          </a:p>
          <a:p>
            <a:r>
              <a:rPr lang="en-US" dirty="0" smtClean="0"/>
              <a:t>Third-party tools </a:t>
            </a:r>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Eucalyptus</a:t>
            </a:r>
            <a:endParaRPr lang="en-US" dirty="0"/>
          </a:p>
        </p:txBody>
      </p:sp>
      <p:sp>
        <p:nvSpPr>
          <p:cNvPr id="3" name="Content Placeholder 2"/>
          <p:cNvSpPr>
            <a:spLocks noGrp="1"/>
          </p:cNvSpPr>
          <p:nvPr>
            <p:ph idx="1"/>
          </p:nvPr>
        </p:nvSpPr>
        <p:spPr/>
        <p:txBody>
          <a:bodyPr/>
          <a:lstStyle/>
          <a:p>
            <a:r>
              <a:rPr lang="en-US" dirty="0"/>
              <a:t>There are </a:t>
            </a:r>
            <a:r>
              <a:rPr lang="en-US" dirty="0" smtClean="0"/>
              <a:t>many ways </a:t>
            </a:r>
            <a:r>
              <a:rPr lang="en-US" dirty="0"/>
              <a:t>to </a:t>
            </a:r>
            <a:r>
              <a:rPr lang="en-US" dirty="0" smtClean="0"/>
              <a:t>manage and interact </a:t>
            </a:r>
            <a:r>
              <a:rPr lang="en-US" dirty="0"/>
              <a:t>with Eucalyptus. </a:t>
            </a:r>
            <a:endParaRPr lang="en-US" dirty="0" smtClean="0"/>
          </a:p>
          <a:p>
            <a:pPr lvl="1"/>
            <a:r>
              <a:rPr lang="en-US" dirty="0" smtClean="0"/>
              <a:t>Eucalyptus Administrator Console – a Web-based management 						   interface</a:t>
            </a:r>
          </a:p>
          <a:p>
            <a:pPr lvl="1"/>
            <a:r>
              <a:rPr lang="en-US" dirty="0" smtClean="0"/>
              <a:t>Eucalyptus Administrator tools – a command-line management 					           interface</a:t>
            </a:r>
          </a:p>
          <a:p>
            <a:pPr lvl="1"/>
            <a:r>
              <a:rPr lang="en-US" dirty="0" smtClean="0"/>
              <a:t>Euca2ools – a command-line user interface</a:t>
            </a:r>
          </a:p>
          <a:p>
            <a:pPr lvl="1"/>
            <a:r>
              <a:rPr lang="en-US" dirty="0" smtClean="0"/>
              <a:t>Third-party tools – configuring, managing, monitoring, image creation</a:t>
            </a:r>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spTree>
    <p:extLst>
      <p:ext uri="{BB962C8B-B14F-4D97-AF65-F5344CB8AC3E}">
        <p14:creationId xmlns:p14="http://schemas.microsoft.com/office/powerpoint/2010/main" val="185234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Console</a:t>
            </a:r>
            <a:endParaRPr lang="en-US" dirty="0"/>
          </a:p>
        </p:txBody>
      </p:sp>
      <p:sp>
        <p:nvSpPr>
          <p:cNvPr id="3" name="Content Placeholder 2"/>
          <p:cNvSpPr>
            <a:spLocks noGrp="1"/>
          </p:cNvSpPr>
          <p:nvPr>
            <p:ph idx="1"/>
          </p:nvPr>
        </p:nvSpPr>
        <p:spPr/>
        <p:txBody>
          <a:bodyPr/>
          <a:lstStyle/>
          <a:p>
            <a:r>
              <a:rPr lang="en-US" dirty="0"/>
              <a:t>The Eucalyptus </a:t>
            </a:r>
            <a:r>
              <a:rPr lang="en-US" dirty="0" smtClean="0"/>
              <a:t>Administrator Console:</a:t>
            </a:r>
          </a:p>
          <a:p>
            <a:pPr lvl="1"/>
            <a:r>
              <a:rPr lang="en-US" dirty="0" smtClean="0"/>
              <a:t>Provides an easy-to-use graphical management tool for administrators </a:t>
            </a:r>
            <a:r>
              <a:rPr lang="en-US" dirty="0"/>
              <a:t>f</a:t>
            </a:r>
            <a:r>
              <a:rPr lang="en-US" dirty="0" smtClean="0"/>
              <a:t>or managing:</a:t>
            </a:r>
          </a:p>
          <a:p>
            <a:pPr lvl="2"/>
            <a:r>
              <a:rPr lang="en-US" dirty="0" smtClean="0"/>
              <a:t>Eucalyptus services</a:t>
            </a:r>
          </a:p>
          <a:p>
            <a:pPr lvl="2"/>
            <a:r>
              <a:rPr lang="en-US" dirty="0" smtClean="0"/>
              <a:t>IAM identities</a:t>
            </a:r>
          </a:p>
          <a:p>
            <a:pPr lvl="2"/>
            <a:r>
              <a:rPr lang="en-US" dirty="0"/>
              <a:t>A</a:t>
            </a:r>
            <a:r>
              <a:rPr lang="en-US" dirty="0" smtClean="0"/>
              <a:t>ccess control policies</a:t>
            </a:r>
          </a:p>
          <a:p>
            <a:pPr lvl="2"/>
            <a:r>
              <a:rPr lang="en-US" dirty="0" smtClean="0"/>
              <a:t>Quotas</a:t>
            </a:r>
          </a:p>
          <a:p>
            <a:pPr lvl="1"/>
            <a:r>
              <a:rPr lang="en-US" dirty="0" smtClean="0"/>
              <a:t>Accessed using https://&lt;CLC_public_IP&gt;:8443</a:t>
            </a:r>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spTree>
    <p:extLst>
      <p:ext uri="{BB962C8B-B14F-4D97-AF65-F5344CB8AC3E}">
        <p14:creationId xmlns:p14="http://schemas.microsoft.com/office/powerpoint/2010/main" val="83510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 to the Administrator Console</a:t>
            </a:r>
            <a:endParaRPr lang="en-US" dirty="0"/>
          </a:p>
        </p:txBody>
      </p:sp>
      <p:sp>
        <p:nvSpPr>
          <p:cNvPr id="3" name="Content Placeholder 2"/>
          <p:cNvSpPr>
            <a:spLocks noGrp="1"/>
          </p:cNvSpPr>
          <p:nvPr>
            <p:ph idx="1"/>
          </p:nvPr>
        </p:nvSpPr>
        <p:spPr/>
        <p:txBody>
          <a:bodyPr/>
          <a:lstStyle/>
          <a:p>
            <a:r>
              <a:rPr lang="en-US" dirty="0" smtClean="0"/>
              <a:t>The default cloud administrator name is </a:t>
            </a:r>
            <a:r>
              <a:rPr lang="en-US" i="1" dirty="0" smtClean="0"/>
              <a:t>admin</a:t>
            </a:r>
            <a:r>
              <a:rPr lang="en-US" dirty="0" smtClean="0"/>
              <a:t> in the </a:t>
            </a:r>
            <a:r>
              <a:rPr lang="en-US" i="1" dirty="0" smtClean="0"/>
              <a:t>eucalyptus</a:t>
            </a:r>
            <a:r>
              <a:rPr lang="en-US" dirty="0" smtClean="0"/>
              <a:t> account.</a:t>
            </a:r>
          </a:p>
          <a:p>
            <a:pPr lvl="1"/>
            <a:r>
              <a:rPr lang="en-US" dirty="0" smtClean="0"/>
              <a:t>The default password is </a:t>
            </a:r>
            <a:r>
              <a:rPr lang="en-US" i="1" dirty="0" smtClean="0"/>
              <a:t>admin</a:t>
            </a:r>
            <a:r>
              <a:rPr lang="en-US" dirty="0" smtClean="0"/>
              <a: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0943" y="2647972"/>
            <a:ext cx="4751185" cy="357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8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Log In</a:t>
            </a:r>
            <a:endParaRPr lang="en-US" dirty="0"/>
          </a:p>
        </p:txBody>
      </p:sp>
      <p:sp>
        <p:nvSpPr>
          <p:cNvPr id="3" name="Content Placeholder 2"/>
          <p:cNvSpPr>
            <a:spLocks noGrp="1"/>
          </p:cNvSpPr>
          <p:nvPr>
            <p:ph idx="1"/>
          </p:nvPr>
        </p:nvSpPr>
        <p:spPr>
          <a:xfrm>
            <a:off x="191911" y="1425388"/>
            <a:ext cx="8647289" cy="4840942"/>
          </a:xfrm>
        </p:spPr>
        <p:txBody>
          <a:bodyPr/>
          <a:lstStyle/>
          <a:p>
            <a:r>
              <a:rPr lang="en-US" dirty="0" smtClean="0"/>
              <a:t>At first log in to the Administrator Console you are prompted to:</a:t>
            </a:r>
          </a:p>
          <a:p>
            <a:pPr lvl="1"/>
            <a:r>
              <a:rPr lang="en-US" dirty="0"/>
              <a:t>S</a:t>
            </a:r>
            <a:r>
              <a:rPr lang="en-US" dirty="0" smtClean="0"/>
              <a:t>et your email address</a:t>
            </a:r>
          </a:p>
          <a:p>
            <a:pPr lvl="2"/>
            <a:r>
              <a:rPr lang="en-US" dirty="0" smtClean="0"/>
              <a:t>Used to receive alerts and deliver account request emails</a:t>
            </a:r>
          </a:p>
          <a:p>
            <a:pPr lvl="1"/>
            <a:r>
              <a:rPr lang="en-US" dirty="0"/>
              <a:t>C</a:t>
            </a:r>
            <a:r>
              <a:rPr lang="en-US" dirty="0" smtClean="0"/>
              <a:t>hange the default password</a:t>
            </a:r>
          </a:p>
          <a:p>
            <a:pPr lvl="1"/>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7</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1316" y="3129247"/>
            <a:ext cx="5701434" cy="2912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66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16" y="616339"/>
            <a:ext cx="8524875" cy="1096864"/>
          </a:xfrm>
        </p:spPr>
        <p:txBody>
          <a:bodyPr/>
          <a:lstStyle/>
          <a:p>
            <a:r>
              <a:rPr lang="en-US" dirty="0" smtClean="0"/>
              <a:t>The Administrator Console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grpSp>
        <p:nvGrpSpPr>
          <p:cNvPr id="5" name="Group 4"/>
          <p:cNvGrpSpPr/>
          <p:nvPr/>
        </p:nvGrpSpPr>
        <p:grpSpPr>
          <a:xfrm>
            <a:off x="185056" y="1334048"/>
            <a:ext cx="8229601" cy="4832450"/>
            <a:chOff x="185056" y="1334048"/>
            <a:chExt cx="8229601" cy="483245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35" y="1861459"/>
              <a:ext cx="7443322" cy="430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71336" y="1861459"/>
              <a:ext cx="7443321" cy="3265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584370" y="1334048"/>
              <a:ext cx="1099457" cy="391886"/>
              <a:chOff x="7336971" y="1164771"/>
              <a:chExt cx="1099457" cy="391886"/>
            </a:xfrm>
          </p:grpSpPr>
          <p:sp>
            <p:nvSpPr>
              <p:cNvPr id="7" name="Rounded Rectangular Callout 6"/>
              <p:cNvSpPr/>
              <p:nvPr/>
            </p:nvSpPr>
            <p:spPr>
              <a:xfrm>
                <a:off x="7380514" y="1164771"/>
                <a:ext cx="1012372" cy="391886"/>
              </a:xfrm>
              <a:prstGeom prst="wedgeRoundRectCallout">
                <a:avLst>
                  <a:gd name="adj1" fmla="val -46639"/>
                  <a:gd name="adj2" fmla="val 101389"/>
                  <a:gd name="adj3" fmla="val 16667"/>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36971" y="1191437"/>
                <a:ext cx="1099457" cy="338554"/>
              </a:xfrm>
              <a:prstGeom prst="rect">
                <a:avLst/>
              </a:prstGeom>
              <a:noFill/>
            </p:spPr>
            <p:txBody>
              <a:bodyPr wrap="square" rtlCol="0">
                <a:spAutoFit/>
              </a:bodyPr>
              <a:lstStyle/>
              <a:p>
                <a:pPr algn="ctr"/>
                <a:r>
                  <a:rPr lang="en-US" sz="1600" b="1" dirty="0" smtClean="0"/>
                  <a:t>header</a:t>
                </a:r>
                <a:endParaRPr lang="en-US" sz="1600" b="1" dirty="0"/>
              </a:p>
            </p:txBody>
          </p:sp>
        </p:grpSp>
        <p:sp>
          <p:nvSpPr>
            <p:cNvPr id="12" name="Rectangle 11"/>
            <p:cNvSpPr/>
            <p:nvPr/>
          </p:nvSpPr>
          <p:spPr>
            <a:xfrm>
              <a:off x="971337" y="2188029"/>
              <a:ext cx="1292892" cy="38292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228599" y="2179534"/>
              <a:ext cx="1012372" cy="611441"/>
            </a:xfrm>
            <a:prstGeom prst="wedgeRoundRectCallout">
              <a:avLst>
                <a:gd name="adj1" fmla="val 39382"/>
                <a:gd name="adj2" fmla="val 83586"/>
                <a:gd name="adj3" fmla="val 16667"/>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5056" y="2179534"/>
              <a:ext cx="1099457" cy="584775"/>
            </a:xfrm>
            <a:prstGeom prst="rect">
              <a:avLst/>
            </a:prstGeom>
            <a:noFill/>
          </p:spPr>
          <p:txBody>
            <a:bodyPr wrap="square" rtlCol="0">
              <a:spAutoFit/>
            </a:bodyPr>
            <a:lstStyle/>
            <a:p>
              <a:pPr algn="ctr"/>
              <a:r>
                <a:rPr lang="en-US" sz="1600" b="1" dirty="0"/>
                <a:t>q</a:t>
              </a:r>
              <a:r>
                <a:rPr lang="en-US" sz="1600" b="1" dirty="0" smtClean="0"/>
                <a:t>uick links</a:t>
              </a:r>
              <a:endParaRPr lang="en-US" sz="1600" b="1" dirty="0"/>
            </a:p>
          </p:txBody>
        </p:sp>
        <p:sp>
          <p:nvSpPr>
            <p:cNvPr id="16" name="Rectangle 15"/>
            <p:cNvSpPr/>
            <p:nvPr/>
          </p:nvSpPr>
          <p:spPr>
            <a:xfrm>
              <a:off x="2264229" y="2188029"/>
              <a:ext cx="6150428" cy="38292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6934199" y="2498587"/>
              <a:ext cx="1012372" cy="611441"/>
            </a:xfrm>
            <a:prstGeom prst="wedgeRoundRectCallout">
              <a:avLst>
                <a:gd name="adj1" fmla="val -67070"/>
                <a:gd name="adj2" fmla="val 149458"/>
                <a:gd name="adj3" fmla="val 16667"/>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90656" y="2498587"/>
              <a:ext cx="1099457" cy="584775"/>
            </a:xfrm>
            <a:prstGeom prst="rect">
              <a:avLst/>
            </a:prstGeom>
            <a:noFill/>
          </p:spPr>
          <p:txBody>
            <a:bodyPr wrap="square" rtlCol="0">
              <a:spAutoFit/>
            </a:bodyPr>
            <a:lstStyle/>
            <a:p>
              <a:pPr algn="ctr"/>
              <a:r>
                <a:rPr lang="en-US" sz="1600" b="1" dirty="0"/>
                <a:t>m</a:t>
              </a:r>
              <a:r>
                <a:rPr lang="en-US" sz="1600" b="1" dirty="0" smtClean="0"/>
                <a:t>ain content</a:t>
              </a:r>
              <a:endParaRPr lang="en-US" sz="1600" b="1" dirty="0"/>
            </a:p>
          </p:txBody>
        </p:sp>
        <p:sp>
          <p:nvSpPr>
            <p:cNvPr id="20" name="Rectangle 19"/>
            <p:cNvSpPr/>
            <p:nvPr/>
          </p:nvSpPr>
          <p:spPr>
            <a:xfrm>
              <a:off x="971335" y="6017244"/>
              <a:ext cx="7443322" cy="1492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6487884" y="5503276"/>
              <a:ext cx="1099457" cy="391886"/>
              <a:chOff x="7336971" y="1164771"/>
              <a:chExt cx="1099457" cy="391886"/>
            </a:xfrm>
          </p:grpSpPr>
          <p:sp>
            <p:nvSpPr>
              <p:cNvPr id="22" name="Rounded Rectangular Callout 21"/>
              <p:cNvSpPr/>
              <p:nvPr/>
            </p:nvSpPr>
            <p:spPr>
              <a:xfrm>
                <a:off x="7380514" y="1164771"/>
                <a:ext cx="1012372" cy="391886"/>
              </a:xfrm>
              <a:prstGeom prst="wedgeRoundRectCallout">
                <a:avLst>
                  <a:gd name="adj1" fmla="val -46639"/>
                  <a:gd name="adj2" fmla="val 101389"/>
                  <a:gd name="adj3" fmla="val 16667"/>
                </a:avLst>
              </a:prstGeom>
              <a:solidFill>
                <a:srgbClr val="FFC00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36971" y="1191437"/>
                <a:ext cx="1099457" cy="338554"/>
              </a:xfrm>
              <a:prstGeom prst="rect">
                <a:avLst/>
              </a:prstGeom>
              <a:noFill/>
            </p:spPr>
            <p:txBody>
              <a:bodyPr wrap="square" rtlCol="0">
                <a:spAutoFit/>
              </a:bodyPr>
              <a:lstStyle/>
              <a:p>
                <a:pPr algn="ctr"/>
                <a:r>
                  <a:rPr lang="en-US" sz="1600" b="1" dirty="0" smtClean="0"/>
                  <a:t>status</a:t>
                </a:r>
                <a:endParaRPr lang="en-US" sz="1600" b="1" dirty="0"/>
              </a:p>
            </p:txBody>
          </p:sp>
        </p:grpSp>
      </p:grpSp>
    </p:spTree>
    <p:extLst>
      <p:ext uri="{BB962C8B-B14F-4D97-AF65-F5344CB8AC3E}">
        <p14:creationId xmlns:p14="http://schemas.microsoft.com/office/powerpoint/2010/main" val="22085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p:cNvSpPr>
            <a:spLocks noGrp="1"/>
          </p:cNvSpPr>
          <p:nvPr>
            <p:ph type="title"/>
          </p:nvPr>
        </p:nvSpPr>
        <p:spPr/>
        <p:txBody>
          <a:bodyPr/>
          <a:lstStyle/>
          <a:p>
            <a:r>
              <a:rPr lang="en-US" dirty="0" smtClean="0"/>
              <a:t>Administrator Tools</a:t>
            </a:r>
          </a:p>
        </p:txBody>
      </p:sp>
      <p:sp>
        <p:nvSpPr>
          <p:cNvPr id="39938" name="Rectangle 2"/>
          <p:cNvSpPr>
            <a:spLocks noGrp="1" noChangeArrowheads="1"/>
          </p:cNvSpPr>
          <p:nvPr>
            <p:ph idx="1"/>
          </p:nvPr>
        </p:nvSpPr>
        <p:spPr/>
        <p:txBody>
          <a:bodyPr/>
          <a:lstStyle/>
          <a:p>
            <a:r>
              <a:rPr lang="en-US" dirty="0" smtClean="0"/>
              <a:t>Eucalyptus Administrator tools: </a:t>
            </a:r>
          </a:p>
          <a:p>
            <a:pPr lvl="1"/>
            <a:r>
              <a:rPr lang="en-US" dirty="0" smtClean="0"/>
              <a:t>Are command-line equivalents of Administrator Console functionality</a:t>
            </a:r>
          </a:p>
          <a:p>
            <a:pPr lvl="2"/>
            <a:r>
              <a:rPr lang="en-US" dirty="0" smtClean="0"/>
              <a:t>Sometimes provide more functionality than the Administrator Console</a:t>
            </a:r>
            <a:endParaRPr lang="en-US" dirty="0" smtClean="0">
              <a:latin typeface="Courier New" pitchFamily="49" charset="0"/>
              <a:cs typeface="Courier New" pitchFamily="49" charset="0"/>
            </a:endParaRPr>
          </a:p>
          <a:p>
            <a:pPr lvl="1"/>
            <a:r>
              <a:rPr lang="en-US" dirty="0" smtClean="0"/>
              <a:t>Automatically installed on the Cloud </a:t>
            </a:r>
            <a:r>
              <a:rPr lang="en-US" dirty="0"/>
              <a:t>C</a:t>
            </a:r>
            <a:r>
              <a:rPr lang="en-US" dirty="0" smtClean="0"/>
              <a:t>ontroller </a:t>
            </a:r>
            <a:r>
              <a:rPr lang="en-US" dirty="0"/>
              <a:t>in </a:t>
            </a:r>
            <a:r>
              <a:rPr lang="en-US" dirty="0">
                <a:latin typeface="Courier New" pitchFamily="49" charset="0"/>
                <a:cs typeface="Courier New" pitchFamily="49" charset="0"/>
              </a:rPr>
              <a:t>/</a:t>
            </a:r>
            <a:r>
              <a:rPr lang="en-US" dirty="0" err="1">
                <a:latin typeface="Courier New" pitchFamily="49" charset="0"/>
                <a:cs typeface="Courier New" pitchFamily="49" charset="0"/>
              </a:rPr>
              <a:t>usr</a:t>
            </a:r>
            <a:r>
              <a:rPr lang="en-US" dirty="0">
                <a:latin typeface="Courier New" pitchFamily="49" charset="0"/>
                <a:cs typeface="Courier New" pitchFamily="49" charset="0"/>
              </a:rPr>
              <a:t>/</a:t>
            </a:r>
            <a:r>
              <a:rPr lang="en-US" dirty="0" err="1">
                <a:latin typeface="Courier New" pitchFamily="49" charset="0"/>
                <a:cs typeface="Courier New" pitchFamily="49" charset="0"/>
              </a:rPr>
              <a:t>sbin</a:t>
            </a:r>
            <a:r>
              <a:rPr lang="en-US" dirty="0"/>
              <a:t> and </a:t>
            </a:r>
            <a:r>
              <a:rPr lang="en-US" dirty="0">
                <a:latin typeface="Courier New" pitchFamily="49" charset="0"/>
                <a:cs typeface="Courier New" pitchFamily="49" charset="0"/>
              </a:rPr>
              <a:t>/</a:t>
            </a:r>
            <a:r>
              <a:rPr lang="en-US" dirty="0" err="1">
                <a:latin typeface="Courier New" pitchFamily="49" charset="0"/>
                <a:cs typeface="Courier New" pitchFamily="49" charset="0"/>
              </a:rPr>
              <a:t>usr</a:t>
            </a:r>
            <a:r>
              <a:rPr lang="en-US" dirty="0">
                <a:latin typeface="Courier New" pitchFamily="49" charset="0"/>
                <a:cs typeface="Courier New" pitchFamily="49" charset="0"/>
              </a:rPr>
              <a:t>/bin </a:t>
            </a:r>
            <a:endParaRPr lang="en-US" dirty="0" smtClean="0">
              <a:latin typeface="Courier New" pitchFamily="49" charset="0"/>
              <a:cs typeface="Courier New" pitchFamily="49" charset="0"/>
            </a:endParaRPr>
          </a:p>
          <a:p>
            <a:pPr lvl="1"/>
            <a:r>
              <a:rPr lang="en-US" dirty="0"/>
              <a:t>I</a:t>
            </a:r>
            <a:r>
              <a:rPr lang="en-US" dirty="0" smtClean="0"/>
              <a:t>nclude such commands as:</a:t>
            </a:r>
          </a:p>
          <a:p>
            <a:pPr lvl="2"/>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uca_conf</a:t>
            </a:r>
            <a:endParaRPr lang="en-US" dirty="0" smtClean="0">
              <a:latin typeface="Courier New" pitchFamily="49" charset="0"/>
              <a:cs typeface="Courier New" pitchFamily="49" charset="0"/>
            </a:endParaRP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-describe-services</a:t>
            </a:r>
            <a:r>
              <a:rPr lang="en-US" dirty="0" smtClean="0">
                <a:cs typeface="Courier New" pitchFamily="49" charset="0"/>
              </a:rPr>
              <a:t> </a:t>
            </a: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-modify-services</a:t>
            </a:r>
            <a:endParaRPr lang="en-US" dirty="0">
              <a:cs typeface="Courier New" pitchFamily="49" charset="0"/>
            </a:endParaRPr>
          </a:p>
          <a:p>
            <a:pPr lvl="2"/>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-describe-arbitrators</a:t>
            </a: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-modify-properties</a:t>
            </a: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-register-&lt;*&gt;</a:t>
            </a: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-deregister-&lt;*&gt;</a:t>
            </a:r>
          </a:p>
          <a:p>
            <a:pPr lvl="2"/>
            <a:r>
              <a:rPr lang="en-US" dirty="0" smtClean="0">
                <a:cs typeface="Courier New" pitchFamily="49" charset="0"/>
              </a:rPr>
              <a:t>And others</a:t>
            </a:r>
          </a:p>
        </p:txBody>
      </p:sp>
      <p:sp>
        <p:nvSpPr>
          <p:cNvPr id="5"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sp>
        <p:nvSpPr>
          <p:cNvPr id="39940"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Tree>
    <p:extLst>
      <p:ext uri="{BB962C8B-B14F-4D97-AF65-F5344CB8AC3E}">
        <p14:creationId xmlns:p14="http://schemas.microsoft.com/office/powerpoint/2010/main" val="14694823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Management Tools&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15&quot;/&gt;&lt;property id=&quot;20307&quot; value=&quot;264&quot;/&gt;&lt;/object&gt;&lt;object type=&quot;3&quot; unique_id=&quot;10013&quot;&gt;&lt;property id=&quot;20148&quot; value=&quot;5&quot;/&gt;&lt;property id=&quot;20300&quot; value=&quot;Slide 16&quot;/&gt;&lt;property id=&quot;20307&quot; value=&quot;265&quot;/&gt;&lt;/object&gt;&lt;object type=&quot;3&quot; unique_id=&quot;10098&quot;&gt;&lt;property id=&quot;20148&quot; value=&quot;5&quot;/&gt;&lt;property id=&quot;20300&quot; value=&quot;Slide 4 - &amp;quot;Managing Eucalyptus&amp;quot;&quot;/&gt;&lt;property id=&quot;20307&quot; value=&quot;268&quot;/&gt;&lt;/object&gt;&lt;object type=&quot;3&quot; unique_id=&quot;11910&quot;&gt;&lt;property id=&quot;20148&quot; value=&quot;5&quot;/&gt;&lt;property id=&quot;20300&quot; value=&quot;Slide 5 - &amp;quot;Administrator Console&amp;quot;&quot;/&gt;&lt;property id=&quot;20307&quot; value=&quot;300&quot;/&gt;&lt;/object&gt;&lt;object type=&quot;3&quot; unique_id=&quot;11911&quot;&gt;&lt;property id=&quot;20148&quot; value=&quot;5&quot;/&gt;&lt;property id=&quot;20300&quot; value=&quot;Slide 6 - &amp;quot;Log in to the Administrator Console&amp;quot;&quot;/&gt;&lt;property id=&quot;20307&quot; value=&quot;301&quot;/&gt;&lt;/object&gt;&lt;object type=&quot;3&quot; unique_id=&quot;11912&quot;&gt;&lt;property id=&quot;20148&quot; value=&quot;5&quot;/&gt;&lt;property id=&quot;20300&quot; value=&quot;Slide 7 - &amp;quot;First Time Log In&amp;quot;&quot;/&gt;&lt;property id=&quot;20307&quot; value=&quot;302&quot;/&gt;&lt;/object&gt;&lt;object type=&quot;3&quot; unique_id=&quot;11914&quot;&gt;&lt;property id=&quot;20148&quot; value=&quot;5&quot;/&gt;&lt;property id=&quot;20300&quot; value=&quot;Slide 9 - &amp;quot;Administrator Tools&amp;quot;&quot;/&gt;&lt;property id=&quot;20307&quot; value=&quot;292&quot;/&gt;&lt;/object&gt;&lt;object type=&quot;3&quot; unique_id=&quot;11915&quot;&gt;&lt;property id=&quot;20148&quot; value=&quot;5&quot;/&gt;&lt;property id=&quot;20300&quot; value=&quot;Slide 10 - &amp;quot;Euca2ools Management&amp;quot;&quot;/&gt;&lt;property id=&quot;20307&quot; value=&quot;308&quot;/&gt;&lt;/object&gt;&lt;object type=&quot;3&quot; unique_id=&quot;11916&quot;&gt;&lt;property id=&quot;20148&quot; value=&quot;5&quot;/&gt;&lt;property id=&quot;20300&quot; value=&quot;Slide 11 - &amp;quot;Euca2ools Syntax&amp;quot;&quot;/&gt;&lt;property id=&quot;20307&quot; value=&quot;304&quot;/&gt;&lt;/object&gt;&lt;object type=&quot;3&quot; unique_id=&quot;11920&quot;&gt;&lt;property id=&quot;20148&quot; value=&quot;5&quot;/&gt;&lt;property id=&quot;20300&quot; value=&quot;Slide 13 - &amp;quot;Summary&amp;quot;&quot;/&gt;&lt;property id=&quot;20307&quot; value=&quot;305&quot;/&gt;&lt;/object&gt;&lt;object type=&quot;3&quot; unique_id=&quot;11921&quot;&gt;&lt;property id=&quot;20148&quot; value=&quot;5&quot;/&gt;&lt;property id=&quot;20300&quot; value=&quot;Slide 14 - &amp;quot;Hands-On:&amp;quot;&quot;/&gt;&lt;property id=&quot;20307&quot; value=&quot;299&quot;/&gt;&lt;/object&gt;&lt;object type=&quot;3&quot; unique_id=&quot;31875&quot;&gt;&lt;property id=&quot;20148&quot; value=&quot;5&quot;/&gt;&lt;property id=&quot;20300&quot; value=&quot;Slide 12 - &amp;quot;Third-Party Tools&amp;quot;&quot;/&gt;&lt;property id=&quot;20307&quot; value=&quot;311&quot;/&gt;&lt;/object&gt;&lt;object type=&quot;3&quot; unique_id=&quot;32378&quot;&gt;&lt;property id=&quot;20148&quot; value=&quot;5&quot;/&gt;&lt;property id=&quot;20300&quot; value=&quot;Slide 8 - &amp;quot;The Administrator Console&amp;quot;&quot;/&gt;&lt;property id=&quot;20307&quot; value=&quot;316&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3702</TotalTime>
  <Words>946</Words>
  <Application>Microsoft Office PowerPoint</Application>
  <PresentationFormat>On-screen Show (4:3)</PresentationFormat>
  <Paragraphs>129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euc-040_rev_d_corp_template_v10</vt:lpstr>
      <vt:lpstr>PowerPoint Presentation</vt:lpstr>
      <vt:lpstr>Management Tools</vt:lpstr>
      <vt:lpstr>Module Topics</vt:lpstr>
      <vt:lpstr>Managing Eucalyptus</vt:lpstr>
      <vt:lpstr>Administrator Console</vt:lpstr>
      <vt:lpstr>Log in to the Administrator Console</vt:lpstr>
      <vt:lpstr>First Time Log In</vt:lpstr>
      <vt:lpstr>The Administrator Console</vt:lpstr>
      <vt:lpstr>Administrator Tools</vt:lpstr>
      <vt:lpstr>Euca2ools Management</vt:lpstr>
      <vt:lpstr>Euca2ools Syntax</vt:lpstr>
      <vt:lpstr>Third-Party Tools</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202</cp:revision>
  <dcterms:created xsi:type="dcterms:W3CDTF">2011-10-23T23:18:41Z</dcterms:created>
  <dcterms:modified xsi:type="dcterms:W3CDTF">2012-12-21T15:31:19Z</dcterms:modified>
</cp:coreProperties>
</file>