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6" r:id="rId2"/>
    <p:sldId id="256" r:id="rId3"/>
    <p:sldId id="257" r:id="rId4"/>
    <p:sldId id="335" r:id="rId5"/>
    <p:sldId id="336" r:id="rId6"/>
    <p:sldId id="337" r:id="rId7"/>
    <p:sldId id="340" r:id="rId8"/>
    <p:sldId id="338" r:id="rId9"/>
    <p:sldId id="339" r:id="rId10"/>
    <p:sldId id="344" r:id="rId11"/>
    <p:sldId id="341" r:id="rId12"/>
    <p:sldId id="319" r:id="rId13"/>
    <p:sldId id="334" r:id="rId14"/>
    <p:sldId id="346" r:id="rId15"/>
    <p:sldId id="345" r:id="rId16"/>
    <p:sldId id="320" r:id="rId17"/>
    <p:sldId id="317" r:id="rId18"/>
    <p:sldId id="325" r:id="rId19"/>
    <p:sldId id="318" r:id="rId20"/>
    <p:sldId id="321" r:id="rId21"/>
    <p:sldId id="309" r:id="rId22"/>
    <p:sldId id="342" r:id="rId23"/>
    <p:sldId id="311" r:id="rId24"/>
    <p:sldId id="312" r:id="rId25"/>
    <p:sldId id="306" r:id="rId26"/>
    <p:sldId id="313" r:id="rId27"/>
    <p:sldId id="322" r:id="rId28"/>
    <p:sldId id="347" r:id="rId29"/>
    <p:sldId id="343" r:id="rId30"/>
    <p:sldId id="331" r:id="rId31"/>
    <p:sldId id="326" r:id="rId32"/>
    <p:sldId id="315" r:id="rId33"/>
    <p:sldId id="314" r:id="rId34"/>
    <p:sldId id="330" r:id="rId35"/>
    <p:sldId id="307" r:id="rId36"/>
    <p:sldId id="299" r:id="rId37"/>
    <p:sldId id="264" r:id="rId38"/>
    <p:sldId id="265" r:id="rId39"/>
  </p:sldIdLst>
  <p:sldSz cx="9144000" cy="6858000" type="screen4x3"/>
  <p:notesSz cx="6858000" cy="9144000"/>
  <p:custDataLst>
    <p:tags r:id="rId4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DB"/>
    <a:srgbClr val="000064"/>
    <a:srgbClr val="000099"/>
    <a:srgbClr val="200131"/>
    <a:srgbClr val="33F612"/>
    <a:srgbClr val="000000"/>
    <a:srgbClr val="FFFFFF"/>
    <a:srgbClr val="808080"/>
    <a:srgbClr val="7A853B"/>
    <a:srgbClr val="899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90" autoAdjust="0"/>
  </p:normalViewPr>
  <p:slideViewPr>
    <p:cSldViewPr snapToGrid="0">
      <p:cViewPr varScale="1">
        <p:scale>
          <a:sx n="82" d="100"/>
          <a:sy n="82" d="100"/>
        </p:scale>
        <p:origin x="-228" y="-96"/>
      </p:cViewPr>
      <p:guideLst>
        <p:guide orient="horz" pos="382"/>
        <p:guide orient="horz" pos="930"/>
        <p:guide pos="2880"/>
        <p:guide pos="198"/>
        <p:guide pos="55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367ADD8-B37A-43EB-B24F-2425B0232BE5}" type="slidenum">
              <a:rPr lang="en-US"/>
              <a:pPr/>
              <a:t>‹#›</a:t>
            </a:fld>
            <a:endParaRPr lang="en-US"/>
          </a:p>
        </p:txBody>
      </p:sp>
    </p:spTree>
    <p:extLst>
      <p:ext uri="{BB962C8B-B14F-4D97-AF65-F5344CB8AC3E}">
        <p14:creationId xmlns:p14="http://schemas.microsoft.com/office/powerpoint/2010/main" val="1995500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intowindows.com/how-to-create-unattended-windows-7-installation-setup/"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Eucalyptus</a:t>
            </a:r>
            <a:r>
              <a:rPr lang="en-US" baseline="0" dirty="0" smtClean="0">
                <a:latin typeface="Times New Roman" charset="0"/>
              </a:rPr>
              <a:t> Machine Images (EMIs) are the building blocks for instances.   Instances are virtual machines running under the control of a hypervisor.   </a:t>
            </a:r>
            <a:r>
              <a:rPr lang="en-US" dirty="0" smtClean="0">
                <a:latin typeface="Times New Roman" charset="0"/>
              </a:rPr>
              <a:t>So what is an EMI?  In Linux it is an image of the Linux root (/) file</a:t>
            </a:r>
            <a:r>
              <a:rPr lang="en-US" baseline="0" dirty="0" smtClean="0">
                <a:latin typeface="Times New Roman" charset="0"/>
              </a:rPr>
              <a:t> </a:t>
            </a:r>
            <a:r>
              <a:rPr lang="en-US" dirty="0" smtClean="0">
                <a:latin typeface="Times New Roman" charset="0"/>
              </a:rPr>
              <a:t>system.  In Windows it is an image of the NTFS boot (C:)</a:t>
            </a:r>
            <a:r>
              <a:rPr lang="en-US" baseline="0" dirty="0" smtClean="0">
                <a:latin typeface="Times New Roman" charset="0"/>
              </a:rPr>
              <a:t> </a:t>
            </a:r>
            <a:r>
              <a:rPr lang="en-US" dirty="0" smtClean="0">
                <a:latin typeface="Times New Roman" charset="0"/>
              </a:rPr>
              <a:t>file system.</a:t>
            </a:r>
          </a:p>
          <a:p>
            <a:r>
              <a:rPr lang="en-US" dirty="0" smtClean="0">
                <a:latin typeface="Times New Roman" charset="0"/>
              </a:rPr>
              <a:t>Every EMI is assigned a unique ID - </a:t>
            </a:r>
            <a:r>
              <a:rPr lang="en-US" dirty="0" err="1" smtClean="0">
                <a:latin typeface="Times New Roman" charset="0"/>
              </a:rPr>
              <a:t>emi-nnnnnnn</a:t>
            </a:r>
            <a:r>
              <a:rPr lang="en-US" dirty="0" smtClean="0">
                <a:latin typeface="Times New Roman" charset="0"/>
              </a:rPr>
              <a:t>.</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a:t>
            </a:fld>
            <a:endParaRPr lang="en-US"/>
          </a:p>
        </p:txBody>
      </p:sp>
    </p:spTree>
    <p:extLst>
      <p:ext uri="{BB962C8B-B14F-4D97-AF65-F5344CB8AC3E}">
        <p14:creationId xmlns:p14="http://schemas.microsoft.com/office/powerpoint/2010/main" val="903936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07AAA3C-659D-4285-AB44-68D8DA0CBB6D}" type="slidenum">
              <a:rPr lang="en-US" smtClean="0">
                <a:solidFill>
                  <a:srgbClr val="000000"/>
                </a:solidFill>
                <a:latin typeface="Times New Roman" charset="0"/>
              </a:rPr>
              <a:pPr eaLnBrk="1"/>
              <a:t>13</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a:t>
            </a:r>
            <a:r>
              <a:rPr lang="en-US" dirty="0" err="1" smtClean="0">
                <a:latin typeface="Times New Roman" charset="0"/>
              </a:rPr>
              <a:t>euca</a:t>
            </a:r>
            <a:r>
              <a:rPr lang="en-US" dirty="0" smtClean="0">
                <a:latin typeface="Times New Roman" charset="0"/>
              </a:rPr>
              <a:t>-add-</a:t>
            </a:r>
            <a:r>
              <a:rPr lang="en-US" dirty="0" err="1" smtClean="0">
                <a:latin typeface="Times New Roman" charset="0"/>
              </a:rPr>
              <a:t>keypair</a:t>
            </a:r>
            <a:r>
              <a:rPr lang="en-US" baseline="0" dirty="0" smtClean="0">
                <a:latin typeface="Times New Roman" charset="0"/>
              </a:rPr>
              <a:t> command creates a public and private key pair for the user.  A human friendly label is assigned to the key pair.  The private key is written to a file, typically in the user’s home directory.  The public key is written to the cloud database on the cloud controller host.</a:t>
            </a:r>
          </a:p>
          <a:p>
            <a:r>
              <a:rPr lang="en-US" baseline="0" dirty="0" smtClean="0">
                <a:latin typeface="Times New Roman" charset="0"/>
              </a:rPr>
              <a:t>When an instance is launched the label of a </a:t>
            </a:r>
            <a:r>
              <a:rPr lang="en-US" baseline="0" dirty="0" err="1" smtClean="0">
                <a:latin typeface="Times New Roman" charset="0"/>
              </a:rPr>
              <a:t>keypair</a:t>
            </a:r>
            <a:r>
              <a:rPr lang="en-US" baseline="0" dirty="0" smtClean="0">
                <a:latin typeface="Times New Roman" charset="0"/>
              </a:rPr>
              <a:t> is provided as one of the launch options.  The cloud controller uses this label to find the associated private key in the cloud database and then makes that key available to the running instance.  When the user logs in to the instance using SSH, they supply the file name that contains the matching private key.   If the private key supplied matches the public key in the instance, login access is granted.</a:t>
            </a:r>
            <a:endParaRPr lang="en-US" dirty="0" smtClean="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07AAA3C-659D-4285-AB44-68D8DA0CBB6D}" type="slidenum">
              <a:rPr lang="en-US" smtClean="0">
                <a:solidFill>
                  <a:srgbClr val="000000"/>
                </a:solidFill>
                <a:latin typeface="Times New Roman" charset="0"/>
              </a:rPr>
              <a:pPr eaLnBrk="1"/>
              <a:t>14</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baseline="0" dirty="0" smtClean="0">
                <a:latin typeface="Times New Roman" charset="0"/>
              </a:rPr>
              <a:t>Windows instances do not support SSH log in and require Remote Display Protocol (RDP) instead.  However, RDP requires a user name and password in order to allow login access.   The login name would be Administrator but there is no way ahead of time to know the Administrator password.   Eucalyptus resolves this by choosing a random password and encrypting with the public key of the user’s </a:t>
            </a:r>
            <a:r>
              <a:rPr lang="en-US" baseline="0" dirty="0" err="1" smtClean="0">
                <a:latin typeface="Times New Roman" charset="0"/>
              </a:rPr>
              <a:t>keypair</a:t>
            </a:r>
            <a:r>
              <a:rPr lang="en-US" baseline="0" dirty="0" smtClean="0">
                <a:latin typeface="Times New Roman" charset="0"/>
              </a:rPr>
              <a:t>.  To discover the password, run the </a:t>
            </a:r>
            <a:r>
              <a:rPr lang="en-US" baseline="0" dirty="0" err="1" smtClean="0">
                <a:latin typeface="Times New Roman" charset="0"/>
              </a:rPr>
              <a:t>euca</a:t>
            </a:r>
            <a:r>
              <a:rPr lang="en-US" baseline="0" dirty="0" smtClean="0">
                <a:latin typeface="Times New Roman" charset="0"/>
              </a:rPr>
              <a:t>-get-password command with the ID of the instance and the name of the </a:t>
            </a:r>
            <a:r>
              <a:rPr lang="en-US" baseline="0" dirty="0" err="1" smtClean="0">
                <a:latin typeface="Times New Roman" charset="0"/>
              </a:rPr>
              <a:t>keypair</a:t>
            </a:r>
            <a:r>
              <a:rPr lang="en-US" baseline="0" dirty="0" smtClean="0">
                <a:latin typeface="Times New Roman" charset="0"/>
              </a:rPr>
              <a:t>.   The encrypted password will be fetched, decrypted using the user’s private key, and displayed on the screen.</a:t>
            </a:r>
          </a:p>
          <a:p>
            <a:r>
              <a:rPr lang="en-US" sz="1200" kern="1200" dirty="0" smtClean="0">
                <a:solidFill>
                  <a:schemeClr val="tx1"/>
                </a:solidFill>
                <a:effectLst/>
                <a:latin typeface="Arial" charset="0"/>
                <a:ea typeface="+mn-ea"/>
                <a:cs typeface="+mn-cs"/>
              </a:rPr>
              <a:t>The Eucalyptus Windows Integration software, installed in the Windows EMI, allows the instance to connect to an existing AD domain.  This allows a user to log in to the instance as Administrator using </a:t>
            </a:r>
            <a:r>
              <a:rPr lang="en-US" sz="1200" kern="1200" dirty="0" err="1" smtClean="0">
                <a:solidFill>
                  <a:schemeClr val="tx1"/>
                </a:solidFill>
                <a:effectLst/>
                <a:latin typeface="Arial" charset="0"/>
                <a:ea typeface="+mn-ea"/>
                <a:cs typeface="+mn-cs"/>
              </a:rPr>
              <a:t>euca</a:t>
            </a:r>
            <a:r>
              <a:rPr lang="en-US" sz="1200" kern="1200" dirty="0" smtClean="0">
                <a:solidFill>
                  <a:schemeClr val="tx1"/>
                </a:solidFill>
                <a:effectLst/>
                <a:latin typeface="Arial" charset="0"/>
                <a:ea typeface="+mn-ea"/>
                <a:cs typeface="+mn-cs"/>
              </a:rPr>
              <a:t>-get-password, or log in as a normal user who is included in the AD database.  It also has a utility to add permissions  to users or groups to use RDP to the Windows desktop.  (By default, only the Administrator can do this.) </a:t>
            </a:r>
            <a:endParaRPr lang="en-US" baseline="0" dirty="0" smtClean="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07AAA3C-659D-4285-AB44-68D8DA0CBB6D}" type="slidenum">
              <a:rPr lang="en-US" smtClean="0">
                <a:solidFill>
                  <a:srgbClr val="000000"/>
                </a:solidFill>
                <a:latin typeface="Times New Roman" charset="0"/>
              </a:rPr>
              <a:pPr eaLnBrk="1"/>
              <a:t>15</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Using the tee command</a:t>
            </a:r>
            <a:r>
              <a:rPr lang="en-US" baseline="0" dirty="0" smtClean="0">
                <a:latin typeface="Times New Roman" charset="0"/>
              </a:rPr>
              <a:t> is useful because you will immediately see if any errors occur, yet the key will be written to the file if the command is executed successfully.</a:t>
            </a:r>
            <a:endParaRPr lang="en-US" dirty="0" smtClean="0">
              <a:latin typeface="Times New Roman" charset="0"/>
            </a:endParaRPr>
          </a:p>
          <a:p>
            <a:r>
              <a:rPr lang="en-US" dirty="0" smtClean="0">
                <a:latin typeface="Times New Roman" charset="0"/>
              </a:rPr>
              <a:t>It is possible for a user to have</a:t>
            </a:r>
            <a:r>
              <a:rPr lang="en-US" baseline="0" dirty="0" smtClean="0">
                <a:latin typeface="Times New Roman" charset="0"/>
              </a:rPr>
              <a:t> more than one </a:t>
            </a:r>
            <a:r>
              <a:rPr lang="en-US" baseline="0" dirty="0" err="1" smtClean="0">
                <a:latin typeface="Times New Roman" charset="0"/>
              </a:rPr>
              <a:t>keypair</a:t>
            </a:r>
            <a:r>
              <a:rPr lang="en-US" baseline="0" dirty="0" smtClean="0">
                <a:latin typeface="Times New Roman" charset="0"/>
              </a:rPr>
              <a:t>, but if too many </a:t>
            </a:r>
            <a:r>
              <a:rPr lang="en-US" baseline="0" dirty="0" err="1" smtClean="0">
                <a:latin typeface="Times New Roman" charset="0"/>
              </a:rPr>
              <a:t>keypairs</a:t>
            </a:r>
            <a:r>
              <a:rPr lang="en-US" baseline="0" dirty="0" smtClean="0">
                <a:latin typeface="Times New Roman" charset="0"/>
              </a:rPr>
              <a:t> exist then management of </a:t>
            </a:r>
            <a:r>
              <a:rPr lang="en-US" baseline="0" dirty="0" err="1" smtClean="0">
                <a:latin typeface="Times New Roman" charset="0"/>
              </a:rPr>
              <a:t>keypairs</a:t>
            </a:r>
            <a:r>
              <a:rPr lang="en-US" baseline="0" dirty="0" smtClean="0">
                <a:latin typeface="Times New Roman" charset="0"/>
              </a:rPr>
              <a:t> could become more difficult.</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New Roman" charset="0"/>
              </a:rPr>
              <a:t>The cloud administrator can use the verbose option to see all </a:t>
            </a:r>
            <a:r>
              <a:rPr lang="en-US" baseline="0" dirty="0" err="1" smtClean="0">
                <a:latin typeface="Times New Roman" charset="0"/>
              </a:rPr>
              <a:t>keypair</a:t>
            </a:r>
            <a:r>
              <a:rPr lang="en-US" baseline="0" dirty="0" smtClean="0">
                <a:latin typeface="Times New Roman" charset="0"/>
              </a:rPr>
              <a:t> information for all users.   Without the verbose option a user only sees their own </a:t>
            </a:r>
            <a:r>
              <a:rPr lang="en-US" baseline="0" dirty="0" err="1" smtClean="0">
                <a:latin typeface="Times New Roman" charset="0"/>
              </a:rPr>
              <a:t>keypair</a:t>
            </a:r>
            <a:r>
              <a:rPr lang="en-US" baseline="0" dirty="0" smtClean="0">
                <a:latin typeface="Times New Roman" charset="0"/>
              </a:rPr>
              <a:t> information.</a:t>
            </a:r>
          </a:p>
          <a:p>
            <a:r>
              <a:rPr lang="en-US" baseline="0" dirty="0" smtClean="0">
                <a:latin typeface="Times New Roman" charset="0"/>
              </a:rPr>
              <a:t>There is an important concept to keep in mind.  There are keys and certificates that authenticate a user to the cloud and keys that authenticate a user to a running instance.  </a:t>
            </a:r>
            <a:endParaRPr lang="en-US" dirty="0" smtClean="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07AAA3C-659D-4285-AB44-68D8DA0CBB6D}" type="slidenum">
              <a:rPr lang="en-US" smtClean="0">
                <a:solidFill>
                  <a:srgbClr val="000000"/>
                </a:solidFill>
                <a:latin typeface="Times New Roman" charset="0"/>
              </a:rPr>
              <a:pPr eaLnBrk="1"/>
              <a:t>16</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If the cloud is configured</a:t>
            </a:r>
            <a:r>
              <a:rPr lang="en-US" baseline="0" dirty="0" smtClean="0">
                <a:latin typeface="Times New Roman" charset="0"/>
              </a:rPr>
              <a:t> in MANAGED or MANAGED-NOVLAN network mode, an instance will automatically be configured with a public and private IP address.  If you want the instance to be configured with only a private IP address, you </a:t>
            </a:r>
            <a:r>
              <a:rPr lang="en-US" dirty="0" smtClean="0">
                <a:latin typeface="Times New Roman" charset="0"/>
              </a:rPr>
              <a:t>can add the </a:t>
            </a:r>
            <a:r>
              <a:rPr lang="en-US" baseline="0" dirty="0" smtClean="0">
                <a:latin typeface="Times New Roman" charset="0"/>
              </a:rPr>
              <a:t>“--addressing private” option to the command line.</a:t>
            </a:r>
          </a:p>
          <a:p>
            <a:r>
              <a:rPr lang="en-US" baseline="0" dirty="0" smtClean="0">
                <a:latin typeface="Times New Roman" charset="0"/>
              </a:rPr>
              <a:t>There are other options available that are not shown here.  Use </a:t>
            </a:r>
            <a:r>
              <a:rPr lang="en-US" baseline="0" dirty="0" err="1" smtClean="0">
                <a:latin typeface="Times New Roman" charset="0"/>
              </a:rPr>
              <a:t>euca</a:t>
            </a:r>
            <a:r>
              <a:rPr lang="en-US" baseline="0" dirty="0" smtClean="0">
                <a:latin typeface="Times New Roman" charset="0"/>
              </a:rPr>
              <a:t>-run-instances --help to see the additional options.</a:t>
            </a:r>
            <a:endParaRPr lang="en-US" dirty="0" smtClean="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07AAA3C-659D-4285-AB44-68D8DA0CBB6D}" type="slidenum">
              <a:rPr lang="en-US" smtClean="0">
                <a:solidFill>
                  <a:srgbClr val="000000"/>
                </a:solidFill>
                <a:latin typeface="Times New Roman" charset="0"/>
              </a:rPr>
              <a:pPr eaLnBrk="1"/>
              <a:t>17</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smtClean="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07AAA3C-659D-4285-AB44-68D8DA0CBB6D}" type="slidenum">
              <a:rPr lang="en-US" smtClean="0">
                <a:solidFill>
                  <a:srgbClr val="000000"/>
                </a:solidFill>
                <a:latin typeface="Times New Roman" charset="0"/>
              </a:rPr>
              <a:pPr eaLnBrk="1"/>
              <a:t>18</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View the</a:t>
            </a:r>
            <a:r>
              <a:rPr lang="en-US" baseline="0" dirty="0" smtClean="0">
                <a:latin typeface="Times New Roman" charset="0"/>
              </a:rPr>
              <a:t> defaults in the Administrator Console or using </a:t>
            </a:r>
            <a:r>
              <a:rPr lang="en-US" baseline="0" dirty="0" err="1" smtClean="0">
                <a:latin typeface="Times New Roman" charset="0"/>
              </a:rPr>
              <a:t>euca</a:t>
            </a:r>
            <a:r>
              <a:rPr lang="en-US" baseline="0" dirty="0" smtClean="0">
                <a:latin typeface="Times New Roman" charset="0"/>
              </a:rPr>
              <a:t>-describe-properties.  You c</a:t>
            </a:r>
            <a:r>
              <a:rPr lang="en-US" dirty="0" smtClean="0">
                <a:latin typeface="Times New Roman" charset="0"/>
              </a:rPr>
              <a:t>an also use </a:t>
            </a:r>
            <a:r>
              <a:rPr lang="en-US" dirty="0" err="1" smtClean="0">
                <a:latin typeface="Times New Roman" charset="0"/>
              </a:rPr>
              <a:t>euca</a:t>
            </a:r>
            <a:r>
              <a:rPr lang="en-US" dirty="0" smtClean="0">
                <a:latin typeface="Times New Roman" charset="0"/>
              </a:rPr>
              <a:t>-modify</a:t>
            </a:r>
            <a:r>
              <a:rPr lang="en-US" baseline="0" dirty="0" smtClean="0">
                <a:latin typeface="Times New Roman" charset="0"/>
              </a:rPr>
              <a:t>-properties –p </a:t>
            </a:r>
            <a:r>
              <a:rPr lang="en-US" baseline="0" dirty="0" err="1" smtClean="0">
                <a:latin typeface="Times New Roman" charset="0"/>
              </a:rPr>
              <a:t>cloud.images.defaultkernelid</a:t>
            </a:r>
            <a:r>
              <a:rPr lang="en-US" baseline="0" dirty="0" smtClean="0">
                <a:latin typeface="Times New Roman" charset="0"/>
              </a:rPr>
              <a:t> or </a:t>
            </a:r>
            <a:r>
              <a:rPr lang="en-US" baseline="0" dirty="0" err="1" smtClean="0">
                <a:latin typeface="Times New Roman" charset="0"/>
              </a:rPr>
              <a:t>cloud.images.defaultramdiskid</a:t>
            </a:r>
            <a:r>
              <a:rPr lang="en-US" baseline="0" dirty="0" smtClean="0">
                <a:latin typeface="Times New Roman" charset="0"/>
              </a:rPr>
              <a:t> to change the defaults from the command line.</a:t>
            </a:r>
            <a:endParaRPr lang="en-US" dirty="0" smtClean="0">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07AAA3C-659D-4285-AB44-68D8DA0CBB6D}" type="slidenum">
              <a:rPr lang="en-US" smtClean="0">
                <a:solidFill>
                  <a:srgbClr val="000000"/>
                </a:solidFill>
                <a:latin typeface="Times New Roman" charset="0"/>
              </a:rPr>
              <a:pPr eaLnBrk="1"/>
              <a:t>19</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a:t>
            </a:r>
            <a:r>
              <a:rPr lang="en-US" dirty="0" err="1" smtClean="0">
                <a:latin typeface="Times New Roman" charset="0"/>
              </a:rPr>
              <a:t>euca</a:t>
            </a:r>
            <a:r>
              <a:rPr lang="en-US" dirty="0" smtClean="0">
                <a:latin typeface="Times New Roman" charset="0"/>
              </a:rPr>
              <a:t>-describe-instances command</a:t>
            </a:r>
            <a:r>
              <a:rPr lang="en-US" baseline="0" dirty="0" smtClean="0">
                <a:latin typeface="Times New Roman" charset="0"/>
              </a:rPr>
              <a:t> will display all instances owned by the user.   Adding the ‘verbose’ option will display all instances that the user is allowed to see, not just the ones that they own.   The verbose command is useful when running the command as a cloud administrator.</a:t>
            </a:r>
          </a:p>
          <a:p>
            <a:r>
              <a:rPr lang="en-US" baseline="0" dirty="0" smtClean="0">
                <a:latin typeface="Times New Roman" charset="0"/>
              </a:rPr>
              <a:t>The following is a description of the command output.</a:t>
            </a:r>
          </a:p>
          <a:p>
            <a:r>
              <a:rPr lang="en-US" baseline="0" dirty="0" smtClean="0">
                <a:latin typeface="Times New Roman" charset="0"/>
              </a:rPr>
              <a:t>RESERVATION r-51E63DFC – The reservation ID is a unique ID shared by all instances started at the same time by the user.</a:t>
            </a:r>
          </a:p>
          <a:p>
            <a:r>
              <a:rPr lang="en-US" sz="1200" dirty="0" smtClean="0">
                <a:latin typeface="Courier New" pitchFamily="49" charset="0"/>
                <a:cs typeface="Courier New" pitchFamily="49" charset="0"/>
              </a:rPr>
              <a:t>714937189257 – The</a:t>
            </a:r>
            <a:r>
              <a:rPr lang="en-US" sz="1200" baseline="0" dirty="0" smtClean="0">
                <a:latin typeface="Courier New" pitchFamily="49" charset="0"/>
                <a:cs typeface="Courier New" pitchFamily="49" charset="0"/>
              </a:rPr>
              <a:t> unique ID of the account that the user belongs to.</a:t>
            </a:r>
          </a:p>
          <a:p>
            <a:r>
              <a:rPr lang="en-US" sz="1200" baseline="0" dirty="0" smtClean="0">
                <a:latin typeface="Courier New" pitchFamily="49" charset="0"/>
                <a:cs typeface="Courier New" pitchFamily="49" charset="0"/>
              </a:rPr>
              <a:t>default – The name of the security group that the instance belongs to.</a:t>
            </a:r>
          </a:p>
          <a:p>
            <a:r>
              <a:rPr lang="en-US" sz="1200" baseline="0" dirty="0" smtClean="0">
                <a:latin typeface="Courier New" pitchFamily="49" charset="0"/>
                <a:cs typeface="Courier New" pitchFamily="49" charset="0"/>
              </a:rPr>
              <a:t>INSTANCE </a:t>
            </a:r>
            <a:r>
              <a:rPr lang="en-US" sz="1200" dirty="0" smtClean="0">
                <a:latin typeface="Courier New" pitchFamily="49" charset="0"/>
                <a:cs typeface="Courier New" pitchFamily="49" charset="0"/>
              </a:rPr>
              <a:t>i-6F0D3DFF – The</a:t>
            </a:r>
            <a:r>
              <a:rPr lang="en-US" sz="1200" baseline="0" dirty="0" smtClean="0">
                <a:latin typeface="Courier New" pitchFamily="49" charset="0"/>
                <a:cs typeface="Courier New" pitchFamily="49" charset="0"/>
              </a:rPr>
              <a:t> unique instance ID assigned to the instance.</a:t>
            </a:r>
          </a:p>
          <a:p>
            <a:r>
              <a:rPr lang="en-US" sz="1200" dirty="0" smtClean="0">
                <a:latin typeface="Courier New" pitchFamily="49" charset="0"/>
                <a:cs typeface="Courier New" pitchFamily="49" charset="0"/>
              </a:rPr>
              <a:t>emi-FF113B5A – The</a:t>
            </a:r>
            <a:r>
              <a:rPr lang="en-US" sz="1200" baseline="0" dirty="0" smtClean="0">
                <a:latin typeface="Courier New" pitchFamily="49" charset="0"/>
                <a:cs typeface="Courier New" pitchFamily="49" charset="0"/>
              </a:rPr>
              <a:t> unique ID of the EMI that was used to launch the instance.</a:t>
            </a:r>
          </a:p>
          <a:p>
            <a:r>
              <a:rPr lang="en-US" sz="1200" dirty="0" smtClean="0">
                <a:latin typeface="Courier New" pitchFamily="49" charset="0"/>
                <a:cs typeface="Courier New" pitchFamily="49" charset="0"/>
              </a:rPr>
              <a:t>172.16.194.20 – The public IP address of the instance.</a:t>
            </a:r>
          </a:p>
          <a:p>
            <a:r>
              <a:rPr lang="en-US" sz="1200" dirty="0" smtClean="0">
                <a:latin typeface="Courier New" pitchFamily="49" charset="0"/>
                <a:cs typeface="Courier New" pitchFamily="49" charset="0"/>
              </a:rPr>
              <a:t>10.110.194.169 – The private IP address of the instance.</a:t>
            </a:r>
          </a:p>
          <a:p>
            <a:r>
              <a:rPr lang="en-US" sz="1200" dirty="0" smtClean="0">
                <a:latin typeface="Courier New" pitchFamily="49" charset="0"/>
                <a:cs typeface="Courier New" pitchFamily="49" charset="0"/>
              </a:rPr>
              <a:t>running – The state of the instance.</a:t>
            </a:r>
            <a:r>
              <a:rPr lang="en-US" sz="1200" baseline="0" dirty="0" smtClean="0">
                <a:latin typeface="Courier New" pitchFamily="49" charset="0"/>
                <a:cs typeface="Courier New" pitchFamily="49" charset="0"/>
              </a:rPr>
              <a:t>  Can be pending, running, or terminated.</a:t>
            </a:r>
            <a:endParaRPr lang="en-US" sz="1200" dirty="0" smtClean="0">
              <a:latin typeface="Courier New" pitchFamily="49" charset="0"/>
              <a:cs typeface="Courier New" pitchFamily="49" charset="0"/>
            </a:endParaRPr>
          </a:p>
          <a:p>
            <a:r>
              <a:rPr lang="en-US" sz="1200" dirty="0" err="1" smtClean="0">
                <a:latin typeface="Courier New" pitchFamily="49" charset="0"/>
                <a:cs typeface="Courier New" pitchFamily="49" charset="0"/>
              </a:rPr>
              <a:t>adminkey</a:t>
            </a:r>
            <a:r>
              <a:rPr lang="en-US" sz="1200" dirty="0" smtClean="0">
                <a:latin typeface="Courier New" pitchFamily="49" charset="0"/>
                <a:cs typeface="Courier New" pitchFamily="49" charset="0"/>
              </a:rPr>
              <a:t> – The name of the </a:t>
            </a:r>
            <a:r>
              <a:rPr lang="en-US" sz="1200" dirty="0" err="1" smtClean="0">
                <a:latin typeface="Courier New" pitchFamily="49" charset="0"/>
                <a:cs typeface="Courier New" pitchFamily="49" charset="0"/>
              </a:rPr>
              <a:t>keypair</a:t>
            </a:r>
            <a:r>
              <a:rPr lang="en-US" sz="1200" dirty="0" smtClean="0">
                <a:latin typeface="Courier New" pitchFamily="49" charset="0"/>
                <a:cs typeface="Courier New" pitchFamily="49" charset="0"/>
              </a:rPr>
              <a:t> used to</a:t>
            </a:r>
            <a:r>
              <a:rPr lang="en-US" sz="1200" baseline="0" dirty="0" smtClean="0">
                <a:latin typeface="Courier New" pitchFamily="49" charset="0"/>
                <a:cs typeface="Courier New" pitchFamily="49" charset="0"/>
              </a:rPr>
              <a:t> authenticate to the instance.</a:t>
            </a:r>
            <a:endParaRPr lang="en-US" sz="1200" dirty="0" smtClean="0">
              <a:latin typeface="Courier New" pitchFamily="49" charset="0"/>
              <a:cs typeface="Courier New" pitchFamily="49" charset="0"/>
            </a:endParaRPr>
          </a:p>
          <a:p>
            <a:r>
              <a:rPr lang="en-US" sz="1200" dirty="0" smtClean="0">
                <a:latin typeface="Courier New" pitchFamily="49" charset="0"/>
                <a:cs typeface="Courier New" pitchFamily="49" charset="0"/>
              </a:rPr>
              <a:t>0 – The</a:t>
            </a:r>
            <a:r>
              <a:rPr lang="en-US" sz="1200" baseline="0" dirty="0" smtClean="0">
                <a:latin typeface="Courier New" pitchFamily="49" charset="0"/>
                <a:cs typeface="Courier New" pitchFamily="49" charset="0"/>
              </a:rPr>
              <a:t> number of the instance, if multiple instances were launched at the same time.</a:t>
            </a:r>
            <a:endParaRPr lang="en-US" sz="1200" dirty="0" smtClean="0">
              <a:latin typeface="Courier New" pitchFamily="49" charset="0"/>
              <a:cs typeface="Courier New" pitchFamily="49" charset="0"/>
            </a:endParaRPr>
          </a:p>
          <a:p>
            <a:r>
              <a:rPr lang="en-US" sz="1200" dirty="0" smtClean="0">
                <a:latin typeface="Courier New" pitchFamily="49" charset="0"/>
                <a:cs typeface="Courier New" pitchFamily="49" charset="0"/>
              </a:rPr>
              <a:t>m1.small – The name of the VM type use</a:t>
            </a:r>
            <a:r>
              <a:rPr lang="en-US" sz="1200" baseline="0" dirty="0" smtClean="0">
                <a:latin typeface="Courier New" pitchFamily="49" charset="0"/>
                <a:cs typeface="Courier New" pitchFamily="49" charset="0"/>
              </a:rPr>
              <a:t>d to launch the instance.</a:t>
            </a:r>
            <a:endParaRPr lang="en-US" sz="1200" dirty="0" smtClean="0">
              <a:latin typeface="Courier New" pitchFamily="49" charset="0"/>
              <a:cs typeface="Courier New" pitchFamily="49" charset="0"/>
            </a:endParaRPr>
          </a:p>
          <a:p>
            <a:r>
              <a:rPr lang="en-US" sz="1200" dirty="0" smtClean="0">
                <a:latin typeface="Courier New" pitchFamily="49" charset="0"/>
                <a:cs typeface="Courier New" pitchFamily="49" charset="0"/>
              </a:rPr>
              <a:t>2012-01-31T16:05:29Z – The date and time that the instance</a:t>
            </a:r>
            <a:r>
              <a:rPr lang="en-US" sz="1200" baseline="0" dirty="0" smtClean="0">
                <a:latin typeface="Courier New" pitchFamily="49" charset="0"/>
                <a:cs typeface="Courier New" pitchFamily="49" charset="0"/>
              </a:rPr>
              <a:t> was launched.</a:t>
            </a:r>
            <a:endParaRPr lang="en-US" sz="1200" dirty="0" smtClean="0">
              <a:latin typeface="Courier New" pitchFamily="49" charset="0"/>
              <a:cs typeface="Courier New" pitchFamily="49" charset="0"/>
            </a:endParaRPr>
          </a:p>
          <a:p>
            <a:r>
              <a:rPr lang="en-US" sz="1200" dirty="0" smtClean="0">
                <a:latin typeface="Courier New" pitchFamily="49" charset="0"/>
                <a:cs typeface="Courier New" pitchFamily="49" charset="0"/>
              </a:rPr>
              <a:t>cluster1 – The name of the availability group that the instance is running in.</a:t>
            </a:r>
          </a:p>
          <a:p>
            <a:r>
              <a:rPr lang="en-US" sz="1200" dirty="0" smtClean="0">
                <a:latin typeface="Courier New" pitchFamily="49" charset="0"/>
                <a:cs typeface="Courier New" pitchFamily="49" charset="0"/>
              </a:rPr>
              <a:t>eki-456E3AD5 – The kernel</a:t>
            </a:r>
            <a:r>
              <a:rPr lang="en-US" sz="1200" baseline="0" dirty="0" smtClean="0">
                <a:latin typeface="Courier New" pitchFamily="49" charset="0"/>
                <a:cs typeface="Courier New" pitchFamily="49" charset="0"/>
              </a:rPr>
              <a:t> ID that is associated with the instance.</a:t>
            </a:r>
            <a:endParaRPr lang="en-US" sz="1200" dirty="0" smtClean="0">
              <a:latin typeface="Courier New" pitchFamily="49" charset="0"/>
              <a:cs typeface="Courier New" pitchFamily="49"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latin typeface="Courier New" pitchFamily="49" charset="0"/>
                <a:cs typeface="Courier New" pitchFamily="49" charset="0"/>
              </a:rPr>
              <a:t>eri-A2BA3BE6 – The </a:t>
            </a:r>
            <a:r>
              <a:rPr lang="en-US" sz="1200" dirty="0" err="1" smtClean="0">
                <a:latin typeface="Courier New" pitchFamily="49" charset="0"/>
                <a:cs typeface="Courier New" pitchFamily="49" charset="0"/>
              </a:rPr>
              <a:t>ramdisk</a:t>
            </a:r>
            <a:r>
              <a:rPr lang="en-US" sz="1200" dirty="0" smtClean="0">
                <a:latin typeface="Courier New" pitchFamily="49" charset="0"/>
                <a:cs typeface="Courier New" pitchFamily="49" charset="0"/>
              </a:rPr>
              <a:t> ID that is associated with the instance.</a:t>
            </a:r>
          </a:p>
          <a:p>
            <a:endParaRPr lang="en-US" sz="1200" dirty="0" smtClean="0">
              <a:latin typeface="Courier New" pitchFamily="49" charset="0"/>
              <a:cs typeface="Courier New" pitchFamily="49" charset="0"/>
            </a:endParaRPr>
          </a:p>
          <a:p>
            <a:endParaRPr lang="en-US" sz="1200" dirty="0" smtClean="0">
              <a:latin typeface="Courier New" pitchFamily="49" charset="0"/>
              <a:cs typeface="Courier New" pitchFamily="49" charset="0"/>
            </a:endParaRPr>
          </a:p>
          <a:p>
            <a:endParaRPr lang="en-US" sz="1200" baseline="0" dirty="0" smtClean="0">
              <a:latin typeface="Courier New" pitchFamily="49" charset="0"/>
              <a:cs typeface="Courier New" pitchFamily="49" charset="0"/>
            </a:endParaRPr>
          </a:p>
          <a:p>
            <a:endParaRPr lang="en-US" dirty="0" smtClean="0">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07AAA3C-659D-4285-AB44-68D8DA0CBB6D}" type="slidenum">
              <a:rPr lang="en-US" smtClean="0">
                <a:solidFill>
                  <a:srgbClr val="000000"/>
                </a:solidFill>
                <a:latin typeface="Times New Roman" charset="0"/>
              </a:rPr>
              <a:pPr eaLnBrk="1"/>
              <a:t>20</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Ephemeral</a:t>
            </a:r>
            <a:r>
              <a:rPr lang="en-US" baseline="0" dirty="0" smtClean="0">
                <a:latin typeface="Times New Roman" charset="0"/>
              </a:rPr>
              <a:t> data is not lost during a reboot.  Some versions of hypervisors might not reconnect an EBS volume to the instance and manual intervention might be necessary.  </a:t>
            </a:r>
          </a:p>
          <a:p>
            <a:r>
              <a:rPr lang="en-US" baseline="0" dirty="0" smtClean="0">
                <a:latin typeface="Times New Roman" charset="0"/>
              </a:rPr>
              <a:t>EBS-backed images can also be suspended and resumed.  EBS-backed images are covered in a later module.</a:t>
            </a:r>
            <a:endParaRPr lang="en-US" dirty="0" smtClean="0">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FBA4AB0-6464-4913-BC99-2D0C155DD473}" type="slidenum">
              <a:rPr lang="en-US" smtClean="0">
                <a:solidFill>
                  <a:srgbClr val="000000"/>
                </a:solidFill>
                <a:latin typeface="Times New Roman" charset="0"/>
              </a:rPr>
              <a:pPr eaLnBrk="1"/>
              <a:t>21</a:t>
            </a:fld>
            <a:endParaRPr lang="en-US" smtClean="0">
              <a:solidFill>
                <a:srgbClr val="000000"/>
              </a:solidFill>
              <a:latin typeface="Times New Roman" charset="0"/>
            </a:endParaRPr>
          </a:p>
        </p:txBody>
      </p:sp>
      <p:sp>
        <p:nvSpPr>
          <p:cNvPr id="29699"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29700"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All</a:t>
            </a:r>
            <a:r>
              <a:rPr lang="en-US" baseline="0" dirty="0" smtClean="0">
                <a:latin typeface="Times New Roman" charset="0"/>
              </a:rPr>
              <a:t> of the files output by the </a:t>
            </a:r>
            <a:r>
              <a:rPr lang="en-US" baseline="0" dirty="0" err="1" smtClean="0">
                <a:latin typeface="Times New Roman" charset="0"/>
              </a:rPr>
              <a:t>euca</a:t>
            </a:r>
            <a:r>
              <a:rPr lang="en-US" baseline="0" dirty="0" smtClean="0">
                <a:latin typeface="Times New Roman" charset="0"/>
              </a:rPr>
              <a:t>-bundle-image command are placed in </a:t>
            </a:r>
            <a:r>
              <a:rPr lang="en-US" dirty="0" smtClean="0">
                <a:latin typeface="Times New Roman" charset="0"/>
              </a:rPr>
              <a:t>the /</a:t>
            </a:r>
            <a:r>
              <a:rPr lang="en-US" dirty="0" err="1" smtClean="0">
                <a:latin typeface="Times New Roman" charset="0"/>
              </a:rPr>
              <a:t>tmp</a:t>
            </a:r>
            <a:r>
              <a:rPr lang="en-US" dirty="0" smtClean="0">
                <a:latin typeface="Times New Roman" charset="0"/>
              </a:rPr>
              <a:t> directory by default.  If there is not enough space in /</a:t>
            </a:r>
            <a:r>
              <a:rPr lang="en-US" dirty="0" err="1" smtClean="0">
                <a:latin typeface="Times New Roman" charset="0"/>
              </a:rPr>
              <a:t>tmp</a:t>
            </a:r>
            <a:r>
              <a:rPr lang="en-US" dirty="0" smtClean="0">
                <a:latin typeface="Times New Roman" charset="0"/>
              </a:rPr>
              <a:t>,</a:t>
            </a:r>
            <a:r>
              <a:rPr lang="en-US" baseline="0" dirty="0" smtClean="0">
                <a:latin typeface="Times New Roman" charset="0"/>
              </a:rPr>
              <a:t> </a:t>
            </a:r>
            <a:r>
              <a:rPr lang="en-US" dirty="0" smtClean="0">
                <a:latin typeface="Times New Roman" charset="0"/>
              </a:rPr>
              <a:t>you can place the bundled</a:t>
            </a:r>
            <a:r>
              <a:rPr lang="en-US" baseline="0" dirty="0" smtClean="0">
                <a:latin typeface="Times New Roman" charset="0"/>
              </a:rPr>
              <a:t> files in another directory using the –d </a:t>
            </a:r>
            <a:r>
              <a:rPr lang="en-US" baseline="0" dirty="0" err="1" smtClean="0">
                <a:latin typeface="Times New Roman" charset="0"/>
              </a:rPr>
              <a:t>directory_name</a:t>
            </a:r>
            <a:r>
              <a:rPr lang="en-US" baseline="0" dirty="0" smtClean="0">
                <a:latin typeface="Times New Roman" charset="0"/>
              </a:rPr>
              <a:t> option.</a:t>
            </a:r>
            <a:r>
              <a:rPr lang="en-US" dirty="0" smtClean="0">
                <a:latin typeface="Times New Roman" charset="0"/>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You</a:t>
            </a:r>
            <a:r>
              <a:rPr lang="en-US" baseline="0" dirty="0" smtClean="0">
                <a:latin typeface="Times New Roman" charset="0"/>
              </a:rPr>
              <a:t> c</a:t>
            </a:r>
            <a:r>
              <a:rPr lang="en-US" dirty="0" smtClean="0">
                <a:latin typeface="Times New Roman" charset="0"/>
              </a:rPr>
              <a:t>an bundle either 32 or 64-bit images.  The default is 64-bit but adding</a:t>
            </a:r>
            <a:r>
              <a:rPr lang="en-US" baseline="0" dirty="0" smtClean="0">
                <a:latin typeface="Times New Roman" charset="0"/>
              </a:rPr>
              <a:t> the</a:t>
            </a:r>
            <a:r>
              <a:rPr lang="en-US" dirty="0" smtClean="0">
                <a:latin typeface="Times New Roman" charset="0"/>
              </a:rPr>
              <a:t> –r i386 option forces 32-bit mode.</a:t>
            </a:r>
          </a:p>
          <a:p>
            <a:endParaRPr lang="en-US" dirty="0" smtClean="0">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3B0DBA90-E3FC-4634-AA52-468F5B49B2AB}" type="slidenum">
              <a:rPr lang="en-US" smtClean="0">
                <a:solidFill>
                  <a:srgbClr val="000000"/>
                </a:solidFill>
                <a:latin typeface="Times New Roman" charset="0"/>
              </a:rPr>
              <a:pPr eaLnBrk="1"/>
              <a:t>22</a:t>
            </a:fld>
            <a:endParaRPr lang="en-US" smtClean="0">
              <a:solidFill>
                <a:srgbClr val="000000"/>
              </a:solidFill>
              <a:latin typeface="Times New Roman" charset="0"/>
            </a:endParaRPr>
          </a:p>
        </p:txBody>
      </p:sp>
      <p:sp>
        <p:nvSpPr>
          <p:cNvPr id="30723"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0724"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image is compressed to minimize</a:t>
            </a:r>
            <a:r>
              <a:rPr lang="en-US" baseline="0" dirty="0" smtClean="0">
                <a:latin typeface="Times New Roman" charset="0"/>
              </a:rPr>
              <a:t> the amount of network bandwidth that is required to upload the bundled image from the source host to the Walrus.  Compression also reduces the amount of storage space required on the Walrus.  The image is also e</a:t>
            </a:r>
            <a:r>
              <a:rPr lang="en-US" dirty="0" smtClean="0">
                <a:latin typeface="Times New Roman" charset="0"/>
              </a:rPr>
              <a:t>ncrypted with the user’s downloaded credentials</a:t>
            </a:r>
            <a:r>
              <a:rPr lang="en-US" baseline="0" dirty="0" smtClean="0">
                <a:latin typeface="Times New Roman" charset="0"/>
              </a:rPr>
              <a:t> to</a:t>
            </a:r>
            <a:r>
              <a:rPr lang="en-US" dirty="0" smtClean="0">
                <a:latin typeface="Times New Roman" charset="0"/>
              </a:rPr>
              <a:t> protect the image as it is uploaded to Walrus.  Only the user can decrypt and use the image once uploaded to Walrus.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An</a:t>
            </a:r>
            <a:r>
              <a:rPr lang="en-US" baseline="0" dirty="0" smtClean="0">
                <a:latin typeface="Times New Roman" charset="0"/>
              </a:rPr>
              <a:t> instance is a virtual machine running under the control of a hypervisor.  It is called an instance to maintain conformity with AWS.  Eucalyptus supports two types of instances: instance store-backed instances and EBS-backed instances.  This module focuses on instance store-backed instances while a later module covers EBS-backed instances.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Every instance receives a unique ID </a:t>
            </a:r>
            <a:r>
              <a:rPr lang="en-US" dirty="0" err="1" smtClean="0">
                <a:latin typeface="Times New Roman" charset="0"/>
              </a:rPr>
              <a:t>i-nnnnnnnn</a:t>
            </a:r>
            <a:r>
              <a:rPr lang="en-US" dirty="0" smtClean="0">
                <a:latin typeface="Times New Roman" charset="0"/>
              </a:rPr>
              <a:t>,</a:t>
            </a:r>
            <a:r>
              <a:rPr lang="en-US" baseline="0" dirty="0" smtClean="0">
                <a:latin typeface="Times New Roman" charset="0"/>
              </a:rPr>
              <a:t> where </a:t>
            </a:r>
            <a:r>
              <a:rPr lang="en-US" baseline="0" dirty="0" err="1" smtClean="0">
                <a:latin typeface="Times New Roman" charset="0"/>
              </a:rPr>
              <a:t>nnnnnnnn</a:t>
            </a:r>
            <a:r>
              <a:rPr lang="en-US" baseline="0" dirty="0" smtClean="0">
                <a:latin typeface="Times New Roman" charset="0"/>
              </a:rPr>
              <a:t> is a unique hexadecimal number.  This hexadecimal number also forms the last four octets of the instance’s MAC address</a:t>
            </a:r>
            <a:r>
              <a:rPr lang="en-US" dirty="0" smtClean="0">
                <a:latin typeface="Times New Roman" charset="0"/>
              </a:rPr>
              <a:t>, prefixed</a:t>
            </a:r>
            <a:r>
              <a:rPr lang="en-US" baseline="0" dirty="0" smtClean="0">
                <a:latin typeface="Times New Roman" charset="0"/>
              </a:rPr>
              <a:t> by</a:t>
            </a:r>
            <a:r>
              <a:rPr lang="en-US" dirty="0" smtClean="0">
                <a:latin typeface="Times New Roman" charset="0"/>
              </a:rPr>
              <a:t> D0:0D.</a:t>
            </a:r>
            <a:endParaRPr lang="en-US" baseline="0" dirty="0" smtClean="0">
              <a:latin typeface="Times New Roman" charset="0"/>
            </a:endParaRPr>
          </a:p>
          <a:p>
            <a:r>
              <a:rPr lang="en-US" dirty="0" smtClean="0">
                <a:latin typeface="Times New Roman" charset="0"/>
              </a:rPr>
              <a:t>An instance</a:t>
            </a:r>
            <a:r>
              <a:rPr lang="en-US" baseline="0" dirty="0" smtClean="0">
                <a:latin typeface="Times New Roman" charset="0"/>
              </a:rPr>
              <a:t> store</a:t>
            </a:r>
            <a:r>
              <a:rPr lang="en-US" dirty="0" smtClean="0">
                <a:latin typeface="Times New Roman" charset="0"/>
              </a:rPr>
              <a:t>-backed instance</a:t>
            </a:r>
            <a:r>
              <a:rPr lang="en-US" baseline="0" dirty="0" smtClean="0">
                <a:latin typeface="Times New Roman" charset="0"/>
              </a:rPr>
              <a:t> </a:t>
            </a:r>
            <a:r>
              <a:rPr lang="en-US" dirty="0" smtClean="0">
                <a:latin typeface="Times New Roman" charset="0"/>
              </a:rPr>
              <a:t>always boots or reboots from a known baseline (a static</a:t>
            </a:r>
            <a:r>
              <a:rPr lang="en-US" baseline="0" dirty="0" smtClean="0">
                <a:latin typeface="Times New Roman" charset="0"/>
              </a:rPr>
              <a:t> EMI)</a:t>
            </a:r>
            <a:r>
              <a:rPr lang="en-US" dirty="0" smtClean="0">
                <a:latin typeface="Times New Roman" charset="0"/>
              </a:rPr>
              <a:t>.  </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5</a:t>
            </a:fld>
            <a:endParaRPr lang="en-US"/>
          </a:p>
        </p:txBody>
      </p:sp>
    </p:spTree>
    <p:extLst>
      <p:ext uri="{BB962C8B-B14F-4D97-AF65-F5344CB8AC3E}">
        <p14:creationId xmlns:p14="http://schemas.microsoft.com/office/powerpoint/2010/main" val="93113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DF4D5EFE-7EF9-4E8D-997B-898D44979857}" type="slidenum">
              <a:rPr lang="en-US" smtClean="0">
                <a:solidFill>
                  <a:srgbClr val="000000"/>
                </a:solidFill>
                <a:latin typeface="Times New Roman" charset="0"/>
              </a:rPr>
              <a:pPr eaLnBrk="1"/>
              <a:t>23</a:t>
            </a:fld>
            <a:endParaRPr lang="en-US" smtClean="0">
              <a:solidFill>
                <a:srgbClr val="000000"/>
              </a:solidFill>
              <a:latin typeface="Times New Roman" charset="0"/>
            </a:endParaRPr>
          </a:p>
        </p:txBody>
      </p:sp>
      <p:sp>
        <p:nvSpPr>
          <p:cNvPr id="31747"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1748"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bundled</a:t>
            </a:r>
            <a:r>
              <a:rPr lang="en-US" baseline="0" dirty="0" smtClean="0">
                <a:latin typeface="Times New Roman" charset="0"/>
              </a:rPr>
              <a:t> image is uploaded to a Walrus bucket.  A bucket is like a folder or directory.  You choose the bucket name.  If the bucket name does not already exist, it will be created. </a:t>
            </a:r>
            <a:endParaRPr lang="en-US" dirty="0" smtClean="0">
              <a:latin typeface="Times New Roman" charset="0"/>
            </a:endParaRPr>
          </a:p>
          <a:p>
            <a:r>
              <a:rPr lang="en-US" dirty="0" smtClean="0">
                <a:latin typeface="Times New Roman" charset="0"/>
              </a:rPr>
              <a:t>To</a:t>
            </a:r>
            <a:r>
              <a:rPr lang="en-US" baseline="0" dirty="0" smtClean="0">
                <a:latin typeface="Times New Roman" charset="0"/>
              </a:rPr>
              <a:t> view buckets on the Walrus, go </a:t>
            </a:r>
            <a:r>
              <a:rPr lang="en-US" dirty="0" smtClean="0">
                <a:latin typeface="Times New Roman" charset="0"/>
              </a:rPr>
              <a:t>to /</a:t>
            </a:r>
            <a:r>
              <a:rPr lang="en-US" dirty="0" err="1" smtClean="0">
                <a:latin typeface="Times New Roman" charset="0"/>
              </a:rPr>
              <a:t>var</a:t>
            </a:r>
            <a:r>
              <a:rPr lang="en-US" dirty="0" smtClean="0">
                <a:latin typeface="Times New Roman" charset="0"/>
              </a:rPr>
              <a:t>/lib/eucalyptus/</a:t>
            </a:r>
            <a:r>
              <a:rPr lang="en-US" dirty="0" err="1" smtClean="0">
                <a:latin typeface="Times New Roman" charset="0"/>
              </a:rPr>
              <a:t>bukkit</a:t>
            </a:r>
            <a:r>
              <a:rPr lang="en-US" dirty="0" smtClean="0">
                <a:latin typeface="Times New Roman" charset="0"/>
              </a:rPr>
              <a:t>/&lt;</a:t>
            </a:r>
            <a:r>
              <a:rPr lang="en-US" dirty="0" err="1" smtClean="0">
                <a:latin typeface="Times New Roman" charset="0"/>
              </a:rPr>
              <a:t>bucket_name</a:t>
            </a:r>
            <a:r>
              <a:rPr lang="en-US" dirty="0" smtClean="0">
                <a:latin typeface="Times New Roman" charset="0"/>
              </a:rPr>
              <a:t>&gt;/.</a:t>
            </a:r>
          </a:p>
          <a:p>
            <a:r>
              <a:rPr lang="en-US" dirty="0" smtClean="0">
                <a:latin typeface="Times New Roman" charset="0"/>
              </a:rPr>
              <a:t>When</a:t>
            </a:r>
            <a:r>
              <a:rPr lang="en-US" baseline="0" dirty="0" smtClean="0">
                <a:latin typeface="Times New Roman" charset="0"/>
              </a:rPr>
              <a:t> it comes to organizing images in buckets on the Walrus, there are t</a:t>
            </a:r>
            <a:r>
              <a:rPr lang="en-US" dirty="0" smtClean="0">
                <a:latin typeface="Times New Roman" charset="0"/>
              </a:rPr>
              <a:t>wo possible</a:t>
            </a:r>
            <a:r>
              <a:rPr lang="en-US" baseline="0" dirty="0" smtClean="0">
                <a:latin typeface="Times New Roman" charset="0"/>
              </a:rPr>
              <a:t> techniques: </a:t>
            </a:r>
          </a:p>
          <a:p>
            <a:r>
              <a:rPr lang="en-US" baseline="0" dirty="0" smtClean="0">
                <a:latin typeface="Times New Roman" charset="0"/>
              </a:rPr>
              <a:t>Create separate buckets for kernel images, </a:t>
            </a:r>
            <a:r>
              <a:rPr lang="en-US" baseline="0" dirty="0" err="1" smtClean="0">
                <a:latin typeface="Times New Roman" charset="0"/>
              </a:rPr>
              <a:t>ramdisk</a:t>
            </a:r>
            <a:r>
              <a:rPr lang="en-US" baseline="0" dirty="0" smtClean="0">
                <a:latin typeface="Times New Roman" charset="0"/>
              </a:rPr>
              <a:t> images, and bootable file system images, or</a:t>
            </a:r>
          </a:p>
          <a:p>
            <a:r>
              <a:rPr lang="en-US" baseline="0" dirty="0" smtClean="0">
                <a:latin typeface="Times New Roman" charset="0"/>
              </a:rPr>
              <a:t>Create separate buckets for each type of operating system.</a:t>
            </a:r>
            <a:endParaRPr lang="en-US" dirty="0" smtClean="0">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F9338105-B75D-4E4D-B762-B848D7C7F3FF}" type="slidenum">
              <a:rPr lang="en-US" smtClean="0">
                <a:solidFill>
                  <a:srgbClr val="000000"/>
                </a:solidFill>
                <a:latin typeface="Times New Roman" charset="0"/>
              </a:rPr>
              <a:pPr eaLnBrk="1"/>
              <a:t>24</a:t>
            </a:fld>
            <a:endParaRPr lang="en-US" smtClean="0">
              <a:solidFill>
                <a:srgbClr val="000000"/>
              </a:solidFill>
              <a:latin typeface="Times New Roman" charset="0"/>
            </a:endParaRPr>
          </a:p>
        </p:txBody>
      </p:sp>
      <p:sp>
        <p:nvSpPr>
          <p:cNvPr id="32771"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2772"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By</a:t>
            </a:r>
            <a:r>
              <a:rPr lang="en-US" baseline="0" dirty="0" smtClean="0">
                <a:latin typeface="Times New Roman" charset="0"/>
              </a:rPr>
              <a:t> default, only a cloud administrator has the rights to register kernel or </a:t>
            </a:r>
            <a:r>
              <a:rPr lang="en-US" baseline="0" dirty="0" err="1" smtClean="0">
                <a:latin typeface="Times New Roman" charset="0"/>
              </a:rPr>
              <a:t>ramdisk</a:t>
            </a:r>
            <a:r>
              <a:rPr lang="en-US" baseline="0" dirty="0" smtClean="0">
                <a:latin typeface="Times New Roman" charset="0"/>
              </a:rPr>
              <a:t> images.  </a:t>
            </a:r>
            <a:endParaRPr lang="en-US" dirty="0" smtClean="0">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Eucalyptus</a:t>
            </a:r>
            <a:r>
              <a:rPr lang="en-US" baseline="0" dirty="0" smtClean="0"/>
              <a:t> provides certified images for proof-of-concept, testing, or whatever purpose a user might find them useful.  However, the list of certified images is limited.</a:t>
            </a:r>
          </a:p>
          <a:p>
            <a:r>
              <a:rPr lang="en-US" dirty="0" smtClean="0"/>
              <a:t>Eucalyptus is in</a:t>
            </a:r>
            <a:r>
              <a:rPr lang="en-US" baseline="0" dirty="0" smtClean="0"/>
              <a:t> the process of creating the Eucalyptus store, or </a:t>
            </a:r>
            <a:r>
              <a:rPr lang="en-US" baseline="0" dirty="0" err="1" smtClean="0"/>
              <a:t>eustore</a:t>
            </a:r>
            <a:r>
              <a:rPr lang="en-US" baseline="0" dirty="0" smtClean="0"/>
              <a:t>.   This will be a place to download a much larger selection of images for Eucalyptus clouds.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25</a:t>
            </a:fld>
            <a:endParaRPr lang="en-US"/>
          </a:p>
        </p:txBody>
      </p:sp>
    </p:spTree>
    <p:extLst>
      <p:ext uri="{BB962C8B-B14F-4D97-AF65-F5344CB8AC3E}">
        <p14:creationId xmlns:p14="http://schemas.microsoft.com/office/powerpoint/2010/main" val="367957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07AAA3C-659D-4285-AB44-68D8DA0CBB6D}" type="slidenum">
              <a:rPr lang="en-US" smtClean="0">
                <a:solidFill>
                  <a:srgbClr val="000000"/>
                </a:solidFill>
                <a:latin typeface="Times New Roman" charset="0"/>
              </a:rPr>
              <a:pPr eaLnBrk="1"/>
              <a:t>26</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If a kernel image and a </a:t>
            </a:r>
            <a:r>
              <a:rPr lang="en-US" dirty="0" err="1" smtClean="0">
                <a:latin typeface="Times New Roman" charset="0"/>
              </a:rPr>
              <a:t>ramdisk</a:t>
            </a:r>
            <a:r>
              <a:rPr lang="en-US" dirty="0" smtClean="0">
                <a:latin typeface="Times New Roman" charset="0"/>
              </a:rPr>
              <a:t> image were bundled with the EMI, then</a:t>
            </a:r>
            <a:r>
              <a:rPr lang="en-US" baseline="0" dirty="0" smtClean="0">
                <a:latin typeface="Times New Roman" charset="0"/>
              </a:rPr>
              <a:t> the EMI will list the kernel and </a:t>
            </a:r>
            <a:r>
              <a:rPr lang="en-US" baseline="0" dirty="0" err="1" smtClean="0">
                <a:latin typeface="Times New Roman" charset="0"/>
              </a:rPr>
              <a:t>ramdisk</a:t>
            </a:r>
            <a:r>
              <a:rPr lang="en-US" baseline="0" dirty="0" smtClean="0">
                <a:latin typeface="Times New Roman" charset="0"/>
              </a:rPr>
              <a:t> images in output of the </a:t>
            </a:r>
            <a:r>
              <a:rPr lang="en-US" baseline="0" dirty="0" err="1" smtClean="0">
                <a:latin typeface="Times New Roman" charset="0"/>
              </a:rPr>
              <a:t>euca</a:t>
            </a:r>
            <a:r>
              <a:rPr lang="en-US" baseline="0" dirty="0" smtClean="0">
                <a:latin typeface="Times New Roman" charset="0"/>
              </a:rPr>
              <a:t>-describe-images command.  For example, in slide above the emi-FF113B5A was bundled with eki-456E3AD5 and eri-A2BA3BE6.</a:t>
            </a:r>
            <a:endParaRPr lang="en-US" dirty="0" smtClean="0">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2F1D2D3-76D0-4D45-AB3A-39B18F98A435}" type="slidenum">
              <a:rPr lang="en-US" smtClean="0">
                <a:solidFill>
                  <a:srgbClr val="000000"/>
                </a:solidFill>
                <a:latin typeface="Times New Roman" charset="0"/>
              </a:rPr>
              <a:pPr eaLnBrk="1"/>
              <a:t>27</a:t>
            </a:fld>
            <a:endParaRPr lang="en-US" smtClean="0">
              <a:solidFill>
                <a:srgbClr val="000000"/>
              </a:solidFill>
              <a:latin typeface="Times New Roman" charset="0"/>
            </a:endParaRPr>
          </a:p>
        </p:txBody>
      </p:sp>
      <p:sp>
        <p:nvSpPr>
          <p:cNvPr id="35843"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5844"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There are several methods that</a:t>
            </a:r>
            <a:r>
              <a:rPr lang="en-US" baseline="0" dirty="0" smtClean="0">
                <a:latin typeface="Times New Roman" charset="0"/>
              </a:rPr>
              <a:t> can be used to create a new image that can be converted to an EMI.  There of those methods are listed above.</a:t>
            </a:r>
          </a:p>
          <a:p>
            <a:r>
              <a:rPr lang="en-US" dirty="0" smtClean="0">
                <a:latin typeface="Times New Roman" charset="0"/>
              </a:rPr>
              <a:t>There</a:t>
            </a:r>
            <a:r>
              <a:rPr lang="en-US" baseline="0" dirty="0" smtClean="0">
                <a:latin typeface="Times New Roman" charset="0"/>
              </a:rPr>
              <a:t> are third-party software tools that build images for you.   </a:t>
            </a:r>
            <a:r>
              <a:rPr lang="en-US" baseline="0" dirty="0" err="1" smtClean="0">
                <a:latin typeface="Times New Roman" charset="0"/>
              </a:rPr>
              <a:t>BoxGrinder</a:t>
            </a:r>
            <a:r>
              <a:rPr lang="en-US" baseline="0" dirty="0" smtClean="0">
                <a:latin typeface="Times New Roman" charset="0"/>
              </a:rPr>
              <a:t>, </a:t>
            </a:r>
            <a:r>
              <a:rPr lang="en-US" baseline="0" dirty="0" err="1" smtClean="0">
                <a:latin typeface="Times New Roman" charset="0"/>
              </a:rPr>
              <a:t>rBuilder</a:t>
            </a:r>
            <a:r>
              <a:rPr lang="en-US" baseline="0" dirty="0" smtClean="0">
                <a:latin typeface="Times New Roman" charset="0"/>
              </a:rPr>
              <a:t>, and </a:t>
            </a:r>
            <a:r>
              <a:rPr lang="en-US" baseline="0" dirty="0" err="1" smtClean="0">
                <a:latin typeface="Times New Roman" charset="0"/>
              </a:rPr>
              <a:t>UForge</a:t>
            </a:r>
            <a:r>
              <a:rPr lang="en-US" baseline="0" dirty="0" smtClean="0">
                <a:latin typeface="Times New Roman" charset="0"/>
              </a:rPr>
              <a:t> are just a few examples.</a:t>
            </a:r>
            <a:endParaRPr lang="en-US" dirty="0" smtClean="0">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2F1D2D3-76D0-4D45-AB3A-39B18F98A435}" type="slidenum">
              <a:rPr lang="en-US" smtClean="0">
                <a:solidFill>
                  <a:srgbClr val="000000"/>
                </a:solidFill>
                <a:latin typeface="Times New Roman" charset="0"/>
              </a:rPr>
              <a:pPr eaLnBrk="1"/>
              <a:t>28</a:t>
            </a:fld>
            <a:endParaRPr lang="en-US" smtClean="0">
              <a:solidFill>
                <a:srgbClr val="000000"/>
              </a:solidFill>
              <a:latin typeface="Times New Roman" charset="0"/>
            </a:endParaRPr>
          </a:p>
        </p:txBody>
      </p:sp>
      <p:sp>
        <p:nvSpPr>
          <p:cNvPr id="35843"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5844"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baseline="0" dirty="0" smtClean="0">
                <a:latin typeface="Times New Roman" charset="0"/>
              </a:rPr>
              <a:t>Creating a new image from installation media can be a time consuming, manual process.  One of the ways to do this is to log in to the Node Controller and manually create a virtual machine using either the </a:t>
            </a:r>
            <a:r>
              <a:rPr lang="en-US" baseline="0" dirty="0" err="1" smtClean="0">
                <a:latin typeface="Times New Roman" charset="0"/>
              </a:rPr>
              <a:t>Xen</a:t>
            </a:r>
            <a:r>
              <a:rPr lang="en-US" baseline="0" dirty="0" smtClean="0">
                <a:latin typeface="Times New Roman" charset="0"/>
              </a:rPr>
              <a:t>, KVM, or </a:t>
            </a:r>
            <a:r>
              <a:rPr lang="en-US" baseline="0" dirty="0" err="1" smtClean="0">
                <a:latin typeface="Times New Roman" charset="0"/>
              </a:rPr>
              <a:t>libvirt</a:t>
            </a:r>
            <a:r>
              <a:rPr lang="en-US" baseline="0" dirty="0" smtClean="0">
                <a:latin typeface="Times New Roman" charset="0"/>
              </a:rPr>
              <a:t> utilities.   The virtual machine should have a virtual disk file large enough to hold the operating system and any applications you plan on installing.   Once the virtual machine exists, use installation media to install the operating system and any applications.  </a:t>
            </a:r>
          </a:p>
          <a:p>
            <a:endParaRPr lang="en-US" baseline="0" dirty="0" smtClean="0">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2F1D2D3-76D0-4D45-AB3A-39B18F98A435}" type="slidenum">
              <a:rPr lang="en-US" smtClean="0">
                <a:solidFill>
                  <a:srgbClr val="000000"/>
                </a:solidFill>
                <a:latin typeface="Times New Roman" charset="0"/>
              </a:rPr>
              <a:pPr eaLnBrk="1"/>
              <a:t>29</a:t>
            </a:fld>
            <a:endParaRPr lang="en-US" smtClean="0">
              <a:solidFill>
                <a:srgbClr val="000000"/>
              </a:solidFill>
              <a:latin typeface="Times New Roman" charset="0"/>
            </a:endParaRPr>
          </a:p>
        </p:txBody>
      </p:sp>
      <p:sp>
        <p:nvSpPr>
          <p:cNvPr id="35843"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5844"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You will actually perform</a:t>
            </a:r>
            <a:r>
              <a:rPr lang="en-US" baseline="0" dirty="0" smtClean="0">
                <a:latin typeface="Times New Roman" charset="0"/>
              </a:rPr>
              <a:t> these steps in the lab associated with this module.</a:t>
            </a:r>
            <a:endParaRPr lang="en-US" dirty="0" smtClean="0">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2F1D2D3-76D0-4D45-AB3A-39B18F98A435}" type="slidenum">
              <a:rPr lang="en-US" smtClean="0">
                <a:solidFill>
                  <a:srgbClr val="000000"/>
                </a:solidFill>
                <a:latin typeface="Times New Roman" charset="0"/>
              </a:rPr>
              <a:pPr eaLnBrk="1"/>
              <a:t>30</a:t>
            </a:fld>
            <a:endParaRPr lang="en-US" smtClean="0">
              <a:solidFill>
                <a:srgbClr val="000000"/>
              </a:solidFill>
              <a:latin typeface="Times New Roman" charset="0"/>
            </a:endParaRPr>
          </a:p>
        </p:txBody>
      </p:sp>
      <p:sp>
        <p:nvSpPr>
          <p:cNvPr id="35843"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5844"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Euca2ools must be installed in the source system because </a:t>
            </a:r>
            <a:r>
              <a:rPr lang="en-US" dirty="0" err="1" smtClean="0"/>
              <a:t>euca</a:t>
            </a:r>
            <a:r>
              <a:rPr lang="en-US" dirty="0" smtClean="0"/>
              <a:t>-bundle-</a:t>
            </a:r>
            <a:r>
              <a:rPr lang="en-US" dirty="0" err="1" smtClean="0"/>
              <a:t>vol</a:t>
            </a:r>
            <a:r>
              <a:rPr lang="en-US" baseline="0" dirty="0" smtClean="0"/>
              <a:t> is run from the source system</a:t>
            </a:r>
            <a:r>
              <a:rPr lang="en-US" dirty="0" smtClean="0"/>
              <a:t>.  Follow</a:t>
            </a:r>
            <a:r>
              <a:rPr lang="en-US" baseline="0" dirty="0" smtClean="0"/>
              <a:t> this command with the normal </a:t>
            </a:r>
            <a:r>
              <a:rPr lang="en-US" baseline="0" dirty="0" err="1" smtClean="0"/>
              <a:t>euca</a:t>
            </a:r>
            <a:r>
              <a:rPr lang="en-US" baseline="0" dirty="0" smtClean="0"/>
              <a:t>-upload-bundle and </a:t>
            </a:r>
            <a:r>
              <a:rPr lang="en-US" baseline="0" dirty="0" err="1" smtClean="0"/>
              <a:t>euca</a:t>
            </a:r>
            <a:r>
              <a:rPr lang="en-US" baseline="0" dirty="0" smtClean="0"/>
              <a:t>-register commands.  </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endParaRPr lang="en-US" dirty="0" smtClean="0">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2F1D2D3-76D0-4D45-AB3A-39B18F98A435}" type="slidenum">
              <a:rPr lang="en-US" smtClean="0">
                <a:solidFill>
                  <a:srgbClr val="000000"/>
                </a:solidFill>
                <a:latin typeface="Times New Roman" charset="0"/>
              </a:rPr>
              <a:pPr eaLnBrk="1"/>
              <a:t>31</a:t>
            </a:fld>
            <a:endParaRPr lang="en-US" smtClean="0">
              <a:solidFill>
                <a:srgbClr val="000000"/>
              </a:solidFill>
              <a:latin typeface="Times New Roman" charset="0"/>
            </a:endParaRPr>
          </a:p>
        </p:txBody>
      </p:sp>
      <p:sp>
        <p:nvSpPr>
          <p:cNvPr id="35843"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5844"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a:t>
            </a:r>
            <a:r>
              <a:rPr lang="en-US" baseline="0" dirty="0" smtClean="0">
                <a:latin typeface="Times New Roman" charset="0"/>
              </a:rPr>
              <a:t> </a:t>
            </a:r>
            <a:r>
              <a:rPr lang="en-US" baseline="0" dirty="0" err="1" smtClean="0">
                <a:latin typeface="Times New Roman" charset="0"/>
              </a:rPr>
              <a:t>euca</a:t>
            </a:r>
            <a:r>
              <a:rPr lang="en-US" baseline="0" dirty="0" smtClean="0">
                <a:latin typeface="Times New Roman" charset="0"/>
              </a:rPr>
              <a:t>-bundle-instance command not only b</a:t>
            </a:r>
            <a:r>
              <a:rPr lang="en-US" dirty="0" smtClean="0">
                <a:latin typeface="Times New Roman" charset="0"/>
              </a:rPr>
              <a:t>undles the Windows instance</a:t>
            </a:r>
            <a:r>
              <a:rPr lang="en-US" baseline="0" dirty="0" smtClean="0">
                <a:latin typeface="Times New Roman" charset="0"/>
              </a:rPr>
              <a:t>, but it also uploads it to Walrus.</a:t>
            </a:r>
            <a:endParaRPr lang="en-US" dirty="0" smtClean="0">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2F1D2D3-76D0-4D45-AB3A-39B18F98A435}" type="slidenum">
              <a:rPr lang="en-US" smtClean="0">
                <a:solidFill>
                  <a:srgbClr val="000000"/>
                </a:solidFill>
                <a:latin typeface="Times New Roman" charset="0"/>
              </a:rPr>
              <a:pPr eaLnBrk="1"/>
              <a:t>32</a:t>
            </a:fld>
            <a:endParaRPr lang="en-US" smtClean="0">
              <a:solidFill>
                <a:srgbClr val="000000"/>
              </a:solidFill>
              <a:latin typeface="Times New Roman" charset="0"/>
            </a:endParaRPr>
          </a:p>
        </p:txBody>
      </p:sp>
      <p:sp>
        <p:nvSpPr>
          <p:cNvPr id="35843"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5844"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mtClean="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smtClean="0">
                <a:latin typeface="Times New Roman" charset="0"/>
              </a:rPr>
              <a:t>An</a:t>
            </a:r>
            <a:r>
              <a:rPr lang="en-US" baseline="0" dirty="0" smtClean="0">
                <a:latin typeface="Times New Roman" charset="0"/>
              </a:rPr>
              <a:t> instance store-backed instance might consist of m</a:t>
            </a:r>
            <a:r>
              <a:rPr lang="en-US" dirty="0" smtClean="0">
                <a:latin typeface="Times New Roman" charset="0"/>
              </a:rPr>
              <a:t>ore than just a copy of the EMI.  For</a:t>
            </a:r>
            <a:r>
              <a:rPr lang="en-US" baseline="0" dirty="0" smtClean="0">
                <a:latin typeface="Times New Roman" charset="0"/>
              </a:rPr>
              <a:t> example, </a:t>
            </a:r>
            <a:r>
              <a:rPr lang="en-US" dirty="0" smtClean="0">
                <a:latin typeface="Times New Roman" charset="0"/>
              </a:rPr>
              <a:t>Linux instance</a:t>
            </a:r>
            <a:r>
              <a:rPr lang="en-US" baseline="0" dirty="0" smtClean="0">
                <a:latin typeface="Times New Roman" charset="0"/>
              </a:rPr>
              <a:t> store</a:t>
            </a:r>
            <a:r>
              <a:rPr lang="en-US" dirty="0" smtClean="0">
                <a:latin typeface="Times New Roman" charset="0"/>
              </a:rPr>
              <a:t>-backed instances</a:t>
            </a:r>
            <a:r>
              <a:rPr lang="en-US" baseline="0" dirty="0" smtClean="0">
                <a:latin typeface="Times New Roman" charset="0"/>
              </a:rPr>
              <a:t> </a:t>
            </a:r>
            <a:r>
              <a:rPr lang="en-US" dirty="0" smtClean="0">
                <a:latin typeface="Times New Roman" charset="0"/>
              </a:rPr>
              <a:t>are comprised of kernel and </a:t>
            </a:r>
            <a:r>
              <a:rPr lang="en-US" dirty="0" err="1" smtClean="0">
                <a:latin typeface="Times New Roman" charset="0"/>
              </a:rPr>
              <a:t>initrd</a:t>
            </a:r>
            <a:r>
              <a:rPr lang="en-US" dirty="0" smtClean="0">
                <a:latin typeface="Times New Roman" charset="0"/>
              </a:rPr>
              <a:t> images as well</a:t>
            </a:r>
            <a:r>
              <a:rPr lang="en-US" baseline="0" dirty="0" smtClean="0">
                <a:latin typeface="Times New Roman" charset="0"/>
              </a:rPr>
              <a:t> as the EMI. </a:t>
            </a:r>
            <a:r>
              <a:rPr lang="en-US" baseline="0" dirty="0" smtClean="0">
                <a:latin typeface="Arial" charset="0"/>
              </a:rPr>
              <a:t> The k</a:t>
            </a:r>
            <a:r>
              <a:rPr lang="en-US" dirty="0" smtClean="0"/>
              <a:t>ernel image can</a:t>
            </a:r>
            <a:r>
              <a:rPr lang="en-US" baseline="0" dirty="0" smtClean="0"/>
              <a:t> be either a </a:t>
            </a:r>
            <a:r>
              <a:rPr lang="en-US" dirty="0" smtClean="0"/>
              <a:t>standard or </a:t>
            </a:r>
            <a:r>
              <a:rPr lang="en-US" dirty="0" err="1" smtClean="0"/>
              <a:t>Xen</a:t>
            </a:r>
            <a:r>
              <a:rPr lang="en-US" dirty="0" smtClean="0"/>
              <a:t> kernel depending on the hypervisor running on the Node Controller.</a:t>
            </a:r>
            <a:r>
              <a:rPr lang="en-US" baseline="0" dirty="0" smtClean="0"/>
              <a:t> </a:t>
            </a:r>
            <a:r>
              <a:rPr lang="en-US" dirty="0" smtClean="0"/>
              <a:t>Every</a:t>
            </a:r>
            <a:r>
              <a:rPr lang="en-US" baseline="0" dirty="0" smtClean="0"/>
              <a:t> kernel image is assigned an ID number in the format </a:t>
            </a:r>
            <a:r>
              <a:rPr lang="en-US" baseline="0" dirty="0" err="1" smtClean="0"/>
              <a:t>eki</a:t>
            </a:r>
            <a:r>
              <a:rPr lang="en-US" baseline="0" dirty="0" smtClean="0"/>
              <a:t>-&lt;</a:t>
            </a:r>
            <a:r>
              <a:rPr lang="en-US" baseline="0" dirty="0" err="1" smtClean="0"/>
              <a:t>nnnnnnnn</a:t>
            </a:r>
            <a:r>
              <a:rPr lang="en-US" baseline="0" dirty="0" smtClean="0"/>
              <a:t>&gt;, where </a:t>
            </a:r>
            <a:r>
              <a:rPr lang="en-US" baseline="0" dirty="0" err="1" smtClean="0"/>
              <a:t>nnnnnnnn</a:t>
            </a:r>
            <a:r>
              <a:rPr lang="en-US" baseline="0" dirty="0" smtClean="0"/>
              <a:t> is a unique hexadecimal number.  The </a:t>
            </a:r>
            <a:r>
              <a:rPr lang="en-US" baseline="0" dirty="0" err="1" smtClean="0"/>
              <a:t>r</a:t>
            </a:r>
            <a:r>
              <a:rPr lang="en-US" dirty="0" err="1" smtClean="0"/>
              <a:t>amdisk</a:t>
            </a:r>
            <a:r>
              <a:rPr lang="en-US" dirty="0" smtClean="0"/>
              <a:t> image contains drivers that assist the kernel at boot before the root file system is mounted.</a:t>
            </a:r>
            <a:r>
              <a:rPr lang="en-US" baseline="0" dirty="0" smtClean="0"/>
              <a:t> </a:t>
            </a:r>
            <a:r>
              <a:rPr lang="en-US" dirty="0" smtClean="0"/>
              <a:t>Every</a:t>
            </a:r>
            <a:r>
              <a:rPr lang="en-US" baseline="0" dirty="0" smtClean="0"/>
              <a:t> </a:t>
            </a:r>
            <a:r>
              <a:rPr lang="en-US" baseline="0" dirty="0" err="1" smtClean="0"/>
              <a:t>ramdisk</a:t>
            </a:r>
            <a:r>
              <a:rPr lang="en-US" baseline="0" dirty="0" smtClean="0"/>
              <a:t> image is assigned an ID number in the format </a:t>
            </a:r>
            <a:r>
              <a:rPr lang="en-US" baseline="0" dirty="0" err="1" smtClean="0"/>
              <a:t>eri</a:t>
            </a:r>
            <a:r>
              <a:rPr lang="en-US" baseline="0" dirty="0" smtClean="0"/>
              <a:t>-&lt;</a:t>
            </a:r>
            <a:r>
              <a:rPr lang="en-US" baseline="0" dirty="0" err="1" smtClean="0"/>
              <a:t>nnnnnnnn</a:t>
            </a:r>
            <a:r>
              <a:rPr lang="en-US" baseline="0" dirty="0" smtClean="0"/>
              <a:t>&gt;, where </a:t>
            </a:r>
            <a:r>
              <a:rPr lang="en-US" baseline="0" dirty="0" err="1" smtClean="0"/>
              <a:t>nnnnnnnn</a:t>
            </a:r>
            <a:r>
              <a:rPr lang="en-US" baseline="0" dirty="0" smtClean="0"/>
              <a:t> is a unique hexadecimal number.</a:t>
            </a:r>
            <a:r>
              <a:rPr lang="en-US" dirty="0" smtClean="0"/>
              <a:t>    		</a:t>
            </a:r>
            <a:endParaRPr lang="en-US" baseline="0" dirty="0" smtClean="0">
              <a:latin typeface="Times New Roman" charset="0"/>
            </a:endParaRPr>
          </a:p>
          <a:p>
            <a:r>
              <a:rPr lang="en-US" baseline="0" dirty="0" smtClean="0">
                <a:latin typeface="Times New Roman" charset="0"/>
              </a:rPr>
              <a:t>Windows EC2-backed instances boot using only an EMI.</a:t>
            </a:r>
          </a:p>
          <a:p>
            <a:r>
              <a:rPr lang="en-US" baseline="0" dirty="0" smtClean="0">
                <a:latin typeface="Times New Roman" charset="0"/>
              </a:rPr>
              <a:t>While EBS-backed instances are covered in a later module, for now you should know that neither Linux nor Windows EBS-backed instances use kernel or </a:t>
            </a:r>
            <a:r>
              <a:rPr lang="en-US" baseline="0" dirty="0" err="1" smtClean="0">
                <a:latin typeface="Times New Roman" charset="0"/>
              </a:rPr>
              <a:t>ramdisk</a:t>
            </a:r>
            <a:r>
              <a:rPr lang="en-US" baseline="0" dirty="0" smtClean="0">
                <a:latin typeface="Times New Roman" charset="0"/>
              </a:rPr>
              <a:t> images to boot.</a:t>
            </a:r>
            <a:endParaRPr lang="en-US" dirty="0" smtClean="0">
              <a:latin typeface="Times New Roman" charset="0"/>
            </a:endParaRPr>
          </a:p>
        </p:txBody>
      </p:sp>
      <p:sp>
        <p:nvSpPr>
          <p:cNvPr id="4" name="Slide Number Placeholder 3"/>
          <p:cNvSpPr>
            <a:spLocks noGrp="1"/>
          </p:cNvSpPr>
          <p:nvPr>
            <p:ph type="sldNum" sz="quarter" idx="10"/>
          </p:nvPr>
        </p:nvSpPr>
        <p:spPr/>
        <p:txBody>
          <a:bodyPr/>
          <a:lstStyle/>
          <a:p>
            <a:fld id="{7367ADD8-B37A-43EB-B24F-2425B0232BE5}" type="slidenum">
              <a:rPr lang="en-US" smtClean="0"/>
              <a:pPr/>
              <a:t>6</a:t>
            </a:fld>
            <a:endParaRPr lang="en-US"/>
          </a:p>
        </p:txBody>
      </p:sp>
    </p:spTree>
    <p:extLst>
      <p:ext uri="{BB962C8B-B14F-4D97-AF65-F5344CB8AC3E}">
        <p14:creationId xmlns:p14="http://schemas.microsoft.com/office/powerpoint/2010/main" val="9311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A382662D-1339-4097-A095-831705B2DF57}" type="slidenum">
              <a:rPr lang="en-US" smtClean="0">
                <a:solidFill>
                  <a:srgbClr val="000000"/>
                </a:solidFill>
                <a:latin typeface="Times New Roman" charset="0"/>
              </a:rPr>
              <a:pPr eaLnBrk="1"/>
              <a:t>33</a:t>
            </a:fld>
            <a:endParaRPr lang="en-US" smtClean="0">
              <a:solidFill>
                <a:srgbClr val="000000"/>
              </a:solidFill>
              <a:latin typeface="Times New Roman" charset="0"/>
            </a:endParaRPr>
          </a:p>
        </p:txBody>
      </p:sp>
      <p:sp>
        <p:nvSpPr>
          <p:cNvPr id="34819"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4820"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smtClean="0">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A382662D-1339-4097-A095-831705B2DF57}" type="slidenum">
              <a:rPr lang="en-US" smtClean="0">
                <a:solidFill>
                  <a:srgbClr val="000000"/>
                </a:solidFill>
                <a:latin typeface="Times New Roman" charset="0"/>
              </a:rPr>
              <a:pPr eaLnBrk="1"/>
              <a:t>34</a:t>
            </a:fld>
            <a:endParaRPr lang="en-US" smtClean="0">
              <a:solidFill>
                <a:srgbClr val="000000"/>
              </a:solidFill>
              <a:latin typeface="Times New Roman" charset="0"/>
            </a:endParaRPr>
          </a:p>
        </p:txBody>
      </p:sp>
      <p:sp>
        <p:nvSpPr>
          <p:cNvPr id="34819"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4820"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For</a:t>
            </a:r>
            <a:r>
              <a:rPr lang="en-US" baseline="0" dirty="0" smtClean="0">
                <a:latin typeface="Times New Roman" charset="0"/>
              </a:rPr>
              <a:t> the </a:t>
            </a:r>
            <a:r>
              <a:rPr lang="en-US" baseline="0" dirty="0" err="1" smtClean="0">
                <a:latin typeface="Times New Roman" charset="0"/>
              </a:rPr>
              <a:t>euca</a:t>
            </a:r>
            <a:r>
              <a:rPr lang="en-US" baseline="0" dirty="0" smtClean="0">
                <a:latin typeface="Times New Roman" charset="0"/>
              </a:rPr>
              <a:t>-delete-bundle command, t</a:t>
            </a:r>
            <a:r>
              <a:rPr lang="en-US" dirty="0" smtClean="0">
                <a:latin typeface="Times New Roman" charset="0"/>
              </a:rPr>
              <a:t>he </a:t>
            </a:r>
            <a:r>
              <a:rPr lang="en-US" dirty="0" err="1" smtClean="0">
                <a:latin typeface="Times New Roman" charset="0"/>
              </a:rPr>
              <a:t>filename_prefix</a:t>
            </a:r>
            <a:r>
              <a:rPr lang="en-US" baseline="0" dirty="0" smtClean="0">
                <a:latin typeface="Times New Roman" charset="0"/>
              </a:rPr>
              <a:t> would include everything in the file name up to but not including .manifest.xml suffix.</a:t>
            </a:r>
            <a:endParaRPr lang="en-US" dirty="0" smtClean="0">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E3E36AFA-A49E-4062-A020-F329BA1967CF}" type="slidenum">
              <a:rPr lang="en-US" smtClean="0">
                <a:solidFill>
                  <a:srgbClr val="000000"/>
                </a:solidFill>
                <a:latin typeface="Times New Roman" charset="0"/>
              </a:rPr>
              <a:pPr eaLnBrk="1"/>
              <a:t>36</a:t>
            </a:fld>
            <a:endParaRPr lang="en-US" smtClean="0">
              <a:solidFill>
                <a:srgbClr val="000000"/>
              </a:solidFill>
              <a:latin typeface="Times New Roman" charset="0"/>
            </a:endParaRPr>
          </a:p>
        </p:txBody>
      </p:sp>
      <p:sp>
        <p:nvSpPr>
          <p:cNvPr id="7987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7987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mtClean="0">
                <a:latin typeface="Times New Roman" charset="0"/>
              </a:rPr>
              <a:t>Quick overview of who we are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Windows</a:t>
            </a:r>
            <a:r>
              <a:rPr lang="en-US" baseline="0" dirty="0" smtClean="0"/>
              <a:t> ISOs can be configured for an unattended installation, in which case a VNC client would not be required.</a:t>
            </a:r>
          </a:p>
          <a:p>
            <a:r>
              <a:rPr lang="en-US" baseline="0" dirty="0" smtClean="0"/>
              <a:t>One way to set it up (for Windows 7):  </a:t>
            </a:r>
            <a:r>
              <a:rPr lang="en-US" dirty="0" smtClean="0">
                <a:hlinkClick r:id="rId3"/>
              </a:rPr>
              <a:t>http://www.intowindows.com/how-to-create-unattended-windows-7-installation-setup/</a:t>
            </a:r>
            <a:r>
              <a:rPr lang="en-US" dirty="0" smtClean="0"/>
              <a:t>.</a:t>
            </a:r>
          </a:p>
          <a:p>
            <a:r>
              <a:rPr lang="en-US" sz="1200" kern="1200" dirty="0" smtClean="0">
                <a:solidFill>
                  <a:schemeClr val="tx1"/>
                </a:solidFill>
                <a:effectLst/>
                <a:latin typeface="Arial" charset="0"/>
                <a:ea typeface="+mn-ea"/>
                <a:cs typeface="+mn-cs"/>
              </a:rPr>
              <a:t>Windows images should be created on the hypervisor that runs on the Node Controllers.  Eucalyptus does not support running a Windows image across multiple hypervisors.  (no separate EKI and ERI).</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The Eucalyptus Windows Integration software, installed in the Windows EMI, has a utility to add permissions  to users or groups to use RDP to the Windows desktop.  (By default, only the Administrator can do this.) The Eucalyptus Windows Integration software also installs the </a:t>
            </a:r>
            <a:r>
              <a:rPr lang="en-US" sz="1200" kern="1200" dirty="0" err="1" smtClean="0">
                <a:solidFill>
                  <a:schemeClr val="tx1"/>
                </a:solidFill>
                <a:effectLst/>
                <a:latin typeface="Arial" charset="0"/>
                <a:ea typeface="+mn-ea"/>
                <a:cs typeface="+mn-cs"/>
              </a:rPr>
              <a:t>Virtio</a:t>
            </a:r>
            <a:r>
              <a:rPr lang="en-US" sz="1200" kern="1200" dirty="0" smtClean="0">
                <a:solidFill>
                  <a:schemeClr val="tx1"/>
                </a:solidFill>
                <a:effectLst/>
                <a:latin typeface="Arial" charset="0"/>
                <a:ea typeface="+mn-ea"/>
                <a:cs typeface="+mn-cs"/>
              </a:rPr>
              <a:t> device drivers for disk and network into the EMI</a:t>
            </a:r>
            <a:r>
              <a:rPr lang="en-US" sz="1200" kern="1200" baseline="0" dirty="0" smtClean="0">
                <a:solidFill>
                  <a:schemeClr val="tx1"/>
                </a:solidFill>
                <a:effectLst/>
                <a:latin typeface="Arial" charset="0"/>
                <a:ea typeface="+mn-ea"/>
                <a:cs typeface="+mn-cs"/>
              </a:rPr>
              <a:t> so that it can run with a KVM hypervisor.</a:t>
            </a:r>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Think of a virtual machine type as a container for an EMI.   There are five virtual machine types</a:t>
            </a:r>
            <a:r>
              <a:rPr lang="en-US" baseline="0" dirty="0" smtClean="0">
                <a:latin typeface="Times New Roman" charset="0"/>
              </a:rPr>
              <a:t> and this number cannot be increased or decreased</a:t>
            </a:r>
            <a:r>
              <a:rPr lang="en-US" dirty="0" smtClean="0">
                <a:latin typeface="Times New Roman" charset="0"/>
              </a:rPr>
              <a:t>.  There are default sizes, but the administrator can customize them according to the requirements</a:t>
            </a:r>
            <a:r>
              <a:rPr lang="en-US" baseline="0" dirty="0" smtClean="0">
                <a:latin typeface="Times New Roman" charset="0"/>
              </a:rPr>
              <a:t> of the organization</a:t>
            </a:r>
            <a:r>
              <a:rPr lang="en-US" dirty="0" smtClean="0">
                <a:latin typeface="Times New Roman" charset="0"/>
              </a:rPr>
              <a:t>.  The sizes must be well-ordered.</a:t>
            </a:r>
            <a:r>
              <a:rPr lang="en-US" baseline="0" dirty="0" smtClean="0">
                <a:latin typeface="Times New Roman" charset="0"/>
              </a:rPr>
              <a:t>  That means that each the size of the next container must be equal to or larger than the size of the preceding container.</a:t>
            </a:r>
            <a:r>
              <a:rPr lang="en-US" dirty="0" smtClean="0">
                <a:latin typeface="Times New Roman" charset="0"/>
              </a:rPr>
              <a:t>  </a:t>
            </a:r>
          </a:p>
          <a:p>
            <a:r>
              <a:rPr lang="en-US" dirty="0" smtClean="0">
                <a:latin typeface="Times New Roman" charset="0"/>
              </a:rPr>
              <a:t>The virtual machine type </a:t>
            </a:r>
            <a:r>
              <a:rPr lang="en-US" baseline="0" dirty="0" smtClean="0">
                <a:latin typeface="Times New Roman" charset="0"/>
              </a:rPr>
              <a:t>used to instantiate an EMI must have a disk size larger then the EMI file. </a:t>
            </a:r>
            <a:r>
              <a:rPr lang="en-US" dirty="0" smtClean="0">
                <a:latin typeface="Times New Roman" charset="0"/>
              </a:rPr>
              <a:t>What if a 10GB EMI is loaded into a virtual machine type with a 5GB disk?  It will fail to boot and the status of the instance will show as “pending”.  The pending status is</a:t>
            </a:r>
            <a:r>
              <a:rPr lang="en-US" baseline="0" dirty="0" smtClean="0">
                <a:latin typeface="Times New Roman" charset="0"/>
              </a:rPr>
              <a:t> the result of the fact that the </a:t>
            </a:r>
            <a:r>
              <a:rPr lang="en-US" dirty="0" smtClean="0">
                <a:latin typeface="Times New Roman" charset="0"/>
              </a:rPr>
              <a:t>Walrus cannot finish downloading the image to the Node Controller.  The Node Controller has not allotted</a:t>
            </a:r>
            <a:r>
              <a:rPr lang="en-US" baseline="0" dirty="0" smtClean="0">
                <a:latin typeface="Times New Roman" charset="0"/>
              </a:rPr>
              <a:t> sufficient disk space for the download.</a:t>
            </a:r>
          </a:p>
          <a:p>
            <a:r>
              <a:rPr lang="en-US" baseline="0" dirty="0" smtClean="0">
                <a:latin typeface="Times New Roman" charset="0"/>
              </a:rPr>
              <a:t>Starting in 3.2, the </a:t>
            </a:r>
            <a:r>
              <a:rPr lang="en-US" baseline="0" dirty="0" err="1" smtClean="0">
                <a:latin typeface="Times New Roman" charset="0"/>
              </a:rPr>
              <a:t>euca</a:t>
            </a:r>
            <a:r>
              <a:rPr lang="en-US" baseline="0" dirty="0" smtClean="0">
                <a:latin typeface="Times New Roman" charset="0"/>
              </a:rPr>
              <a:t>-run-instances command will issue a warning if you attempt to launch an instance with a larger image than the specified </a:t>
            </a:r>
            <a:r>
              <a:rPr lang="en-US" baseline="0" dirty="0" err="1" smtClean="0">
                <a:latin typeface="Times New Roman" charset="0"/>
              </a:rPr>
              <a:t>vmtype</a:t>
            </a:r>
            <a:r>
              <a:rPr lang="en-US" baseline="0" dirty="0" smtClean="0">
                <a:latin typeface="Times New Roman" charset="0"/>
              </a:rPr>
              <a:t>.   </a:t>
            </a:r>
            <a:endParaRPr lang="en-US" dirty="0" smtClean="0">
              <a:latin typeface="Times New Roman" charset="0"/>
            </a:endParaRP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8</a:t>
            </a:fld>
            <a:endParaRPr lang="en-US"/>
          </a:p>
        </p:txBody>
      </p:sp>
    </p:spTree>
    <p:extLst>
      <p:ext uri="{BB962C8B-B14F-4D97-AF65-F5344CB8AC3E}">
        <p14:creationId xmlns:p14="http://schemas.microsoft.com/office/powerpoint/2010/main" val="2084764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There</a:t>
            </a:r>
            <a:r>
              <a:rPr lang="en-US" baseline="0" dirty="0" smtClean="0">
                <a:latin typeface="Times New Roman" charset="0"/>
              </a:rPr>
              <a:t> are other files in this directory.  This slide only depicts those files necessary to illustrate how an instance store-backed instance is “stitched” together from multiple parts, and that one part provides ephemeral disk space.  That part is the file with ext3 in its name.  The ephemeral disk space is mounted to /</a:t>
            </a:r>
            <a:r>
              <a:rPr lang="en-US" baseline="0" dirty="0" err="1" smtClean="0">
                <a:latin typeface="Times New Roman" charset="0"/>
              </a:rPr>
              <a:t>mnt</a:t>
            </a:r>
            <a:r>
              <a:rPr lang="en-US" baseline="0" dirty="0" smtClean="0">
                <a:latin typeface="Times New Roman" charset="0"/>
              </a:rPr>
              <a:t> in Linux instances assuming the appropriate entries in /</a:t>
            </a:r>
            <a:r>
              <a:rPr lang="en-US" baseline="0" dirty="0" err="1" smtClean="0">
                <a:latin typeface="Times New Roman" charset="0"/>
              </a:rPr>
              <a:t>etc</a:t>
            </a:r>
            <a:r>
              <a:rPr lang="en-US" baseline="0" dirty="0" smtClean="0">
                <a:latin typeface="Times New Roman" charset="0"/>
              </a:rPr>
              <a:t>/</a:t>
            </a:r>
            <a:r>
              <a:rPr lang="en-US" baseline="0" dirty="0" err="1" smtClean="0">
                <a:latin typeface="Times New Roman" charset="0"/>
              </a:rPr>
              <a:t>rc.local</a:t>
            </a:r>
            <a:r>
              <a:rPr lang="en-US" baseline="0" dirty="0" smtClean="0">
                <a:latin typeface="Times New Roman" charset="0"/>
              </a:rPr>
              <a:t>.  The size of the ephemeral disk space determined by the size of the virtual machine disk space minus the size of the image files being used to instantiate the instance. For example, in the slide above </a:t>
            </a:r>
            <a:r>
              <a:rPr lang="en-US" dirty="0" smtClean="0">
                <a:latin typeface="Times New Roman" charset="0"/>
              </a:rPr>
              <a:t>virtual machine type has a 2GB disk.</a:t>
            </a:r>
            <a:r>
              <a:rPr lang="en-US" baseline="0" dirty="0" smtClean="0">
                <a:latin typeface="Times New Roman" charset="0"/>
              </a:rPr>
              <a:t>  However, the kernel image, initial </a:t>
            </a:r>
            <a:r>
              <a:rPr lang="en-US" baseline="0" dirty="0" err="1" smtClean="0">
                <a:latin typeface="Times New Roman" charset="0"/>
              </a:rPr>
              <a:t>ramdisk</a:t>
            </a:r>
            <a:r>
              <a:rPr lang="en-US" baseline="0" dirty="0" smtClean="0">
                <a:latin typeface="Times New Roman" charset="0"/>
              </a:rPr>
              <a:t> image, the EMI, and the swap space consume approximately 1.5GB of that disk space. </a:t>
            </a:r>
            <a:r>
              <a:rPr lang="en-US" dirty="0" smtClean="0">
                <a:latin typeface="Times New Roman" charset="0"/>
              </a:rPr>
              <a:t> The extra 0.5GB of disk space is the ephemeral storage.  It is fully writeable, but will be deleted at termination.  In fact, all changes to an instance</a:t>
            </a:r>
            <a:r>
              <a:rPr lang="en-US" baseline="0" dirty="0" smtClean="0">
                <a:latin typeface="Times New Roman" charset="0"/>
              </a:rPr>
              <a:t> store</a:t>
            </a:r>
            <a:r>
              <a:rPr lang="en-US" dirty="0" smtClean="0">
                <a:latin typeface="Times New Roman" charset="0"/>
              </a:rPr>
              <a:t>-backed  instance will be deleted at termination.   Only EBS-backed instances maintain persistent data</a:t>
            </a:r>
            <a:r>
              <a:rPr lang="en-US" baseline="0" dirty="0" smtClean="0">
                <a:latin typeface="Times New Roman" charset="0"/>
              </a:rPr>
              <a:t>.</a:t>
            </a:r>
          </a:p>
          <a:p>
            <a:pPr lvl="0"/>
            <a:r>
              <a:rPr lang="en-US" sz="1200" kern="1200" dirty="0" smtClean="0">
                <a:solidFill>
                  <a:schemeClr val="tx1"/>
                </a:solidFill>
                <a:effectLst/>
                <a:latin typeface="Arial" charset="0"/>
                <a:ea typeface="+mn-ea"/>
                <a:cs typeface="+mn-cs"/>
              </a:rPr>
              <a:t>We use the convention followed by EC2 Linux images:</a:t>
            </a:r>
          </a:p>
          <a:p>
            <a:pPr lvl="1"/>
            <a:r>
              <a:rPr lang="en-US" sz="1200" kern="1200" dirty="0" smtClean="0">
                <a:solidFill>
                  <a:schemeClr val="tx1"/>
                </a:solidFill>
                <a:effectLst/>
                <a:latin typeface="Arial" charset="0"/>
                <a:ea typeface="+mn-ea"/>
                <a:cs typeface="+mn-cs"/>
              </a:rPr>
              <a:t>	The first partition is the root partition (where the EMI is attached.</a:t>
            </a:r>
          </a:p>
          <a:p>
            <a:pPr lvl="1"/>
            <a:r>
              <a:rPr lang="en-US" sz="1200" kern="1200" dirty="0" smtClean="0">
                <a:solidFill>
                  <a:schemeClr val="tx1"/>
                </a:solidFill>
                <a:effectLst/>
                <a:latin typeface="Arial" charset="0"/>
                <a:ea typeface="+mn-ea"/>
                <a:cs typeface="+mn-cs"/>
              </a:rPr>
              <a:t>	The second is the ephemeral partition (for additional storage)</a:t>
            </a:r>
          </a:p>
          <a:p>
            <a:r>
              <a:rPr lang="en-US" sz="1200" kern="1200" dirty="0" smtClean="0">
                <a:solidFill>
                  <a:schemeClr val="tx1"/>
                </a:solidFill>
                <a:effectLst/>
                <a:latin typeface="Arial" charset="0"/>
                <a:ea typeface="+mn-ea"/>
                <a:cs typeface="+mn-cs"/>
              </a:rPr>
              <a:t>	The third is the swap partition</a:t>
            </a:r>
            <a:endParaRPr lang="en-US" baseline="0" dirty="0" smtClean="0">
              <a:latin typeface="Times New Roman" charset="0"/>
            </a:endParaRP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9</a:t>
            </a:fld>
            <a:endParaRPr lang="en-US"/>
          </a:p>
        </p:txBody>
      </p:sp>
    </p:spTree>
    <p:extLst>
      <p:ext uri="{BB962C8B-B14F-4D97-AF65-F5344CB8AC3E}">
        <p14:creationId xmlns:p14="http://schemas.microsoft.com/office/powerpoint/2010/main" val="2966167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latin typeface="Times New Roman" charset="0"/>
              </a:rPr>
              <a:t>Ephemeral space in Windows instance store-backed instances is presented as formatted drive space accessible via a logical drive letter.</a:t>
            </a:r>
            <a:endParaRPr lang="en-US" dirty="0" smtClean="0">
              <a:latin typeface="Times New Roman" charset="0"/>
            </a:endParaRPr>
          </a:p>
        </p:txBody>
      </p:sp>
      <p:sp>
        <p:nvSpPr>
          <p:cNvPr id="4" name="Slide Number Placeholder 3"/>
          <p:cNvSpPr>
            <a:spLocks noGrp="1"/>
          </p:cNvSpPr>
          <p:nvPr>
            <p:ph type="sldNum" sz="quarter" idx="10"/>
          </p:nvPr>
        </p:nvSpPr>
        <p:spPr/>
        <p:txBody>
          <a:bodyPr/>
          <a:lstStyle/>
          <a:p>
            <a:fld id="{7367ADD8-B37A-43EB-B24F-2425B0232BE5}" type="slidenum">
              <a:rPr lang="en-US" smtClean="0"/>
              <a:pPr/>
              <a:t>10</a:t>
            </a:fld>
            <a:endParaRPr lang="en-US"/>
          </a:p>
        </p:txBody>
      </p:sp>
    </p:spTree>
    <p:extLst>
      <p:ext uri="{BB962C8B-B14F-4D97-AF65-F5344CB8AC3E}">
        <p14:creationId xmlns:p14="http://schemas.microsoft.com/office/powerpoint/2010/main" val="2966167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11</a:t>
            </a:fld>
            <a:endParaRPr lang="en-US"/>
          </a:p>
        </p:txBody>
      </p:sp>
    </p:spTree>
    <p:extLst>
      <p:ext uri="{BB962C8B-B14F-4D97-AF65-F5344CB8AC3E}">
        <p14:creationId xmlns:p14="http://schemas.microsoft.com/office/powerpoint/2010/main" val="3390524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385916" eaLnBrk="0">
              <a:tabLst>
                <a:tab pos="684737" algn="l"/>
                <a:tab pos="1369474" algn="l"/>
                <a:tab pos="2054211" algn="l"/>
                <a:tab pos="2738948" algn="l"/>
              </a:tabLst>
              <a:defRPr>
                <a:solidFill>
                  <a:schemeClr val="tx1"/>
                </a:solidFill>
                <a:latin typeface="Arial" charset="0"/>
                <a:ea typeface="ＭＳ Ｐゴシック" charset="-128"/>
              </a:defRPr>
            </a:lvl1pPr>
            <a:lvl2pPr marL="702756" indent="-270291" defTabSz="385916" eaLnBrk="0">
              <a:tabLst>
                <a:tab pos="684737" algn="l"/>
                <a:tab pos="1369474" algn="l"/>
                <a:tab pos="2054211" algn="l"/>
                <a:tab pos="2738948" algn="l"/>
              </a:tabLst>
              <a:defRPr>
                <a:solidFill>
                  <a:schemeClr val="tx1"/>
                </a:solidFill>
                <a:latin typeface="Arial" charset="0"/>
                <a:ea typeface="ＭＳ Ｐゴシック" charset="-128"/>
              </a:defRPr>
            </a:lvl2pPr>
            <a:lvl3pPr marL="1081164" indent="-216233" defTabSz="385916" eaLnBrk="0">
              <a:tabLst>
                <a:tab pos="684737" algn="l"/>
                <a:tab pos="1369474" algn="l"/>
                <a:tab pos="2054211" algn="l"/>
                <a:tab pos="2738948" algn="l"/>
              </a:tabLst>
              <a:defRPr>
                <a:solidFill>
                  <a:schemeClr val="tx1"/>
                </a:solidFill>
                <a:latin typeface="Arial" charset="0"/>
                <a:ea typeface="ＭＳ Ｐゴシック" charset="-128"/>
              </a:defRPr>
            </a:lvl3pPr>
            <a:lvl4pPr marL="1513629" indent="-216233" defTabSz="385916" eaLnBrk="0">
              <a:tabLst>
                <a:tab pos="684737" algn="l"/>
                <a:tab pos="1369474" algn="l"/>
                <a:tab pos="2054211" algn="l"/>
                <a:tab pos="2738948" algn="l"/>
              </a:tabLst>
              <a:defRPr>
                <a:solidFill>
                  <a:schemeClr val="tx1"/>
                </a:solidFill>
                <a:latin typeface="Arial" charset="0"/>
                <a:ea typeface="ＭＳ Ｐゴシック" charset="-128"/>
              </a:defRPr>
            </a:lvl4pPr>
            <a:lvl5pPr marL="1946095" indent="-216233" defTabSz="385916" eaLnBrk="0">
              <a:tabLst>
                <a:tab pos="684737" algn="l"/>
                <a:tab pos="1369474" algn="l"/>
                <a:tab pos="2054211" algn="l"/>
                <a:tab pos="2738948" algn="l"/>
              </a:tabLst>
              <a:defRPr>
                <a:solidFill>
                  <a:schemeClr val="tx1"/>
                </a:solidFill>
                <a:latin typeface="Arial" charset="0"/>
                <a:ea typeface="ＭＳ Ｐゴシック" charset="-128"/>
              </a:defRPr>
            </a:lvl5pPr>
            <a:lvl6pPr marL="2378560"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6pPr>
            <a:lvl7pPr marL="2811026"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7pPr>
            <a:lvl8pPr marL="3243491"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8pPr>
            <a:lvl9pPr marL="3675957" indent="-216233" defTabSz="385916" eaLnBrk="0" fontAlgn="base" hangingPunct="0">
              <a:lnSpc>
                <a:spcPct val="93000"/>
              </a:lnSpc>
              <a:spcBef>
                <a:spcPct val="0"/>
              </a:spcBef>
              <a:spcAft>
                <a:spcPct val="0"/>
              </a:spcAft>
              <a:buClr>
                <a:srgbClr val="000000"/>
              </a:buClr>
              <a:buSzPct val="100000"/>
              <a:buFont typeface="Times New Roman" charset="0"/>
              <a:tabLst>
                <a:tab pos="684737" algn="l"/>
                <a:tab pos="1369474" algn="l"/>
                <a:tab pos="2054211" algn="l"/>
                <a:tab pos="2738948" algn="l"/>
              </a:tabLst>
              <a:defRPr>
                <a:solidFill>
                  <a:schemeClr val="tx1"/>
                </a:solidFill>
                <a:latin typeface="Arial" charset="0"/>
                <a:ea typeface="ＭＳ Ｐゴシック" charset="-128"/>
              </a:defRPr>
            </a:lvl9pPr>
          </a:lstStyle>
          <a:p>
            <a:pPr eaLnBrk="1"/>
            <a:fld id="{907AAA3C-659D-4285-AB44-68D8DA0CBB6D}" type="slidenum">
              <a:rPr lang="en-US" smtClean="0">
                <a:solidFill>
                  <a:srgbClr val="000000"/>
                </a:solidFill>
                <a:latin typeface="Times New Roman" charset="0"/>
              </a:rPr>
              <a:pPr eaLnBrk="1"/>
              <a:t>12</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144588" y="693738"/>
            <a:ext cx="4570412" cy="342900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686098" y="4343703"/>
            <a:ext cx="5485805" cy="4029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Title.jpg"/>
          <p:cNvPicPr>
            <a:picLocks noChangeAspect="1"/>
          </p:cNvPicPr>
          <p:nvPr userDrawn="1"/>
        </p:nvPicPr>
        <p:blipFill>
          <a:blip r:embed="rId2" cstate="print"/>
          <a:stretch>
            <a:fillRect/>
          </a:stretch>
        </p:blipFill>
        <p:spPr>
          <a:xfrm>
            <a:off x="0" y="0"/>
            <a:ext cx="9144000" cy="5305425"/>
          </a:xfrm>
          <a:prstGeom prst="rect">
            <a:avLst/>
          </a:prstGeom>
        </p:spPr>
      </p:pic>
      <p:sp>
        <p:nvSpPr>
          <p:cNvPr id="11" name="Rounded Rectangle 10"/>
          <p:cNvSpPr/>
          <p:nvPr userDrawn="1"/>
        </p:nvSpPr>
        <p:spPr>
          <a:xfrm>
            <a:off x="887506" y="869577"/>
            <a:ext cx="5665694" cy="3361764"/>
          </a:xfrm>
          <a:prstGeom prst="roundRect">
            <a:avLst>
              <a:gd name="adj" fmla="val 5589"/>
            </a:avLst>
          </a:prstGeom>
          <a:solidFill>
            <a:schemeClr val="accent1">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userDrawn="1"/>
        </p:nvSpPr>
        <p:spPr>
          <a:xfrm>
            <a:off x="1389529" y="1148925"/>
            <a:ext cx="4622461" cy="2843408"/>
          </a:xfrm>
          <a:prstGeom prst="roundRect">
            <a:avLst>
              <a:gd name="adj" fmla="val 558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p:cNvSpPr>
            <a:spLocks noGrp="1" noChangeArrowheads="1"/>
          </p:cNvSpPr>
          <p:nvPr>
            <p:ph type="ctrTitle"/>
          </p:nvPr>
        </p:nvSpPr>
        <p:spPr>
          <a:xfrm>
            <a:off x="1501075" y="1204369"/>
            <a:ext cx="4433560" cy="1470025"/>
          </a:xfrm>
        </p:spPr>
        <p:txBody>
          <a:bodyPr anchor="b"/>
          <a:lstStyle>
            <a:lvl1pPr algn="l">
              <a:defRPr sz="3800">
                <a:solidFill>
                  <a:schemeClr val="tx2"/>
                </a:solidFill>
                <a:latin typeface="+mj-lt"/>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1500065" y="2683548"/>
            <a:ext cx="4434893" cy="1087438"/>
          </a:xfrm>
        </p:spPr>
        <p:txBody>
          <a:bodyPr anchor="t" anchorCtr="0"/>
          <a:lstStyle>
            <a:lvl1pPr marL="0" indent="0" algn="l">
              <a:buFontTx/>
              <a:buNone/>
              <a:defRPr lang="en-US" sz="2500" b="1" noProof="0" dirty="0" smtClean="0">
                <a:solidFill>
                  <a:schemeClr val="accent1"/>
                </a:solidFill>
                <a:latin typeface="+mj-lt"/>
                <a:ea typeface="+mn-ea"/>
                <a:cs typeface="+mn-cs"/>
              </a:defRPr>
            </a:lvl1pPr>
          </a:lstStyle>
          <a:p>
            <a:pPr marL="0" lvl="0" indent="0" algn="l" rtl="0" eaLnBrk="1" fontAlgn="base" hangingPunct="1">
              <a:lnSpc>
                <a:spcPct val="95000"/>
              </a:lnSpc>
              <a:spcBef>
                <a:spcPct val="40000"/>
              </a:spcBef>
              <a:spcAft>
                <a:spcPct val="0"/>
              </a:spcAft>
              <a:buClr>
                <a:schemeClr val="tx2"/>
              </a:buClr>
              <a:buFontTx/>
              <a:buNone/>
            </a:pPr>
            <a:r>
              <a:rPr lang="en-US" noProof="0" smtClean="0"/>
              <a:t>Click to edit Master subtitle style</a:t>
            </a:r>
            <a:endParaRPr lang="en-US" noProof="0" dirty="0" smtClean="0"/>
          </a:p>
        </p:txBody>
      </p:sp>
      <p:sp>
        <p:nvSpPr>
          <p:cNvPr id="2" name="Date Placeholder 1"/>
          <p:cNvSpPr>
            <a:spLocks noGrp="1"/>
          </p:cNvSpPr>
          <p:nvPr>
            <p:ph type="dt" sz="half" idx="10"/>
          </p:nvPr>
        </p:nvSpPr>
        <p:spPr>
          <a:xfrm>
            <a:off x="4410636" y="6384735"/>
            <a:ext cx="1361234" cy="309563"/>
          </a:xfrm>
        </p:spPr>
        <p:txBody>
          <a:bodyPr/>
          <a:lstStyle/>
          <a:p>
            <a:endParaRPr lang="en-US" dirty="0"/>
          </a:p>
        </p:txBody>
      </p:sp>
      <p:sp>
        <p:nvSpPr>
          <p:cNvPr id="3" name="Slide Number Placeholder 2"/>
          <p:cNvSpPr>
            <a:spLocks noGrp="1"/>
          </p:cNvSpPr>
          <p:nvPr>
            <p:ph type="sldNum" sz="quarter" idx="11"/>
          </p:nvPr>
        </p:nvSpPr>
        <p:spPr/>
        <p:txBody>
          <a:body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2" name="Picture 11" descr="Logo.png"/>
          <p:cNvPicPr>
            <a:picLocks noChangeAspect="1"/>
          </p:cNvPicPr>
          <p:nvPr userDrawn="1"/>
        </p:nvPicPr>
        <p:blipFill>
          <a:blip r:embed="rId3" cstate="print"/>
          <a:stretch>
            <a:fillRect/>
          </a:stretch>
        </p:blipFill>
        <p:spPr>
          <a:xfrm>
            <a:off x="5990353" y="6382872"/>
            <a:ext cx="2804022" cy="313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80483F-A603-4620-9AAA-47FD290C1D21}" type="slidenum">
              <a:rPr lang="en-US"/>
              <a:pPr/>
              <a:t>‹#›</a:t>
            </a:fld>
            <a:endParaRPr lang="en-US"/>
          </a:p>
        </p:txBody>
      </p:sp>
    </p:spTree>
    <p:extLst>
      <p:ext uri="{BB962C8B-B14F-4D97-AF65-F5344CB8AC3E}">
        <p14:creationId xmlns:p14="http://schemas.microsoft.com/office/powerpoint/2010/main" val="164258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14324" y="606425"/>
            <a:ext cx="85248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799" y="1631576"/>
            <a:ext cx="8534402" cy="4527177"/>
          </a:xfrm>
        </p:spPr>
        <p:txBody>
          <a:bodyPr/>
          <a:lstStyle/>
          <a:p>
            <a:r>
              <a:rPr lang="en-US" smtClean="0"/>
              <a:t>Click icon to add chart</a:t>
            </a:r>
            <a:endParaRPr lang="en-US" dirty="0"/>
          </a:p>
        </p:txBody>
      </p:sp>
      <p:sp>
        <p:nvSpPr>
          <p:cNvPr id="7" name="Slide Number Placeholder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Tree>
    <p:extLst>
      <p:ext uri="{BB962C8B-B14F-4D97-AF65-F5344CB8AC3E}">
        <p14:creationId xmlns:p14="http://schemas.microsoft.com/office/powerpoint/2010/main" val="37858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Title">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pic>
        <p:nvPicPr>
          <p:cNvPr id="17" name="Picture 16" descr="EUC-017 Logo FNL 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5583" y="6382871"/>
            <a:ext cx="2770862" cy="296830"/>
          </a:xfrm>
          <a:prstGeom prst="rect">
            <a:avLst/>
          </a:prstGeom>
        </p:spPr>
      </p:pic>
      <p:sp>
        <p:nvSpPr>
          <p:cNvPr id="6" name="Rectangle 6"/>
          <p:cNvSpPr>
            <a:spLocks noGrp="1" noChangeArrowheads="1"/>
          </p:cNvSpPr>
          <p:nvPr>
            <p:ph type="sldNum" sz="quarter" idx="4"/>
          </p:nvPr>
        </p:nvSpPr>
        <p:spPr bwMode="auto">
          <a:xfrm>
            <a:off x="256532" y="6465702"/>
            <a:ext cx="454025" cy="309563"/>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lang="en-US" baseline="0" smtClean="0">
                <a:solidFill>
                  <a:schemeClr val="tx2">
                    <a:lumMod val="75000"/>
                  </a:schemeClr>
                </a:solidFill>
              </a:defRPr>
            </a:lvl1p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tx2">
                    <a:lumMod val="75000"/>
                  </a:schemeClr>
                </a:solidFill>
                <a:latin typeface="Arial" charset="0"/>
                <a:ea typeface="+mn-ea"/>
                <a:cs typeface="+mn-cs"/>
              </a:rPr>
              <a:t>© 2013 Eucalyptus Systems, Inc.</a:t>
            </a:r>
            <a:endParaRPr lang="en-US" sz="1000" kern="1200" dirty="0" smtClean="0">
              <a:solidFill>
                <a:schemeClr val="tx2">
                  <a:lumMod val="75000"/>
                </a:schemeClr>
              </a:solidFill>
              <a:latin typeface="Arial" charset="0"/>
              <a:ea typeface="+mn-ea"/>
              <a:cs typeface="+mn-cs"/>
            </a:endParaRPr>
          </a:p>
        </p:txBody>
      </p:sp>
      <p:sp>
        <p:nvSpPr>
          <p:cNvPr id="3" name="Text Placeholder 2"/>
          <p:cNvSpPr>
            <a:spLocks noGrp="1"/>
          </p:cNvSpPr>
          <p:nvPr>
            <p:ph type="body" sz="quarter" idx="10"/>
          </p:nvPr>
        </p:nvSpPr>
        <p:spPr>
          <a:xfrm>
            <a:off x="1595719" y="2312988"/>
            <a:ext cx="5952564" cy="607539"/>
          </a:xfrm>
          <a:noFill/>
        </p:spPr>
        <p:txBody>
          <a:bodyPr wrap="square" rtlCol="0">
            <a:spAutoFit/>
          </a:bodyPr>
          <a:lstStyle>
            <a:lvl1pPr marL="0" indent="0">
              <a:buFontTx/>
              <a:buNone/>
              <a:defRPr lang="en-US" sz="3600" b="1" kern="1200" smtClean="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
        <p:nvSpPr>
          <p:cNvPr id="15" name="Text Placeholder 14"/>
          <p:cNvSpPr>
            <a:spLocks noGrp="1"/>
          </p:cNvSpPr>
          <p:nvPr>
            <p:ph type="body" sz="quarter" idx="11"/>
          </p:nvPr>
        </p:nvSpPr>
        <p:spPr>
          <a:xfrm>
            <a:off x="744071" y="3093291"/>
            <a:ext cx="7655858" cy="464423"/>
          </a:xfrm>
          <a:noFill/>
        </p:spPr>
        <p:txBody>
          <a:bodyPr wrap="square" rtlCol="0">
            <a:spAutoFit/>
          </a:bodyPr>
          <a:lstStyle>
            <a:lvl1pPr marL="0" indent="0" algn="ctr" rtl="0" fontAlgn="base">
              <a:lnSpc>
                <a:spcPct val="93000"/>
              </a:lnSpc>
              <a:spcBef>
                <a:spcPts val="600"/>
              </a:spcBef>
              <a:spcAft>
                <a:spcPct val="0"/>
              </a:spcAft>
              <a:buNone/>
              <a:defRPr lang="en-US" sz="2600" b="0" kern="1200" dirty="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lank Title No Logo">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4046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22448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14325" y="1864659"/>
            <a:ext cx="8524875" cy="4376343"/>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404662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2004921"/>
            <a:ext cx="8534400" cy="4261408"/>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
        <p:nvSpPr>
          <p:cNvPr id="8" name="Text Placeholder 7"/>
          <p:cNvSpPr>
            <a:spLocks noGrp="1"/>
          </p:cNvSpPr>
          <p:nvPr>
            <p:ph type="body" sz="quarter" idx="13"/>
          </p:nvPr>
        </p:nvSpPr>
        <p:spPr>
          <a:xfrm>
            <a:off x="300230" y="1476375"/>
            <a:ext cx="8543540" cy="600075"/>
          </a:xfrm>
        </p:spPr>
        <p:txBody>
          <a:bodyPr/>
          <a:lstStyle>
            <a:lvl1pPr marL="0" indent="0" algn="ctr">
              <a:buNone/>
              <a:defRPr sz="2500" b="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2244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ED9535-E519-4EA1-8E78-59DB116E41AE}" type="slidenum">
              <a:rPr lang="en-US"/>
              <a:pPr/>
              <a:t>‹#›</a:t>
            </a:fld>
            <a:endParaRPr lang="en-US"/>
          </a:p>
        </p:txBody>
      </p:sp>
    </p:spTree>
    <p:extLst>
      <p:ext uri="{BB962C8B-B14F-4D97-AF65-F5344CB8AC3E}">
        <p14:creationId xmlns:p14="http://schemas.microsoft.com/office/powerpoint/2010/main" val="10502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5637" y="1900517"/>
            <a:ext cx="4038292"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9916" y="1900517"/>
            <a:ext cx="4029638"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A804EB-90E6-458C-8035-9016CC94BFFA}" type="slidenum">
              <a:rPr lang="en-US"/>
              <a:pPr/>
              <a:t>‹#›</a:t>
            </a:fld>
            <a:endParaRPr lang="en-US"/>
          </a:p>
        </p:txBody>
      </p:sp>
      <p:sp>
        <p:nvSpPr>
          <p:cNvPr id="8" name="Text Placeholder 7"/>
          <p:cNvSpPr>
            <a:spLocks noGrp="1"/>
          </p:cNvSpPr>
          <p:nvPr>
            <p:ph type="body" sz="quarter" idx="13"/>
          </p:nvPr>
        </p:nvSpPr>
        <p:spPr>
          <a:xfrm>
            <a:off x="30023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
        <p:nvSpPr>
          <p:cNvPr id="9" name="Text Placeholder 7"/>
          <p:cNvSpPr>
            <a:spLocks noGrp="1"/>
          </p:cNvSpPr>
          <p:nvPr>
            <p:ph type="body" sz="quarter" idx="14"/>
          </p:nvPr>
        </p:nvSpPr>
        <p:spPr>
          <a:xfrm>
            <a:off x="464820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16765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55F1C4E-348E-48AE-A115-A61FCE0D4BD5}" type="slidenum">
              <a:rPr lang="en-US"/>
              <a:pPr/>
              <a:t>‹#›</a:t>
            </a:fld>
            <a:endParaRPr lang="en-US"/>
          </a:p>
        </p:txBody>
      </p:sp>
    </p:spTree>
    <p:extLst>
      <p:ext uri="{BB962C8B-B14F-4D97-AF65-F5344CB8AC3E}">
        <p14:creationId xmlns:p14="http://schemas.microsoft.com/office/powerpoint/2010/main" val="236552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606425"/>
            <a:ext cx="8524875" cy="109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4325" y="1425388"/>
            <a:ext cx="8524875" cy="484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3567953" y="6384735"/>
            <a:ext cx="1361234"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solidFill>
                  <a:schemeClr val="bg2"/>
                </a:solidFill>
              </a:defRPr>
            </a:lvl1pPr>
          </a:lstStyle>
          <a:p>
            <a:endParaRPr lang="en-US" dirty="0"/>
          </a:p>
        </p:txBody>
      </p:sp>
      <p:sp>
        <p:nvSpPr>
          <p:cNvPr id="1030" name="Rectangle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
        <p:nvSpPr>
          <p:cNvPr id="11" name="Rectangle 10"/>
          <p:cNvSpPr/>
          <p:nvPr/>
        </p:nvSpPr>
        <p:spPr>
          <a:xfrm>
            <a:off x="0" y="0"/>
            <a:ext cx="9144000" cy="466165"/>
          </a:xfrm>
          <a:prstGeom prst="rect">
            <a:avLst/>
          </a:prstGeom>
          <a:gradFill>
            <a:gsLst>
              <a:gs pos="0">
                <a:schemeClr val="accent1"/>
              </a:gs>
              <a:gs pos="0">
                <a:schemeClr val="tx1"/>
              </a:gs>
              <a:gs pos="100000">
                <a:srgbClr val="0099D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n>
                <a:noFill/>
              </a:ln>
            </a:endParaRPr>
          </a:p>
        </p:txBody>
      </p:sp>
      <p:sp>
        <p:nvSpPr>
          <p:cNvPr id="16" name="TextBox 15"/>
          <p:cNvSpPr txBox="1"/>
          <p:nvPr/>
        </p:nvSpPr>
        <p:spPr>
          <a:xfrm>
            <a:off x="1909482"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0" name="Picture 1"/>
          <p:cNvPicPr>
            <a:picLocks noChangeAspect="1" noChangeArrowheads="1"/>
          </p:cNvPicPr>
          <p:nvPr/>
        </p:nvPicPr>
        <p:blipFill>
          <a:blip r:embed="rId13" cstate="print"/>
          <a:srcRect/>
          <a:stretch>
            <a:fillRect/>
          </a:stretch>
        </p:blipFill>
        <p:spPr bwMode="auto">
          <a:xfrm>
            <a:off x="8537224" y="6373550"/>
            <a:ext cx="346799" cy="33492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63" r:id="rId5"/>
    <p:sldLayoutId id="2147483661" r:id="rId6"/>
    <p:sldLayoutId id="2147483651" r:id="rId7"/>
    <p:sldLayoutId id="2147483652" r:id="rId8"/>
    <p:sldLayoutId id="2147483654" r:id="rId9"/>
    <p:sldLayoutId id="2147483655" r:id="rId10"/>
    <p:sldLayoutId id="2147483660" r:id="rId11"/>
  </p:sldLayoutIdLst>
  <p:hf hdr="0" ftr="0" dt="0"/>
  <p:txStyles>
    <p:titleStyle>
      <a:lvl1pPr algn="ctr" rtl="0" eaLnBrk="1" fontAlgn="base" hangingPunct="1">
        <a:lnSpc>
          <a:spcPct val="93000"/>
        </a:lnSpc>
        <a:spcBef>
          <a:spcPct val="0"/>
        </a:spcBef>
        <a:spcAft>
          <a:spcPct val="0"/>
        </a:spcAft>
        <a:defRPr sz="3600" b="1">
          <a:solidFill>
            <a:schemeClr val="tx2"/>
          </a:solidFill>
          <a:latin typeface="+mj-lt"/>
          <a:ea typeface="+mj-ea"/>
          <a:cs typeface="+mj-cs"/>
        </a:defRPr>
      </a:lvl1pPr>
      <a:lvl2pPr algn="ctr" rtl="0" eaLnBrk="1" fontAlgn="base" hangingPunct="1">
        <a:lnSpc>
          <a:spcPct val="95000"/>
        </a:lnSpc>
        <a:spcBef>
          <a:spcPct val="0"/>
        </a:spcBef>
        <a:spcAft>
          <a:spcPct val="0"/>
        </a:spcAft>
        <a:defRPr sz="3600" b="1">
          <a:solidFill>
            <a:schemeClr val="tx1"/>
          </a:solidFill>
          <a:latin typeface="Arial" charset="0"/>
        </a:defRPr>
      </a:lvl2pPr>
      <a:lvl3pPr algn="ctr" rtl="0" eaLnBrk="1" fontAlgn="base" hangingPunct="1">
        <a:lnSpc>
          <a:spcPct val="95000"/>
        </a:lnSpc>
        <a:spcBef>
          <a:spcPct val="0"/>
        </a:spcBef>
        <a:spcAft>
          <a:spcPct val="0"/>
        </a:spcAft>
        <a:defRPr sz="3600" b="1">
          <a:solidFill>
            <a:schemeClr val="tx1"/>
          </a:solidFill>
          <a:latin typeface="Arial" charset="0"/>
        </a:defRPr>
      </a:lvl3pPr>
      <a:lvl4pPr algn="ctr" rtl="0" eaLnBrk="1" fontAlgn="base" hangingPunct="1">
        <a:lnSpc>
          <a:spcPct val="95000"/>
        </a:lnSpc>
        <a:spcBef>
          <a:spcPct val="0"/>
        </a:spcBef>
        <a:spcAft>
          <a:spcPct val="0"/>
        </a:spcAft>
        <a:defRPr sz="3600" b="1">
          <a:solidFill>
            <a:schemeClr val="tx1"/>
          </a:solidFill>
          <a:latin typeface="Arial" charset="0"/>
        </a:defRPr>
      </a:lvl4pPr>
      <a:lvl5pPr algn="ctr" rtl="0" eaLnBrk="1" fontAlgn="base" hangingPunct="1">
        <a:lnSpc>
          <a:spcPct val="95000"/>
        </a:lnSpc>
        <a:spcBef>
          <a:spcPct val="0"/>
        </a:spcBef>
        <a:spcAft>
          <a:spcPct val="0"/>
        </a:spcAft>
        <a:defRPr sz="3600" b="1">
          <a:solidFill>
            <a:schemeClr val="tx1"/>
          </a:solidFill>
          <a:latin typeface="Arial" charset="0"/>
        </a:defRPr>
      </a:lvl5pPr>
      <a:lvl6pPr marL="457200" algn="ctr" rtl="0" eaLnBrk="1" fontAlgn="base" hangingPunct="1">
        <a:lnSpc>
          <a:spcPct val="95000"/>
        </a:lnSpc>
        <a:spcBef>
          <a:spcPct val="0"/>
        </a:spcBef>
        <a:spcAft>
          <a:spcPct val="0"/>
        </a:spcAft>
        <a:defRPr sz="3600" b="1">
          <a:solidFill>
            <a:schemeClr val="tx1"/>
          </a:solidFill>
          <a:latin typeface="Arial" charset="0"/>
        </a:defRPr>
      </a:lvl6pPr>
      <a:lvl7pPr marL="914400" algn="ctr" rtl="0" eaLnBrk="1" fontAlgn="base" hangingPunct="1">
        <a:lnSpc>
          <a:spcPct val="95000"/>
        </a:lnSpc>
        <a:spcBef>
          <a:spcPct val="0"/>
        </a:spcBef>
        <a:spcAft>
          <a:spcPct val="0"/>
        </a:spcAft>
        <a:defRPr sz="3600" b="1">
          <a:solidFill>
            <a:schemeClr val="tx1"/>
          </a:solidFill>
          <a:latin typeface="Arial" charset="0"/>
        </a:defRPr>
      </a:lvl7pPr>
      <a:lvl8pPr marL="1371600" algn="ctr" rtl="0" eaLnBrk="1" fontAlgn="base" hangingPunct="1">
        <a:lnSpc>
          <a:spcPct val="95000"/>
        </a:lnSpc>
        <a:spcBef>
          <a:spcPct val="0"/>
        </a:spcBef>
        <a:spcAft>
          <a:spcPct val="0"/>
        </a:spcAft>
        <a:defRPr sz="3600" b="1">
          <a:solidFill>
            <a:schemeClr val="tx1"/>
          </a:solidFill>
          <a:latin typeface="Arial" charset="0"/>
        </a:defRPr>
      </a:lvl8pPr>
      <a:lvl9pPr marL="1828800" algn="ctr" rtl="0" eaLnBrk="1" fontAlgn="base" hangingPunct="1">
        <a:lnSpc>
          <a:spcPct val="95000"/>
        </a:lnSpc>
        <a:spcBef>
          <a:spcPct val="0"/>
        </a:spcBef>
        <a:spcAft>
          <a:spcPct val="0"/>
        </a:spcAft>
        <a:defRPr sz="3600" b="1">
          <a:solidFill>
            <a:schemeClr val="tx1"/>
          </a:solidFill>
          <a:latin typeface="Arial" charset="0"/>
        </a:defRPr>
      </a:lvl9pPr>
    </p:titleStyle>
    <p:bodyStyle>
      <a:lvl1pPr marL="233363" indent="-233363" algn="l" rtl="0" eaLnBrk="1" fontAlgn="base" hangingPunct="1">
        <a:lnSpc>
          <a:spcPct val="95000"/>
        </a:lnSpc>
        <a:spcBef>
          <a:spcPct val="40000"/>
        </a:spcBef>
        <a:spcAft>
          <a:spcPct val="0"/>
        </a:spcAft>
        <a:buClr>
          <a:schemeClr val="tx2"/>
        </a:buClr>
        <a:buChar char="•"/>
        <a:defRPr sz="2300">
          <a:solidFill>
            <a:schemeClr val="tx1"/>
          </a:solidFill>
          <a:latin typeface="+mn-lt"/>
          <a:ea typeface="+mn-ea"/>
          <a:cs typeface="+mn-cs"/>
        </a:defRPr>
      </a:lvl1pPr>
      <a:lvl2pPr marL="690563" indent="-233363" algn="l" rtl="0" eaLnBrk="1" fontAlgn="base" hangingPunct="1">
        <a:lnSpc>
          <a:spcPct val="95000"/>
        </a:lnSpc>
        <a:spcBef>
          <a:spcPct val="20000"/>
        </a:spcBef>
        <a:spcAft>
          <a:spcPct val="0"/>
        </a:spcAft>
        <a:buChar char="–"/>
        <a:defRPr sz="2000">
          <a:solidFill>
            <a:schemeClr val="tx1"/>
          </a:solidFill>
          <a:latin typeface="+mn-lt"/>
        </a:defRPr>
      </a:lvl2pPr>
      <a:lvl3pPr marL="1143000" indent="-228600" algn="l" rtl="0" eaLnBrk="1" fontAlgn="base" hangingPunct="1">
        <a:lnSpc>
          <a:spcPct val="95000"/>
        </a:lnSpc>
        <a:spcBef>
          <a:spcPct val="20000"/>
        </a:spcBef>
        <a:spcAft>
          <a:spcPct val="0"/>
        </a:spcAft>
        <a:buChar char="•"/>
        <a:defRPr sz="1800">
          <a:solidFill>
            <a:schemeClr val="tx1"/>
          </a:solidFill>
          <a:latin typeface="+mn-lt"/>
        </a:defRPr>
      </a:lvl3pPr>
      <a:lvl4pPr marL="1600200" indent="-228600" algn="l" rtl="0" eaLnBrk="1" fontAlgn="base" hangingPunct="1">
        <a:lnSpc>
          <a:spcPct val="95000"/>
        </a:lnSpc>
        <a:spcBef>
          <a:spcPct val="20000"/>
        </a:spcBef>
        <a:spcAft>
          <a:spcPct val="0"/>
        </a:spcAft>
        <a:buChar char="–"/>
        <a:defRPr sz="1600">
          <a:solidFill>
            <a:schemeClr val="tx1"/>
          </a:solidFill>
          <a:latin typeface="+mn-lt"/>
        </a:defRPr>
      </a:lvl4pPr>
      <a:lvl5pPr marL="2057400" indent="-228600" algn="l" rtl="0" eaLnBrk="1" fontAlgn="base" hangingPunct="1">
        <a:lnSpc>
          <a:spcPct val="95000"/>
        </a:lnSpc>
        <a:spcBef>
          <a:spcPct val="20000"/>
        </a:spcBef>
        <a:spcAft>
          <a:spcPct val="0"/>
        </a:spcAft>
        <a:buChar char="»"/>
        <a:defRPr sz="1600">
          <a:solidFill>
            <a:schemeClr val="tx1"/>
          </a:solidFill>
          <a:latin typeface="+mn-lt"/>
        </a:defRPr>
      </a:lvl5pPr>
      <a:lvl6pPr marL="2514600" indent="-228600" algn="l" rtl="0" eaLnBrk="1" fontAlgn="base" hangingPunct="1">
        <a:lnSpc>
          <a:spcPct val="95000"/>
        </a:lnSpc>
        <a:spcBef>
          <a:spcPct val="20000"/>
        </a:spcBef>
        <a:spcAft>
          <a:spcPct val="0"/>
        </a:spcAft>
        <a:buChar char="»"/>
        <a:defRPr>
          <a:solidFill>
            <a:schemeClr val="tx1"/>
          </a:solidFill>
          <a:latin typeface="+mn-lt"/>
        </a:defRPr>
      </a:lvl6pPr>
      <a:lvl7pPr marL="2971800" indent="-228600" algn="l" rtl="0" eaLnBrk="1" fontAlgn="base" hangingPunct="1">
        <a:lnSpc>
          <a:spcPct val="95000"/>
        </a:lnSpc>
        <a:spcBef>
          <a:spcPct val="20000"/>
        </a:spcBef>
        <a:spcAft>
          <a:spcPct val="0"/>
        </a:spcAft>
        <a:buChar char="»"/>
        <a:defRPr>
          <a:solidFill>
            <a:schemeClr val="tx1"/>
          </a:solidFill>
          <a:latin typeface="+mn-lt"/>
        </a:defRPr>
      </a:lvl7pPr>
      <a:lvl8pPr marL="3429000" indent="-228600" algn="l" rtl="0" eaLnBrk="1" fontAlgn="base" hangingPunct="1">
        <a:lnSpc>
          <a:spcPct val="95000"/>
        </a:lnSpc>
        <a:spcBef>
          <a:spcPct val="20000"/>
        </a:spcBef>
        <a:spcAft>
          <a:spcPct val="0"/>
        </a:spcAft>
        <a:buChar char="»"/>
        <a:defRPr>
          <a:solidFill>
            <a:schemeClr val="tx1"/>
          </a:solidFill>
          <a:latin typeface="+mn-lt"/>
        </a:defRPr>
      </a:lvl8pPr>
      <a:lvl9pPr marL="3886200" indent="-228600" algn="l" rtl="0" eaLnBrk="1" fontAlgn="base" hangingPunct="1">
        <a:lnSpc>
          <a:spcPct val="95000"/>
        </a:lnSpc>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www.eucalyptus.com/docs"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7.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45891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Ephemeral Windows Instances</a:t>
            </a:r>
            <a:endParaRPr lang="en-US" dirty="0"/>
          </a:p>
        </p:txBody>
      </p:sp>
      <p:sp>
        <p:nvSpPr>
          <p:cNvPr id="3" name="Content Placeholder 2"/>
          <p:cNvSpPr>
            <a:spLocks noGrp="1"/>
          </p:cNvSpPr>
          <p:nvPr>
            <p:ph idx="1"/>
          </p:nvPr>
        </p:nvSpPr>
        <p:spPr>
          <a:xfrm>
            <a:off x="314325" y="1425388"/>
            <a:ext cx="8506402" cy="4840942"/>
          </a:xfrm>
        </p:spPr>
        <p:txBody>
          <a:bodyPr/>
          <a:lstStyle/>
          <a:p>
            <a:r>
              <a:rPr lang="en-US" dirty="0" smtClean="0"/>
              <a:t>Modifications to Windows instance store-backed instances are lost when instances are terminated. </a:t>
            </a:r>
          </a:p>
          <a:p>
            <a:r>
              <a:rPr lang="en-US" dirty="0" smtClean="0"/>
              <a:t>The logical drive (D:) is sized so that the instance’s total storage size matches the virtual machine type’s storage size.</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10</a:t>
            </a:fld>
            <a:endParaRPr lang="en-US"/>
          </a:p>
        </p:txBody>
      </p:sp>
      <p:grpSp>
        <p:nvGrpSpPr>
          <p:cNvPr id="46" name="Group 45"/>
          <p:cNvGrpSpPr/>
          <p:nvPr/>
        </p:nvGrpSpPr>
        <p:grpSpPr>
          <a:xfrm>
            <a:off x="2630197" y="3607156"/>
            <a:ext cx="4213733" cy="2296160"/>
            <a:chOff x="2630197" y="3607156"/>
            <a:chExt cx="4213733" cy="2296160"/>
          </a:xfrm>
        </p:grpSpPr>
        <p:grpSp>
          <p:nvGrpSpPr>
            <p:cNvPr id="17" name="Group 16"/>
            <p:cNvGrpSpPr/>
            <p:nvPr/>
          </p:nvGrpSpPr>
          <p:grpSpPr>
            <a:xfrm>
              <a:off x="3481449" y="4576053"/>
              <a:ext cx="611374" cy="536924"/>
              <a:chOff x="1050202" y="2417275"/>
              <a:chExt cx="679010" cy="642796"/>
            </a:xfrm>
          </p:grpSpPr>
          <p:sp>
            <p:nvSpPr>
              <p:cNvPr id="18" name="Vertical Scroll 17"/>
              <p:cNvSpPr/>
              <p:nvPr/>
            </p:nvSpPr>
            <p:spPr>
              <a:xfrm>
                <a:off x="1050202" y="2417275"/>
                <a:ext cx="679010" cy="642796"/>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p:cNvSpPr txBox="1"/>
              <p:nvPr/>
            </p:nvSpPr>
            <p:spPr>
              <a:xfrm>
                <a:off x="1092189" y="2554007"/>
                <a:ext cx="503664" cy="307777"/>
              </a:xfrm>
              <a:prstGeom prst="rect">
                <a:avLst/>
              </a:prstGeom>
              <a:noFill/>
            </p:spPr>
            <p:txBody>
              <a:bodyPr wrap="none" rtlCol="0">
                <a:spAutoFit/>
              </a:bodyPr>
              <a:lstStyle/>
              <a:p>
                <a:r>
                  <a:rPr lang="en-US" sz="1400" b="1" dirty="0" smtClean="0"/>
                  <a:t>EMI</a:t>
                </a:r>
                <a:endParaRPr lang="en-US" sz="1400" b="1" dirty="0"/>
              </a:p>
            </p:txBody>
          </p:sp>
        </p:grpSp>
        <p:sp>
          <p:nvSpPr>
            <p:cNvPr id="26" name="Right Brace 25"/>
            <p:cNvSpPr/>
            <p:nvPr/>
          </p:nvSpPr>
          <p:spPr>
            <a:xfrm>
              <a:off x="4907113" y="4508507"/>
              <a:ext cx="169558" cy="558832"/>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ight Brace 29"/>
            <p:cNvSpPr/>
            <p:nvPr/>
          </p:nvSpPr>
          <p:spPr>
            <a:xfrm>
              <a:off x="4907113" y="5112977"/>
              <a:ext cx="188613" cy="593047"/>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2943796" y="5278581"/>
              <a:ext cx="1686680" cy="307777"/>
            </a:xfrm>
            <a:prstGeom prst="rect">
              <a:avLst/>
            </a:prstGeom>
            <a:solidFill>
              <a:schemeClr val="accent2"/>
            </a:solidFill>
            <a:ln w="38100">
              <a:solidFill>
                <a:schemeClr val="accent2">
                  <a:lumMod val="75000"/>
                </a:schemeClr>
              </a:solidFill>
            </a:ln>
          </p:spPr>
          <p:txBody>
            <a:bodyPr wrap="none" rtlCol="0">
              <a:spAutoFit/>
            </a:bodyPr>
            <a:lstStyle/>
            <a:p>
              <a:r>
                <a:rPr lang="en-US" sz="1400" b="1" dirty="0" err="1" smtClean="0"/>
                <a:t>ephemeral_space</a:t>
              </a:r>
              <a:endParaRPr lang="en-US" sz="1400" b="1" dirty="0"/>
            </a:p>
          </p:txBody>
        </p:sp>
        <p:grpSp>
          <p:nvGrpSpPr>
            <p:cNvPr id="40" name="Group 39"/>
            <p:cNvGrpSpPr/>
            <p:nvPr/>
          </p:nvGrpSpPr>
          <p:grpSpPr>
            <a:xfrm>
              <a:off x="5248687" y="4496866"/>
              <a:ext cx="756804" cy="1118189"/>
              <a:chOff x="7698157" y="4427305"/>
              <a:chExt cx="756804" cy="1118189"/>
            </a:xfrm>
          </p:grpSpPr>
          <p:sp>
            <p:nvSpPr>
              <p:cNvPr id="28" name="Flowchart: Magnetic Disk 27"/>
              <p:cNvSpPr/>
              <p:nvPr/>
            </p:nvSpPr>
            <p:spPr>
              <a:xfrm>
                <a:off x="7701730" y="4820364"/>
                <a:ext cx="753231" cy="725130"/>
              </a:xfrm>
              <a:prstGeom prst="flowChartMagneticDisk">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9" name="Flowchart: Magnetic Disk 28"/>
              <p:cNvSpPr/>
              <p:nvPr/>
            </p:nvSpPr>
            <p:spPr>
              <a:xfrm>
                <a:off x="7698157" y="4427305"/>
                <a:ext cx="756804" cy="639465"/>
              </a:xfrm>
              <a:prstGeom prst="flowChartMagneticDisk">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6" name="TextBox 35"/>
              <p:cNvSpPr txBox="1"/>
              <p:nvPr/>
            </p:nvSpPr>
            <p:spPr>
              <a:xfrm flipH="1">
                <a:off x="7839668" y="4674084"/>
                <a:ext cx="473781" cy="369332"/>
              </a:xfrm>
              <a:prstGeom prst="rect">
                <a:avLst/>
              </a:prstGeom>
              <a:noFill/>
            </p:spPr>
            <p:txBody>
              <a:bodyPr wrap="square" rtlCol="0">
                <a:spAutoFit/>
              </a:bodyPr>
              <a:lstStyle/>
              <a:p>
                <a:pPr algn="ctr"/>
                <a:r>
                  <a:rPr lang="en-US" b="1" dirty="0" smtClean="0"/>
                  <a:t>C:</a:t>
                </a:r>
                <a:endParaRPr lang="en-US" b="1" dirty="0"/>
              </a:p>
            </p:txBody>
          </p:sp>
          <p:sp>
            <p:nvSpPr>
              <p:cNvPr id="37" name="TextBox 36"/>
              <p:cNvSpPr txBox="1"/>
              <p:nvPr/>
            </p:nvSpPr>
            <p:spPr>
              <a:xfrm>
                <a:off x="7864184" y="5101088"/>
                <a:ext cx="428322" cy="369332"/>
              </a:xfrm>
              <a:prstGeom prst="rect">
                <a:avLst/>
              </a:prstGeom>
              <a:noFill/>
            </p:spPr>
            <p:txBody>
              <a:bodyPr wrap="none" rtlCol="0">
                <a:spAutoFit/>
              </a:bodyPr>
              <a:lstStyle/>
              <a:p>
                <a:pPr algn="ctr"/>
                <a:r>
                  <a:rPr lang="en-US" b="1" dirty="0" smtClean="0"/>
                  <a:t>D:</a:t>
                </a:r>
                <a:endParaRPr lang="en-US" b="1" dirty="0"/>
              </a:p>
            </p:txBody>
          </p:sp>
        </p:grpSp>
        <p:sp>
          <p:nvSpPr>
            <p:cNvPr id="42" name="TextBox 5"/>
            <p:cNvSpPr txBox="1">
              <a:spLocks noChangeArrowheads="1"/>
            </p:cNvSpPr>
            <p:nvPr/>
          </p:nvSpPr>
          <p:spPr bwMode="auto">
            <a:xfrm>
              <a:off x="3033337" y="3696488"/>
              <a:ext cx="34373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2400" b="1" dirty="0" smtClean="0">
                  <a:solidFill>
                    <a:srgbClr val="0070C0"/>
                  </a:solidFill>
                </a:rPr>
                <a:t>10GB storage </a:t>
              </a:r>
              <a:r>
                <a:rPr lang="en-US" sz="2400" b="1" dirty="0" err="1" smtClean="0">
                  <a:solidFill>
                    <a:srgbClr val="0070C0"/>
                  </a:solidFill>
                </a:rPr>
                <a:t>vmtype</a:t>
              </a:r>
              <a:endParaRPr lang="en-US" sz="2400" b="1" dirty="0">
                <a:solidFill>
                  <a:srgbClr val="0070C0"/>
                </a:solidFill>
              </a:endParaRPr>
            </a:p>
          </p:txBody>
        </p:sp>
        <p:sp>
          <p:nvSpPr>
            <p:cNvPr id="34" name="Rounded Rectangle 33"/>
            <p:cNvSpPr/>
            <p:nvPr/>
          </p:nvSpPr>
          <p:spPr>
            <a:xfrm>
              <a:off x="2630197" y="3607156"/>
              <a:ext cx="4213733" cy="2296160"/>
            </a:xfrm>
            <a:prstGeom prst="roundRect">
              <a:avLst/>
            </a:prstGeom>
            <a:noFill/>
            <a:ln>
              <a:solidFill>
                <a:srgbClr val="0099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6005491" y="4741144"/>
              <a:ext cx="646331" cy="369332"/>
            </a:xfrm>
            <a:prstGeom prst="rect">
              <a:avLst/>
            </a:prstGeom>
            <a:noFill/>
          </p:spPr>
          <p:txBody>
            <a:bodyPr wrap="none" rtlCol="0">
              <a:spAutoFit/>
            </a:bodyPr>
            <a:lstStyle/>
            <a:p>
              <a:r>
                <a:rPr lang="en-US" dirty="0" smtClean="0"/>
                <a:t>8GB</a:t>
              </a:r>
              <a:endParaRPr lang="en-US" dirty="0"/>
            </a:p>
          </p:txBody>
        </p:sp>
        <p:sp>
          <p:nvSpPr>
            <p:cNvPr id="45" name="TextBox 44"/>
            <p:cNvSpPr txBox="1"/>
            <p:nvPr/>
          </p:nvSpPr>
          <p:spPr>
            <a:xfrm>
              <a:off x="6005490" y="5170649"/>
              <a:ext cx="646331" cy="369332"/>
            </a:xfrm>
            <a:prstGeom prst="rect">
              <a:avLst/>
            </a:prstGeom>
            <a:noFill/>
          </p:spPr>
          <p:txBody>
            <a:bodyPr wrap="none" rtlCol="0">
              <a:spAutoFit/>
            </a:bodyPr>
            <a:lstStyle/>
            <a:p>
              <a:r>
                <a:rPr lang="en-US" dirty="0"/>
                <a:t>2</a:t>
              </a:r>
              <a:r>
                <a:rPr lang="en-US" dirty="0" smtClean="0"/>
                <a:t>GB</a:t>
              </a:r>
              <a:endParaRPr lang="en-US" dirty="0"/>
            </a:p>
          </p:txBody>
        </p:sp>
      </p:grpSp>
    </p:spTree>
    <p:extLst>
      <p:ext uri="{BB962C8B-B14F-4D97-AF65-F5344CB8AC3E}">
        <p14:creationId xmlns:p14="http://schemas.microsoft.com/office/powerpoint/2010/main" val="1145510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Persistence in Ephemeral Instances</a:t>
            </a:r>
            <a:endParaRPr lang="en-US" dirty="0"/>
          </a:p>
        </p:txBody>
      </p:sp>
      <p:sp>
        <p:nvSpPr>
          <p:cNvPr id="3" name="Content Placeholder 2"/>
          <p:cNvSpPr>
            <a:spLocks noGrp="1"/>
          </p:cNvSpPr>
          <p:nvPr>
            <p:ph idx="1"/>
          </p:nvPr>
        </p:nvSpPr>
        <p:spPr>
          <a:xfrm>
            <a:off x="305272" y="1570243"/>
            <a:ext cx="5476318" cy="1080222"/>
          </a:xfrm>
        </p:spPr>
        <p:txBody>
          <a:bodyPr/>
          <a:lstStyle/>
          <a:p>
            <a:r>
              <a:rPr lang="en-US" smtClean="0"/>
              <a:t>Cloud-designed </a:t>
            </a:r>
            <a:r>
              <a:rPr lang="en-US" dirty="0" smtClean="0"/>
              <a:t>application writes persistent data to the Walrus or an EBS volume</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11</a:t>
            </a:fld>
            <a:endParaRPr lang="en-US"/>
          </a:p>
        </p:txBody>
      </p:sp>
      <p:grpSp>
        <p:nvGrpSpPr>
          <p:cNvPr id="15" name="Group 14"/>
          <p:cNvGrpSpPr/>
          <p:nvPr/>
        </p:nvGrpSpPr>
        <p:grpSpPr>
          <a:xfrm>
            <a:off x="1424587" y="2835132"/>
            <a:ext cx="5950134" cy="3095006"/>
            <a:chOff x="1424587" y="2835132"/>
            <a:chExt cx="5950134" cy="3095006"/>
          </a:xfrm>
        </p:grpSpPr>
        <p:sp>
          <p:nvSpPr>
            <p:cNvPr id="33" name="Isosceles Triangle 32"/>
            <p:cNvSpPr/>
            <p:nvPr/>
          </p:nvSpPr>
          <p:spPr>
            <a:xfrm rot="16200000">
              <a:off x="4676445" y="3237963"/>
              <a:ext cx="1783533" cy="1386428"/>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1555656" y="3300096"/>
              <a:ext cx="679010" cy="642796"/>
              <a:chOff x="1050202" y="2417275"/>
              <a:chExt cx="679010" cy="642796"/>
            </a:xfrm>
          </p:grpSpPr>
          <p:sp>
            <p:nvSpPr>
              <p:cNvPr id="5" name="Vertical Scroll 4"/>
              <p:cNvSpPr/>
              <p:nvPr/>
            </p:nvSpPr>
            <p:spPr>
              <a:xfrm>
                <a:off x="1050202" y="2417275"/>
                <a:ext cx="679010" cy="642796"/>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a:off x="1092189" y="2554007"/>
                <a:ext cx="595035" cy="369332"/>
              </a:xfrm>
              <a:prstGeom prst="rect">
                <a:avLst/>
              </a:prstGeom>
              <a:noFill/>
            </p:spPr>
            <p:txBody>
              <a:bodyPr wrap="none" rtlCol="0">
                <a:spAutoFit/>
              </a:bodyPr>
              <a:lstStyle/>
              <a:p>
                <a:r>
                  <a:rPr lang="en-US" b="1" dirty="0" smtClean="0"/>
                  <a:t>EMI</a:t>
                </a:r>
                <a:endParaRPr lang="en-US" b="1" dirty="0"/>
              </a:p>
            </p:txBody>
          </p:sp>
        </p:grpSp>
        <p:grpSp>
          <p:nvGrpSpPr>
            <p:cNvPr id="8" name="Group 7"/>
            <p:cNvGrpSpPr/>
            <p:nvPr/>
          </p:nvGrpSpPr>
          <p:grpSpPr>
            <a:xfrm>
              <a:off x="2254019" y="3300096"/>
              <a:ext cx="679010" cy="642796"/>
              <a:chOff x="1050202" y="2417275"/>
              <a:chExt cx="679010" cy="642796"/>
            </a:xfrm>
          </p:grpSpPr>
          <p:sp>
            <p:nvSpPr>
              <p:cNvPr id="9" name="Vertical Scroll 8"/>
              <p:cNvSpPr/>
              <p:nvPr/>
            </p:nvSpPr>
            <p:spPr>
              <a:xfrm>
                <a:off x="1050202" y="2417275"/>
                <a:ext cx="679010" cy="642796"/>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1092189" y="2554007"/>
                <a:ext cx="569387" cy="369332"/>
              </a:xfrm>
              <a:prstGeom prst="rect">
                <a:avLst/>
              </a:prstGeom>
              <a:noFill/>
            </p:spPr>
            <p:txBody>
              <a:bodyPr wrap="none" rtlCol="0">
                <a:spAutoFit/>
              </a:bodyPr>
              <a:lstStyle/>
              <a:p>
                <a:r>
                  <a:rPr lang="en-US" b="1" dirty="0" smtClean="0"/>
                  <a:t>EKI</a:t>
                </a:r>
                <a:endParaRPr lang="en-US" b="1" dirty="0"/>
              </a:p>
            </p:txBody>
          </p:sp>
        </p:grpSp>
        <p:grpSp>
          <p:nvGrpSpPr>
            <p:cNvPr id="11" name="Group 10"/>
            <p:cNvGrpSpPr/>
            <p:nvPr/>
          </p:nvGrpSpPr>
          <p:grpSpPr>
            <a:xfrm>
              <a:off x="2933029" y="3288381"/>
              <a:ext cx="679010" cy="642796"/>
              <a:chOff x="1050202" y="2454997"/>
              <a:chExt cx="679010" cy="642796"/>
            </a:xfrm>
          </p:grpSpPr>
          <p:sp>
            <p:nvSpPr>
              <p:cNvPr id="12" name="Vertical Scroll 11"/>
              <p:cNvSpPr/>
              <p:nvPr/>
            </p:nvSpPr>
            <p:spPr>
              <a:xfrm>
                <a:off x="1050202" y="2454997"/>
                <a:ext cx="679010" cy="642796"/>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p:cNvSpPr txBox="1"/>
              <p:nvPr/>
            </p:nvSpPr>
            <p:spPr>
              <a:xfrm>
                <a:off x="1092188" y="2603444"/>
                <a:ext cx="569387" cy="369332"/>
              </a:xfrm>
              <a:prstGeom prst="rect">
                <a:avLst/>
              </a:prstGeom>
              <a:noFill/>
            </p:spPr>
            <p:txBody>
              <a:bodyPr wrap="none" rtlCol="0">
                <a:spAutoFit/>
              </a:bodyPr>
              <a:lstStyle/>
              <a:p>
                <a:r>
                  <a:rPr lang="en-US" b="1" dirty="0" smtClean="0"/>
                  <a:t>ERI</a:t>
                </a:r>
                <a:endParaRPr lang="en-US" b="1" dirty="0"/>
              </a:p>
            </p:txBody>
          </p:sp>
        </p:grpSp>
        <p:sp>
          <p:nvSpPr>
            <p:cNvPr id="16" name="Right Brace 15"/>
            <p:cNvSpPr/>
            <p:nvPr/>
          </p:nvSpPr>
          <p:spPr>
            <a:xfrm>
              <a:off x="3672133" y="3220835"/>
              <a:ext cx="181069" cy="835360"/>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lowchart: Magnetic Disk 20"/>
            <p:cNvSpPr/>
            <p:nvPr/>
          </p:nvSpPr>
          <p:spPr>
            <a:xfrm>
              <a:off x="4025218" y="4519341"/>
              <a:ext cx="1104523" cy="995882"/>
            </a:xfrm>
            <a:prstGeom prst="flowChartMagneticDisk">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2" name="Flowchart: Magnetic Disk 21"/>
            <p:cNvSpPr/>
            <p:nvPr/>
          </p:nvSpPr>
          <p:spPr>
            <a:xfrm>
              <a:off x="4025218" y="3852596"/>
              <a:ext cx="1104523" cy="995882"/>
            </a:xfrm>
            <a:prstGeom prst="flowChartMagneticDisk">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8" name="Flowchart: Magnetic Disk 17"/>
            <p:cNvSpPr/>
            <p:nvPr/>
          </p:nvSpPr>
          <p:spPr>
            <a:xfrm>
              <a:off x="4025218" y="3185841"/>
              <a:ext cx="1104523" cy="995882"/>
            </a:xfrm>
            <a:prstGeom prst="flowChartMagneticDisk">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3" name="Right Brace 22"/>
            <p:cNvSpPr/>
            <p:nvPr/>
          </p:nvSpPr>
          <p:spPr>
            <a:xfrm>
              <a:off x="3672133" y="4181723"/>
              <a:ext cx="188613" cy="535375"/>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p:cNvSpPr/>
            <p:nvPr/>
          </p:nvSpPr>
          <p:spPr>
            <a:xfrm>
              <a:off x="3681186" y="4853814"/>
              <a:ext cx="188613" cy="535375"/>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2449230" y="4936835"/>
              <a:ext cx="1095172" cy="369332"/>
            </a:xfrm>
            <a:prstGeom prst="rect">
              <a:avLst/>
            </a:prstGeom>
            <a:solidFill>
              <a:schemeClr val="accent2"/>
            </a:solidFill>
            <a:ln w="38100">
              <a:solidFill>
                <a:schemeClr val="accent2">
                  <a:lumMod val="75000"/>
                </a:schemeClr>
              </a:solidFill>
            </a:ln>
          </p:spPr>
          <p:txBody>
            <a:bodyPr wrap="none" rtlCol="0">
              <a:spAutoFit/>
            </a:bodyPr>
            <a:lstStyle/>
            <a:p>
              <a:r>
                <a:rPr lang="en-US" b="1" dirty="0" err="1" smtClean="0"/>
                <a:t>swapfile</a:t>
              </a:r>
              <a:endParaRPr lang="en-US" b="1" dirty="0"/>
            </a:p>
          </p:txBody>
        </p:sp>
        <p:sp>
          <p:nvSpPr>
            <p:cNvPr id="26" name="TextBox 25"/>
            <p:cNvSpPr txBox="1"/>
            <p:nvPr/>
          </p:nvSpPr>
          <p:spPr>
            <a:xfrm>
              <a:off x="1424587" y="4270578"/>
              <a:ext cx="2121093" cy="369332"/>
            </a:xfrm>
            <a:prstGeom prst="rect">
              <a:avLst/>
            </a:prstGeom>
            <a:solidFill>
              <a:schemeClr val="accent2"/>
            </a:solidFill>
            <a:ln w="38100">
              <a:solidFill>
                <a:schemeClr val="accent2">
                  <a:lumMod val="75000"/>
                </a:schemeClr>
              </a:solidFill>
            </a:ln>
          </p:spPr>
          <p:txBody>
            <a:bodyPr wrap="none" rtlCol="0">
              <a:spAutoFit/>
            </a:bodyPr>
            <a:lstStyle/>
            <a:p>
              <a:r>
                <a:rPr lang="en-US" b="1" dirty="0" err="1" smtClean="0"/>
                <a:t>ephemeral_space</a:t>
              </a:r>
              <a:endParaRPr lang="en-US" b="1" dirty="0"/>
            </a:p>
          </p:txBody>
        </p:sp>
        <p:sp>
          <p:nvSpPr>
            <p:cNvPr id="27" name="TextBox 26"/>
            <p:cNvSpPr txBox="1"/>
            <p:nvPr/>
          </p:nvSpPr>
          <p:spPr>
            <a:xfrm>
              <a:off x="3683644" y="5560806"/>
              <a:ext cx="1787669" cy="369332"/>
            </a:xfrm>
            <a:prstGeom prst="rect">
              <a:avLst/>
            </a:prstGeom>
            <a:noFill/>
          </p:spPr>
          <p:txBody>
            <a:bodyPr wrap="none" rtlCol="0">
              <a:spAutoFit/>
            </a:bodyPr>
            <a:lstStyle/>
            <a:p>
              <a:r>
                <a:rPr lang="en-US" b="1" dirty="0"/>
                <a:t>n</a:t>
              </a:r>
              <a:r>
                <a:rPr lang="en-US" b="1" dirty="0" smtClean="0"/>
                <a:t>on-persistent</a:t>
              </a:r>
              <a:endParaRPr lang="en-US" b="1" dirty="0"/>
            </a:p>
          </p:txBody>
        </p:sp>
        <p:sp>
          <p:nvSpPr>
            <p:cNvPr id="28" name="TextBox 27"/>
            <p:cNvSpPr txBox="1"/>
            <p:nvPr/>
          </p:nvSpPr>
          <p:spPr>
            <a:xfrm>
              <a:off x="4279961" y="3837021"/>
              <a:ext cx="595035" cy="369332"/>
            </a:xfrm>
            <a:prstGeom prst="rect">
              <a:avLst/>
            </a:prstGeom>
            <a:noFill/>
          </p:spPr>
          <p:txBody>
            <a:bodyPr wrap="none" rtlCol="0">
              <a:spAutoFit/>
            </a:bodyPr>
            <a:lstStyle/>
            <a:p>
              <a:r>
                <a:rPr lang="en-US" b="1" dirty="0" smtClean="0"/>
                <a:t>app</a:t>
              </a:r>
              <a:endParaRPr lang="en-US" b="1" dirty="0"/>
            </a:p>
          </p:txBody>
        </p:sp>
        <p:sp>
          <p:nvSpPr>
            <p:cNvPr id="29" name="TextBox 28"/>
            <p:cNvSpPr txBox="1"/>
            <p:nvPr/>
          </p:nvSpPr>
          <p:spPr>
            <a:xfrm flipH="1">
              <a:off x="4428720" y="3561845"/>
              <a:ext cx="297517" cy="369332"/>
            </a:xfrm>
            <a:prstGeom prst="rect">
              <a:avLst/>
            </a:prstGeom>
            <a:noFill/>
          </p:spPr>
          <p:txBody>
            <a:bodyPr wrap="square" rtlCol="0">
              <a:spAutoFit/>
            </a:bodyPr>
            <a:lstStyle/>
            <a:p>
              <a:r>
                <a:rPr lang="en-US" b="1" dirty="0" smtClean="0"/>
                <a:t>/</a:t>
              </a:r>
              <a:endParaRPr lang="en-US" b="1" dirty="0"/>
            </a:p>
          </p:txBody>
        </p:sp>
        <p:sp>
          <p:nvSpPr>
            <p:cNvPr id="30" name="TextBox 29"/>
            <p:cNvSpPr txBox="1"/>
            <p:nvPr/>
          </p:nvSpPr>
          <p:spPr>
            <a:xfrm>
              <a:off x="4241489" y="4347766"/>
              <a:ext cx="671979" cy="369332"/>
            </a:xfrm>
            <a:prstGeom prst="rect">
              <a:avLst/>
            </a:prstGeom>
            <a:noFill/>
          </p:spPr>
          <p:txBody>
            <a:bodyPr wrap="none" rtlCol="0">
              <a:spAutoFit/>
            </a:bodyPr>
            <a:lstStyle/>
            <a:p>
              <a:r>
                <a:rPr lang="en-US" b="1" dirty="0" smtClean="0"/>
                <a:t>/</a:t>
              </a:r>
              <a:r>
                <a:rPr lang="en-US" b="1" dirty="0" err="1" smtClean="0"/>
                <a:t>mnt</a:t>
              </a:r>
              <a:endParaRPr lang="en-US" b="1" dirty="0"/>
            </a:p>
          </p:txBody>
        </p:sp>
        <p:sp>
          <p:nvSpPr>
            <p:cNvPr id="31" name="TextBox 30"/>
            <p:cNvSpPr txBox="1"/>
            <p:nvPr/>
          </p:nvSpPr>
          <p:spPr>
            <a:xfrm>
              <a:off x="4197600" y="5019857"/>
              <a:ext cx="761747" cy="369332"/>
            </a:xfrm>
            <a:prstGeom prst="rect">
              <a:avLst/>
            </a:prstGeom>
            <a:noFill/>
          </p:spPr>
          <p:txBody>
            <a:bodyPr wrap="none" rtlCol="0">
              <a:spAutoFit/>
            </a:bodyPr>
            <a:lstStyle/>
            <a:p>
              <a:r>
                <a:rPr lang="en-US" b="1" dirty="0" smtClean="0"/>
                <a:t>swap</a:t>
              </a:r>
              <a:endParaRPr lang="en-US" b="1" dirty="0"/>
            </a:p>
          </p:txBody>
        </p:sp>
        <p:sp>
          <p:nvSpPr>
            <p:cNvPr id="34" name="TextBox 33"/>
            <p:cNvSpPr txBox="1"/>
            <p:nvPr/>
          </p:nvSpPr>
          <p:spPr>
            <a:xfrm>
              <a:off x="5374186" y="3621495"/>
              <a:ext cx="814812" cy="646331"/>
            </a:xfrm>
            <a:prstGeom prst="rect">
              <a:avLst/>
            </a:prstGeom>
            <a:noFill/>
          </p:spPr>
          <p:txBody>
            <a:bodyPr wrap="square" rtlCol="0">
              <a:spAutoFit/>
            </a:bodyPr>
            <a:lstStyle/>
            <a:p>
              <a:pPr algn="ctr"/>
              <a:r>
                <a:rPr lang="en-US" b="1" dirty="0">
                  <a:solidFill>
                    <a:schemeClr val="bg1"/>
                  </a:solidFill>
                </a:rPr>
                <a:t>a</a:t>
              </a:r>
              <a:r>
                <a:rPr lang="en-US" b="1" dirty="0" smtClean="0">
                  <a:solidFill>
                    <a:schemeClr val="bg1"/>
                  </a:solidFill>
                </a:rPr>
                <a:t>pp data</a:t>
              </a:r>
            </a:p>
          </p:txBody>
        </p:sp>
        <p:sp>
          <p:nvSpPr>
            <p:cNvPr id="35" name="Flowchart: Magnetic Disk 34"/>
            <p:cNvSpPr/>
            <p:nvPr/>
          </p:nvSpPr>
          <p:spPr>
            <a:xfrm>
              <a:off x="6178697" y="2835132"/>
              <a:ext cx="1104523" cy="995882"/>
            </a:xfrm>
            <a:prstGeom prst="flowChartMagneticDisk">
              <a:avLst/>
            </a:prstGeom>
            <a:solidFill>
              <a:srgbClr val="92D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6" name="Flowchart: Magnetic Disk 35"/>
            <p:cNvSpPr/>
            <p:nvPr/>
          </p:nvSpPr>
          <p:spPr>
            <a:xfrm>
              <a:off x="6178696" y="3957304"/>
              <a:ext cx="1104523" cy="995882"/>
            </a:xfrm>
            <a:prstGeom prst="flowChartMagneticDisk">
              <a:avLst/>
            </a:prstGeom>
            <a:solidFill>
              <a:srgbClr val="7030A0"/>
            </a:solidFill>
            <a:ln>
              <a:solidFill>
                <a:srgbClr val="2001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7" name="TextBox 36"/>
            <p:cNvSpPr txBox="1"/>
            <p:nvPr/>
          </p:nvSpPr>
          <p:spPr>
            <a:xfrm>
              <a:off x="6261426" y="3288382"/>
              <a:ext cx="945515" cy="369332"/>
            </a:xfrm>
            <a:prstGeom prst="rect">
              <a:avLst/>
            </a:prstGeom>
            <a:noFill/>
          </p:spPr>
          <p:txBody>
            <a:bodyPr wrap="none" rtlCol="0">
              <a:spAutoFit/>
            </a:bodyPr>
            <a:lstStyle/>
            <a:p>
              <a:r>
                <a:rPr lang="en-US" b="1" dirty="0" smtClean="0"/>
                <a:t>Walrus</a:t>
              </a:r>
              <a:endParaRPr lang="en-US" b="1" dirty="0"/>
            </a:p>
          </p:txBody>
        </p:sp>
        <p:sp>
          <p:nvSpPr>
            <p:cNvPr id="38" name="TextBox 37"/>
            <p:cNvSpPr txBox="1"/>
            <p:nvPr/>
          </p:nvSpPr>
          <p:spPr>
            <a:xfrm>
              <a:off x="6204555" y="4267826"/>
              <a:ext cx="1059255" cy="646331"/>
            </a:xfrm>
            <a:prstGeom prst="rect">
              <a:avLst/>
            </a:prstGeom>
            <a:noFill/>
          </p:spPr>
          <p:txBody>
            <a:bodyPr wrap="square" rtlCol="0">
              <a:spAutoFit/>
            </a:bodyPr>
            <a:lstStyle/>
            <a:p>
              <a:pPr algn="ctr"/>
              <a:r>
                <a:rPr lang="en-US" b="1" dirty="0" smtClean="0">
                  <a:solidFill>
                    <a:schemeClr val="bg1"/>
                  </a:solidFill>
                </a:rPr>
                <a:t>EBS volume</a:t>
              </a:r>
              <a:endParaRPr lang="en-US" b="1" dirty="0">
                <a:solidFill>
                  <a:schemeClr val="bg1"/>
                </a:solidFill>
              </a:endParaRPr>
            </a:p>
          </p:txBody>
        </p:sp>
        <p:sp>
          <p:nvSpPr>
            <p:cNvPr id="39" name="TextBox 38"/>
            <p:cNvSpPr txBox="1"/>
            <p:nvPr/>
          </p:nvSpPr>
          <p:spPr>
            <a:xfrm>
              <a:off x="6087189" y="5551628"/>
              <a:ext cx="1287532" cy="369332"/>
            </a:xfrm>
            <a:prstGeom prst="rect">
              <a:avLst/>
            </a:prstGeom>
            <a:noFill/>
          </p:spPr>
          <p:txBody>
            <a:bodyPr wrap="none" rtlCol="0">
              <a:spAutoFit/>
            </a:bodyPr>
            <a:lstStyle/>
            <a:p>
              <a:r>
                <a:rPr lang="en-US" b="1" dirty="0" smtClean="0"/>
                <a:t>persistent</a:t>
              </a:r>
              <a:endParaRPr lang="en-US" b="1" dirty="0"/>
            </a:p>
          </p:txBody>
        </p:sp>
      </p:grpSp>
    </p:spTree>
    <p:extLst>
      <p:ext uri="{BB962C8B-B14F-4D97-AF65-F5344CB8AC3E}">
        <p14:creationId xmlns:p14="http://schemas.microsoft.com/office/powerpoint/2010/main" val="2795278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1" y="606425"/>
            <a:ext cx="9072880" cy="1096864"/>
          </a:xfrm>
        </p:spPr>
        <p:txBody>
          <a:bodyPr/>
          <a:lstStyle/>
          <a:p>
            <a:r>
              <a:rPr lang="en-US" sz="3200" dirty="0"/>
              <a:t>Instance Log In Without a Password</a:t>
            </a:r>
            <a:endParaRPr lang="en-US" sz="3200" dirty="0" smtClean="0"/>
          </a:p>
        </p:txBody>
      </p:sp>
      <p:sp>
        <p:nvSpPr>
          <p:cNvPr id="21507" name="Content Placeholder 3"/>
          <p:cNvSpPr>
            <a:spLocks noGrp="1"/>
          </p:cNvSpPr>
          <p:nvPr>
            <p:ph idx="1"/>
          </p:nvPr>
        </p:nvSpPr>
        <p:spPr/>
        <p:txBody>
          <a:bodyPr/>
          <a:lstStyle/>
          <a:p>
            <a:r>
              <a:rPr lang="en-US" dirty="0" smtClean="0"/>
              <a:t>Log in access to a running instance is typically controlled by public/private key authentication</a:t>
            </a:r>
            <a:r>
              <a:rPr lang="en-US" dirty="0"/>
              <a:t> </a:t>
            </a:r>
            <a:r>
              <a:rPr lang="en-US" dirty="0" smtClean="0"/>
              <a:t>rather than passwords.  Why?</a:t>
            </a:r>
          </a:p>
          <a:p>
            <a:r>
              <a:rPr lang="en-US" dirty="0" smtClean="0"/>
              <a:t>All users would receive common administrative password in EMI.</a:t>
            </a:r>
          </a:p>
          <a:p>
            <a:pPr lvl="1"/>
            <a:r>
              <a:rPr lang="en-US" dirty="0" smtClean="0"/>
              <a:t>So eliminate password in EMI</a:t>
            </a:r>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12</a:t>
            </a:fld>
            <a:endParaRPr lang="en-US"/>
          </a:p>
        </p:txBody>
      </p:sp>
      <p:grpSp>
        <p:nvGrpSpPr>
          <p:cNvPr id="24" name="Group 23"/>
          <p:cNvGrpSpPr/>
          <p:nvPr/>
        </p:nvGrpSpPr>
        <p:grpSpPr>
          <a:xfrm>
            <a:off x="2341766" y="3152025"/>
            <a:ext cx="4829831" cy="3140227"/>
            <a:chOff x="2165576" y="3065557"/>
            <a:chExt cx="4829831" cy="3140227"/>
          </a:xfrm>
        </p:grpSpPr>
        <p:grpSp>
          <p:nvGrpSpPr>
            <p:cNvPr id="14" name="Group 13"/>
            <p:cNvGrpSpPr/>
            <p:nvPr/>
          </p:nvGrpSpPr>
          <p:grpSpPr>
            <a:xfrm>
              <a:off x="2165576" y="3706622"/>
              <a:ext cx="1996757" cy="1722136"/>
              <a:chOff x="1447483" y="3378184"/>
              <a:chExt cx="1996757" cy="1722136"/>
            </a:xfrm>
          </p:grpSpPr>
          <p:sp>
            <p:nvSpPr>
              <p:cNvPr id="9" name="Vertical Scroll 8"/>
              <p:cNvSpPr/>
              <p:nvPr/>
            </p:nvSpPr>
            <p:spPr>
              <a:xfrm>
                <a:off x="1447483" y="3378184"/>
                <a:ext cx="1996757" cy="1722136"/>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1447483" y="3752940"/>
                <a:ext cx="1907349" cy="461665"/>
              </a:xfrm>
              <a:prstGeom prst="rect">
                <a:avLst/>
              </a:prstGeom>
              <a:noFill/>
            </p:spPr>
            <p:txBody>
              <a:bodyPr wrap="square" rtlCol="0">
                <a:spAutoFit/>
              </a:bodyPr>
              <a:lstStyle/>
              <a:p>
                <a:pPr algn="ctr"/>
                <a:r>
                  <a:rPr lang="en-US" sz="2400" b="1" dirty="0" smtClean="0">
                    <a:solidFill>
                      <a:schemeClr val="accent1">
                        <a:lumMod val="90000"/>
                        <a:lumOff val="10000"/>
                      </a:schemeClr>
                    </a:solidFill>
                  </a:rPr>
                  <a:t>EMI</a:t>
                </a:r>
                <a:endParaRPr lang="en-US" sz="2400" b="1" dirty="0">
                  <a:solidFill>
                    <a:schemeClr val="accent1">
                      <a:lumMod val="90000"/>
                      <a:lumOff val="10000"/>
                    </a:schemeClr>
                  </a:solidFill>
                </a:endParaRPr>
              </a:p>
            </p:txBody>
          </p:sp>
          <p:sp>
            <p:nvSpPr>
              <p:cNvPr id="2" name="TextBox 1"/>
              <p:cNvSpPr txBox="1"/>
              <p:nvPr/>
            </p:nvSpPr>
            <p:spPr>
              <a:xfrm>
                <a:off x="1664560" y="4405681"/>
                <a:ext cx="1473200" cy="369332"/>
              </a:xfrm>
              <a:prstGeom prst="rect">
                <a:avLst/>
              </a:prstGeom>
              <a:noFill/>
            </p:spPr>
            <p:txBody>
              <a:bodyPr wrap="square" rtlCol="0">
                <a:spAutoFit/>
              </a:bodyPr>
              <a:lstStyle/>
              <a:p>
                <a:pPr algn="ctr"/>
                <a:r>
                  <a:rPr lang="en-US" b="1" dirty="0" err="1" smtClean="0">
                    <a:solidFill>
                      <a:srgbClr val="FFFF00"/>
                    </a:solidFill>
                  </a:rPr>
                  <a:t>passwordA</a:t>
                </a:r>
                <a:endParaRPr lang="en-US" b="1" dirty="0">
                  <a:solidFill>
                    <a:srgbClr val="FFFF00"/>
                  </a:solidFill>
                </a:endParaRPr>
              </a:p>
            </p:txBody>
          </p:sp>
        </p:grpSp>
        <p:grpSp>
          <p:nvGrpSpPr>
            <p:cNvPr id="11" name="Group 10"/>
            <p:cNvGrpSpPr/>
            <p:nvPr/>
          </p:nvGrpSpPr>
          <p:grpSpPr>
            <a:xfrm>
              <a:off x="5622197" y="3065557"/>
              <a:ext cx="1361440" cy="932979"/>
              <a:chOff x="5405120" y="2714462"/>
              <a:chExt cx="1361440" cy="932979"/>
            </a:xfrm>
          </p:grpSpPr>
          <p:sp>
            <p:nvSpPr>
              <p:cNvPr id="8" name="Rectangle 7"/>
              <p:cNvSpPr/>
              <p:nvPr/>
            </p:nvSpPr>
            <p:spPr>
              <a:xfrm>
                <a:off x="5440680" y="2714463"/>
                <a:ext cx="1290320" cy="9329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1" dirty="0"/>
              </a:p>
            </p:txBody>
          </p:sp>
          <p:sp>
            <p:nvSpPr>
              <p:cNvPr id="13" name="TextBox 12"/>
              <p:cNvSpPr txBox="1"/>
              <p:nvPr/>
            </p:nvSpPr>
            <p:spPr>
              <a:xfrm>
                <a:off x="5405120" y="3242081"/>
                <a:ext cx="1361440" cy="307777"/>
              </a:xfrm>
              <a:prstGeom prst="rect">
                <a:avLst/>
              </a:prstGeom>
              <a:noFill/>
            </p:spPr>
            <p:txBody>
              <a:bodyPr wrap="square" rtlCol="0">
                <a:spAutoFit/>
              </a:bodyPr>
              <a:lstStyle/>
              <a:p>
                <a:pPr algn="ctr"/>
                <a:r>
                  <a:rPr lang="en-US" sz="1400" b="1" dirty="0" err="1" smtClean="0">
                    <a:solidFill>
                      <a:srgbClr val="FFFF00"/>
                    </a:solidFill>
                  </a:rPr>
                  <a:t>passwordA</a:t>
                </a:r>
                <a:endParaRPr lang="en-US" sz="1400" b="1" dirty="0">
                  <a:solidFill>
                    <a:srgbClr val="FFFF00"/>
                  </a:solidFill>
                </a:endParaRPr>
              </a:p>
            </p:txBody>
          </p:sp>
          <p:sp>
            <p:nvSpPr>
              <p:cNvPr id="3" name="TextBox 2"/>
              <p:cNvSpPr txBox="1"/>
              <p:nvPr/>
            </p:nvSpPr>
            <p:spPr>
              <a:xfrm>
                <a:off x="5525430" y="2714462"/>
                <a:ext cx="1120820" cy="369332"/>
              </a:xfrm>
              <a:prstGeom prst="rect">
                <a:avLst/>
              </a:prstGeom>
              <a:noFill/>
            </p:spPr>
            <p:txBody>
              <a:bodyPr wrap="none" rtlCol="0">
                <a:spAutoFit/>
              </a:bodyPr>
              <a:lstStyle/>
              <a:p>
                <a:r>
                  <a:rPr lang="en-US" b="1" dirty="0" smtClean="0">
                    <a:solidFill>
                      <a:schemeClr val="accent3">
                        <a:lumMod val="60000"/>
                        <a:lumOff val="40000"/>
                      </a:schemeClr>
                    </a:solidFill>
                  </a:rPr>
                  <a:t>instance</a:t>
                </a:r>
                <a:endParaRPr lang="en-US" b="1" dirty="0">
                  <a:solidFill>
                    <a:schemeClr val="accent3">
                      <a:lumMod val="60000"/>
                      <a:lumOff val="40000"/>
                    </a:schemeClr>
                  </a:solidFill>
                </a:endParaRPr>
              </a:p>
            </p:txBody>
          </p:sp>
        </p:grpSp>
        <p:grpSp>
          <p:nvGrpSpPr>
            <p:cNvPr id="16" name="Group 15"/>
            <p:cNvGrpSpPr/>
            <p:nvPr/>
          </p:nvGrpSpPr>
          <p:grpSpPr>
            <a:xfrm>
              <a:off x="5633967" y="4172810"/>
              <a:ext cx="1361440" cy="932979"/>
              <a:chOff x="5405120" y="2714462"/>
              <a:chExt cx="1361440" cy="932979"/>
            </a:xfrm>
          </p:grpSpPr>
          <p:sp>
            <p:nvSpPr>
              <p:cNvPr id="17" name="Rectangle 16"/>
              <p:cNvSpPr/>
              <p:nvPr/>
            </p:nvSpPr>
            <p:spPr>
              <a:xfrm>
                <a:off x="5440680" y="2714463"/>
                <a:ext cx="1290320" cy="9329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1" dirty="0"/>
              </a:p>
            </p:txBody>
          </p:sp>
          <p:sp>
            <p:nvSpPr>
              <p:cNvPr id="18" name="TextBox 17"/>
              <p:cNvSpPr txBox="1"/>
              <p:nvPr/>
            </p:nvSpPr>
            <p:spPr>
              <a:xfrm>
                <a:off x="5405120" y="3242081"/>
                <a:ext cx="1361440" cy="307777"/>
              </a:xfrm>
              <a:prstGeom prst="rect">
                <a:avLst/>
              </a:prstGeom>
              <a:noFill/>
            </p:spPr>
            <p:txBody>
              <a:bodyPr wrap="square" rtlCol="0">
                <a:spAutoFit/>
              </a:bodyPr>
              <a:lstStyle/>
              <a:p>
                <a:pPr algn="ctr"/>
                <a:r>
                  <a:rPr lang="en-US" sz="1400" b="1" dirty="0" err="1" smtClean="0">
                    <a:solidFill>
                      <a:srgbClr val="FFFF00"/>
                    </a:solidFill>
                  </a:rPr>
                  <a:t>passwordA</a:t>
                </a:r>
                <a:endParaRPr lang="en-US" sz="1400" b="1" dirty="0">
                  <a:solidFill>
                    <a:srgbClr val="FFFF00"/>
                  </a:solidFill>
                </a:endParaRPr>
              </a:p>
            </p:txBody>
          </p:sp>
          <p:sp>
            <p:nvSpPr>
              <p:cNvPr id="19" name="TextBox 18"/>
              <p:cNvSpPr txBox="1"/>
              <p:nvPr/>
            </p:nvSpPr>
            <p:spPr>
              <a:xfrm>
                <a:off x="5525430" y="2714462"/>
                <a:ext cx="1120820" cy="369332"/>
              </a:xfrm>
              <a:prstGeom prst="rect">
                <a:avLst/>
              </a:prstGeom>
              <a:noFill/>
            </p:spPr>
            <p:txBody>
              <a:bodyPr wrap="none" rtlCol="0">
                <a:spAutoFit/>
              </a:bodyPr>
              <a:lstStyle/>
              <a:p>
                <a:r>
                  <a:rPr lang="en-US" b="1" dirty="0" smtClean="0">
                    <a:solidFill>
                      <a:schemeClr val="accent3">
                        <a:lumMod val="60000"/>
                        <a:lumOff val="40000"/>
                      </a:schemeClr>
                    </a:solidFill>
                  </a:rPr>
                  <a:t>instance</a:t>
                </a:r>
                <a:endParaRPr lang="en-US" b="1" dirty="0">
                  <a:solidFill>
                    <a:schemeClr val="accent3">
                      <a:lumMod val="60000"/>
                      <a:lumOff val="40000"/>
                    </a:schemeClr>
                  </a:solidFill>
                </a:endParaRPr>
              </a:p>
            </p:txBody>
          </p:sp>
        </p:grpSp>
        <p:grpSp>
          <p:nvGrpSpPr>
            <p:cNvPr id="20" name="Group 19"/>
            <p:cNvGrpSpPr/>
            <p:nvPr/>
          </p:nvGrpSpPr>
          <p:grpSpPr>
            <a:xfrm>
              <a:off x="5633967" y="5272805"/>
              <a:ext cx="1361440" cy="932979"/>
              <a:chOff x="5405120" y="2714462"/>
              <a:chExt cx="1361440" cy="932979"/>
            </a:xfrm>
          </p:grpSpPr>
          <p:sp>
            <p:nvSpPr>
              <p:cNvPr id="21" name="Rectangle 20"/>
              <p:cNvSpPr/>
              <p:nvPr/>
            </p:nvSpPr>
            <p:spPr>
              <a:xfrm>
                <a:off x="5440680" y="2714463"/>
                <a:ext cx="1290320" cy="9329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b="1" dirty="0"/>
              </a:p>
            </p:txBody>
          </p:sp>
          <p:sp>
            <p:nvSpPr>
              <p:cNvPr id="22" name="TextBox 21"/>
              <p:cNvSpPr txBox="1"/>
              <p:nvPr/>
            </p:nvSpPr>
            <p:spPr>
              <a:xfrm>
                <a:off x="5405120" y="3242081"/>
                <a:ext cx="1361440" cy="307777"/>
              </a:xfrm>
              <a:prstGeom prst="rect">
                <a:avLst/>
              </a:prstGeom>
              <a:noFill/>
            </p:spPr>
            <p:txBody>
              <a:bodyPr wrap="square" rtlCol="0">
                <a:spAutoFit/>
              </a:bodyPr>
              <a:lstStyle/>
              <a:p>
                <a:pPr algn="ctr"/>
                <a:r>
                  <a:rPr lang="en-US" sz="1400" b="1" dirty="0" err="1" smtClean="0">
                    <a:solidFill>
                      <a:srgbClr val="FFFF00"/>
                    </a:solidFill>
                  </a:rPr>
                  <a:t>passwordA</a:t>
                </a:r>
                <a:endParaRPr lang="en-US" sz="1400" b="1" dirty="0">
                  <a:solidFill>
                    <a:srgbClr val="FFFF00"/>
                  </a:solidFill>
                </a:endParaRPr>
              </a:p>
            </p:txBody>
          </p:sp>
          <p:sp>
            <p:nvSpPr>
              <p:cNvPr id="23" name="TextBox 22"/>
              <p:cNvSpPr txBox="1"/>
              <p:nvPr/>
            </p:nvSpPr>
            <p:spPr>
              <a:xfrm>
                <a:off x="5525430" y="2714462"/>
                <a:ext cx="1120820" cy="369332"/>
              </a:xfrm>
              <a:prstGeom prst="rect">
                <a:avLst/>
              </a:prstGeom>
              <a:noFill/>
            </p:spPr>
            <p:txBody>
              <a:bodyPr wrap="none" rtlCol="0">
                <a:spAutoFit/>
              </a:bodyPr>
              <a:lstStyle/>
              <a:p>
                <a:r>
                  <a:rPr lang="en-US" b="1" dirty="0" smtClean="0">
                    <a:solidFill>
                      <a:schemeClr val="accent3">
                        <a:lumMod val="60000"/>
                        <a:lumOff val="40000"/>
                      </a:schemeClr>
                    </a:solidFill>
                  </a:rPr>
                  <a:t>instance</a:t>
                </a:r>
                <a:endParaRPr lang="en-US" b="1" dirty="0">
                  <a:solidFill>
                    <a:schemeClr val="accent3">
                      <a:lumMod val="60000"/>
                      <a:lumOff val="40000"/>
                    </a:schemeClr>
                  </a:solidFill>
                </a:endParaRPr>
              </a:p>
            </p:txBody>
          </p:sp>
        </p:grpSp>
        <p:grpSp>
          <p:nvGrpSpPr>
            <p:cNvPr id="15" name="Group 14"/>
            <p:cNvGrpSpPr/>
            <p:nvPr/>
          </p:nvGrpSpPr>
          <p:grpSpPr>
            <a:xfrm>
              <a:off x="3958030" y="3878413"/>
              <a:ext cx="1711655" cy="1514340"/>
              <a:chOff x="3740953" y="3527318"/>
              <a:chExt cx="1711655" cy="1514340"/>
            </a:xfrm>
            <a:solidFill>
              <a:schemeClr val="bg1">
                <a:lumMod val="75000"/>
              </a:schemeClr>
            </a:solidFill>
          </p:grpSpPr>
          <p:sp>
            <p:nvSpPr>
              <p:cNvPr id="7" name="Right Arrow 6"/>
              <p:cNvSpPr/>
              <p:nvPr/>
            </p:nvSpPr>
            <p:spPr>
              <a:xfrm>
                <a:off x="3863976" y="4106105"/>
                <a:ext cx="1423350" cy="364200"/>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2400000">
                <a:off x="3740953" y="4619947"/>
                <a:ext cx="1691234" cy="421711"/>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2400000">
                <a:off x="3746522" y="3527318"/>
                <a:ext cx="1706086" cy="444443"/>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9364687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1" y="606425"/>
            <a:ext cx="9072880" cy="1096864"/>
          </a:xfrm>
        </p:spPr>
        <p:txBody>
          <a:bodyPr/>
          <a:lstStyle/>
          <a:p>
            <a:r>
              <a:rPr lang="en-US" sz="3200" dirty="0" smtClean="0"/>
              <a:t> Key Pair in Action - Linux</a:t>
            </a:r>
          </a:p>
        </p:txBody>
      </p:sp>
      <p:sp>
        <p:nvSpPr>
          <p:cNvPr id="33"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13</a:t>
            </a:fld>
            <a:endParaRPr lang="en-US"/>
          </a:p>
        </p:txBody>
      </p:sp>
      <p:grpSp>
        <p:nvGrpSpPr>
          <p:cNvPr id="15" name="Group 14"/>
          <p:cNvGrpSpPr/>
          <p:nvPr/>
        </p:nvGrpSpPr>
        <p:grpSpPr>
          <a:xfrm>
            <a:off x="696572" y="1585582"/>
            <a:ext cx="7756635" cy="4534561"/>
            <a:chOff x="696572" y="1585582"/>
            <a:chExt cx="7756635" cy="4534561"/>
          </a:xfrm>
        </p:grpSpPr>
        <p:grpSp>
          <p:nvGrpSpPr>
            <p:cNvPr id="5" name="Group 4"/>
            <p:cNvGrpSpPr/>
            <p:nvPr/>
          </p:nvGrpSpPr>
          <p:grpSpPr>
            <a:xfrm>
              <a:off x="696572" y="1585582"/>
              <a:ext cx="7756635" cy="4534561"/>
              <a:chOff x="696572" y="1585582"/>
              <a:chExt cx="7756635" cy="4534561"/>
            </a:xfrm>
          </p:grpSpPr>
          <p:grpSp>
            <p:nvGrpSpPr>
              <p:cNvPr id="20" name="Group 19"/>
              <p:cNvGrpSpPr/>
              <p:nvPr/>
            </p:nvGrpSpPr>
            <p:grpSpPr>
              <a:xfrm>
                <a:off x="696572" y="1585582"/>
                <a:ext cx="7756635" cy="4534561"/>
                <a:chOff x="696572" y="1585582"/>
                <a:chExt cx="7756635" cy="4534561"/>
              </a:xfrm>
            </p:grpSpPr>
            <p:sp>
              <p:nvSpPr>
                <p:cNvPr id="27" name="Rounded Rectangle 26"/>
                <p:cNvSpPr/>
                <p:nvPr/>
              </p:nvSpPr>
              <p:spPr>
                <a:xfrm>
                  <a:off x="696572" y="1585582"/>
                  <a:ext cx="7756635" cy="4534561"/>
                </a:xfrm>
                <a:prstGeom prst="round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6239993" y="4365474"/>
                  <a:ext cx="1972982" cy="1406032"/>
                  <a:chOff x="6686549" y="2687844"/>
                  <a:chExt cx="1972982" cy="1406032"/>
                </a:xfrm>
              </p:grpSpPr>
              <p:sp>
                <p:nvSpPr>
                  <p:cNvPr id="2" name="Rectangle 1"/>
                  <p:cNvSpPr/>
                  <p:nvPr/>
                </p:nvSpPr>
                <p:spPr>
                  <a:xfrm>
                    <a:off x="6686549" y="2687844"/>
                    <a:ext cx="1972982" cy="1406032"/>
                  </a:xfrm>
                  <a:prstGeom prst="rect">
                    <a:avLst/>
                  </a:prstGeom>
                  <a:solidFill>
                    <a:schemeClr val="accent2">
                      <a:lumMod val="60000"/>
                      <a:lumOff val="40000"/>
                    </a:schemeClr>
                  </a:solidFill>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p:cNvSpPr txBox="1"/>
                  <p:nvPr/>
                </p:nvSpPr>
                <p:spPr>
                  <a:xfrm>
                    <a:off x="6995358" y="2710648"/>
                    <a:ext cx="1371600" cy="400110"/>
                  </a:xfrm>
                  <a:prstGeom prst="rect">
                    <a:avLst/>
                  </a:prstGeom>
                  <a:noFill/>
                </p:spPr>
                <p:txBody>
                  <a:bodyPr wrap="square" rtlCol="0">
                    <a:spAutoFit/>
                  </a:bodyPr>
                  <a:lstStyle/>
                  <a:p>
                    <a:pPr algn="ctr"/>
                    <a:r>
                      <a:rPr lang="en-US" sz="2000" b="1" dirty="0" smtClean="0">
                        <a:solidFill>
                          <a:schemeClr val="accent2">
                            <a:lumMod val="50000"/>
                          </a:schemeClr>
                        </a:solidFill>
                      </a:rPr>
                      <a:t>instance</a:t>
                    </a:r>
                    <a:endParaRPr lang="en-US" sz="2000" b="1" dirty="0">
                      <a:solidFill>
                        <a:schemeClr val="accent2">
                          <a:lumMod val="50000"/>
                        </a:schemeClr>
                      </a:solidFill>
                    </a:endParaRPr>
                  </a:p>
                </p:txBody>
              </p:sp>
              <p:sp>
                <p:nvSpPr>
                  <p:cNvPr id="9" name="TextBox 8"/>
                  <p:cNvSpPr txBox="1"/>
                  <p:nvPr/>
                </p:nvSpPr>
                <p:spPr>
                  <a:xfrm>
                    <a:off x="7193370" y="3156849"/>
                    <a:ext cx="1004636" cy="369332"/>
                  </a:xfrm>
                  <a:prstGeom prst="rect">
                    <a:avLst/>
                  </a:prstGeom>
                  <a:noFill/>
                </p:spPr>
                <p:txBody>
                  <a:bodyPr wrap="square" rtlCol="0">
                    <a:spAutoFit/>
                  </a:bodyPr>
                  <a:lstStyle/>
                  <a:p>
                    <a:pPr algn="ctr"/>
                    <a:r>
                      <a:rPr lang="en-US" b="1" dirty="0" smtClean="0">
                        <a:solidFill>
                          <a:srgbClr val="0070C0"/>
                        </a:solidFill>
                      </a:rPr>
                      <a:t>public</a:t>
                    </a:r>
                    <a:endParaRPr lang="en-US" b="1" dirty="0">
                      <a:solidFill>
                        <a:srgbClr val="0070C0"/>
                      </a:solidFill>
                    </a:endParaRPr>
                  </a:p>
                </p:txBody>
              </p:sp>
            </p:grpSp>
            <p:sp>
              <p:nvSpPr>
                <p:cNvPr id="28" name="TextBox 27"/>
                <p:cNvSpPr txBox="1"/>
                <p:nvPr/>
              </p:nvSpPr>
              <p:spPr>
                <a:xfrm>
                  <a:off x="890870" y="4567564"/>
                  <a:ext cx="4954717" cy="400110"/>
                </a:xfrm>
                <a:prstGeom prst="rect">
                  <a:avLst/>
                </a:prstGeom>
                <a:noFill/>
              </p:spPr>
              <p:txBody>
                <a:bodyPr wrap="square" rtlCol="0">
                  <a:spAutoFit/>
                </a:bodyPr>
                <a:lstStyle/>
                <a:p>
                  <a:r>
                    <a:rPr lang="en-US" sz="2000" b="1" dirty="0" smtClean="0"/>
                    <a:t># </a:t>
                  </a:r>
                  <a:r>
                    <a:rPr lang="en-US" sz="2000" b="1" dirty="0" err="1" smtClean="0"/>
                    <a:t>euca</a:t>
                  </a:r>
                  <a:r>
                    <a:rPr lang="en-US" sz="2000" b="1" dirty="0" smtClean="0"/>
                    <a:t>-run-instances –k </a:t>
                  </a:r>
                  <a:r>
                    <a:rPr lang="en-US" sz="2000" b="1" dirty="0" err="1" smtClean="0"/>
                    <a:t>keypair_name</a:t>
                  </a:r>
                  <a:endParaRPr lang="en-US" sz="2000" b="1" dirty="0"/>
                </a:p>
              </p:txBody>
            </p:sp>
            <p:cxnSp>
              <p:nvCxnSpPr>
                <p:cNvPr id="29" name="Straight Arrow Connector 28"/>
                <p:cNvCxnSpPr/>
                <p:nvPr/>
              </p:nvCxnSpPr>
              <p:spPr>
                <a:xfrm>
                  <a:off x="4540706" y="3024755"/>
                  <a:ext cx="0" cy="56172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049384" y="2664463"/>
                  <a:ext cx="1540042" cy="369332"/>
                </a:xfrm>
                <a:prstGeom prst="rect">
                  <a:avLst/>
                </a:prstGeom>
                <a:noFill/>
              </p:spPr>
              <p:txBody>
                <a:bodyPr wrap="square" rtlCol="0">
                  <a:spAutoFit/>
                </a:bodyPr>
                <a:lstStyle/>
                <a:p>
                  <a:pPr algn="ctr"/>
                  <a:r>
                    <a:rPr lang="en-US" b="1" dirty="0" smtClean="0">
                      <a:solidFill>
                        <a:srgbClr val="00B050"/>
                      </a:solidFill>
                    </a:rPr>
                    <a:t>private key</a:t>
                  </a:r>
                  <a:endParaRPr lang="en-US" b="1" dirty="0">
                    <a:solidFill>
                      <a:srgbClr val="00B050"/>
                    </a:solidFill>
                  </a:endParaRPr>
                </a:p>
              </p:txBody>
            </p:sp>
            <p:cxnSp>
              <p:nvCxnSpPr>
                <p:cNvPr id="23" name="Straight Arrow Connector 22"/>
                <p:cNvCxnSpPr/>
                <p:nvPr/>
              </p:nvCxnSpPr>
              <p:spPr>
                <a:xfrm>
                  <a:off x="4832250" y="4100351"/>
                  <a:ext cx="1832496" cy="81544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321298" y="1716219"/>
                  <a:ext cx="5927834" cy="941418"/>
                  <a:chOff x="436071" y="2968329"/>
                  <a:chExt cx="5927834" cy="941418"/>
                </a:xfrm>
              </p:grpSpPr>
              <p:cxnSp>
                <p:nvCxnSpPr>
                  <p:cNvPr id="6" name="Straight Arrow Connector 5"/>
                  <p:cNvCxnSpPr/>
                  <p:nvPr/>
                </p:nvCxnSpPr>
                <p:spPr>
                  <a:xfrm>
                    <a:off x="2790497" y="3373817"/>
                    <a:ext cx="494374" cy="53593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6071" y="2968329"/>
                    <a:ext cx="5927834" cy="400110"/>
                  </a:xfrm>
                  <a:prstGeom prst="rect">
                    <a:avLst/>
                  </a:prstGeom>
                  <a:noFill/>
                </p:spPr>
                <p:txBody>
                  <a:bodyPr wrap="square" rtlCol="0">
                    <a:spAutoFit/>
                  </a:bodyPr>
                  <a:lstStyle/>
                  <a:p>
                    <a:pPr algn="ctr"/>
                    <a:r>
                      <a:rPr lang="en-US" sz="2000" b="1" dirty="0" smtClean="0"/>
                      <a:t># </a:t>
                    </a:r>
                    <a:r>
                      <a:rPr lang="en-US" sz="2000" b="1" dirty="0" err="1" smtClean="0"/>
                      <a:t>euca</a:t>
                    </a:r>
                    <a:r>
                      <a:rPr lang="en-US" sz="2000" b="1" dirty="0" smtClean="0"/>
                      <a:t>-add-</a:t>
                    </a:r>
                    <a:r>
                      <a:rPr lang="en-US" sz="2000" b="1" dirty="0" err="1" smtClean="0"/>
                      <a:t>keypair</a:t>
                    </a:r>
                    <a:r>
                      <a:rPr lang="en-US" sz="2000" b="1" dirty="0" smtClean="0"/>
                      <a:t> </a:t>
                    </a:r>
                    <a:r>
                      <a:rPr lang="en-US" sz="2000" b="1" dirty="0" err="1" smtClean="0"/>
                      <a:t>keypair_name</a:t>
                    </a:r>
                    <a:r>
                      <a:rPr lang="en-US" sz="2000" b="1" dirty="0" smtClean="0"/>
                      <a:t>  &gt;   </a:t>
                    </a:r>
                    <a:r>
                      <a:rPr lang="en-US" sz="2000" b="1" dirty="0" err="1" smtClean="0">
                        <a:solidFill>
                          <a:srgbClr val="00B050"/>
                        </a:solidFill>
                      </a:rPr>
                      <a:t>key_file</a:t>
                    </a:r>
                    <a:r>
                      <a:rPr lang="en-US" sz="2000" b="1" dirty="0" smtClean="0">
                        <a:solidFill>
                          <a:srgbClr val="00B050"/>
                        </a:solidFill>
                      </a:rPr>
                      <a:t> </a:t>
                    </a:r>
                    <a:endParaRPr lang="en-US" sz="2000" b="1" dirty="0">
                      <a:solidFill>
                        <a:srgbClr val="00B050"/>
                      </a:solidFill>
                    </a:endParaRPr>
                  </a:p>
                </p:txBody>
              </p:sp>
              <p:cxnSp>
                <p:nvCxnSpPr>
                  <p:cNvPr id="16" name="Straight Arrow Connector 15"/>
                  <p:cNvCxnSpPr/>
                  <p:nvPr/>
                </p:nvCxnSpPr>
                <p:spPr>
                  <a:xfrm flipH="1">
                    <a:off x="2291643" y="3373817"/>
                    <a:ext cx="498856" cy="53593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770685" y="2655423"/>
                  <a:ext cx="1540042" cy="369332"/>
                </a:xfrm>
                <a:prstGeom prst="rect">
                  <a:avLst/>
                </a:prstGeom>
                <a:noFill/>
              </p:spPr>
              <p:txBody>
                <a:bodyPr wrap="square" rtlCol="0">
                  <a:spAutoFit/>
                </a:bodyPr>
                <a:lstStyle/>
                <a:p>
                  <a:pPr algn="ctr"/>
                  <a:r>
                    <a:rPr lang="en-US" b="1" dirty="0">
                      <a:solidFill>
                        <a:srgbClr val="00B0F0"/>
                      </a:solidFill>
                    </a:rPr>
                    <a:t>p</a:t>
                  </a:r>
                  <a:r>
                    <a:rPr lang="en-US" b="1" dirty="0" smtClean="0">
                      <a:solidFill>
                        <a:srgbClr val="00B0F0"/>
                      </a:solidFill>
                    </a:rPr>
                    <a:t>ublic key</a:t>
                  </a:r>
                  <a:endParaRPr lang="en-US" b="1" dirty="0">
                    <a:solidFill>
                      <a:srgbClr val="00B0F0"/>
                    </a:solidFill>
                  </a:endParaRPr>
                </a:p>
              </p:txBody>
            </p:sp>
            <p:cxnSp>
              <p:nvCxnSpPr>
                <p:cNvPr id="24" name="Straight Arrow Connector 23"/>
                <p:cNvCxnSpPr/>
                <p:nvPr/>
              </p:nvCxnSpPr>
              <p:spPr>
                <a:xfrm>
                  <a:off x="2786600" y="3024754"/>
                  <a:ext cx="0" cy="56172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50762" y="3586480"/>
                  <a:ext cx="1540042" cy="369332"/>
                </a:xfrm>
                <a:prstGeom prst="rect">
                  <a:avLst/>
                </a:prstGeom>
                <a:noFill/>
              </p:spPr>
              <p:txBody>
                <a:bodyPr wrap="square" rtlCol="0">
                  <a:spAutoFit/>
                </a:bodyPr>
                <a:lstStyle/>
                <a:p>
                  <a:pPr algn="ctr"/>
                  <a:r>
                    <a:rPr lang="en-US" b="1" dirty="0" err="1">
                      <a:solidFill>
                        <a:srgbClr val="00B050"/>
                      </a:solidFill>
                    </a:rPr>
                    <a:t>k</a:t>
                  </a:r>
                  <a:r>
                    <a:rPr lang="en-US" b="1" dirty="0" err="1" smtClean="0">
                      <a:solidFill>
                        <a:srgbClr val="00B050"/>
                      </a:solidFill>
                    </a:rPr>
                    <a:t>ey_file</a:t>
                  </a:r>
                  <a:endParaRPr lang="en-US" b="1" dirty="0">
                    <a:solidFill>
                      <a:srgbClr val="00B050"/>
                    </a:solidFill>
                  </a:endParaRPr>
                </a:p>
              </p:txBody>
            </p:sp>
            <p:sp>
              <p:nvSpPr>
                <p:cNvPr id="32" name="TextBox 31"/>
                <p:cNvSpPr txBox="1"/>
                <p:nvPr/>
              </p:nvSpPr>
              <p:spPr>
                <a:xfrm>
                  <a:off x="3804868" y="3586480"/>
                  <a:ext cx="1540042" cy="369332"/>
                </a:xfrm>
                <a:prstGeom prst="rect">
                  <a:avLst/>
                </a:prstGeom>
                <a:noFill/>
              </p:spPr>
              <p:txBody>
                <a:bodyPr wrap="square" rtlCol="0">
                  <a:spAutoFit/>
                </a:bodyPr>
                <a:lstStyle/>
                <a:p>
                  <a:pPr algn="ctr"/>
                  <a:r>
                    <a:rPr lang="en-US" b="1" dirty="0" smtClean="0"/>
                    <a:t>CLC DB</a:t>
                  </a:r>
                  <a:endParaRPr lang="en-US" b="1" dirty="0"/>
                </a:p>
              </p:txBody>
            </p:sp>
            <p:cxnSp>
              <p:nvCxnSpPr>
                <p:cNvPr id="25" name="Straight Arrow Connector 24"/>
                <p:cNvCxnSpPr/>
                <p:nvPr/>
              </p:nvCxnSpPr>
              <p:spPr>
                <a:xfrm flipV="1">
                  <a:off x="4540706" y="4067334"/>
                  <a:ext cx="0" cy="5962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90866" y="5100458"/>
                  <a:ext cx="4954717" cy="400110"/>
                </a:xfrm>
                <a:prstGeom prst="rect">
                  <a:avLst/>
                </a:prstGeom>
                <a:noFill/>
              </p:spPr>
              <p:txBody>
                <a:bodyPr wrap="square" rtlCol="0">
                  <a:spAutoFit/>
                </a:bodyPr>
                <a:lstStyle/>
                <a:p>
                  <a:r>
                    <a:rPr lang="en-US" sz="2000" b="1" dirty="0" smtClean="0"/>
                    <a:t># </a:t>
                  </a:r>
                  <a:r>
                    <a:rPr lang="en-US" sz="2000" b="1" dirty="0" err="1" smtClean="0"/>
                    <a:t>ssh</a:t>
                  </a:r>
                  <a:r>
                    <a:rPr lang="en-US" sz="2000" b="1" dirty="0" smtClean="0"/>
                    <a:t> –</a:t>
                  </a:r>
                  <a:r>
                    <a:rPr lang="en-US" sz="2000" b="1" dirty="0" err="1" smtClean="0"/>
                    <a:t>i</a:t>
                  </a:r>
                  <a:r>
                    <a:rPr lang="en-US" sz="2000" b="1" dirty="0" smtClean="0"/>
                    <a:t> </a:t>
                  </a:r>
                  <a:r>
                    <a:rPr lang="en-US" sz="2000" b="1" dirty="0" err="1" smtClean="0">
                      <a:solidFill>
                        <a:srgbClr val="00B050"/>
                      </a:solidFill>
                    </a:rPr>
                    <a:t>key_file</a:t>
                  </a:r>
                  <a:r>
                    <a:rPr lang="en-US" sz="2000" b="1" dirty="0" smtClean="0"/>
                    <a:t> 172.16.194.20</a:t>
                  </a:r>
                  <a:endParaRPr lang="en-US" sz="2000" b="1" dirty="0"/>
                </a:p>
              </p:txBody>
            </p:sp>
            <p:sp>
              <p:nvSpPr>
                <p:cNvPr id="30" name="TextBox 29"/>
                <p:cNvSpPr txBox="1"/>
                <p:nvPr/>
              </p:nvSpPr>
              <p:spPr>
                <a:xfrm>
                  <a:off x="3034847" y="5569854"/>
                  <a:ext cx="1540042" cy="369332"/>
                </a:xfrm>
                <a:prstGeom prst="rect">
                  <a:avLst/>
                </a:prstGeom>
                <a:noFill/>
              </p:spPr>
              <p:txBody>
                <a:bodyPr wrap="square" rtlCol="0">
                  <a:spAutoFit/>
                </a:bodyPr>
                <a:lstStyle/>
                <a:p>
                  <a:pPr algn="ctr"/>
                  <a:r>
                    <a:rPr lang="en-US" b="1" dirty="0" smtClean="0">
                      <a:solidFill>
                        <a:srgbClr val="00B050"/>
                      </a:solidFill>
                    </a:rPr>
                    <a:t>private key</a:t>
                  </a:r>
                  <a:endParaRPr lang="en-US" b="1" dirty="0">
                    <a:solidFill>
                      <a:srgbClr val="00B050"/>
                    </a:solidFill>
                  </a:endParaRPr>
                </a:p>
              </p:txBody>
            </p:sp>
            <p:cxnSp>
              <p:nvCxnSpPr>
                <p:cNvPr id="8" name="Elbow Connector 7"/>
                <p:cNvCxnSpPr>
                  <a:endCxn id="30" idx="1"/>
                </p:cNvCxnSpPr>
                <p:nvPr/>
              </p:nvCxnSpPr>
              <p:spPr>
                <a:xfrm>
                  <a:off x="2299580" y="5500568"/>
                  <a:ext cx="735267" cy="253952"/>
                </a:xfrm>
                <a:prstGeom prst="bentConnector3">
                  <a:avLst>
                    <a:gd name="adj1" fmla="val -1715"/>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 idx="3"/>
                </p:cNvCxnSpPr>
                <p:nvPr/>
              </p:nvCxnSpPr>
              <p:spPr>
                <a:xfrm flipV="1">
                  <a:off x="4574889" y="5100458"/>
                  <a:ext cx="2089857" cy="654062"/>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20401183">
                  <a:off x="5150785" y="5230004"/>
                  <a:ext cx="883327" cy="371192"/>
                </a:xfrm>
                <a:prstGeom prst="rect">
                  <a:avLst/>
                </a:prstGeom>
                <a:solidFill>
                  <a:schemeClr val="bg1">
                    <a:lumMod val="85000"/>
                  </a:schemeClr>
                </a:solidFill>
                <a:ln>
                  <a:noFill/>
                </a:ln>
              </p:spPr>
              <p:txBody>
                <a:bodyPr wrap="square" rtlCol="0">
                  <a:spAutoFit/>
                </a:bodyPr>
                <a:lstStyle/>
                <a:p>
                  <a:pPr algn="ctr"/>
                  <a:r>
                    <a:rPr lang="en-US" b="1" dirty="0" smtClean="0"/>
                    <a:t>match</a:t>
                  </a:r>
                  <a:endParaRPr lang="en-US" b="1" dirty="0"/>
                </a:p>
              </p:txBody>
            </p:sp>
          </p:grpSp>
          <p:sp>
            <p:nvSpPr>
              <p:cNvPr id="34" name="TextBox 33"/>
              <p:cNvSpPr txBox="1"/>
              <p:nvPr/>
            </p:nvSpPr>
            <p:spPr>
              <a:xfrm>
                <a:off x="6239993" y="5335418"/>
                <a:ext cx="1972982" cy="400110"/>
              </a:xfrm>
              <a:prstGeom prst="rect">
                <a:avLst/>
              </a:prstGeom>
              <a:noFill/>
            </p:spPr>
            <p:txBody>
              <a:bodyPr wrap="square" rtlCol="0">
                <a:spAutoFit/>
              </a:bodyPr>
              <a:lstStyle/>
              <a:p>
                <a:pPr algn="ctr"/>
                <a:r>
                  <a:rPr lang="en-US" sz="2000" b="1" dirty="0" smtClean="0"/>
                  <a:t>172.16.194.20</a:t>
                </a:r>
                <a:endParaRPr lang="en-US" sz="2000" b="1" dirty="0"/>
              </a:p>
            </p:txBody>
          </p:sp>
        </p:grpSp>
        <p:sp>
          <p:nvSpPr>
            <p:cNvPr id="13" name="Rectangle 12"/>
            <p:cNvSpPr/>
            <p:nvPr/>
          </p:nvSpPr>
          <p:spPr>
            <a:xfrm>
              <a:off x="4084320" y="3586480"/>
              <a:ext cx="1029631" cy="3693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665701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1" y="606425"/>
            <a:ext cx="9072880" cy="1096864"/>
          </a:xfrm>
        </p:spPr>
        <p:txBody>
          <a:bodyPr/>
          <a:lstStyle/>
          <a:p>
            <a:r>
              <a:rPr lang="en-US" sz="3200" dirty="0" smtClean="0"/>
              <a:t> Key Pair in Action - Windows</a:t>
            </a:r>
          </a:p>
        </p:txBody>
      </p:sp>
      <p:sp>
        <p:nvSpPr>
          <p:cNvPr id="33"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14</a:t>
            </a:fld>
            <a:endParaRPr lang="en-US"/>
          </a:p>
        </p:txBody>
      </p:sp>
      <p:grpSp>
        <p:nvGrpSpPr>
          <p:cNvPr id="4" name="Group 3"/>
          <p:cNvGrpSpPr/>
          <p:nvPr/>
        </p:nvGrpSpPr>
        <p:grpSpPr>
          <a:xfrm>
            <a:off x="736398" y="1321422"/>
            <a:ext cx="7756635" cy="4987938"/>
            <a:chOff x="736398" y="1321422"/>
            <a:chExt cx="7756635" cy="4987938"/>
          </a:xfrm>
        </p:grpSpPr>
        <p:sp>
          <p:nvSpPr>
            <p:cNvPr id="27" name="Rounded Rectangle 26"/>
            <p:cNvSpPr/>
            <p:nvPr/>
          </p:nvSpPr>
          <p:spPr>
            <a:xfrm>
              <a:off x="736398" y="1321422"/>
              <a:ext cx="7756635" cy="4987938"/>
            </a:xfrm>
            <a:prstGeom prst="round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6160535" y="2193764"/>
              <a:ext cx="1972982" cy="1406032"/>
              <a:chOff x="6686549" y="2687844"/>
              <a:chExt cx="1972982" cy="1406032"/>
            </a:xfrm>
          </p:grpSpPr>
          <p:sp>
            <p:nvSpPr>
              <p:cNvPr id="2" name="Rectangle 1"/>
              <p:cNvSpPr/>
              <p:nvPr/>
            </p:nvSpPr>
            <p:spPr>
              <a:xfrm>
                <a:off x="6686549" y="2687844"/>
                <a:ext cx="1972982" cy="1406032"/>
              </a:xfrm>
              <a:prstGeom prst="rect">
                <a:avLst/>
              </a:prstGeom>
              <a:solidFill>
                <a:schemeClr val="accent2">
                  <a:lumMod val="60000"/>
                  <a:lumOff val="40000"/>
                </a:schemeClr>
              </a:solidFill>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p:cNvSpPr txBox="1"/>
              <p:nvPr/>
            </p:nvSpPr>
            <p:spPr>
              <a:xfrm>
                <a:off x="6995358" y="2710648"/>
                <a:ext cx="1371600" cy="400110"/>
              </a:xfrm>
              <a:prstGeom prst="rect">
                <a:avLst/>
              </a:prstGeom>
              <a:noFill/>
            </p:spPr>
            <p:txBody>
              <a:bodyPr wrap="square" rtlCol="0">
                <a:spAutoFit/>
              </a:bodyPr>
              <a:lstStyle/>
              <a:p>
                <a:pPr algn="ctr"/>
                <a:r>
                  <a:rPr lang="en-US" sz="2000" b="1" dirty="0" smtClean="0">
                    <a:solidFill>
                      <a:schemeClr val="accent2">
                        <a:lumMod val="50000"/>
                      </a:schemeClr>
                    </a:solidFill>
                  </a:rPr>
                  <a:t>instance</a:t>
                </a:r>
                <a:endParaRPr lang="en-US" sz="2000" b="1" dirty="0">
                  <a:solidFill>
                    <a:schemeClr val="accent2">
                      <a:lumMod val="50000"/>
                    </a:schemeClr>
                  </a:solidFill>
                </a:endParaRPr>
              </a:p>
            </p:txBody>
          </p:sp>
        </p:grpSp>
        <p:sp>
          <p:nvSpPr>
            <p:cNvPr id="28" name="TextBox 27"/>
            <p:cNvSpPr txBox="1"/>
            <p:nvPr/>
          </p:nvSpPr>
          <p:spPr>
            <a:xfrm>
              <a:off x="1076054" y="1546571"/>
              <a:ext cx="4954717" cy="400110"/>
            </a:xfrm>
            <a:prstGeom prst="rect">
              <a:avLst/>
            </a:prstGeom>
            <a:noFill/>
          </p:spPr>
          <p:txBody>
            <a:bodyPr wrap="square" rtlCol="0">
              <a:spAutoFit/>
            </a:bodyPr>
            <a:lstStyle/>
            <a:p>
              <a:r>
                <a:rPr lang="en-US" sz="2000" b="1" dirty="0" smtClean="0"/>
                <a:t># </a:t>
              </a:r>
              <a:r>
                <a:rPr lang="en-US" sz="2000" b="1" dirty="0" err="1" smtClean="0"/>
                <a:t>euca</a:t>
              </a:r>
              <a:r>
                <a:rPr lang="en-US" sz="2000" b="1" dirty="0" smtClean="0"/>
                <a:t>-run-instances –k </a:t>
              </a:r>
              <a:r>
                <a:rPr lang="en-US" sz="2000" b="1" dirty="0" err="1" smtClean="0"/>
                <a:t>keypair_name</a:t>
              </a:r>
              <a:endParaRPr lang="en-US" sz="2000" b="1" dirty="0"/>
            </a:p>
          </p:txBody>
        </p:sp>
        <p:sp>
          <p:nvSpPr>
            <p:cNvPr id="21" name="TextBox 20"/>
            <p:cNvSpPr txBox="1"/>
            <p:nvPr/>
          </p:nvSpPr>
          <p:spPr>
            <a:xfrm>
              <a:off x="1997686" y="3347082"/>
              <a:ext cx="1277086" cy="338554"/>
            </a:xfrm>
            <a:prstGeom prst="rect">
              <a:avLst/>
            </a:prstGeom>
            <a:noFill/>
          </p:spPr>
          <p:txBody>
            <a:bodyPr wrap="square" rtlCol="0">
              <a:spAutoFit/>
            </a:bodyPr>
            <a:lstStyle/>
            <a:p>
              <a:pPr algn="ctr"/>
              <a:r>
                <a:rPr lang="en-US" sz="1600" b="1" dirty="0">
                  <a:solidFill>
                    <a:srgbClr val="00B0F0"/>
                  </a:solidFill>
                </a:rPr>
                <a:t>p</a:t>
              </a:r>
              <a:r>
                <a:rPr lang="en-US" sz="1600" b="1" dirty="0" smtClean="0">
                  <a:solidFill>
                    <a:srgbClr val="00B0F0"/>
                  </a:solidFill>
                </a:rPr>
                <a:t>ublic key</a:t>
              </a:r>
              <a:endParaRPr lang="en-US" sz="1600" b="1" dirty="0">
                <a:solidFill>
                  <a:srgbClr val="00B0F0"/>
                </a:solidFill>
              </a:endParaRPr>
            </a:p>
          </p:txBody>
        </p:sp>
        <p:sp>
          <p:nvSpPr>
            <p:cNvPr id="32" name="TextBox 31"/>
            <p:cNvSpPr txBox="1"/>
            <p:nvPr/>
          </p:nvSpPr>
          <p:spPr>
            <a:xfrm>
              <a:off x="1850234" y="2347739"/>
              <a:ext cx="1540042" cy="400110"/>
            </a:xfrm>
            <a:prstGeom prst="rect">
              <a:avLst/>
            </a:prstGeom>
            <a:noFill/>
          </p:spPr>
          <p:txBody>
            <a:bodyPr wrap="square" rtlCol="0">
              <a:spAutoFit/>
            </a:bodyPr>
            <a:lstStyle/>
            <a:p>
              <a:pPr algn="ctr"/>
              <a:r>
                <a:rPr lang="en-US" sz="2000" b="1" dirty="0" smtClean="0"/>
                <a:t>CLC DB</a:t>
              </a:r>
            </a:p>
          </p:txBody>
        </p:sp>
        <p:sp>
          <p:nvSpPr>
            <p:cNvPr id="26" name="TextBox 25"/>
            <p:cNvSpPr txBox="1"/>
            <p:nvPr/>
          </p:nvSpPr>
          <p:spPr>
            <a:xfrm>
              <a:off x="2548169" y="5809772"/>
              <a:ext cx="4530271" cy="400110"/>
            </a:xfrm>
            <a:prstGeom prst="rect">
              <a:avLst/>
            </a:prstGeom>
            <a:noFill/>
          </p:spPr>
          <p:txBody>
            <a:bodyPr wrap="square" rtlCol="0">
              <a:spAutoFit/>
            </a:bodyPr>
            <a:lstStyle/>
            <a:p>
              <a:r>
                <a:rPr lang="en-US" sz="2000" b="1" dirty="0" smtClean="0"/>
                <a:t>Use </a:t>
              </a:r>
              <a:r>
                <a:rPr lang="en-US" sz="2000" b="1" dirty="0" smtClean="0">
                  <a:solidFill>
                    <a:schemeClr val="accent3">
                      <a:lumMod val="50000"/>
                    </a:schemeClr>
                  </a:solidFill>
                </a:rPr>
                <a:t>password</a:t>
              </a:r>
              <a:r>
                <a:rPr lang="en-US" sz="2000" b="1" dirty="0" smtClean="0"/>
                <a:t> RDP to 172.16.194.20</a:t>
              </a:r>
              <a:r>
                <a:rPr lang="en-US" sz="2000" b="1" dirty="0" smtClean="0">
                  <a:solidFill>
                    <a:schemeClr val="accent3">
                      <a:lumMod val="50000"/>
                    </a:schemeClr>
                  </a:solidFill>
                </a:rPr>
                <a:t> </a:t>
              </a:r>
              <a:endParaRPr lang="en-US" sz="2000" b="1" dirty="0">
                <a:solidFill>
                  <a:schemeClr val="accent3">
                    <a:lumMod val="50000"/>
                  </a:schemeClr>
                </a:solidFill>
              </a:endParaRPr>
            </a:p>
          </p:txBody>
        </p:sp>
        <p:sp>
          <p:nvSpPr>
            <p:cNvPr id="30" name="TextBox 29"/>
            <p:cNvSpPr txBox="1"/>
            <p:nvPr/>
          </p:nvSpPr>
          <p:spPr>
            <a:xfrm>
              <a:off x="5551413" y="4246987"/>
              <a:ext cx="1540042" cy="369332"/>
            </a:xfrm>
            <a:prstGeom prst="rect">
              <a:avLst/>
            </a:prstGeom>
            <a:noFill/>
          </p:spPr>
          <p:txBody>
            <a:bodyPr wrap="square" rtlCol="0">
              <a:spAutoFit/>
            </a:bodyPr>
            <a:lstStyle/>
            <a:p>
              <a:pPr algn="ctr"/>
              <a:r>
                <a:rPr lang="en-US" b="1" dirty="0" smtClean="0">
                  <a:solidFill>
                    <a:srgbClr val="00B050"/>
                  </a:solidFill>
                </a:rPr>
                <a:t>private key</a:t>
              </a:r>
              <a:endParaRPr lang="en-US" b="1" dirty="0">
                <a:solidFill>
                  <a:srgbClr val="00B050"/>
                </a:solidFill>
              </a:endParaRPr>
            </a:p>
          </p:txBody>
        </p:sp>
        <p:sp>
          <p:nvSpPr>
            <p:cNvPr id="34" name="TextBox 33"/>
            <p:cNvSpPr txBox="1"/>
            <p:nvPr/>
          </p:nvSpPr>
          <p:spPr>
            <a:xfrm>
              <a:off x="6168653" y="3133569"/>
              <a:ext cx="1972982" cy="400110"/>
            </a:xfrm>
            <a:prstGeom prst="rect">
              <a:avLst/>
            </a:prstGeom>
            <a:noFill/>
          </p:spPr>
          <p:txBody>
            <a:bodyPr wrap="square" rtlCol="0">
              <a:spAutoFit/>
            </a:bodyPr>
            <a:lstStyle/>
            <a:p>
              <a:pPr algn="ctr"/>
              <a:r>
                <a:rPr lang="en-US" sz="2000" b="1" dirty="0" smtClean="0"/>
                <a:t>172.16.194.20</a:t>
              </a:r>
              <a:endParaRPr lang="en-US" sz="2000" b="1" dirty="0"/>
            </a:p>
          </p:txBody>
        </p:sp>
        <p:sp>
          <p:nvSpPr>
            <p:cNvPr id="35" name="TextBox 34"/>
            <p:cNvSpPr txBox="1"/>
            <p:nvPr/>
          </p:nvSpPr>
          <p:spPr>
            <a:xfrm>
              <a:off x="1127862" y="4973647"/>
              <a:ext cx="7213498" cy="400110"/>
            </a:xfrm>
            <a:prstGeom prst="rect">
              <a:avLst/>
            </a:prstGeom>
            <a:noFill/>
          </p:spPr>
          <p:txBody>
            <a:bodyPr wrap="square" rtlCol="0">
              <a:spAutoFit/>
            </a:bodyPr>
            <a:lstStyle/>
            <a:p>
              <a:r>
                <a:rPr lang="en-US" sz="2000" b="1" dirty="0" smtClean="0"/>
                <a:t># </a:t>
              </a:r>
              <a:r>
                <a:rPr lang="en-US" sz="2000" b="1" dirty="0" err="1" smtClean="0"/>
                <a:t>euca</a:t>
              </a:r>
              <a:r>
                <a:rPr lang="en-US" sz="2000" b="1" dirty="0" smtClean="0"/>
                <a:t>-get-password  </a:t>
              </a:r>
              <a:r>
                <a:rPr lang="en-US" sz="2000" b="1" dirty="0" err="1" smtClean="0"/>
                <a:t>i</a:t>
              </a:r>
              <a:r>
                <a:rPr lang="en-US" sz="2000" b="1" dirty="0" smtClean="0"/>
                <a:t>-&lt;</a:t>
              </a:r>
              <a:r>
                <a:rPr lang="en-US" sz="2000" b="1" dirty="0" err="1" smtClean="0"/>
                <a:t>nnnnnnnn</a:t>
              </a:r>
              <a:r>
                <a:rPr lang="en-US" sz="2000" b="1" dirty="0" smtClean="0"/>
                <a:t>&gt;  -k  &lt;</a:t>
              </a:r>
              <a:r>
                <a:rPr lang="en-US" sz="2000" b="1" dirty="0" err="1" smtClean="0">
                  <a:solidFill>
                    <a:srgbClr val="00B050"/>
                  </a:solidFill>
                </a:rPr>
                <a:t>key_file</a:t>
              </a:r>
              <a:r>
                <a:rPr lang="en-US" sz="2000" b="1" dirty="0" smtClean="0"/>
                <a:t>&gt;</a:t>
              </a:r>
              <a:endParaRPr lang="en-US" sz="2000" b="1" dirty="0"/>
            </a:p>
          </p:txBody>
        </p:sp>
        <p:cxnSp>
          <p:nvCxnSpPr>
            <p:cNvPr id="49" name="Straight Arrow Connector 48"/>
            <p:cNvCxnSpPr/>
            <p:nvPr/>
          </p:nvCxnSpPr>
          <p:spPr>
            <a:xfrm flipV="1">
              <a:off x="6321434" y="4585542"/>
              <a:ext cx="0" cy="33740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90274" y="3702809"/>
              <a:ext cx="1039965" cy="461665"/>
            </a:xfrm>
            <a:prstGeom prst="rect">
              <a:avLst/>
            </a:prstGeom>
            <a:solidFill>
              <a:schemeClr val="bg1">
                <a:lumMod val="85000"/>
              </a:schemeClr>
            </a:solidFill>
            <a:ln>
              <a:noFill/>
            </a:ln>
          </p:spPr>
          <p:txBody>
            <a:bodyPr wrap="square" rtlCol="0">
              <a:spAutoFit/>
            </a:bodyPr>
            <a:lstStyle/>
            <a:p>
              <a:pPr algn="ctr"/>
              <a:r>
                <a:rPr lang="en-US" sz="1200" b="1" dirty="0" smtClean="0"/>
                <a:t>encrypts </a:t>
              </a:r>
            </a:p>
            <a:p>
              <a:pPr algn="ctr"/>
              <a:r>
                <a:rPr lang="en-US" sz="1200" b="1" dirty="0" smtClean="0"/>
                <a:t>password</a:t>
              </a:r>
              <a:endParaRPr lang="en-US" sz="1200" b="1" dirty="0"/>
            </a:p>
          </p:txBody>
        </p:sp>
        <p:sp>
          <p:nvSpPr>
            <p:cNvPr id="55" name="TextBox 54"/>
            <p:cNvSpPr txBox="1"/>
            <p:nvPr/>
          </p:nvSpPr>
          <p:spPr>
            <a:xfrm>
              <a:off x="6528984" y="2681165"/>
              <a:ext cx="1252317" cy="338554"/>
            </a:xfrm>
            <a:prstGeom prst="rect">
              <a:avLst/>
            </a:prstGeom>
            <a:noFill/>
          </p:spPr>
          <p:txBody>
            <a:bodyPr wrap="square" rtlCol="0">
              <a:spAutoFit/>
            </a:bodyPr>
            <a:lstStyle/>
            <a:p>
              <a:pPr algn="ctr"/>
              <a:r>
                <a:rPr lang="en-US" sz="1600" b="1" dirty="0" smtClean="0">
                  <a:solidFill>
                    <a:schemeClr val="accent1">
                      <a:lumMod val="90000"/>
                      <a:lumOff val="10000"/>
                    </a:schemeClr>
                  </a:solidFill>
                </a:rPr>
                <a:t>password</a:t>
              </a:r>
            </a:p>
          </p:txBody>
        </p:sp>
        <p:sp>
          <p:nvSpPr>
            <p:cNvPr id="57" name="TextBox 56"/>
            <p:cNvSpPr txBox="1"/>
            <p:nvPr/>
          </p:nvSpPr>
          <p:spPr>
            <a:xfrm>
              <a:off x="4349518" y="2436231"/>
              <a:ext cx="1227318" cy="830997"/>
            </a:xfrm>
            <a:prstGeom prst="rect">
              <a:avLst/>
            </a:prstGeom>
            <a:solidFill>
              <a:schemeClr val="bg1">
                <a:lumMod val="85000"/>
              </a:schemeClr>
            </a:solidFill>
            <a:ln>
              <a:noFill/>
            </a:ln>
          </p:spPr>
          <p:txBody>
            <a:bodyPr wrap="square" rtlCol="0">
              <a:spAutoFit/>
            </a:bodyPr>
            <a:lstStyle/>
            <a:p>
              <a:pPr algn="ctr"/>
              <a:r>
                <a:rPr lang="en-US" sz="1200" b="1" dirty="0" smtClean="0"/>
                <a:t>randomly</a:t>
              </a:r>
            </a:p>
            <a:p>
              <a:pPr algn="ctr"/>
              <a:r>
                <a:rPr lang="en-US" sz="1200" b="1" dirty="0" smtClean="0"/>
                <a:t>generated Administrator password</a:t>
              </a:r>
              <a:endParaRPr lang="en-US" sz="1200" b="1" dirty="0"/>
            </a:p>
          </p:txBody>
        </p:sp>
        <p:sp>
          <p:nvSpPr>
            <p:cNvPr id="56" name="TextBox 55"/>
            <p:cNvSpPr txBox="1"/>
            <p:nvPr/>
          </p:nvSpPr>
          <p:spPr>
            <a:xfrm>
              <a:off x="1942408" y="2705241"/>
              <a:ext cx="1387642" cy="338554"/>
            </a:xfrm>
            <a:prstGeom prst="rect">
              <a:avLst/>
            </a:prstGeom>
            <a:noFill/>
          </p:spPr>
          <p:txBody>
            <a:bodyPr wrap="square" rtlCol="0">
              <a:spAutoFit/>
            </a:bodyPr>
            <a:lstStyle/>
            <a:p>
              <a:pPr algn="ctr"/>
              <a:r>
                <a:rPr lang="en-US" sz="1600" b="1" dirty="0" smtClean="0">
                  <a:solidFill>
                    <a:schemeClr val="accent1">
                      <a:lumMod val="90000"/>
                      <a:lumOff val="10000"/>
                    </a:schemeClr>
                  </a:solidFill>
                </a:rPr>
                <a:t>password</a:t>
              </a:r>
            </a:p>
          </p:txBody>
        </p:sp>
        <p:cxnSp>
          <p:nvCxnSpPr>
            <p:cNvPr id="59" name="Elbow Connector 58"/>
            <p:cNvCxnSpPr>
              <a:endCxn id="21" idx="1"/>
            </p:cNvCxnSpPr>
            <p:nvPr/>
          </p:nvCxnSpPr>
          <p:spPr>
            <a:xfrm rot="10800000" flipV="1">
              <a:off x="1997687" y="2113727"/>
              <a:ext cx="2965491" cy="1402632"/>
            </a:xfrm>
            <a:prstGeom prst="bentConnector3">
              <a:avLst>
                <a:gd name="adj1" fmla="val 128265"/>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636229" y="3018466"/>
              <a:ext cx="0" cy="35843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2620255" y="3685636"/>
              <a:ext cx="5946" cy="49601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1528" name="Group 21527"/>
            <p:cNvGrpSpPr/>
            <p:nvPr/>
          </p:nvGrpSpPr>
          <p:grpSpPr>
            <a:xfrm>
              <a:off x="1942408" y="4246987"/>
              <a:ext cx="1387642" cy="338554"/>
              <a:chOff x="1220036" y="3951425"/>
              <a:chExt cx="1387642" cy="338554"/>
            </a:xfrm>
          </p:grpSpPr>
          <p:sp>
            <p:nvSpPr>
              <p:cNvPr id="47" name="TextBox 46"/>
              <p:cNvSpPr txBox="1"/>
              <p:nvPr/>
            </p:nvSpPr>
            <p:spPr>
              <a:xfrm>
                <a:off x="1220036" y="3951425"/>
                <a:ext cx="1387642" cy="338554"/>
              </a:xfrm>
              <a:prstGeom prst="rect">
                <a:avLst/>
              </a:prstGeom>
              <a:noFill/>
            </p:spPr>
            <p:txBody>
              <a:bodyPr wrap="square" rtlCol="0">
                <a:spAutoFit/>
              </a:bodyPr>
              <a:lstStyle/>
              <a:p>
                <a:pPr algn="ctr"/>
                <a:r>
                  <a:rPr lang="en-US" sz="1600" b="1" dirty="0" smtClean="0">
                    <a:solidFill>
                      <a:schemeClr val="accent1">
                        <a:lumMod val="90000"/>
                        <a:lumOff val="10000"/>
                      </a:schemeClr>
                    </a:solidFill>
                  </a:rPr>
                  <a:t>password</a:t>
                </a:r>
              </a:p>
            </p:txBody>
          </p:sp>
          <p:grpSp>
            <p:nvGrpSpPr>
              <p:cNvPr id="21513" name="Group 21512"/>
              <p:cNvGrpSpPr/>
              <p:nvPr/>
            </p:nvGrpSpPr>
            <p:grpSpPr>
              <a:xfrm>
                <a:off x="1854839" y="4136149"/>
                <a:ext cx="59019" cy="100356"/>
                <a:chOff x="418544" y="1821770"/>
                <a:chExt cx="97631" cy="183242"/>
              </a:xfrm>
            </p:grpSpPr>
            <p:sp>
              <p:nvSpPr>
                <p:cNvPr id="21511" name="Oval 21510"/>
                <p:cNvSpPr/>
                <p:nvPr/>
              </p:nvSpPr>
              <p:spPr>
                <a:xfrm>
                  <a:off x="418544" y="1821770"/>
                  <a:ext cx="97631" cy="915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12" name="Trapezoid 21511"/>
                <p:cNvSpPr/>
                <p:nvPr/>
              </p:nvSpPr>
              <p:spPr>
                <a:xfrm>
                  <a:off x="435134" y="1892341"/>
                  <a:ext cx="64452" cy="112671"/>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8" name="Straight Arrow Connector 77"/>
            <p:cNvCxnSpPr/>
            <p:nvPr/>
          </p:nvCxnSpPr>
          <p:spPr>
            <a:xfrm>
              <a:off x="4941582" y="1946676"/>
              <a:ext cx="0" cy="198825"/>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3281149" y="4419957"/>
              <a:ext cx="2250872" cy="1175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57" idx="3"/>
              <a:endCxn id="55" idx="1"/>
            </p:cNvCxnSpPr>
            <p:nvPr/>
          </p:nvCxnSpPr>
          <p:spPr>
            <a:xfrm flipV="1">
              <a:off x="5576836" y="2850442"/>
              <a:ext cx="952148" cy="12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7" idx="1"/>
            </p:cNvCxnSpPr>
            <p:nvPr/>
          </p:nvCxnSpPr>
          <p:spPr>
            <a:xfrm flipH="1">
              <a:off x="3200400" y="2851730"/>
              <a:ext cx="1149118" cy="1279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590274" y="2347739"/>
              <a:ext cx="1948986" cy="238971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7213235" y="4354709"/>
              <a:ext cx="1039965" cy="461665"/>
            </a:xfrm>
            <a:prstGeom prst="rect">
              <a:avLst/>
            </a:prstGeom>
            <a:solidFill>
              <a:schemeClr val="bg1">
                <a:lumMod val="85000"/>
              </a:schemeClr>
            </a:solidFill>
            <a:ln>
              <a:noFill/>
            </a:ln>
          </p:spPr>
          <p:txBody>
            <a:bodyPr wrap="square" rtlCol="0">
              <a:spAutoFit/>
            </a:bodyPr>
            <a:lstStyle/>
            <a:p>
              <a:pPr algn="ctr"/>
              <a:r>
                <a:rPr lang="en-US" sz="1200" b="1" dirty="0" smtClean="0"/>
                <a:t>decrypts </a:t>
              </a:r>
            </a:p>
            <a:p>
              <a:pPr algn="ctr"/>
              <a:r>
                <a:rPr lang="en-US" sz="1200" b="1" dirty="0" smtClean="0"/>
                <a:t>password</a:t>
              </a:r>
              <a:endParaRPr lang="en-US" sz="1200" b="1" dirty="0"/>
            </a:p>
          </p:txBody>
        </p:sp>
        <p:grpSp>
          <p:nvGrpSpPr>
            <p:cNvPr id="129" name="Group 128"/>
            <p:cNvGrpSpPr/>
            <p:nvPr/>
          </p:nvGrpSpPr>
          <p:grpSpPr>
            <a:xfrm>
              <a:off x="2747903" y="4425836"/>
              <a:ext cx="4502750" cy="1077427"/>
              <a:chOff x="5964968" y="4274776"/>
              <a:chExt cx="1455007" cy="1437105"/>
            </a:xfrm>
          </p:grpSpPr>
          <p:cxnSp>
            <p:nvCxnSpPr>
              <p:cNvPr id="29" name="Straight Arrow Connector 28"/>
              <p:cNvCxnSpPr/>
              <p:nvPr/>
            </p:nvCxnSpPr>
            <p:spPr>
              <a:xfrm flipH="1">
                <a:off x="5964968" y="5703318"/>
                <a:ext cx="1455007" cy="428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7407884" y="4274776"/>
                <a:ext cx="0" cy="1437105"/>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7349538" y="4303809"/>
                <a:ext cx="70437" cy="1"/>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71" name="TextBox 170"/>
            <p:cNvSpPr txBox="1"/>
            <p:nvPr/>
          </p:nvSpPr>
          <p:spPr>
            <a:xfrm>
              <a:off x="1311911" y="5303208"/>
              <a:ext cx="1371549" cy="400110"/>
            </a:xfrm>
            <a:prstGeom prst="rect">
              <a:avLst/>
            </a:prstGeom>
            <a:noFill/>
          </p:spPr>
          <p:txBody>
            <a:bodyPr wrap="square" rtlCol="0">
              <a:spAutoFit/>
            </a:bodyPr>
            <a:lstStyle/>
            <a:p>
              <a:r>
                <a:rPr lang="en-US" sz="2000" b="1" dirty="0" smtClean="0">
                  <a:solidFill>
                    <a:schemeClr val="accent3">
                      <a:lumMod val="50000"/>
                    </a:schemeClr>
                  </a:solidFill>
                </a:rPr>
                <a:t>password</a:t>
              </a:r>
              <a:endParaRPr lang="en-US" sz="2000" b="1" dirty="0">
                <a:solidFill>
                  <a:schemeClr val="accent3">
                    <a:lumMod val="50000"/>
                  </a:schemeClr>
                </a:solidFill>
              </a:endParaRPr>
            </a:p>
          </p:txBody>
        </p:sp>
        <p:pic>
          <p:nvPicPr>
            <p:cNvPr id="176" name="Picture 2" descr="C:\Users\sbradshaw\AppData\Local\Microsoft\Windows\Temporary Internet Files\Content.IE5\74QSQKHX\MC90039070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8168" y="4181648"/>
              <a:ext cx="580562" cy="434671"/>
            </a:xfrm>
            <a:prstGeom prst="rect">
              <a:avLst/>
            </a:prstGeom>
            <a:noFill/>
            <a:ln>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377605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1" y="606425"/>
            <a:ext cx="9072880" cy="1096864"/>
          </a:xfrm>
        </p:spPr>
        <p:txBody>
          <a:bodyPr/>
          <a:lstStyle/>
          <a:p>
            <a:r>
              <a:rPr lang="en-US" sz="3200" dirty="0" smtClean="0"/>
              <a:t>Managing Key Pairs – Euca2ools</a:t>
            </a:r>
          </a:p>
        </p:txBody>
      </p:sp>
      <p:sp>
        <p:nvSpPr>
          <p:cNvPr id="21507" name="Content Placeholder 3"/>
          <p:cNvSpPr>
            <a:spLocks noGrp="1"/>
          </p:cNvSpPr>
          <p:nvPr>
            <p:ph idx="1"/>
          </p:nvPr>
        </p:nvSpPr>
        <p:spPr/>
        <p:txBody>
          <a:bodyPr/>
          <a:lstStyle/>
          <a:p>
            <a:r>
              <a:rPr lang="en-US" dirty="0" smtClean="0"/>
              <a:t>Creating a key pair.</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a:t>
            </a:r>
            <a:r>
              <a:rPr lang="en-US" dirty="0" smtClean="0">
                <a:latin typeface="Courier New" pitchFamily="49" charset="0"/>
                <a:cs typeface="Courier New" pitchFamily="49" charset="0"/>
              </a:rPr>
              <a:t>-add-</a:t>
            </a:r>
            <a:r>
              <a:rPr lang="en-US" dirty="0" err="1" smtClean="0">
                <a:latin typeface="Courier New" pitchFamily="49" charset="0"/>
                <a:cs typeface="Courier New" pitchFamily="49" charset="0"/>
              </a:rPr>
              <a:t>keypair</a:t>
            </a:r>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keypair_name</a:t>
            </a:r>
            <a:r>
              <a:rPr lang="en-US" dirty="0" smtClean="0">
                <a:latin typeface="Courier New" pitchFamily="49" charset="0"/>
                <a:cs typeface="Courier New" pitchFamily="49" charset="0"/>
              </a:rPr>
              <a:t>&gt; | tee &lt;</a:t>
            </a:r>
            <a:r>
              <a:rPr lang="en-US" dirty="0" err="1" smtClean="0">
                <a:latin typeface="Courier New" pitchFamily="49" charset="0"/>
                <a:cs typeface="Courier New" pitchFamily="49" charset="0"/>
              </a:rPr>
              <a:t>key_file</a:t>
            </a:r>
            <a:r>
              <a:rPr lang="en-US" dirty="0" smtClean="0">
                <a:latin typeface="Courier New" pitchFamily="49" charset="0"/>
                <a:cs typeface="Courier New" pitchFamily="49" charset="0"/>
              </a:rPr>
              <a:t>&gt;</a:t>
            </a:r>
          </a:p>
          <a:p>
            <a:pPr lvl="1"/>
            <a:r>
              <a:rPr lang="en-US" dirty="0" smtClean="0"/>
              <a:t>The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keypair_name</a:t>
            </a:r>
            <a:r>
              <a:rPr lang="en-US" dirty="0" smtClean="0">
                <a:latin typeface="Courier New" pitchFamily="49" charset="0"/>
                <a:cs typeface="Courier New" pitchFamily="49" charset="0"/>
              </a:rPr>
              <a:t>&gt;</a:t>
            </a:r>
            <a:r>
              <a:rPr lang="en-US" dirty="0" smtClean="0"/>
              <a:t> is a human-friendly name chosen by the user.</a:t>
            </a:r>
          </a:p>
          <a:p>
            <a:pPr lvl="1"/>
            <a:r>
              <a:rPr lang="en-US" dirty="0" smtClean="0"/>
              <a:t>For increased security, use </a:t>
            </a:r>
            <a:r>
              <a:rPr lang="en-US" dirty="0" err="1" smtClean="0">
                <a:latin typeface="Courier New" pitchFamily="49" charset="0"/>
                <a:cs typeface="Courier New" pitchFamily="49" charset="0"/>
              </a:rPr>
              <a:t>chmod</a:t>
            </a:r>
            <a:r>
              <a:rPr lang="en-US" dirty="0" smtClean="0">
                <a:latin typeface="Courier New" pitchFamily="49" charset="0"/>
                <a:cs typeface="Courier New" pitchFamily="49" charset="0"/>
              </a:rPr>
              <a:t> 600 &lt;</a:t>
            </a:r>
            <a:r>
              <a:rPr lang="en-US" dirty="0" err="1" smtClean="0">
                <a:latin typeface="Courier New" pitchFamily="49" charset="0"/>
                <a:cs typeface="Courier New" pitchFamily="49" charset="0"/>
              </a:rPr>
              <a:t>key_file</a:t>
            </a:r>
            <a:r>
              <a:rPr lang="en-US" dirty="0" smtClean="0">
                <a:latin typeface="Courier New" pitchFamily="49" charset="0"/>
                <a:cs typeface="Courier New" pitchFamily="49" charset="0"/>
              </a:rPr>
              <a:t>&gt;</a:t>
            </a:r>
          </a:p>
          <a:p>
            <a:r>
              <a:rPr lang="en-US" dirty="0" smtClean="0"/>
              <a:t>Viewing key pairs</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a:t>
            </a:r>
            <a:r>
              <a:rPr lang="en-US" dirty="0" err="1" smtClean="0">
                <a:latin typeface="Courier New" pitchFamily="49" charset="0"/>
                <a:cs typeface="Courier New" pitchFamily="49" charset="0"/>
              </a:rPr>
              <a:t>keypairs</a:t>
            </a:r>
            <a:r>
              <a:rPr lang="en-US" dirty="0" smtClean="0">
                <a:latin typeface="Courier New" pitchFamily="49" charset="0"/>
                <a:cs typeface="Courier New" pitchFamily="49" charset="0"/>
              </a:rPr>
              <a:t> &lt;verbose&gt;</a:t>
            </a:r>
          </a:p>
          <a:p>
            <a:r>
              <a:rPr lang="en-US" dirty="0" smtClean="0"/>
              <a:t>Deleting a key pair</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a:t>
            </a:r>
            <a:r>
              <a:rPr lang="en-US" dirty="0" smtClean="0">
                <a:latin typeface="Courier New" pitchFamily="49" charset="0"/>
                <a:cs typeface="Courier New" pitchFamily="49" charset="0"/>
              </a:rPr>
              <a:t>-delete-</a:t>
            </a:r>
            <a:r>
              <a:rPr lang="en-US" dirty="0" err="1" smtClean="0">
                <a:latin typeface="Courier New" pitchFamily="49" charset="0"/>
                <a:cs typeface="Courier New" pitchFamily="49" charset="0"/>
              </a:rPr>
              <a:t>keypair</a:t>
            </a:r>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keypair_name</a:t>
            </a:r>
            <a:r>
              <a:rPr lang="en-US" dirty="0" smtClean="0">
                <a:latin typeface="Courier New" pitchFamily="49" charset="0"/>
                <a:cs typeface="Courier New" pitchFamily="49" charset="0"/>
              </a:rPr>
              <a:t>&gt;</a:t>
            </a:r>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15</a:t>
            </a:fld>
            <a:endParaRPr lang="en-US"/>
          </a:p>
        </p:txBody>
      </p:sp>
    </p:spTree>
    <p:extLst>
      <p:ext uri="{BB962C8B-B14F-4D97-AF65-F5344CB8AC3E}">
        <p14:creationId xmlns:p14="http://schemas.microsoft.com/office/powerpoint/2010/main" val="8647158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1" y="606425"/>
            <a:ext cx="9072880" cy="1096864"/>
          </a:xfrm>
        </p:spPr>
        <p:txBody>
          <a:bodyPr/>
          <a:lstStyle/>
          <a:p>
            <a:r>
              <a:rPr lang="en-US" sz="3200" dirty="0" smtClean="0"/>
              <a:t>Starting an Instance – Euca2ools</a:t>
            </a:r>
          </a:p>
        </p:txBody>
      </p:sp>
      <p:sp>
        <p:nvSpPr>
          <p:cNvPr id="21507" name="Content Placeholder 3"/>
          <p:cNvSpPr>
            <a:spLocks noGrp="1"/>
          </p:cNvSpPr>
          <p:nvPr>
            <p:ph idx="1"/>
          </p:nvPr>
        </p:nvSpPr>
        <p:spPr/>
        <p:txBody>
          <a:bodyPr/>
          <a:lstStyle/>
          <a:p>
            <a:r>
              <a:rPr lang="en-US" dirty="0" smtClean="0"/>
              <a:t>Starting an instance</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a:t>
            </a:r>
            <a:r>
              <a:rPr lang="en-US" dirty="0" smtClean="0">
                <a:latin typeface="Courier New" pitchFamily="49" charset="0"/>
                <a:cs typeface="Courier New" pitchFamily="49" charset="0"/>
              </a:rPr>
              <a:t>-run-instances –k &lt;</a:t>
            </a:r>
            <a:r>
              <a:rPr lang="en-US" dirty="0" err="1" smtClean="0">
                <a:latin typeface="Courier New" pitchFamily="49" charset="0"/>
                <a:cs typeface="Courier New" pitchFamily="49" charset="0"/>
              </a:rPr>
              <a:t>keypair_name</a:t>
            </a:r>
            <a:r>
              <a:rPr lang="en-US" dirty="0" smtClean="0">
                <a:latin typeface="Courier New" pitchFamily="49" charset="0"/>
                <a:cs typeface="Courier New" pitchFamily="49" charset="0"/>
              </a:rPr>
              <a:t>&gt; --kernel   </a:t>
            </a:r>
            <a:r>
              <a:rPr lang="en-US" dirty="0" err="1" smtClean="0">
                <a:latin typeface="Courier New" pitchFamily="49" charset="0"/>
                <a:cs typeface="Courier New" pitchFamily="49" charset="0"/>
              </a:rPr>
              <a:t>eki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 --</a:t>
            </a:r>
            <a:r>
              <a:rPr lang="en-US" dirty="0" err="1" smtClean="0">
                <a:latin typeface="Courier New" pitchFamily="49" charset="0"/>
                <a:cs typeface="Courier New" pitchFamily="49" charset="0"/>
              </a:rPr>
              <a:t>ramdisk</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eri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         </a:t>
            </a:r>
            <a:r>
              <a:rPr lang="en-US" dirty="0" err="1" smtClean="0">
                <a:latin typeface="Courier New" pitchFamily="49" charset="0"/>
                <a:cs typeface="Courier New" pitchFamily="49" charset="0"/>
              </a:rPr>
              <a:t>emi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a:p>
            <a:pPr lvl="1"/>
            <a:r>
              <a:rPr lang="en-US" dirty="0"/>
              <a:t>S</a:t>
            </a:r>
            <a:r>
              <a:rPr lang="en-US" dirty="0" smtClean="0"/>
              <a:t>tarts the instance in the </a:t>
            </a:r>
            <a:r>
              <a:rPr lang="en-US" i="1" dirty="0" smtClean="0"/>
              <a:t>default</a:t>
            </a:r>
            <a:r>
              <a:rPr lang="en-US" dirty="0" smtClean="0"/>
              <a:t> security group</a:t>
            </a:r>
          </a:p>
          <a:p>
            <a:pPr lvl="1"/>
            <a:r>
              <a:rPr lang="en-US" dirty="0"/>
              <a:t>U</a:t>
            </a:r>
            <a:r>
              <a:rPr lang="en-US" dirty="0" smtClean="0"/>
              <a:t>ser’s public key is made available to the running instance</a:t>
            </a:r>
          </a:p>
          <a:p>
            <a:pPr lvl="1"/>
            <a:r>
              <a:rPr lang="en-US" dirty="0" smtClean="0"/>
              <a:t>Starts the EMI with specific kernel and </a:t>
            </a:r>
            <a:r>
              <a:rPr lang="en-US" dirty="0" err="1" smtClean="0"/>
              <a:t>ramdisk</a:t>
            </a:r>
            <a:r>
              <a:rPr lang="en-US" dirty="0" smtClean="0"/>
              <a:t> images</a:t>
            </a:r>
          </a:p>
          <a:p>
            <a:r>
              <a:rPr lang="en-US" dirty="0" smtClean="0"/>
              <a:t>Start an instance in a non-</a:t>
            </a:r>
            <a:r>
              <a:rPr lang="en-US" i="1" dirty="0" smtClean="0"/>
              <a:t>default</a:t>
            </a:r>
            <a:r>
              <a:rPr lang="en-US" dirty="0" smtClean="0"/>
              <a:t> security group</a:t>
            </a:r>
          </a:p>
          <a:p>
            <a:pPr lvl="1"/>
            <a:r>
              <a:rPr lang="en-US" dirty="0" smtClean="0">
                <a:latin typeface="Courier New" pitchFamily="49" charset="0"/>
                <a:cs typeface="Courier New" pitchFamily="49" charset="0"/>
              </a:rPr>
              <a:t>  -g &lt;</a:t>
            </a:r>
            <a:r>
              <a:rPr lang="en-US" dirty="0" err="1" smtClean="0">
                <a:latin typeface="Courier New" pitchFamily="49" charset="0"/>
                <a:cs typeface="Courier New" pitchFamily="49" charset="0"/>
              </a:rPr>
              <a:t>group_name</a:t>
            </a:r>
            <a:r>
              <a:rPr lang="en-US" dirty="0" smtClean="0">
                <a:latin typeface="Courier New" pitchFamily="49" charset="0"/>
                <a:cs typeface="Courier New" pitchFamily="49" charset="0"/>
              </a:rPr>
              <a:t>&gt;</a:t>
            </a:r>
            <a:endParaRPr lang="en-US" dirty="0">
              <a:latin typeface="Courier New" pitchFamily="49" charset="0"/>
              <a:cs typeface="Courier New" pitchFamily="49" charset="0"/>
            </a:endParaRPr>
          </a:p>
          <a:p>
            <a:r>
              <a:rPr lang="en-US" dirty="0" smtClean="0">
                <a:cs typeface="Courier New" pitchFamily="49" charset="0"/>
              </a:rPr>
              <a:t>Start an instance in a specific availability zone (cluster)</a:t>
            </a:r>
          </a:p>
          <a:p>
            <a:pPr lvl="1"/>
            <a:r>
              <a:rPr lang="en-US" dirty="0" smtClean="0">
                <a:latin typeface="Courier New" pitchFamily="49" charset="0"/>
                <a:cs typeface="Courier New" pitchFamily="49" charset="0"/>
              </a:rPr>
              <a:t>  -z &lt;</a:t>
            </a:r>
            <a:r>
              <a:rPr lang="en-US" dirty="0" err="1" smtClean="0">
                <a:latin typeface="Courier New" pitchFamily="49" charset="0"/>
                <a:cs typeface="Courier New" pitchFamily="49" charset="0"/>
              </a:rPr>
              <a:t>cluster_name</a:t>
            </a:r>
            <a:r>
              <a:rPr lang="en-US" dirty="0" smtClean="0">
                <a:latin typeface="Courier New" pitchFamily="49" charset="0"/>
                <a:cs typeface="Courier New" pitchFamily="49" charset="0"/>
              </a:rPr>
              <a:t>&gt;</a:t>
            </a:r>
          </a:p>
          <a:p>
            <a:r>
              <a:rPr lang="en-US" dirty="0" smtClean="0"/>
              <a:t>Start multiple instances</a:t>
            </a:r>
          </a:p>
          <a:p>
            <a:pPr lvl="1"/>
            <a:r>
              <a:rPr lang="en-US" dirty="0" smtClean="0">
                <a:latin typeface="Courier New" pitchFamily="49" charset="0"/>
                <a:cs typeface="Courier New" pitchFamily="49" charset="0"/>
              </a:rPr>
              <a:t>  -n &lt;count&gt;</a:t>
            </a:r>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16</a:t>
            </a:fld>
            <a:endParaRPr lang="en-US"/>
          </a:p>
        </p:txBody>
      </p:sp>
    </p:spTree>
    <p:extLst>
      <p:ext uri="{BB962C8B-B14F-4D97-AF65-F5344CB8AC3E}">
        <p14:creationId xmlns:p14="http://schemas.microsoft.com/office/powerpoint/2010/main" val="36054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r>
              <a:rPr lang="en-US" sz="2800" dirty="0" smtClean="0"/>
              <a:t>Kernel and </a:t>
            </a:r>
            <a:r>
              <a:rPr lang="en-US" sz="2800" dirty="0" err="1" smtClean="0"/>
              <a:t>Ramdisk</a:t>
            </a:r>
            <a:r>
              <a:rPr lang="en-US" sz="2800" dirty="0" smtClean="0"/>
              <a:t> Association</a:t>
            </a:r>
          </a:p>
        </p:txBody>
      </p:sp>
      <p:sp>
        <p:nvSpPr>
          <p:cNvPr id="21507" name="Content Placeholder 3"/>
          <p:cNvSpPr>
            <a:spLocks noGrp="1"/>
          </p:cNvSpPr>
          <p:nvPr>
            <p:ph idx="1"/>
          </p:nvPr>
        </p:nvSpPr>
        <p:spPr/>
        <p:txBody>
          <a:bodyPr/>
          <a:lstStyle/>
          <a:p>
            <a:r>
              <a:rPr lang="en-US" dirty="0" smtClean="0"/>
              <a:t>There are three ways to associate an EMI with a kernel and </a:t>
            </a:r>
            <a:r>
              <a:rPr lang="en-US" dirty="0" err="1" smtClean="0"/>
              <a:t>ramdisk</a:t>
            </a:r>
            <a:r>
              <a:rPr lang="en-US" dirty="0" smtClean="0"/>
              <a:t> image.</a:t>
            </a:r>
          </a:p>
          <a:p>
            <a:pPr lvl="1"/>
            <a:r>
              <a:rPr lang="en-US" dirty="0" smtClean="0">
                <a:cs typeface="Courier New" pitchFamily="49" charset="0"/>
              </a:rPr>
              <a:t>Allow the instance to run with the cloud-wide default kernel and </a:t>
            </a:r>
            <a:r>
              <a:rPr lang="en-US" dirty="0" err="1" smtClean="0">
                <a:cs typeface="Courier New" pitchFamily="49" charset="0"/>
              </a:rPr>
              <a:t>ramdisk</a:t>
            </a:r>
            <a:r>
              <a:rPr lang="en-US" dirty="0" smtClean="0">
                <a:cs typeface="Courier New" pitchFamily="49" charset="0"/>
              </a:rPr>
              <a:t> images.</a:t>
            </a:r>
          </a:p>
          <a:p>
            <a:pPr lvl="2"/>
            <a:r>
              <a:rPr lang="en-US" dirty="0" smtClean="0">
                <a:cs typeface="Courier New" pitchFamily="49" charset="0"/>
              </a:rPr>
              <a:t>First kernel and </a:t>
            </a:r>
            <a:r>
              <a:rPr lang="en-US" dirty="0" err="1" smtClean="0">
                <a:cs typeface="Courier New" pitchFamily="49" charset="0"/>
              </a:rPr>
              <a:t>ramdisk</a:t>
            </a:r>
            <a:r>
              <a:rPr lang="en-US" dirty="0" smtClean="0">
                <a:cs typeface="Courier New" pitchFamily="49" charset="0"/>
              </a:rPr>
              <a:t> registered are the defaults</a:t>
            </a:r>
          </a:p>
          <a:p>
            <a:pPr lvl="3"/>
            <a:r>
              <a:rPr lang="en-US" dirty="0" smtClean="0">
                <a:cs typeface="Courier New" pitchFamily="49" charset="0"/>
              </a:rPr>
              <a:t>Admin can change defaults</a:t>
            </a:r>
          </a:p>
          <a:p>
            <a:pPr lvl="2"/>
            <a:r>
              <a:rPr lang="en-US" dirty="0" smtClean="0">
                <a:cs typeface="Courier New" pitchFamily="49" charset="0"/>
              </a:rPr>
              <a:t>Might not be the correct kernel and </a:t>
            </a:r>
            <a:r>
              <a:rPr lang="en-US" dirty="0" err="1" smtClean="0">
                <a:cs typeface="Courier New" pitchFamily="49" charset="0"/>
              </a:rPr>
              <a:t>ramdisk</a:t>
            </a:r>
            <a:r>
              <a:rPr lang="en-US" dirty="0" smtClean="0">
                <a:cs typeface="Courier New" pitchFamily="49" charset="0"/>
              </a:rPr>
              <a:t> for all Linux EMIs</a:t>
            </a:r>
          </a:p>
          <a:p>
            <a:pPr lvl="1"/>
            <a:r>
              <a:rPr lang="en-US" dirty="0" smtClean="0"/>
              <a:t>Bundle the EMI with a specific kernel and </a:t>
            </a:r>
            <a:r>
              <a:rPr lang="en-US" dirty="0" err="1" smtClean="0"/>
              <a:t>ramdisk</a:t>
            </a:r>
            <a:r>
              <a:rPr lang="en-US" dirty="0" smtClean="0"/>
              <a:t> image </a:t>
            </a:r>
          </a:p>
          <a:p>
            <a:pPr lvl="2"/>
            <a:r>
              <a:rPr lang="en-US" dirty="0" smtClean="0"/>
              <a:t>These are the defaults for this specific image.</a:t>
            </a:r>
          </a:p>
          <a:p>
            <a:pPr lvl="2"/>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-bundle-image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boot_image_file</a:t>
            </a:r>
            <a:r>
              <a:rPr lang="en-US" dirty="0" smtClean="0">
                <a:latin typeface="Courier New" pitchFamily="49" charset="0"/>
                <a:cs typeface="Courier New" pitchFamily="49" charset="0"/>
              </a:rPr>
              <a:t>&gt; --kernel       </a:t>
            </a:r>
            <a:r>
              <a:rPr lang="en-US" dirty="0" err="1" smtClean="0">
                <a:latin typeface="Courier New" pitchFamily="49" charset="0"/>
                <a:cs typeface="Courier New" pitchFamily="49" charset="0"/>
              </a:rPr>
              <a:t>eki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 --</a:t>
            </a:r>
            <a:r>
              <a:rPr lang="en-US" dirty="0" err="1" smtClean="0">
                <a:latin typeface="Courier New" pitchFamily="49" charset="0"/>
                <a:cs typeface="Courier New" pitchFamily="49" charset="0"/>
              </a:rPr>
              <a:t>ramdisk</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eri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a:p>
            <a:pPr lvl="1"/>
            <a:r>
              <a:rPr lang="en-US" dirty="0" smtClean="0"/>
              <a:t>Override any default with specific kernel and </a:t>
            </a:r>
            <a:r>
              <a:rPr lang="en-US" dirty="0" err="1" smtClean="0"/>
              <a:t>ramdisk</a:t>
            </a:r>
            <a:r>
              <a:rPr lang="en-US" dirty="0" smtClean="0"/>
              <a:t> images</a:t>
            </a:r>
          </a:p>
          <a:p>
            <a:pPr lvl="2"/>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-run-instances –k &lt;</a:t>
            </a:r>
            <a:r>
              <a:rPr lang="en-US" dirty="0" err="1" smtClean="0">
                <a:latin typeface="Courier New" pitchFamily="49" charset="0"/>
                <a:cs typeface="Courier New" pitchFamily="49" charset="0"/>
              </a:rPr>
              <a:t>key_name</a:t>
            </a:r>
            <a:r>
              <a:rPr lang="en-US" dirty="0" smtClean="0">
                <a:latin typeface="Courier New" pitchFamily="49" charset="0"/>
                <a:cs typeface="Courier New" pitchFamily="49" charset="0"/>
              </a:rPr>
              <a:t>&gt; --kernel              </a:t>
            </a:r>
            <a:r>
              <a:rPr lang="en-US" dirty="0" err="1" smtClean="0">
                <a:latin typeface="Courier New" pitchFamily="49" charset="0"/>
                <a:cs typeface="Courier New" pitchFamily="49" charset="0"/>
              </a:rPr>
              <a:t>eki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 --</a:t>
            </a:r>
            <a:r>
              <a:rPr lang="en-US" dirty="0" err="1" smtClean="0">
                <a:latin typeface="Courier New" pitchFamily="49" charset="0"/>
                <a:cs typeface="Courier New" pitchFamily="49" charset="0"/>
              </a:rPr>
              <a:t>ramdisk</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eri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          </a:t>
            </a:r>
            <a:r>
              <a:rPr lang="en-US" dirty="0" err="1" smtClean="0">
                <a:latin typeface="Courier New" pitchFamily="49" charset="0"/>
                <a:cs typeface="Courier New" pitchFamily="49" charset="0"/>
              </a:rPr>
              <a:t>emi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17</a:t>
            </a:fld>
            <a:endParaRPr lang="en-US"/>
          </a:p>
        </p:txBody>
      </p:sp>
    </p:spTree>
    <p:extLst>
      <p:ext uri="{BB962C8B-B14F-4D97-AF65-F5344CB8AC3E}">
        <p14:creationId xmlns:p14="http://schemas.microsoft.com/office/powerpoint/2010/main" val="10489156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1" y="606425"/>
            <a:ext cx="9072880" cy="1096864"/>
          </a:xfrm>
        </p:spPr>
        <p:txBody>
          <a:bodyPr/>
          <a:lstStyle/>
          <a:p>
            <a:r>
              <a:rPr lang="en-US" sz="2800" dirty="0" smtClean="0"/>
              <a:t>Default Kernel and </a:t>
            </a:r>
            <a:r>
              <a:rPr lang="en-US" sz="2800" dirty="0" err="1" smtClean="0"/>
              <a:t>Ramdisk</a:t>
            </a:r>
            <a:r>
              <a:rPr lang="en-US" sz="2800" dirty="0" smtClean="0"/>
              <a:t> Images</a:t>
            </a:r>
          </a:p>
        </p:txBody>
      </p:sp>
      <p:sp>
        <p:nvSpPr>
          <p:cNvPr id="21507" name="Content Placeholder 3"/>
          <p:cNvSpPr>
            <a:spLocks noGrp="1"/>
          </p:cNvSpPr>
          <p:nvPr>
            <p:ph idx="1"/>
          </p:nvPr>
        </p:nvSpPr>
        <p:spPr>
          <a:xfrm>
            <a:off x="4416198" y="1546192"/>
            <a:ext cx="4474709" cy="1015329"/>
          </a:xfrm>
        </p:spPr>
        <p:txBody>
          <a:bodyPr/>
          <a:lstStyle/>
          <a:p>
            <a:r>
              <a:rPr lang="en-US" sz="2000" dirty="0" smtClean="0"/>
              <a:t>Use the </a:t>
            </a:r>
            <a:r>
              <a:rPr lang="en-US" sz="2000" dirty="0"/>
              <a:t>Administrator Console </a:t>
            </a:r>
            <a:r>
              <a:rPr lang="en-US" sz="2000" dirty="0" smtClean="0"/>
              <a:t>or euca2ools to change the default kernel and </a:t>
            </a:r>
            <a:r>
              <a:rPr lang="en-US" sz="2000" dirty="0" err="1" smtClean="0"/>
              <a:t>ramdisk</a:t>
            </a:r>
            <a:r>
              <a:rPr lang="en-US" sz="2000" dirty="0" smtClean="0"/>
              <a:t> images.</a:t>
            </a:r>
          </a:p>
        </p:txBody>
      </p:sp>
      <p:grpSp>
        <p:nvGrpSpPr>
          <p:cNvPr id="2" name="Group 1"/>
          <p:cNvGrpSpPr/>
          <p:nvPr/>
        </p:nvGrpSpPr>
        <p:grpSpPr>
          <a:xfrm>
            <a:off x="447675" y="2238233"/>
            <a:ext cx="8160884" cy="3278634"/>
            <a:chOff x="447675" y="2325461"/>
            <a:chExt cx="8160884" cy="3278634"/>
          </a:xfrm>
        </p:grpSpPr>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675" y="2325461"/>
              <a:ext cx="23050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261" y="3700463"/>
              <a:ext cx="73818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60584" y="2784695"/>
              <a:ext cx="28479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ine Callout 2 2"/>
            <p:cNvSpPr/>
            <p:nvPr/>
          </p:nvSpPr>
          <p:spPr>
            <a:xfrm>
              <a:off x="3347357" y="2325461"/>
              <a:ext cx="424543" cy="368753"/>
            </a:xfrm>
            <a:prstGeom prst="borderCallout2">
              <a:avLst>
                <a:gd name="adj1" fmla="val 18750"/>
                <a:gd name="adj2" fmla="val -8333"/>
                <a:gd name="adj3" fmla="val 18750"/>
                <a:gd name="adj4" fmla="val -16667"/>
                <a:gd name="adj5" fmla="val 267482"/>
                <a:gd name="adj6" fmla="val -19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1</a:t>
              </a:r>
              <a:endParaRPr lang="en-US" dirty="0">
                <a:solidFill>
                  <a:sysClr val="windowText" lastClr="000000"/>
                </a:solidFill>
              </a:endParaRPr>
            </a:p>
          </p:txBody>
        </p:sp>
        <p:sp>
          <p:nvSpPr>
            <p:cNvPr id="9" name="Line Callout 2 8"/>
            <p:cNvSpPr/>
            <p:nvPr/>
          </p:nvSpPr>
          <p:spPr>
            <a:xfrm>
              <a:off x="3347357" y="2950709"/>
              <a:ext cx="424543" cy="368753"/>
            </a:xfrm>
            <a:prstGeom prst="borderCallout2">
              <a:avLst>
                <a:gd name="adj1" fmla="val 18750"/>
                <a:gd name="adj2" fmla="val -8333"/>
                <a:gd name="adj3" fmla="val 18750"/>
                <a:gd name="adj4" fmla="val -16667"/>
                <a:gd name="adj5" fmla="val 320838"/>
                <a:gd name="adj6" fmla="val -13954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2</a:t>
              </a:r>
              <a:endParaRPr lang="en-US" dirty="0">
                <a:solidFill>
                  <a:sysClr val="windowText" lastClr="000000"/>
                </a:solidFill>
              </a:endParaRPr>
            </a:p>
          </p:txBody>
        </p:sp>
        <p:sp>
          <p:nvSpPr>
            <p:cNvPr id="10" name="Line Callout 2 9"/>
            <p:cNvSpPr/>
            <p:nvPr/>
          </p:nvSpPr>
          <p:spPr>
            <a:xfrm>
              <a:off x="4058856" y="2950709"/>
              <a:ext cx="424543" cy="368753"/>
            </a:xfrm>
            <a:prstGeom prst="borderCallout2">
              <a:avLst>
                <a:gd name="adj1" fmla="val 49746"/>
                <a:gd name="adj2" fmla="val 107052"/>
                <a:gd name="adj3" fmla="val 45318"/>
                <a:gd name="adj4" fmla="val 117948"/>
                <a:gd name="adj5" fmla="val 650092"/>
                <a:gd name="adj6" fmla="val 70688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3</a:t>
              </a:r>
              <a:endParaRPr lang="en-US" dirty="0">
                <a:solidFill>
                  <a:sysClr val="windowText" lastClr="000000"/>
                </a:solidFill>
              </a:endParaRPr>
            </a:p>
          </p:txBody>
        </p:sp>
      </p:grpSp>
      <p:sp>
        <p:nvSpPr>
          <p:cNvPr id="4" name="TextBox 3"/>
          <p:cNvSpPr txBox="1"/>
          <p:nvPr/>
        </p:nvSpPr>
        <p:spPr>
          <a:xfrm>
            <a:off x="725260" y="5649361"/>
            <a:ext cx="7305163" cy="523220"/>
          </a:xfrm>
          <a:prstGeom prst="rect">
            <a:avLst/>
          </a:prstGeom>
          <a:noFill/>
        </p:spPr>
        <p:txBody>
          <a:bodyPr wrap="square" rtlCol="0">
            <a:spAutoFit/>
          </a:bodyPr>
          <a:lstStyle/>
          <a:p>
            <a:pPr marL="0" indent="0">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euca</a:t>
            </a:r>
            <a:r>
              <a:rPr lang="en-US" sz="1400" dirty="0" smtClean="0">
                <a:latin typeface="Courier New" pitchFamily="49" charset="0"/>
                <a:cs typeface="Courier New" pitchFamily="49" charset="0"/>
              </a:rPr>
              <a:t>-modify-property </a:t>
            </a:r>
            <a:r>
              <a:rPr lang="en-US" sz="1400" dirty="0">
                <a:latin typeface="Courier New" pitchFamily="49" charset="0"/>
                <a:cs typeface="Courier New" pitchFamily="49" charset="0"/>
              </a:rPr>
              <a:t>–p </a:t>
            </a:r>
            <a:r>
              <a:rPr lang="en-US" sz="1400" dirty="0" err="1">
                <a:latin typeface="Courier New" pitchFamily="49" charset="0"/>
                <a:cs typeface="Courier New" pitchFamily="49" charset="0"/>
              </a:rPr>
              <a:t>cloud.images.defaultkernelid</a:t>
            </a:r>
            <a:r>
              <a:rPr lang="en-US" sz="1400" dirty="0">
                <a:latin typeface="Courier New" pitchFamily="49" charset="0"/>
                <a:cs typeface="Courier New" pitchFamily="49" charset="0"/>
              </a:rPr>
              <a:t>=“”</a:t>
            </a:r>
          </a:p>
          <a:p>
            <a:pPr marL="0" indent="0">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euca</a:t>
            </a:r>
            <a:r>
              <a:rPr lang="en-US" sz="1400" dirty="0" smtClean="0">
                <a:latin typeface="Courier New" pitchFamily="49" charset="0"/>
                <a:cs typeface="Courier New" pitchFamily="49" charset="0"/>
              </a:rPr>
              <a:t>-modify-property </a:t>
            </a:r>
            <a:r>
              <a:rPr lang="en-US" sz="1400" dirty="0">
                <a:latin typeface="Courier New" pitchFamily="49" charset="0"/>
                <a:cs typeface="Courier New" pitchFamily="49" charset="0"/>
              </a:rPr>
              <a:t>–p </a:t>
            </a:r>
            <a:r>
              <a:rPr lang="en-US" sz="1400" dirty="0" err="1">
                <a:latin typeface="Courier New" pitchFamily="49" charset="0"/>
                <a:cs typeface="Courier New" pitchFamily="49" charset="0"/>
              </a:rPr>
              <a:t>cloud.images.defaultramdiskid</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12"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18</a:t>
            </a:fld>
            <a:endParaRPr lang="en-US"/>
          </a:p>
        </p:txBody>
      </p:sp>
    </p:spTree>
    <p:extLst>
      <p:ext uri="{BB962C8B-B14F-4D97-AF65-F5344CB8AC3E}">
        <p14:creationId xmlns:p14="http://schemas.microsoft.com/office/powerpoint/2010/main" val="10041277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1" y="606425"/>
            <a:ext cx="9072880" cy="1096864"/>
          </a:xfrm>
        </p:spPr>
        <p:txBody>
          <a:bodyPr/>
          <a:lstStyle/>
          <a:p>
            <a:r>
              <a:rPr lang="en-US" sz="3200" dirty="0" smtClean="0"/>
              <a:t>Listing Instances – Euca2ools</a:t>
            </a:r>
          </a:p>
        </p:txBody>
      </p:sp>
      <p:sp>
        <p:nvSpPr>
          <p:cNvPr id="21507" name="Content Placeholder 3"/>
          <p:cNvSpPr>
            <a:spLocks noGrp="1"/>
          </p:cNvSpPr>
          <p:nvPr>
            <p:ph idx="1"/>
          </p:nvPr>
        </p:nvSpPr>
        <p:spPr/>
        <p:txBody>
          <a:bodyPr/>
          <a:lstStyle/>
          <a:p>
            <a:r>
              <a:rPr lang="en-US" dirty="0" smtClean="0"/>
              <a:t>Listing instances </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a:t>
            </a:r>
            <a:r>
              <a:rPr lang="en-US" dirty="0" smtClean="0">
                <a:latin typeface="Courier New" pitchFamily="49" charset="0"/>
                <a:cs typeface="Courier New" pitchFamily="49" charset="0"/>
              </a:rPr>
              <a:t>-describe-instances &lt;verbose&gt;</a:t>
            </a:r>
          </a:p>
          <a:p>
            <a:r>
              <a:rPr lang="en-US" dirty="0" smtClean="0">
                <a:cs typeface="Courier New" pitchFamily="49" charset="0"/>
              </a:rPr>
              <a:t>Example:</a:t>
            </a:r>
          </a:p>
          <a:p>
            <a:endParaRPr lang="en-US" dirty="0">
              <a:latin typeface="Courier New" pitchFamily="49" charset="0"/>
              <a:cs typeface="Courier New" pitchFamily="49" charset="0"/>
            </a:endParaRPr>
          </a:p>
          <a:p>
            <a:endParaRPr lang="en-US" dirty="0" smtClean="0">
              <a:latin typeface="Courier New" pitchFamily="49" charset="0"/>
              <a:cs typeface="Courier New" pitchFamily="49" charset="0"/>
            </a:endParaRPr>
          </a:p>
          <a:p>
            <a:endParaRPr lang="en-US" dirty="0">
              <a:latin typeface="Courier New" pitchFamily="49" charset="0"/>
              <a:cs typeface="Courier New" pitchFamily="49" charset="0"/>
            </a:endParaRPr>
          </a:p>
          <a:p>
            <a:endParaRPr lang="en-US" dirty="0"/>
          </a:p>
          <a:p>
            <a:r>
              <a:rPr lang="en-US" dirty="0" smtClean="0"/>
              <a:t>Starting with Eucalyptus 3.2, images uploaded to Walrus are private to the owner.  To open access to all users:</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a:t>
            </a:r>
            <a:r>
              <a:rPr lang="en-US" dirty="0" smtClean="0">
                <a:latin typeface="Courier New" pitchFamily="49" charset="0"/>
                <a:cs typeface="Courier New" pitchFamily="49" charset="0"/>
              </a:rPr>
              <a:t>-modify-image-attribute –l –</a:t>
            </a:r>
            <a:r>
              <a:rPr lang="en-US" smtClean="0">
                <a:latin typeface="Courier New" pitchFamily="49" charset="0"/>
                <a:cs typeface="Courier New" pitchFamily="49" charset="0"/>
              </a:rPr>
              <a:t>a all              	emi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p:txBody>
      </p:sp>
      <p:sp>
        <p:nvSpPr>
          <p:cNvPr id="6"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19</a:t>
            </a:fld>
            <a:endParaRPr lang="en-US"/>
          </a:p>
        </p:txBody>
      </p:sp>
      <p:sp>
        <p:nvSpPr>
          <p:cNvPr id="3" name="TextBox 2"/>
          <p:cNvSpPr txBox="1"/>
          <p:nvPr/>
        </p:nvSpPr>
        <p:spPr>
          <a:xfrm>
            <a:off x="304800" y="3031067"/>
            <a:ext cx="8669361" cy="1384995"/>
          </a:xfrm>
          <a:prstGeom prst="rect">
            <a:avLst/>
          </a:prstGeom>
          <a:noFill/>
        </p:spPr>
        <p:txBody>
          <a:bodyPr wrap="none" rtlCol="0">
            <a:spAutoFit/>
          </a:bodyPr>
          <a:lstStyle/>
          <a:p>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euca</a:t>
            </a:r>
            <a:r>
              <a:rPr lang="en-US" sz="1400" dirty="0">
                <a:latin typeface="Courier New" pitchFamily="49" charset="0"/>
                <a:cs typeface="Courier New" pitchFamily="49" charset="0"/>
              </a:rPr>
              <a:t>-describe-instances</a:t>
            </a:r>
          </a:p>
          <a:p>
            <a:r>
              <a:rPr lang="en-US" sz="1400" dirty="0">
                <a:latin typeface="Courier New" pitchFamily="49" charset="0"/>
                <a:cs typeface="Courier New" pitchFamily="49" charset="0"/>
              </a:rPr>
              <a:t>RESERVATION     r-DF17402D      362593875553    </a:t>
            </a:r>
            <a:r>
              <a:rPr lang="en-US" sz="1400" dirty="0" smtClean="0">
                <a:latin typeface="Courier New" pitchFamily="49" charset="0"/>
                <a:cs typeface="Courier New" pitchFamily="49" charset="0"/>
              </a:rPr>
              <a:t>default</a:t>
            </a:r>
          </a:p>
          <a:p>
            <a:r>
              <a:rPr lang="en-US" sz="1400" dirty="0" smtClean="0">
                <a:latin typeface="Courier New" pitchFamily="49" charset="0"/>
                <a:cs typeface="Courier New" pitchFamily="49" charset="0"/>
              </a:rPr>
              <a:t>INSTANCE        </a:t>
            </a:r>
            <a:r>
              <a:rPr lang="en-US" sz="1400" dirty="0">
                <a:latin typeface="Courier New" pitchFamily="49" charset="0"/>
                <a:cs typeface="Courier New" pitchFamily="49" charset="0"/>
              </a:rPr>
              <a:t>i-B6B03DB9      emi-F059361E    172.16.194.22   10.110.195.88  </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running  </a:t>
            </a:r>
            <a:r>
              <a:rPr lang="en-US" sz="1400" dirty="0" err="1">
                <a:latin typeface="Courier New" pitchFamily="49" charset="0"/>
                <a:cs typeface="Courier New" pitchFamily="49" charset="0"/>
              </a:rPr>
              <a:t>andrew</a:t>
            </a:r>
            <a:r>
              <a:rPr lang="en-US" sz="1400" dirty="0">
                <a:latin typeface="Courier New" pitchFamily="49" charset="0"/>
                <a:cs typeface="Courier New" pitchFamily="49" charset="0"/>
              </a:rPr>
              <a:t>-test     0    </a:t>
            </a:r>
            <a:r>
              <a:rPr lang="en-US" sz="1400" dirty="0" smtClean="0">
                <a:latin typeface="Courier New" pitchFamily="49" charset="0"/>
                <a:cs typeface="Courier New" pitchFamily="49" charset="0"/>
              </a:rPr>
              <a:t>c1.medium       2012-11-16T20:52:20.417Z</a:t>
            </a:r>
          </a:p>
          <a:p>
            <a:r>
              <a:rPr lang="en-US" sz="1400" dirty="0" smtClean="0">
                <a:latin typeface="Courier New" pitchFamily="49" charset="0"/>
                <a:cs typeface="Courier New" pitchFamily="49" charset="0"/>
              </a:rPr>
              <a:t>cluster1        </a:t>
            </a:r>
            <a:r>
              <a:rPr lang="en-US" sz="1400" dirty="0">
                <a:latin typeface="Courier New" pitchFamily="49" charset="0"/>
                <a:cs typeface="Courier New" pitchFamily="49" charset="0"/>
              </a:rPr>
              <a:t>eki-E0C13DEE    eri-6FCF3A23   </a:t>
            </a:r>
            <a:r>
              <a:rPr lang="en-US" sz="1400" dirty="0" smtClean="0">
                <a:latin typeface="Courier New" pitchFamily="49" charset="0"/>
                <a:cs typeface="Courier New" pitchFamily="49" charset="0"/>
              </a:rPr>
              <a:t>monitoring-disabled    </a:t>
            </a:r>
          </a:p>
          <a:p>
            <a:r>
              <a:rPr lang="en-US" sz="1400" dirty="0" smtClean="0">
                <a:latin typeface="Courier New" pitchFamily="49" charset="0"/>
                <a:cs typeface="Courier New" pitchFamily="49" charset="0"/>
              </a:rPr>
              <a:t>172.16.194.22    </a:t>
            </a:r>
            <a:r>
              <a:rPr lang="en-US" sz="1400" dirty="0">
                <a:latin typeface="Courier New" pitchFamily="49" charset="0"/>
                <a:cs typeface="Courier New" pitchFamily="49" charset="0"/>
              </a:rPr>
              <a:t>10.110.195.88</a:t>
            </a:r>
          </a:p>
        </p:txBody>
      </p:sp>
    </p:spTree>
    <p:extLst>
      <p:ext uri="{BB962C8B-B14F-4D97-AF65-F5344CB8AC3E}">
        <p14:creationId xmlns:p14="http://schemas.microsoft.com/office/powerpoint/2010/main" val="26922407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01074" y="1204369"/>
            <a:ext cx="4523806" cy="1470025"/>
          </a:xfrm>
        </p:spPr>
        <p:txBody>
          <a:bodyPr/>
          <a:lstStyle/>
          <a:p>
            <a:r>
              <a:rPr lang="en-US" sz="3600" dirty="0" smtClean="0"/>
              <a:t>Instance and Image Management</a:t>
            </a:r>
            <a:endParaRPr lang="en-US" sz="3600" dirty="0"/>
          </a:p>
        </p:txBody>
      </p:sp>
      <p:sp>
        <p:nvSpPr>
          <p:cNvPr id="2051" name="Rectangle 3"/>
          <p:cNvSpPr>
            <a:spLocks noGrp="1" noChangeArrowheads="1"/>
          </p:cNvSpPr>
          <p:nvPr>
            <p:ph type="subTitle" idx="1"/>
          </p:nvPr>
        </p:nvSpPr>
        <p:spPr/>
        <p:txBody>
          <a:bodyPr/>
          <a:lstStyle/>
          <a:p>
            <a:r>
              <a:rPr lang="en-US" dirty="0" smtClean="0"/>
              <a:t>Eucalyptus Education Services</a:t>
            </a:r>
            <a:br>
              <a:rPr lang="en-US" dirty="0" smtClean="0"/>
            </a:br>
            <a:r>
              <a:rPr lang="en-US" sz="2400" b="0" dirty="0" smtClean="0"/>
              <a:t>Revision C</a:t>
            </a:r>
            <a:endParaRPr lang="en-US" sz="2400" b="0" dirty="0"/>
          </a:p>
        </p:txBody>
      </p:sp>
      <p:sp>
        <p:nvSpPr>
          <p:cNvPr id="4" name="Slide Number Placeholder 3"/>
          <p:cNvSpPr>
            <a:spLocks noGrp="1"/>
          </p:cNvSpPr>
          <p:nvPr>
            <p:ph type="sldNum" sz="quarter" idx="11"/>
          </p:nvPr>
        </p:nvSpPr>
        <p:spPr/>
        <p:txBody>
          <a:bodyPr/>
          <a:lstStyle/>
          <a:p>
            <a:fld id="{C1994EF4-F06B-4E63-AC73-5375DF350574}"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r>
              <a:rPr lang="en-US" smtClean="0"/>
              <a:t>Stopping an Instance – Euca2ools</a:t>
            </a:r>
            <a:endParaRPr lang="en-US" dirty="0" smtClean="0"/>
          </a:p>
        </p:txBody>
      </p:sp>
      <p:sp>
        <p:nvSpPr>
          <p:cNvPr id="21507" name="Content Placeholder 3"/>
          <p:cNvSpPr>
            <a:spLocks noGrp="1"/>
          </p:cNvSpPr>
          <p:nvPr>
            <p:ph idx="1"/>
          </p:nvPr>
        </p:nvSpPr>
        <p:spPr/>
        <p:txBody>
          <a:bodyPr/>
          <a:lstStyle/>
          <a:p>
            <a:r>
              <a:rPr lang="en-US" dirty="0" smtClean="0"/>
              <a:t>Instance store or EBS-backed                                                  instances can be rebooted or terminated.</a:t>
            </a:r>
          </a:p>
          <a:p>
            <a:r>
              <a:rPr lang="en-US" dirty="0" smtClean="0"/>
              <a:t>Reboot an instance</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-reboot-instances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a:p>
            <a:pPr lvl="1"/>
            <a:r>
              <a:rPr lang="en-US" dirty="0" smtClean="0"/>
              <a:t>Ephemeral data is not lost</a:t>
            </a:r>
          </a:p>
          <a:p>
            <a:r>
              <a:rPr lang="en-US" dirty="0" smtClean="0"/>
              <a:t>Terminate an instance</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-terminate-instances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nnnnnnnn</a:t>
            </a:r>
            <a:r>
              <a:rPr lang="en-US" dirty="0" smtClean="0">
                <a:latin typeface="Courier New" pitchFamily="49" charset="0"/>
                <a:cs typeface="Courier New" pitchFamily="49" charset="0"/>
              </a:rPr>
              <a:t>&gt;</a:t>
            </a:r>
          </a:p>
          <a:p>
            <a:pPr lvl="1"/>
            <a:r>
              <a:rPr lang="en-US" dirty="0" smtClean="0"/>
              <a:t>All ephemeral data is lost</a:t>
            </a:r>
          </a:p>
        </p:txBody>
      </p:sp>
      <p:sp>
        <p:nvSpPr>
          <p:cNvPr id="7" name="Slide Number Placeholder 3"/>
          <p:cNvSpPr>
            <a:spLocks noGrp="1"/>
          </p:cNvSpPr>
          <p:nvPr>
            <p:ph type="sldNum" sz="quarter" idx="12"/>
          </p:nvPr>
        </p:nvSpPr>
        <p:spPr/>
        <p:txBody>
          <a:bodyPr/>
          <a:lstStyle/>
          <a:p>
            <a:fld id="{843CD65F-9BB8-4359-8B89-0390EA97433C}" type="slidenum">
              <a:rPr lang="en-US" smtClean="0"/>
              <a:pPr/>
              <a:t>20</a:t>
            </a:fld>
            <a:endParaRPr lang="en-US"/>
          </a:p>
        </p:txBody>
      </p:sp>
    </p:spTree>
    <p:extLst>
      <p:ext uri="{BB962C8B-B14F-4D97-AF65-F5344CB8AC3E}">
        <p14:creationId xmlns:p14="http://schemas.microsoft.com/office/powerpoint/2010/main" val="13362795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r>
              <a:rPr lang="en-US" dirty="0" smtClean="0"/>
              <a:t>Bundle an Image</a:t>
            </a:r>
          </a:p>
        </p:txBody>
      </p:sp>
      <p:sp>
        <p:nvSpPr>
          <p:cNvPr id="17411" name="Content Placeholder 3"/>
          <p:cNvSpPr>
            <a:spLocks noGrp="1"/>
          </p:cNvSpPr>
          <p:nvPr>
            <p:ph idx="1"/>
          </p:nvPr>
        </p:nvSpPr>
        <p:spPr/>
        <p:txBody>
          <a:bodyPr/>
          <a:lstStyle/>
          <a:p>
            <a:r>
              <a:rPr lang="en-US" dirty="0" smtClean="0"/>
              <a:t>Images must be bundled (prepared) in order to launch them as instances in a the cloud.</a:t>
            </a:r>
          </a:p>
          <a:p>
            <a:pPr lvl="1"/>
            <a:r>
              <a:rPr lang="en-US" dirty="0" smtClean="0"/>
              <a:t>An image is the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img</a:t>
            </a:r>
            <a:r>
              <a:rPr lang="en-US" dirty="0" smtClean="0"/>
              <a:t> file that holds a bootable file system, kernel file, or </a:t>
            </a:r>
            <a:r>
              <a:rPr lang="en-US" dirty="0" err="1" smtClean="0"/>
              <a:t>ramdisk</a:t>
            </a:r>
            <a:r>
              <a:rPr lang="en-US" dirty="0"/>
              <a:t>.</a:t>
            </a:r>
            <a:endParaRPr lang="en-US" dirty="0" smtClean="0"/>
          </a:p>
          <a:p>
            <a:r>
              <a:rPr lang="en-US" dirty="0" smtClean="0"/>
              <a:t>Bundling an image on your local system</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a:t>
            </a:r>
            <a:r>
              <a:rPr lang="en-US" dirty="0" smtClean="0">
                <a:latin typeface="Courier New" pitchFamily="49" charset="0"/>
                <a:cs typeface="Courier New" pitchFamily="49" charset="0"/>
              </a:rPr>
              <a:t>-bundle-image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/&lt;path&gt;/&lt;</a:t>
            </a:r>
            <a:r>
              <a:rPr lang="en-US" dirty="0" err="1" smtClean="0">
                <a:latin typeface="Courier New" pitchFamily="49" charset="0"/>
                <a:cs typeface="Courier New" pitchFamily="49" charset="0"/>
              </a:rPr>
              <a:t>boot_image_file</a:t>
            </a:r>
            <a:r>
              <a:rPr lang="en-US" dirty="0" smtClean="0">
                <a:latin typeface="Courier New" pitchFamily="49" charset="0"/>
                <a:cs typeface="Courier New" pitchFamily="49" charset="0"/>
              </a:rPr>
              <a:t>&gt;</a:t>
            </a:r>
          </a:p>
          <a:p>
            <a:r>
              <a:rPr lang="en-US" dirty="0" smtClean="0"/>
              <a:t>Bundled image files stored in local system’s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tmp</a:t>
            </a:r>
            <a:r>
              <a:rPr lang="en-US" dirty="0" smtClean="0"/>
              <a:t> by default</a:t>
            </a:r>
          </a:p>
          <a:p>
            <a:pPr lvl="1"/>
            <a:r>
              <a:rPr lang="en-US" dirty="0" smtClean="0"/>
              <a:t>Use </a:t>
            </a:r>
            <a:r>
              <a:rPr lang="en-US" dirty="0" smtClean="0">
                <a:latin typeface="Courier New" pitchFamily="49" charset="0"/>
                <a:cs typeface="Courier New" pitchFamily="49" charset="0"/>
              </a:rPr>
              <a:t>–d &lt;</a:t>
            </a:r>
            <a:r>
              <a:rPr lang="en-US" dirty="0" err="1" smtClean="0">
                <a:latin typeface="Courier New" pitchFamily="49" charset="0"/>
                <a:cs typeface="Courier New" pitchFamily="49" charset="0"/>
              </a:rPr>
              <a:t>dir</a:t>
            </a:r>
            <a:r>
              <a:rPr lang="en-US" dirty="0" smtClean="0">
                <a:latin typeface="Courier New" pitchFamily="49" charset="0"/>
                <a:cs typeface="Courier New" pitchFamily="49" charset="0"/>
              </a:rPr>
              <a:t>&gt; </a:t>
            </a:r>
            <a:r>
              <a:rPr lang="en-US" dirty="0" smtClean="0"/>
              <a:t>option to store elsewhere</a:t>
            </a:r>
          </a:p>
          <a:p>
            <a:r>
              <a:rPr lang="en-US" dirty="0" smtClean="0"/>
              <a:t>Defaults to 64-bit images, can force 32-bit using </a:t>
            </a:r>
            <a:r>
              <a:rPr lang="en-US" dirty="0" smtClean="0">
                <a:latin typeface="Courier New" pitchFamily="49" charset="0"/>
                <a:cs typeface="Courier New" pitchFamily="49" charset="0"/>
              </a:rPr>
              <a:t>–r i386 </a:t>
            </a:r>
            <a:r>
              <a:rPr lang="en-US" dirty="0" smtClean="0"/>
              <a:t>option</a:t>
            </a:r>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21</a:t>
            </a:fld>
            <a:endParaRPr lang="en-US"/>
          </a:p>
        </p:txBody>
      </p:sp>
    </p:spTree>
    <p:extLst>
      <p:ext uri="{BB962C8B-B14F-4D97-AF65-F5344CB8AC3E}">
        <p14:creationId xmlns:p14="http://schemas.microsoft.com/office/powerpoint/2010/main" val="41075844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lang="en-US" smtClean="0"/>
              <a:t>Image Bundling Process</a:t>
            </a:r>
          </a:p>
        </p:txBody>
      </p:sp>
      <p:sp>
        <p:nvSpPr>
          <p:cNvPr id="18435" name="Content Placeholder 3"/>
          <p:cNvSpPr>
            <a:spLocks noGrp="1"/>
          </p:cNvSpPr>
          <p:nvPr>
            <p:ph idx="1"/>
          </p:nvPr>
        </p:nvSpPr>
        <p:spPr>
          <a:xfrm>
            <a:off x="304165" y="1283148"/>
            <a:ext cx="8382635" cy="2597972"/>
          </a:xfrm>
          <a:ln w="38100"/>
        </p:spPr>
        <p:txBody>
          <a:bodyPr/>
          <a:lstStyle/>
          <a:p>
            <a:r>
              <a:rPr lang="en-US" sz="2000" dirty="0" smtClean="0"/>
              <a:t>The image is compressed to minimize bandwidth usage and storage requirements.</a:t>
            </a:r>
          </a:p>
          <a:p>
            <a:r>
              <a:rPr lang="en-US" sz="2000" dirty="0" smtClean="0"/>
              <a:t>The compressed image is then encrypted and signed to ensure confidentiality of the data.</a:t>
            </a:r>
          </a:p>
          <a:p>
            <a:r>
              <a:rPr lang="en-US" sz="2000" dirty="0" smtClean="0"/>
              <a:t>The encrypted image is split into manageable parts for later upload.</a:t>
            </a:r>
          </a:p>
          <a:p>
            <a:r>
              <a:rPr lang="en-US" sz="2000" dirty="0" smtClean="0"/>
              <a:t>An XML manifest file is created containing a list of the image parts with their checksums.</a:t>
            </a:r>
          </a:p>
        </p:txBody>
      </p:sp>
      <p:sp>
        <p:nvSpPr>
          <p:cNvPr id="45"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22</a:t>
            </a:fld>
            <a:endParaRPr lang="en-US"/>
          </a:p>
        </p:txBody>
      </p:sp>
      <p:grpSp>
        <p:nvGrpSpPr>
          <p:cNvPr id="20" name="Group 19"/>
          <p:cNvGrpSpPr/>
          <p:nvPr/>
        </p:nvGrpSpPr>
        <p:grpSpPr>
          <a:xfrm>
            <a:off x="629920" y="3942080"/>
            <a:ext cx="7884160" cy="2214880"/>
            <a:chOff x="629920" y="3942080"/>
            <a:chExt cx="7884160" cy="2214880"/>
          </a:xfrm>
        </p:grpSpPr>
        <p:grpSp>
          <p:nvGrpSpPr>
            <p:cNvPr id="23" name="Group 22"/>
            <p:cNvGrpSpPr/>
            <p:nvPr/>
          </p:nvGrpSpPr>
          <p:grpSpPr>
            <a:xfrm>
              <a:off x="798491" y="4094343"/>
              <a:ext cx="7514382" cy="1963002"/>
              <a:chOff x="828199" y="4456084"/>
              <a:chExt cx="7514382" cy="1963002"/>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8567" y="4480619"/>
                <a:ext cx="1951524" cy="1938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828199" y="4598782"/>
                <a:ext cx="896416" cy="1340166"/>
                <a:chOff x="850276" y="4779009"/>
                <a:chExt cx="896416" cy="1340166"/>
              </a:xfrm>
            </p:grpSpPr>
            <p:sp>
              <p:nvSpPr>
                <p:cNvPr id="3" name="Rectangle 2"/>
                <p:cNvSpPr/>
                <p:nvPr/>
              </p:nvSpPr>
              <p:spPr>
                <a:xfrm>
                  <a:off x="850276" y="4779009"/>
                  <a:ext cx="877355" cy="1340166"/>
                </a:xfrm>
                <a:prstGeom prst="rect">
                  <a:avLst/>
                </a:prstGeom>
                <a:solidFill>
                  <a:schemeClr val="accent5">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5" name="TextBox 4"/>
                <p:cNvSpPr txBox="1"/>
                <p:nvPr/>
              </p:nvSpPr>
              <p:spPr>
                <a:xfrm>
                  <a:off x="850276" y="5269642"/>
                  <a:ext cx="896416" cy="431125"/>
                </a:xfrm>
                <a:prstGeom prst="rect">
                  <a:avLst/>
                </a:prstGeom>
                <a:noFill/>
                <a:ln>
                  <a:noFill/>
                </a:ln>
              </p:spPr>
              <p:txBody>
                <a:bodyPr wrap="square" rtlCol="0">
                  <a:spAutoFit/>
                </a:bodyPr>
                <a:lstStyle/>
                <a:p>
                  <a:pPr algn="ctr"/>
                  <a:r>
                    <a:rPr lang="en-US" dirty="0" smtClean="0"/>
                    <a:t>image</a:t>
                  </a:r>
                  <a:endParaRPr lang="en-US" dirty="0"/>
                </a:p>
              </p:txBody>
            </p:sp>
          </p:grpSp>
          <p:sp>
            <p:nvSpPr>
              <p:cNvPr id="13" name="Down Arrow 12"/>
              <p:cNvSpPr/>
              <p:nvPr/>
            </p:nvSpPr>
            <p:spPr>
              <a:xfrm rot="16200000">
                <a:off x="3930718" y="4881223"/>
                <a:ext cx="872477" cy="505603"/>
              </a:xfrm>
              <a:prstGeom prst="downArrow">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131350" y="4911994"/>
                <a:ext cx="711200" cy="369332"/>
              </a:xfrm>
              <a:prstGeom prst="rect">
                <a:avLst/>
              </a:prstGeom>
              <a:noFill/>
              <a:ln>
                <a:noFill/>
              </a:ln>
            </p:spPr>
            <p:txBody>
              <a:bodyPr wrap="square" rtlCol="0">
                <a:spAutoFit/>
              </a:bodyPr>
              <a:lstStyle/>
              <a:p>
                <a:pPr algn="ctr"/>
                <a:r>
                  <a:rPr lang="en-US" b="1" dirty="0" smtClean="0">
                    <a:solidFill>
                      <a:schemeClr val="accent3">
                        <a:lumMod val="50000"/>
                      </a:schemeClr>
                    </a:solidFill>
                  </a:rPr>
                  <a:t>/</a:t>
                </a:r>
                <a:r>
                  <a:rPr lang="en-US" b="1" dirty="0" err="1" smtClean="0">
                    <a:solidFill>
                      <a:schemeClr val="accent3">
                        <a:lumMod val="50000"/>
                      </a:schemeClr>
                    </a:solidFill>
                  </a:rPr>
                  <a:t>tmp</a:t>
                </a:r>
                <a:endParaRPr lang="en-US" b="1" dirty="0">
                  <a:solidFill>
                    <a:schemeClr val="accent3">
                      <a:lumMod val="50000"/>
                    </a:schemeClr>
                  </a:solidFill>
                </a:endParaRPr>
              </a:p>
            </p:txBody>
          </p:sp>
          <p:grpSp>
            <p:nvGrpSpPr>
              <p:cNvPr id="17" name="Group 16"/>
              <p:cNvGrpSpPr/>
              <p:nvPr/>
            </p:nvGrpSpPr>
            <p:grpSpPr>
              <a:xfrm>
                <a:off x="6802457" y="4456084"/>
                <a:ext cx="1540124" cy="1798320"/>
                <a:chOff x="6211133" y="4409843"/>
                <a:chExt cx="1540124" cy="1798320"/>
              </a:xfrm>
            </p:grpSpPr>
            <p:sp>
              <p:nvSpPr>
                <p:cNvPr id="6" name="Rectangle 5"/>
                <p:cNvSpPr/>
                <p:nvPr/>
              </p:nvSpPr>
              <p:spPr>
                <a:xfrm>
                  <a:off x="6348293" y="4511443"/>
                  <a:ext cx="1402964" cy="128924"/>
                </a:xfrm>
                <a:prstGeom prst="rect">
                  <a:avLst/>
                </a:prstGeom>
                <a:solidFill>
                  <a:schemeClr val="accent5">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7" name="Rectangle 6"/>
                <p:cNvSpPr/>
                <p:nvPr/>
              </p:nvSpPr>
              <p:spPr>
                <a:xfrm>
                  <a:off x="6348293" y="4775603"/>
                  <a:ext cx="1402964" cy="128924"/>
                </a:xfrm>
                <a:prstGeom prst="rect">
                  <a:avLst/>
                </a:prstGeom>
                <a:solidFill>
                  <a:schemeClr val="accent5">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8" name="Rectangle 7"/>
                <p:cNvSpPr/>
                <p:nvPr/>
              </p:nvSpPr>
              <p:spPr>
                <a:xfrm>
                  <a:off x="6348293" y="5298843"/>
                  <a:ext cx="1402964" cy="128924"/>
                </a:xfrm>
                <a:prstGeom prst="rect">
                  <a:avLst/>
                </a:prstGeom>
                <a:solidFill>
                  <a:schemeClr val="accent5">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9" name="Rectangle 8"/>
                <p:cNvSpPr/>
                <p:nvPr/>
              </p:nvSpPr>
              <p:spPr>
                <a:xfrm>
                  <a:off x="6348293" y="5029603"/>
                  <a:ext cx="1402964" cy="128924"/>
                </a:xfrm>
                <a:prstGeom prst="rect">
                  <a:avLst/>
                </a:prstGeom>
                <a:solidFill>
                  <a:schemeClr val="accent5">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10" name="Rectangle 9"/>
                <p:cNvSpPr/>
                <p:nvPr/>
              </p:nvSpPr>
              <p:spPr>
                <a:xfrm>
                  <a:off x="6348293" y="5559709"/>
                  <a:ext cx="1402964" cy="128924"/>
                </a:xfrm>
                <a:prstGeom prst="rect">
                  <a:avLst/>
                </a:prstGeom>
                <a:solidFill>
                  <a:schemeClr val="accent5">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11" name="Left Bracket 10"/>
                <p:cNvSpPr/>
                <p:nvPr/>
              </p:nvSpPr>
              <p:spPr>
                <a:xfrm>
                  <a:off x="6211133" y="4409843"/>
                  <a:ext cx="274320" cy="1798320"/>
                </a:xfrm>
                <a:prstGeom prst="leftBracket">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26" name="Picture 2" descr="C:\Users\sbradshaw\AppData\Local\Microsoft\Windows\Temporary Internet Files\Content.IE5\74QSQKHX\MC90039070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1953" y="4846723"/>
                  <a:ext cx="865368" cy="67868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Rectangle 18"/>
                <p:cNvSpPr/>
                <p:nvPr/>
              </p:nvSpPr>
              <p:spPr>
                <a:xfrm>
                  <a:off x="6348293" y="5805334"/>
                  <a:ext cx="1402964" cy="277447"/>
                </a:xfrm>
                <a:prstGeom prst="rect">
                  <a:avLst/>
                </a:prstGeom>
                <a:solidFill>
                  <a:schemeClr val="accent5">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16" name="TextBox 15"/>
                <p:cNvSpPr txBox="1"/>
                <p:nvPr/>
              </p:nvSpPr>
              <p:spPr>
                <a:xfrm>
                  <a:off x="6348293" y="5759391"/>
                  <a:ext cx="1373256" cy="369332"/>
                </a:xfrm>
                <a:prstGeom prst="rect">
                  <a:avLst/>
                </a:prstGeom>
                <a:noFill/>
                <a:ln>
                  <a:noFill/>
                </a:ln>
              </p:spPr>
              <p:txBody>
                <a:bodyPr wrap="square" rtlCol="0">
                  <a:spAutoFit/>
                </a:bodyPr>
                <a:lstStyle/>
                <a:p>
                  <a:pPr algn="ctr"/>
                  <a:r>
                    <a:rPr lang="en-US" b="1" dirty="0" smtClean="0"/>
                    <a:t>manifest</a:t>
                  </a:r>
                  <a:endParaRPr lang="en-US" b="1" dirty="0"/>
                </a:p>
              </p:txBody>
            </p:sp>
          </p:grpSp>
          <p:grpSp>
            <p:nvGrpSpPr>
              <p:cNvPr id="14" name="Group 13"/>
              <p:cNvGrpSpPr/>
              <p:nvPr/>
            </p:nvGrpSpPr>
            <p:grpSpPr>
              <a:xfrm>
                <a:off x="3145729" y="4793583"/>
                <a:ext cx="870046" cy="627180"/>
                <a:chOff x="2113989" y="5152189"/>
                <a:chExt cx="870046" cy="627180"/>
              </a:xfrm>
            </p:grpSpPr>
            <p:sp>
              <p:nvSpPr>
                <p:cNvPr id="24" name="Rectangle 23"/>
                <p:cNvSpPr/>
                <p:nvPr/>
              </p:nvSpPr>
              <p:spPr>
                <a:xfrm>
                  <a:off x="2113989" y="5152189"/>
                  <a:ext cx="870046" cy="627180"/>
                </a:xfrm>
                <a:prstGeom prst="rect">
                  <a:avLst/>
                </a:prstGeom>
                <a:solidFill>
                  <a:schemeClr val="accent5">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25" name="TextBox 24"/>
                <p:cNvSpPr txBox="1"/>
                <p:nvPr/>
              </p:nvSpPr>
              <p:spPr>
                <a:xfrm>
                  <a:off x="2113989" y="5288117"/>
                  <a:ext cx="868496" cy="369332"/>
                </a:xfrm>
                <a:prstGeom prst="rect">
                  <a:avLst/>
                </a:prstGeom>
                <a:noFill/>
                <a:ln>
                  <a:noFill/>
                </a:ln>
              </p:spPr>
              <p:txBody>
                <a:bodyPr wrap="square" rtlCol="0">
                  <a:spAutoFit/>
                </a:bodyPr>
                <a:lstStyle/>
                <a:p>
                  <a:pPr algn="ctr"/>
                  <a:r>
                    <a:rPr lang="en-US" dirty="0" smtClean="0"/>
                    <a:t>image</a:t>
                  </a:r>
                  <a:endParaRPr lang="en-US" dirty="0"/>
                </a:p>
              </p:txBody>
            </p:sp>
          </p:grpSp>
          <p:sp>
            <p:nvSpPr>
              <p:cNvPr id="30" name="Down Arrow 29"/>
              <p:cNvSpPr/>
              <p:nvPr/>
            </p:nvSpPr>
            <p:spPr>
              <a:xfrm rot="16200000">
                <a:off x="1722780" y="4881223"/>
                <a:ext cx="701040" cy="505603"/>
              </a:xfrm>
              <a:prstGeom prst="downArrow">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114155" y="5477089"/>
                <a:ext cx="228599" cy="1709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177256" y="5397043"/>
                <a:ext cx="86918" cy="105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96399" y="4800587"/>
                <a:ext cx="870046" cy="627180"/>
              </a:xfrm>
              <a:prstGeom prst="rect">
                <a:avLst/>
              </a:prstGeom>
              <a:solidFill>
                <a:schemeClr val="accent5">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37" name="TextBox 36"/>
              <p:cNvSpPr txBox="1"/>
              <p:nvPr/>
            </p:nvSpPr>
            <p:spPr>
              <a:xfrm>
                <a:off x="4697949" y="4927274"/>
                <a:ext cx="868496" cy="369332"/>
              </a:xfrm>
              <a:prstGeom prst="rect">
                <a:avLst/>
              </a:prstGeom>
              <a:noFill/>
              <a:ln>
                <a:noFill/>
              </a:ln>
            </p:spPr>
            <p:txBody>
              <a:bodyPr wrap="square" rtlCol="0">
                <a:spAutoFit/>
              </a:bodyPr>
              <a:lstStyle/>
              <a:p>
                <a:pPr algn="ctr"/>
                <a:r>
                  <a:rPr lang="en-US" dirty="0" smtClean="0"/>
                  <a:t>image</a:t>
                </a:r>
                <a:endParaRPr lang="en-US" dirty="0"/>
              </a:p>
            </p:txBody>
          </p:sp>
          <p:sp>
            <p:nvSpPr>
              <p:cNvPr id="15" name="Rectangle 14"/>
              <p:cNvSpPr/>
              <p:nvPr/>
            </p:nvSpPr>
            <p:spPr>
              <a:xfrm>
                <a:off x="3060364" y="5296606"/>
                <a:ext cx="57150" cy="3514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060365" y="5449006"/>
                <a:ext cx="430530" cy="199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490896" y="5477090"/>
                <a:ext cx="45719" cy="204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332421" y="5620669"/>
                <a:ext cx="181334" cy="51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730924" y="5477090"/>
                <a:ext cx="243841" cy="170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791884" y="5447897"/>
                <a:ext cx="121920" cy="122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descr="C:\Users\sbradshaw\AppData\Local\Microsoft\Windows\Temporary Internet Files\Content.IE5\74QSQKHX\MC90039070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5898" y="4833517"/>
                <a:ext cx="671048" cy="52628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 name="Down Arrow 43"/>
              <p:cNvSpPr/>
              <p:nvPr/>
            </p:nvSpPr>
            <p:spPr>
              <a:xfrm rot="16200000">
                <a:off x="5485800" y="4861375"/>
                <a:ext cx="872477" cy="505603"/>
              </a:xfrm>
              <a:prstGeom prst="downArrow">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ounded Rectangle 17"/>
            <p:cNvSpPr/>
            <p:nvPr/>
          </p:nvSpPr>
          <p:spPr>
            <a:xfrm>
              <a:off x="629920" y="3942080"/>
              <a:ext cx="7884160" cy="221488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599739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lang="en-US" dirty="0" smtClean="0"/>
              <a:t>Upload a Bundled Image</a:t>
            </a:r>
          </a:p>
        </p:txBody>
      </p:sp>
      <p:sp>
        <p:nvSpPr>
          <p:cNvPr id="19459" name="Content Placeholder 3"/>
          <p:cNvSpPr>
            <a:spLocks noGrp="1"/>
          </p:cNvSpPr>
          <p:nvPr>
            <p:ph idx="1"/>
          </p:nvPr>
        </p:nvSpPr>
        <p:spPr>
          <a:xfrm>
            <a:off x="314325" y="1284923"/>
            <a:ext cx="8524875" cy="4840942"/>
          </a:xfrm>
        </p:spPr>
        <p:txBody>
          <a:bodyPr/>
          <a:lstStyle/>
          <a:p>
            <a:r>
              <a:rPr lang="en-US" dirty="0" smtClean="0"/>
              <a:t>The bundled image is uploaded to a Walrus bucket.</a:t>
            </a:r>
          </a:p>
          <a:p>
            <a:r>
              <a:rPr lang="en-US" dirty="0" smtClean="0"/>
              <a:t>Uploading a bundle</a:t>
            </a:r>
          </a:p>
          <a:p>
            <a:pPr lvl="1"/>
            <a:r>
              <a:rPr lang="en-US" dirty="0" err="1" smtClean="0">
                <a:latin typeface="Courier New" pitchFamily="49" charset="0"/>
                <a:cs typeface="Courier New" pitchFamily="49" charset="0"/>
              </a:rPr>
              <a:t>euca</a:t>
            </a:r>
            <a:r>
              <a:rPr lang="en-US" dirty="0">
                <a:latin typeface="Courier New" pitchFamily="49" charset="0"/>
                <a:cs typeface="Courier New" pitchFamily="49" charset="0"/>
              </a:rPr>
              <a:t>-upload-bundle –b &lt;bucket&gt; -m &lt;/path/</a:t>
            </a:r>
            <a:r>
              <a:rPr lang="en-US" dirty="0" err="1">
                <a:latin typeface="Courier New" pitchFamily="49" charset="0"/>
                <a:cs typeface="Courier New" pitchFamily="49" charset="0"/>
              </a:rPr>
              <a:t>manifest_file</a:t>
            </a:r>
            <a:r>
              <a:rPr lang="en-US" dirty="0">
                <a:latin typeface="Courier New" pitchFamily="49" charset="0"/>
                <a:cs typeface="Courier New" pitchFamily="49" charset="0"/>
              </a:rPr>
              <a:t>&gt;</a:t>
            </a:r>
          </a:p>
          <a:p>
            <a:r>
              <a:rPr lang="en-US" dirty="0" smtClean="0"/>
              <a:t>The bucket is created if it does not exist.</a:t>
            </a:r>
          </a:p>
          <a:p>
            <a:r>
              <a:rPr lang="en-US" dirty="0" smtClean="0">
                <a:cs typeface="Courier New" pitchFamily="49" charset="0"/>
              </a:rPr>
              <a:t>Uploaded to: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var</a:t>
            </a:r>
            <a:r>
              <a:rPr lang="en-US" sz="2000" dirty="0" smtClean="0">
                <a:latin typeface="Courier New" pitchFamily="49" charset="0"/>
                <a:cs typeface="Courier New" pitchFamily="49" charset="0"/>
              </a:rPr>
              <a:t>/lib/eucalyptus/</a:t>
            </a:r>
            <a:r>
              <a:rPr lang="en-US" sz="2000" dirty="0" err="1" smtClean="0">
                <a:latin typeface="Courier New" pitchFamily="49" charset="0"/>
                <a:cs typeface="Courier New" pitchFamily="49" charset="0"/>
              </a:rPr>
              <a:t>bukkit</a:t>
            </a:r>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bucket_name</a:t>
            </a:r>
            <a:r>
              <a:rPr lang="en-US" sz="2000" dirty="0" smtClean="0">
                <a:latin typeface="Courier New" pitchFamily="49" charset="0"/>
                <a:cs typeface="Courier New" pitchFamily="49" charset="0"/>
              </a:rPr>
              <a:t>&gt;/</a:t>
            </a:r>
          </a:p>
          <a:p>
            <a:endParaRPr lang="en-US" dirty="0" smtClean="0">
              <a:latin typeface="Courier New" pitchFamily="49" charset="0"/>
              <a:cs typeface="Courier New" pitchFamily="49" charset="0"/>
            </a:endParaRPr>
          </a:p>
        </p:txBody>
      </p:sp>
      <p:sp>
        <p:nvSpPr>
          <p:cNvPr id="19"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23</a:t>
            </a:fld>
            <a:endParaRPr lang="en-US"/>
          </a:p>
        </p:txBody>
      </p:sp>
      <p:grpSp>
        <p:nvGrpSpPr>
          <p:cNvPr id="7" name="Group 6"/>
          <p:cNvGrpSpPr/>
          <p:nvPr/>
        </p:nvGrpSpPr>
        <p:grpSpPr>
          <a:xfrm>
            <a:off x="1364752" y="4104025"/>
            <a:ext cx="6106160" cy="2133600"/>
            <a:chOff x="1270000" y="4149745"/>
            <a:chExt cx="6106160" cy="2133600"/>
          </a:xfrm>
        </p:grpSpPr>
        <p:grpSp>
          <p:nvGrpSpPr>
            <p:cNvPr id="4" name="Group 3"/>
            <p:cNvGrpSpPr/>
            <p:nvPr/>
          </p:nvGrpSpPr>
          <p:grpSpPr>
            <a:xfrm>
              <a:off x="5648960" y="4714240"/>
              <a:ext cx="1452880" cy="1016000"/>
              <a:chOff x="1330960" y="4897120"/>
              <a:chExt cx="1452880" cy="1016000"/>
            </a:xfrm>
          </p:grpSpPr>
          <p:sp>
            <p:nvSpPr>
              <p:cNvPr id="2" name="Rounded Rectangle 1"/>
              <p:cNvSpPr/>
              <p:nvPr/>
            </p:nvSpPr>
            <p:spPr>
              <a:xfrm>
                <a:off x="1330960" y="4897120"/>
                <a:ext cx="1452880" cy="101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95120" y="5191760"/>
                <a:ext cx="924560" cy="369332"/>
              </a:xfrm>
              <a:prstGeom prst="rect">
                <a:avLst/>
              </a:prstGeom>
              <a:noFill/>
            </p:spPr>
            <p:txBody>
              <a:bodyPr wrap="square" rtlCol="0">
                <a:spAutoFit/>
              </a:bodyPr>
              <a:lstStyle/>
              <a:p>
                <a:pPr algn="ctr"/>
                <a:r>
                  <a:rPr lang="en-US" dirty="0" smtClean="0">
                    <a:solidFill>
                      <a:schemeClr val="bg1"/>
                    </a:solidFill>
                  </a:rPr>
                  <a:t>Walrus</a:t>
                </a:r>
                <a:endParaRPr lang="en-US" dirty="0">
                  <a:solidFill>
                    <a:schemeClr val="bg1"/>
                  </a:solidFill>
                </a:endParaRPr>
              </a:p>
            </p:txBody>
          </p:sp>
        </p:grpSp>
        <p:sp>
          <p:nvSpPr>
            <p:cNvPr id="14" name="TextBox 13"/>
            <p:cNvSpPr txBox="1"/>
            <p:nvPr/>
          </p:nvSpPr>
          <p:spPr>
            <a:xfrm>
              <a:off x="1364752" y="4986159"/>
              <a:ext cx="711200" cy="369332"/>
            </a:xfrm>
            <a:prstGeom prst="rect">
              <a:avLst/>
            </a:prstGeom>
            <a:noFill/>
          </p:spPr>
          <p:txBody>
            <a:bodyPr wrap="square" rtlCol="0">
              <a:spAutoFit/>
            </a:bodyPr>
            <a:lstStyle/>
            <a:p>
              <a:pPr algn="ctr"/>
              <a:r>
                <a:rPr lang="en-US" b="1" dirty="0" smtClean="0">
                  <a:solidFill>
                    <a:schemeClr val="accent3">
                      <a:lumMod val="50000"/>
                    </a:schemeClr>
                  </a:solidFill>
                </a:rPr>
                <a:t>/</a:t>
              </a:r>
              <a:r>
                <a:rPr lang="en-US" b="1" dirty="0" err="1" smtClean="0">
                  <a:solidFill>
                    <a:schemeClr val="accent3">
                      <a:lumMod val="50000"/>
                    </a:schemeClr>
                  </a:solidFill>
                </a:rPr>
                <a:t>tmp</a:t>
              </a:r>
              <a:endParaRPr lang="en-US" b="1" dirty="0">
                <a:solidFill>
                  <a:schemeClr val="accent3">
                    <a:lumMod val="50000"/>
                  </a:schemeClr>
                </a:solidFill>
              </a:endParaRPr>
            </a:p>
          </p:txBody>
        </p:sp>
        <p:grpSp>
          <p:nvGrpSpPr>
            <p:cNvPr id="6" name="Group 5"/>
            <p:cNvGrpSpPr/>
            <p:nvPr/>
          </p:nvGrpSpPr>
          <p:grpSpPr>
            <a:xfrm>
              <a:off x="2075952" y="4327545"/>
              <a:ext cx="2077720" cy="1798320"/>
              <a:chOff x="2075952" y="4327545"/>
              <a:chExt cx="2077720" cy="1798320"/>
            </a:xfrm>
          </p:grpSpPr>
          <p:sp>
            <p:nvSpPr>
              <p:cNvPr id="8" name="Rectangle 7"/>
              <p:cNvSpPr/>
              <p:nvPr/>
            </p:nvSpPr>
            <p:spPr>
              <a:xfrm>
                <a:off x="2213112" y="4429145"/>
                <a:ext cx="1940560" cy="1219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9" name="Rectangle 8"/>
              <p:cNvSpPr/>
              <p:nvPr/>
            </p:nvSpPr>
            <p:spPr>
              <a:xfrm>
                <a:off x="2213112" y="4693305"/>
                <a:ext cx="1940560" cy="1219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10" name="Rectangle 9"/>
              <p:cNvSpPr/>
              <p:nvPr/>
            </p:nvSpPr>
            <p:spPr>
              <a:xfrm>
                <a:off x="2213112" y="5216545"/>
                <a:ext cx="1940560" cy="1219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11" name="Rectangle 10"/>
              <p:cNvSpPr/>
              <p:nvPr/>
            </p:nvSpPr>
            <p:spPr>
              <a:xfrm>
                <a:off x="2213112" y="4947305"/>
                <a:ext cx="1940560" cy="1219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12" name="Rectangle 11"/>
              <p:cNvSpPr/>
              <p:nvPr/>
            </p:nvSpPr>
            <p:spPr>
              <a:xfrm>
                <a:off x="2213112" y="5477411"/>
                <a:ext cx="1940560" cy="1219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13" name="Left Bracket 12"/>
              <p:cNvSpPr/>
              <p:nvPr/>
            </p:nvSpPr>
            <p:spPr>
              <a:xfrm>
                <a:off x="2075952" y="4327545"/>
                <a:ext cx="274320" cy="1798320"/>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5" name="Picture 2" descr="C:\Users\sbradshaw\AppData\Local\Microsoft\Windows\Temporary Internet Files\Content.IE5\74QSQKHX\MC90039070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0708" y="4764425"/>
                <a:ext cx="865368" cy="67868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213112" y="5723037"/>
                <a:ext cx="1940560" cy="262374"/>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17" name="TextBox 16"/>
              <p:cNvSpPr txBox="1"/>
              <p:nvPr/>
            </p:nvSpPr>
            <p:spPr>
              <a:xfrm>
                <a:off x="2496764" y="5669558"/>
                <a:ext cx="1373256" cy="369332"/>
              </a:xfrm>
              <a:prstGeom prst="rect">
                <a:avLst/>
              </a:prstGeom>
              <a:noFill/>
            </p:spPr>
            <p:txBody>
              <a:bodyPr wrap="square" rtlCol="0">
                <a:spAutoFit/>
              </a:bodyPr>
              <a:lstStyle/>
              <a:p>
                <a:pPr algn="ctr"/>
                <a:r>
                  <a:rPr lang="en-US" b="1" dirty="0" smtClean="0"/>
                  <a:t>manifest</a:t>
                </a:r>
                <a:endParaRPr lang="en-US" b="1" dirty="0"/>
              </a:p>
            </p:txBody>
          </p:sp>
        </p:grpSp>
        <p:sp>
          <p:nvSpPr>
            <p:cNvPr id="18" name="Down Arrow 17"/>
            <p:cNvSpPr/>
            <p:nvPr/>
          </p:nvSpPr>
          <p:spPr>
            <a:xfrm rot="16200000">
              <a:off x="4496572" y="4850924"/>
              <a:ext cx="1051560" cy="792480"/>
            </a:xfrm>
            <a:prstGeom prst="downArrow">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270000" y="4149745"/>
              <a:ext cx="6106160" cy="2133600"/>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76288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r>
              <a:rPr lang="en-US" dirty="0" smtClean="0"/>
              <a:t>Register an Uploaded Bundle</a:t>
            </a:r>
          </a:p>
        </p:txBody>
      </p:sp>
      <p:sp>
        <p:nvSpPr>
          <p:cNvPr id="20483" name="Content Placeholder 3"/>
          <p:cNvSpPr>
            <a:spLocks noGrp="1"/>
          </p:cNvSpPr>
          <p:nvPr>
            <p:ph idx="1"/>
          </p:nvPr>
        </p:nvSpPr>
        <p:spPr>
          <a:xfrm>
            <a:off x="273685" y="1284923"/>
            <a:ext cx="8724011" cy="2526586"/>
          </a:xfrm>
        </p:spPr>
        <p:txBody>
          <a:bodyPr/>
          <a:lstStyle/>
          <a:p>
            <a:r>
              <a:rPr lang="en-US" dirty="0" smtClean="0"/>
              <a:t>Uploaded bundles must be registered with the Cloud </a:t>
            </a:r>
            <a:r>
              <a:rPr lang="en-US" dirty="0"/>
              <a:t>C</a:t>
            </a:r>
            <a:r>
              <a:rPr lang="en-US" dirty="0" smtClean="0"/>
              <a:t>ontroller before they can be used to launch instances.</a:t>
            </a:r>
          </a:p>
          <a:p>
            <a:r>
              <a:rPr lang="en-US" dirty="0" smtClean="0"/>
              <a:t>Registering an bundle decrypts it using the user’s credentials.</a:t>
            </a:r>
          </a:p>
          <a:p>
            <a:r>
              <a:rPr lang="en-US" dirty="0" smtClean="0"/>
              <a:t>Only a cloud administrator can register kernel/</a:t>
            </a:r>
            <a:r>
              <a:rPr lang="en-US" dirty="0" err="1" smtClean="0"/>
              <a:t>ramdisk</a:t>
            </a:r>
            <a:r>
              <a:rPr lang="en-US" dirty="0" smtClean="0"/>
              <a:t> bundles.</a:t>
            </a:r>
          </a:p>
          <a:p>
            <a:r>
              <a:rPr lang="en-US" dirty="0" smtClean="0"/>
              <a:t>Register a bundle:</a:t>
            </a:r>
          </a:p>
          <a:p>
            <a:pPr lvl="1"/>
            <a:r>
              <a:rPr lang="en-US" dirty="0" err="1" smtClean="0">
                <a:latin typeface="Courier New" pitchFamily="49" charset="0"/>
                <a:cs typeface="Courier New" pitchFamily="49" charset="0"/>
              </a:rPr>
              <a:t>euca</a:t>
            </a:r>
            <a:r>
              <a:rPr lang="en-US" dirty="0">
                <a:latin typeface="Courier New" pitchFamily="49" charset="0"/>
                <a:cs typeface="Courier New" pitchFamily="49" charset="0"/>
              </a:rPr>
              <a:t>-register &lt;bucket&gt;/&lt;</a:t>
            </a:r>
            <a:r>
              <a:rPr lang="en-US" dirty="0" err="1">
                <a:latin typeface="Courier New" pitchFamily="49" charset="0"/>
                <a:cs typeface="Courier New" pitchFamily="49" charset="0"/>
              </a:rPr>
              <a:t>manifest_file</a:t>
            </a:r>
            <a:r>
              <a:rPr lang="en-US" dirty="0" smtClean="0">
                <a:latin typeface="Courier New" pitchFamily="49" charset="0"/>
                <a:cs typeface="Courier New" pitchFamily="49" charset="0"/>
              </a:rPr>
              <a:t>&gt;</a:t>
            </a:r>
            <a:endParaRPr lang="en-US" dirty="0">
              <a:latin typeface="Courier New" pitchFamily="49" charset="0"/>
              <a:cs typeface="Courier New" pitchFamily="49" charset="0"/>
            </a:endParaRPr>
          </a:p>
        </p:txBody>
      </p:sp>
      <p:grpSp>
        <p:nvGrpSpPr>
          <p:cNvPr id="17" name="Group 16"/>
          <p:cNvGrpSpPr/>
          <p:nvPr/>
        </p:nvGrpSpPr>
        <p:grpSpPr>
          <a:xfrm>
            <a:off x="578469" y="4131327"/>
            <a:ext cx="7815532" cy="1965652"/>
            <a:chOff x="578469" y="4131327"/>
            <a:chExt cx="7815532" cy="1965652"/>
          </a:xfrm>
        </p:grpSpPr>
        <p:sp>
          <p:nvSpPr>
            <p:cNvPr id="12" name="Rounded Rectangle 11"/>
            <p:cNvSpPr/>
            <p:nvPr/>
          </p:nvSpPr>
          <p:spPr>
            <a:xfrm>
              <a:off x="578469" y="4131327"/>
              <a:ext cx="4123426" cy="1957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6200000">
              <a:off x="2131579" y="4722130"/>
              <a:ext cx="1051560" cy="792480"/>
            </a:xfrm>
            <a:prstGeom prst="downArrow">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402599" y="4149071"/>
              <a:ext cx="2509520" cy="369332"/>
            </a:xfrm>
            <a:prstGeom prst="rect">
              <a:avLst/>
            </a:prstGeom>
            <a:noFill/>
          </p:spPr>
          <p:txBody>
            <a:bodyPr wrap="square" rtlCol="0">
              <a:spAutoFit/>
            </a:bodyPr>
            <a:lstStyle/>
            <a:p>
              <a:pPr algn="ctr"/>
              <a:r>
                <a:rPr lang="en-US" b="1" dirty="0" smtClean="0">
                  <a:solidFill>
                    <a:schemeClr val="bg1"/>
                  </a:solidFill>
                </a:rPr>
                <a:t>Walrus</a:t>
              </a:r>
              <a:endParaRPr lang="en-US" b="1" dirty="0">
                <a:solidFill>
                  <a:schemeClr val="bg1"/>
                </a:solidFill>
              </a:endParaRPr>
            </a:p>
          </p:txBody>
        </p:sp>
        <p:grpSp>
          <p:nvGrpSpPr>
            <p:cNvPr id="11" name="Group 10"/>
            <p:cNvGrpSpPr/>
            <p:nvPr/>
          </p:nvGrpSpPr>
          <p:grpSpPr>
            <a:xfrm>
              <a:off x="785502" y="4434965"/>
              <a:ext cx="1388853" cy="1487825"/>
              <a:chOff x="1164565" y="4471173"/>
              <a:chExt cx="1388853" cy="1487825"/>
            </a:xfrm>
          </p:grpSpPr>
          <p:grpSp>
            <p:nvGrpSpPr>
              <p:cNvPr id="2" name="Group 1"/>
              <p:cNvGrpSpPr/>
              <p:nvPr/>
            </p:nvGrpSpPr>
            <p:grpSpPr>
              <a:xfrm>
                <a:off x="1164565" y="4471173"/>
                <a:ext cx="1388853" cy="1487825"/>
                <a:chOff x="1684680" y="4429145"/>
                <a:chExt cx="2077720" cy="1798320"/>
              </a:xfrm>
            </p:grpSpPr>
            <p:sp>
              <p:nvSpPr>
                <p:cNvPr id="26" name="Rectangle 25"/>
                <p:cNvSpPr/>
                <p:nvPr/>
              </p:nvSpPr>
              <p:spPr>
                <a:xfrm>
                  <a:off x="1821840" y="4530745"/>
                  <a:ext cx="1940560" cy="1219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27" name="Rectangle 26"/>
                <p:cNvSpPr/>
                <p:nvPr/>
              </p:nvSpPr>
              <p:spPr>
                <a:xfrm>
                  <a:off x="1821840" y="4794905"/>
                  <a:ext cx="1940560" cy="1219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28" name="Rectangle 27"/>
                <p:cNvSpPr/>
                <p:nvPr/>
              </p:nvSpPr>
              <p:spPr>
                <a:xfrm>
                  <a:off x="1821840" y="5318145"/>
                  <a:ext cx="1940560" cy="1219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29" name="Rectangle 28"/>
                <p:cNvSpPr/>
                <p:nvPr/>
              </p:nvSpPr>
              <p:spPr>
                <a:xfrm>
                  <a:off x="1821840" y="5048905"/>
                  <a:ext cx="1940560" cy="1219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30" name="Rectangle 29"/>
                <p:cNvSpPr/>
                <p:nvPr/>
              </p:nvSpPr>
              <p:spPr>
                <a:xfrm>
                  <a:off x="1821840" y="5579011"/>
                  <a:ext cx="1940560" cy="1219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31" name="Left Bracket 30"/>
                <p:cNvSpPr/>
                <p:nvPr/>
              </p:nvSpPr>
              <p:spPr>
                <a:xfrm>
                  <a:off x="1684680" y="4429145"/>
                  <a:ext cx="274320" cy="1798320"/>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3" name="Picture 2" descr="C:\Users\sbradshaw\AppData\Local\Microsoft\Windows\Temporary Internet Files\Content.IE5\74QSQKHX\MC90039070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9436" y="4866025"/>
                  <a:ext cx="865368" cy="678686"/>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821840" y="5824637"/>
                  <a:ext cx="1940560" cy="262374"/>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grpSp>
          <p:sp>
            <p:nvSpPr>
              <p:cNvPr id="35" name="TextBox 34"/>
              <p:cNvSpPr txBox="1"/>
              <p:nvPr/>
            </p:nvSpPr>
            <p:spPr>
              <a:xfrm>
                <a:off x="1368221" y="5580369"/>
                <a:ext cx="1073226" cy="307777"/>
              </a:xfrm>
              <a:prstGeom prst="rect">
                <a:avLst/>
              </a:prstGeom>
              <a:noFill/>
            </p:spPr>
            <p:txBody>
              <a:bodyPr wrap="square" rtlCol="0">
                <a:spAutoFit/>
              </a:bodyPr>
              <a:lstStyle/>
              <a:p>
                <a:pPr algn="ctr"/>
                <a:r>
                  <a:rPr lang="en-US" sz="1400" b="1" dirty="0" smtClean="0"/>
                  <a:t>manifest</a:t>
                </a:r>
                <a:endParaRPr lang="en-US" sz="1400" b="1" dirty="0"/>
              </a:p>
            </p:txBody>
          </p:sp>
        </p:grpSp>
        <p:grpSp>
          <p:nvGrpSpPr>
            <p:cNvPr id="32" name="Group 31"/>
            <p:cNvGrpSpPr/>
            <p:nvPr/>
          </p:nvGrpSpPr>
          <p:grpSpPr>
            <a:xfrm>
              <a:off x="3120385" y="4426559"/>
              <a:ext cx="1388853" cy="1487825"/>
              <a:chOff x="1164565" y="4471173"/>
              <a:chExt cx="1388853" cy="1487825"/>
            </a:xfrm>
          </p:grpSpPr>
          <p:grpSp>
            <p:nvGrpSpPr>
              <p:cNvPr id="36" name="Group 35"/>
              <p:cNvGrpSpPr/>
              <p:nvPr/>
            </p:nvGrpSpPr>
            <p:grpSpPr>
              <a:xfrm>
                <a:off x="1164565" y="4471173"/>
                <a:ext cx="1388853" cy="1487825"/>
                <a:chOff x="1684680" y="4429145"/>
                <a:chExt cx="2077720" cy="1798320"/>
              </a:xfrm>
            </p:grpSpPr>
            <p:sp>
              <p:nvSpPr>
                <p:cNvPr id="38" name="Rectangle 37"/>
                <p:cNvSpPr/>
                <p:nvPr/>
              </p:nvSpPr>
              <p:spPr>
                <a:xfrm>
                  <a:off x="1821840" y="4530745"/>
                  <a:ext cx="1940560" cy="1219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39" name="Rectangle 38"/>
                <p:cNvSpPr/>
                <p:nvPr/>
              </p:nvSpPr>
              <p:spPr>
                <a:xfrm>
                  <a:off x="1821840" y="4794905"/>
                  <a:ext cx="1940560" cy="1219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40" name="Rectangle 39"/>
                <p:cNvSpPr/>
                <p:nvPr/>
              </p:nvSpPr>
              <p:spPr>
                <a:xfrm>
                  <a:off x="1821840" y="5318145"/>
                  <a:ext cx="1940560" cy="1219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41" name="Rectangle 40"/>
                <p:cNvSpPr/>
                <p:nvPr/>
              </p:nvSpPr>
              <p:spPr>
                <a:xfrm>
                  <a:off x="1821840" y="5048905"/>
                  <a:ext cx="1940560" cy="1219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42" name="Rectangle 41"/>
                <p:cNvSpPr/>
                <p:nvPr/>
              </p:nvSpPr>
              <p:spPr>
                <a:xfrm>
                  <a:off x="1821840" y="5579011"/>
                  <a:ext cx="1940560" cy="12192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43" name="Left Bracket 42"/>
                <p:cNvSpPr/>
                <p:nvPr/>
              </p:nvSpPr>
              <p:spPr>
                <a:xfrm>
                  <a:off x="1684680" y="4429145"/>
                  <a:ext cx="274320" cy="1798320"/>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Rectangle 44"/>
                <p:cNvSpPr/>
                <p:nvPr/>
              </p:nvSpPr>
              <p:spPr>
                <a:xfrm>
                  <a:off x="1821840" y="5824637"/>
                  <a:ext cx="1940560" cy="262374"/>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grpSp>
          <p:sp>
            <p:nvSpPr>
              <p:cNvPr id="37" name="TextBox 36"/>
              <p:cNvSpPr txBox="1"/>
              <p:nvPr/>
            </p:nvSpPr>
            <p:spPr>
              <a:xfrm>
                <a:off x="1368221" y="5580369"/>
                <a:ext cx="1073226" cy="307777"/>
              </a:xfrm>
              <a:prstGeom prst="rect">
                <a:avLst/>
              </a:prstGeom>
              <a:noFill/>
            </p:spPr>
            <p:txBody>
              <a:bodyPr wrap="square" rtlCol="0">
                <a:spAutoFit/>
              </a:bodyPr>
              <a:lstStyle/>
              <a:p>
                <a:pPr algn="ctr"/>
                <a:r>
                  <a:rPr lang="en-US" sz="1400" b="1" dirty="0" smtClean="0"/>
                  <a:t>manifest</a:t>
                </a:r>
                <a:endParaRPr lang="en-US" sz="1400" b="1" dirty="0"/>
              </a:p>
            </p:txBody>
          </p:sp>
        </p:grpSp>
        <p:sp>
          <p:nvSpPr>
            <p:cNvPr id="46" name="Rounded Rectangle 45"/>
            <p:cNvSpPr/>
            <p:nvPr/>
          </p:nvSpPr>
          <p:spPr>
            <a:xfrm>
              <a:off x="6260401" y="4139760"/>
              <a:ext cx="2133600" cy="1957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416836" y="4237885"/>
              <a:ext cx="1820729" cy="1477328"/>
            </a:xfrm>
            <a:prstGeom prst="rect">
              <a:avLst/>
            </a:prstGeom>
            <a:noFill/>
          </p:spPr>
          <p:txBody>
            <a:bodyPr wrap="square" rtlCol="0">
              <a:spAutoFit/>
            </a:bodyPr>
            <a:lstStyle/>
            <a:p>
              <a:pPr algn="ctr"/>
              <a:r>
                <a:rPr lang="en-US" b="1" dirty="0" smtClean="0">
                  <a:solidFill>
                    <a:schemeClr val="bg1"/>
                  </a:solidFill>
                </a:rPr>
                <a:t>Cloud Controller </a:t>
              </a:r>
            </a:p>
            <a:p>
              <a:pPr algn="ctr"/>
              <a:endParaRPr lang="en-US" b="1" dirty="0">
                <a:solidFill>
                  <a:schemeClr val="bg1"/>
                </a:solidFill>
              </a:endParaRPr>
            </a:p>
            <a:p>
              <a:pPr algn="ctr"/>
              <a:r>
                <a:rPr lang="en-US" b="1" dirty="0" smtClean="0">
                  <a:solidFill>
                    <a:schemeClr val="bg1"/>
                  </a:solidFill>
                </a:rPr>
                <a:t>Database</a:t>
              </a:r>
            </a:p>
            <a:p>
              <a:pPr algn="ctr"/>
              <a:r>
                <a:rPr lang="en-US" b="1" dirty="0" smtClean="0">
                  <a:solidFill>
                    <a:schemeClr val="bg1"/>
                  </a:solidFill>
                </a:rPr>
                <a:t>(EMI)</a:t>
              </a:r>
            </a:p>
          </p:txBody>
        </p:sp>
        <p:sp>
          <p:nvSpPr>
            <p:cNvPr id="48" name="Down Arrow 47"/>
            <p:cNvSpPr/>
            <p:nvPr/>
          </p:nvSpPr>
          <p:spPr>
            <a:xfrm rot="16200000">
              <a:off x="4969246" y="4556740"/>
              <a:ext cx="1051560" cy="792480"/>
            </a:xfrm>
            <a:prstGeom prst="downArrow">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908429" y="5487444"/>
              <a:ext cx="1173193" cy="379562"/>
            </a:xfrm>
            <a:prstGeom prst="rect">
              <a:avLst/>
            </a:prstGeom>
            <a:noFill/>
          </p:spPr>
          <p:txBody>
            <a:bodyPr wrap="square" rtlCol="0">
              <a:spAutoFit/>
            </a:bodyPr>
            <a:lstStyle/>
            <a:p>
              <a:pPr algn="ctr"/>
              <a:r>
                <a:rPr lang="en-US" b="1" dirty="0" smtClean="0">
                  <a:solidFill>
                    <a:srgbClr val="000064"/>
                  </a:solidFill>
                </a:rPr>
                <a:t>register</a:t>
              </a:r>
              <a:endParaRPr lang="en-US" b="1" dirty="0">
                <a:solidFill>
                  <a:srgbClr val="000064"/>
                </a:solidFill>
              </a:endParaRPr>
            </a:p>
          </p:txBody>
        </p:sp>
      </p:grpSp>
      <p:sp>
        <p:nvSpPr>
          <p:cNvPr id="4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24</a:t>
            </a:fld>
            <a:endParaRPr lang="en-US"/>
          </a:p>
        </p:txBody>
      </p:sp>
    </p:spTree>
    <p:extLst>
      <p:ext uri="{BB962C8B-B14F-4D97-AF65-F5344CB8AC3E}">
        <p14:creationId xmlns:p14="http://schemas.microsoft.com/office/powerpoint/2010/main" val="4539855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dirty="0" smtClean="0"/>
              <a:t>Download an Experimental Image</a:t>
            </a:r>
            <a:endParaRPr lang="en-US" dirty="0"/>
          </a:p>
        </p:txBody>
      </p:sp>
      <p:sp>
        <p:nvSpPr>
          <p:cNvPr id="6151" name="Rectangle 7"/>
          <p:cNvSpPr>
            <a:spLocks noGrp="1" noChangeArrowheads="1"/>
          </p:cNvSpPr>
          <p:nvPr>
            <p:ph type="body" idx="1"/>
          </p:nvPr>
        </p:nvSpPr>
        <p:spPr/>
        <p:txBody>
          <a:bodyPr/>
          <a:lstStyle/>
          <a:p>
            <a:r>
              <a:rPr lang="en-US" dirty="0" smtClean="0"/>
              <a:t>Eucalyptus provides pre-built Linux images in the Eucalyptus Store (</a:t>
            </a:r>
            <a:r>
              <a:rPr lang="en-US" dirty="0" err="1" smtClean="0"/>
              <a:t>EuStore</a:t>
            </a:r>
            <a:r>
              <a:rPr lang="en-US" dirty="0" smtClean="0"/>
              <a:t>).</a:t>
            </a:r>
          </a:p>
          <a:p>
            <a:pPr lvl="1"/>
            <a:r>
              <a:rPr lang="en-US" dirty="0" smtClean="0"/>
              <a:t>More images will be added over time.</a:t>
            </a:r>
          </a:p>
          <a:p>
            <a:endParaRPr lang="en-US" dirty="0"/>
          </a:p>
          <a:p>
            <a:endParaRPr lang="en-US" dirty="0" smtClean="0"/>
          </a:p>
          <a:p>
            <a:endParaRPr lang="en-US" dirty="0"/>
          </a:p>
          <a:p>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ustore</a:t>
            </a:r>
            <a:r>
              <a:rPr lang="en-US" dirty="0" smtClean="0">
                <a:latin typeface="Courier New" pitchFamily="49" charset="0"/>
                <a:cs typeface="Courier New" pitchFamily="49" charset="0"/>
              </a:rPr>
              <a:t>-install-image</a:t>
            </a:r>
          </a:p>
          <a:p>
            <a:pPr lvl="1"/>
            <a:r>
              <a:rPr lang="en-US" dirty="0" smtClean="0"/>
              <a:t>Automates download, bundling, uploading and registering images</a:t>
            </a:r>
          </a:p>
          <a:p>
            <a:pPr lvl="2"/>
            <a:r>
              <a:rPr lang="en-US" dirty="0" smtClean="0"/>
              <a:t>Downloads the bootable file system, kernel and </a:t>
            </a:r>
            <a:r>
              <a:rPr lang="en-US" dirty="0" err="1" smtClean="0"/>
              <a:t>ramdisk</a:t>
            </a:r>
            <a:r>
              <a:rPr lang="en-US" dirty="0" smtClean="0"/>
              <a:t> image files to the local system</a:t>
            </a:r>
          </a:p>
          <a:p>
            <a:pPr lvl="2"/>
            <a:r>
              <a:rPr lang="en-US" dirty="0" smtClean="0"/>
              <a:t>Bundles (prepares) the images for upload to Walrus</a:t>
            </a:r>
          </a:p>
          <a:p>
            <a:pPr lvl="2"/>
            <a:r>
              <a:rPr lang="en-US" dirty="0" smtClean="0"/>
              <a:t>Uploads the bundles to Walrus</a:t>
            </a:r>
          </a:p>
          <a:p>
            <a:pPr lvl="2"/>
            <a:r>
              <a:rPr lang="en-US" dirty="0" smtClean="0"/>
              <a:t>Registers the bundles as EMI, ERI, and </a:t>
            </a:r>
            <a:r>
              <a:rPr lang="en-US" smtClean="0"/>
              <a:t>EKI images</a:t>
            </a:r>
            <a:endParaRPr lang="en-US" dirty="0" smtClean="0"/>
          </a:p>
        </p:txBody>
      </p:sp>
      <p:sp>
        <p:nvSpPr>
          <p:cNvPr id="6" name="Slide Number Placeholder 5"/>
          <p:cNvSpPr>
            <a:spLocks noGrp="1"/>
          </p:cNvSpPr>
          <p:nvPr>
            <p:ph type="sldNum" sz="quarter" idx="12"/>
          </p:nvPr>
        </p:nvSpPr>
        <p:spPr/>
        <p:txBody>
          <a:bodyPr/>
          <a:lstStyle/>
          <a:p>
            <a:fld id="{9A5B4A5D-BD9B-41CD-9965-8D538CC76998}" type="slidenum">
              <a:rPr lang="en-US" smtClean="0"/>
              <a:pPr/>
              <a:t>25</a:t>
            </a:fld>
            <a:endParaRPr lang="en-US"/>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315" y="2764560"/>
            <a:ext cx="8723722"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04798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1" y="606425"/>
            <a:ext cx="9072880" cy="1096864"/>
          </a:xfrm>
        </p:spPr>
        <p:txBody>
          <a:bodyPr/>
          <a:lstStyle/>
          <a:p>
            <a:r>
              <a:rPr lang="en-US" sz="3200" dirty="0" smtClean="0"/>
              <a:t>List Images – Euca2ools</a:t>
            </a:r>
          </a:p>
        </p:txBody>
      </p:sp>
      <p:sp>
        <p:nvSpPr>
          <p:cNvPr id="21507" name="Content Placeholder 3"/>
          <p:cNvSpPr>
            <a:spLocks noGrp="1"/>
          </p:cNvSpPr>
          <p:nvPr>
            <p:ph idx="1"/>
          </p:nvPr>
        </p:nvSpPr>
        <p:spPr/>
        <p:txBody>
          <a:bodyPr/>
          <a:lstStyle/>
          <a:p>
            <a:r>
              <a:rPr lang="en-US" dirty="0" smtClean="0"/>
              <a:t>View images registered with the Cloud </a:t>
            </a:r>
            <a:r>
              <a:rPr lang="en-US" dirty="0"/>
              <a:t>C</a:t>
            </a:r>
            <a:r>
              <a:rPr lang="en-US" dirty="0" smtClean="0"/>
              <a:t>ontroller</a:t>
            </a:r>
          </a:p>
          <a:p>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-describe-images</a:t>
            </a:r>
          </a:p>
          <a:p>
            <a:endParaRPr lang="en-US" dirty="0" smtClean="0"/>
          </a:p>
        </p:txBody>
      </p:sp>
      <p:sp>
        <p:nvSpPr>
          <p:cNvPr id="3" name="TextBox 2"/>
          <p:cNvSpPr txBox="1"/>
          <p:nvPr/>
        </p:nvSpPr>
        <p:spPr>
          <a:xfrm>
            <a:off x="680720" y="3053080"/>
            <a:ext cx="7833360" cy="2246769"/>
          </a:xfrm>
          <a:prstGeom prst="rect">
            <a:avLst/>
          </a:prstGeom>
          <a:noFill/>
        </p:spPr>
        <p:txBody>
          <a:bodyPr wrap="square" rtlCol="0">
            <a:spAutoFit/>
          </a:bodyPr>
          <a:lstStyle/>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euca</a:t>
            </a:r>
            <a:r>
              <a:rPr lang="en-US" sz="1400" dirty="0" smtClean="0">
                <a:latin typeface="Courier New" pitchFamily="49" charset="0"/>
                <a:cs typeface="Courier New" pitchFamily="49" charset="0"/>
              </a:rPr>
              <a:t>-describe-images</a:t>
            </a:r>
            <a:endParaRPr lang="en-US" sz="1400" dirty="0">
              <a:latin typeface="Courier New" pitchFamily="49" charset="0"/>
              <a:cs typeface="Courier New" pitchFamily="49" charset="0"/>
            </a:endParaRPr>
          </a:p>
          <a:p>
            <a:r>
              <a:rPr lang="en-US" sz="1400" dirty="0" smtClean="0">
                <a:latin typeface="Courier New" pitchFamily="49" charset="0"/>
                <a:cs typeface="Courier New" pitchFamily="49" charset="0"/>
              </a:rPr>
              <a:t>IMAGE   </a:t>
            </a:r>
            <a:r>
              <a:rPr lang="en-US" sz="1400" dirty="0">
                <a:latin typeface="Courier New" pitchFamily="49" charset="0"/>
                <a:cs typeface="Courier New" pitchFamily="49" charset="0"/>
              </a:rPr>
              <a:t>emi-FF113B5A    centos/centos.5-3.x86-64.img.manifest.xml       714937189257    available       </a:t>
            </a:r>
            <a:r>
              <a:rPr lang="en-US" sz="1400" dirty="0" smtClean="0">
                <a:latin typeface="Courier New" pitchFamily="49" charset="0"/>
                <a:cs typeface="Courier New" pitchFamily="49" charset="0"/>
              </a:rPr>
              <a:t>public i386     </a:t>
            </a:r>
            <a:r>
              <a:rPr lang="en-US" sz="1400" dirty="0">
                <a:latin typeface="Courier New" pitchFamily="49" charset="0"/>
                <a:cs typeface="Courier New" pitchFamily="49" charset="0"/>
              </a:rPr>
              <a:t>machine eki-456E3AD5    </a:t>
            </a:r>
            <a:r>
              <a:rPr lang="en-US" sz="1400" dirty="0" smtClean="0">
                <a:latin typeface="Courier New" pitchFamily="49" charset="0"/>
                <a:cs typeface="Courier New" pitchFamily="49" charset="0"/>
              </a:rPr>
              <a:t>   eri-A2BA3BE6    </a:t>
            </a:r>
            <a:r>
              <a:rPr lang="en-US" sz="1400" dirty="0">
                <a:latin typeface="Courier New" pitchFamily="49" charset="0"/>
                <a:cs typeface="Courier New" pitchFamily="49" charset="0"/>
              </a:rPr>
              <a:t>instance-store</a:t>
            </a:r>
          </a:p>
          <a:p>
            <a:r>
              <a:rPr lang="en-US" sz="1400" dirty="0">
                <a:latin typeface="Courier New" pitchFamily="49" charset="0"/>
                <a:cs typeface="Courier New" pitchFamily="49" charset="0"/>
              </a:rPr>
              <a:t>IMAGE   eri-A2BA3BE6    centos/initrd-2.6.27.21-0.1-xen.manifest.xml    714937189257    available       </a:t>
            </a:r>
            <a:r>
              <a:rPr lang="en-US" sz="1400" dirty="0" smtClean="0">
                <a:latin typeface="Courier New" pitchFamily="49" charset="0"/>
                <a:cs typeface="Courier New" pitchFamily="49" charset="0"/>
              </a:rPr>
              <a:t>public i386     </a:t>
            </a:r>
            <a:r>
              <a:rPr lang="en-US" sz="1400" dirty="0" err="1">
                <a:latin typeface="Courier New" pitchFamily="49" charset="0"/>
                <a:cs typeface="Courier New" pitchFamily="49" charset="0"/>
              </a:rPr>
              <a:t>ramdisk</a:t>
            </a:r>
            <a:r>
              <a:rPr lang="en-US" sz="1400" dirty="0">
                <a:latin typeface="Courier New" pitchFamily="49" charset="0"/>
                <a:cs typeface="Courier New" pitchFamily="49" charset="0"/>
              </a:rPr>
              <a:t>                 instance-store</a:t>
            </a:r>
          </a:p>
          <a:p>
            <a:r>
              <a:rPr lang="en-US" sz="1400" dirty="0" smtClean="0">
                <a:latin typeface="Courier New" pitchFamily="49" charset="0"/>
                <a:cs typeface="Courier New" pitchFamily="49" charset="0"/>
              </a:rPr>
              <a:t>IMAGE   </a:t>
            </a:r>
            <a:r>
              <a:rPr lang="en-US" sz="1400" dirty="0">
                <a:latin typeface="Courier New" pitchFamily="49" charset="0"/>
                <a:cs typeface="Courier New" pitchFamily="49" charset="0"/>
              </a:rPr>
              <a:t>eki-456E3AD5    centos/vmlinuz-2.6.27.21-0.1-xen.manifest.xml   714937189257    available       </a:t>
            </a:r>
            <a:r>
              <a:rPr lang="en-US" sz="1400" dirty="0" smtClean="0">
                <a:latin typeface="Courier New" pitchFamily="49" charset="0"/>
                <a:cs typeface="Courier New" pitchFamily="49" charset="0"/>
              </a:rPr>
              <a:t>public i386     </a:t>
            </a:r>
            <a:r>
              <a:rPr lang="en-US" sz="1400" dirty="0">
                <a:latin typeface="Courier New" pitchFamily="49" charset="0"/>
                <a:cs typeface="Courier New" pitchFamily="49" charset="0"/>
              </a:rPr>
              <a:t>kernel                  </a:t>
            </a:r>
            <a:r>
              <a:rPr lang="en-US" sz="1400" dirty="0" smtClean="0">
                <a:latin typeface="Courier New" pitchFamily="49" charset="0"/>
                <a:cs typeface="Courier New" pitchFamily="49" charset="0"/>
              </a:rPr>
              <a:t>instance-store</a:t>
            </a:r>
          </a:p>
        </p:txBody>
      </p:sp>
      <p:sp>
        <p:nvSpPr>
          <p:cNvPr id="5"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26</a:t>
            </a:fld>
            <a:endParaRPr lang="en-US"/>
          </a:p>
        </p:txBody>
      </p:sp>
    </p:spTree>
    <p:extLst>
      <p:ext uri="{BB962C8B-B14F-4D97-AF65-F5344CB8AC3E}">
        <p14:creationId xmlns:p14="http://schemas.microsoft.com/office/powerpoint/2010/main" val="8474188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t>Creating New Images</a:t>
            </a:r>
          </a:p>
        </p:txBody>
      </p:sp>
      <p:sp>
        <p:nvSpPr>
          <p:cNvPr id="23555" name="Content Placeholder 3"/>
          <p:cNvSpPr>
            <a:spLocks noGrp="1"/>
          </p:cNvSpPr>
          <p:nvPr>
            <p:ph idx="1"/>
          </p:nvPr>
        </p:nvSpPr>
        <p:spPr/>
        <p:txBody>
          <a:bodyPr/>
          <a:lstStyle/>
          <a:p>
            <a:r>
              <a:rPr lang="en-US" dirty="0" smtClean="0"/>
              <a:t>There are multiple techniques to create a new image.</a:t>
            </a:r>
          </a:p>
          <a:p>
            <a:pPr lvl="1"/>
            <a:r>
              <a:rPr lang="en-US" dirty="0" smtClean="0">
                <a:cs typeface="Courier New" pitchFamily="49" charset="0"/>
              </a:rPr>
              <a:t>Create a brand-new image from installation media</a:t>
            </a:r>
            <a:endParaRPr lang="en-US" dirty="0">
              <a:cs typeface="Courier New" pitchFamily="49" charset="0"/>
            </a:endParaRPr>
          </a:p>
          <a:p>
            <a:pPr lvl="1"/>
            <a:r>
              <a:rPr lang="en-US" dirty="0" smtClean="0">
                <a:cs typeface="Courier New" pitchFamily="49" charset="0"/>
              </a:rPr>
              <a:t>Modify an existing image file</a:t>
            </a:r>
          </a:p>
          <a:p>
            <a:pPr lvl="1"/>
            <a:r>
              <a:rPr lang="en-US" dirty="0" smtClean="0">
                <a:cs typeface="Courier New" pitchFamily="49" charset="0"/>
              </a:rPr>
              <a:t>Create a new image from a running system </a:t>
            </a:r>
          </a:p>
          <a:p>
            <a:pPr lvl="2"/>
            <a:r>
              <a:rPr lang="en-US" dirty="0" smtClean="0">
                <a:cs typeface="Courier New" pitchFamily="49" charset="0"/>
              </a:rPr>
              <a:t>Physical or virtual </a:t>
            </a:r>
          </a:p>
          <a:p>
            <a:pPr lvl="1"/>
            <a:r>
              <a:rPr lang="en-US" dirty="0" smtClean="0">
                <a:cs typeface="Courier New" pitchFamily="49" charset="0"/>
              </a:rPr>
              <a:t>Use a third-party software tool</a:t>
            </a:r>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27</a:t>
            </a:fld>
            <a:endParaRPr lang="en-US"/>
          </a:p>
        </p:txBody>
      </p:sp>
    </p:spTree>
    <p:extLst>
      <p:ext uri="{BB962C8B-B14F-4D97-AF65-F5344CB8AC3E}">
        <p14:creationId xmlns:p14="http://schemas.microsoft.com/office/powerpoint/2010/main" val="2852293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t>New Image from Installation Media</a:t>
            </a:r>
          </a:p>
        </p:txBody>
      </p:sp>
      <p:sp>
        <p:nvSpPr>
          <p:cNvPr id="23555" name="Content Placeholder 3"/>
          <p:cNvSpPr>
            <a:spLocks noGrp="1"/>
          </p:cNvSpPr>
          <p:nvPr>
            <p:ph idx="1"/>
          </p:nvPr>
        </p:nvSpPr>
        <p:spPr/>
        <p:txBody>
          <a:bodyPr/>
          <a:lstStyle/>
          <a:p>
            <a:r>
              <a:rPr lang="en-US" dirty="0" smtClean="0">
                <a:cs typeface="Courier New" pitchFamily="49" charset="0"/>
              </a:rPr>
              <a:t>Creating a brand-new image from installation media can be a time consuming, multi-step process.</a:t>
            </a:r>
          </a:p>
          <a:p>
            <a:pPr lvl="1"/>
            <a:r>
              <a:rPr lang="en-US" dirty="0" smtClean="0">
                <a:cs typeface="Courier New" pitchFamily="49" charset="0"/>
              </a:rPr>
              <a:t>Both </a:t>
            </a:r>
            <a:r>
              <a:rPr lang="en-US" dirty="0">
                <a:cs typeface="Courier New" pitchFamily="49" charset="0"/>
              </a:rPr>
              <a:t>Windows and Linux images can be built from installation </a:t>
            </a:r>
            <a:r>
              <a:rPr lang="en-US" dirty="0" smtClean="0">
                <a:cs typeface="Courier New" pitchFamily="49" charset="0"/>
              </a:rPr>
              <a:t>media, see </a:t>
            </a:r>
            <a:r>
              <a:rPr lang="en-US" dirty="0">
                <a:cs typeface="Courier New" pitchFamily="49" charset="0"/>
              </a:rPr>
              <a:t>the </a:t>
            </a:r>
            <a:r>
              <a:rPr lang="en-US" i="1" dirty="0">
                <a:cs typeface="Courier New" pitchFamily="49" charset="0"/>
              </a:rPr>
              <a:t>Eucalyptus Users Guide </a:t>
            </a:r>
            <a:r>
              <a:rPr lang="en-US" dirty="0">
                <a:cs typeface="Courier New" pitchFamily="49" charset="0"/>
              </a:rPr>
              <a:t>for </a:t>
            </a:r>
            <a:r>
              <a:rPr lang="en-US" dirty="0" smtClean="0">
                <a:cs typeface="Courier New" pitchFamily="49" charset="0"/>
              </a:rPr>
              <a:t>3.2.</a:t>
            </a:r>
            <a:endParaRPr lang="en-US" dirty="0">
              <a:cs typeface="Courier New" pitchFamily="49" charset="0"/>
            </a:endParaRPr>
          </a:p>
          <a:p>
            <a:pPr lvl="1"/>
            <a:r>
              <a:rPr lang="en-US" dirty="0" smtClean="0">
                <a:cs typeface="Courier New" pitchFamily="49" charset="0"/>
              </a:rPr>
              <a:t>Manually create a virtual machine and install the OS on it.</a:t>
            </a:r>
          </a:p>
          <a:p>
            <a:pPr lvl="1"/>
            <a:r>
              <a:rPr lang="en-US" dirty="0" smtClean="0">
                <a:cs typeface="Courier New" pitchFamily="49" charset="0"/>
              </a:rPr>
              <a:t>Third-party tools exist for this purpose.</a:t>
            </a:r>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28</a:t>
            </a:fld>
            <a:endParaRPr lang="en-US"/>
          </a:p>
        </p:txBody>
      </p:sp>
      <p:grpSp>
        <p:nvGrpSpPr>
          <p:cNvPr id="12" name="Group 11"/>
          <p:cNvGrpSpPr/>
          <p:nvPr/>
        </p:nvGrpSpPr>
        <p:grpSpPr>
          <a:xfrm>
            <a:off x="688340" y="3759200"/>
            <a:ext cx="7752080" cy="2286000"/>
            <a:chOff x="528320" y="3759200"/>
            <a:chExt cx="7752080" cy="228600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40" y="4085938"/>
              <a:ext cx="979345" cy="98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2550160" y="4082268"/>
              <a:ext cx="1351280" cy="1678452"/>
              <a:chOff x="2550160" y="4082268"/>
              <a:chExt cx="1351280" cy="1678452"/>
            </a:xfrm>
          </p:grpSpPr>
          <p:sp>
            <p:nvSpPr>
              <p:cNvPr id="2" name="Rectangle 1"/>
              <p:cNvSpPr/>
              <p:nvPr/>
            </p:nvSpPr>
            <p:spPr>
              <a:xfrm>
                <a:off x="2550160" y="4082268"/>
                <a:ext cx="1351280" cy="16784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 name="Flowchart: Magnetic Disk 2"/>
              <p:cNvSpPr/>
              <p:nvPr/>
            </p:nvSpPr>
            <p:spPr>
              <a:xfrm>
                <a:off x="2623820" y="4152491"/>
                <a:ext cx="1203960" cy="85344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2557780" y="5114389"/>
                <a:ext cx="1343660" cy="646331"/>
              </a:xfrm>
              <a:prstGeom prst="rect">
                <a:avLst/>
              </a:prstGeom>
              <a:noFill/>
            </p:spPr>
            <p:txBody>
              <a:bodyPr wrap="square" rtlCol="0">
                <a:spAutoFit/>
              </a:bodyPr>
              <a:lstStyle/>
              <a:p>
                <a:pPr algn="ctr"/>
                <a:r>
                  <a:rPr lang="en-US" b="1" dirty="0">
                    <a:solidFill>
                      <a:schemeClr val="bg1"/>
                    </a:solidFill>
                  </a:rPr>
                  <a:t>v</a:t>
                </a:r>
                <a:r>
                  <a:rPr lang="en-US" b="1" dirty="0" smtClean="0">
                    <a:solidFill>
                      <a:schemeClr val="bg1"/>
                    </a:solidFill>
                  </a:rPr>
                  <a:t>irtual machine</a:t>
                </a:r>
                <a:endParaRPr lang="en-US" b="1" dirty="0">
                  <a:solidFill>
                    <a:schemeClr val="bg1"/>
                  </a:solidFill>
                </a:endParaRPr>
              </a:p>
            </p:txBody>
          </p:sp>
        </p:grpSp>
        <p:grpSp>
          <p:nvGrpSpPr>
            <p:cNvPr id="6" name="Group 5"/>
            <p:cNvGrpSpPr/>
            <p:nvPr/>
          </p:nvGrpSpPr>
          <p:grpSpPr>
            <a:xfrm>
              <a:off x="4908523" y="4216624"/>
              <a:ext cx="1028826" cy="770552"/>
              <a:chOff x="4660855" y="4921121"/>
              <a:chExt cx="1028826" cy="770552"/>
            </a:xfrm>
          </p:grpSpPr>
          <p:sp>
            <p:nvSpPr>
              <p:cNvPr id="9" name="Rectangle 8"/>
              <p:cNvSpPr/>
              <p:nvPr/>
            </p:nvSpPr>
            <p:spPr>
              <a:xfrm>
                <a:off x="4660855" y="4921121"/>
                <a:ext cx="1028826" cy="7705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660855" y="5015340"/>
                <a:ext cx="1028825" cy="584775"/>
              </a:xfrm>
              <a:prstGeom prst="rect">
                <a:avLst/>
              </a:prstGeom>
              <a:noFill/>
            </p:spPr>
            <p:txBody>
              <a:bodyPr wrap="square" rtlCol="0">
                <a:spAutoFit/>
              </a:bodyPr>
              <a:lstStyle/>
              <a:p>
                <a:pPr algn="ctr"/>
                <a:r>
                  <a:rPr lang="en-US" sz="1600" b="1" dirty="0" smtClean="0"/>
                  <a:t>.</a:t>
                </a:r>
                <a:r>
                  <a:rPr lang="en-US" sz="1600" b="1" dirty="0" err="1" smtClean="0"/>
                  <a:t>img</a:t>
                </a:r>
                <a:r>
                  <a:rPr lang="en-US" sz="1600" b="1" dirty="0" smtClean="0"/>
                  <a:t> file of disk</a:t>
                </a:r>
                <a:endParaRPr lang="en-US" sz="1600" b="1" dirty="0"/>
              </a:p>
            </p:txBody>
          </p:sp>
        </p:grpSp>
        <p:sp>
          <p:nvSpPr>
            <p:cNvPr id="13" name="Down Arrow 12"/>
            <p:cNvSpPr/>
            <p:nvPr/>
          </p:nvSpPr>
          <p:spPr>
            <a:xfrm rot="16200000">
              <a:off x="1864845" y="4395155"/>
              <a:ext cx="478205" cy="424543"/>
            </a:xfrm>
            <a:prstGeom prst="downArrow">
              <a:avLst>
                <a:gd name="adj1" fmla="val 50000"/>
                <a:gd name="adj2" fmla="val 51607"/>
              </a:avLst>
            </a:prstGeom>
            <a:solidFill>
              <a:srgbClr val="0099D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16200000">
              <a:off x="4199321" y="4389627"/>
              <a:ext cx="478205" cy="424543"/>
            </a:xfrm>
            <a:prstGeom prst="downArrow">
              <a:avLst>
                <a:gd name="adj1" fmla="val 50000"/>
                <a:gd name="adj2" fmla="val 51607"/>
              </a:avLst>
            </a:prstGeom>
            <a:solidFill>
              <a:srgbClr val="0099D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6200000">
              <a:off x="6272980" y="4389628"/>
              <a:ext cx="478205" cy="424543"/>
            </a:xfrm>
            <a:prstGeom prst="downArrow">
              <a:avLst>
                <a:gd name="adj1" fmla="val 50000"/>
                <a:gd name="adj2" fmla="val 51607"/>
              </a:avLst>
            </a:prstGeom>
            <a:solidFill>
              <a:srgbClr val="0099D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Vertical Scroll 15"/>
            <p:cNvSpPr/>
            <p:nvPr/>
          </p:nvSpPr>
          <p:spPr>
            <a:xfrm>
              <a:off x="6916186" y="4133896"/>
              <a:ext cx="1120373" cy="947063"/>
            </a:xfrm>
            <a:prstGeom prst="verticalScroll">
              <a:avLst/>
            </a:prstGeom>
            <a:solidFill>
              <a:schemeClr val="accent2"/>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EMI</a:t>
              </a:r>
              <a:endParaRPr lang="en-US" sz="1600" b="1" dirty="0">
                <a:solidFill>
                  <a:schemeClr val="tx1"/>
                </a:solidFill>
              </a:endParaRPr>
            </a:p>
          </p:txBody>
        </p:sp>
        <p:sp>
          <p:nvSpPr>
            <p:cNvPr id="8" name="TextBox 7"/>
            <p:cNvSpPr txBox="1"/>
            <p:nvPr/>
          </p:nvSpPr>
          <p:spPr>
            <a:xfrm>
              <a:off x="783146" y="5083266"/>
              <a:ext cx="1606993" cy="738664"/>
            </a:xfrm>
            <a:prstGeom prst="rect">
              <a:avLst/>
            </a:prstGeom>
            <a:noFill/>
          </p:spPr>
          <p:txBody>
            <a:bodyPr wrap="square" rtlCol="0">
              <a:spAutoFit/>
            </a:bodyPr>
            <a:lstStyle/>
            <a:p>
              <a:pPr algn="ctr"/>
              <a:r>
                <a:rPr lang="en-US" sz="1400" b="1" dirty="0" smtClean="0">
                  <a:solidFill>
                    <a:srgbClr val="0070C0"/>
                  </a:solidFill>
                </a:rPr>
                <a:t>install/configure the operating system</a:t>
              </a:r>
              <a:endParaRPr lang="en-US" sz="1400" b="1" dirty="0">
                <a:solidFill>
                  <a:srgbClr val="0070C0"/>
                </a:solidFill>
              </a:endParaRPr>
            </a:p>
          </p:txBody>
        </p:sp>
        <p:sp>
          <p:nvSpPr>
            <p:cNvPr id="19" name="TextBox 18"/>
            <p:cNvSpPr txBox="1"/>
            <p:nvPr/>
          </p:nvSpPr>
          <p:spPr>
            <a:xfrm>
              <a:off x="5703668" y="5237500"/>
              <a:ext cx="1512472" cy="523220"/>
            </a:xfrm>
            <a:prstGeom prst="rect">
              <a:avLst/>
            </a:prstGeom>
            <a:noFill/>
          </p:spPr>
          <p:txBody>
            <a:bodyPr wrap="square" rtlCol="0">
              <a:spAutoFit/>
            </a:bodyPr>
            <a:lstStyle/>
            <a:p>
              <a:pPr algn="ctr"/>
              <a:r>
                <a:rPr lang="en-US" sz="1400" b="1" dirty="0">
                  <a:solidFill>
                    <a:srgbClr val="0070C0"/>
                  </a:solidFill>
                </a:rPr>
                <a:t>m</a:t>
              </a:r>
              <a:r>
                <a:rPr lang="en-US" sz="1400" b="1" dirty="0" smtClean="0">
                  <a:solidFill>
                    <a:srgbClr val="0070C0"/>
                  </a:solidFill>
                </a:rPr>
                <a:t>odify/bundle /upload/register</a:t>
              </a:r>
              <a:endParaRPr lang="en-US" sz="1400" b="1" dirty="0">
                <a:solidFill>
                  <a:srgbClr val="0070C0"/>
                </a:solidFill>
              </a:endParaRPr>
            </a:p>
          </p:txBody>
        </p:sp>
        <p:sp>
          <p:nvSpPr>
            <p:cNvPr id="20" name="TextBox 19"/>
            <p:cNvSpPr txBox="1"/>
            <p:nvPr/>
          </p:nvSpPr>
          <p:spPr>
            <a:xfrm>
              <a:off x="3901440" y="5062324"/>
              <a:ext cx="1133140" cy="738664"/>
            </a:xfrm>
            <a:prstGeom prst="rect">
              <a:avLst/>
            </a:prstGeom>
            <a:noFill/>
          </p:spPr>
          <p:txBody>
            <a:bodyPr wrap="square" rtlCol="0">
              <a:spAutoFit/>
            </a:bodyPr>
            <a:lstStyle/>
            <a:p>
              <a:pPr algn="ctr"/>
              <a:r>
                <a:rPr lang="en-US" sz="1400" b="1" dirty="0">
                  <a:solidFill>
                    <a:srgbClr val="0070C0"/>
                  </a:solidFill>
                </a:rPr>
                <a:t>r</a:t>
              </a:r>
              <a:r>
                <a:rPr lang="en-US" sz="1400" b="1" dirty="0" smtClean="0">
                  <a:solidFill>
                    <a:srgbClr val="0070C0"/>
                  </a:solidFill>
                </a:rPr>
                <a:t>emove virtual machine</a:t>
              </a:r>
              <a:endParaRPr lang="en-US" sz="1400" b="1" dirty="0">
                <a:solidFill>
                  <a:srgbClr val="0070C0"/>
                </a:solidFill>
              </a:endParaRPr>
            </a:p>
          </p:txBody>
        </p:sp>
        <p:sp>
          <p:nvSpPr>
            <p:cNvPr id="11" name="Rounded Rectangle 10"/>
            <p:cNvSpPr/>
            <p:nvPr/>
          </p:nvSpPr>
          <p:spPr>
            <a:xfrm>
              <a:off x="528320" y="3759200"/>
              <a:ext cx="7752080" cy="22860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60668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a:xfrm>
            <a:off x="267288" y="596900"/>
            <a:ext cx="8524875" cy="1096864"/>
          </a:xfrm>
        </p:spPr>
        <p:txBody>
          <a:bodyPr/>
          <a:lstStyle/>
          <a:p>
            <a:r>
              <a:rPr lang="en-US" dirty="0" smtClean="0"/>
              <a:t>Modify an Existing Linux Image File</a:t>
            </a:r>
          </a:p>
        </p:txBody>
      </p:sp>
      <p:sp>
        <p:nvSpPr>
          <p:cNvPr id="23555" name="Content Placeholder 3"/>
          <p:cNvSpPr>
            <a:spLocks noGrp="1"/>
          </p:cNvSpPr>
          <p:nvPr>
            <p:ph idx="1"/>
          </p:nvPr>
        </p:nvSpPr>
        <p:spPr>
          <a:xfrm>
            <a:off x="403568" y="1275308"/>
            <a:ext cx="4168432" cy="4941239"/>
          </a:xfrm>
        </p:spPr>
        <p:txBody>
          <a:bodyPr/>
          <a:lstStyle/>
          <a:p>
            <a:r>
              <a:rPr lang="en-US" dirty="0">
                <a:cs typeface="Courier New" pitchFamily="49" charset="0"/>
              </a:rPr>
              <a:t>Modifying an existing image is often a simpler approach</a:t>
            </a:r>
            <a:r>
              <a:rPr lang="en-US" dirty="0" smtClean="0">
                <a:cs typeface="Courier New" pitchFamily="49" charset="0"/>
              </a:rPr>
              <a:t>.</a:t>
            </a:r>
            <a:endParaRPr lang="en-US" dirty="0" smtClean="0"/>
          </a:p>
          <a:p>
            <a:pPr marL="914400" lvl="1" indent="-457200">
              <a:buFont typeface="+mj-lt"/>
              <a:buAutoNum type="arabicPeriod"/>
            </a:pPr>
            <a:r>
              <a:rPr lang="en-US" dirty="0" smtClean="0">
                <a:cs typeface="Courier New" pitchFamily="49" charset="0"/>
              </a:rPr>
              <a:t>If necessary, download and unbundle an existing image.</a:t>
            </a:r>
          </a:p>
          <a:p>
            <a:pPr marL="914400" lvl="1" indent="-457200">
              <a:buFont typeface="+mj-lt"/>
              <a:buAutoNum type="arabicPeriod"/>
            </a:pPr>
            <a:r>
              <a:rPr lang="en-US" dirty="0" smtClean="0">
                <a:cs typeface="Courier New" pitchFamily="49" charset="0"/>
              </a:rPr>
              <a:t>Mount the image to a Linux host using loopback mounts.</a:t>
            </a:r>
          </a:p>
          <a:p>
            <a:pPr marL="914400" lvl="1" indent="-457200">
              <a:buFont typeface="+mj-lt"/>
              <a:buAutoNum type="arabicPeriod"/>
            </a:pPr>
            <a:r>
              <a:rPr lang="en-US" dirty="0">
                <a:cs typeface="Courier New" pitchFamily="49" charset="0"/>
              </a:rPr>
              <a:t>M</a:t>
            </a:r>
            <a:r>
              <a:rPr lang="en-US" dirty="0" smtClean="0">
                <a:cs typeface="Courier New" pitchFamily="49" charset="0"/>
              </a:rPr>
              <a:t>odify files and directories in the image’s file system.</a:t>
            </a:r>
          </a:p>
          <a:p>
            <a:pPr marL="914400" lvl="1" indent="-457200">
              <a:buFont typeface="+mj-lt"/>
              <a:buAutoNum type="arabicPeriod"/>
            </a:pPr>
            <a:r>
              <a:rPr lang="en-US" dirty="0" err="1" smtClean="0">
                <a:cs typeface="Courier New" pitchFamily="49" charset="0"/>
              </a:rPr>
              <a:t>Unmount</a:t>
            </a:r>
            <a:r>
              <a:rPr lang="en-US" dirty="0" smtClean="0">
                <a:cs typeface="Courier New" pitchFamily="49" charset="0"/>
              </a:rPr>
              <a:t> the image.</a:t>
            </a:r>
          </a:p>
          <a:p>
            <a:pPr marL="914400" lvl="1" indent="-457200">
              <a:buFont typeface="+mj-lt"/>
              <a:buAutoNum type="arabicPeriod"/>
            </a:pPr>
            <a:r>
              <a:rPr lang="en-US" dirty="0" smtClean="0">
                <a:cs typeface="Courier New" pitchFamily="49" charset="0"/>
              </a:rPr>
              <a:t>Save the image to a new file name.</a:t>
            </a:r>
          </a:p>
          <a:p>
            <a:pPr marL="914400" lvl="1" indent="-457200">
              <a:buFont typeface="+mj-lt"/>
              <a:buAutoNum type="arabicPeriod"/>
            </a:pPr>
            <a:r>
              <a:rPr lang="en-US" dirty="0" smtClean="0">
                <a:cs typeface="Courier New" pitchFamily="49" charset="0"/>
              </a:rPr>
              <a:t>Bundle, upload, and register the new image.</a:t>
            </a:r>
          </a:p>
          <a:p>
            <a:pPr marL="914400" lvl="1" indent="-457200">
              <a:buFont typeface="+mj-lt"/>
              <a:buAutoNum type="arabicPeriod"/>
            </a:pPr>
            <a:endParaRPr lang="en-US" dirty="0" smtClean="0">
              <a:cs typeface="Courier New" pitchFamily="49" charset="0"/>
            </a:endParaRPr>
          </a:p>
          <a:p>
            <a:pPr marL="457200" indent="-457200">
              <a:buFont typeface="+mj-lt"/>
              <a:buAutoNum type="arabicPeriod"/>
            </a:pPr>
            <a:endParaRPr lang="en-US" dirty="0" smtClean="0">
              <a:cs typeface="Courier New" pitchFamily="49" charset="0"/>
            </a:endParaRPr>
          </a:p>
        </p:txBody>
      </p:sp>
      <p:sp>
        <p:nvSpPr>
          <p:cNvPr id="38"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29</a:t>
            </a:fld>
            <a:endParaRPr lang="en-US"/>
          </a:p>
        </p:txBody>
      </p:sp>
      <p:grpSp>
        <p:nvGrpSpPr>
          <p:cNvPr id="10" name="Group 9"/>
          <p:cNvGrpSpPr/>
          <p:nvPr/>
        </p:nvGrpSpPr>
        <p:grpSpPr>
          <a:xfrm>
            <a:off x="4605886" y="1320800"/>
            <a:ext cx="4168530" cy="4907280"/>
            <a:chOff x="4605886" y="1320800"/>
            <a:chExt cx="4168530" cy="4907280"/>
          </a:xfrm>
        </p:grpSpPr>
        <p:grpSp>
          <p:nvGrpSpPr>
            <p:cNvPr id="9" name="Group 8"/>
            <p:cNvGrpSpPr/>
            <p:nvPr/>
          </p:nvGrpSpPr>
          <p:grpSpPr>
            <a:xfrm>
              <a:off x="4805187" y="1448513"/>
              <a:ext cx="3969229" cy="4676232"/>
              <a:chOff x="4805187" y="1448513"/>
              <a:chExt cx="3969229" cy="4676232"/>
            </a:xfrm>
          </p:grpSpPr>
          <p:grpSp>
            <p:nvGrpSpPr>
              <p:cNvPr id="4" name="Group 3"/>
              <p:cNvGrpSpPr/>
              <p:nvPr/>
            </p:nvGrpSpPr>
            <p:grpSpPr>
              <a:xfrm>
                <a:off x="5493533" y="3831905"/>
                <a:ext cx="1211247" cy="634817"/>
                <a:chOff x="5483747" y="3557355"/>
                <a:chExt cx="1211247" cy="634817"/>
              </a:xfrm>
            </p:grpSpPr>
            <p:sp>
              <p:nvSpPr>
                <p:cNvPr id="2" name="Rounded Rectangle 1"/>
                <p:cNvSpPr/>
                <p:nvPr/>
              </p:nvSpPr>
              <p:spPr>
                <a:xfrm>
                  <a:off x="5539051" y="3557355"/>
                  <a:ext cx="1100641" cy="634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83747" y="3724057"/>
                  <a:ext cx="1211247" cy="338554"/>
                </a:xfrm>
                <a:prstGeom prst="rect">
                  <a:avLst/>
                </a:prstGeom>
                <a:noFill/>
              </p:spPr>
              <p:txBody>
                <a:bodyPr wrap="square" rtlCol="0">
                  <a:spAutoFit/>
                </a:bodyPr>
                <a:lstStyle/>
                <a:p>
                  <a:pPr algn="ctr"/>
                  <a:r>
                    <a:rPr lang="en-US" sz="1600" b="1" dirty="0" smtClean="0">
                      <a:solidFill>
                        <a:schemeClr val="bg1"/>
                      </a:solidFill>
                    </a:rPr>
                    <a:t>Linux VM</a:t>
                  </a:r>
                  <a:endParaRPr lang="en-US" sz="1600" b="1" dirty="0">
                    <a:solidFill>
                      <a:schemeClr val="bg1"/>
                    </a:solidFill>
                  </a:endParaRPr>
                </a:p>
              </p:txBody>
            </p:sp>
          </p:grpSp>
          <p:sp>
            <p:nvSpPr>
              <p:cNvPr id="16" name="Vertical Scroll 15"/>
              <p:cNvSpPr/>
              <p:nvPr/>
            </p:nvSpPr>
            <p:spPr>
              <a:xfrm>
                <a:off x="5670891" y="1448514"/>
                <a:ext cx="871961" cy="653445"/>
              </a:xfrm>
              <a:prstGeom prst="verticalScroll">
                <a:avLst/>
              </a:prstGeom>
              <a:solidFill>
                <a:schemeClr val="accent2"/>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EMI</a:t>
                </a:r>
                <a:endParaRPr lang="en-US" sz="1600" b="1" dirty="0">
                  <a:solidFill>
                    <a:schemeClr val="tx1"/>
                  </a:solidFill>
                </a:endParaRPr>
              </a:p>
            </p:txBody>
          </p:sp>
          <p:sp>
            <p:nvSpPr>
              <p:cNvPr id="17" name="Down Arrow 16"/>
              <p:cNvSpPr/>
              <p:nvPr/>
            </p:nvSpPr>
            <p:spPr>
              <a:xfrm>
                <a:off x="5867770" y="3363736"/>
                <a:ext cx="478205" cy="424543"/>
              </a:xfrm>
              <a:prstGeom prst="downArrow">
                <a:avLst/>
              </a:prstGeom>
              <a:solidFill>
                <a:srgbClr val="0099D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092125" y="3391341"/>
                <a:ext cx="731289" cy="307777"/>
              </a:xfrm>
              <a:prstGeom prst="rect">
                <a:avLst/>
              </a:prstGeom>
              <a:noFill/>
            </p:spPr>
            <p:txBody>
              <a:bodyPr wrap="none" rtlCol="0">
                <a:spAutoFit/>
              </a:bodyPr>
              <a:lstStyle/>
              <a:p>
                <a:pPr algn="r"/>
                <a:r>
                  <a:rPr lang="en-US" sz="1400" b="1" dirty="0" smtClean="0">
                    <a:solidFill>
                      <a:srgbClr val="0070C0"/>
                    </a:solidFill>
                  </a:rPr>
                  <a:t>mount</a:t>
                </a:r>
                <a:endParaRPr lang="en-US" sz="1400" b="1" dirty="0">
                  <a:solidFill>
                    <a:srgbClr val="0070C0"/>
                  </a:solidFill>
                </a:endParaRPr>
              </a:p>
            </p:txBody>
          </p:sp>
          <p:sp>
            <p:nvSpPr>
              <p:cNvPr id="35" name="Down Arrow 34"/>
              <p:cNvSpPr/>
              <p:nvPr/>
            </p:nvSpPr>
            <p:spPr>
              <a:xfrm>
                <a:off x="5864651" y="4560090"/>
                <a:ext cx="478205" cy="424543"/>
              </a:xfrm>
              <a:prstGeom prst="downArrow">
                <a:avLst/>
              </a:prstGeom>
              <a:solidFill>
                <a:srgbClr val="0099D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052049" y="4587695"/>
                <a:ext cx="771365" cy="307777"/>
              </a:xfrm>
              <a:prstGeom prst="rect">
                <a:avLst/>
              </a:prstGeom>
              <a:noFill/>
            </p:spPr>
            <p:txBody>
              <a:bodyPr wrap="none" rtlCol="0">
                <a:spAutoFit/>
              </a:bodyPr>
              <a:lstStyle/>
              <a:p>
                <a:r>
                  <a:rPr lang="en-US" sz="1400" b="1" dirty="0" smtClean="0">
                    <a:solidFill>
                      <a:srgbClr val="0070C0"/>
                    </a:solidFill>
                  </a:rPr>
                  <a:t>modify</a:t>
                </a:r>
                <a:endParaRPr lang="en-US" sz="1400" b="1" dirty="0">
                  <a:solidFill>
                    <a:srgbClr val="0070C0"/>
                  </a:solidFill>
                </a:endParaRPr>
              </a:p>
            </p:txBody>
          </p:sp>
          <p:sp>
            <p:nvSpPr>
              <p:cNvPr id="40" name="Down Arrow 39"/>
              <p:cNvSpPr/>
              <p:nvPr/>
            </p:nvSpPr>
            <p:spPr>
              <a:xfrm rot="10800000">
                <a:off x="7142741" y="4532484"/>
                <a:ext cx="478205" cy="424543"/>
              </a:xfrm>
              <a:prstGeom prst="downArrow">
                <a:avLst>
                  <a:gd name="adj1" fmla="val 50000"/>
                  <a:gd name="adj2" fmla="val 51607"/>
                </a:avLst>
              </a:prstGeom>
              <a:solidFill>
                <a:srgbClr val="0099D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874115" y="5690392"/>
                <a:ext cx="949299" cy="307777"/>
              </a:xfrm>
              <a:prstGeom prst="rect">
                <a:avLst/>
              </a:prstGeom>
              <a:noFill/>
            </p:spPr>
            <p:txBody>
              <a:bodyPr wrap="none" rtlCol="0">
                <a:spAutoFit/>
              </a:bodyPr>
              <a:lstStyle/>
              <a:p>
                <a:r>
                  <a:rPr lang="en-US" sz="1400" b="1" dirty="0" err="1" smtClean="0">
                    <a:solidFill>
                      <a:srgbClr val="0070C0"/>
                    </a:solidFill>
                  </a:rPr>
                  <a:t>unmount</a:t>
                </a:r>
                <a:endParaRPr lang="en-US" sz="1400" b="1" dirty="0">
                  <a:solidFill>
                    <a:srgbClr val="0070C0"/>
                  </a:solidFill>
                </a:endParaRPr>
              </a:p>
            </p:txBody>
          </p:sp>
          <p:sp>
            <p:nvSpPr>
              <p:cNvPr id="23" name="U-Turn Arrow 22"/>
              <p:cNvSpPr/>
              <p:nvPr/>
            </p:nvSpPr>
            <p:spPr>
              <a:xfrm rot="10800000" flipH="1">
                <a:off x="5981041" y="5625366"/>
                <a:ext cx="1535014" cy="499379"/>
              </a:xfrm>
              <a:prstGeom prst="uturnArrow">
                <a:avLst>
                  <a:gd name="adj1" fmla="val 45901"/>
                  <a:gd name="adj2" fmla="val 25000"/>
                  <a:gd name="adj3" fmla="val 34565"/>
                  <a:gd name="adj4" fmla="val 38284"/>
                  <a:gd name="adj5" fmla="val 98634"/>
                </a:avLst>
              </a:prstGeom>
              <a:solidFill>
                <a:srgbClr val="0099D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p:cNvSpPr txBox="1"/>
              <p:nvPr/>
            </p:nvSpPr>
            <p:spPr>
              <a:xfrm>
                <a:off x="7661669" y="4578041"/>
                <a:ext cx="822661" cy="307777"/>
              </a:xfrm>
              <a:prstGeom prst="rect">
                <a:avLst/>
              </a:prstGeom>
              <a:noFill/>
            </p:spPr>
            <p:txBody>
              <a:bodyPr wrap="none" rtlCol="0">
                <a:spAutoFit/>
              </a:bodyPr>
              <a:lstStyle/>
              <a:p>
                <a:r>
                  <a:rPr lang="en-US" sz="1400" b="1" dirty="0" smtClean="0">
                    <a:solidFill>
                      <a:srgbClr val="0070C0"/>
                    </a:solidFill>
                  </a:rPr>
                  <a:t>rename</a:t>
                </a:r>
                <a:endParaRPr lang="en-US" sz="1400" b="1" dirty="0">
                  <a:solidFill>
                    <a:srgbClr val="0070C0"/>
                  </a:solidFill>
                </a:endParaRPr>
              </a:p>
            </p:txBody>
          </p:sp>
          <p:sp>
            <p:nvSpPr>
              <p:cNvPr id="45" name="Down Arrow 44"/>
              <p:cNvSpPr/>
              <p:nvPr/>
            </p:nvSpPr>
            <p:spPr>
              <a:xfrm rot="10800000">
                <a:off x="7138356" y="3407362"/>
                <a:ext cx="478205" cy="424543"/>
              </a:xfrm>
              <a:prstGeom prst="downArrow">
                <a:avLst>
                  <a:gd name="adj1" fmla="val 50000"/>
                  <a:gd name="adj2" fmla="val 51607"/>
                </a:avLst>
              </a:prstGeom>
              <a:solidFill>
                <a:srgbClr val="0099D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661669" y="3358023"/>
                <a:ext cx="1112747" cy="523220"/>
              </a:xfrm>
              <a:prstGeom prst="rect">
                <a:avLst/>
              </a:prstGeom>
              <a:noFill/>
            </p:spPr>
            <p:txBody>
              <a:bodyPr wrap="square" rtlCol="0">
                <a:spAutoFit/>
              </a:bodyPr>
              <a:lstStyle/>
              <a:p>
                <a:r>
                  <a:rPr lang="en-US" sz="1400" b="1" dirty="0">
                    <a:solidFill>
                      <a:srgbClr val="0070C0"/>
                    </a:solidFill>
                  </a:rPr>
                  <a:t>b</a:t>
                </a:r>
                <a:r>
                  <a:rPr lang="en-US" sz="1400" b="1" dirty="0" smtClean="0">
                    <a:solidFill>
                      <a:srgbClr val="0070C0"/>
                    </a:solidFill>
                  </a:rPr>
                  <a:t>undle upload</a:t>
                </a:r>
                <a:endParaRPr lang="en-US" sz="1400" b="1" dirty="0">
                  <a:solidFill>
                    <a:srgbClr val="0070C0"/>
                  </a:solidFill>
                </a:endParaRPr>
              </a:p>
            </p:txBody>
          </p:sp>
          <p:sp>
            <p:nvSpPr>
              <p:cNvPr id="26" name="Rounded Rectangle 25"/>
              <p:cNvSpPr/>
              <p:nvPr/>
            </p:nvSpPr>
            <p:spPr>
              <a:xfrm>
                <a:off x="6936432" y="2633580"/>
                <a:ext cx="883613" cy="73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Walrus</a:t>
                </a:r>
                <a:endParaRPr lang="en-US" sz="1600" dirty="0"/>
              </a:p>
            </p:txBody>
          </p:sp>
          <p:sp>
            <p:nvSpPr>
              <p:cNvPr id="25" name="Down Arrow 24"/>
              <p:cNvSpPr/>
              <p:nvPr/>
            </p:nvSpPr>
            <p:spPr>
              <a:xfrm>
                <a:off x="5848567" y="2209037"/>
                <a:ext cx="478205" cy="424543"/>
              </a:xfrm>
              <a:prstGeom prst="downArrow">
                <a:avLst/>
              </a:prstGeom>
              <a:solidFill>
                <a:srgbClr val="0099D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805187" y="2158288"/>
                <a:ext cx="1018227" cy="523220"/>
              </a:xfrm>
              <a:prstGeom prst="rect">
                <a:avLst/>
              </a:prstGeom>
              <a:noFill/>
            </p:spPr>
            <p:txBody>
              <a:bodyPr wrap="none" rtlCol="0">
                <a:spAutoFit/>
              </a:bodyPr>
              <a:lstStyle/>
              <a:p>
                <a:r>
                  <a:rPr lang="en-US" sz="1400" b="1" dirty="0">
                    <a:solidFill>
                      <a:srgbClr val="0070C0"/>
                    </a:solidFill>
                  </a:rPr>
                  <a:t>d</a:t>
                </a:r>
                <a:r>
                  <a:rPr lang="en-US" sz="1400" b="1" dirty="0" smtClean="0">
                    <a:solidFill>
                      <a:srgbClr val="0070C0"/>
                    </a:solidFill>
                  </a:rPr>
                  <a:t>ownload</a:t>
                </a:r>
              </a:p>
              <a:p>
                <a:r>
                  <a:rPr lang="en-US" sz="1400" b="1" dirty="0" smtClean="0">
                    <a:solidFill>
                      <a:srgbClr val="0070C0"/>
                    </a:solidFill>
                  </a:rPr>
                  <a:t>unbundle</a:t>
                </a:r>
                <a:endParaRPr lang="en-US" sz="1400" b="1" dirty="0">
                  <a:solidFill>
                    <a:srgbClr val="0070C0"/>
                  </a:solidFill>
                </a:endParaRPr>
              </a:p>
            </p:txBody>
          </p:sp>
          <p:grpSp>
            <p:nvGrpSpPr>
              <p:cNvPr id="7" name="Group 6"/>
              <p:cNvGrpSpPr/>
              <p:nvPr/>
            </p:nvGrpSpPr>
            <p:grpSpPr>
              <a:xfrm>
                <a:off x="5728963" y="2773928"/>
                <a:ext cx="705430" cy="518615"/>
                <a:chOff x="7953542" y="5205046"/>
                <a:chExt cx="705430" cy="637917"/>
              </a:xfrm>
            </p:grpSpPr>
            <p:sp>
              <p:nvSpPr>
                <p:cNvPr id="5" name="Rectangle 4"/>
                <p:cNvSpPr/>
                <p:nvPr/>
              </p:nvSpPr>
              <p:spPr>
                <a:xfrm>
                  <a:off x="7962314" y="5205046"/>
                  <a:ext cx="696658" cy="6379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53542" y="5354727"/>
                  <a:ext cx="703868" cy="338554"/>
                </a:xfrm>
                <a:prstGeom prst="rect">
                  <a:avLst/>
                </a:prstGeom>
                <a:noFill/>
              </p:spPr>
              <p:txBody>
                <a:bodyPr wrap="square" rtlCol="0">
                  <a:spAutoFit/>
                </a:bodyPr>
                <a:lstStyle/>
                <a:p>
                  <a:pPr algn="ctr"/>
                  <a:r>
                    <a:rPr lang="en-US" sz="1600" b="1" dirty="0" smtClean="0"/>
                    <a:t>.</a:t>
                  </a:r>
                  <a:r>
                    <a:rPr lang="en-US" sz="1600" b="1" dirty="0" err="1" smtClean="0"/>
                    <a:t>img</a:t>
                  </a:r>
                  <a:endParaRPr lang="en-US" sz="1600" b="1" dirty="0"/>
                </a:p>
              </p:txBody>
            </p:sp>
          </p:grpSp>
          <p:grpSp>
            <p:nvGrpSpPr>
              <p:cNvPr id="30" name="Group 29"/>
              <p:cNvGrpSpPr/>
              <p:nvPr/>
            </p:nvGrpSpPr>
            <p:grpSpPr>
              <a:xfrm>
                <a:off x="5754157" y="5059740"/>
                <a:ext cx="705430" cy="518615"/>
                <a:chOff x="7953542" y="5205046"/>
                <a:chExt cx="705430" cy="637917"/>
              </a:xfrm>
            </p:grpSpPr>
            <p:sp>
              <p:nvSpPr>
                <p:cNvPr id="31" name="Rectangle 30"/>
                <p:cNvSpPr/>
                <p:nvPr/>
              </p:nvSpPr>
              <p:spPr>
                <a:xfrm>
                  <a:off x="7962314" y="5205046"/>
                  <a:ext cx="696658" cy="6379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953542" y="5354727"/>
                  <a:ext cx="703868" cy="416435"/>
                </a:xfrm>
                <a:prstGeom prst="rect">
                  <a:avLst/>
                </a:prstGeom>
                <a:noFill/>
              </p:spPr>
              <p:txBody>
                <a:bodyPr wrap="square" rtlCol="0">
                  <a:spAutoFit/>
                </a:bodyPr>
                <a:lstStyle/>
                <a:p>
                  <a:pPr algn="ctr"/>
                  <a:r>
                    <a:rPr lang="en-US" sz="1600" b="1" dirty="0" smtClean="0"/>
                    <a:t>.img</a:t>
                  </a:r>
                  <a:r>
                    <a:rPr lang="en-US" sz="1600" b="1" baseline="-25000" dirty="0" smtClean="0"/>
                    <a:t>1</a:t>
                  </a:r>
                  <a:endParaRPr lang="en-US" sz="1600" b="1" baseline="-25000" dirty="0"/>
                </a:p>
              </p:txBody>
            </p:sp>
          </p:grpSp>
          <p:grpSp>
            <p:nvGrpSpPr>
              <p:cNvPr id="33" name="Group 32"/>
              <p:cNvGrpSpPr/>
              <p:nvPr/>
            </p:nvGrpSpPr>
            <p:grpSpPr>
              <a:xfrm>
                <a:off x="7024743" y="5059738"/>
                <a:ext cx="705430" cy="518615"/>
                <a:chOff x="7953542" y="5205046"/>
                <a:chExt cx="705430" cy="637917"/>
              </a:xfrm>
            </p:grpSpPr>
            <p:sp>
              <p:nvSpPr>
                <p:cNvPr id="34" name="Rectangle 33"/>
                <p:cNvSpPr/>
                <p:nvPr/>
              </p:nvSpPr>
              <p:spPr>
                <a:xfrm>
                  <a:off x="7962314" y="5205046"/>
                  <a:ext cx="696658" cy="6379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953542" y="5354727"/>
                  <a:ext cx="703868" cy="416435"/>
                </a:xfrm>
                <a:prstGeom prst="rect">
                  <a:avLst/>
                </a:prstGeom>
                <a:noFill/>
              </p:spPr>
              <p:txBody>
                <a:bodyPr wrap="square" rtlCol="0">
                  <a:spAutoFit/>
                </a:bodyPr>
                <a:lstStyle/>
                <a:p>
                  <a:pPr algn="ctr"/>
                  <a:r>
                    <a:rPr lang="en-US" sz="1600" b="1" dirty="0" smtClean="0"/>
                    <a:t>.img</a:t>
                  </a:r>
                  <a:r>
                    <a:rPr lang="en-US" sz="1600" b="1" baseline="-25000" dirty="0" smtClean="0"/>
                    <a:t>1</a:t>
                  </a:r>
                  <a:endParaRPr lang="en-US" sz="1600" b="1" baseline="-25000" dirty="0"/>
                </a:p>
              </p:txBody>
            </p:sp>
          </p:grpSp>
          <p:grpSp>
            <p:nvGrpSpPr>
              <p:cNvPr id="37" name="Group 36"/>
              <p:cNvGrpSpPr/>
              <p:nvPr/>
            </p:nvGrpSpPr>
            <p:grpSpPr>
              <a:xfrm>
                <a:off x="7026305" y="3885837"/>
                <a:ext cx="703868" cy="584775"/>
                <a:chOff x="7956666" y="5133578"/>
                <a:chExt cx="703868" cy="719296"/>
              </a:xfrm>
            </p:grpSpPr>
            <p:sp>
              <p:nvSpPr>
                <p:cNvPr id="47" name="Rectangle 46"/>
                <p:cNvSpPr/>
                <p:nvPr/>
              </p:nvSpPr>
              <p:spPr>
                <a:xfrm>
                  <a:off x="7962314" y="5205046"/>
                  <a:ext cx="696658" cy="6379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956666" y="5133578"/>
                  <a:ext cx="703868" cy="719296"/>
                </a:xfrm>
                <a:prstGeom prst="rect">
                  <a:avLst/>
                </a:prstGeom>
                <a:noFill/>
              </p:spPr>
              <p:txBody>
                <a:bodyPr wrap="square" rtlCol="0">
                  <a:spAutoFit/>
                </a:bodyPr>
                <a:lstStyle/>
                <a:p>
                  <a:pPr algn="ctr"/>
                  <a:r>
                    <a:rPr lang="en-US" sz="1600" b="1" dirty="0"/>
                    <a:t>n</a:t>
                  </a:r>
                  <a:r>
                    <a:rPr lang="en-US" sz="1600" b="1" dirty="0" smtClean="0"/>
                    <a:t>ew .</a:t>
                  </a:r>
                  <a:r>
                    <a:rPr lang="en-US" sz="1600" b="1" dirty="0" err="1" smtClean="0"/>
                    <a:t>img</a:t>
                  </a:r>
                  <a:endParaRPr lang="en-US" sz="1600" b="1" baseline="-25000" dirty="0"/>
                </a:p>
              </p:txBody>
            </p:sp>
          </p:grpSp>
          <p:sp>
            <p:nvSpPr>
              <p:cNvPr id="42" name="Vertical Scroll 41"/>
              <p:cNvSpPr/>
              <p:nvPr/>
            </p:nvSpPr>
            <p:spPr>
              <a:xfrm>
                <a:off x="6948084" y="1448513"/>
                <a:ext cx="871961" cy="653445"/>
              </a:xfrm>
              <a:prstGeom prst="verticalScroll">
                <a:avLst/>
              </a:prstGeom>
              <a:solidFill>
                <a:schemeClr val="accent2"/>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EMI</a:t>
                </a:r>
                <a:r>
                  <a:rPr lang="en-US" sz="1600" b="1" baseline="-25000" dirty="0" smtClean="0">
                    <a:solidFill>
                      <a:schemeClr val="tx1"/>
                    </a:solidFill>
                  </a:rPr>
                  <a:t>1</a:t>
                </a:r>
                <a:endParaRPr lang="en-US" sz="1600" b="1" baseline="-25000" dirty="0">
                  <a:solidFill>
                    <a:schemeClr val="tx1"/>
                  </a:solidFill>
                </a:endParaRPr>
              </a:p>
            </p:txBody>
          </p:sp>
          <p:sp>
            <p:nvSpPr>
              <p:cNvPr id="44" name="Down Arrow 43"/>
              <p:cNvSpPr/>
              <p:nvPr/>
            </p:nvSpPr>
            <p:spPr>
              <a:xfrm rot="10800000">
                <a:off x="7112072" y="2158288"/>
                <a:ext cx="478205" cy="424543"/>
              </a:xfrm>
              <a:prstGeom prst="downArrow">
                <a:avLst>
                  <a:gd name="adj1" fmla="val 50000"/>
                  <a:gd name="adj2" fmla="val 51607"/>
                </a:avLst>
              </a:prstGeom>
              <a:solidFill>
                <a:srgbClr val="0099DB"/>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p:cNvSpPr txBox="1"/>
            <p:nvPr/>
          </p:nvSpPr>
          <p:spPr>
            <a:xfrm>
              <a:off x="7661669" y="2158288"/>
              <a:ext cx="1112747" cy="307777"/>
            </a:xfrm>
            <a:prstGeom prst="rect">
              <a:avLst/>
            </a:prstGeom>
            <a:noFill/>
          </p:spPr>
          <p:txBody>
            <a:bodyPr wrap="square" rtlCol="0">
              <a:spAutoFit/>
            </a:bodyPr>
            <a:lstStyle/>
            <a:p>
              <a:r>
                <a:rPr lang="en-US" sz="1400" b="1" dirty="0" smtClean="0">
                  <a:solidFill>
                    <a:srgbClr val="0070C0"/>
                  </a:solidFill>
                </a:rPr>
                <a:t>register</a:t>
              </a:r>
              <a:endParaRPr lang="en-US" sz="1400" b="1" dirty="0">
                <a:solidFill>
                  <a:srgbClr val="0070C0"/>
                </a:solidFill>
              </a:endParaRPr>
            </a:p>
          </p:txBody>
        </p:sp>
        <p:sp>
          <p:nvSpPr>
            <p:cNvPr id="8" name="Rounded Rectangle 7"/>
            <p:cNvSpPr/>
            <p:nvPr/>
          </p:nvSpPr>
          <p:spPr>
            <a:xfrm>
              <a:off x="4605886" y="1320800"/>
              <a:ext cx="4168530" cy="490728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736443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smtClean="0"/>
              <a:t>Module Topics</a:t>
            </a:r>
            <a:endParaRPr lang="en-US" dirty="0"/>
          </a:p>
        </p:txBody>
      </p:sp>
      <p:sp>
        <p:nvSpPr>
          <p:cNvPr id="6151" name="Rectangle 7"/>
          <p:cNvSpPr>
            <a:spLocks noGrp="1" noChangeArrowheads="1"/>
          </p:cNvSpPr>
          <p:nvPr>
            <p:ph type="body" idx="1"/>
          </p:nvPr>
        </p:nvSpPr>
        <p:spPr/>
        <p:txBody>
          <a:bodyPr/>
          <a:lstStyle/>
          <a:p>
            <a:r>
              <a:rPr lang="en-US" dirty="0" smtClean="0"/>
              <a:t>Eucalyptus machine images and instances</a:t>
            </a:r>
          </a:p>
          <a:p>
            <a:r>
              <a:rPr lang="en-US" dirty="0" smtClean="0"/>
              <a:t>Creating, viewing, and deleting key pairs</a:t>
            </a:r>
          </a:p>
          <a:p>
            <a:r>
              <a:rPr lang="en-US" dirty="0" smtClean="0"/>
              <a:t>Starting, viewing, rebooting, and terminating an instance</a:t>
            </a:r>
          </a:p>
          <a:p>
            <a:r>
              <a:rPr lang="en-US" dirty="0" smtClean="0"/>
              <a:t>Downloading certified images</a:t>
            </a:r>
          </a:p>
          <a:p>
            <a:r>
              <a:rPr lang="en-US" dirty="0" smtClean="0"/>
              <a:t>Bundling, uploading, and registering images</a:t>
            </a:r>
          </a:p>
          <a:p>
            <a:r>
              <a:rPr lang="en-US" dirty="0" smtClean="0"/>
              <a:t>Listing images</a:t>
            </a:r>
          </a:p>
          <a:p>
            <a:r>
              <a:rPr lang="en-US" dirty="0" smtClean="0"/>
              <a:t>Creating new images</a:t>
            </a:r>
          </a:p>
          <a:p>
            <a:r>
              <a:rPr lang="en-US" dirty="0" smtClean="0"/>
              <a:t>Downloading and unbundling images</a:t>
            </a:r>
          </a:p>
          <a:p>
            <a:r>
              <a:rPr lang="en-US" dirty="0" smtClean="0"/>
              <a:t>Deleting images and Walrus buckets</a:t>
            </a:r>
          </a:p>
          <a:p>
            <a:endParaRPr lang="en-US" dirty="0"/>
          </a:p>
        </p:txBody>
      </p:sp>
      <p:sp>
        <p:nvSpPr>
          <p:cNvPr id="6" name="Slide Number Placeholder 5"/>
          <p:cNvSpPr>
            <a:spLocks noGrp="1"/>
          </p:cNvSpPr>
          <p:nvPr>
            <p:ph type="sldNum" sz="quarter" idx="12"/>
          </p:nvPr>
        </p:nvSpPr>
        <p:spPr/>
        <p:txBody>
          <a:bodyPr/>
          <a:lstStyle/>
          <a:p>
            <a:fld id="{9A5B4A5D-BD9B-41CD-9965-8D538CC76998}" type="slidenum">
              <a:rPr lang="en-US" smtClean="0"/>
              <a:pPr/>
              <a:t>3</a:t>
            </a:fld>
            <a:endParaRPr lang="en-US"/>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t>Modify a Running Linux System</a:t>
            </a:r>
          </a:p>
        </p:txBody>
      </p:sp>
      <p:sp>
        <p:nvSpPr>
          <p:cNvPr id="23555" name="Content Placeholder 3"/>
          <p:cNvSpPr>
            <a:spLocks noGrp="1"/>
          </p:cNvSpPr>
          <p:nvPr>
            <p:ph idx="1"/>
          </p:nvPr>
        </p:nvSpPr>
        <p:spPr>
          <a:xfrm>
            <a:off x="241555" y="1584299"/>
            <a:ext cx="8167523" cy="4840942"/>
          </a:xfrm>
        </p:spPr>
        <p:txBody>
          <a:bodyPr/>
          <a:lstStyle/>
          <a:p>
            <a:r>
              <a:rPr lang="en-US" dirty="0" smtClean="0"/>
              <a:t>Use </a:t>
            </a:r>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-bundle-</a:t>
            </a:r>
            <a:r>
              <a:rPr lang="en-US" dirty="0" err="1" smtClean="0">
                <a:latin typeface="Courier New" pitchFamily="49" charset="0"/>
                <a:cs typeface="Courier New" pitchFamily="49" charset="0"/>
              </a:rPr>
              <a:t>vol</a:t>
            </a:r>
            <a:r>
              <a:rPr lang="en-US" dirty="0" smtClean="0"/>
              <a:t> to                                               create an image of a                                                         running system.</a:t>
            </a:r>
          </a:p>
          <a:p>
            <a:pPr lvl="1"/>
            <a:r>
              <a:rPr lang="en-US" dirty="0" smtClean="0"/>
              <a:t>Can be physical or                                                                  virtual system with euca2ools                                                    installed</a:t>
            </a:r>
          </a:p>
          <a:p>
            <a:pPr lvl="1"/>
            <a:r>
              <a:rPr lang="en-US" dirty="0" smtClean="0"/>
              <a:t>Free space required for                                                               bundling operation should                                                             be twice the disk space used </a:t>
            </a:r>
          </a:p>
          <a:p>
            <a:r>
              <a:rPr lang="en-US" dirty="0"/>
              <a:t>Actual steps to bundle a running system will vary with each Linux </a:t>
            </a:r>
            <a:r>
              <a:rPr lang="en-US" dirty="0" smtClean="0"/>
              <a:t>distribution and version.</a:t>
            </a:r>
            <a:endParaRPr lang="en-US" dirty="0"/>
          </a:p>
          <a:p>
            <a:r>
              <a:rPr lang="en-US" dirty="0" smtClean="0"/>
              <a:t>See the online documentation at </a:t>
            </a:r>
            <a:r>
              <a:rPr lang="en-US" dirty="0">
                <a:hlinkClick r:id="rId3"/>
              </a:rPr>
              <a:t>http://</a:t>
            </a:r>
            <a:r>
              <a:rPr lang="en-US" dirty="0" smtClean="0">
                <a:hlinkClick r:id="rId3"/>
              </a:rPr>
              <a:t>www.eucalyptus.com/docs</a:t>
            </a:r>
            <a:r>
              <a:rPr lang="en-US" dirty="0" smtClean="0"/>
              <a:t> for more information.         </a:t>
            </a:r>
          </a:p>
        </p:txBody>
      </p:sp>
      <p:grpSp>
        <p:nvGrpSpPr>
          <p:cNvPr id="6" name="Group 5"/>
          <p:cNvGrpSpPr/>
          <p:nvPr/>
        </p:nvGrpSpPr>
        <p:grpSpPr>
          <a:xfrm>
            <a:off x="5347710" y="1546167"/>
            <a:ext cx="3082304" cy="2693323"/>
            <a:chOff x="5347710" y="1546167"/>
            <a:chExt cx="3082304" cy="2693323"/>
          </a:xfrm>
        </p:grpSpPr>
        <p:grpSp>
          <p:nvGrpSpPr>
            <p:cNvPr id="2" name="Group 1"/>
            <p:cNvGrpSpPr/>
            <p:nvPr/>
          </p:nvGrpSpPr>
          <p:grpSpPr>
            <a:xfrm>
              <a:off x="5347710" y="1546167"/>
              <a:ext cx="2381414" cy="2693323"/>
              <a:chOff x="5264862" y="1384244"/>
              <a:chExt cx="2381414" cy="2178762"/>
            </a:xfrm>
          </p:grpSpPr>
          <p:sp>
            <p:nvSpPr>
              <p:cNvPr id="24" name="Rounded Rectangle 23"/>
              <p:cNvSpPr/>
              <p:nvPr/>
            </p:nvSpPr>
            <p:spPr>
              <a:xfrm>
                <a:off x="5264862" y="1384244"/>
                <a:ext cx="2381414" cy="217876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326774" y="1384244"/>
                <a:ext cx="2257589" cy="400110"/>
              </a:xfrm>
              <a:prstGeom prst="rect">
                <a:avLst/>
              </a:prstGeom>
              <a:noFill/>
            </p:spPr>
            <p:txBody>
              <a:bodyPr wrap="square" rtlCol="0">
                <a:spAutoFit/>
              </a:bodyPr>
              <a:lstStyle/>
              <a:p>
                <a:pPr algn="ctr"/>
                <a:r>
                  <a:rPr lang="en-US" sz="2000" b="1" dirty="0">
                    <a:solidFill>
                      <a:schemeClr val="bg1"/>
                    </a:solidFill>
                  </a:rPr>
                  <a:t>r</a:t>
                </a:r>
                <a:r>
                  <a:rPr lang="en-US" sz="2000" b="1" dirty="0" smtClean="0">
                    <a:solidFill>
                      <a:schemeClr val="bg1"/>
                    </a:solidFill>
                  </a:rPr>
                  <a:t>unning </a:t>
                </a:r>
                <a:r>
                  <a:rPr lang="en-US" sz="2000" b="1" dirty="0">
                    <a:solidFill>
                      <a:schemeClr val="bg1"/>
                    </a:solidFill>
                  </a:rPr>
                  <a:t>s</a:t>
                </a:r>
                <a:r>
                  <a:rPr lang="en-US" sz="2000" b="1" dirty="0" smtClean="0">
                    <a:solidFill>
                      <a:schemeClr val="bg1"/>
                    </a:solidFill>
                  </a:rPr>
                  <a:t>ystem</a:t>
                </a:r>
                <a:endParaRPr lang="en-US" sz="2000" b="1" dirty="0">
                  <a:solidFill>
                    <a:schemeClr val="bg1"/>
                  </a:solidFill>
                </a:endParaRPr>
              </a:p>
            </p:txBody>
          </p:sp>
        </p:grpSp>
        <p:sp>
          <p:nvSpPr>
            <p:cNvPr id="3" name="TextBox 2"/>
            <p:cNvSpPr txBox="1"/>
            <p:nvPr/>
          </p:nvSpPr>
          <p:spPr>
            <a:xfrm>
              <a:off x="5497893" y="2207497"/>
              <a:ext cx="2081047" cy="338554"/>
            </a:xfrm>
            <a:prstGeom prst="rect">
              <a:avLst/>
            </a:prstGeom>
            <a:noFill/>
          </p:spPr>
          <p:txBody>
            <a:bodyPr wrap="square" rtlCol="0">
              <a:spAutoFit/>
            </a:bodyPr>
            <a:lstStyle/>
            <a:p>
              <a:pPr algn="ctr"/>
              <a:r>
                <a:rPr lang="en-US" sz="1600" b="1" dirty="0" smtClean="0">
                  <a:solidFill>
                    <a:schemeClr val="bg1"/>
                  </a:solidFill>
                </a:rPr>
                <a:t># </a:t>
              </a:r>
              <a:r>
                <a:rPr lang="en-US" sz="1600" b="1" dirty="0" err="1" smtClean="0">
                  <a:solidFill>
                    <a:schemeClr val="bg1"/>
                  </a:solidFill>
                </a:rPr>
                <a:t>euca</a:t>
              </a:r>
              <a:r>
                <a:rPr lang="en-US" sz="1600" b="1" dirty="0" smtClean="0">
                  <a:solidFill>
                    <a:schemeClr val="bg1"/>
                  </a:solidFill>
                </a:rPr>
                <a:t>-bundle-</a:t>
              </a:r>
              <a:r>
                <a:rPr lang="en-US" sz="1600" b="1" dirty="0" err="1" smtClean="0">
                  <a:solidFill>
                    <a:schemeClr val="bg1"/>
                  </a:solidFill>
                </a:rPr>
                <a:t>vol</a:t>
              </a:r>
              <a:endParaRPr lang="en-US" sz="1600" b="1" dirty="0">
                <a:solidFill>
                  <a:schemeClr val="bg1"/>
                </a:solidFill>
              </a:endParaRPr>
            </a:p>
          </p:txBody>
        </p:sp>
        <p:sp>
          <p:nvSpPr>
            <p:cNvPr id="4" name="Circular Arrow 3"/>
            <p:cNvSpPr/>
            <p:nvPr/>
          </p:nvSpPr>
          <p:spPr>
            <a:xfrm rot="5400000">
              <a:off x="7395593" y="2296120"/>
              <a:ext cx="981284" cy="1087558"/>
            </a:xfrm>
            <a:prstGeom prst="circularArrow">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 name="Group 10"/>
            <p:cNvGrpSpPr/>
            <p:nvPr/>
          </p:nvGrpSpPr>
          <p:grpSpPr>
            <a:xfrm>
              <a:off x="5925322" y="2839899"/>
              <a:ext cx="1226188" cy="1366823"/>
              <a:chOff x="6211133" y="4409843"/>
              <a:chExt cx="1540124" cy="1798320"/>
            </a:xfrm>
          </p:grpSpPr>
          <p:sp>
            <p:nvSpPr>
              <p:cNvPr id="12" name="Rectangle 11"/>
              <p:cNvSpPr/>
              <p:nvPr/>
            </p:nvSpPr>
            <p:spPr>
              <a:xfrm>
                <a:off x="6348293" y="4511443"/>
                <a:ext cx="1402964" cy="128924"/>
              </a:xfrm>
              <a:prstGeom prst="rect">
                <a:avLst/>
              </a:prstGeom>
              <a:solidFill>
                <a:schemeClr val="accent5">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13" name="Rectangle 12"/>
              <p:cNvSpPr/>
              <p:nvPr/>
            </p:nvSpPr>
            <p:spPr>
              <a:xfrm>
                <a:off x="6348293" y="4775603"/>
                <a:ext cx="1402964" cy="128924"/>
              </a:xfrm>
              <a:prstGeom prst="rect">
                <a:avLst/>
              </a:prstGeom>
              <a:solidFill>
                <a:schemeClr val="accent5">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14" name="Rectangle 13"/>
              <p:cNvSpPr/>
              <p:nvPr/>
            </p:nvSpPr>
            <p:spPr>
              <a:xfrm>
                <a:off x="6348293" y="5298843"/>
                <a:ext cx="1402964" cy="128924"/>
              </a:xfrm>
              <a:prstGeom prst="rect">
                <a:avLst/>
              </a:prstGeom>
              <a:solidFill>
                <a:schemeClr val="accent5">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15" name="Rectangle 14"/>
              <p:cNvSpPr/>
              <p:nvPr/>
            </p:nvSpPr>
            <p:spPr>
              <a:xfrm>
                <a:off x="6348293" y="5029603"/>
                <a:ext cx="1402964" cy="128924"/>
              </a:xfrm>
              <a:prstGeom prst="rect">
                <a:avLst/>
              </a:prstGeom>
              <a:solidFill>
                <a:schemeClr val="accent5">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16" name="Rectangle 15"/>
              <p:cNvSpPr/>
              <p:nvPr/>
            </p:nvSpPr>
            <p:spPr>
              <a:xfrm>
                <a:off x="6348293" y="5559709"/>
                <a:ext cx="1402964" cy="128924"/>
              </a:xfrm>
              <a:prstGeom prst="rect">
                <a:avLst/>
              </a:prstGeom>
              <a:solidFill>
                <a:schemeClr val="accent5">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17" name="Left Bracket 16"/>
              <p:cNvSpPr/>
              <p:nvPr/>
            </p:nvSpPr>
            <p:spPr>
              <a:xfrm>
                <a:off x="6211133" y="4409843"/>
                <a:ext cx="274320" cy="1798320"/>
              </a:xfrm>
              <a:prstGeom prst="leftBracket">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2" descr="C:\Users\sbradshaw\AppData\Local\Microsoft\Windows\Temporary Internet Files\Content.IE5\74QSQKHX\MC90039070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1953" y="4846723"/>
                <a:ext cx="865368" cy="67868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Rectangle 18"/>
              <p:cNvSpPr/>
              <p:nvPr/>
            </p:nvSpPr>
            <p:spPr>
              <a:xfrm>
                <a:off x="6348293" y="5805334"/>
                <a:ext cx="1402964" cy="277447"/>
              </a:xfrm>
              <a:prstGeom prst="rect">
                <a:avLst/>
              </a:prstGeom>
              <a:solidFill>
                <a:schemeClr val="accent5">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5">
                        <a:lumMod val="75000"/>
                      </a:schemeClr>
                    </a:solidFill>
                  </a:ln>
                </a:endParaRPr>
              </a:p>
            </p:txBody>
          </p:sp>
          <p:sp>
            <p:nvSpPr>
              <p:cNvPr id="20" name="TextBox 19"/>
              <p:cNvSpPr txBox="1"/>
              <p:nvPr/>
            </p:nvSpPr>
            <p:spPr>
              <a:xfrm>
                <a:off x="6348294" y="5759391"/>
                <a:ext cx="1373256" cy="353032"/>
              </a:xfrm>
              <a:prstGeom prst="rect">
                <a:avLst/>
              </a:prstGeom>
              <a:noFill/>
              <a:ln>
                <a:noFill/>
              </a:ln>
            </p:spPr>
            <p:txBody>
              <a:bodyPr wrap="square" rtlCol="0">
                <a:spAutoFit/>
              </a:bodyPr>
              <a:lstStyle/>
              <a:p>
                <a:pPr algn="ctr"/>
                <a:r>
                  <a:rPr lang="en-US" sz="1400" b="1" dirty="0" smtClean="0"/>
                  <a:t>manifest</a:t>
                </a:r>
                <a:endParaRPr lang="en-US" sz="1400" b="1" dirty="0"/>
              </a:p>
            </p:txBody>
          </p:sp>
        </p:grpSp>
      </p:grpSp>
      <p:sp>
        <p:nvSpPr>
          <p:cNvPr id="21"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30</a:t>
            </a:fld>
            <a:endParaRPr lang="en-US"/>
          </a:p>
        </p:txBody>
      </p:sp>
    </p:spTree>
    <p:extLst>
      <p:ext uri="{BB962C8B-B14F-4D97-AF65-F5344CB8AC3E}">
        <p14:creationId xmlns:p14="http://schemas.microsoft.com/office/powerpoint/2010/main" val="38996495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t>Modify a Running Windows Instance</a:t>
            </a:r>
          </a:p>
        </p:txBody>
      </p:sp>
      <p:sp>
        <p:nvSpPr>
          <p:cNvPr id="23555" name="Content Placeholder 3"/>
          <p:cNvSpPr>
            <a:spLocks noGrp="1"/>
          </p:cNvSpPr>
          <p:nvPr>
            <p:ph idx="1"/>
          </p:nvPr>
        </p:nvSpPr>
        <p:spPr>
          <a:xfrm>
            <a:off x="314326" y="1425388"/>
            <a:ext cx="4616904" cy="4840942"/>
          </a:xfrm>
        </p:spPr>
        <p:txBody>
          <a:bodyPr/>
          <a:lstStyle/>
          <a:p>
            <a:r>
              <a:rPr lang="en-US" dirty="0" smtClean="0"/>
              <a:t>To modify an existing Windows image: </a:t>
            </a:r>
          </a:p>
          <a:p>
            <a:pPr marL="914400" lvl="1" indent="-457200">
              <a:buFont typeface="+mj-lt"/>
              <a:buAutoNum type="arabicPeriod"/>
            </a:pPr>
            <a:r>
              <a:rPr lang="en-US" dirty="0" smtClean="0"/>
              <a:t>Start </a:t>
            </a:r>
            <a:r>
              <a:rPr lang="en-US" dirty="0"/>
              <a:t>a Windows </a:t>
            </a:r>
            <a:r>
              <a:rPr lang="en-US" dirty="0" smtClean="0"/>
              <a:t>instance.</a:t>
            </a:r>
          </a:p>
          <a:p>
            <a:pPr marL="914400" lvl="1" indent="-457200">
              <a:buFont typeface="+mj-lt"/>
              <a:buAutoNum type="arabicPeriod"/>
            </a:pPr>
            <a:r>
              <a:rPr lang="en-US" dirty="0"/>
              <a:t>M</a:t>
            </a:r>
            <a:r>
              <a:rPr lang="en-US" dirty="0" smtClean="0"/>
              <a:t>odify the running instance as needed.</a:t>
            </a:r>
          </a:p>
          <a:p>
            <a:pPr marL="914400" lvl="1" indent="-457200">
              <a:buFont typeface="+mj-lt"/>
              <a:buAutoNum type="arabicPeriod"/>
            </a:pPr>
            <a:r>
              <a:rPr lang="en-US" dirty="0" smtClean="0"/>
              <a:t>Bundle the running instance and upload it to Walrus.</a:t>
            </a:r>
            <a:endParaRPr lang="en-US" dirty="0"/>
          </a:p>
          <a:p>
            <a:r>
              <a:rPr lang="en-US" dirty="0" smtClean="0"/>
              <a:t>To bundle a new Windows image from a running instance:</a:t>
            </a:r>
          </a:p>
          <a:p>
            <a:pPr lvl="1"/>
            <a:r>
              <a:rPr lang="en-US" sz="2100" dirty="0" err="1">
                <a:latin typeface="Courier New" pitchFamily="49" charset="0"/>
                <a:cs typeface="Courier New" pitchFamily="49" charset="0"/>
              </a:rPr>
              <a:t>euca</a:t>
            </a:r>
            <a:r>
              <a:rPr lang="en-US" sz="2100" dirty="0">
                <a:latin typeface="Courier New" pitchFamily="49" charset="0"/>
                <a:cs typeface="Courier New" pitchFamily="49" charset="0"/>
              </a:rPr>
              <a:t>-bundle-instance </a:t>
            </a:r>
            <a:r>
              <a:rPr lang="en-US" sz="2100" dirty="0" smtClean="0">
                <a:latin typeface="Courier New" pitchFamily="49" charset="0"/>
                <a:cs typeface="Courier New" pitchFamily="49" charset="0"/>
              </a:rPr>
              <a:t>  -</a:t>
            </a:r>
            <a:r>
              <a:rPr lang="en-US" sz="2100" dirty="0">
                <a:latin typeface="Courier New" pitchFamily="49" charset="0"/>
                <a:cs typeface="Courier New" pitchFamily="49" charset="0"/>
              </a:rPr>
              <a:t>b </a:t>
            </a:r>
            <a:r>
              <a:rPr lang="en-US" sz="2100" dirty="0" smtClean="0">
                <a:latin typeface="Courier New" pitchFamily="49" charset="0"/>
                <a:cs typeface="Courier New" pitchFamily="49" charset="0"/>
              </a:rPr>
              <a:t>&lt;</a:t>
            </a:r>
            <a:r>
              <a:rPr lang="en-US" sz="2100" dirty="0" err="1" smtClean="0">
                <a:latin typeface="Courier New" pitchFamily="49" charset="0"/>
                <a:cs typeface="Courier New" pitchFamily="49" charset="0"/>
              </a:rPr>
              <a:t>bucket_name</a:t>
            </a:r>
            <a:r>
              <a:rPr lang="en-US" sz="2100" dirty="0">
                <a:latin typeface="Courier New" pitchFamily="49" charset="0"/>
                <a:cs typeface="Courier New" pitchFamily="49" charset="0"/>
              </a:rPr>
              <a:t>&gt; </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i</a:t>
            </a:r>
            <a:r>
              <a:rPr lang="en-US" sz="2100" dirty="0" smtClean="0">
                <a:latin typeface="Courier New" pitchFamily="49" charset="0"/>
                <a:cs typeface="Courier New" pitchFamily="49" charset="0"/>
              </a:rPr>
              <a:t>-&lt;</a:t>
            </a:r>
            <a:r>
              <a:rPr lang="en-US" sz="2100" dirty="0" err="1" smtClean="0">
                <a:latin typeface="Courier New" pitchFamily="49" charset="0"/>
                <a:cs typeface="Courier New" pitchFamily="49" charset="0"/>
              </a:rPr>
              <a:t>nnnnnnnn</a:t>
            </a:r>
            <a:r>
              <a:rPr lang="en-US" sz="2100" dirty="0" smtClean="0">
                <a:latin typeface="Courier New" pitchFamily="49" charset="0"/>
                <a:cs typeface="Courier New" pitchFamily="49" charset="0"/>
              </a:rPr>
              <a:t>&gt;</a:t>
            </a:r>
          </a:p>
        </p:txBody>
      </p:sp>
      <p:sp>
        <p:nvSpPr>
          <p:cNvPr id="20"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31</a:t>
            </a:fld>
            <a:endParaRPr lang="en-US"/>
          </a:p>
        </p:txBody>
      </p:sp>
      <p:grpSp>
        <p:nvGrpSpPr>
          <p:cNvPr id="10" name="Group 9"/>
          <p:cNvGrpSpPr/>
          <p:nvPr/>
        </p:nvGrpSpPr>
        <p:grpSpPr>
          <a:xfrm>
            <a:off x="5218868" y="1330960"/>
            <a:ext cx="3351150" cy="4998720"/>
            <a:chOff x="5218868" y="1330960"/>
            <a:chExt cx="3351150" cy="4998720"/>
          </a:xfrm>
        </p:grpSpPr>
        <p:grpSp>
          <p:nvGrpSpPr>
            <p:cNvPr id="4" name="Group 3"/>
            <p:cNvGrpSpPr/>
            <p:nvPr/>
          </p:nvGrpSpPr>
          <p:grpSpPr>
            <a:xfrm>
              <a:off x="6210540" y="1507030"/>
              <a:ext cx="1638300" cy="1219200"/>
              <a:chOff x="942975" y="4686300"/>
              <a:chExt cx="1638300" cy="1219200"/>
            </a:xfrm>
          </p:grpSpPr>
          <p:sp>
            <p:nvSpPr>
              <p:cNvPr id="2" name="Rounded Rectangle 1"/>
              <p:cNvSpPr/>
              <p:nvPr/>
            </p:nvSpPr>
            <p:spPr>
              <a:xfrm>
                <a:off x="942975" y="4686300"/>
                <a:ext cx="16383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066800" y="4941957"/>
                <a:ext cx="1390650" cy="646331"/>
              </a:xfrm>
              <a:prstGeom prst="rect">
                <a:avLst/>
              </a:prstGeom>
              <a:noFill/>
            </p:spPr>
            <p:txBody>
              <a:bodyPr wrap="square" rtlCol="0">
                <a:spAutoFit/>
              </a:bodyPr>
              <a:lstStyle/>
              <a:p>
                <a:pPr algn="ctr"/>
                <a:r>
                  <a:rPr lang="en-US" b="1" dirty="0" smtClean="0">
                    <a:solidFill>
                      <a:schemeClr val="bg1"/>
                    </a:solidFill>
                  </a:rPr>
                  <a:t>Windows instance</a:t>
                </a:r>
                <a:endParaRPr lang="en-US" b="1" dirty="0">
                  <a:solidFill>
                    <a:schemeClr val="bg1"/>
                  </a:solidFill>
                </a:endParaRPr>
              </a:p>
            </p:txBody>
          </p:sp>
        </p:grpSp>
        <p:sp>
          <p:nvSpPr>
            <p:cNvPr id="6" name="TextBox 5"/>
            <p:cNvSpPr txBox="1"/>
            <p:nvPr/>
          </p:nvSpPr>
          <p:spPr>
            <a:xfrm>
              <a:off x="5489361" y="3210142"/>
              <a:ext cx="3080657" cy="369332"/>
            </a:xfrm>
            <a:prstGeom prst="rect">
              <a:avLst/>
            </a:prstGeom>
            <a:noFill/>
          </p:spPr>
          <p:txBody>
            <a:bodyPr wrap="square" rtlCol="0">
              <a:spAutoFit/>
            </a:bodyPr>
            <a:lstStyle/>
            <a:p>
              <a:pPr algn="ctr"/>
              <a:r>
                <a:rPr lang="en-US" b="1" dirty="0" smtClean="0">
                  <a:solidFill>
                    <a:srgbClr val="0070C0"/>
                  </a:solidFill>
                </a:rPr>
                <a:t># </a:t>
              </a:r>
              <a:r>
                <a:rPr lang="en-US" b="1" dirty="0" err="1" smtClean="0">
                  <a:solidFill>
                    <a:srgbClr val="0070C0"/>
                  </a:solidFill>
                </a:rPr>
                <a:t>euca</a:t>
              </a:r>
              <a:r>
                <a:rPr lang="en-US" b="1" dirty="0" smtClean="0">
                  <a:solidFill>
                    <a:srgbClr val="0070C0"/>
                  </a:solidFill>
                </a:rPr>
                <a:t>-bundle-instance</a:t>
              </a:r>
              <a:endParaRPr lang="en-US" b="1" dirty="0">
                <a:solidFill>
                  <a:srgbClr val="0070C0"/>
                </a:solidFill>
              </a:endParaRPr>
            </a:p>
          </p:txBody>
        </p:sp>
        <p:sp>
          <p:nvSpPr>
            <p:cNvPr id="14" name="Vertical Scroll 13"/>
            <p:cNvSpPr/>
            <p:nvPr/>
          </p:nvSpPr>
          <p:spPr>
            <a:xfrm>
              <a:off x="6587884" y="4103492"/>
              <a:ext cx="883613" cy="783771"/>
            </a:xfrm>
            <a:prstGeom prst="verticalScroll">
              <a:avLst/>
            </a:prstGeom>
            <a:solidFill>
              <a:schemeClr val="accent2"/>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EMI</a:t>
              </a:r>
              <a:endParaRPr lang="en-US" b="1" dirty="0">
                <a:solidFill>
                  <a:schemeClr val="tx1"/>
                </a:solidFill>
              </a:endParaRPr>
            </a:p>
          </p:txBody>
        </p:sp>
        <p:sp>
          <p:nvSpPr>
            <p:cNvPr id="15" name="Right Arrow 14"/>
            <p:cNvSpPr/>
            <p:nvPr/>
          </p:nvSpPr>
          <p:spPr>
            <a:xfrm rot="5400000">
              <a:off x="6801036" y="2773998"/>
              <a:ext cx="457308" cy="515868"/>
            </a:xfrm>
            <a:prstGeom prst="rightArrow">
              <a:avLst/>
            </a:prstGeom>
            <a:solidFill>
              <a:srgbClr val="00B0F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5400000">
              <a:off x="6801036" y="3550580"/>
              <a:ext cx="457308" cy="515868"/>
            </a:xfrm>
            <a:prstGeom prst="rightArrow">
              <a:avLst/>
            </a:prstGeom>
            <a:solidFill>
              <a:srgbClr val="00B0F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587884" y="5468439"/>
              <a:ext cx="883613" cy="73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Walrus</a:t>
              </a:r>
              <a:endParaRPr lang="en-US" sz="1600" dirty="0"/>
            </a:p>
          </p:txBody>
        </p:sp>
        <p:sp>
          <p:nvSpPr>
            <p:cNvPr id="18" name="Right Arrow 17"/>
            <p:cNvSpPr/>
            <p:nvPr/>
          </p:nvSpPr>
          <p:spPr>
            <a:xfrm rot="5400000">
              <a:off x="6801036" y="4919671"/>
              <a:ext cx="457308" cy="515868"/>
            </a:xfrm>
            <a:prstGeom prst="rightArrow">
              <a:avLst/>
            </a:prstGeom>
            <a:solidFill>
              <a:srgbClr val="00B0F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218868" y="1931964"/>
              <a:ext cx="1170867" cy="338554"/>
            </a:xfrm>
            <a:prstGeom prst="rect">
              <a:avLst/>
            </a:prstGeom>
            <a:noFill/>
          </p:spPr>
          <p:txBody>
            <a:bodyPr wrap="square" rtlCol="0">
              <a:spAutoFit/>
            </a:bodyPr>
            <a:lstStyle/>
            <a:p>
              <a:pPr algn="ctr"/>
              <a:r>
                <a:rPr lang="en-US" sz="1600" b="1" dirty="0" smtClean="0">
                  <a:solidFill>
                    <a:srgbClr val="0070C0"/>
                  </a:solidFill>
                </a:rPr>
                <a:t>modify</a:t>
              </a:r>
              <a:endParaRPr lang="en-US" sz="1600" b="1" dirty="0">
                <a:solidFill>
                  <a:srgbClr val="0070C0"/>
                </a:solidFill>
              </a:endParaRPr>
            </a:p>
          </p:txBody>
        </p:sp>
        <p:sp>
          <p:nvSpPr>
            <p:cNvPr id="21" name="TextBox 20"/>
            <p:cNvSpPr txBox="1"/>
            <p:nvPr/>
          </p:nvSpPr>
          <p:spPr>
            <a:xfrm>
              <a:off x="5218868" y="5657538"/>
              <a:ext cx="1170867" cy="338554"/>
            </a:xfrm>
            <a:prstGeom prst="rect">
              <a:avLst/>
            </a:prstGeom>
            <a:noFill/>
          </p:spPr>
          <p:txBody>
            <a:bodyPr wrap="square" rtlCol="0">
              <a:spAutoFit/>
            </a:bodyPr>
            <a:lstStyle/>
            <a:p>
              <a:pPr algn="ctr"/>
              <a:r>
                <a:rPr lang="en-US" sz="1600" b="1" dirty="0" smtClean="0">
                  <a:solidFill>
                    <a:srgbClr val="0070C0"/>
                  </a:solidFill>
                </a:rPr>
                <a:t>register</a:t>
              </a:r>
              <a:endParaRPr lang="en-US" sz="1600" b="1" dirty="0">
                <a:solidFill>
                  <a:srgbClr val="0070C0"/>
                </a:solidFill>
              </a:endParaRPr>
            </a:p>
          </p:txBody>
        </p:sp>
        <p:sp>
          <p:nvSpPr>
            <p:cNvPr id="8" name="Rounded Rectangle 7"/>
            <p:cNvSpPr/>
            <p:nvPr/>
          </p:nvSpPr>
          <p:spPr>
            <a:xfrm>
              <a:off x="5218868" y="1330960"/>
              <a:ext cx="3351150" cy="499872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552242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t>Download and Unbundle an Image</a:t>
            </a:r>
          </a:p>
        </p:txBody>
      </p:sp>
      <p:sp>
        <p:nvSpPr>
          <p:cNvPr id="23555" name="Content Placeholder 3"/>
          <p:cNvSpPr>
            <a:spLocks noGrp="1"/>
          </p:cNvSpPr>
          <p:nvPr>
            <p:ph idx="1"/>
          </p:nvPr>
        </p:nvSpPr>
        <p:spPr>
          <a:xfrm>
            <a:off x="225763" y="1307401"/>
            <a:ext cx="8604592" cy="3628050"/>
          </a:xfrm>
        </p:spPr>
        <p:txBody>
          <a:bodyPr/>
          <a:lstStyle/>
          <a:p>
            <a:r>
              <a:rPr lang="en-US" dirty="0" smtClean="0"/>
              <a:t>If you plan to share your image:</a:t>
            </a:r>
          </a:p>
          <a:p>
            <a:pPr marL="914400" lvl="1" indent="-457200">
              <a:buFont typeface="+mj-lt"/>
              <a:buAutoNum type="arabicPeriod"/>
            </a:pPr>
            <a:r>
              <a:rPr lang="en-US" dirty="0" smtClean="0"/>
              <a:t>You must download and unbundle it.</a:t>
            </a:r>
          </a:p>
          <a:p>
            <a:pPr marL="914400" lvl="1" indent="-457200">
              <a:buFont typeface="+mj-lt"/>
              <a:buAutoNum type="arabicPeriod"/>
            </a:pPr>
            <a:r>
              <a:rPr lang="en-US" dirty="0" smtClean="0"/>
              <a:t>Send the image file to the recipient.</a:t>
            </a:r>
          </a:p>
          <a:p>
            <a:pPr marL="914400" lvl="1" indent="-457200">
              <a:buFont typeface="+mj-lt"/>
              <a:buAutoNum type="arabicPeriod"/>
            </a:pPr>
            <a:r>
              <a:rPr lang="en-US" dirty="0" smtClean="0"/>
              <a:t>The recipient bundles, uploads, and registers the image.</a:t>
            </a:r>
          </a:p>
          <a:p>
            <a:r>
              <a:rPr lang="en-US" dirty="0" smtClean="0"/>
              <a:t>To download a bundled image from Walrus</a:t>
            </a:r>
          </a:p>
          <a:p>
            <a:pPr lvl="1"/>
            <a:r>
              <a:rPr lang="en-US" sz="1800" dirty="0" err="1" smtClean="0">
                <a:latin typeface="Courier New" pitchFamily="49" charset="0"/>
                <a:cs typeface="Courier New" pitchFamily="49" charset="0"/>
              </a:rPr>
              <a:t>euca</a:t>
            </a:r>
            <a:r>
              <a:rPr lang="en-US" sz="1800" dirty="0" smtClean="0">
                <a:latin typeface="Courier New" pitchFamily="49" charset="0"/>
                <a:cs typeface="Courier New" pitchFamily="49" charset="0"/>
              </a:rPr>
              <a:t>-download-bundle –b &lt;bucket&gt; -m &lt;manifest&gt;                        -d &lt;</a:t>
            </a:r>
            <a:r>
              <a:rPr lang="en-US" sz="1800" dirty="0" err="1" smtClean="0">
                <a:latin typeface="Courier New" pitchFamily="49" charset="0"/>
                <a:cs typeface="Courier New" pitchFamily="49" charset="0"/>
              </a:rPr>
              <a:t>local_dir</a:t>
            </a:r>
            <a:r>
              <a:rPr lang="en-US" sz="1800" dirty="0" smtClean="0">
                <a:latin typeface="Courier New" pitchFamily="49" charset="0"/>
                <a:cs typeface="Courier New" pitchFamily="49" charset="0"/>
              </a:rPr>
              <a:t>&gt;</a:t>
            </a:r>
          </a:p>
          <a:p>
            <a:r>
              <a:rPr lang="en-US" dirty="0" smtClean="0"/>
              <a:t>To unbundle a bundled image </a:t>
            </a:r>
          </a:p>
          <a:p>
            <a:pPr lvl="1"/>
            <a:r>
              <a:rPr lang="en-US" sz="1800" dirty="0" err="1" smtClean="0">
                <a:latin typeface="Courier New" pitchFamily="49" charset="0"/>
                <a:cs typeface="Courier New" pitchFamily="49" charset="0"/>
              </a:rPr>
              <a:t>euca</a:t>
            </a:r>
            <a:r>
              <a:rPr lang="en-US" sz="1800" dirty="0" smtClean="0">
                <a:latin typeface="Courier New" pitchFamily="49" charset="0"/>
                <a:cs typeface="Courier New" pitchFamily="49" charset="0"/>
              </a:rPr>
              <a:t>-unbundle  –m  &lt;manifest&gt;  -s &lt;</a:t>
            </a:r>
            <a:r>
              <a:rPr lang="en-US" sz="1800" dirty="0" err="1" smtClean="0">
                <a:latin typeface="Courier New" pitchFamily="49" charset="0"/>
                <a:cs typeface="Courier New" pitchFamily="49" charset="0"/>
              </a:rPr>
              <a:t>source_dir</a:t>
            </a:r>
            <a:r>
              <a:rPr lang="en-US" sz="1800" dirty="0" smtClean="0">
                <a:latin typeface="Courier New" pitchFamily="49" charset="0"/>
                <a:cs typeface="Courier New" pitchFamily="49" charset="0"/>
              </a:rPr>
              <a:t>&gt;    -d &lt;</a:t>
            </a:r>
            <a:r>
              <a:rPr lang="en-US" sz="1800" dirty="0" err="1" smtClean="0">
                <a:latin typeface="Courier New" pitchFamily="49" charset="0"/>
                <a:cs typeface="Courier New" pitchFamily="49" charset="0"/>
              </a:rPr>
              <a:t>dest_dir</a:t>
            </a:r>
            <a:r>
              <a:rPr lang="en-US" sz="1800" dirty="0" smtClean="0">
                <a:latin typeface="Courier New" pitchFamily="49" charset="0"/>
                <a:cs typeface="Courier New" pitchFamily="49" charset="0"/>
              </a:rPr>
              <a:t>&gt;</a:t>
            </a:r>
          </a:p>
          <a:p>
            <a:endParaRPr lang="en-US" dirty="0" smtClean="0"/>
          </a:p>
        </p:txBody>
      </p:sp>
      <p:sp>
        <p:nvSpPr>
          <p:cNvPr id="33"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32</a:t>
            </a:fld>
            <a:endParaRPr lang="en-US"/>
          </a:p>
        </p:txBody>
      </p:sp>
      <p:grpSp>
        <p:nvGrpSpPr>
          <p:cNvPr id="4" name="Group 3"/>
          <p:cNvGrpSpPr/>
          <p:nvPr/>
        </p:nvGrpSpPr>
        <p:grpSpPr>
          <a:xfrm>
            <a:off x="426027" y="4939641"/>
            <a:ext cx="8208819" cy="1336893"/>
            <a:chOff x="426027" y="4998027"/>
            <a:chExt cx="8208819" cy="1336893"/>
          </a:xfrm>
        </p:grpSpPr>
        <p:grpSp>
          <p:nvGrpSpPr>
            <p:cNvPr id="20" name="Group 19"/>
            <p:cNvGrpSpPr/>
            <p:nvPr/>
          </p:nvGrpSpPr>
          <p:grpSpPr>
            <a:xfrm>
              <a:off x="519309" y="5119899"/>
              <a:ext cx="8115537" cy="1215021"/>
              <a:chOff x="496852" y="5268567"/>
              <a:chExt cx="8115537" cy="1215021"/>
            </a:xfrm>
          </p:grpSpPr>
          <p:sp>
            <p:nvSpPr>
              <p:cNvPr id="12" name="TextBox 11"/>
              <p:cNvSpPr txBox="1"/>
              <p:nvPr/>
            </p:nvSpPr>
            <p:spPr>
              <a:xfrm>
                <a:off x="3586691" y="5960368"/>
                <a:ext cx="1090235" cy="523220"/>
              </a:xfrm>
              <a:prstGeom prst="rect">
                <a:avLst/>
              </a:prstGeom>
              <a:noFill/>
            </p:spPr>
            <p:txBody>
              <a:bodyPr wrap="square" rtlCol="0">
                <a:spAutoFit/>
              </a:bodyPr>
              <a:lstStyle/>
              <a:p>
                <a:pPr algn="ctr"/>
                <a:r>
                  <a:rPr lang="en-US" sz="1400" b="1" dirty="0">
                    <a:solidFill>
                      <a:srgbClr val="0070C0"/>
                    </a:solidFill>
                  </a:rPr>
                  <a:t>t</a:t>
                </a:r>
                <a:r>
                  <a:rPr lang="en-US" sz="1400" b="1" dirty="0" smtClean="0">
                    <a:solidFill>
                      <a:srgbClr val="0070C0"/>
                    </a:solidFill>
                  </a:rPr>
                  <a:t>ransfer to other user</a:t>
                </a:r>
                <a:endParaRPr lang="en-US" sz="1400" b="1" dirty="0">
                  <a:solidFill>
                    <a:srgbClr val="0070C0"/>
                  </a:solidFill>
                </a:endParaRPr>
              </a:p>
            </p:txBody>
          </p:sp>
          <p:grpSp>
            <p:nvGrpSpPr>
              <p:cNvPr id="14" name="Group 13"/>
              <p:cNvGrpSpPr/>
              <p:nvPr/>
            </p:nvGrpSpPr>
            <p:grpSpPr>
              <a:xfrm>
                <a:off x="496852" y="5268567"/>
                <a:ext cx="8115537" cy="999578"/>
                <a:chOff x="496852" y="5268567"/>
                <a:chExt cx="8115537" cy="999578"/>
              </a:xfrm>
            </p:grpSpPr>
            <p:sp>
              <p:nvSpPr>
                <p:cNvPr id="6" name="Rounded Rectangle 5"/>
                <p:cNvSpPr/>
                <p:nvPr/>
              </p:nvSpPr>
              <p:spPr>
                <a:xfrm>
                  <a:off x="496852" y="5268567"/>
                  <a:ext cx="883613" cy="73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Walrus</a:t>
                  </a:r>
                  <a:endParaRPr lang="en-US" sz="1600" dirty="0"/>
                </a:p>
              </p:txBody>
            </p:sp>
            <p:sp>
              <p:nvSpPr>
                <p:cNvPr id="9" name="Rounded Rectangle 8"/>
                <p:cNvSpPr/>
                <p:nvPr/>
              </p:nvSpPr>
              <p:spPr>
                <a:xfrm>
                  <a:off x="6883154" y="5268567"/>
                  <a:ext cx="883613" cy="73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Walrus</a:t>
                  </a:r>
                  <a:endParaRPr lang="en-US" sz="1600" dirty="0"/>
                </a:p>
              </p:txBody>
            </p:sp>
            <p:sp>
              <p:nvSpPr>
                <p:cNvPr id="2" name="TextBox 1"/>
                <p:cNvSpPr txBox="1"/>
                <p:nvPr/>
              </p:nvSpPr>
              <p:spPr>
                <a:xfrm>
                  <a:off x="2332769" y="5960368"/>
                  <a:ext cx="1060182" cy="307777"/>
                </a:xfrm>
                <a:prstGeom prst="rect">
                  <a:avLst/>
                </a:prstGeom>
                <a:noFill/>
              </p:spPr>
              <p:txBody>
                <a:bodyPr wrap="square" rtlCol="0">
                  <a:spAutoFit/>
                </a:bodyPr>
                <a:lstStyle/>
                <a:p>
                  <a:pPr algn="ctr"/>
                  <a:r>
                    <a:rPr lang="en-US" sz="1400" b="1" dirty="0" smtClean="0">
                      <a:solidFill>
                        <a:srgbClr val="0070C0"/>
                      </a:solidFill>
                    </a:rPr>
                    <a:t>unbundle</a:t>
                  </a:r>
                  <a:endParaRPr lang="en-US" sz="1400" b="1" dirty="0">
                    <a:solidFill>
                      <a:srgbClr val="0070C0"/>
                    </a:solidFill>
                  </a:endParaRPr>
                </a:p>
              </p:txBody>
            </p:sp>
            <p:sp>
              <p:nvSpPr>
                <p:cNvPr id="13" name="TextBox 12"/>
                <p:cNvSpPr txBox="1"/>
                <p:nvPr/>
              </p:nvSpPr>
              <p:spPr>
                <a:xfrm>
                  <a:off x="7745749" y="5448979"/>
                  <a:ext cx="866640" cy="307777"/>
                </a:xfrm>
                <a:prstGeom prst="rect">
                  <a:avLst/>
                </a:prstGeom>
                <a:noFill/>
              </p:spPr>
              <p:txBody>
                <a:bodyPr wrap="square" rtlCol="0">
                  <a:spAutoFit/>
                </a:bodyPr>
                <a:lstStyle/>
                <a:p>
                  <a:pPr algn="ctr"/>
                  <a:r>
                    <a:rPr lang="en-US" sz="1400" b="1" dirty="0" smtClean="0">
                      <a:solidFill>
                        <a:srgbClr val="0070C0"/>
                      </a:solidFill>
                    </a:rPr>
                    <a:t>register</a:t>
                  </a:r>
                  <a:endParaRPr lang="en-US" sz="1400" b="1" dirty="0">
                    <a:solidFill>
                      <a:srgbClr val="0070C0"/>
                    </a:solidFill>
                  </a:endParaRPr>
                </a:p>
              </p:txBody>
            </p:sp>
            <p:grpSp>
              <p:nvGrpSpPr>
                <p:cNvPr id="15" name="Group 14"/>
                <p:cNvGrpSpPr/>
                <p:nvPr/>
              </p:nvGrpSpPr>
              <p:grpSpPr>
                <a:xfrm>
                  <a:off x="3191588" y="5374338"/>
                  <a:ext cx="705430" cy="518615"/>
                  <a:chOff x="7953542" y="5205046"/>
                  <a:chExt cx="705430" cy="637917"/>
                </a:xfrm>
              </p:grpSpPr>
              <p:sp>
                <p:nvSpPr>
                  <p:cNvPr id="16" name="Rectangle 15"/>
                  <p:cNvSpPr/>
                  <p:nvPr/>
                </p:nvSpPr>
                <p:spPr>
                  <a:xfrm>
                    <a:off x="7962314" y="5205046"/>
                    <a:ext cx="696658" cy="6379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953542" y="5354727"/>
                    <a:ext cx="703868" cy="338554"/>
                  </a:xfrm>
                  <a:prstGeom prst="rect">
                    <a:avLst/>
                  </a:prstGeom>
                  <a:noFill/>
                </p:spPr>
                <p:txBody>
                  <a:bodyPr wrap="square" rtlCol="0">
                    <a:spAutoFit/>
                  </a:bodyPr>
                  <a:lstStyle/>
                  <a:p>
                    <a:pPr algn="ctr"/>
                    <a:r>
                      <a:rPr lang="en-US" sz="1600" b="1" dirty="0" smtClean="0"/>
                      <a:t>.</a:t>
                    </a:r>
                    <a:r>
                      <a:rPr lang="en-US" sz="1600" b="1" dirty="0" err="1" smtClean="0"/>
                      <a:t>img</a:t>
                    </a:r>
                    <a:endParaRPr lang="en-US" sz="1600" b="1" dirty="0"/>
                  </a:p>
                </p:txBody>
              </p:sp>
            </p:grpSp>
            <p:sp>
              <p:nvSpPr>
                <p:cNvPr id="18" name="Vertical Scroll 17"/>
                <p:cNvSpPr/>
                <p:nvPr/>
              </p:nvSpPr>
              <p:spPr>
                <a:xfrm>
                  <a:off x="1850046" y="5306923"/>
                  <a:ext cx="871961" cy="653445"/>
                </a:xfrm>
                <a:prstGeom prst="verticalScroll">
                  <a:avLst/>
                </a:prstGeom>
                <a:solidFill>
                  <a:schemeClr val="accent2"/>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EMI</a:t>
                  </a:r>
                  <a:endParaRPr lang="en-US" sz="1600" b="1" dirty="0">
                    <a:solidFill>
                      <a:schemeClr val="tx1"/>
                    </a:solidFill>
                  </a:endParaRPr>
                </a:p>
              </p:txBody>
            </p:sp>
            <p:sp>
              <p:nvSpPr>
                <p:cNvPr id="19" name="Vertical Scroll 18"/>
                <p:cNvSpPr/>
                <p:nvPr/>
              </p:nvSpPr>
              <p:spPr>
                <a:xfrm>
                  <a:off x="5541610" y="5306923"/>
                  <a:ext cx="871961" cy="653445"/>
                </a:xfrm>
                <a:prstGeom prst="verticalScroll">
                  <a:avLst/>
                </a:prstGeom>
                <a:solidFill>
                  <a:schemeClr val="accent2"/>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EMI</a:t>
                  </a:r>
                  <a:endParaRPr lang="en-US" sz="1600" b="1" dirty="0">
                    <a:solidFill>
                      <a:schemeClr val="tx1"/>
                    </a:solidFill>
                  </a:endParaRPr>
                </a:p>
              </p:txBody>
            </p:sp>
            <p:sp>
              <p:nvSpPr>
                <p:cNvPr id="25" name="TextBox 24"/>
                <p:cNvSpPr txBox="1"/>
                <p:nvPr/>
              </p:nvSpPr>
              <p:spPr>
                <a:xfrm>
                  <a:off x="1011623" y="5960368"/>
                  <a:ext cx="1019389" cy="307777"/>
                </a:xfrm>
                <a:prstGeom prst="rect">
                  <a:avLst/>
                </a:prstGeom>
                <a:noFill/>
              </p:spPr>
              <p:txBody>
                <a:bodyPr wrap="square" rtlCol="0">
                  <a:spAutoFit/>
                </a:bodyPr>
                <a:lstStyle/>
                <a:p>
                  <a:pPr algn="ctr"/>
                  <a:r>
                    <a:rPr lang="en-US" sz="1400" b="1" dirty="0" smtClean="0">
                      <a:solidFill>
                        <a:srgbClr val="0070C0"/>
                      </a:solidFill>
                    </a:rPr>
                    <a:t>download</a:t>
                  </a:r>
                  <a:endParaRPr lang="en-US" sz="1400" b="1" dirty="0">
                    <a:solidFill>
                      <a:srgbClr val="0070C0"/>
                    </a:solidFill>
                  </a:endParaRPr>
                </a:p>
              </p:txBody>
            </p:sp>
            <p:grpSp>
              <p:nvGrpSpPr>
                <p:cNvPr id="27" name="Group 26"/>
                <p:cNvGrpSpPr/>
                <p:nvPr/>
              </p:nvGrpSpPr>
              <p:grpSpPr>
                <a:xfrm>
                  <a:off x="4366599" y="5374338"/>
                  <a:ext cx="705430" cy="518615"/>
                  <a:chOff x="7953542" y="5205046"/>
                  <a:chExt cx="705430" cy="637917"/>
                </a:xfrm>
              </p:grpSpPr>
              <p:sp>
                <p:nvSpPr>
                  <p:cNvPr id="28" name="Rectangle 27"/>
                  <p:cNvSpPr/>
                  <p:nvPr/>
                </p:nvSpPr>
                <p:spPr>
                  <a:xfrm>
                    <a:off x="7962314" y="5205046"/>
                    <a:ext cx="696658" cy="6379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953542" y="5354727"/>
                    <a:ext cx="703868" cy="338554"/>
                  </a:xfrm>
                  <a:prstGeom prst="rect">
                    <a:avLst/>
                  </a:prstGeom>
                  <a:noFill/>
                </p:spPr>
                <p:txBody>
                  <a:bodyPr wrap="square" rtlCol="0">
                    <a:spAutoFit/>
                  </a:bodyPr>
                  <a:lstStyle/>
                  <a:p>
                    <a:pPr algn="ctr"/>
                    <a:r>
                      <a:rPr lang="en-US" sz="1600" b="1" dirty="0" smtClean="0"/>
                      <a:t>.</a:t>
                    </a:r>
                    <a:r>
                      <a:rPr lang="en-US" sz="1600" b="1" dirty="0" err="1" smtClean="0"/>
                      <a:t>img</a:t>
                    </a:r>
                    <a:endParaRPr lang="en-US" sz="1600" b="1" dirty="0"/>
                  </a:p>
                </p:txBody>
              </p:sp>
            </p:grpSp>
            <p:sp>
              <p:nvSpPr>
                <p:cNvPr id="30" name="TextBox 29"/>
                <p:cNvSpPr txBox="1"/>
                <p:nvPr/>
              </p:nvSpPr>
              <p:spPr>
                <a:xfrm>
                  <a:off x="4915637" y="5960368"/>
                  <a:ext cx="782365" cy="307777"/>
                </a:xfrm>
                <a:prstGeom prst="rect">
                  <a:avLst/>
                </a:prstGeom>
                <a:noFill/>
              </p:spPr>
              <p:txBody>
                <a:bodyPr wrap="square" rtlCol="0">
                  <a:spAutoFit/>
                </a:bodyPr>
                <a:lstStyle/>
                <a:p>
                  <a:pPr algn="ctr"/>
                  <a:r>
                    <a:rPr lang="en-US" sz="1400" b="1" dirty="0" smtClean="0">
                      <a:solidFill>
                        <a:srgbClr val="0070C0"/>
                      </a:solidFill>
                    </a:rPr>
                    <a:t>bundle</a:t>
                  </a:r>
                  <a:endParaRPr lang="en-US" sz="1400" b="1" dirty="0">
                    <a:solidFill>
                      <a:srgbClr val="0070C0"/>
                    </a:solidFill>
                  </a:endParaRPr>
                </a:p>
              </p:txBody>
            </p:sp>
            <p:sp>
              <p:nvSpPr>
                <p:cNvPr id="31" name="Isosceles Triangle 30"/>
                <p:cNvSpPr/>
                <p:nvPr/>
              </p:nvSpPr>
              <p:spPr>
                <a:xfrm rot="5400000">
                  <a:off x="2643153" y="5539708"/>
                  <a:ext cx="627290" cy="187875"/>
                </a:xfrm>
                <a:prstGeom prst="triangl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236269" y="5960368"/>
                  <a:ext cx="824185" cy="307777"/>
                </a:xfrm>
                <a:prstGeom prst="rect">
                  <a:avLst/>
                </a:prstGeom>
                <a:noFill/>
              </p:spPr>
              <p:txBody>
                <a:bodyPr wrap="square" rtlCol="0">
                  <a:spAutoFit/>
                </a:bodyPr>
                <a:lstStyle/>
                <a:p>
                  <a:pPr algn="ctr"/>
                  <a:r>
                    <a:rPr lang="en-US" sz="1400" b="1" dirty="0" smtClean="0">
                      <a:solidFill>
                        <a:srgbClr val="0070C0"/>
                      </a:solidFill>
                    </a:rPr>
                    <a:t>upload</a:t>
                  </a:r>
                  <a:endParaRPr lang="en-US" sz="1400" b="1" dirty="0">
                    <a:solidFill>
                      <a:srgbClr val="0070C0"/>
                    </a:solidFill>
                  </a:endParaRPr>
                </a:p>
              </p:txBody>
            </p:sp>
            <p:sp>
              <p:nvSpPr>
                <p:cNvPr id="39" name="Isosceles Triangle 38"/>
                <p:cNvSpPr/>
                <p:nvPr/>
              </p:nvSpPr>
              <p:spPr>
                <a:xfrm rot="5400000">
                  <a:off x="3818164" y="5539708"/>
                  <a:ext cx="627290" cy="187875"/>
                </a:xfrm>
                <a:prstGeom prst="triangl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rot="5400000">
                  <a:off x="4993175" y="5539708"/>
                  <a:ext cx="627290" cy="187875"/>
                </a:xfrm>
                <a:prstGeom prst="triangl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rot="5400000">
                  <a:off x="6334717" y="5539708"/>
                  <a:ext cx="627290" cy="187875"/>
                </a:xfrm>
                <a:prstGeom prst="triangl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rot="5400000">
                  <a:off x="1301611" y="5539708"/>
                  <a:ext cx="627290" cy="187875"/>
                </a:xfrm>
                <a:prstGeom prst="triangl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Rounded Rectangle 2"/>
            <p:cNvSpPr/>
            <p:nvPr/>
          </p:nvSpPr>
          <p:spPr>
            <a:xfrm>
              <a:off x="426027" y="4998027"/>
              <a:ext cx="8208819" cy="1336893"/>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82469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smtClean="0"/>
              <a:t>Deregister an Image</a:t>
            </a:r>
          </a:p>
        </p:txBody>
      </p:sp>
      <p:sp>
        <p:nvSpPr>
          <p:cNvPr id="22531" name="Content Placeholder 3"/>
          <p:cNvSpPr>
            <a:spLocks noGrp="1"/>
          </p:cNvSpPr>
          <p:nvPr>
            <p:ph idx="1"/>
          </p:nvPr>
        </p:nvSpPr>
        <p:spPr>
          <a:xfrm>
            <a:off x="335590" y="1297797"/>
            <a:ext cx="8524875" cy="4443784"/>
          </a:xfrm>
        </p:spPr>
        <p:txBody>
          <a:bodyPr/>
          <a:lstStyle/>
          <a:p>
            <a:r>
              <a:rPr lang="en-US" dirty="0"/>
              <a:t>I</a:t>
            </a:r>
            <a:r>
              <a:rPr lang="en-US" dirty="0" smtClean="0"/>
              <a:t>mages can be deregistered from the Cloud </a:t>
            </a:r>
            <a:r>
              <a:rPr lang="en-US" dirty="0"/>
              <a:t>C</a:t>
            </a:r>
            <a:r>
              <a:rPr lang="en-US" dirty="0" smtClean="0"/>
              <a:t>ontroller.</a:t>
            </a:r>
          </a:p>
          <a:p>
            <a:pPr lvl="1"/>
            <a:r>
              <a:rPr lang="en-US" dirty="0" smtClean="0"/>
              <a:t>For example, always deregister an image </a:t>
            </a:r>
            <a:r>
              <a:rPr lang="en-US" dirty="0"/>
              <a:t>b</a:t>
            </a:r>
            <a:r>
              <a:rPr lang="en-US" dirty="0" smtClean="0"/>
              <a:t>efore deleting it from Walrus.</a:t>
            </a:r>
          </a:p>
          <a:p>
            <a:r>
              <a:rPr lang="en-US" dirty="0" smtClean="0">
                <a:cs typeface="Courier New" pitchFamily="49" charset="0"/>
              </a:rPr>
              <a:t>To deregister an image</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-deregister &lt;</a:t>
            </a:r>
            <a:r>
              <a:rPr lang="en-US" dirty="0" err="1" smtClean="0">
                <a:latin typeface="Courier New" pitchFamily="49" charset="0"/>
                <a:cs typeface="Courier New" pitchFamily="49" charset="0"/>
              </a:rPr>
              <a:t>image_ID</a:t>
            </a:r>
            <a:r>
              <a:rPr lang="en-US" dirty="0" smtClean="0">
                <a:latin typeface="Courier New" pitchFamily="49" charset="0"/>
                <a:cs typeface="Courier New" pitchFamily="49" charset="0"/>
              </a:rPr>
              <a:t>&gt;</a:t>
            </a:r>
          </a:p>
          <a:p>
            <a:r>
              <a:rPr lang="en-US" dirty="0" smtClean="0"/>
              <a:t>Running the command once deregisters the image.</a:t>
            </a:r>
          </a:p>
          <a:p>
            <a:pPr lvl="1"/>
            <a:r>
              <a:rPr lang="en-US" dirty="0" smtClean="0"/>
              <a:t>Image is still listed, but labeled as </a:t>
            </a:r>
            <a:r>
              <a:rPr lang="en-US" dirty="0" smtClean="0">
                <a:latin typeface="Courier New" pitchFamily="49" charset="0"/>
                <a:cs typeface="Courier New" pitchFamily="49" charset="0"/>
              </a:rPr>
              <a:t>deregistered</a:t>
            </a:r>
          </a:p>
          <a:p>
            <a:r>
              <a:rPr lang="en-US" dirty="0" smtClean="0"/>
              <a:t>Running the command again removes it from the list of images.</a:t>
            </a:r>
          </a:p>
          <a:p>
            <a:pPr lvl="1"/>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33</a:t>
            </a:fld>
            <a:endParaRPr lang="en-US"/>
          </a:p>
        </p:txBody>
      </p:sp>
    </p:spTree>
    <p:extLst>
      <p:ext uri="{BB962C8B-B14F-4D97-AF65-F5344CB8AC3E}">
        <p14:creationId xmlns:p14="http://schemas.microsoft.com/office/powerpoint/2010/main" val="31276354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324958" y="521364"/>
            <a:ext cx="8524875" cy="1096864"/>
          </a:xfrm>
        </p:spPr>
        <p:txBody>
          <a:bodyPr/>
          <a:lstStyle/>
          <a:p>
            <a:r>
              <a:rPr lang="en-US" dirty="0" smtClean="0"/>
              <a:t>Delete an Image</a:t>
            </a:r>
          </a:p>
        </p:txBody>
      </p:sp>
      <p:sp>
        <p:nvSpPr>
          <p:cNvPr id="22531" name="Content Placeholder 3"/>
          <p:cNvSpPr>
            <a:spLocks noGrp="1"/>
          </p:cNvSpPr>
          <p:nvPr>
            <p:ph idx="1"/>
          </p:nvPr>
        </p:nvSpPr>
        <p:spPr>
          <a:xfrm>
            <a:off x="144757" y="1210768"/>
            <a:ext cx="5689381" cy="4124074"/>
          </a:xfrm>
        </p:spPr>
        <p:txBody>
          <a:bodyPr/>
          <a:lstStyle/>
          <a:p>
            <a:r>
              <a:rPr lang="en-US" dirty="0" smtClean="0"/>
              <a:t>A single image or an entire bucket can be deleted from Walrus.</a:t>
            </a:r>
          </a:p>
          <a:p>
            <a:pPr lvl="1"/>
            <a:r>
              <a:rPr lang="en-US" dirty="0" smtClean="0"/>
              <a:t>To delete an image:</a:t>
            </a:r>
          </a:p>
          <a:p>
            <a:pPr lvl="1"/>
            <a:r>
              <a:rPr lang="en-US" dirty="0" err="1">
                <a:latin typeface="Courier New" pitchFamily="49" charset="0"/>
                <a:cs typeface="Courier New" pitchFamily="49" charset="0"/>
              </a:rPr>
              <a:t>e</a:t>
            </a:r>
            <a:r>
              <a:rPr lang="en-US" dirty="0" err="1" smtClean="0">
                <a:latin typeface="Courier New" pitchFamily="49" charset="0"/>
                <a:cs typeface="Courier New" pitchFamily="49" charset="0"/>
              </a:rPr>
              <a:t>uca</a:t>
            </a:r>
            <a:r>
              <a:rPr lang="en-US" dirty="0" smtClean="0">
                <a:latin typeface="Courier New" pitchFamily="49" charset="0"/>
                <a:cs typeface="Courier New" pitchFamily="49" charset="0"/>
              </a:rPr>
              <a:t>-describe-images</a:t>
            </a:r>
            <a:r>
              <a:rPr lang="en-US" dirty="0" smtClean="0"/>
              <a:t> 	</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-delete-bundle –b &lt;bucket&gt; -p &lt;</a:t>
            </a:r>
            <a:r>
              <a:rPr lang="en-US" dirty="0" err="1" smtClean="0">
                <a:latin typeface="Courier New" pitchFamily="49" charset="0"/>
                <a:cs typeface="Courier New" pitchFamily="49" charset="0"/>
              </a:rPr>
              <a:t>filename_prefix</a:t>
            </a:r>
            <a:r>
              <a:rPr lang="en-US" dirty="0" smtClean="0">
                <a:latin typeface="Courier New" pitchFamily="49" charset="0"/>
                <a:cs typeface="Courier New" pitchFamily="49" charset="0"/>
              </a:rPr>
              <a:t>&gt;</a:t>
            </a:r>
          </a:p>
          <a:p>
            <a:pPr lvl="2"/>
            <a:r>
              <a:rPr lang="en-US" dirty="0" smtClean="0"/>
              <a:t>The prefix is everything up to but not including </a:t>
            </a:r>
            <a:r>
              <a:rPr lang="en-US" dirty="0" smtClean="0">
                <a:latin typeface="Courier New" pitchFamily="49" charset="0"/>
                <a:cs typeface="Courier New" pitchFamily="49" charset="0"/>
              </a:rPr>
              <a:t>.manifest.xml</a:t>
            </a:r>
            <a:r>
              <a:rPr lang="en-US" dirty="0" smtClean="0"/>
              <a:t>.</a:t>
            </a:r>
          </a:p>
          <a:p>
            <a:pPr lvl="1"/>
            <a:endParaRPr lang="en-US" dirty="0" smtClean="0"/>
          </a:p>
          <a:p>
            <a:pPr lvl="1"/>
            <a:r>
              <a:rPr lang="en-US" dirty="0" smtClean="0"/>
              <a:t>To delete an entire bucket:</a:t>
            </a:r>
          </a:p>
          <a:p>
            <a:pPr lvl="1"/>
            <a:r>
              <a:rPr lang="en-US" dirty="0" err="1" smtClean="0">
                <a:latin typeface="Courier New" pitchFamily="49" charset="0"/>
                <a:cs typeface="Courier New" pitchFamily="49" charset="0"/>
              </a:rPr>
              <a:t>euca</a:t>
            </a:r>
            <a:r>
              <a:rPr lang="en-US" dirty="0" smtClean="0">
                <a:latin typeface="Courier New" pitchFamily="49" charset="0"/>
                <a:cs typeface="Courier New" pitchFamily="49" charset="0"/>
              </a:rPr>
              <a:t>-delete-bundle –b &lt;bucket&gt; --clear</a:t>
            </a:r>
            <a:endParaRPr lang="en-US" dirty="0" smtClean="0"/>
          </a:p>
          <a:p>
            <a:endParaRPr lang="en-US" dirty="0" smtClean="0"/>
          </a:p>
          <a:p>
            <a:endParaRPr lang="en-US" dirty="0" smtClean="0"/>
          </a:p>
        </p:txBody>
      </p:sp>
      <p:sp>
        <p:nvSpPr>
          <p:cNvPr id="26"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34</a:t>
            </a:fld>
            <a:endParaRPr lang="en-US"/>
          </a:p>
        </p:txBody>
      </p:sp>
      <p:sp>
        <p:nvSpPr>
          <p:cNvPr id="25" name="TextBox 24"/>
          <p:cNvSpPr txBox="1"/>
          <p:nvPr/>
        </p:nvSpPr>
        <p:spPr>
          <a:xfrm>
            <a:off x="2641601" y="5389395"/>
            <a:ext cx="3068320" cy="584775"/>
          </a:xfrm>
          <a:prstGeom prst="rect">
            <a:avLst/>
          </a:prstGeom>
          <a:noFill/>
          <a:ln w="19050">
            <a:solidFill>
              <a:srgbClr val="FF0000"/>
            </a:solidFill>
          </a:ln>
        </p:spPr>
        <p:txBody>
          <a:bodyPr wrap="square" rtlCol="0">
            <a:spAutoFit/>
          </a:bodyPr>
          <a:lstStyle/>
          <a:p>
            <a:pPr algn="ctr"/>
            <a:r>
              <a:rPr lang="en-US" sz="1600" dirty="0" smtClean="0">
                <a:solidFill>
                  <a:srgbClr val="FF0000"/>
                </a:solidFill>
              </a:rPr>
              <a:t>Remember to deregister images before deleting them!</a:t>
            </a:r>
            <a:endParaRPr lang="en-US" sz="1600" dirty="0">
              <a:solidFill>
                <a:srgbClr val="FF0000"/>
              </a:solidFill>
            </a:endParaRPr>
          </a:p>
        </p:txBody>
      </p:sp>
      <p:grpSp>
        <p:nvGrpSpPr>
          <p:cNvPr id="2" name="Group 1"/>
          <p:cNvGrpSpPr/>
          <p:nvPr/>
        </p:nvGrpSpPr>
        <p:grpSpPr>
          <a:xfrm>
            <a:off x="6451490" y="1868437"/>
            <a:ext cx="1413860" cy="1598735"/>
            <a:chOff x="6451490" y="1868437"/>
            <a:chExt cx="1413860" cy="1598735"/>
          </a:xfrm>
        </p:grpSpPr>
        <p:grpSp>
          <p:nvGrpSpPr>
            <p:cNvPr id="28" name="Group 27"/>
            <p:cNvGrpSpPr/>
            <p:nvPr/>
          </p:nvGrpSpPr>
          <p:grpSpPr>
            <a:xfrm>
              <a:off x="6451490" y="1868437"/>
              <a:ext cx="1413860" cy="1598735"/>
              <a:chOff x="6453443" y="4013199"/>
              <a:chExt cx="1413860" cy="1598735"/>
            </a:xfrm>
          </p:grpSpPr>
          <p:grpSp>
            <p:nvGrpSpPr>
              <p:cNvPr id="29" name="Group 28"/>
              <p:cNvGrpSpPr/>
              <p:nvPr/>
            </p:nvGrpSpPr>
            <p:grpSpPr>
              <a:xfrm>
                <a:off x="6453443" y="4013199"/>
                <a:ext cx="1413860" cy="1598735"/>
                <a:chOff x="1359738" y="4460788"/>
                <a:chExt cx="1413860" cy="1902942"/>
              </a:xfrm>
            </p:grpSpPr>
            <p:sp>
              <p:nvSpPr>
                <p:cNvPr id="33" name="Rectangle 32"/>
                <p:cNvSpPr/>
                <p:nvPr/>
              </p:nvSpPr>
              <p:spPr>
                <a:xfrm>
                  <a:off x="1459382" y="5115697"/>
                  <a:ext cx="1210667" cy="1248033"/>
                </a:xfrm>
                <a:prstGeom prst="rect">
                  <a:avLst/>
                </a:prstGeom>
                <a:solidFill>
                  <a:schemeClr val="accent1">
                    <a:lumMod val="90000"/>
                    <a:lumOff val="1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p:cNvSpPr/>
                <p:nvPr/>
              </p:nvSpPr>
              <p:spPr>
                <a:xfrm>
                  <a:off x="1396314" y="4460788"/>
                  <a:ext cx="1340708" cy="1495167"/>
                </a:xfrm>
                <a:prstGeom prst="arc">
                  <a:avLst>
                    <a:gd name="adj1" fmla="val 10822035"/>
                    <a:gd name="adj2" fmla="val 78122"/>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ectangle 34"/>
                <p:cNvSpPr/>
                <p:nvPr/>
              </p:nvSpPr>
              <p:spPr>
                <a:xfrm>
                  <a:off x="2700446" y="5124298"/>
                  <a:ext cx="73152" cy="58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359738" y="5115697"/>
                  <a:ext cx="73152" cy="58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6701220" y="4638983"/>
                <a:ext cx="914400" cy="307777"/>
              </a:xfrm>
              <a:prstGeom prst="rect">
                <a:avLst/>
              </a:prstGeom>
              <a:noFill/>
            </p:spPr>
            <p:txBody>
              <a:bodyPr wrap="square" rtlCol="0">
                <a:spAutoFit/>
              </a:bodyPr>
              <a:lstStyle/>
              <a:p>
                <a:pPr algn="ctr"/>
                <a:r>
                  <a:rPr lang="en-US" sz="1400" b="1" dirty="0" smtClean="0">
                    <a:solidFill>
                      <a:schemeClr val="bg1"/>
                    </a:solidFill>
                  </a:rPr>
                  <a:t>img1</a:t>
                </a:r>
              </a:p>
            </p:txBody>
          </p:sp>
          <p:sp>
            <p:nvSpPr>
              <p:cNvPr id="31" name="TextBox 30"/>
              <p:cNvSpPr txBox="1"/>
              <p:nvPr/>
            </p:nvSpPr>
            <p:spPr>
              <a:xfrm>
                <a:off x="6703173" y="4930366"/>
                <a:ext cx="914400" cy="307777"/>
              </a:xfrm>
              <a:prstGeom prst="rect">
                <a:avLst/>
              </a:prstGeom>
              <a:noFill/>
            </p:spPr>
            <p:txBody>
              <a:bodyPr wrap="square" rtlCol="0">
                <a:spAutoFit/>
              </a:bodyPr>
              <a:lstStyle/>
              <a:p>
                <a:pPr algn="ctr"/>
                <a:r>
                  <a:rPr lang="en-US" sz="1400" b="1" dirty="0" smtClean="0">
                    <a:solidFill>
                      <a:schemeClr val="bg1"/>
                    </a:solidFill>
                  </a:rPr>
                  <a:t>img2</a:t>
                </a:r>
              </a:p>
            </p:txBody>
          </p:sp>
          <p:sp>
            <p:nvSpPr>
              <p:cNvPr id="32" name="TextBox 31"/>
              <p:cNvSpPr txBox="1"/>
              <p:nvPr/>
            </p:nvSpPr>
            <p:spPr>
              <a:xfrm>
                <a:off x="6701220" y="5234449"/>
                <a:ext cx="914400" cy="307777"/>
              </a:xfrm>
              <a:prstGeom prst="rect">
                <a:avLst/>
              </a:prstGeom>
              <a:noFill/>
            </p:spPr>
            <p:txBody>
              <a:bodyPr wrap="square" rtlCol="0">
                <a:spAutoFit/>
              </a:bodyPr>
              <a:lstStyle/>
              <a:p>
                <a:pPr algn="ctr"/>
                <a:r>
                  <a:rPr lang="en-US" sz="1400" b="1" dirty="0" smtClean="0">
                    <a:solidFill>
                      <a:schemeClr val="bg1"/>
                    </a:solidFill>
                  </a:rPr>
                  <a:t>img3</a:t>
                </a:r>
              </a:p>
            </p:txBody>
          </p:sp>
        </p:gr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0524" y="2809734"/>
              <a:ext cx="347980" cy="347980"/>
            </a:xfrm>
            <a:prstGeom prst="rect">
              <a:avLst/>
            </a:prstGeom>
          </p:spPr>
        </p:pic>
      </p:grpSp>
      <p:grpSp>
        <p:nvGrpSpPr>
          <p:cNvPr id="3" name="Group 2"/>
          <p:cNvGrpSpPr/>
          <p:nvPr/>
        </p:nvGrpSpPr>
        <p:grpSpPr>
          <a:xfrm>
            <a:off x="6414317" y="3788408"/>
            <a:ext cx="1488206" cy="1815158"/>
            <a:chOff x="6414317" y="3788408"/>
            <a:chExt cx="1488206" cy="1815158"/>
          </a:xfrm>
        </p:grpSpPr>
        <p:grpSp>
          <p:nvGrpSpPr>
            <p:cNvPr id="23" name="Group 22"/>
            <p:cNvGrpSpPr/>
            <p:nvPr/>
          </p:nvGrpSpPr>
          <p:grpSpPr>
            <a:xfrm>
              <a:off x="6449537" y="3788408"/>
              <a:ext cx="1413860" cy="1598735"/>
              <a:chOff x="6453443" y="4013199"/>
              <a:chExt cx="1413860" cy="1598735"/>
            </a:xfrm>
          </p:grpSpPr>
          <p:grpSp>
            <p:nvGrpSpPr>
              <p:cNvPr id="14" name="Group 13"/>
              <p:cNvGrpSpPr/>
              <p:nvPr/>
            </p:nvGrpSpPr>
            <p:grpSpPr>
              <a:xfrm>
                <a:off x="6453443" y="4013199"/>
                <a:ext cx="1413860" cy="1598735"/>
                <a:chOff x="1359738" y="4460788"/>
                <a:chExt cx="1413860" cy="1902942"/>
              </a:xfrm>
            </p:grpSpPr>
            <p:sp>
              <p:nvSpPr>
                <p:cNvPr id="18" name="Rectangle 17"/>
                <p:cNvSpPr/>
                <p:nvPr/>
              </p:nvSpPr>
              <p:spPr>
                <a:xfrm>
                  <a:off x="1459382" y="5115697"/>
                  <a:ext cx="1210667" cy="1248033"/>
                </a:xfrm>
                <a:prstGeom prst="rect">
                  <a:avLst/>
                </a:prstGeom>
                <a:solidFill>
                  <a:schemeClr val="accent1">
                    <a:lumMod val="90000"/>
                    <a:lumOff val="1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p:cNvSpPr/>
                <p:nvPr/>
              </p:nvSpPr>
              <p:spPr>
                <a:xfrm>
                  <a:off x="1396314" y="4460788"/>
                  <a:ext cx="1340708" cy="1495167"/>
                </a:xfrm>
                <a:prstGeom prst="arc">
                  <a:avLst>
                    <a:gd name="adj1" fmla="val 10822035"/>
                    <a:gd name="adj2" fmla="val 78122"/>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p:cNvSpPr/>
                <p:nvPr/>
              </p:nvSpPr>
              <p:spPr>
                <a:xfrm>
                  <a:off x="2700446" y="5124298"/>
                  <a:ext cx="73152" cy="58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359738" y="5115697"/>
                  <a:ext cx="73152" cy="58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6701220" y="4638983"/>
                <a:ext cx="914400" cy="307777"/>
              </a:xfrm>
              <a:prstGeom prst="rect">
                <a:avLst/>
              </a:prstGeom>
              <a:noFill/>
            </p:spPr>
            <p:txBody>
              <a:bodyPr wrap="square" rtlCol="0">
                <a:spAutoFit/>
              </a:bodyPr>
              <a:lstStyle/>
              <a:p>
                <a:pPr algn="ctr"/>
                <a:r>
                  <a:rPr lang="en-US" sz="1400" b="1" dirty="0" smtClean="0">
                    <a:solidFill>
                      <a:schemeClr val="bg1"/>
                    </a:solidFill>
                  </a:rPr>
                  <a:t>img1</a:t>
                </a:r>
              </a:p>
            </p:txBody>
          </p:sp>
          <p:sp>
            <p:nvSpPr>
              <p:cNvPr id="16" name="TextBox 15"/>
              <p:cNvSpPr txBox="1"/>
              <p:nvPr/>
            </p:nvSpPr>
            <p:spPr>
              <a:xfrm>
                <a:off x="6703173" y="4930366"/>
                <a:ext cx="914400" cy="307777"/>
              </a:xfrm>
              <a:prstGeom prst="rect">
                <a:avLst/>
              </a:prstGeom>
              <a:noFill/>
            </p:spPr>
            <p:txBody>
              <a:bodyPr wrap="square" rtlCol="0">
                <a:spAutoFit/>
              </a:bodyPr>
              <a:lstStyle/>
              <a:p>
                <a:pPr algn="ctr"/>
                <a:r>
                  <a:rPr lang="en-US" sz="1400" b="1" dirty="0" smtClean="0">
                    <a:solidFill>
                      <a:schemeClr val="bg1"/>
                    </a:solidFill>
                  </a:rPr>
                  <a:t>img2</a:t>
                </a:r>
              </a:p>
            </p:txBody>
          </p:sp>
          <p:sp>
            <p:nvSpPr>
              <p:cNvPr id="17" name="TextBox 16"/>
              <p:cNvSpPr txBox="1"/>
              <p:nvPr/>
            </p:nvSpPr>
            <p:spPr>
              <a:xfrm>
                <a:off x="6701220" y="5234449"/>
                <a:ext cx="914400" cy="307777"/>
              </a:xfrm>
              <a:prstGeom prst="rect">
                <a:avLst/>
              </a:prstGeom>
              <a:noFill/>
            </p:spPr>
            <p:txBody>
              <a:bodyPr wrap="square" rtlCol="0">
                <a:spAutoFit/>
              </a:bodyPr>
              <a:lstStyle/>
              <a:p>
                <a:pPr algn="ctr"/>
                <a:r>
                  <a:rPr lang="en-US" sz="1400" b="1" dirty="0" smtClean="0">
                    <a:solidFill>
                      <a:schemeClr val="bg1"/>
                    </a:solidFill>
                  </a:rPr>
                  <a:t>img3</a:t>
                </a:r>
              </a:p>
            </p:txBody>
          </p:sp>
        </p:gr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4317" y="4115360"/>
              <a:ext cx="1488206" cy="1488206"/>
            </a:xfrm>
            <a:prstGeom prst="rect">
              <a:avLst/>
            </a:prstGeom>
          </p:spPr>
        </p:pic>
      </p:grpSp>
    </p:spTree>
    <p:extLst>
      <p:ext uri="{BB962C8B-B14F-4D97-AF65-F5344CB8AC3E}">
        <p14:creationId xmlns:p14="http://schemas.microsoft.com/office/powerpoint/2010/main" val="20724528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Instances are composed of Eucalyptus images.</a:t>
            </a:r>
          </a:p>
          <a:p>
            <a:pPr lvl="1"/>
            <a:r>
              <a:rPr lang="en-US" dirty="0" smtClean="0"/>
              <a:t>Machine images, kernel image, </a:t>
            </a:r>
            <a:r>
              <a:rPr lang="en-US" dirty="0" err="1" smtClean="0"/>
              <a:t>ramdisk</a:t>
            </a:r>
            <a:r>
              <a:rPr lang="en-US" dirty="0" smtClean="0"/>
              <a:t> image</a:t>
            </a:r>
          </a:p>
          <a:p>
            <a:r>
              <a:rPr lang="en-US" dirty="0" smtClean="0"/>
              <a:t>Eucalyptus supports Linux and Windows instances.</a:t>
            </a:r>
          </a:p>
          <a:p>
            <a:r>
              <a:rPr lang="en-US" dirty="0" smtClean="0"/>
              <a:t>Euca2ools can manage images.</a:t>
            </a:r>
          </a:p>
          <a:p>
            <a:r>
              <a:rPr lang="en-US" dirty="0" smtClean="0"/>
              <a:t>Euca2ools can manage instances.</a:t>
            </a:r>
          </a:p>
          <a:p>
            <a:r>
              <a:rPr lang="en-US" dirty="0" smtClean="0"/>
              <a:t>There are three techniques to create new images.</a:t>
            </a:r>
          </a:p>
          <a:p>
            <a:r>
              <a:rPr lang="en-US" dirty="0" smtClean="0"/>
              <a:t>Images can be downloaded from Walrus and unbundled.</a:t>
            </a:r>
          </a:p>
          <a:p>
            <a:r>
              <a:rPr lang="en-US" dirty="0" smtClean="0"/>
              <a:t>Images, or entire Walrus buckets, can be deleted.</a:t>
            </a:r>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35</a:t>
            </a:fld>
            <a:endParaRPr lang="en-US"/>
          </a:p>
        </p:txBody>
      </p:sp>
    </p:spTree>
    <p:extLst>
      <p:ext uri="{BB962C8B-B14F-4D97-AF65-F5344CB8AC3E}">
        <p14:creationId xmlns:p14="http://schemas.microsoft.com/office/powerpoint/2010/main" val="660142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p:txBody>
          <a:bodyPr/>
          <a:lstStyle/>
          <a:p>
            <a:r>
              <a:rPr lang="en-US" smtClean="0"/>
              <a:t>Hands-On:</a:t>
            </a:r>
          </a:p>
        </p:txBody>
      </p:sp>
      <p:sp>
        <p:nvSpPr>
          <p:cNvPr id="46083" name="Content Placeholder 3"/>
          <p:cNvSpPr>
            <a:spLocks noGrp="1"/>
          </p:cNvSpPr>
          <p:nvPr>
            <p:ph idx="1"/>
          </p:nvPr>
        </p:nvSpPr>
        <p:spPr/>
        <p:txBody>
          <a:bodyPr/>
          <a:lstStyle/>
          <a:p>
            <a:r>
              <a:rPr lang="en-US" dirty="0" smtClean="0"/>
              <a:t>Image and Instance Management</a:t>
            </a:r>
          </a:p>
          <a:p>
            <a:pPr lvl="1"/>
            <a:r>
              <a:rPr lang="en-US" dirty="0" smtClean="0"/>
              <a:t>Download and register </a:t>
            </a:r>
            <a:r>
              <a:rPr lang="en-US" dirty="0" err="1" smtClean="0"/>
              <a:t>CentOS</a:t>
            </a:r>
            <a:r>
              <a:rPr lang="en-US" dirty="0" smtClean="0"/>
              <a:t> 5 image</a:t>
            </a:r>
          </a:p>
          <a:p>
            <a:pPr lvl="1"/>
            <a:r>
              <a:rPr lang="en-US" dirty="0" smtClean="0"/>
              <a:t>Launch and connect to an instance using euca2ools</a:t>
            </a:r>
          </a:p>
          <a:p>
            <a:pPr lvl="1"/>
            <a:r>
              <a:rPr lang="en-US" dirty="0" smtClean="0"/>
              <a:t>Download and unbundle an image</a:t>
            </a:r>
            <a:endParaRPr lang="en-US" dirty="0"/>
          </a:p>
          <a:p>
            <a:pPr lvl="1"/>
            <a:r>
              <a:rPr lang="en-US" dirty="0" smtClean="0"/>
              <a:t>Customize an </a:t>
            </a:r>
            <a:r>
              <a:rPr lang="en-US" dirty="0" smtClean="0"/>
              <a:t>image</a:t>
            </a:r>
          </a:p>
          <a:p>
            <a:pPr lvl="1"/>
            <a:r>
              <a:rPr lang="en-US" dirty="0" smtClean="0"/>
              <a:t>Test the customized image</a:t>
            </a:r>
            <a:endParaRPr lang="en-US" dirty="0" smtClean="0"/>
          </a:p>
          <a:p>
            <a:pPr lvl="1"/>
            <a:r>
              <a:rPr lang="en-US" dirty="0" smtClean="0"/>
              <a:t>Remove </a:t>
            </a:r>
            <a:r>
              <a:rPr lang="en-US" smtClean="0"/>
              <a:t>an </a:t>
            </a:r>
            <a:r>
              <a:rPr lang="en-US" smtClean="0"/>
              <a:t>image</a:t>
            </a:r>
            <a:endParaRPr lang="en-US" dirty="0" smtClean="0"/>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36</a:t>
            </a:fld>
            <a:endParaRPr lang="en-US"/>
          </a:p>
        </p:txBody>
      </p:sp>
    </p:spTree>
    <p:extLst>
      <p:ext uri="{BB962C8B-B14F-4D97-AF65-F5344CB8AC3E}">
        <p14:creationId xmlns:p14="http://schemas.microsoft.com/office/powerpoint/2010/main" val="1208434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1595719" y="2312988"/>
            <a:ext cx="5952564" cy="618631"/>
          </a:xfrm>
        </p:spPr>
        <p:txBody>
          <a:bodyPr/>
          <a:lstStyle/>
          <a:p>
            <a:r>
              <a:rPr lang="en-US" dirty="0" smtClean="0"/>
              <a:t>End of Module</a:t>
            </a:r>
            <a:endParaRPr lang="en-US" dirty="0"/>
          </a:p>
        </p:txBody>
      </p:sp>
      <p:sp>
        <p:nvSpPr>
          <p:cNvPr id="16" name="Text Placeholder 15"/>
          <p:cNvSpPr>
            <a:spLocks noGrp="1"/>
          </p:cNvSpPr>
          <p:nvPr>
            <p:ph type="body" sz="quarter" idx="11"/>
          </p:nvPr>
        </p:nvSpPr>
        <p:spPr>
          <a:xfrm>
            <a:off x="744071" y="3093291"/>
            <a:ext cx="7655858" cy="435825"/>
          </a:xfrm>
        </p:spPr>
        <p:txBody>
          <a:bodyPr/>
          <a:lstStyle/>
          <a:p>
            <a:endParaRPr lang="en-US" sz="2400" i="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82762"/>
      </p:ext>
    </p:extLst>
  </p:cSld>
  <p:clrMapOvr>
    <a:masterClrMapping/>
  </p:clrMapOvr>
  <p:transition spd="slow"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Eucalyptus Machine Images (EMIs)</a:t>
            </a:r>
            <a:endParaRPr lang="en-US" dirty="0"/>
          </a:p>
        </p:txBody>
      </p:sp>
      <p:sp>
        <p:nvSpPr>
          <p:cNvPr id="3" name="Content Placeholder 2"/>
          <p:cNvSpPr>
            <a:spLocks noGrp="1"/>
          </p:cNvSpPr>
          <p:nvPr>
            <p:ph idx="1"/>
          </p:nvPr>
        </p:nvSpPr>
        <p:spPr>
          <a:xfrm>
            <a:off x="296908" y="1411377"/>
            <a:ext cx="8524875" cy="4820747"/>
          </a:xfrm>
        </p:spPr>
        <p:txBody>
          <a:bodyPr/>
          <a:lstStyle/>
          <a:p>
            <a:r>
              <a:rPr lang="en-US" dirty="0" smtClean="0"/>
              <a:t>Copy of a virtual machine bootable file system stored on the Walrus</a:t>
            </a:r>
          </a:p>
          <a:p>
            <a:pPr lvl="1"/>
            <a:r>
              <a:rPr lang="en-US" dirty="0" smtClean="0"/>
              <a:t>“Template” from which multiple, identical instances – or copies of a virtual machine – can be deployed</a:t>
            </a:r>
          </a:p>
          <a:p>
            <a:pPr lvl="1"/>
            <a:r>
              <a:rPr lang="en-US" dirty="0" smtClean="0"/>
              <a:t>Downloaded from Walrus to Node </a:t>
            </a:r>
            <a:r>
              <a:rPr lang="en-US" dirty="0"/>
              <a:t>C</a:t>
            </a:r>
            <a:r>
              <a:rPr lang="en-US" dirty="0" smtClean="0"/>
              <a:t>ontroller</a:t>
            </a:r>
          </a:p>
          <a:p>
            <a:r>
              <a:rPr lang="en-US" dirty="0" smtClean="0"/>
              <a:t>Correspond to Amazon Machine Images (AMIs)</a:t>
            </a:r>
          </a:p>
          <a:p>
            <a:pPr lvl="1"/>
            <a:r>
              <a:rPr lang="en-US" dirty="0" smtClean="0"/>
              <a:t>AMIs can be used as EMIs,                                                            and vice versa</a:t>
            </a:r>
          </a:p>
          <a:p>
            <a:r>
              <a:rPr lang="en-US" dirty="0" smtClean="0"/>
              <a:t>Linux or Windows-based</a:t>
            </a:r>
          </a:p>
          <a:p>
            <a:pPr lvl="1"/>
            <a:r>
              <a:rPr lang="en-US" dirty="0" smtClean="0"/>
              <a:t>Linux file system image</a:t>
            </a:r>
          </a:p>
          <a:p>
            <a:pPr lvl="1"/>
            <a:r>
              <a:rPr lang="en-US" dirty="0" smtClean="0"/>
              <a:t>NTFS file system image</a:t>
            </a:r>
          </a:p>
          <a:p>
            <a:r>
              <a:rPr lang="en-US" dirty="0" smtClean="0"/>
              <a:t>Assigned a unique ID</a:t>
            </a:r>
          </a:p>
          <a:p>
            <a:pPr lvl="1"/>
            <a:r>
              <a:rPr lang="en-US" dirty="0" err="1" smtClean="0"/>
              <a:t>emi</a:t>
            </a:r>
            <a:r>
              <a:rPr lang="en-US" dirty="0" smtClean="0"/>
              <a:t>-&lt;</a:t>
            </a:r>
            <a:r>
              <a:rPr lang="en-US" dirty="0" err="1" smtClean="0"/>
              <a:t>nnnnnnnn</a:t>
            </a:r>
            <a:r>
              <a:rPr lang="en-US" dirty="0" smtClean="0"/>
              <a:t>&gt;</a:t>
            </a:r>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4</a:t>
            </a:fld>
            <a:endParaRPr lang="en-US"/>
          </a:p>
        </p:txBody>
      </p:sp>
      <p:grpSp>
        <p:nvGrpSpPr>
          <p:cNvPr id="14" name="Group 13"/>
          <p:cNvGrpSpPr/>
          <p:nvPr/>
        </p:nvGrpSpPr>
        <p:grpSpPr>
          <a:xfrm>
            <a:off x="4734560" y="3556000"/>
            <a:ext cx="3586480" cy="2682240"/>
            <a:chOff x="4734560" y="3556000"/>
            <a:chExt cx="3586480" cy="2682240"/>
          </a:xfrm>
        </p:grpSpPr>
        <p:sp>
          <p:nvSpPr>
            <p:cNvPr id="11" name="Rounded Rectangle 10"/>
            <p:cNvSpPr/>
            <p:nvPr/>
          </p:nvSpPr>
          <p:spPr>
            <a:xfrm>
              <a:off x="4734560" y="3556000"/>
              <a:ext cx="3586480" cy="268224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941842" y="3757042"/>
              <a:ext cx="3121069" cy="2233469"/>
              <a:chOff x="4941842" y="3938591"/>
              <a:chExt cx="3121069" cy="2233469"/>
            </a:xfrm>
          </p:grpSpPr>
          <p:sp>
            <p:nvSpPr>
              <p:cNvPr id="5" name="Flowchart: Magnetic Disk 4"/>
              <p:cNvSpPr/>
              <p:nvPr/>
            </p:nvSpPr>
            <p:spPr>
              <a:xfrm>
                <a:off x="4941842" y="4000904"/>
                <a:ext cx="1236618" cy="975360"/>
              </a:xfrm>
              <a:prstGeom prst="flowChartMagneticDisk">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133431" y="4329933"/>
                <a:ext cx="853440" cy="646331"/>
              </a:xfrm>
              <a:prstGeom prst="rect">
                <a:avLst/>
              </a:prstGeom>
              <a:noFill/>
            </p:spPr>
            <p:txBody>
              <a:bodyPr wrap="square" rtlCol="0">
                <a:spAutoFit/>
              </a:bodyPr>
              <a:lstStyle/>
              <a:p>
                <a:pPr algn="ctr"/>
                <a:r>
                  <a:rPr lang="en-US" b="1" dirty="0" smtClean="0"/>
                  <a:t>Linux /</a:t>
                </a:r>
                <a:endParaRPr lang="en-US" b="1" dirty="0"/>
              </a:p>
            </p:txBody>
          </p:sp>
          <p:sp>
            <p:nvSpPr>
              <p:cNvPr id="18" name="Flowchart: Magnetic Disk 17"/>
              <p:cNvSpPr/>
              <p:nvPr/>
            </p:nvSpPr>
            <p:spPr>
              <a:xfrm>
                <a:off x="4941842" y="5189624"/>
                <a:ext cx="1236618" cy="975360"/>
              </a:xfrm>
              <a:prstGeom prst="flowChartMagneticDisk">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941843" y="5518653"/>
                <a:ext cx="1236618" cy="646331"/>
              </a:xfrm>
              <a:prstGeom prst="rect">
                <a:avLst/>
              </a:prstGeom>
              <a:noFill/>
            </p:spPr>
            <p:txBody>
              <a:bodyPr wrap="square" rtlCol="0">
                <a:spAutoFit/>
              </a:bodyPr>
              <a:lstStyle/>
              <a:p>
                <a:pPr algn="ctr"/>
                <a:r>
                  <a:rPr lang="en-US" b="1" dirty="0" smtClean="0"/>
                  <a:t>Windows C:</a:t>
                </a:r>
                <a:endParaRPr lang="en-US" b="1" dirty="0"/>
              </a:p>
            </p:txBody>
          </p:sp>
          <p:grpSp>
            <p:nvGrpSpPr>
              <p:cNvPr id="8" name="Group 7"/>
              <p:cNvGrpSpPr/>
              <p:nvPr/>
            </p:nvGrpSpPr>
            <p:grpSpPr>
              <a:xfrm>
                <a:off x="6872286" y="3938591"/>
                <a:ext cx="1190625" cy="962650"/>
                <a:chOff x="7953375" y="4092676"/>
                <a:chExt cx="1190625" cy="962650"/>
              </a:xfrm>
            </p:grpSpPr>
            <p:sp>
              <p:nvSpPr>
                <p:cNvPr id="7" name="Vertical Scroll 6"/>
                <p:cNvSpPr/>
                <p:nvPr/>
              </p:nvSpPr>
              <p:spPr>
                <a:xfrm>
                  <a:off x="7953375" y="4092676"/>
                  <a:ext cx="1190625" cy="962650"/>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p:cNvSpPr txBox="1"/>
                <p:nvPr/>
              </p:nvSpPr>
              <p:spPr>
                <a:xfrm>
                  <a:off x="8069715" y="4350557"/>
                  <a:ext cx="957943" cy="523220"/>
                </a:xfrm>
                <a:prstGeom prst="rect">
                  <a:avLst/>
                </a:prstGeom>
                <a:noFill/>
              </p:spPr>
              <p:txBody>
                <a:bodyPr wrap="square" rtlCol="0">
                  <a:spAutoFit/>
                </a:bodyPr>
                <a:lstStyle/>
                <a:p>
                  <a:pPr algn="ctr"/>
                  <a:r>
                    <a:rPr lang="en-US" sz="2800" b="1" dirty="0" smtClean="0">
                      <a:solidFill>
                        <a:schemeClr val="accent1">
                          <a:lumMod val="90000"/>
                          <a:lumOff val="10000"/>
                        </a:schemeClr>
                      </a:solidFill>
                    </a:rPr>
                    <a:t>EMI</a:t>
                  </a:r>
                  <a:endParaRPr lang="en-US" sz="2800" b="1" dirty="0">
                    <a:solidFill>
                      <a:schemeClr val="accent1">
                        <a:lumMod val="90000"/>
                        <a:lumOff val="10000"/>
                      </a:schemeClr>
                    </a:solidFill>
                  </a:endParaRPr>
                </a:p>
              </p:txBody>
            </p:sp>
          </p:grpSp>
          <p:grpSp>
            <p:nvGrpSpPr>
              <p:cNvPr id="20" name="Group 19"/>
              <p:cNvGrpSpPr/>
              <p:nvPr/>
            </p:nvGrpSpPr>
            <p:grpSpPr>
              <a:xfrm>
                <a:off x="6872286" y="5209410"/>
                <a:ext cx="1190625" cy="962650"/>
                <a:chOff x="7953375" y="4092676"/>
                <a:chExt cx="1190625" cy="962650"/>
              </a:xfrm>
            </p:grpSpPr>
            <p:sp>
              <p:nvSpPr>
                <p:cNvPr id="22" name="Vertical Scroll 21"/>
                <p:cNvSpPr/>
                <p:nvPr/>
              </p:nvSpPr>
              <p:spPr>
                <a:xfrm>
                  <a:off x="7953375" y="4092676"/>
                  <a:ext cx="1190625" cy="962650"/>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8069715" y="4350557"/>
                  <a:ext cx="957943" cy="523220"/>
                </a:xfrm>
                <a:prstGeom prst="rect">
                  <a:avLst/>
                </a:prstGeom>
                <a:noFill/>
              </p:spPr>
              <p:txBody>
                <a:bodyPr wrap="square" rtlCol="0">
                  <a:spAutoFit/>
                </a:bodyPr>
                <a:lstStyle/>
                <a:p>
                  <a:pPr algn="ctr"/>
                  <a:r>
                    <a:rPr lang="en-US" sz="2800" b="1" dirty="0" smtClean="0">
                      <a:solidFill>
                        <a:schemeClr val="accent1">
                          <a:lumMod val="90000"/>
                          <a:lumOff val="10000"/>
                        </a:schemeClr>
                      </a:solidFill>
                    </a:rPr>
                    <a:t>EMI</a:t>
                  </a:r>
                  <a:endParaRPr lang="en-US" sz="2800" b="1" dirty="0">
                    <a:solidFill>
                      <a:schemeClr val="accent1">
                        <a:lumMod val="90000"/>
                        <a:lumOff val="10000"/>
                      </a:schemeClr>
                    </a:solidFill>
                  </a:endParaRPr>
                </a:p>
              </p:txBody>
            </p:sp>
          </p:grpSp>
          <p:sp>
            <p:nvSpPr>
              <p:cNvPr id="10" name="Right Arrow 9"/>
              <p:cNvSpPr/>
              <p:nvPr/>
            </p:nvSpPr>
            <p:spPr>
              <a:xfrm>
                <a:off x="6343650" y="4288898"/>
                <a:ext cx="528636" cy="364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6343650" y="5518653"/>
                <a:ext cx="528636" cy="364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940728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Instances</a:t>
            </a:r>
            <a:endParaRPr lang="en-US" dirty="0"/>
          </a:p>
        </p:txBody>
      </p:sp>
      <p:sp>
        <p:nvSpPr>
          <p:cNvPr id="3" name="Content Placeholder 2"/>
          <p:cNvSpPr>
            <a:spLocks noGrp="1"/>
          </p:cNvSpPr>
          <p:nvPr>
            <p:ph idx="1"/>
          </p:nvPr>
        </p:nvSpPr>
        <p:spPr/>
        <p:txBody>
          <a:bodyPr/>
          <a:lstStyle/>
          <a:p>
            <a:r>
              <a:rPr lang="en-US" dirty="0" smtClean="0"/>
              <a:t>A running virtual machine                                                   deployed from an EMI</a:t>
            </a:r>
          </a:p>
          <a:p>
            <a:r>
              <a:rPr lang="en-US" dirty="0" smtClean="0"/>
              <a:t>Two types:  instance store-                                              backed and EBS-backed</a:t>
            </a:r>
          </a:p>
          <a:p>
            <a:pPr lvl="1"/>
            <a:r>
              <a:rPr lang="en-US" dirty="0" smtClean="0"/>
              <a:t>This module focuses on                                                                instance store-backed instances.</a:t>
            </a:r>
          </a:p>
          <a:p>
            <a:r>
              <a:rPr lang="en-US" dirty="0" smtClean="0"/>
              <a:t>Assigned a unique ID </a:t>
            </a:r>
          </a:p>
          <a:p>
            <a:pPr lvl="1"/>
            <a:r>
              <a:rPr lang="en-US" dirty="0" err="1" smtClean="0"/>
              <a:t>i</a:t>
            </a:r>
            <a:r>
              <a:rPr lang="en-US" dirty="0" smtClean="0"/>
              <a:t>-&lt;</a:t>
            </a:r>
            <a:r>
              <a:rPr lang="en-US" dirty="0" err="1" smtClean="0"/>
              <a:t>nnnnnnnn</a:t>
            </a:r>
            <a:r>
              <a:rPr lang="en-US" dirty="0" smtClean="0"/>
              <a:t>&gt;</a:t>
            </a:r>
          </a:p>
          <a:p>
            <a:r>
              <a:rPr lang="en-US" dirty="0" smtClean="0"/>
              <a:t>Multiple instances can be deployed with a single command.</a:t>
            </a:r>
          </a:p>
          <a:p>
            <a:pPr lvl="1"/>
            <a:r>
              <a:rPr lang="en-US" dirty="0" smtClean="0"/>
              <a:t>These instances share a single reservation ID (r-&lt;</a:t>
            </a:r>
            <a:r>
              <a:rPr lang="en-US" dirty="0" err="1" smtClean="0"/>
              <a:t>nnnnnnnn</a:t>
            </a:r>
            <a:r>
              <a:rPr lang="en-US" dirty="0" smtClean="0"/>
              <a:t>&gt;) but have unique instance IDs (</a:t>
            </a:r>
            <a:r>
              <a:rPr lang="en-US" dirty="0" err="1" smtClean="0"/>
              <a:t>i</a:t>
            </a:r>
            <a:r>
              <a:rPr lang="en-US" dirty="0" smtClean="0"/>
              <a:t>-&lt;</a:t>
            </a:r>
            <a:r>
              <a:rPr lang="en-US" dirty="0" err="1" smtClean="0"/>
              <a:t>nnnnnnnn</a:t>
            </a:r>
            <a:r>
              <a:rPr lang="en-US" dirty="0" smtClean="0"/>
              <a:t>&gt;).</a:t>
            </a:r>
          </a:p>
          <a:p>
            <a:pPr lvl="2"/>
            <a:r>
              <a:rPr lang="en-US" dirty="0" smtClean="0"/>
              <a:t>A ‘reservation’ is an EC2 term used to describe the resources reserved just prior to launching instances.</a:t>
            </a:r>
          </a:p>
        </p:txBody>
      </p:sp>
      <p:sp>
        <p:nvSpPr>
          <p:cNvPr id="4" name="Slide Number Placeholder 3"/>
          <p:cNvSpPr>
            <a:spLocks noGrp="1"/>
          </p:cNvSpPr>
          <p:nvPr>
            <p:ph type="sldNum" sz="quarter" idx="12"/>
          </p:nvPr>
        </p:nvSpPr>
        <p:spPr/>
        <p:txBody>
          <a:bodyPr/>
          <a:lstStyle/>
          <a:p>
            <a:fld id="{843CD65F-9BB8-4359-8B89-0390EA97433C}" type="slidenum">
              <a:rPr lang="en-US" smtClean="0"/>
              <a:pPr/>
              <a:t>5</a:t>
            </a:fld>
            <a:endParaRPr lang="en-US"/>
          </a:p>
        </p:txBody>
      </p:sp>
      <p:grpSp>
        <p:nvGrpSpPr>
          <p:cNvPr id="12" name="Group 11"/>
          <p:cNvGrpSpPr/>
          <p:nvPr/>
        </p:nvGrpSpPr>
        <p:grpSpPr>
          <a:xfrm>
            <a:off x="4795520" y="1656844"/>
            <a:ext cx="3627120" cy="1595120"/>
            <a:chOff x="4795520" y="1899920"/>
            <a:chExt cx="3627120" cy="1595120"/>
          </a:xfrm>
        </p:grpSpPr>
        <p:sp>
          <p:nvSpPr>
            <p:cNvPr id="11" name="Rounded Rectangle 10"/>
            <p:cNvSpPr/>
            <p:nvPr/>
          </p:nvSpPr>
          <p:spPr>
            <a:xfrm>
              <a:off x="4795520" y="1899920"/>
              <a:ext cx="3627120" cy="15951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15986" y="2196523"/>
              <a:ext cx="3278054" cy="1050601"/>
              <a:chOff x="4915986" y="2424751"/>
              <a:chExt cx="3278054" cy="1050601"/>
            </a:xfrm>
          </p:grpSpPr>
          <p:grpSp>
            <p:nvGrpSpPr>
              <p:cNvPr id="5" name="Group 4"/>
              <p:cNvGrpSpPr/>
              <p:nvPr/>
            </p:nvGrpSpPr>
            <p:grpSpPr>
              <a:xfrm>
                <a:off x="4915986" y="2424751"/>
                <a:ext cx="1190625" cy="962650"/>
                <a:chOff x="7953375" y="4092676"/>
                <a:chExt cx="1190625" cy="962650"/>
              </a:xfrm>
            </p:grpSpPr>
            <p:sp>
              <p:nvSpPr>
                <p:cNvPr id="6" name="Vertical Scroll 5"/>
                <p:cNvSpPr/>
                <p:nvPr/>
              </p:nvSpPr>
              <p:spPr>
                <a:xfrm>
                  <a:off x="7953375" y="4092676"/>
                  <a:ext cx="1190625" cy="962650"/>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p:cNvSpPr txBox="1"/>
                <p:nvPr/>
              </p:nvSpPr>
              <p:spPr>
                <a:xfrm>
                  <a:off x="8069715" y="4350557"/>
                  <a:ext cx="957943" cy="523220"/>
                </a:xfrm>
                <a:prstGeom prst="rect">
                  <a:avLst/>
                </a:prstGeom>
                <a:noFill/>
              </p:spPr>
              <p:txBody>
                <a:bodyPr wrap="square" rtlCol="0">
                  <a:spAutoFit/>
                </a:bodyPr>
                <a:lstStyle/>
                <a:p>
                  <a:pPr algn="ctr"/>
                  <a:r>
                    <a:rPr lang="en-US" sz="2800" b="1" dirty="0" smtClean="0">
                      <a:solidFill>
                        <a:schemeClr val="accent1">
                          <a:lumMod val="90000"/>
                          <a:lumOff val="10000"/>
                        </a:schemeClr>
                      </a:solidFill>
                    </a:rPr>
                    <a:t>EMI</a:t>
                  </a:r>
                  <a:endParaRPr lang="en-US" sz="2800" b="1" dirty="0">
                    <a:solidFill>
                      <a:schemeClr val="accent1">
                        <a:lumMod val="90000"/>
                        <a:lumOff val="10000"/>
                      </a:schemeClr>
                    </a:solidFill>
                  </a:endParaRPr>
                </a:p>
              </p:txBody>
            </p:sp>
          </p:grpSp>
          <p:sp>
            <p:nvSpPr>
              <p:cNvPr id="8" name="Right Arrow 7"/>
              <p:cNvSpPr/>
              <p:nvPr/>
            </p:nvSpPr>
            <p:spPr>
              <a:xfrm>
                <a:off x="6170930" y="2762142"/>
                <a:ext cx="528636" cy="364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903720" y="2424751"/>
                <a:ext cx="1290320" cy="10506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instance</a:t>
                </a:r>
                <a:endParaRPr lang="en-US" b="1" dirty="0"/>
              </a:p>
            </p:txBody>
          </p:sp>
        </p:grpSp>
      </p:grpSp>
    </p:spTree>
    <p:extLst>
      <p:ext uri="{BB962C8B-B14F-4D97-AF65-F5344CB8AC3E}">
        <p14:creationId xmlns:p14="http://schemas.microsoft.com/office/powerpoint/2010/main" val="2143740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and Windows Instances</a:t>
            </a:r>
            <a:endParaRPr lang="en-US" dirty="0"/>
          </a:p>
        </p:txBody>
      </p:sp>
      <p:sp>
        <p:nvSpPr>
          <p:cNvPr id="3" name="Content Placeholder 2"/>
          <p:cNvSpPr>
            <a:spLocks noGrp="1"/>
          </p:cNvSpPr>
          <p:nvPr>
            <p:ph idx="1"/>
          </p:nvPr>
        </p:nvSpPr>
        <p:spPr>
          <a:xfrm>
            <a:off x="314326" y="1684278"/>
            <a:ext cx="4810124" cy="4687947"/>
          </a:xfrm>
        </p:spPr>
        <p:txBody>
          <a:bodyPr/>
          <a:lstStyle/>
          <a:p>
            <a:r>
              <a:rPr lang="en-US" dirty="0" smtClean="0"/>
              <a:t>A Linux instance store-backed instance consists of:</a:t>
            </a:r>
          </a:p>
          <a:p>
            <a:pPr lvl="1"/>
            <a:r>
              <a:rPr lang="en-US" dirty="0" smtClean="0">
                <a:cs typeface="Calibri" charset="0"/>
              </a:rPr>
              <a:t>Linux </a:t>
            </a:r>
            <a:r>
              <a:rPr lang="en-US" dirty="0" err="1" smtClean="0">
                <a:cs typeface="Calibri" charset="0"/>
              </a:rPr>
              <a:t>ramdisk</a:t>
            </a:r>
            <a:r>
              <a:rPr lang="en-US" dirty="0" smtClean="0">
                <a:cs typeface="Calibri" charset="0"/>
              </a:rPr>
              <a:t> image (</a:t>
            </a:r>
            <a:r>
              <a:rPr lang="en-US" dirty="0" err="1" smtClean="0">
                <a:cs typeface="Calibri" charset="0"/>
              </a:rPr>
              <a:t>eri</a:t>
            </a:r>
            <a:r>
              <a:rPr lang="en-US" dirty="0" smtClean="0">
                <a:cs typeface="Calibri" charset="0"/>
              </a:rPr>
              <a:t>) + kernel image (</a:t>
            </a:r>
            <a:r>
              <a:rPr lang="en-US" dirty="0" err="1" smtClean="0">
                <a:cs typeface="Calibri" charset="0"/>
              </a:rPr>
              <a:t>eki</a:t>
            </a:r>
            <a:r>
              <a:rPr lang="en-US" dirty="0" smtClean="0">
                <a:cs typeface="Calibri" charset="0"/>
              </a:rPr>
              <a:t>) + boot disk image </a:t>
            </a:r>
            <a:r>
              <a:rPr lang="en-US" dirty="0">
                <a:cs typeface="Calibri" charset="0"/>
              </a:rPr>
              <a:t>(</a:t>
            </a:r>
            <a:r>
              <a:rPr lang="en-US" dirty="0" err="1">
                <a:cs typeface="Calibri" charset="0"/>
              </a:rPr>
              <a:t>emi</a:t>
            </a:r>
            <a:r>
              <a:rPr lang="en-US" dirty="0" smtClean="0">
                <a:cs typeface="Calibri" charset="0"/>
              </a:rPr>
              <a:t>)</a:t>
            </a:r>
          </a:p>
          <a:p>
            <a:pPr lvl="1"/>
            <a:r>
              <a:rPr lang="en-US" dirty="0" smtClean="0">
                <a:cs typeface="Calibri" charset="0"/>
              </a:rPr>
              <a:t>EBS-backed instances do not use kernel or </a:t>
            </a:r>
            <a:r>
              <a:rPr lang="en-US" dirty="0" err="1" smtClean="0">
                <a:cs typeface="Calibri" charset="0"/>
              </a:rPr>
              <a:t>ramdisk</a:t>
            </a:r>
            <a:r>
              <a:rPr lang="en-US" dirty="0" smtClean="0">
                <a:cs typeface="Calibri" charset="0"/>
              </a:rPr>
              <a:t> images</a:t>
            </a:r>
            <a:endParaRPr lang="en-US" dirty="0">
              <a:cs typeface="Calibri" charset="0"/>
            </a:endParaRPr>
          </a:p>
          <a:p>
            <a:pPr lvl="2"/>
            <a:endParaRPr lang="en-US" dirty="0" smtClean="0"/>
          </a:p>
          <a:p>
            <a:r>
              <a:rPr lang="en-US" dirty="0" smtClean="0"/>
              <a:t>A Windows instance store-backed instance consists of:</a:t>
            </a:r>
          </a:p>
          <a:p>
            <a:pPr lvl="1">
              <a:spcAft>
                <a:spcPts val="1200"/>
              </a:spcAft>
            </a:pPr>
            <a:r>
              <a:rPr lang="en-US" dirty="0" smtClean="0">
                <a:cs typeface="Calibri" charset="0"/>
              </a:rPr>
              <a:t>NTFS boot disk image </a:t>
            </a:r>
            <a:r>
              <a:rPr lang="en-US" dirty="0">
                <a:cs typeface="Calibri" charset="0"/>
              </a:rPr>
              <a:t>(</a:t>
            </a:r>
            <a:r>
              <a:rPr lang="en-US" dirty="0" err="1">
                <a:cs typeface="Calibri" charset="0"/>
              </a:rPr>
              <a:t>emi</a:t>
            </a:r>
            <a:r>
              <a:rPr lang="en-US" dirty="0" smtClean="0">
                <a:cs typeface="Calibri" charset="0"/>
              </a:rPr>
              <a:t>)</a:t>
            </a:r>
            <a:endParaRPr lang="en-US" dirty="0">
              <a:cs typeface="Calibri" charset="0"/>
            </a:endParaRPr>
          </a:p>
        </p:txBody>
      </p:sp>
      <p:sp>
        <p:nvSpPr>
          <p:cNvPr id="4" name="Slide Number Placeholder 3"/>
          <p:cNvSpPr>
            <a:spLocks noGrp="1"/>
          </p:cNvSpPr>
          <p:nvPr>
            <p:ph type="sldNum" sz="quarter" idx="12"/>
          </p:nvPr>
        </p:nvSpPr>
        <p:spPr/>
        <p:txBody>
          <a:bodyPr/>
          <a:lstStyle/>
          <a:p>
            <a:fld id="{843CD65F-9BB8-4359-8B89-0390EA97433C}" type="slidenum">
              <a:rPr lang="en-US" smtClean="0"/>
              <a:pPr/>
              <a:t>6</a:t>
            </a:fld>
            <a:endParaRPr lang="en-US"/>
          </a:p>
        </p:txBody>
      </p:sp>
      <p:grpSp>
        <p:nvGrpSpPr>
          <p:cNvPr id="6" name="Group 5"/>
          <p:cNvGrpSpPr/>
          <p:nvPr/>
        </p:nvGrpSpPr>
        <p:grpSpPr>
          <a:xfrm>
            <a:off x="5362575" y="1525806"/>
            <a:ext cx="3105150" cy="2552189"/>
            <a:chOff x="5362575" y="1525806"/>
            <a:chExt cx="3105150" cy="2552189"/>
          </a:xfrm>
        </p:grpSpPr>
        <p:sp>
          <p:nvSpPr>
            <p:cNvPr id="45" name="Rounded Rectangle 44"/>
            <p:cNvSpPr/>
            <p:nvPr/>
          </p:nvSpPr>
          <p:spPr>
            <a:xfrm>
              <a:off x="5362575" y="1525806"/>
              <a:ext cx="3105150" cy="255218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Brace 7"/>
            <p:cNvSpPr/>
            <p:nvPr/>
          </p:nvSpPr>
          <p:spPr>
            <a:xfrm>
              <a:off x="6544027" y="1702770"/>
              <a:ext cx="265679" cy="219826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3" name="Group 32"/>
            <p:cNvGrpSpPr/>
            <p:nvPr/>
          </p:nvGrpSpPr>
          <p:grpSpPr>
            <a:xfrm>
              <a:off x="5634390" y="3257895"/>
              <a:ext cx="957943" cy="590902"/>
              <a:chOff x="957262" y="3952787"/>
              <a:chExt cx="957943" cy="590902"/>
            </a:xfrm>
          </p:grpSpPr>
          <p:sp>
            <p:nvSpPr>
              <p:cNvPr id="26" name="Vertical Scroll 25"/>
              <p:cNvSpPr/>
              <p:nvPr/>
            </p:nvSpPr>
            <p:spPr>
              <a:xfrm>
                <a:off x="957262" y="3952787"/>
                <a:ext cx="909978" cy="590902"/>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957262" y="4022318"/>
                <a:ext cx="957943" cy="369332"/>
              </a:xfrm>
              <a:prstGeom prst="rect">
                <a:avLst/>
              </a:prstGeom>
              <a:noFill/>
            </p:spPr>
            <p:txBody>
              <a:bodyPr wrap="square" rtlCol="0">
                <a:spAutoFit/>
              </a:bodyPr>
              <a:lstStyle/>
              <a:p>
                <a:pPr algn="ctr"/>
                <a:r>
                  <a:rPr lang="en-US" b="1" dirty="0" smtClean="0">
                    <a:solidFill>
                      <a:schemeClr val="accent1">
                        <a:lumMod val="90000"/>
                        <a:lumOff val="10000"/>
                      </a:schemeClr>
                    </a:solidFill>
                  </a:rPr>
                  <a:t>EMI</a:t>
                </a:r>
                <a:endParaRPr lang="en-US" b="1" dirty="0">
                  <a:solidFill>
                    <a:schemeClr val="accent1">
                      <a:lumMod val="90000"/>
                      <a:lumOff val="10000"/>
                    </a:schemeClr>
                  </a:solidFill>
                </a:endParaRPr>
              </a:p>
            </p:txBody>
          </p:sp>
        </p:grpSp>
        <p:grpSp>
          <p:nvGrpSpPr>
            <p:cNvPr id="32" name="Group 31"/>
            <p:cNvGrpSpPr/>
            <p:nvPr/>
          </p:nvGrpSpPr>
          <p:grpSpPr>
            <a:xfrm>
              <a:off x="5634390" y="2506450"/>
              <a:ext cx="957943" cy="590902"/>
              <a:chOff x="1014752" y="4751495"/>
              <a:chExt cx="957943" cy="590902"/>
            </a:xfrm>
          </p:grpSpPr>
          <p:sp>
            <p:nvSpPr>
              <p:cNvPr id="28" name="Vertical Scroll 27"/>
              <p:cNvSpPr/>
              <p:nvPr/>
            </p:nvSpPr>
            <p:spPr>
              <a:xfrm>
                <a:off x="1014752" y="4751495"/>
                <a:ext cx="909978" cy="590902"/>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TextBox 28"/>
              <p:cNvSpPr txBox="1"/>
              <p:nvPr/>
            </p:nvSpPr>
            <p:spPr>
              <a:xfrm>
                <a:off x="1014752" y="4821026"/>
                <a:ext cx="957943" cy="369332"/>
              </a:xfrm>
              <a:prstGeom prst="rect">
                <a:avLst/>
              </a:prstGeom>
              <a:noFill/>
            </p:spPr>
            <p:txBody>
              <a:bodyPr wrap="square" rtlCol="0">
                <a:spAutoFit/>
              </a:bodyPr>
              <a:lstStyle/>
              <a:p>
                <a:pPr algn="ctr"/>
                <a:r>
                  <a:rPr lang="en-US" b="1" dirty="0" smtClean="0">
                    <a:solidFill>
                      <a:schemeClr val="accent1">
                        <a:lumMod val="90000"/>
                        <a:lumOff val="10000"/>
                      </a:schemeClr>
                    </a:solidFill>
                  </a:rPr>
                  <a:t>EKI</a:t>
                </a:r>
                <a:endParaRPr lang="en-US" b="1" dirty="0">
                  <a:solidFill>
                    <a:schemeClr val="accent1">
                      <a:lumMod val="90000"/>
                      <a:lumOff val="10000"/>
                    </a:schemeClr>
                  </a:solidFill>
                </a:endParaRPr>
              </a:p>
            </p:txBody>
          </p:sp>
        </p:grpSp>
        <p:grpSp>
          <p:nvGrpSpPr>
            <p:cNvPr id="5" name="Group 4"/>
            <p:cNvGrpSpPr/>
            <p:nvPr/>
          </p:nvGrpSpPr>
          <p:grpSpPr>
            <a:xfrm>
              <a:off x="5634390" y="1767047"/>
              <a:ext cx="957943" cy="590902"/>
              <a:chOff x="1215117" y="5652745"/>
              <a:chExt cx="957943" cy="590902"/>
            </a:xfrm>
          </p:grpSpPr>
          <p:sp>
            <p:nvSpPr>
              <p:cNvPr id="30" name="Vertical Scroll 29"/>
              <p:cNvSpPr/>
              <p:nvPr/>
            </p:nvSpPr>
            <p:spPr>
              <a:xfrm>
                <a:off x="1215117" y="5652745"/>
                <a:ext cx="909978" cy="590902"/>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TextBox 30"/>
              <p:cNvSpPr txBox="1"/>
              <p:nvPr/>
            </p:nvSpPr>
            <p:spPr>
              <a:xfrm>
                <a:off x="1215117" y="5722276"/>
                <a:ext cx="957943" cy="369332"/>
              </a:xfrm>
              <a:prstGeom prst="rect">
                <a:avLst/>
              </a:prstGeom>
              <a:noFill/>
            </p:spPr>
            <p:txBody>
              <a:bodyPr wrap="square" rtlCol="0">
                <a:spAutoFit/>
              </a:bodyPr>
              <a:lstStyle/>
              <a:p>
                <a:pPr algn="ctr"/>
                <a:r>
                  <a:rPr lang="en-US" b="1" dirty="0" smtClean="0">
                    <a:solidFill>
                      <a:schemeClr val="accent1">
                        <a:lumMod val="90000"/>
                        <a:lumOff val="10000"/>
                      </a:schemeClr>
                    </a:solidFill>
                  </a:rPr>
                  <a:t>ERI</a:t>
                </a:r>
                <a:endParaRPr lang="en-US" b="1" dirty="0">
                  <a:solidFill>
                    <a:schemeClr val="accent1">
                      <a:lumMod val="90000"/>
                      <a:lumOff val="10000"/>
                    </a:schemeClr>
                  </a:solidFill>
                </a:endParaRPr>
              </a:p>
            </p:txBody>
          </p:sp>
        </p:grpSp>
        <p:sp>
          <p:nvSpPr>
            <p:cNvPr id="43" name="Rectangle 42"/>
            <p:cNvSpPr/>
            <p:nvPr/>
          </p:nvSpPr>
          <p:spPr>
            <a:xfrm>
              <a:off x="6915150" y="2427506"/>
              <a:ext cx="1290320" cy="7487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Linux instance</a:t>
              </a:r>
              <a:endParaRPr lang="en-US" b="1" dirty="0"/>
            </a:p>
          </p:txBody>
        </p:sp>
      </p:grpSp>
      <p:grpSp>
        <p:nvGrpSpPr>
          <p:cNvPr id="7" name="Group 6"/>
          <p:cNvGrpSpPr/>
          <p:nvPr/>
        </p:nvGrpSpPr>
        <p:grpSpPr>
          <a:xfrm>
            <a:off x="5362575" y="4400550"/>
            <a:ext cx="3105150" cy="1495425"/>
            <a:chOff x="5362575" y="4400550"/>
            <a:chExt cx="3105150" cy="1495425"/>
          </a:xfrm>
        </p:grpSpPr>
        <p:sp>
          <p:nvSpPr>
            <p:cNvPr id="44" name="Rounded Rectangle 43"/>
            <p:cNvSpPr/>
            <p:nvPr/>
          </p:nvSpPr>
          <p:spPr>
            <a:xfrm>
              <a:off x="5362575" y="4400550"/>
              <a:ext cx="3105150" cy="149542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5626746" y="4898251"/>
              <a:ext cx="965587" cy="590902"/>
              <a:chOff x="1041964" y="3949401"/>
              <a:chExt cx="965587" cy="590902"/>
            </a:xfrm>
          </p:grpSpPr>
          <p:sp>
            <p:nvSpPr>
              <p:cNvPr id="38" name="Vertical Scroll 37"/>
              <p:cNvSpPr/>
              <p:nvPr/>
            </p:nvSpPr>
            <p:spPr>
              <a:xfrm>
                <a:off x="1041964" y="3949401"/>
                <a:ext cx="909978" cy="590902"/>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TextBox 38"/>
              <p:cNvSpPr txBox="1"/>
              <p:nvPr/>
            </p:nvSpPr>
            <p:spPr>
              <a:xfrm>
                <a:off x="1049608" y="4024545"/>
                <a:ext cx="957943" cy="369332"/>
              </a:xfrm>
              <a:prstGeom prst="rect">
                <a:avLst/>
              </a:prstGeom>
              <a:noFill/>
            </p:spPr>
            <p:txBody>
              <a:bodyPr wrap="square" rtlCol="0">
                <a:spAutoFit/>
              </a:bodyPr>
              <a:lstStyle/>
              <a:p>
                <a:pPr algn="ctr"/>
                <a:r>
                  <a:rPr lang="en-US" b="1" dirty="0" smtClean="0">
                    <a:solidFill>
                      <a:schemeClr val="accent1">
                        <a:lumMod val="90000"/>
                        <a:lumOff val="10000"/>
                      </a:schemeClr>
                    </a:solidFill>
                  </a:rPr>
                  <a:t>EMI</a:t>
                </a:r>
                <a:endParaRPr lang="en-US" b="1" dirty="0">
                  <a:solidFill>
                    <a:schemeClr val="accent1">
                      <a:lumMod val="90000"/>
                      <a:lumOff val="10000"/>
                    </a:schemeClr>
                  </a:solidFill>
                </a:endParaRPr>
              </a:p>
            </p:txBody>
          </p:sp>
        </p:grpSp>
        <p:sp>
          <p:nvSpPr>
            <p:cNvPr id="40" name="Right Brace 39"/>
            <p:cNvSpPr/>
            <p:nvPr/>
          </p:nvSpPr>
          <p:spPr>
            <a:xfrm>
              <a:off x="6536724" y="4802293"/>
              <a:ext cx="265679" cy="785747"/>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ectangle 45"/>
            <p:cNvSpPr/>
            <p:nvPr/>
          </p:nvSpPr>
          <p:spPr>
            <a:xfrm>
              <a:off x="6915150" y="4773867"/>
              <a:ext cx="1290320" cy="7487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Windows instance</a:t>
              </a:r>
              <a:endParaRPr lang="en-US" b="1" dirty="0"/>
            </a:p>
          </p:txBody>
        </p:sp>
      </p:grpSp>
    </p:spTree>
    <p:extLst>
      <p:ext uri="{BB962C8B-B14F-4D97-AF65-F5344CB8AC3E}">
        <p14:creationId xmlns:p14="http://schemas.microsoft.com/office/powerpoint/2010/main" val="4203134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Instance Support</a:t>
            </a:r>
            <a:endParaRPr lang="en-US" dirty="0"/>
          </a:p>
        </p:txBody>
      </p:sp>
      <p:sp>
        <p:nvSpPr>
          <p:cNvPr id="3" name="Content Placeholder 2"/>
          <p:cNvSpPr>
            <a:spLocks noGrp="1"/>
          </p:cNvSpPr>
          <p:nvPr>
            <p:ph idx="1"/>
          </p:nvPr>
        </p:nvSpPr>
        <p:spPr/>
        <p:txBody>
          <a:bodyPr/>
          <a:lstStyle/>
          <a:p>
            <a:r>
              <a:rPr lang="en-US" dirty="0" smtClean="0"/>
              <a:t>Eucalyptus supports the following Windows versions running in instances:</a:t>
            </a:r>
          </a:p>
          <a:p>
            <a:pPr lvl="1"/>
            <a:r>
              <a:rPr lang="en-US" dirty="0" smtClean="0"/>
              <a:t>Windows Server 2003 R2 Enterprise (32/64-bit)</a:t>
            </a:r>
          </a:p>
          <a:p>
            <a:pPr lvl="1"/>
            <a:r>
              <a:rPr lang="en-US" dirty="0" smtClean="0"/>
              <a:t>Windows Server 2008 SP2 Datacenter (32/64-bit)</a:t>
            </a:r>
          </a:p>
          <a:p>
            <a:pPr lvl="1"/>
            <a:r>
              <a:rPr lang="en-US" dirty="0"/>
              <a:t>Windows Server 2008 R</a:t>
            </a:r>
            <a:r>
              <a:rPr lang="en-US" dirty="0" smtClean="0"/>
              <a:t>2 </a:t>
            </a:r>
            <a:r>
              <a:rPr lang="en-US" dirty="0"/>
              <a:t>Datacenter (</a:t>
            </a:r>
            <a:r>
              <a:rPr lang="en-US" dirty="0" smtClean="0"/>
              <a:t>32/64-bit</a:t>
            </a:r>
            <a:r>
              <a:rPr lang="en-US" dirty="0"/>
              <a:t>)</a:t>
            </a:r>
          </a:p>
          <a:p>
            <a:pPr lvl="1"/>
            <a:r>
              <a:rPr lang="en-US" dirty="0" smtClean="0"/>
              <a:t>Windows 7 Professional (32/64-bit)</a:t>
            </a:r>
          </a:p>
          <a:p>
            <a:r>
              <a:rPr lang="en-US" dirty="0" smtClean="0"/>
              <a:t>All require a valid license</a:t>
            </a:r>
          </a:p>
          <a:p>
            <a:r>
              <a:rPr lang="en-US" dirty="0" smtClean="0"/>
              <a:t>A VNC client during initial installation</a:t>
            </a:r>
          </a:p>
          <a:p>
            <a:pPr lvl="1"/>
            <a:r>
              <a:rPr lang="en-US" dirty="0" smtClean="0"/>
              <a:t>After installation is complete, Remote Desktop can be used.</a:t>
            </a:r>
          </a:p>
          <a:p>
            <a:pPr lvl="1"/>
            <a:r>
              <a:rPr lang="en-US" dirty="0" smtClean="0"/>
              <a:t>Unnecessary if Windows install media is configured for unattended installation</a:t>
            </a:r>
          </a:p>
          <a:p>
            <a:pPr lvl="2"/>
            <a:endParaRPr lang="en-US" dirty="0"/>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7</a:t>
            </a:fld>
            <a:endParaRPr lang="en-US"/>
          </a:p>
        </p:txBody>
      </p:sp>
    </p:spTree>
    <p:extLst>
      <p:ext uri="{BB962C8B-B14F-4D97-AF65-F5344CB8AC3E}">
        <p14:creationId xmlns:p14="http://schemas.microsoft.com/office/powerpoint/2010/main" val="217688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Types (</a:t>
            </a:r>
            <a:r>
              <a:rPr lang="en-US" dirty="0" err="1" smtClean="0"/>
              <a:t>vmtypes</a:t>
            </a:r>
            <a:r>
              <a:rPr lang="en-US" dirty="0" smtClean="0"/>
              <a:t>)</a:t>
            </a:r>
            <a:endParaRPr lang="en-US" dirty="0"/>
          </a:p>
        </p:txBody>
      </p:sp>
      <p:sp>
        <p:nvSpPr>
          <p:cNvPr id="3" name="Content Placeholder 2"/>
          <p:cNvSpPr>
            <a:spLocks noGrp="1"/>
          </p:cNvSpPr>
          <p:nvPr>
            <p:ph idx="1"/>
          </p:nvPr>
        </p:nvSpPr>
        <p:spPr/>
        <p:txBody>
          <a:bodyPr/>
          <a:lstStyle/>
          <a:p>
            <a:r>
              <a:rPr lang="en-US" dirty="0" smtClean="0"/>
              <a:t>Defines available hardware resources when an EMI is instantiated (deployed)</a:t>
            </a:r>
          </a:p>
          <a:p>
            <a:pPr lvl="1"/>
            <a:r>
              <a:rPr lang="en-US" dirty="0" smtClean="0"/>
              <a:t>Number of CPUs, memory size, disk capacity</a:t>
            </a:r>
          </a:p>
          <a:p>
            <a:pPr lvl="1"/>
            <a:r>
              <a:rPr lang="en-US" dirty="0" smtClean="0"/>
              <a:t>No need to create a new EMI with different hardware                                      characteristics</a:t>
            </a:r>
          </a:p>
          <a:p>
            <a:r>
              <a:rPr lang="en-US" dirty="0" smtClean="0"/>
              <a:t>Five types available; administrator can customize sizes</a:t>
            </a:r>
          </a:p>
          <a:p>
            <a:endParaRPr lang="en-US" dirty="0" smtClean="0"/>
          </a:p>
          <a:p>
            <a:endParaRPr lang="en-US" dirty="0"/>
          </a:p>
          <a:p>
            <a:endParaRPr lang="en-US" dirty="0" smtClean="0"/>
          </a:p>
          <a:p>
            <a:endParaRPr lang="en-US" dirty="0" smtClean="0"/>
          </a:p>
          <a:p>
            <a:r>
              <a:rPr lang="en-US" dirty="0" smtClean="0"/>
              <a:t>Storage should be larger than the EMI being deployed</a:t>
            </a:r>
          </a:p>
        </p:txBody>
      </p:sp>
      <p:sp>
        <p:nvSpPr>
          <p:cNvPr id="4" name="Slide Number Placeholder 3"/>
          <p:cNvSpPr>
            <a:spLocks noGrp="1"/>
          </p:cNvSpPr>
          <p:nvPr>
            <p:ph type="sldNum" sz="quarter" idx="12"/>
          </p:nvPr>
        </p:nvSpPr>
        <p:spPr/>
        <p:txBody>
          <a:bodyPr/>
          <a:lstStyle/>
          <a:p>
            <a:fld id="{843CD65F-9BB8-4359-8B89-0390EA97433C}" type="slidenum">
              <a:rPr lang="en-US" smtClean="0"/>
              <a:pPr/>
              <a:t>8</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75" y="3797011"/>
            <a:ext cx="64198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7100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Ephemeral Linux Instances</a:t>
            </a:r>
            <a:endParaRPr lang="en-US" dirty="0"/>
          </a:p>
        </p:txBody>
      </p:sp>
      <p:sp>
        <p:nvSpPr>
          <p:cNvPr id="3" name="Content Placeholder 2"/>
          <p:cNvSpPr>
            <a:spLocks noGrp="1"/>
          </p:cNvSpPr>
          <p:nvPr>
            <p:ph idx="1"/>
          </p:nvPr>
        </p:nvSpPr>
        <p:spPr>
          <a:xfrm>
            <a:off x="314325" y="1425388"/>
            <a:ext cx="8506402" cy="4840942"/>
          </a:xfrm>
        </p:spPr>
        <p:txBody>
          <a:bodyPr/>
          <a:lstStyle/>
          <a:p>
            <a:r>
              <a:rPr lang="en-US" sz="2000" dirty="0" smtClean="0"/>
              <a:t>Modifications to Linux instance store-backed instances are lost when instances are terminated. </a:t>
            </a:r>
          </a:p>
          <a:p>
            <a:endParaRPr lang="en-US" dirty="0" smtClean="0"/>
          </a:p>
          <a:p>
            <a:endParaRPr lang="en-US" dirty="0" smtClean="0"/>
          </a:p>
          <a:p>
            <a:endParaRPr lang="en-US" dirty="0" smtClean="0"/>
          </a:p>
          <a:p>
            <a:pPr marL="0" indent="0">
              <a:buNone/>
            </a:pPr>
            <a:endParaRPr lang="en-US" dirty="0"/>
          </a:p>
          <a:p>
            <a:r>
              <a:rPr lang="en-US" sz="2000" dirty="0" smtClean="0"/>
              <a:t>The ‘</a:t>
            </a:r>
            <a:r>
              <a:rPr lang="en-US" sz="2000" dirty="0" smtClean="0">
                <a:latin typeface="Courier New" pitchFamily="49" charset="0"/>
                <a:cs typeface="Courier New" pitchFamily="49" charset="0"/>
              </a:rPr>
              <a:t>ext3</a:t>
            </a:r>
            <a:r>
              <a:rPr lang="en-US" sz="2000" dirty="0" smtClean="0">
                <a:cs typeface="Courier New" pitchFamily="49" charset="0"/>
              </a:rPr>
              <a:t>’ </a:t>
            </a:r>
            <a:r>
              <a:rPr lang="en-US" sz="2000" dirty="0" smtClean="0"/>
              <a:t>file is sized so                                                                      that the instance’s total                                                                     storage size matches the                                                                   virtual machine type’s                                                                      storage size.</a:t>
            </a:r>
          </a:p>
        </p:txBody>
      </p:sp>
      <p:sp>
        <p:nvSpPr>
          <p:cNvPr id="4" name="Slide Number Placeholder 3"/>
          <p:cNvSpPr>
            <a:spLocks noGrp="1"/>
          </p:cNvSpPr>
          <p:nvPr>
            <p:ph type="sldNum" sz="quarter" idx="12"/>
          </p:nvPr>
        </p:nvSpPr>
        <p:spPr/>
        <p:txBody>
          <a:bodyPr/>
          <a:lstStyle/>
          <a:p>
            <a:fld id="{843CD65F-9BB8-4359-8B89-0390EA97433C}" type="slidenum">
              <a:rPr lang="en-US" smtClean="0"/>
              <a:pPr/>
              <a:t>9</a:t>
            </a:fld>
            <a:endParaRPr lang="en-US"/>
          </a:p>
        </p:txBody>
      </p:sp>
      <p:grpSp>
        <p:nvGrpSpPr>
          <p:cNvPr id="16" name="Group 15"/>
          <p:cNvGrpSpPr/>
          <p:nvPr/>
        </p:nvGrpSpPr>
        <p:grpSpPr>
          <a:xfrm>
            <a:off x="329408" y="1981732"/>
            <a:ext cx="8683022" cy="2344973"/>
            <a:chOff x="324952" y="2037954"/>
            <a:chExt cx="8683022" cy="2344973"/>
          </a:xfrm>
        </p:grpSpPr>
        <p:grpSp>
          <p:nvGrpSpPr>
            <p:cNvPr id="5" name="Group 20"/>
            <p:cNvGrpSpPr>
              <a:grpSpLocks/>
            </p:cNvGrpSpPr>
            <p:nvPr/>
          </p:nvGrpSpPr>
          <p:grpSpPr bwMode="auto">
            <a:xfrm>
              <a:off x="324952" y="2037954"/>
              <a:ext cx="8683022" cy="1889792"/>
              <a:chOff x="533400" y="2861305"/>
              <a:chExt cx="8305800" cy="1889379"/>
            </a:xfrm>
          </p:grpSpPr>
          <p:sp>
            <p:nvSpPr>
              <p:cNvPr id="6" name="TextBox 1"/>
              <p:cNvSpPr txBox="1">
                <a:spLocks noChangeArrowheads="1"/>
              </p:cNvSpPr>
              <p:nvPr/>
            </p:nvSpPr>
            <p:spPr bwMode="auto">
              <a:xfrm>
                <a:off x="533400" y="3036290"/>
                <a:ext cx="8305800" cy="15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ls</a:t>
                </a:r>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var</a:t>
                </a:r>
                <a:r>
                  <a:rPr lang="en-US" sz="1200" dirty="0" smtClean="0">
                    <a:latin typeface="Courier New" pitchFamily="49" charset="0"/>
                    <a:cs typeface="Courier New" pitchFamily="49" charset="0"/>
                  </a:rPr>
                  <a:t>/lib/eucalyptus/instances/work/NKGEED1B2WWI5HNBNBTA6/i-364F3EA5</a:t>
                </a:r>
              </a:p>
              <a:p>
                <a:pPr eaLnBrk="1"/>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rw</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rw</a:t>
                </a:r>
                <a:r>
                  <a:rPr lang="en-US" sz="1200" dirty="0">
                    <a:latin typeface="Courier New" pitchFamily="49" charset="0"/>
                    <a:cs typeface="Courier New" pitchFamily="49" charset="0"/>
                  </a:rPr>
                  <a:t>-r-- 1 eucalyptus </a:t>
                </a:r>
                <a:r>
                  <a:rPr lang="en-US" sz="1200" dirty="0" err="1">
                    <a:latin typeface="Courier New" pitchFamily="49" charset="0"/>
                    <a:cs typeface="Courier New" pitchFamily="49" charset="0"/>
                  </a:rPr>
                  <a:t>eucalyptus</a:t>
                </a:r>
                <a:r>
                  <a:rPr lang="en-US" sz="1200" dirty="0">
                    <a:latin typeface="Courier New" pitchFamily="49" charset="0"/>
                    <a:cs typeface="Courier New" pitchFamily="49" charset="0"/>
                  </a:rPr>
                  <a:t>    2231705 Feb 10 12:59 </a:t>
                </a:r>
                <a:r>
                  <a:rPr lang="en-US" sz="1200" dirty="0" smtClean="0">
                    <a:latin typeface="Courier New" pitchFamily="49" charset="0"/>
                    <a:cs typeface="Courier New" pitchFamily="49" charset="0"/>
                  </a:rPr>
                  <a:t>eki-456E3AD5-67c370b8.blocks</a:t>
                </a:r>
                <a:endParaRPr lang="en-US" sz="1200" dirty="0">
                  <a:latin typeface="Courier New" pitchFamily="49" charset="0"/>
                  <a:cs typeface="Courier New" pitchFamily="49" charset="0"/>
                </a:endParaRPr>
              </a:p>
              <a:p>
                <a:pPr eaLnBrk="1"/>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rw</a:t>
                </a:r>
                <a:r>
                  <a:rPr lang="en-US" sz="1200" dirty="0">
                    <a:latin typeface="Courier New" pitchFamily="49" charset="0"/>
                    <a:cs typeface="Courier New" pitchFamily="49" charset="0"/>
                  </a:rPr>
                  <a:t>-r----- 1 eucalyptus </a:t>
                </a:r>
                <a:r>
                  <a:rPr lang="en-US" sz="1200" dirty="0" err="1">
                    <a:latin typeface="Courier New" pitchFamily="49" charset="0"/>
                    <a:cs typeface="Courier New" pitchFamily="49" charset="0"/>
                  </a:rPr>
                  <a:t>eucalyptus</a:t>
                </a:r>
                <a:r>
                  <a:rPr lang="en-US" sz="1200" dirty="0">
                    <a:latin typeface="Courier New" pitchFamily="49" charset="0"/>
                    <a:cs typeface="Courier New" pitchFamily="49" charset="0"/>
                  </a:rPr>
                  <a:t> 1049624576 Feb 10 12:59 emi-FF113B5A-4f6788c4.blocks</a:t>
                </a:r>
              </a:p>
              <a:p>
                <a:pPr eaLnBrk="1"/>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rw</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rw</a:t>
                </a:r>
                <a:r>
                  <a:rPr lang="en-US" sz="1200" dirty="0">
                    <a:latin typeface="Courier New" pitchFamily="49" charset="0"/>
                    <a:cs typeface="Courier New" pitchFamily="49" charset="0"/>
                  </a:rPr>
                  <a:t>-r-- 1 eucalyptus </a:t>
                </a:r>
                <a:r>
                  <a:rPr lang="en-US" sz="1200" dirty="0" err="1">
                    <a:latin typeface="Courier New" pitchFamily="49" charset="0"/>
                    <a:cs typeface="Courier New" pitchFamily="49" charset="0"/>
                  </a:rPr>
                  <a:t>eucalyptus</a:t>
                </a:r>
                <a:r>
                  <a:rPr lang="en-US" sz="1200" dirty="0">
                    <a:latin typeface="Courier New" pitchFamily="49" charset="0"/>
                    <a:cs typeface="Courier New" pitchFamily="49" charset="0"/>
                  </a:rPr>
                  <a:t>    6260769 Feb 10 12:59 eri-A2BA3BE6-d06764a6.blocks</a:t>
                </a:r>
              </a:p>
              <a:p>
                <a:pPr eaLnBrk="1"/>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rw</a:t>
                </a:r>
                <a:r>
                  <a:rPr lang="en-US" sz="1200" dirty="0">
                    <a:latin typeface="Courier New" pitchFamily="49" charset="0"/>
                    <a:cs typeface="Courier New" pitchFamily="49" charset="0"/>
                  </a:rPr>
                  <a:t>-r----- 1 eucalyptus </a:t>
                </a:r>
                <a:r>
                  <a:rPr lang="en-US" sz="1200" dirty="0" err="1">
                    <a:latin typeface="Courier New" pitchFamily="49" charset="0"/>
                    <a:cs typeface="Courier New" pitchFamily="49" charset="0"/>
                  </a:rPr>
                  <a:t>eucalyptus</a:t>
                </a:r>
                <a:r>
                  <a:rPr lang="en-US" sz="1200" dirty="0">
                    <a:latin typeface="Courier New" pitchFamily="49" charset="0"/>
                    <a:cs typeface="Courier New" pitchFamily="49" charset="0"/>
                  </a:rPr>
                  <a:t>  536870912 Feb 10 12:59 prt-00512swap-ac8d5670.blocks</a:t>
                </a:r>
              </a:p>
              <a:p>
                <a:pPr eaLnBrk="1"/>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rw</a:t>
                </a:r>
                <a:r>
                  <a:rPr lang="en-US" sz="1200" dirty="0">
                    <a:latin typeface="Courier New" pitchFamily="49" charset="0"/>
                    <a:cs typeface="Courier New" pitchFamily="49" charset="0"/>
                  </a:rPr>
                  <a:t>-r----- 1 eucalyptus </a:t>
                </a:r>
                <a:r>
                  <a:rPr lang="en-US" sz="1200" dirty="0" err="1">
                    <a:latin typeface="Courier New" pitchFamily="49" charset="0"/>
                    <a:cs typeface="Courier New" pitchFamily="49" charset="0"/>
                  </a:rPr>
                  <a:t>eucalyptus</a:t>
                </a:r>
                <a:r>
                  <a:rPr lang="en-US" sz="1200" dirty="0">
                    <a:latin typeface="Courier New" pitchFamily="49" charset="0"/>
                    <a:cs typeface="Courier New" pitchFamily="49" charset="0"/>
                  </a:rPr>
                  <a:t>  560988160 Feb 10 12:59 prt-00535ext3-93e32609.blocks</a:t>
                </a:r>
              </a:p>
              <a:p>
                <a:pPr eaLnBrk="1"/>
                <a:r>
                  <a:rPr lang="en-US" sz="1200" dirty="0">
                    <a:latin typeface="Courier New" pitchFamily="49" charset="0"/>
                    <a:cs typeface="Courier New" pitchFamily="49" charset="0"/>
                  </a:rPr>
                  <a:t>				</a:t>
                </a:r>
              </a:p>
              <a:p>
                <a:pPr eaLnBrk="1"/>
                <a:endParaRPr lang="en-US" sz="1200" dirty="0">
                  <a:latin typeface="Courier New" pitchFamily="49" charset="0"/>
                  <a:cs typeface="Courier New" pitchFamily="49" charset="0"/>
                </a:endParaRPr>
              </a:p>
            </p:txBody>
          </p:sp>
          <p:sp>
            <p:nvSpPr>
              <p:cNvPr id="7" name="TextBox 2"/>
              <p:cNvSpPr txBox="1">
                <a:spLocks noChangeArrowheads="1"/>
              </p:cNvSpPr>
              <p:nvPr/>
            </p:nvSpPr>
            <p:spPr bwMode="auto">
              <a:xfrm>
                <a:off x="7589704" y="2861305"/>
                <a:ext cx="1181100" cy="36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dirty="0">
                    <a:solidFill>
                      <a:srgbClr val="0070C0"/>
                    </a:solidFill>
                  </a:rPr>
                  <a:t>/</a:t>
                </a:r>
                <a:r>
                  <a:rPr lang="en-US" dirty="0" err="1">
                    <a:solidFill>
                      <a:srgbClr val="0070C0"/>
                    </a:solidFill>
                  </a:rPr>
                  <a:t>dev</a:t>
                </a:r>
                <a:r>
                  <a:rPr lang="en-US" dirty="0">
                    <a:solidFill>
                      <a:srgbClr val="0070C0"/>
                    </a:solidFill>
                  </a:rPr>
                  <a:t>/sda1</a:t>
                </a:r>
              </a:p>
            </p:txBody>
          </p:sp>
          <p:sp>
            <p:nvSpPr>
              <p:cNvPr id="8" name="TextBox 5"/>
              <p:cNvSpPr txBox="1">
                <a:spLocks noChangeArrowheads="1"/>
              </p:cNvSpPr>
              <p:nvPr/>
            </p:nvSpPr>
            <p:spPr bwMode="auto">
              <a:xfrm>
                <a:off x="5710076" y="4381433"/>
                <a:ext cx="1181100" cy="36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dirty="0">
                    <a:solidFill>
                      <a:srgbClr val="0070C0"/>
                    </a:solidFill>
                  </a:rPr>
                  <a:t>/</a:t>
                </a:r>
                <a:r>
                  <a:rPr lang="en-US" dirty="0" err="1">
                    <a:solidFill>
                      <a:srgbClr val="0070C0"/>
                    </a:solidFill>
                  </a:rPr>
                  <a:t>dev</a:t>
                </a:r>
                <a:r>
                  <a:rPr lang="en-US" dirty="0">
                    <a:solidFill>
                      <a:srgbClr val="0070C0"/>
                    </a:solidFill>
                  </a:rPr>
                  <a:t>/sda2</a:t>
                </a:r>
              </a:p>
            </p:txBody>
          </p:sp>
          <p:sp>
            <p:nvSpPr>
              <p:cNvPr id="9" name="TextBox 6"/>
              <p:cNvSpPr txBox="1">
                <a:spLocks noChangeArrowheads="1"/>
              </p:cNvSpPr>
              <p:nvPr/>
            </p:nvSpPr>
            <p:spPr bwMode="auto">
              <a:xfrm>
                <a:off x="7075718" y="4362378"/>
                <a:ext cx="1485900" cy="36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r>
                  <a:rPr lang="en-US" dirty="0">
                    <a:solidFill>
                      <a:srgbClr val="0070C0"/>
                    </a:solidFill>
                  </a:rPr>
                  <a:t>/</a:t>
                </a:r>
                <a:r>
                  <a:rPr lang="en-US" dirty="0" err="1">
                    <a:solidFill>
                      <a:srgbClr val="0070C0"/>
                    </a:solidFill>
                  </a:rPr>
                  <a:t>dev</a:t>
                </a:r>
                <a:r>
                  <a:rPr lang="en-US" dirty="0">
                    <a:solidFill>
                      <a:srgbClr val="0070C0"/>
                    </a:solidFill>
                  </a:rPr>
                  <a:t>/sda3</a:t>
                </a:r>
              </a:p>
            </p:txBody>
          </p:sp>
          <p:cxnSp>
            <p:nvCxnSpPr>
              <p:cNvPr id="10" name="Straight Arrow Connector 4"/>
              <p:cNvCxnSpPr>
                <a:cxnSpLocks noChangeShapeType="1"/>
              </p:cNvCxnSpPr>
              <p:nvPr/>
            </p:nvCxnSpPr>
            <p:spPr bwMode="auto">
              <a:xfrm flipV="1">
                <a:off x="6300627" y="4171905"/>
                <a:ext cx="0" cy="253356"/>
              </a:xfrm>
              <a:prstGeom prst="straightConnector1">
                <a:avLst/>
              </a:prstGeom>
              <a:noFill/>
              <a:ln w="28575" algn="ctr">
                <a:solidFill>
                  <a:srgbClr val="0070C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1"/>
              <p:cNvCxnSpPr>
                <a:cxnSpLocks noChangeShapeType="1"/>
                <a:stCxn id="7" idx="1"/>
              </p:cNvCxnSpPr>
              <p:nvPr/>
            </p:nvCxnSpPr>
            <p:spPr bwMode="auto">
              <a:xfrm flipH="1">
                <a:off x="6935982" y="3045931"/>
                <a:ext cx="653722" cy="214655"/>
              </a:xfrm>
              <a:prstGeom prst="straightConnector1">
                <a:avLst/>
              </a:prstGeom>
              <a:noFill/>
              <a:ln w="28575" algn="ctr">
                <a:solidFill>
                  <a:srgbClr val="0070C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2"/>
              <p:cNvCxnSpPr>
                <a:cxnSpLocks noChangeShapeType="1"/>
              </p:cNvCxnSpPr>
              <p:nvPr/>
            </p:nvCxnSpPr>
            <p:spPr bwMode="auto">
              <a:xfrm flipH="1">
                <a:off x="6935981" y="3036291"/>
                <a:ext cx="653723" cy="448591"/>
              </a:xfrm>
              <a:prstGeom prst="straightConnector1">
                <a:avLst/>
              </a:prstGeom>
              <a:noFill/>
              <a:ln w="28575" algn="ctr">
                <a:solidFill>
                  <a:srgbClr val="0070C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3"/>
              <p:cNvCxnSpPr>
                <a:cxnSpLocks noChangeShapeType="1"/>
                <a:stCxn id="7" idx="1"/>
              </p:cNvCxnSpPr>
              <p:nvPr/>
            </p:nvCxnSpPr>
            <p:spPr bwMode="auto">
              <a:xfrm flipH="1">
                <a:off x="7045041" y="3045931"/>
                <a:ext cx="544663" cy="619227"/>
              </a:xfrm>
              <a:prstGeom prst="straightConnector1">
                <a:avLst/>
              </a:prstGeom>
              <a:noFill/>
              <a:ln w="28575" algn="ctr">
                <a:solidFill>
                  <a:srgbClr val="0070C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4"/>
              <p:cNvCxnSpPr>
                <a:cxnSpLocks noChangeShapeType="1"/>
              </p:cNvCxnSpPr>
              <p:nvPr/>
            </p:nvCxnSpPr>
            <p:spPr bwMode="auto">
              <a:xfrm flipH="1" flipV="1">
                <a:off x="7045042" y="3934450"/>
                <a:ext cx="203499" cy="490811"/>
              </a:xfrm>
              <a:prstGeom prst="straightConnector1">
                <a:avLst/>
              </a:prstGeom>
              <a:noFill/>
              <a:ln w="28575" algn="ctr">
                <a:solidFill>
                  <a:srgbClr val="0070C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TextBox 5"/>
            <p:cNvSpPr txBox="1">
              <a:spLocks noChangeArrowheads="1"/>
            </p:cNvSpPr>
            <p:nvPr/>
          </p:nvSpPr>
          <p:spPr bwMode="auto">
            <a:xfrm>
              <a:off x="4785697" y="3982817"/>
              <a:ext cx="29910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algn="ctr" eaLnBrk="1"/>
              <a:r>
                <a:rPr lang="en-US" sz="2000" b="1" dirty="0" smtClean="0">
                  <a:solidFill>
                    <a:srgbClr val="0070C0"/>
                  </a:solidFill>
                </a:rPr>
                <a:t>2GB storage </a:t>
              </a:r>
              <a:r>
                <a:rPr lang="en-US" sz="2000" b="1" dirty="0" err="1" smtClean="0">
                  <a:solidFill>
                    <a:srgbClr val="0070C0"/>
                  </a:solidFill>
                </a:rPr>
                <a:t>vmtype</a:t>
              </a:r>
              <a:endParaRPr lang="en-US" sz="2000" b="1" dirty="0">
                <a:solidFill>
                  <a:srgbClr val="0070C0"/>
                </a:solidFill>
              </a:endParaRPr>
            </a:p>
          </p:txBody>
        </p:sp>
      </p:grpSp>
      <p:grpSp>
        <p:nvGrpSpPr>
          <p:cNvPr id="47" name="Group 46"/>
          <p:cNvGrpSpPr/>
          <p:nvPr/>
        </p:nvGrpSpPr>
        <p:grpSpPr>
          <a:xfrm>
            <a:off x="4189775" y="3915363"/>
            <a:ext cx="4191832" cy="2396119"/>
            <a:chOff x="4189775" y="3915363"/>
            <a:chExt cx="4191832" cy="2396119"/>
          </a:xfrm>
        </p:grpSpPr>
        <p:sp>
          <p:nvSpPr>
            <p:cNvPr id="42" name="Rounded Rectangle 41"/>
            <p:cNvSpPr/>
            <p:nvPr/>
          </p:nvSpPr>
          <p:spPr>
            <a:xfrm>
              <a:off x="4189775" y="3915363"/>
              <a:ext cx="4191831" cy="2396119"/>
            </a:xfrm>
            <a:prstGeom prst="roundRect">
              <a:avLst/>
            </a:prstGeom>
            <a:noFill/>
            <a:ln>
              <a:solidFill>
                <a:srgbClr val="0099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4368852" y="4263901"/>
              <a:ext cx="4012755" cy="1919978"/>
              <a:chOff x="4368852" y="4263901"/>
              <a:chExt cx="4012755" cy="1919978"/>
            </a:xfrm>
          </p:grpSpPr>
          <p:grpSp>
            <p:nvGrpSpPr>
              <p:cNvPr id="39" name="Group 38"/>
              <p:cNvGrpSpPr/>
              <p:nvPr/>
            </p:nvGrpSpPr>
            <p:grpSpPr>
              <a:xfrm>
                <a:off x="4368852" y="4478133"/>
                <a:ext cx="1988747" cy="548639"/>
                <a:chOff x="1555656" y="3288382"/>
                <a:chExt cx="1988747" cy="548639"/>
              </a:xfrm>
            </p:grpSpPr>
            <p:grpSp>
              <p:nvGrpSpPr>
                <p:cNvPr id="17" name="Group 16"/>
                <p:cNvGrpSpPr/>
                <p:nvPr/>
              </p:nvGrpSpPr>
              <p:grpSpPr>
                <a:xfrm>
                  <a:off x="1555656" y="3300097"/>
                  <a:ext cx="611374" cy="536924"/>
                  <a:chOff x="1050202" y="2417275"/>
                  <a:chExt cx="679010" cy="642796"/>
                </a:xfrm>
              </p:grpSpPr>
              <p:sp>
                <p:nvSpPr>
                  <p:cNvPr id="18" name="Vertical Scroll 17"/>
                  <p:cNvSpPr/>
                  <p:nvPr/>
                </p:nvSpPr>
                <p:spPr>
                  <a:xfrm>
                    <a:off x="1050202" y="2417275"/>
                    <a:ext cx="679010" cy="642796"/>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p:cNvSpPr txBox="1"/>
                  <p:nvPr/>
                </p:nvSpPr>
                <p:spPr>
                  <a:xfrm>
                    <a:off x="1092189" y="2554007"/>
                    <a:ext cx="503664" cy="307777"/>
                  </a:xfrm>
                  <a:prstGeom prst="rect">
                    <a:avLst/>
                  </a:prstGeom>
                  <a:noFill/>
                </p:spPr>
                <p:txBody>
                  <a:bodyPr wrap="none" rtlCol="0">
                    <a:spAutoFit/>
                  </a:bodyPr>
                  <a:lstStyle/>
                  <a:p>
                    <a:r>
                      <a:rPr lang="en-US" sz="1400" b="1" dirty="0" smtClean="0"/>
                      <a:t>EMI</a:t>
                    </a:r>
                    <a:endParaRPr lang="en-US" sz="1400" b="1" dirty="0"/>
                  </a:p>
                </p:txBody>
              </p:sp>
            </p:grpSp>
            <p:grpSp>
              <p:nvGrpSpPr>
                <p:cNvPr id="20" name="Group 19"/>
                <p:cNvGrpSpPr/>
                <p:nvPr/>
              </p:nvGrpSpPr>
              <p:grpSpPr>
                <a:xfrm>
                  <a:off x="2254019" y="3300097"/>
                  <a:ext cx="611374" cy="536924"/>
                  <a:chOff x="1050202" y="2417275"/>
                  <a:chExt cx="679010" cy="642796"/>
                </a:xfrm>
              </p:grpSpPr>
              <p:sp>
                <p:nvSpPr>
                  <p:cNvPr id="21" name="Vertical Scroll 20"/>
                  <p:cNvSpPr/>
                  <p:nvPr/>
                </p:nvSpPr>
                <p:spPr>
                  <a:xfrm>
                    <a:off x="1050202" y="2417275"/>
                    <a:ext cx="679010" cy="642796"/>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p:cNvSpPr txBox="1"/>
                  <p:nvPr/>
                </p:nvSpPr>
                <p:spPr>
                  <a:xfrm>
                    <a:off x="1092189" y="2554007"/>
                    <a:ext cx="484428" cy="307777"/>
                  </a:xfrm>
                  <a:prstGeom prst="rect">
                    <a:avLst/>
                  </a:prstGeom>
                  <a:noFill/>
                </p:spPr>
                <p:txBody>
                  <a:bodyPr wrap="none" rtlCol="0">
                    <a:spAutoFit/>
                  </a:bodyPr>
                  <a:lstStyle/>
                  <a:p>
                    <a:r>
                      <a:rPr lang="en-US" sz="1400" b="1" dirty="0" smtClean="0"/>
                      <a:t>EKI</a:t>
                    </a:r>
                    <a:endParaRPr lang="en-US" sz="1400" b="1" dirty="0"/>
                  </a:p>
                </p:txBody>
              </p:sp>
            </p:grpSp>
            <p:grpSp>
              <p:nvGrpSpPr>
                <p:cNvPr id="23" name="Group 22"/>
                <p:cNvGrpSpPr/>
                <p:nvPr/>
              </p:nvGrpSpPr>
              <p:grpSpPr>
                <a:xfrm>
                  <a:off x="2933029" y="3288382"/>
                  <a:ext cx="611374" cy="536924"/>
                  <a:chOff x="1050202" y="2454997"/>
                  <a:chExt cx="679010" cy="642796"/>
                </a:xfrm>
              </p:grpSpPr>
              <p:sp>
                <p:nvSpPr>
                  <p:cNvPr id="24" name="Vertical Scroll 23"/>
                  <p:cNvSpPr/>
                  <p:nvPr/>
                </p:nvSpPr>
                <p:spPr>
                  <a:xfrm>
                    <a:off x="1050202" y="2454997"/>
                    <a:ext cx="679010" cy="642796"/>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TextBox 24"/>
                  <p:cNvSpPr txBox="1"/>
                  <p:nvPr/>
                </p:nvSpPr>
                <p:spPr>
                  <a:xfrm>
                    <a:off x="1092188" y="2603444"/>
                    <a:ext cx="484428" cy="307777"/>
                  </a:xfrm>
                  <a:prstGeom prst="rect">
                    <a:avLst/>
                  </a:prstGeom>
                  <a:noFill/>
                </p:spPr>
                <p:txBody>
                  <a:bodyPr wrap="none" rtlCol="0">
                    <a:spAutoFit/>
                  </a:bodyPr>
                  <a:lstStyle/>
                  <a:p>
                    <a:r>
                      <a:rPr lang="en-US" sz="1400" b="1" dirty="0" smtClean="0"/>
                      <a:t>ERI</a:t>
                    </a:r>
                    <a:endParaRPr lang="en-US" sz="1400" b="1" dirty="0"/>
                  </a:p>
                </p:txBody>
              </p:sp>
            </p:grpSp>
          </p:grpSp>
          <p:sp>
            <p:nvSpPr>
              <p:cNvPr id="26" name="Right Brace 25"/>
              <p:cNvSpPr/>
              <p:nvPr/>
            </p:nvSpPr>
            <p:spPr>
              <a:xfrm>
                <a:off x="6485329" y="4410586"/>
                <a:ext cx="181069" cy="616186"/>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ight Brace 29"/>
              <p:cNvSpPr/>
              <p:nvPr/>
            </p:nvSpPr>
            <p:spPr>
              <a:xfrm>
                <a:off x="6496840" y="5072729"/>
                <a:ext cx="188613" cy="535375"/>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ight Brace 30"/>
              <p:cNvSpPr/>
              <p:nvPr/>
            </p:nvSpPr>
            <p:spPr>
              <a:xfrm>
                <a:off x="6497117" y="5648504"/>
                <a:ext cx="188613" cy="535375"/>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5468576" y="5742996"/>
                <a:ext cx="889987" cy="307777"/>
              </a:xfrm>
              <a:prstGeom prst="rect">
                <a:avLst/>
              </a:prstGeom>
              <a:solidFill>
                <a:schemeClr val="accent2"/>
              </a:solidFill>
              <a:ln w="38100">
                <a:solidFill>
                  <a:schemeClr val="accent2">
                    <a:lumMod val="75000"/>
                  </a:schemeClr>
                </a:solidFill>
              </a:ln>
            </p:spPr>
            <p:txBody>
              <a:bodyPr wrap="none" rtlCol="0">
                <a:spAutoFit/>
              </a:bodyPr>
              <a:lstStyle/>
              <a:p>
                <a:r>
                  <a:rPr lang="en-US" sz="1400" b="1" dirty="0" err="1" smtClean="0"/>
                  <a:t>swapfile</a:t>
                </a:r>
                <a:endParaRPr lang="en-US" sz="1400" b="1" dirty="0"/>
              </a:p>
            </p:txBody>
          </p:sp>
          <p:sp>
            <p:nvSpPr>
              <p:cNvPr id="33" name="TextBox 32"/>
              <p:cNvSpPr txBox="1"/>
              <p:nvPr/>
            </p:nvSpPr>
            <p:spPr>
              <a:xfrm>
                <a:off x="4670919" y="5197261"/>
                <a:ext cx="1686680" cy="307777"/>
              </a:xfrm>
              <a:prstGeom prst="rect">
                <a:avLst/>
              </a:prstGeom>
              <a:solidFill>
                <a:schemeClr val="accent2"/>
              </a:solidFill>
              <a:ln w="38100">
                <a:solidFill>
                  <a:schemeClr val="accent2">
                    <a:lumMod val="75000"/>
                  </a:schemeClr>
                </a:solidFill>
              </a:ln>
            </p:spPr>
            <p:txBody>
              <a:bodyPr wrap="none" rtlCol="0">
                <a:spAutoFit/>
              </a:bodyPr>
              <a:lstStyle/>
              <a:p>
                <a:r>
                  <a:rPr lang="en-US" sz="1400" b="1" dirty="0" err="1" smtClean="0"/>
                  <a:t>ephemeral_space</a:t>
                </a:r>
                <a:endParaRPr lang="en-US" sz="1400" b="1" dirty="0"/>
              </a:p>
            </p:txBody>
          </p:sp>
          <p:sp>
            <p:nvSpPr>
              <p:cNvPr id="35" name="TextBox 34"/>
              <p:cNvSpPr txBox="1"/>
              <p:nvPr/>
            </p:nvSpPr>
            <p:spPr>
              <a:xfrm>
                <a:off x="7619860" y="5589108"/>
                <a:ext cx="761747" cy="307777"/>
              </a:xfrm>
              <a:prstGeom prst="rect">
                <a:avLst/>
              </a:prstGeom>
              <a:noFill/>
            </p:spPr>
            <p:txBody>
              <a:bodyPr wrap="none" rtlCol="0">
                <a:spAutoFit/>
              </a:bodyPr>
              <a:lstStyle/>
              <a:p>
                <a:r>
                  <a:rPr lang="en-US" sz="1400" b="1" dirty="0" smtClean="0"/>
                  <a:t>500MB</a:t>
                </a:r>
                <a:endParaRPr lang="en-US" sz="1400" b="1" dirty="0"/>
              </a:p>
            </p:txBody>
          </p:sp>
          <p:sp>
            <p:nvSpPr>
              <p:cNvPr id="43" name="TextBox 42"/>
              <p:cNvSpPr txBox="1"/>
              <p:nvPr/>
            </p:nvSpPr>
            <p:spPr>
              <a:xfrm>
                <a:off x="7595217" y="4662453"/>
                <a:ext cx="553357" cy="307777"/>
              </a:xfrm>
              <a:prstGeom prst="rect">
                <a:avLst/>
              </a:prstGeom>
              <a:noFill/>
            </p:spPr>
            <p:txBody>
              <a:bodyPr wrap="none" rtlCol="0">
                <a:spAutoFit/>
              </a:bodyPr>
              <a:lstStyle/>
              <a:p>
                <a:r>
                  <a:rPr lang="en-US" sz="1400" b="1" dirty="0" smtClean="0"/>
                  <a:t>1GB</a:t>
                </a:r>
                <a:endParaRPr lang="en-US" sz="1400" b="1" dirty="0"/>
              </a:p>
            </p:txBody>
          </p:sp>
          <p:sp>
            <p:nvSpPr>
              <p:cNvPr id="44" name="TextBox 43"/>
              <p:cNvSpPr txBox="1"/>
              <p:nvPr/>
            </p:nvSpPr>
            <p:spPr>
              <a:xfrm>
                <a:off x="7619860" y="5127245"/>
                <a:ext cx="761747" cy="307777"/>
              </a:xfrm>
              <a:prstGeom prst="rect">
                <a:avLst/>
              </a:prstGeom>
              <a:noFill/>
            </p:spPr>
            <p:txBody>
              <a:bodyPr wrap="none" rtlCol="0">
                <a:spAutoFit/>
              </a:bodyPr>
              <a:lstStyle/>
              <a:p>
                <a:r>
                  <a:rPr lang="en-US" sz="1400" b="1" dirty="0" smtClean="0"/>
                  <a:t>500MB</a:t>
                </a:r>
                <a:endParaRPr lang="en-US" sz="1400" b="1" dirty="0"/>
              </a:p>
            </p:txBody>
          </p:sp>
          <p:grpSp>
            <p:nvGrpSpPr>
              <p:cNvPr id="34" name="Group 33"/>
              <p:cNvGrpSpPr/>
              <p:nvPr/>
            </p:nvGrpSpPr>
            <p:grpSpPr>
              <a:xfrm>
                <a:off x="6841987" y="4263901"/>
                <a:ext cx="753231" cy="1878629"/>
                <a:chOff x="6841987" y="4263901"/>
                <a:chExt cx="753231" cy="1878629"/>
              </a:xfrm>
            </p:grpSpPr>
            <p:sp>
              <p:nvSpPr>
                <p:cNvPr id="27" name="Flowchart: Magnetic Disk 26"/>
                <p:cNvSpPr/>
                <p:nvPr/>
              </p:nvSpPr>
              <p:spPr>
                <a:xfrm>
                  <a:off x="6841987" y="5285636"/>
                  <a:ext cx="753231" cy="856894"/>
                </a:xfrm>
                <a:prstGeom prst="flowChartMagneticDisk">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8" name="Flowchart: Magnetic Disk 27"/>
                <p:cNvSpPr/>
                <p:nvPr/>
              </p:nvSpPr>
              <p:spPr>
                <a:xfrm>
                  <a:off x="6841987" y="4662454"/>
                  <a:ext cx="753231" cy="926654"/>
                </a:xfrm>
                <a:prstGeom prst="flowChartMagneticDisk">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7" name="TextBox 36"/>
                <p:cNvSpPr txBox="1"/>
                <p:nvPr/>
              </p:nvSpPr>
              <p:spPr>
                <a:xfrm>
                  <a:off x="6902650" y="5127245"/>
                  <a:ext cx="562975" cy="307777"/>
                </a:xfrm>
                <a:prstGeom prst="rect">
                  <a:avLst/>
                </a:prstGeom>
                <a:noFill/>
              </p:spPr>
              <p:txBody>
                <a:bodyPr wrap="none" rtlCol="0">
                  <a:spAutoFit/>
                </a:bodyPr>
                <a:lstStyle/>
                <a:p>
                  <a:r>
                    <a:rPr lang="en-US" sz="1400" b="1" dirty="0" smtClean="0"/>
                    <a:t>/</a:t>
                  </a:r>
                  <a:r>
                    <a:rPr lang="en-US" sz="1400" b="1" dirty="0" err="1" smtClean="0"/>
                    <a:t>mnt</a:t>
                  </a:r>
                  <a:endParaRPr lang="en-US" sz="1400" b="1" dirty="0"/>
                </a:p>
              </p:txBody>
            </p:sp>
            <p:sp>
              <p:nvSpPr>
                <p:cNvPr id="38" name="TextBox 37"/>
                <p:cNvSpPr txBox="1"/>
                <p:nvPr/>
              </p:nvSpPr>
              <p:spPr>
                <a:xfrm>
                  <a:off x="6937114" y="5589108"/>
                  <a:ext cx="631904" cy="307777"/>
                </a:xfrm>
                <a:prstGeom prst="rect">
                  <a:avLst/>
                </a:prstGeom>
                <a:noFill/>
              </p:spPr>
              <p:txBody>
                <a:bodyPr wrap="none" rtlCol="0">
                  <a:spAutoFit/>
                </a:bodyPr>
                <a:lstStyle/>
                <a:p>
                  <a:r>
                    <a:rPr lang="en-US" sz="1400" b="1" dirty="0" smtClean="0"/>
                    <a:t>swap</a:t>
                  </a:r>
                  <a:endParaRPr lang="en-US" sz="1400" b="1" dirty="0"/>
                </a:p>
              </p:txBody>
            </p:sp>
            <p:sp>
              <p:nvSpPr>
                <p:cNvPr id="45" name="Flowchart: Magnetic Disk 44"/>
                <p:cNvSpPr/>
                <p:nvPr/>
              </p:nvSpPr>
              <p:spPr>
                <a:xfrm>
                  <a:off x="6841987" y="4263901"/>
                  <a:ext cx="753231" cy="706329"/>
                </a:xfrm>
                <a:prstGeom prst="flowChartMagneticDisk">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6" name="TextBox 35"/>
                <p:cNvSpPr txBox="1"/>
                <p:nvPr/>
              </p:nvSpPr>
              <p:spPr>
                <a:xfrm flipH="1">
                  <a:off x="7069843" y="4600898"/>
                  <a:ext cx="297517" cy="369332"/>
                </a:xfrm>
                <a:prstGeom prst="rect">
                  <a:avLst/>
                </a:prstGeom>
                <a:noFill/>
              </p:spPr>
              <p:txBody>
                <a:bodyPr wrap="square" rtlCol="0">
                  <a:spAutoFit/>
                </a:bodyPr>
                <a:lstStyle/>
                <a:p>
                  <a:r>
                    <a:rPr lang="en-US" b="1" dirty="0" smtClean="0"/>
                    <a:t>/</a:t>
                  </a:r>
                  <a:endParaRPr lang="en-US" b="1" dirty="0"/>
                </a:p>
              </p:txBody>
            </p:sp>
          </p:grpSp>
        </p:grpSp>
      </p:grpSp>
    </p:spTree>
    <p:extLst>
      <p:ext uri="{BB962C8B-B14F-4D97-AF65-F5344CB8AC3E}">
        <p14:creationId xmlns:p14="http://schemas.microsoft.com/office/powerpoint/2010/main" val="8712487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 - &amp;quot;Instance and Image Management&amp;quot;&quot;/&gt;&lt;property id=&quot;20307&quot; value=&quot;256&quot;/&gt;&lt;/object&gt;&lt;object type=&quot;3&quot; unique_id=&quot;10006&quot;&gt;&lt;property id=&quot;20148&quot; value=&quot;5&quot;/&gt;&lt;property id=&quot;20300&quot; value=&quot;Slide 3 - &amp;quot;Module Topics&amp;quot;&quot;/&gt;&lt;property id=&quot;20307&quot; value=&quot;257&quot;/&gt;&lt;/object&gt;&lt;object type=&quot;3&quot; unique_id=&quot;10012&quot;&gt;&lt;property id=&quot;20148&quot; value=&quot;5&quot;/&gt;&lt;property id=&quot;20300&quot; value=&quot;Slide 37&quot;/&gt;&lt;property id=&quot;20307&quot; value=&quot;264&quot;/&gt;&lt;/object&gt;&lt;object type=&quot;3&quot; unique_id=&quot;10013&quot;&gt;&lt;property id=&quot;20148&quot; value=&quot;5&quot;/&gt;&lt;property id=&quot;20300&quot; value=&quot;Slide 38&quot;/&gt;&lt;property id=&quot;20307&quot; value=&quot;265&quot;/&gt;&lt;/object&gt;&lt;object type=&quot;3&quot; unique_id=&quot;11879&quot;&gt;&lt;property id=&quot;20148&quot; value=&quot;5&quot;/&gt;&lt;property id=&quot;20300&quot; value=&quot;Slide 12 - &amp;quot;Instance Log In Without a Password&amp;quot;&quot;/&gt;&lt;property id=&quot;20307&quot; value=&quot;319&quot;/&gt;&lt;/object&gt;&lt;object type=&quot;3&quot; unique_id=&quot;11880&quot;&gt;&lt;property id=&quot;20148&quot; value=&quot;5&quot;/&gt;&lt;property id=&quot;20300&quot; value=&quot;Slide 13 - &amp;quot; Key Pair in Action - Linux&amp;quot;&quot;/&gt;&lt;property id=&quot;20307&quot; value=&quot;334&quot;/&gt;&lt;/object&gt;&lt;object type=&quot;3&quot; unique_id=&quot;11882&quot;&gt;&lt;property id=&quot;20148&quot; value=&quot;5&quot;/&gt;&lt;property id=&quot;20300&quot; value=&quot;Slide 16 - &amp;quot;Starting an Instance – Euca2ools&amp;quot;&quot;/&gt;&lt;property id=&quot;20307&quot; value=&quot;320&quot;/&gt;&lt;/object&gt;&lt;object type=&quot;3&quot; unique_id=&quot;11884&quot;&gt;&lt;property id=&quot;20148&quot; value=&quot;5&quot;/&gt;&lt;property id=&quot;20300&quot; value=&quot;Slide 19 - &amp;quot;Listing Instances – Euca2ools&amp;quot;&quot;/&gt;&lt;property id=&quot;20307&quot; value=&quot;318&quot;/&gt;&lt;/object&gt;&lt;object type=&quot;3&quot; unique_id=&quot;11886&quot;&gt;&lt;property id=&quot;20148&quot; value=&quot;5&quot;/&gt;&lt;property id=&quot;20300&quot; value=&quot;Slide 20 - &amp;quot;Stopping an Instance – Euca2ools&amp;quot;&quot;/&gt;&lt;property id=&quot;20307&quot; value=&quot;321&quot;/&gt;&lt;/object&gt;&lt;object type=&quot;3&quot; unique_id=&quot;11887&quot;&gt;&lt;property id=&quot;20148&quot; value=&quot;5&quot;/&gt;&lt;property id=&quot;20300&quot; value=&quot;Slide 17 - &amp;quot;Kernel and Ramdisk Association&amp;quot;&quot;/&gt;&lt;property id=&quot;20307&quot; value=&quot;317&quot;/&gt;&lt;/object&gt;&lt;object type=&quot;3&quot; unique_id=&quot;11888&quot;&gt;&lt;property id=&quot;20148&quot; value=&quot;5&quot;/&gt;&lt;property id=&quot;20300&quot; value=&quot;Slide 18 - &amp;quot;Default Kernel and Ramdisk Images&amp;quot;&quot;/&gt;&lt;property id=&quot;20307&quot; value=&quot;325&quot;/&gt;&lt;/object&gt;&lt;object type=&quot;3&quot; unique_id=&quot;11890&quot;&gt;&lt;property id=&quot;20148&quot; value=&quot;5&quot;/&gt;&lt;property id=&quot;20300&quot; value=&quot;Slide 25 - &amp;quot;Download an Experimental Image&amp;quot;&quot;/&gt;&lt;property id=&quot;20307&quot; value=&quot;306&quot;/&gt;&lt;/object&gt;&lt;object type=&quot;3&quot; unique_id=&quot;11891&quot;&gt;&lt;property id=&quot;20148&quot; value=&quot;5&quot;/&gt;&lt;property id=&quot;20300&quot; value=&quot;Slide 21 - &amp;quot;Bundle an Image&amp;quot;&quot;/&gt;&lt;property id=&quot;20307&quot; value=&quot;309&quot;/&gt;&lt;/object&gt;&lt;object type=&quot;3&quot; unique_id=&quot;11893&quot;&gt;&lt;property id=&quot;20148&quot; value=&quot;5&quot;/&gt;&lt;property id=&quot;20300&quot; value=&quot;Slide 23 - &amp;quot;Upload a Bundled Image&amp;quot;&quot;/&gt;&lt;property id=&quot;20307&quot; value=&quot;311&quot;/&gt;&lt;/object&gt;&lt;object type=&quot;3&quot; unique_id=&quot;11894&quot;&gt;&lt;property id=&quot;20148&quot; value=&quot;5&quot;/&gt;&lt;property id=&quot;20300&quot; value=&quot;Slide 24 - &amp;quot;Register an Uploaded Bundle&amp;quot;&quot;/&gt;&lt;property id=&quot;20307&quot; value=&quot;312&quot;/&gt;&lt;/object&gt;&lt;object type=&quot;3&quot; unique_id=&quot;11895&quot;&gt;&lt;property id=&quot;20148&quot; value=&quot;5&quot;/&gt;&lt;property id=&quot;20300&quot; value=&quot;Slide 26 - &amp;quot;List Images – Euca2ools&amp;quot;&quot;/&gt;&lt;property id=&quot;20307&quot; value=&quot;313&quot;/&gt;&lt;/object&gt;&lt;object type=&quot;3&quot; unique_id=&quot;11897&quot;&gt;&lt;property id=&quot;20148&quot; value=&quot;5&quot;/&gt;&lt;property id=&quot;20300&quot; value=&quot;Slide 27 - &amp;quot;Creating New Images&amp;quot;&quot;/&gt;&lt;property id=&quot;20307&quot; value=&quot;322&quot;/&gt;&lt;/object&gt;&lt;object type=&quot;3&quot; unique_id=&quot;11899&quot;&gt;&lt;property id=&quot;20148&quot; value=&quot;5&quot;/&gt;&lt;property id=&quot;20300&quot; value=&quot;Slide 31 - &amp;quot;Modify a Running Windows Instance&amp;quot;&quot;/&gt;&lt;property id=&quot;20307&quot; value=&quot;326&quot;/&gt;&lt;/object&gt;&lt;object type=&quot;3&quot; unique_id=&quot;11900&quot;&gt;&lt;property id=&quot;20148&quot; value=&quot;5&quot;/&gt;&lt;property id=&quot;20300&quot; value=&quot;Slide 30 - &amp;quot;Modify a Running Linux System&amp;quot;&quot;/&gt;&lt;property id=&quot;20307&quot; value=&quot;331&quot;/&gt;&lt;/object&gt;&lt;object type=&quot;3&quot; unique_id=&quot;11902&quot;&gt;&lt;property id=&quot;20148&quot; value=&quot;5&quot;/&gt;&lt;property id=&quot;20300&quot; value=&quot;Slide 32 - &amp;quot;Download and Unbundle an Image&amp;quot;&quot;/&gt;&lt;property id=&quot;20307&quot; value=&quot;315&quot;/&gt;&lt;/object&gt;&lt;object type=&quot;3&quot; unique_id=&quot;11903&quot;&gt;&lt;property id=&quot;20148&quot; value=&quot;5&quot;/&gt;&lt;property id=&quot;20300&quot; value=&quot;Slide 33 - &amp;quot;Deregister an Image&amp;quot;&quot;/&gt;&lt;property id=&quot;20307&quot; value=&quot;314&quot;/&gt;&lt;/object&gt;&lt;object type=&quot;3&quot; unique_id=&quot;11904&quot;&gt;&lt;property id=&quot;20148&quot; value=&quot;5&quot;/&gt;&lt;property id=&quot;20300&quot; value=&quot;Slide 34 - &amp;quot;Delete an Image&amp;quot;&quot;/&gt;&lt;property id=&quot;20307&quot; value=&quot;330&quot;/&gt;&lt;/object&gt;&lt;object type=&quot;3&quot; unique_id=&quot;11905&quot;&gt;&lt;property id=&quot;20148&quot; value=&quot;5&quot;/&gt;&lt;property id=&quot;20300&quot; value=&quot;Slide 35 - &amp;quot;Summary&amp;quot;&quot;/&gt;&lt;property id=&quot;20307&quot; value=&quot;307&quot;/&gt;&lt;/object&gt;&lt;object type=&quot;3&quot; unique_id=&quot;11906&quot;&gt;&lt;property id=&quot;20148&quot; value=&quot;5&quot;/&gt;&lt;property id=&quot;20300&quot; value=&quot;Slide 36 - &amp;quot;Hands-On:&amp;quot;&quot;/&gt;&lt;property id=&quot;20307&quot; value=&quot;299&quot;/&gt;&lt;/object&gt;&lt;object type=&quot;3&quot; unique_id=&quot;21238&quot;&gt;&lt;property id=&quot;20148&quot; value=&quot;5&quot;/&gt;&lt;property id=&quot;20300&quot; value=&quot;Slide 4 - &amp;quot;Eucalyptus Machine Images (EMIs)&amp;quot;&quot;/&gt;&lt;property id=&quot;20307&quot; value=&quot;335&quot;/&gt;&lt;/object&gt;&lt;object type=&quot;3&quot; unique_id=&quot;21239&quot;&gt;&lt;property id=&quot;20148&quot; value=&quot;5&quot;/&gt;&lt;property id=&quot;20300&quot; value=&quot;Slide 5 - &amp;quot;Instances&amp;quot;&quot;/&gt;&lt;property id=&quot;20307&quot; value=&quot;336&quot;/&gt;&lt;/object&gt;&lt;object type=&quot;3&quot; unique_id=&quot;21240&quot;&gt;&lt;property id=&quot;20148&quot; value=&quot;5&quot;/&gt;&lt;property id=&quot;20300&quot; value=&quot;Slide 6 - &amp;quot;Linux and Windows Instances&amp;quot;&quot;/&gt;&lt;property id=&quot;20307&quot; value=&quot;337&quot;/&gt;&lt;/object&gt;&lt;object type=&quot;3&quot; unique_id=&quot;21241&quot;&gt;&lt;property id=&quot;20148&quot; value=&quot;5&quot;/&gt;&lt;property id=&quot;20300&quot; value=&quot;Slide 8 - &amp;quot;Virtual Machine Types (vmtypes)&amp;quot;&quot;/&gt;&lt;property id=&quot;20307&quot; value=&quot;338&quot;/&gt;&lt;/object&gt;&lt;object type=&quot;3&quot; unique_id=&quot;21242&quot;&gt;&lt;property id=&quot;20148&quot; value=&quot;5&quot;/&gt;&lt;property id=&quot;20300&quot; value=&quot;Slide 9 - &amp;quot;Ephemeral Linux Instances&amp;quot;&quot;/&gt;&lt;property id=&quot;20307&quot; value=&quot;339&quot;/&gt;&lt;/object&gt;&lt;object type=&quot;3&quot; unique_id=&quot;21243&quot;&gt;&lt;property id=&quot;20148&quot; value=&quot;5&quot;/&gt;&lt;property id=&quot;20300&quot; value=&quot;Slide 7 - &amp;quot;Windows Instance Support&amp;quot;&quot;/&gt;&lt;property id=&quot;20307&quot; value=&quot;340&quot;/&gt;&lt;/object&gt;&lt;object type=&quot;3&quot; unique_id=&quot;21634&quot;&gt;&lt;property id=&quot;20148&quot; value=&quot;5&quot;/&gt;&lt;property id=&quot;20300&quot; value=&quot;Slide 11 - &amp;quot;Persistence in Ephemeral Instances&amp;quot;&quot;/&gt;&lt;property id=&quot;20307&quot; value=&quot;341&quot;/&gt;&lt;/object&gt;&lt;object type=&quot;3&quot; unique_id=&quot;22275&quot;&gt;&lt;property id=&quot;20148&quot; value=&quot;5&quot;/&gt;&lt;property id=&quot;20300&quot; value=&quot;Slide 22 - &amp;quot;Image Bundling Process&amp;quot;&quot;/&gt;&lt;property id=&quot;20307&quot; value=&quot;342&quot;/&gt;&lt;/object&gt;&lt;object type=&quot;3&quot; unique_id=&quot;22316&quot;&gt;&lt;property id=&quot;20148&quot; value=&quot;5&quot;/&gt;&lt;property id=&quot;20300&quot; value=&quot;Slide 29 - &amp;quot;Modify an Existing Linux Image File&amp;quot;&quot;/&gt;&lt;property id=&quot;20307&quot; value=&quot;343&quot;/&gt;&lt;/object&gt;&lt;object type=&quot;3&quot; unique_id=&quot;22973&quot;&gt;&lt;property id=&quot;20148&quot; value=&quot;5&quot;/&gt;&lt;property id=&quot;20300&quot; value=&quot;Slide 10 - &amp;quot;Ephemeral Windows Instances&amp;quot;&quot;/&gt;&lt;property id=&quot;20307&quot; value=&quot;344&quot;/&gt;&lt;/object&gt;&lt;object type=&quot;3&quot; unique_id=&quot;23179&quot;&gt;&lt;property id=&quot;20148&quot; value=&quot;5&quot;/&gt;&lt;property id=&quot;20300&quot; value=&quot;Slide 15 - &amp;quot;Managing Key Pairs – Euca2ools&amp;quot;&quot;/&gt;&lt;property id=&quot;20307&quot; value=&quot;345&quot;/&gt;&lt;/object&gt;&lt;object type=&quot;3&quot; unique_id=&quot;23644&quot;&gt;&lt;property id=&quot;20148&quot; value=&quot;5&quot;/&gt;&lt;property id=&quot;20300&quot; value=&quot;Slide 14 - &amp;quot; Key Pair in Action - Windows&amp;quot;&quot;/&gt;&lt;property id=&quot;20307&quot; value=&quot;346&quot;/&gt;&lt;/object&gt;&lt;object type=&quot;3&quot; unique_id=&quot;24634&quot;&gt;&lt;property id=&quot;20148&quot; value=&quot;5&quot;/&gt;&lt;property id=&quot;20300&quot; value=&quot;Slide 28 - &amp;quot;New Image from Installation Media&amp;quot;&quot;/&gt;&lt;property id=&quot;20307&quot; value=&quot;347&quot;/&gt;&lt;/object&gt;&lt;/object&gt;&lt;/object&gt;&lt;/database&gt;"/>
  <p:tag name="SECTOMILLISECCONVERTED" val="1"/>
</p:tagLst>
</file>

<file path=ppt/theme/theme1.xml><?xml version="1.0" encoding="utf-8"?>
<a:theme xmlns:a="http://schemas.openxmlformats.org/drawingml/2006/main" name="euc-040_rev_d_corp_template_v10">
  <a:themeElements>
    <a:clrScheme name="Custom 42">
      <a:dk1>
        <a:srgbClr val="000000"/>
      </a:dk1>
      <a:lt1>
        <a:srgbClr val="FFFFFF"/>
      </a:lt1>
      <a:dk2>
        <a:srgbClr val="8CC63F"/>
      </a:dk2>
      <a:lt2>
        <a:srgbClr val="808080"/>
      </a:lt2>
      <a:accent1>
        <a:srgbClr val="03405F"/>
      </a:accent1>
      <a:accent2>
        <a:srgbClr val="F3901D"/>
      </a:accent2>
      <a:accent3>
        <a:srgbClr val="009E93"/>
      </a:accent3>
      <a:accent4>
        <a:srgbClr val="6A737B"/>
      </a:accent4>
      <a:accent5>
        <a:srgbClr val="BA4B06"/>
      </a:accent5>
      <a:accent6>
        <a:srgbClr val="7A853B"/>
      </a:accent6>
      <a:hlink>
        <a:srgbClr val="20297A"/>
      </a:hlink>
      <a:folHlink>
        <a:srgbClr val="206D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6B4794"/>
        </a:dk2>
        <a:lt2>
          <a:srgbClr val="808080"/>
        </a:lt2>
        <a:accent1>
          <a:srgbClr val="6BB91D"/>
        </a:accent1>
        <a:accent2>
          <a:srgbClr val="1A418E"/>
        </a:accent2>
        <a:accent3>
          <a:srgbClr val="FFFFFF"/>
        </a:accent3>
        <a:accent4>
          <a:srgbClr val="000000"/>
        </a:accent4>
        <a:accent5>
          <a:srgbClr val="BAD9AB"/>
        </a:accent5>
        <a:accent6>
          <a:srgbClr val="163A80"/>
        </a:accent6>
        <a:hlink>
          <a:srgbClr val="FF9900"/>
        </a:hlink>
        <a:folHlink>
          <a:srgbClr val="9966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666699"/>
        </a:hlink>
        <a:folHlink>
          <a:srgbClr val="DC9302"/>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9393C4"/>
        </a:hlink>
        <a:folHlink>
          <a:srgbClr val="DC93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euc-040_rev_d_corp_template_v10</Template>
  <TotalTime>13638</TotalTime>
  <Words>4610</Words>
  <Application>Microsoft Office PowerPoint</Application>
  <PresentationFormat>On-screen Show (4:3)</PresentationFormat>
  <Paragraphs>561</Paragraphs>
  <Slides>38</Slides>
  <Notes>32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euc-040_rev_d_corp_template_v10</vt:lpstr>
      <vt:lpstr>PowerPoint Presentation</vt:lpstr>
      <vt:lpstr>Instance and Image Management</vt:lpstr>
      <vt:lpstr>Module Topics</vt:lpstr>
      <vt:lpstr>Eucalyptus Machine Images (EMIs)</vt:lpstr>
      <vt:lpstr>Instances</vt:lpstr>
      <vt:lpstr>Linux and Windows Instances</vt:lpstr>
      <vt:lpstr>Windows Instance Support</vt:lpstr>
      <vt:lpstr>Virtual Machine Types (vmtypes)</vt:lpstr>
      <vt:lpstr>Ephemeral Linux Instances</vt:lpstr>
      <vt:lpstr>Ephemeral Windows Instances</vt:lpstr>
      <vt:lpstr>Persistence in Ephemeral Instances</vt:lpstr>
      <vt:lpstr>Instance Log In Without a Password</vt:lpstr>
      <vt:lpstr> Key Pair in Action - Linux</vt:lpstr>
      <vt:lpstr> Key Pair in Action - Windows</vt:lpstr>
      <vt:lpstr>Managing Key Pairs – Euca2ools</vt:lpstr>
      <vt:lpstr>Starting an Instance – Euca2ools</vt:lpstr>
      <vt:lpstr>Kernel and Ramdisk Association</vt:lpstr>
      <vt:lpstr>Default Kernel and Ramdisk Images</vt:lpstr>
      <vt:lpstr>Listing Instances – Euca2ools</vt:lpstr>
      <vt:lpstr>Stopping an Instance – Euca2ools</vt:lpstr>
      <vt:lpstr>Bundle an Image</vt:lpstr>
      <vt:lpstr>Image Bundling Process</vt:lpstr>
      <vt:lpstr>Upload a Bundled Image</vt:lpstr>
      <vt:lpstr>Register an Uploaded Bundle</vt:lpstr>
      <vt:lpstr>Download an Experimental Image</vt:lpstr>
      <vt:lpstr>List Images – Euca2ools</vt:lpstr>
      <vt:lpstr>Creating New Images</vt:lpstr>
      <vt:lpstr>New Image from Installation Media</vt:lpstr>
      <vt:lpstr>Modify an Existing Linux Image File</vt:lpstr>
      <vt:lpstr>Modify a Running Linux System</vt:lpstr>
      <vt:lpstr>Modify a Running Windows Instance</vt:lpstr>
      <vt:lpstr>Download and Unbundle an Image</vt:lpstr>
      <vt:lpstr>Deregister an Image</vt:lpstr>
      <vt:lpstr>Delete an Image</vt:lpstr>
      <vt:lpstr>Summary</vt:lpstr>
      <vt:lpstr>Hands-On: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Eden</dc:creator>
  <cp:lastModifiedBy>Steve Bradshaw</cp:lastModifiedBy>
  <cp:revision>490</cp:revision>
  <dcterms:created xsi:type="dcterms:W3CDTF">2011-10-23T23:18:41Z</dcterms:created>
  <dcterms:modified xsi:type="dcterms:W3CDTF">2012-12-21T15:34:14Z</dcterms:modified>
</cp:coreProperties>
</file>