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6" r:id="rId3"/>
    <p:sldId id="257" r:id="rId4"/>
    <p:sldId id="313" r:id="rId5"/>
    <p:sldId id="319" r:id="rId6"/>
    <p:sldId id="314" r:id="rId7"/>
    <p:sldId id="316" r:id="rId8"/>
    <p:sldId id="307" r:id="rId9"/>
    <p:sldId id="299" r:id="rId10"/>
    <p:sldId id="264" r:id="rId11"/>
    <p:sldId id="265" r:id="rId12"/>
  </p:sldIdLst>
  <p:sldSz cx="9144000" cy="6858000" type="screen4x3"/>
  <p:notesSz cx="6858000" cy="9144000"/>
  <p:custDataLst>
    <p:tags r:id="rId1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99"/>
    <a:srgbClr val="0099DB"/>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95" autoAdjust="0"/>
    <p:restoredTop sz="82018" autoAdjust="0"/>
  </p:normalViewPr>
  <p:slideViewPr>
    <p:cSldViewPr snapToGrid="0">
      <p:cViewPr varScale="1">
        <p:scale>
          <a:sx n="80" d="100"/>
          <a:sy n="80" d="100"/>
        </p:scale>
        <p:origin x="-360"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DB6376DD-5E2B-4D3E-B5EE-F01EA6C7727F}" type="slidenum">
              <a:rPr lang="en-US" smtClean="0">
                <a:solidFill>
                  <a:srgbClr val="000000"/>
                </a:solidFill>
                <a:latin typeface="Times New Roman" charset="0"/>
              </a:rPr>
              <a:pPr eaLnBrk="1"/>
              <a:t>4</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Security groups are provided by the Linux </a:t>
            </a:r>
            <a:r>
              <a:rPr lang="en-US" dirty="0" err="1" smtClean="0">
                <a:latin typeface="Times New Roman" charset="0"/>
              </a:rPr>
              <a:t>iptables</a:t>
            </a:r>
            <a:r>
              <a:rPr lang="en-US" dirty="0" smtClean="0">
                <a:latin typeface="Times New Roman" charset="0"/>
              </a:rPr>
              <a:t> firewall running on the Cluster Controller.  Even though learning to use </a:t>
            </a:r>
            <a:r>
              <a:rPr lang="en-US" dirty="0" err="1" smtClean="0">
                <a:latin typeface="Times New Roman" charset="0"/>
              </a:rPr>
              <a:t>iptables</a:t>
            </a:r>
            <a:r>
              <a:rPr lang="en-US" baseline="0" dirty="0" smtClean="0">
                <a:latin typeface="Times New Roman" charset="0"/>
              </a:rPr>
              <a:t> is non-trivial, this does not present a problem in a Eucalyptus cloud.  </a:t>
            </a:r>
            <a:r>
              <a:rPr lang="en-US" dirty="0" smtClean="0">
                <a:latin typeface="Times New Roman" charset="0"/>
              </a:rPr>
              <a:t>Eucalyptus configures and de-configures</a:t>
            </a:r>
            <a:r>
              <a:rPr lang="en-US" baseline="0" dirty="0" smtClean="0">
                <a:latin typeface="Times New Roman" charset="0"/>
              </a:rPr>
              <a:t> </a:t>
            </a:r>
            <a:r>
              <a:rPr lang="en-US" dirty="0" err="1" smtClean="0">
                <a:latin typeface="Times New Roman" charset="0"/>
              </a:rPr>
              <a:t>iptables</a:t>
            </a:r>
            <a:r>
              <a:rPr lang="en-US" dirty="0" smtClean="0">
                <a:latin typeface="Times New Roman" charset="0"/>
              </a:rPr>
              <a:t> automatically as users run</a:t>
            </a:r>
            <a:r>
              <a:rPr lang="en-US" baseline="0" dirty="0" smtClean="0">
                <a:latin typeface="Times New Roman" charset="0"/>
              </a:rPr>
              <a:t> and terminate </a:t>
            </a:r>
            <a:r>
              <a:rPr lang="en-US" dirty="0" smtClean="0">
                <a:latin typeface="Times New Roman" charset="0"/>
              </a:rPr>
              <a:t>instances in</a:t>
            </a:r>
            <a:r>
              <a:rPr lang="en-US" baseline="0" dirty="0" smtClean="0">
                <a:latin typeface="Times New Roman" charset="0"/>
              </a:rPr>
              <a:t> security groups</a:t>
            </a:r>
            <a:r>
              <a:rPr lang="en-US" dirty="0" smtClean="0">
                <a:latin typeface="Times New Roman" charset="0"/>
              </a:rPr>
              <a:t>.</a:t>
            </a:r>
          </a:p>
          <a:p>
            <a:r>
              <a:rPr lang="en-US" dirty="0" smtClean="0">
                <a:latin typeface="Times New Roman" charset="0"/>
              </a:rPr>
              <a:t>At startup, Eucalyptus flushes any existing</a:t>
            </a:r>
            <a:r>
              <a:rPr lang="en-US" baseline="0" dirty="0" smtClean="0">
                <a:latin typeface="Times New Roman" charset="0"/>
              </a:rPr>
              <a:t> </a:t>
            </a:r>
            <a:r>
              <a:rPr lang="en-US" baseline="0" dirty="0" err="1" smtClean="0">
                <a:latin typeface="Times New Roman" charset="0"/>
              </a:rPr>
              <a:t>iptables</a:t>
            </a:r>
            <a:r>
              <a:rPr lang="en-US" baseline="0" dirty="0" smtClean="0">
                <a:latin typeface="Times New Roman" charset="0"/>
              </a:rPr>
              <a:t> firewall rules.  Then Eucalyptus </a:t>
            </a:r>
            <a:r>
              <a:rPr lang="en-US" dirty="0" smtClean="0">
                <a:latin typeface="Times New Roman" charset="0"/>
              </a:rPr>
              <a:t>modifies only the </a:t>
            </a:r>
            <a:r>
              <a:rPr lang="en-US" dirty="0" err="1" smtClean="0">
                <a:latin typeface="Times New Roman" charset="0"/>
              </a:rPr>
              <a:t>iptables</a:t>
            </a:r>
            <a:r>
              <a:rPr lang="en-US" dirty="0" smtClean="0">
                <a:latin typeface="Times New Roman" charset="0"/>
              </a:rPr>
              <a:t>’ filter and </a:t>
            </a:r>
            <a:r>
              <a:rPr lang="en-US" dirty="0" err="1" smtClean="0">
                <a:latin typeface="Times New Roman" charset="0"/>
              </a:rPr>
              <a:t>nat</a:t>
            </a:r>
            <a:r>
              <a:rPr lang="en-US" dirty="0" smtClean="0">
                <a:latin typeface="Times New Roman" charset="0"/>
              </a:rPr>
              <a:t> tables, as necessary, to protect and</a:t>
            </a:r>
            <a:r>
              <a:rPr lang="en-US" baseline="0" dirty="0" smtClean="0">
                <a:latin typeface="Times New Roman" charset="0"/>
              </a:rPr>
              <a:t> provide access to running instances</a:t>
            </a:r>
            <a:r>
              <a:rPr lang="en-US" dirty="0" smtClean="0">
                <a:latin typeface="Times New Roman" charset="0"/>
              </a:rPr>
              <a:t>.  To view the changes that Eucalyptus dynamically makes to </a:t>
            </a:r>
            <a:r>
              <a:rPr lang="en-US" dirty="0" err="1" smtClean="0">
                <a:latin typeface="Times New Roman" charset="0"/>
              </a:rPr>
              <a:t>iptables</a:t>
            </a:r>
            <a:r>
              <a:rPr lang="en-US" baseline="0" dirty="0" smtClean="0">
                <a:latin typeface="Times New Roman" charset="0"/>
              </a:rPr>
              <a:t> you can run a number of different commands.   Run </a:t>
            </a:r>
            <a:r>
              <a:rPr lang="en-US" dirty="0" err="1" smtClean="0">
                <a:latin typeface="Times New Roman" charset="0"/>
              </a:rPr>
              <a:t>iptables</a:t>
            </a:r>
            <a:r>
              <a:rPr lang="en-US" dirty="0" smtClean="0">
                <a:latin typeface="Times New Roman" charset="0"/>
              </a:rPr>
              <a:t> –L to view the </a:t>
            </a:r>
            <a:r>
              <a:rPr lang="en-US" dirty="0" err="1" smtClean="0">
                <a:latin typeface="Times New Roman" charset="0"/>
              </a:rPr>
              <a:t>curent</a:t>
            </a:r>
            <a:r>
              <a:rPr lang="en-US" dirty="0" smtClean="0">
                <a:latin typeface="Times New Roman" charset="0"/>
              </a:rPr>
              <a:t> configuration</a:t>
            </a:r>
            <a:r>
              <a:rPr lang="en-US" baseline="0" dirty="0" smtClean="0">
                <a:latin typeface="Times New Roman" charset="0"/>
              </a:rPr>
              <a:t> of the filter table.  It is the filter table that contains the rules that protect network access to the running instances.  Run </a:t>
            </a:r>
            <a:r>
              <a:rPr lang="en-US" dirty="0" err="1" smtClean="0">
                <a:latin typeface="Times New Roman" charset="0"/>
              </a:rPr>
              <a:t>iptables</a:t>
            </a:r>
            <a:r>
              <a:rPr lang="en-US" dirty="0" smtClean="0">
                <a:latin typeface="Times New Roman" charset="0"/>
              </a:rPr>
              <a:t> –t </a:t>
            </a:r>
            <a:r>
              <a:rPr lang="en-US" dirty="0" err="1" smtClean="0">
                <a:latin typeface="Times New Roman" charset="0"/>
              </a:rPr>
              <a:t>nat</a:t>
            </a:r>
            <a:r>
              <a:rPr lang="en-US" dirty="0" smtClean="0">
                <a:latin typeface="Times New Roman" charset="0"/>
              </a:rPr>
              <a:t> –L to view</a:t>
            </a:r>
            <a:r>
              <a:rPr lang="en-US" baseline="0" dirty="0" smtClean="0">
                <a:latin typeface="Times New Roman" charset="0"/>
              </a:rPr>
              <a:t> the current configuration of the </a:t>
            </a:r>
            <a:r>
              <a:rPr lang="en-US" baseline="0" dirty="0" err="1" smtClean="0">
                <a:latin typeface="Times New Roman" charset="0"/>
              </a:rPr>
              <a:t>nat</a:t>
            </a:r>
            <a:r>
              <a:rPr lang="en-US" baseline="0" dirty="0" smtClean="0">
                <a:latin typeface="Times New Roman" charset="0"/>
              </a:rPr>
              <a:t> table.  It is the </a:t>
            </a:r>
            <a:r>
              <a:rPr lang="en-US" baseline="0" dirty="0" err="1" smtClean="0">
                <a:latin typeface="Times New Roman" charset="0"/>
              </a:rPr>
              <a:t>nat</a:t>
            </a:r>
            <a:r>
              <a:rPr lang="en-US" baseline="0" dirty="0" smtClean="0">
                <a:latin typeface="Times New Roman" charset="0"/>
              </a:rPr>
              <a:t> table that maps the instance’s private IP address to its public IP address, and back again.  To view the current configuration of all tables run </a:t>
            </a:r>
            <a:r>
              <a:rPr lang="en-US" dirty="0" smtClean="0">
                <a:latin typeface="Times New Roman" charset="0"/>
              </a:rPr>
              <a:t>service </a:t>
            </a:r>
            <a:r>
              <a:rPr lang="en-US" dirty="0" err="1" smtClean="0">
                <a:latin typeface="Times New Roman" charset="0"/>
              </a:rPr>
              <a:t>iptables</a:t>
            </a:r>
            <a:r>
              <a:rPr lang="en-US" dirty="0" smtClean="0">
                <a:latin typeface="Times New Roman" charset="0"/>
              </a:rPr>
              <a:t> status.</a:t>
            </a:r>
          </a:p>
          <a:p>
            <a:r>
              <a:rPr lang="en-US" dirty="0" smtClean="0">
                <a:latin typeface="Times New Roman" charset="0"/>
              </a:rPr>
              <a:t>If you have firewall rules</a:t>
            </a:r>
            <a:r>
              <a:rPr lang="en-US" baseline="0" dirty="0" smtClean="0">
                <a:latin typeface="Times New Roman" charset="0"/>
              </a:rPr>
              <a:t> that you would like to preserve at Eucalyptus startup, enter them in </a:t>
            </a:r>
            <a:r>
              <a:rPr lang="en-US" baseline="0" dirty="0" err="1" smtClean="0">
                <a:latin typeface="Times New Roman" charset="0"/>
              </a:rPr>
              <a:t>iptables</a:t>
            </a:r>
            <a:r>
              <a:rPr lang="en-US" baseline="0" dirty="0" smtClean="0">
                <a:latin typeface="Times New Roman" charset="0"/>
              </a:rPr>
              <a:t> before Eucalyptus is started and then run the </a:t>
            </a:r>
            <a:r>
              <a:rPr lang="en-US" baseline="0" dirty="0" err="1" smtClean="0">
                <a:latin typeface="Times New Roman" charset="0"/>
              </a:rPr>
              <a:t>commmand</a:t>
            </a:r>
            <a:r>
              <a:rPr lang="en-US" baseline="0" dirty="0" smtClean="0">
                <a:latin typeface="Times New Roman" charset="0"/>
              </a:rPr>
              <a:t> </a:t>
            </a:r>
            <a:r>
              <a:rPr lang="en-US" sz="1200" b="0" i="0" u="none" strike="noStrike" kern="1200" baseline="0" dirty="0" err="1" smtClean="0">
                <a:solidFill>
                  <a:schemeClr val="tx1"/>
                </a:solidFill>
                <a:latin typeface="Arial" charset="0"/>
                <a:ea typeface="+mn-ea"/>
                <a:cs typeface="+mn-cs"/>
              </a:rPr>
              <a:t>iptables</a:t>
            </a:r>
            <a:r>
              <a:rPr lang="en-US" sz="1200" b="0" i="0" u="none" strike="noStrike" kern="1200" baseline="0" dirty="0" smtClean="0">
                <a:solidFill>
                  <a:schemeClr val="tx1"/>
                </a:solidFill>
                <a:latin typeface="Arial" charset="0"/>
                <a:ea typeface="+mn-ea"/>
                <a:cs typeface="+mn-cs"/>
              </a:rPr>
              <a:t>-save &gt;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/run/eucalyptus/net/</a:t>
            </a:r>
            <a:r>
              <a:rPr lang="en-US" sz="1200" b="0" i="0" u="none" strike="noStrike" kern="1200" baseline="0" dirty="0" err="1" smtClean="0">
                <a:solidFill>
                  <a:schemeClr val="tx1"/>
                </a:solidFill>
                <a:latin typeface="Arial" charset="0"/>
                <a:ea typeface="+mn-ea"/>
                <a:cs typeface="+mn-cs"/>
              </a:rPr>
              <a:t>iptables</a:t>
            </a:r>
            <a:r>
              <a:rPr lang="en-US" sz="1200" b="0" i="0" u="none" strike="noStrike" kern="1200" baseline="0" dirty="0" smtClean="0">
                <a:solidFill>
                  <a:schemeClr val="tx1"/>
                </a:solidFill>
                <a:latin typeface="Arial" charset="0"/>
                <a:ea typeface="+mn-ea"/>
                <a:cs typeface="+mn-cs"/>
              </a:rPr>
              <a:t>-preload.   Your rules will be added to the </a:t>
            </a:r>
            <a:r>
              <a:rPr lang="en-US" sz="1200" b="0" i="0" u="none" strike="noStrike" kern="1200" baseline="0" dirty="0" err="1" smtClean="0">
                <a:solidFill>
                  <a:schemeClr val="tx1"/>
                </a:solidFill>
                <a:latin typeface="Arial" charset="0"/>
                <a:ea typeface="+mn-ea"/>
                <a:cs typeface="+mn-cs"/>
              </a:rPr>
              <a:t>iptables</a:t>
            </a:r>
            <a:r>
              <a:rPr lang="en-US" sz="1200" b="0" i="0" u="none" strike="noStrike" kern="1200" baseline="0" dirty="0" smtClean="0">
                <a:solidFill>
                  <a:schemeClr val="tx1"/>
                </a:solidFill>
                <a:latin typeface="Arial" charset="0"/>
                <a:ea typeface="+mn-ea"/>
                <a:cs typeface="+mn-cs"/>
              </a:rPr>
              <a:t>-preload file.  When Eucalyptus starts, it will add the rules in this file to the Eucalyptus firewall configuration.</a:t>
            </a:r>
            <a:endParaRPr lang="en-US" dirty="0" smtClean="0">
              <a:latin typeface="Times New Roman" charset="0"/>
            </a:endParaRPr>
          </a:p>
          <a:p>
            <a:r>
              <a:rPr lang="en-US" dirty="0" smtClean="0">
                <a:latin typeface="Times New Roman" charset="0"/>
              </a:rPr>
              <a:t>Security groups are only available in the MANAGED and MANAGED-NOVLAN</a:t>
            </a:r>
            <a:r>
              <a:rPr lang="en-US" baseline="0" dirty="0" smtClean="0">
                <a:latin typeface="Times New Roman" charset="0"/>
              </a:rPr>
              <a:t> network modes.</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DB6376DD-5E2B-4D3E-B5EE-F01EA6C7727F}" type="slidenum">
              <a:rPr lang="en-US" smtClean="0">
                <a:solidFill>
                  <a:srgbClr val="000000"/>
                </a:solidFill>
                <a:latin typeface="Times New Roman" charset="0"/>
              </a:rPr>
              <a:pPr eaLnBrk="1"/>
              <a:t>5</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By default, each account</a:t>
            </a:r>
            <a:r>
              <a:rPr lang="en-US" baseline="0" dirty="0" smtClean="0">
                <a:latin typeface="Times New Roman" charset="0"/>
              </a:rPr>
              <a:t> is given its own default security group.  If there were five accounts in your cloud, there would be five security groups named default.  Instances started by any users who belong to an account are automatically assigned to, and protected by, the account’s default security group.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To s</a:t>
            </a:r>
            <a:r>
              <a:rPr lang="en-US" dirty="0" smtClean="0">
                <a:latin typeface="Times New Roman" charset="0"/>
              </a:rPr>
              <a:t>tart an instance in another security group, the user must first create a new security group.  All new security groups</a:t>
            </a:r>
            <a:r>
              <a:rPr lang="en-US" baseline="0" dirty="0" smtClean="0">
                <a:latin typeface="Times New Roman" charset="0"/>
              </a:rPr>
              <a:t> are created with rules that deny any outside network connectivity.  To change this, the user must manually authorize outside network access.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Once the user’s security group exists, the user can use the </a:t>
            </a:r>
            <a:r>
              <a:rPr lang="en-US" dirty="0" err="1" smtClean="0">
                <a:latin typeface="Times New Roman" charset="0"/>
              </a:rPr>
              <a:t>euca</a:t>
            </a:r>
            <a:r>
              <a:rPr lang="en-US" dirty="0" smtClean="0">
                <a:latin typeface="Times New Roman" charset="0"/>
              </a:rPr>
              <a:t>-run-instances</a:t>
            </a:r>
            <a:r>
              <a:rPr lang="en-US" baseline="0" dirty="0" smtClean="0">
                <a:latin typeface="Times New Roman" charset="0"/>
              </a:rPr>
              <a:t> command with the</a:t>
            </a:r>
            <a:r>
              <a:rPr lang="en-US" dirty="0" smtClean="0">
                <a:latin typeface="Times New Roman" charset="0"/>
              </a:rPr>
              <a:t>-g </a:t>
            </a:r>
            <a:r>
              <a:rPr lang="en-US" dirty="0" err="1" smtClean="0">
                <a:latin typeface="Times New Roman" charset="0"/>
              </a:rPr>
              <a:t>security_group_name</a:t>
            </a:r>
            <a:r>
              <a:rPr lang="en-US" dirty="0" smtClean="0">
                <a:latin typeface="Times New Roman" charset="0"/>
              </a:rPr>
              <a:t> option to start an</a:t>
            </a:r>
            <a:r>
              <a:rPr lang="en-US" baseline="0" dirty="0" smtClean="0">
                <a:latin typeface="Times New Roman" charset="0"/>
              </a:rPr>
              <a:t> instance in this security group</a:t>
            </a:r>
            <a:r>
              <a:rPr lang="en-US" dirty="0" smtClean="0">
                <a:latin typeface="Times New Roman" charset="0"/>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Only the user that created</a:t>
            </a:r>
            <a:r>
              <a:rPr lang="en-US" baseline="0" dirty="0" smtClean="0">
                <a:latin typeface="Times New Roman" charset="0"/>
              </a:rPr>
              <a:t> the security group can modify or delete the security group, which </a:t>
            </a:r>
            <a:r>
              <a:rPr lang="en-US" dirty="0" smtClean="0">
                <a:latin typeface="Times New Roman" charset="0"/>
              </a:rPr>
              <a:t>maintains the security of security groups. </a:t>
            </a:r>
          </a:p>
          <a:p>
            <a:endParaRPr lang="en-US" dirty="0"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207EAE97-1C64-4CA8-99D1-28C284D09DD1}" type="slidenum">
              <a:rPr lang="en-US" smtClean="0">
                <a:solidFill>
                  <a:srgbClr val="000000"/>
                </a:solidFill>
                <a:latin typeface="Times New Roman" charset="0"/>
              </a:rPr>
              <a:pPr eaLnBrk="1"/>
              <a:t>6</a:t>
            </a:fld>
            <a:endParaRPr lang="en-US" smtClean="0">
              <a:solidFill>
                <a:srgbClr val="000000"/>
              </a:solidFill>
              <a:latin typeface="Times New Roman" charset="0"/>
            </a:endParaRPr>
          </a:p>
        </p:txBody>
      </p:sp>
      <p:sp>
        <p:nvSpPr>
          <p:cNvPr id="36867"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6868"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Here is an example of security group</a:t>
            </a:r>
            <a:r>
              <a:rPr lang="en-US" baseline="0" dirty="0" smtClean="0">
                <a:latin typeface="Times New Roman" charset="0"/>
              </a:rPr>
              <a:t> design</a:t>
            </a:r>
            <a:r>
              <a:rPr lang="en-US" dirty="0" smtClean="0">
                <a:latin typeface="Times New Roman" charset="0"/>
              </a:rPr>
              <a:t> that controls access to a multi-tiered application.  Each</a:t>
            </a:r>
            <a:r>
              <a:rPr lang="en-US" baseline="0" dirty="0" smtClean="0">
                <a:latin typeface="Times New Roman" charset="0"/>
              </a:rPr>
              <a:t> tier in the application is protected by its own security group.  Each security group controls connection requests from outside users as well as connection requests from the other security groups.  </a:t>
            </a:r>
          </a:p>
          <a:p>
            <a:r>
              <a:rPr lang="en-US" baseline="0" dirty="0" smtClean="0">
                <a:latin typeface="Times New Roman" charset="0"/>
              </a:rPr>
              <a:t>The web security group allows users outside the cloud to access the Web servers using TCP ports 80 and 443  This provides these users access to the Web-based application.  Web administrators are allowed access to the Web servers through Secure Shell at TCP port 22.  All other ports are blocked.  </a:t>
            </a:r>
          </a:p>
          <a:p>
            <a:r>
              <a:rPr lang="en-US" baseline="0" dirty="0" smtClean="0">
                <a:latin typeface="Times New Roman" charset="0"/>
              </a:rPr>
              <a:t>The app security group allows Secure Shell access to application administrators through TCP port 22.   It also permits access from the Web server instances in the web security group.  All other ports are blocked.</a:t>
            </a:r>
          </a:p>
          <a:p>
            <a:r>
              <a:rPr lang="en-US" baseline="0" dirty="0" smtClean="0">
                <a:latin typeface="Times New Roman" charset="0"/>
              </a:rPr>
              <a:t>Finally, the </a:t>
            </a:r>
            <a:r>
              <a:rPr lang="en-US" baseline="0" dirty="0" err="1" smtClean="0">
                <a:latin typeface="Times New Roman" charset="0"/>
              </a:rPr>
              <a:t>db</a:t>
            </a:r>
            <a:r>
              <a:rPr lang="en-US" baseline="0" dirty="0" smtClean="0">
                <a:latin typeface="Times New Roman" charset="0"/>
              </a:rPr>
              <a:t> security group allows Secure Shell access to database administrators through TCP port 22.   It also permits access from the application server instances in the app security group.  All other ports are blocked.</a:t>
            </a:r>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2913"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2913"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2913"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2913"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2913"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2913"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B80DA78-EE22-4C47-85D4-521CD7DB9246}" type="slidenum">
              <a:rPr lang="en-US" smtClean="0">
                <a:solidFill>
                  <a:srgbClr val="000000"/>
                </a:solidFill>
                <a:latin typeface="Times New Roman" charset="0"/>
              </a:rPr>
              <a:pPr eaLnBrk="1"/>
              <a:t>7</a:t>
            </a:fld>
            <a:endParaRPr lang="en-US" smtClean="0">
              <a:solidFill>
                <a:srgbClr val="000000"/>
              </a:solidFill>
              <a:latin typeface="Times New Roman" charset="0"/>
            </a:endParaRPr>
          </a:p>
        </p:txBody>
      </p:sp>
      <p:sp>
        <p:nvSpPr>
          <p:cNvPr id="3891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891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A user can list their security groups using </a:t>
            </a:r>
            <a:r>
              <a:rPr lang="en-US" dirty="0" err="1" smtClean="0">
                <a:latin typeface="Times New Roman" charset="0"/>
              </a:rPr>
              <a:t>euca</a:t>
            </a:r>
            <a:r>
              <a:rPr lang="en-US" dirty="0" smtClean="0">
                <a:latin typeface="Times New Roman" charset="0"/>
              </a:rPr>
              <a:t>-describe-groups.</a:t>
            </a:r>
            <a:r>
              <a:rPr lang="en-US" baseline="0" dirty="0" smtClean="0">
                <a:latin typeface="Times New Roman" charset="0"/>
              </a:rPr>
              <a:t> The cloud administrator can use the verbose option to see all security group information for all users.   Without the verbose option a user only sees their </a:t>
            </a:r>
            <a:r>
              <a:rPr lang="en-US" baseline="0" smtClean="0">
                <a:latin typeface="Times New Roman" charset="0"/>
              </a:rPr>
              <a:t>own security group information.</a:t>
            </a:r>
            <a:endParaRPr lang="en-US" baseline="0" dirty="0" smtClean="0">
              <a:latin typeface="Times New Roman" charset="0"/>
            </a:endParaRPr>
          </a:p>
          <a:p>
            <a:r>
              <a:rPr lang="en-US" baseline="0" dirty="0" smtClean="0">
                <a:latin typeface="Times New Roman" charset="0"/>
              </a:rPr>
              <a:t>To add another security group the user must run the </a:t>
            </a:r>
            <a:r>
              <a:rPr lang="en-US" baseline="0" dirty="0" err="1" smtClean="0">
                <a:latin typeface="Times New Roman" charset="0"/>
              </a:rPr>
              <a:t>euca</a:t>
            </a:r>
            <a:r>
              <a:rPr lang="en-US" baseline="0" dirty="0" smtClean="0">
                <a:latin typeface="Times New Roman" charset="0"/>
              </a:rPr>
              <a:t>-add-group command.  By default, all new security groups are configured to deny outside network connection requests.  To enable connections initiated from outside a security group, the user must explicitly authorize outside network connections.  </a:t>
            </a:r>
            <a:r>
              <a:rPr lang="en-US" dirty="0" smtClean="0">
                <a:latin typeface="Times New Roman" charset="0"/>
              </a:rPr>
              <a:t>Only the user who authorized the connection can revoke the access.  Not even a cloud administrator can revoke another user’s network access rules.   </a:t>
            </a:r>
          </a:p>
          <a:p>
            <a:r>
              <a:rPr lang="en-US" dirty="0" smtClean="0">
                <a:latin typeface="Times New Roman" charset="0"/>
              </a:rPr>
              <a:t>The –s</a:t>
            </a:r>
            <a:r>
              <a:rPr lang="en-US" baseline="0" dirty="0" smtClean="0">
                <a:latin typeface="Times New Roman" charset="0"/>
              </a:rPr>
              <a:t> &lt;network&gt; option can be either a single IP address or a network number formatted in CIDR notation.  For example, 192.168.25.0/128 is a valid CIDR format.  As an alternative, you can also specify the name of another security group which opens connections from one security group to another.  For example, the command </a:t>
            </a:r>
            <a:r>
              <a:rPr lang="en-US" baseline="0" dirty="0" err="1" smtClean="0">
                <a:latin typeface="Times New Roman" charset="0"/>
              </a:rPr>
              <a:t>euca</a:t>
            </a:r>
            <a:r>
              <a:rPr lang="en-US" baseline="0" dirty="0" smtClean="0">
                <a:latin typeface="Times New Roman" charset="0"/>
              </a:rPr>
              <a:t>-authorize  --source-group &lt;</a:t>
            </a:r>
            <a:r>
              <a:rPr lang="en-US" baseline="0" dirty="0" err="1" smtClean="0">
                <a:latin typeface="Times New Roman" charset="0"/>
              </a:rPr>
              <a:t>other_group_name</a:t>
            </a:r>
            <a:r>
              <a:rPr lang="en-US" baseline="0" dirty="0" smtClean="0">
                <a:latin typeface="Times New Roman" charset="0"/>
              </a:rPr>
              <a:t>&gt; -P </a:t>
            </a:r>
            <a:r>
              <a:rPr lang="en-US" baseline="0" dirty="0" err="1" smtClean="0">
                <a:latin typeface="Times New Roman" charset="0"/>
              </a:rPr>
              <a:t>tcp</a:t>
            </a:r>
            <a:r>
              <a:rPr lang="en-US" baseline="0" dirty="0" smtClean="0">
                <a:latin typeface="Times New Roman" charset="0"/>
              </a:rPr>
              <a:t> –p 22 &lt;</a:t>
            </a:r>
            <a:r>
              <a:rPr lang="en-US" baseline="0" dirty="0" err="1" smtClean="0">
                <a:latin typeface="Times New Roman" charset="0"/>
              </a:rPr>
              <a:t>group_name</a:t>
            </a:r>
            <a:r>
              <a:rPr lang="en-US" baseline="0" dirty="0" smtClean="0">
                <a:latin typeface="Times New Roman" charset="0"/>
              </a:rPr>
              <a:t>&gt; would allow instances in &lt;</a:t>
            </a:r>
            <a:r>
              <a:rPr lang="en-US" baseline="0" dirty="0" err="1" smtClean="0">
                <a:latin typeface="Times New Roman" charset="0"/>
              </a:rPr>
              <a:t>other_group_name</a:t>
            </a:r>
            <a:r>
              <a:rPr lang="en-US" baseline="0" dirty="0" smtClean="0">
                <a:latin typeface="Times New Roman" charset="0"/>
              </a:rPr>
              <a:t>&gt; to attempt SSH connections to instances in &lt;</a:t>
            </a:r>
            <a:r>
              <a:rPr lang="en-US" baseline="0" dirty="0" err="1" smtClean="0">
                <a:latin typeface="Times New Roman" charset="0"/>
              </a:rPr>
              <a:t>group_name</a:t>
            </a:r>
            <a:r>
              <a:rPr lang="en-US" baseline="0" dirty="0" smtClean="0">
                <a:latin typeface="Times New Roman" charset="0"/>
              </a:rPr>
              <a:t>&gt;.</a:t>
            </a:r>
          </a:p>
          <a:p>
            <a:r>
              <a:rPr lang="en-US" baseline="0" dirty="0" smtClean="0">
                <a:latin typeface="Times New Roman" charset="0"/>
              </a:rPr>
              <a:t>A common operation is to enable ICMP echo requests so that instances can respond to ping commands.   The command </a:t>
            </a:r>
            <a:r>
              <a:rPr lang="en-US" dirty="0" err="1" smtClean="0"/>
              <a:t>euca</a:t>
            </a:r>
            <a:r>
              <a:rPr lang="en-US" dirty="0" smtClean="0"/>
              <a:t>-authorize -P </a:t>
            </a:r>
            <a:r>
              <a:rPr lang="en-US" dirty="0" err="1" smtClean="0"/>
              <a:t>icmp</a:t>
            </a:r>
            <a:r>
              <a:rPr lang="en-US" dirty="0" smtClean="0"/>
              <a:t> -s 192.168.1.1 -t -1:-1 &lt;</a:t>
            </a:r>
            <a:r>
              <a:rPr lang="en-US" dirty="0" err="1" smtClean="0"/>
              <a:t>group_name</a:t>
            </a:r>
            <a:r>
              <a:rPr lang="en-US" dirty="0" smtClean="0"/>
              <a:t>&gt;</a:t>
            </a:r>
            <a:r>
              <a:rPr lang="en-US" baseline="0" dirty="0" smtClean="0">
                <a:latin typeface="Times New Roman" charset="0"/>
              </a:rPr>
              <a:t> is an example of allowing a ping requests from the host 1192.168.1.1. </a:t>
            </a:r>
            <a:endParaRPr lang="en-US" dirty="0" smtClean="0"/>
          </a:p>
          <a:p>
            <a:r>
              <a:rPr lang="en-US" dirty="0" smtClean="0">
                <a:latin typeface="Times New Roman" charset="0"/>
              </a:rPr>
              <a:t>You can also specify a single port or a range of port numbers. For example, either –p 80 or -p</a:t>
            </a:r>
            <a:r>
              <a:rPr lang="en-US" baseline="0" dirty="0" smtClean="0">
                <a:latin typeface="Times New Roman" charset="0"/>
              </a:rPr>
              <a:t> 80-8080 are valid port examples.</a:t>
            </a:r>
          </a:p>
          <a:p>
            <a:r>
              <a:rPr lang="en-US" dirty="0" smtClean="0">
                <a:latin typeface="Times New Roman" charset="0"/>
              </a:rPr>
              <a:t>If you delete a security group while an instance still running, the group is maintained to protect</a:t>
            </a:r>
            <a:r>
              <a:rPr lang="en-US" baseline="0" dirty="0" smtClean="0">
                <a:latin typeface="Times New Roman" charset="0"/>
              </a:rPr>
              <a:t> the instance </a:t>
            </a:r>
            <a:r>
              <a:rPr lang="en-US" dirty="0" smtClean="0">
                <a:latin typeface="Times New Roman" charset="0"/>
              </a:rPr>
              <a:t>until the instance is terminated.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01074" y="1204369"/>
            <a:ext cx="4523806" cy="1470025"/>
          </a:xfrm>
        </p:spPr>
        <p:txBody>
          <a:bodyPr/>
          <a:lstStyle/>
          <a:p>
            <a:r>
              <a:rPr lang="en-US" sz="3600" dirty="0" smtClean="0"/>
              <a:t>Security Groups</a:t>
            </a:r>
            <a:endParaRPr lang="en-US" sz="3600"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Security groups</a:t>
            </a:r>
          </a:p>
          <a:p>
            <a:pPr lvl="1"/>
            <a:r>
              <a:rPr lang="en-US" dirty="0" smtClean="0"/>
              <a:t>Concepts</a:t>
            </a:r>
          </a:p>
          <a:p>
            <a:pPr lvl="1"/>
            <a:r>
              <a:rPr lang="en-US" dirty="0" smtClean="0"/>
              <a:t>Creating</a:t>
            </a:r>
          </a:p>
          <a:p>
            <a:pPr lvl="1"/>
            <a:r>
              <a:rPr lang="en-US" dirty="0" smtClean="0"/>
              <a:t>Viewing</a:t>
            </a:r>
          </a:p>
          <a:p>
            <a:pPr lvl="1"/>
            <a:r>
              <a:rPr lang="en-US" smtClean="0"/>
              <a:t>Deleting</a:t>
            </a:r>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3"/>
          <p:cNvSpPr>
            <a:spLocks noGrp="1"/>
          </p:cNvSpPr>
          <p:nvPr>
            <p:ph type="title"/>
          </p:nvPr>
        </p:nvSpPr>
        <p:spPr/>
        <p:txBody>
          <a:bodyPr/>
          <a:lstStyle/>
          <a:p>
            <a:r>
              <a:rPr lang="en-US" smtClean="0"/>
              <a:t>Security Groups</a:t>
            </a:r>
          </a:p>
        </p:txBody>
      </p:sp>
      <p:sp>
        <p:nvSpPr>
          <p:cNvPr id="21506" name="Rectangle 2"/>
          <p:cNvSpPr>
            <a:spLocks noGrp="1" noChangeArrowheads="1"/>
          </p:cNvSpPr>
          <p:nvPr>
            <p:ph type="body" idx="1"/>
          </p:nvPr>
        </p:nvSpPr>
        <p:spPr>
          <a:xfrm>
            <a:off x="406689" y="1455044"/>
            <a:ext cx="4441758" cy="4840942"/>
          </a:xfrm>
        </p:spPr>
        <p:txBody>
          <a:bodyPr/>
          <a:lstStyle/>
          <a:p>
            <a:r>
              <a:rPr lang="en-US" dirty="0" smtClean="0"/>
              <a:t>A set of network access rules applied to all instances associated with the group </a:t>
            </a:r>
          </a:p>
          <a:p>
            <a:pPr lvl="1"/>
            <a:r>
              <a:rPr lang="en-US" dirty="0" smtClean="0"/>
              <a:t>Controls ingress only</a:t>
            </a:r>
          </a:p>
          <a:p>
            <a:pPr lvl="1"/>
            <a:r>
              <a:rPr lang="en-US" dirty="0" smtClean="0"/>
              <a:t>Network traffic between instances within a security group is unrestricted.</a:t>
            </a:r>
          </a:p>
          <a:p>
            <a:r>
              <a:rPr lang="en-US" dirty="0" smtClean="0"/>
              <a:t>Automatically implemented by </a:t>
            </a:r>
            <a:r>
              <a:rPr lang="en-US" dirty="0" err="1" smtClean="0">
                <a:latin typeface="Courier New" pitchFamily="49" charset="0"/>
                <a:cs typeface="Courier New" pitchFamily="49" charset="0"/>
              </a:rPr>
              <a:t>iptables</a:t>
            </a:r>
            <a:r>
              <a:rPr lang="en-US" dirty="0" smtClean="0"/>
              <a:t> on the Cluster </a:t>
            </a:r>
            <a:r>
              <a:rPr lang="en-US" dirty="0"/>
              <a:t>C</a:t>
            </a:r>
            <a:r>
              <a:rPr lang="en-US" dirty="0" smtClean="0"/>
              <a:t>ontroller</a:t>
            </a:r>
          </a:p>
          <a:p>
            <a:pPr lvl="1"/>
            <a:r>
              <a:rPr lang="en-US" i="1" dirty="0" smtClean="0"/>
              <a:t>filter</a:t>
            </a:r>
            <a:r>
              <a:rPr lang="en-US" dirty="0" smtClean="0"/>
              <a:t> table</a:t>
            </a:r>
          </a:p>
          <a:p>
            <a:r>
              <a:rPr lang="en-US" dirty="0" smtClean="0"/>
              <a:t>Available in MANAGED and </a:t>
            </a:r>
            <a:r>
              <a:rPr lang="en-US" smtClean="0"/>
              <a:t>MANAGED-NOVLAN modes</a:t>
            </a:r>
            <a:endParaRPr lang="en-US" dirty="0" smtClean="0"/>
          </a:p>
        </p:txBody>
      </p:sp>
      <p:sp>
        <p:nvSpPr>
          <p:cNvPr id="28"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4</a:t>
            </a:fld>
            <a:endParaRPr lang="en-US" dirty="0"/>
          </a:p>
        </p:txBody>
      </p:sp>
      <p:grpSp>
        <p:nvGrpSpPr>
          <p:cNvPr id="4" name="Group 3"/>
          <p:cNvGrpSpPr/>
          <p:nvPr/>
        </p:nvGrpSpPr>
        <p:grpSpPr>
          <a:xfrm>
            <a:off x="5000715" y="1565976"/>
            <a:ext cx="3590223" cy="4514249"/>
            <a:chOff x="5000715" y="1565976"/>
            <a:chExt cx="3590223" cy="4514249"/>
          </a:xfrm>
        </p:grpSpPr>
        <p:grpSp>
          <p:nvGrpSpPr>
            <p:cNvPr id="3" name="Group 2"/>
            <p:cNvGrpSpPr/>
            <p:nvPr/>
          </p:nvGrpSpPr>
          <p:grpSpPr>
            <a:xfrm>
              <a:off x="5000715" y="1565976"/>
              <a:ext cx="3590223" cy="4514249"/>
              <a:chOff x="4995512" y="1443789"/>
              <a:chExt cx="3590223" cy="4514249"/>
            </a:xfrm>
          </p:grpSpPr>
          <p:sp>
            <p:nvSpPr>
              <p:cNvPr id="2" name="Rounded Rectangle 1"/>
              <p:cNvSpPr/>
              <p:nvPr/>
            </p:nvSpPr>
            <p:spPr>
              <a:xfrm>
                <a:off x="4995512" y="1443789"/>
                <a:ext cx="3590223" cy="4514249"/>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09" name="Group 21508"/>
              <p:cNvGrpSpPr/>
              <p:nvPr/>
            </p:nvGrpSpPr>
            <p:grpSpPr>
              <a:xfrm>
                <a:off x="5233435" y="2335951"/>
                <a:ext cx="3114674" cy="3426674"/>
                <a:chOff x="5010151" y="2335951"/>
                <a:chExt cx="3114674" cy="3426674"/>
              </a:xfrm>
            </p:grpSpPr>
            <p:sp>
              <p:nvSpPr>
                <p:cNvPr id="10" name="Donut 9"/>
                <p:cNvSpPr/>
                <p:nvPr/>
              </p:nvSpPr>
              <p:spPr>
                <a:xfrm>
                  <a:off x="5010151" y="3081481"/>
                  <a:ext cx="3114674" cy="2681144"/>
                </a:xfrm>
                <a:prstGeom prst="donut">
                  <a:avLst>
                    <a:gd name="adj" fmla="val 6165"/>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2" name="Trapezoid 21"/>
                <p:cNvSpPr/>
                <p:nvPr/>
              </p:nvSpPr>
              <p:spPr>
                <a:xfrm flipV="1">
                  <a:off x="5832765" y="2998353"/>
                  <a:ext cx="1399310" cy="578424"/>
                </a:xfrm>
                <a:prstGeom prst="trapezoid">
                  <a:avLst>
                    <a:gd name="adj" fmla="val 46818"/>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6230359" y="2335951"/>
                  <a:ext cx="674255" cy="58851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5952839" y="3203862"/>
                  <a:ext cx="1159163" cy="487219"/>
                </a:xfrm>
                <a:prstGeom prst="rect">
                  <a:avLst/>
                </a:prstGeom>
                <a:noFill/>
              </p:spPr>
              <p:txBody>
                <a:bodyPr wrap="none" lIns="91440" tIns="45720" rIns="91440" bIns="45720">
                  <a:prstTxWarp prst="textArchUp">
                    <a:avLst>
                      <a:gd name="adj" fmla="val 11002713"/>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solidFill>
                        <a:srgbClr val="FF0000"/>
                      </a:solidFill>
                    </a:rPr>
                    <a:t>RULES</a:t>
                  </a:r>
                  <a:endParaRPr lang="en-US" sz="2400" b="1" cap="none" spc="0" dirty="0">
                    <a:ln w="11430"/>
                    <a:solidFill>
                      <a:srgbClr val="FF0000"/>
                    </a:solidFill>
                  </a:endParaRPr>
                </a:p>
              </p:txBody>
            </p:sp>
            <p:grpSp>
              <p:nvGrpSpPr>
                <p:cNvPr id="21508" name="Group 21507"/>
                <p:cNvGrpSpPr/>
                <p:nvPr/>
              </p:nvGrpSpPr>
              <p:grpSpPr>
                <a:xfrm>
                  <a:off x="5621363" y="3596304"/>
                  <a:ext cx="1910717" cy="1624032"/>
                  <a:chOff x="5650348" y="3576777"/>
                  <a:chExt cx="1910717" cy="1624032"/>
                </a:xfrm>
              </p:grpSpPr>
              <p:sp>
                <p:nvSpPr>
                  <p:cNvPr id="26" name="Quad Arrow 25"/>
                  <p:cNvSpPr/>
                  <p:nvPr/>
                </p:nvSpPr>
                <p:spPr>
                  <a:xfrm rot="18987330">
                    <a:off x="6203853" y="3979594"/>
                    <a:ext cx="830208" cy="799193"/>
                  </a:xfrm>
                  <a:prstGeom prst="quadArrow">
                    <a:avLst>
                      <a:gd name="adj1" fmla="val 12358"/>
                      <a:gd name="adj2" fmla="val 17884"/>
                      <a:gd name="adj3" fmla="val 16802"/>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roup 29"/>
                  <p:cNvGrpSpPr/>
                  <p:nvPr/>
                </p:nvGrpSpPr>
                <p:grpSpPr>
                  <a:xfrm>
                    <a:off x="6916250" y="3576777"/>
                    <a:ext cx="604982" cy="492004"/>
                    <a:chOff x="6916250" y="3576777"/>
                    <a:chExt cx="604982" cy="492004"/>
                  </a:xfrm>
                </p:grpSpPr>
                <p:sp>
                  <p:nvSpPr>
                    <p:cNvPr id="35" name="Rounded Rectangle 34"/>
                    <p:cNvSpPr/>
                    <p:nvPr/>
                  </p:nvSpPr>
                  <p:spPr>
                    <a:xfrm>
                      <a:off x="6956083" y="3576777"/>
                      <a:ext cx="525317" cy="492004"/>
                    </a:xfrm>
                    <a:prstGeom prst="roundRect">
                      <a:avLst/>
                    </a:prstGeom>
                    <a:solidFill>
                      <a:srgbClr val="00B0F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916250" y="3643239"/>
                      <a:ext cx="604982" cy="369332"/>
                    </a:xfrm>
                    <a:prstGeom prst="rect">
                      <a:avLst/>
                    </a:prstGeom>
                    <a:noFill/>
                  </p:spPr>
                  <p:txBody>
                    <a:bodyPr wrap="square" rtlCol="0">
                      <a:spAutoFit/>
                    </a:bodyPr>
                    <a:lstStyle/>
                    <a:p>
                      <a:pPr algn="ctr"/>
                      <a:r>
                        <a:rPr lang="en-US" b="1" dirty="0" smtClean="0"/>
                        <a:t>VM</a:t>
                      </a:r>
                      <a:endParaRPr lang="en-US" b="1" dirty="0"/>
                    </a:p>
                  </p:txBody>
                </p:sp>
              </p:grpSp>
              <p:grpSp>
                <p:nvGrpSpPr>
                  <p:cNvPr id="42" name="Group 41"/>
                  <p:cNvGrpSpPr/>
                  <p:nvPr/>
                </p:nvGrpSpPr>
                <p:grpSpPr>
                  <a:xfrm>
                    <a:off x="6956083" y="4708805"/>
                    <a:ext cx="604982" cy="492004"/>
                    <a:chOff x="6916250" y="3576777"/>
                    <a:chExt cx="604982" cy="492004"/>
                  </a:xfrm>
                </p:grpSpPr>
                <p:sp>
                  <p:nvSpPr>
                    <p:cNvPr id="43" name="Rounded Rectangle 42"/>
                    <p:cNvSpPr/>
                    <p:nvPr/>
                  </p:nvSpPr>
                  <p:spPr>
                    <a:xfrm>
                      <a:off x="6956083" y="3576777"/>
                      <a:ext cx="525317" cy="492004"/>
                    </a:xfrm>
                    <a:prstGeom prst="roundRect">
                      <a:avLst/>
                    </a:prstGeom>
                    <a:solidFill>
                      <a:srgbClr val="00B0F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916250" y="3643239"/>
                      <a:ext cx="604982" cy="369332"/>
                    </a:xfrm>
                    <a:prstGeom prst="rect">
                      <a:avLst/>
                    </a:prstGeom>
                    <a:noFill/>
                  </p:spPr>
                  <p:txBody>
                    <a:bodyPr wrap="square" rtlCol="0">
                      <a:spAutoFit/>
                    </a:bodyPr>
                    <a:lstStyle/>
                    <a:p>
                      <a:pPr algn="ctr"/>
                      <a:r>
                        <a:rPr lang="en-US" b="1" dirty="0" smtClean="0"/>
                        <a:t>VM</a:t>
                      </a:r>
                      <a:endParaRPr lang="en-US" b="1" dirty="0"/>
                    </a:p>
                  </p:txBody>
                </p:sp>
              </p:grpSp>
              <p:grpSp>
                <p:nvGrpSpPr>
                  <p:cNvPr id="45" name="Group 44"/>
                  <p:cNvGrpSpPr/>
                  <p:nvPr/>
                </p:nvGrpSpPr>
                <p:grpSpPr>
                  <a:xfrm>
                    <a:off x="5690181" y="4708805"/>
                    <a:ext cx="604982" cy="492004"/>
                    <a:chOff x="6916250" y="3576777"/>
                    <a:chExt cx="604982" cy="492004"/>
                  </a:xfrm>
                </p:grpSpPr>
                <p:sp>
                  <p:nvSpPr>
                    <p:cNvPr id="46" name="Rounded Rectangle 45"/>
                    <p:cNvSpPr/>
                    <p:nvPr/>
                  </p:nvSpPr>
                  <p:spPr>
                    <a:xfrm>
                      <a:off x="6956083" y="3576777"/>
                      <a:ext cx="525317" cy="492004"/>
                    </a:xfrm>
                    <a:prstGeom prst="roundRect">
                      <a:avLst/>
                    </a:prstGeom>
                    <a:solidFill>
                      <a:srgbClr val="00B0F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16250" y="3643239"/>
                      <a:ext cx="604982" cy="369332"/>
                    </a:xfrm>
                    <a:prstGeom prst="rect">
                      <a:avLst/>
                    </a:prstGeom>
                    <a:noFill/>
                  </p:spPr>
                  <p:txBody>
                    <a:bodyPr wrap="square" rtlCol="0">
                      <a:spAutoFit/>
                    </a:bodyPr>
                    <a:lstStyle/>
                    <a:p>
                      <a:pPr algn="ctr"/>
                      <a:r>
                        <a:rPr lang="en-US" b="1" dirty="0" smtClean="0"/>
                        <a:t>VM</a:t>
                      </a:r>
                      <a:endParaRPr lang="en-US" b="1" dirty="0"/>
                    </a:p>
                  </p:txBody>
                </p:sp>
              </p:grpSp>
              <p:grpSp>
                <p:nvGrpSpPr>
                  <p:cNvPr id="48" name="Group 47"/>
                  <p:cNvGrpSpPr/>
                  <p:nvPr/>
                </p:nvGrpSpPr>
                <p:grpSpPr>
                  <a:xfrm>
                    <a:off x="5650348" y="3581903"/>
                    <a:ext cx="604982" cy="492004"/>
                    <a:chOff x="6916250" y="3576777"/>
                    <a:chExt cx="604982" cy="492004"/>
                  </a:xfrm>
                </p:grpSpPr>
                <p:sp>
                  <p:nvSpPr>
                    <p:cNvPr id="49" name="Rounded Rectangle 48"/>
                    <p:cNvSpPr/>
                    <p:nvPr/>
                  </p:nvSpPr>
                  <p:spPr>
                    <a:xfrm>
                      <a:off x="6956083" y="3576777"/>
                      <a:ext cx="525317" cy="492004"/>
                    </a:xfrm>
                    <a:prstGeom prst="roundRect">
                      <a:avLst/>
                    </a:prstGeom>
                    <a:solidFill>
                      <a:srgbClr val="00B0F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916250" y="3643239"/>
                      <a:ext cx="604982" cy="369332"/>
                    </a:xfrm>
                    <a:prstGeom prst="rect">
                      <a:avLst/>
                    </a:prstGeom>
                    <a:noFill/>
                  </p:spPr>
                  <p:txBody>
                    <a:bodyPr wrap="square" rtlCol="0">
                      <a:spAutoFit/>
                    </a:bodyPr>
                    <a:lstStyle/>
                    <a:p>
                      <a:pPr algn="ctr"/>
                      <a:r>
                        <a:rPr lang="en-US" b="1" dirty="0" smtClean="0"/>
                        <a:t>VM</a:t>
                      </a:r>
                      <a:endParaRPr lang="en-US" b="1" dirty="0"/>
                    </a:p>
                  </p:txBody>
                </p:sp>
              </p:grpSp>
            </p:grpSp>
          </p:grpSp>
        </p:grpSp>
        <p:grpSp>
          <p:nvGrpSpPr>
            <p:cNvPr id="31" name="Group 30"/>
            <p:cNvGrpSpPr/>
            <p:nvPr/>
          </p:nvGrpSpPr>
          <p:grpSpPr>
            <a:xfrm>
              <a:off x="5973788" y="1627693"/>
              <a:ext cx="830446" cy="830446"/>
              <a:chOff x="7525703" y="5579642"/>
              <a:chExt cx="830446" cy="830446"/>
            </a:xfrm>
            <a:solidFill>
              <a:schemeClr val="accent1">
                <a:lumMod val="75000"/>
                <a:lumOff val="25000"/>
              </a:schemeClr>
            </a:solidFill>
          </p:grpSpPr>
          <p:sp>
            <p:nvSpPr>
              <p:cNvPr id="33" name="Rounded Rectangle 32"/>
              <p:cNvSpPr/>
              <p:nvPr/>
            </p:nvSpPr>
            <p:spPr>
              <a:xfrm rot="8100000">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638018" y="5690065"/>
                <a:ext cx="605816"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rot="5400000">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rot="13500000">
                <a:off x="7881877" y="5579642"/>
                <a:ext cx="118098" cy="8304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859131" y="5914089"/>
                <a:ext cx="163590" cy="1615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6053650" y="1842861"/>
              <a:ext cx="697627" cy="369332"/>
            </a:xfrm>
            <a:prstGeom prst="rect">
              <a:avLst/>
            </a:prstGeom>
            <a:noFill/>
          </p:spPr>
          <p:txBody>
            <a:bodyPr wrap="none" rtlCol="0">
              <a:spAutoFit/>
            </a:bodyPr>
            <a:lstStyle/>
            <a:p>
              <a:r>
                <a:rPr lang="en-US" b="1" dirty="0" err="1" smtClean="0">
                  <a:solidFill>
                    <a:schemeClr val="bg1"/>
                  </a:solidFill>
                </a:rPr>
                <a:t>prog</a:t>
              </a:r>
              <a:endParaRPr lang="en-US" b="1" dirty="0">
                <a:solidFill>
                  <a:schemeClr val="bg1"/>
                </a:solidFill>
              </a:endParaRPr>
            </a:p>
          </p:txBody>
        </p:sp>
        <p:pic>
          <p:nvPicPr>
            <p:cNvPr id="41"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833337" y="1626679"/>
              <a:ext cx="724161" cy="714375"/>
            </a:xfrm>
            <a:prstGeom prst="rect">
              <a:avLst/>
            </a:prstGeom>
            <a:solidFill>
              <a:schemeClr val="bg1">
                <a:lumMod val="75000"/>
              </a:schemeClr>
            </a:solidFill>
            <a:ln>
              <a:noFill/>
            </a:ln>
            <a:effectLst/>
            <a:extLst/>
          </p:spPr>
        </p:pic>
      </p:grpSp>
    </p:spTree>
    <p:extLst>
      <p:ext uri="{BB962C8B-B14F-4D97-AF65-F5344CB8AC3E}">
        <p14:creationId xmlns:p14="http://schemas.microsoft.com/office/powerpoint/2010/main" val="10884715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3"/>
          <p:cNvSpPr>
            <a:spLocks noGrp="1"/>
          </p:cNvSpPr>
          <p:nvPr>
            <p:ph type="title"/>
          </p:nvPr>
        </p:nvSpPr>
        <p:spPr/>
        <p:txBody>
          <a:bodyPr/>
          <a:lstStyle/>
          <a:p>
            <a:r>
              <a:rPr lang="en-US" dirty="0" smtClean="0"/>
              <a:t>Default Security Group</a:t>
            </a:r>
          </a:p>
        </p:txBody>
      </p:sp>
      <p:sp>
        <p:nvSpPr>
          <p:cNvPr id="21506" name="Rectangle 2"/>
          <p:cNvSpPr>
            <a:spLocks noGrp="1" noChangeArrowheads="1"/>
          </p:cNvSpPr>
          <p:nvPr>
            <p:ph type="body" idx="1"/>
          </p:nvPr>
        </p:nvSpPr>
        <p:spPr/>
        <p:txBody>
          <a:bodyPr/>
          <a:lstStyle/>
          <a:p>
            <a:r>
              <a:rPr lang="en-US" dirty="0" smtClean="0"/>
              <a:t>Each account (not each user) is given a </a:t>
            </a:r>
            <a:r>
              <a:rPr lang="en-US" i="1" dirty="0" smtClean="0"/>
              <a:t>default</a:t>
            </a:r>
            <a:r>
              <a:rPr lang="en-US" dirty="0" smtClean="0"/>
              <a:t> security group.</a:t>
            </a:r>
          </a:p>
          <a:p>
            <a:r>
              <a:rPr lang="en-US" dirty="0" smtClean="0"/>
              <a:t>When created, all security groups deny incoming network traffic from all sources. </a:t>
            </a:r>
          </a:p>
          <a:p>
            <a:r>
              <a:rPr lang="en-US" dirty="0" smtClean="0"/>
              <a:t>By default all instances are assigned to their account’s </a:t>
            </a:r>
            <a:r>
              <a:rPr lang="en-US" i="1" dirty="0" smtClean="0"/>
              <a:t>default</a:t>
            </a:r>
            <a:r>
              <a:rPr lang="en-US" dirty="0" smtClean="0"/>
              <a:t> security group.</a:t>
            </a:r>
          </a:p>
          <a:p>
            <a:r>
              <a:rPr lang="en-US" dirty="0" smtClean="0"/>
              <a:t>Users can create other security groups and open access to them.</a:t>
            </a:r>
          </a:p>
          <a:p>
            <a:pPr lvl="1"/>
            <a:r>
              <a:rPr lang="en-US" dirty="0"/>
              <a:t>T</a:t>
            </a:r>
            <a:r>
              <a:rPr lang="en-US" dirty="0" smtClean="0"/>
              <a:t>hey are owned by the account.</a:t>
            </a:r>
          </a:p>
          <a:p>
            <a:r>
              <a:rPr lang="en-US" dirty="0" smtClean="0"/>
              <a:t>To run an instance in a security group other than </a:t>
            </a:r>
            <a:r>
              <a:rPr lang="en-US" i="1" dirty="0" smtClean="0"/>
              <a:t>default</a:t>
            </a:r>
            <a:r>
              <a:rPr lang="en-US" dirty="0" smtClean="0"/>
              <a:t>:</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-run-instances –g &lt;</a:t>
            </a:r>
            <a:r>
              <a:rPr lang="en-US" dirty="0" err="1" smtClean="0">
                <a:latin typeface="Courier New" pitchFamily="49" charset="0"/>
                <a:cs typeface="Courier New" pitchFamily="49" charset="0"/>
              </a:rPr>
              <a:t>security_group_name</a:t>
            </a:r>
            <a:r>
              <a:rPr lang="en-US" dirty="0" smtClean="0">
                <a:latin typeface="Courier New" pitchFamily="49" charset="0"/>
                <a:cs typeface="Courier New" pitchFamily="49" charset="0"/>
              </a:rPr>
              <a:t>&gt;</a:t>
            </a:r>
          </a:p>
          <a:p>
            <a:pPr lvl="1"/>
            <a:r>
              <a:rPr lang="en-US" dirty="0" smtClean="0">
                <a:cs typeface="Courier New" pitchFamily="49" charset="0"/>
              </a:rPr>
              <a:t>Assumes that the security group exists</a:t>
            </a:r>
          </a:p>
          <a:p>
            <a:pPr marL="0" indent="0">
              <a:buNone/>
            </a:pPr>
            <a:endParaRPr lang="en-US" dirty="0" smtClean="0"/>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5</a:t>
            </a:fld>
            <a:endParaRPr lang="en-US" dirty="0"/>
          </a:p>
        </p:txBody>
      </p:sp>
    </p:spTree>
    <p:extLst>
      <p:ext uri="{BB962C8B-B14F-4D97-AF65-F5344CB8AC3E}">
        <p14:creationId xmlns:p14="http://schemas.microsoft.com/office/powerpoint/2010/main" val="8626603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5"/>
          <p:cNvSpPr>
            <a:spLocks noGrp="1"/>
          </p:cNvSpPr>
          <p:nvPr>
            <p:ph type="title"/>
          </p:nvPr>
        </p:nvSpPr>
        <p:spPr/>
        <p:txBody>
          <a:bodyPr/>
          <a:lstStyle/>
          <a:p>
            <a:r>
              <a:rPr lang="en-US" smtClean="0"/>
              <a:t>Security Groups Example</a:t>
            </a:r>
          </a:p>
        </p:txBody>
      </p:sp>
      <p:sp>
        <p:nvSpPr>
          <p:cNvPr id="39"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6</a:t>
            </a:fld>
            <a:endParaRPr lang="en-US" dirty="0"/>
          </a:p>
        </p:txBody>
      </p:sp>
      <p:grpSp>
        <p:nvGrpSpPr>
          <p:cNvPr id="25" name="Group 24"/>
          <p:cNvGrpSpPr/>
          <p:nvPr/>
        </p:nvGrpSpPr>
        <p:grpSpPr>
          <a:xfrm>
            <a:off x="638228" y="1324112"/>
            <a:ext cx="7975600" cy="5058591"/>
            <a:chOff x="638228" y="1324112"/>
            <a:chExt cx="7975600" cy="5058591"/>
          </a:xfrm>
        </p:grpSpPr>
        <p:grpSp>
          <p:nvGrpSpPr>
            <p:cNvPr id="21" name="Group 20"/>
            <p:cNvGrpSpPr/>
            <p:nvPr/>
          </p:nvGrpSpPr>
          <p:grpSpPr>
            <a:xfrm>
              <a:off x="638228" y="1324112"/>
              <a:ext cx="7975600" cy="5003326"/>
              <a:chOff x="508000" y="1397474"/>
              <a:chExt cx="7975600" cy="5003326"/>
            </a:xfrm>
          </p:grpSpPr>
          <p:grpSp>
            <p:nvGrpSpPr>
              <p:cNvPr id="20" name="Group 19"/>
              <p:cNvGrpSpPr/>
              <p:nvPr/>
            </p:nvGrpSpPr>
            <p:grpSpPr>
              <a:xfrm>
                <a:off x="508000" y="1397474"/>
                <a:ext cx="7975600" cy="5003326"/>
                <a:chOff x="508000" y="1100667"/>
                <a:chExt cx="7975600" cy="5283200"/>
              </a:xfrm>
            </p:grpSpPr>
            <p:sp>
              <p:nvSpPr>
                <p:cNvPr id="14" name="Rectangle 13"/>
                <p:cNvSpPr/>
                <p:nvPr/>
              </p:nvSpPr>
              <p:spPr>
                <a:xfrm>
                  <a:off x="508000" y="1100667"/>
                  <a:ext cx="3151153" cy="528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3642351" y="1100667"/>
                  <a:ext cx="4841249" cy="52832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886521" y="1494119"/>
                <a:ext cx="7328631" cy="4585612"/>
                <a:chOff x="701464" y="1793823"/>
                <a:chExt cx="7328631" cy="4585612"/>
              </a:xfrm>
            </p:grpSpPr>
            <p:sp>
              <p:nvSpPr>
                <p:cNvPr id="22535" name="TextBox 1"/>
                <p:cNvSpPr txBox="1">
                  <a:spLocks noChangeArrowheads="1"/>
                </p:cNvSpPr>
                <p:nvPr/>
              </p:nvSpPr>
              <p:spPr bwMode="auto">
                <a:xfrm>
                  <a:off x="701464" y="2569827"/>
                  <a:ext cx="1554149" cy="10772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600" b="1" dirty="0" smtClean="0"/>
                    <a:t>only </a:t>
                  </a:r>
                  <a:r>
                    <a:rPr lang="en-US" sz="1600" b="1" dirty="0"/>
                    <a:t>permit Web layer access to </a:t>
                  </a:r>
                  <a:r>
                    <a:rPr lang="en-US" sz="1600" b="1" dirty="0" smtClean="0"/>
                    <a:t>app server</a:t>
                  </a:r>
                  <a:endParaRPr lang="en-US" sz="1600" b="1" dirty="0"/>
                </a:p>
              </p:txBody>
            </p:sp>
            <p:sp>
              <p:nvSpPr>
                <p:cNvPr id="22536" name="TextBox 6"/>
                <p:cNvSpPr txBox="1">
                  <a:spLocks noChangeArrowheads="1"/>
                </p:cNvSpPr>
                <p:nvPr/>
              </p:nvSpPr>
              <p:spPr bwMode="auto">
                <a:xfrm>
                  <a:off x="701464" y="4418937"/>
                  <a:ext cx="1584886" cy="10772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600" b="1" dirty="0" smtClean="0"/>
                    <a:t>only </a:t>
                  </a:r>
                  <a:r>
                    <a:rPr lang="en-US" sz="1600" b="1" dirty="0"/>
                    <a:t>permit </a:t>
                  </a:r>
                  <a:r>
                    <a:rPr lang="en-US" sz="1600" b="1" dirty="0" smtClean="0"/>
                    <a:t>app server </a:t>
                  </a:r>
                  <a:r>
                    <a:rPr lang="en-US" sz="1600" b="1" dirty="0"/>
                    <a:t>access to DB </a:t>
                  </a:r>
                  <a:r>
                    <a:rPr lang="en-US" sz="1600" b="1" dirty="0" smtClean="0"/>
                    <a:t>server</a:t>
                  </a:r>
                  <a:endParaRPr lang="en-US" sz="1600" b="1" dirty="0"/>
                </a:p>
              </p:txBody>
            </p:sp>
            <p:sp>
              <p:nvSpPr>
                <p:cNvPr id="22537" name="TextBox 7"/>
                <p:cNvSpPr txBox="1">
                  <a:spLocks noChangeArrowheads="1"/>
                </p:cNvSpPr>
                <p:nvPr/>
              </p:nvSpPr>
              <p:spPr bwMode="auto">
                <a:xfrm>
                  <a:off x="5635687" y="1793823"/>
                  <a:ext cx="2394408" cy="132343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600" b="1" dirty="0" smtClean="0"/>
                    <a:t>port </a:t>
                  </a:r>
                  <a:r>
                    <a:rPr lang="en-US" sz="1600" b="1" dirty="0"/>
                    <a:t>80 (HTTP</a:t>
                  </a:r>
                  <a:r>
                    <a:rPr lang="en-US" sz="1600" b="1" dirty="0" smtClean="0"/>
                    <a:t>) and </a:t>
                  </a:r>
                  <a:r>
                    <a:rPr lang="en-US" sz="1600" b="1" dirty="0"/>
                    <a:t>443 (HTTPS</a:t>
                  </a:r>
                  <a:r>
                    <a:rPr lang="en-US" sz="1600" b="1" dirty="0" smtClean="0"/>
                    <a:t>) open to internet, port 22 (SSH) open to Web admins in corporate network </a:t>
                  </a:r>
                  <a:endParaRPr lang="en-US" sz="1600" b="1" dirty="0"/>
                </a:p>
              </p:txBody>
            </p:sp>
            <p:sp>
              <p:nvSpPr>
                <p:cNvPr id="22538" name="TextBox 8"/>
                <p:cNvSpPr txBox="1">
                  <a:spLocks noChangeArrowheads="1"/>
                </p:cNvSpPr>
                <p:nvPr/>
              </p:nvSpPr>
              <p:spPr bwMode="auto">
                <a:xfrm>
                  <a:off x="5635687" y="3586870"/>
                  <a:ext cx="1945520" cy="10772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600" b="1" dirty="0" smtClean="0"/>
                    <a:t>only </a:t>
                  </a:r>
                  <a:r>
                    <a:rPr lang="en-US" sz="1600" b="1" dirty="0"/>
                    <a:t>port 22 (SSH) </a:t>
                  </a:r>
                  <a:r>
                    <a:rPr lang="en-US" sz="1600" b="1" dirty="0" smtClean="0"/>
                    <a:t>from </a:t>
                  </a:r>
                  <a:r>
                    <a:rPr lang="en-US" sz="1600" b="1" dirty="0"/>
                    <a:t>developers in corporate </a:t>
                  </a:r>
                  <a:r>
                    <a:rPr lang="en-US" sz="1600" b="1" dirty="0" smtClean="0"/>
                    <a:t>network</a:t>
                  </a:r>
                  <a:endParaRPr lang="en-US" sz="1600" b="1" dirty="0"/>
                </a:p>
              </p:txBody>
            </p:sp>
            <p:sp>
              <p:nvSpPr>
                <p:cNvPr id="22539" name="TextBox 9"/>
                <p:cNvSpPr txBox="1">
                  <a:spLocks noChangeArrowheads="1"/>
                </p:cNvSpPr>
                <p:nvPr/>
              </p:nvSpPr>
              <p:spPr bwMode="auto">
                <a:xfrm>
                  <a:off x="5612350" y="5005649"/>
                  <a:ext cx="1968857" cy="10772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600" b="1" dirty="0"/>
                    <a:t>only port 22 (SSH) from </a:t>
                  </a:r>
                  <a:r>
                    <a:rPr lang="en-US" sz="1600" b="1" dirty="0" smtClean="0"/>
                    <a:t>database admins in </a:t>
                  </a:r>
                  <a:r>
                    <a:rPr lang="en-US" sz="1600" b="1" dirty="0"/>
                    <a:t>corporate </a:t>
                  </a:r>
                  <a:r>
                    <a:rPr lang="en-US" sz="1600" b="1" dirty="0" smtClean="0"/>
                    <a:t>network</a:t>
                  </a:r>
                  <a:endParaRPr lang="en-US" sz="1600" b="1" dirty="0"/>
                </a:p>
              </p:txBody>
            </p:sp>
            <p:grpSp>
              <p:nvGrpSpPr>
                <p:cNvPr id="13" name="Group 12"/>
                <p:cNvGrpSpPr/>
                <p:nvPr/>
              </p:nvGrpSpPr>
              <p:grpSpPr>
                <a:xfrm>
                  <a:off x="2698674" y="1884066"/>
                  <a:ext cx="1513083" cy="4326092"/>
                  <a:chOff x="2401692" y="1884066"/>
                  <a:chExt cx="1513083" cy="4326092"/>
                </a:xfrm>
              </p:grpSpPr>
              <p:grpSp>
                <p:nvGrpSpPr>
                  <p:cNvPr id="10" name="Group 9"/>
                  <p:cNvGrpSpPr/>
                  <p:nvPr/>
                </p:nvGrpSpPr>
                <p:grpSpPr>
                  <a:xfrm>
                    <a:off x="2419350" y="1884066"/>
                    <a:ext cx="1495425" cy="1295400"/>
                    <a:chOff x="2419350" y="1884066"/>
                    <a:chExt cx="1495425" cy="1295400"/>
                  </a:xfrm>
                </p:grpSpPr>
                <p:grpSp>
                  <p:nvGrpSpPr>
                    <p:cNvPr id="8" name="Group 7"/>
                    <p:cNvGrpSpPr/>
                    <p:nvPr/>
                  </p:nvGrpSpPr>
                  <p:grpSpPr>
                    <a:xfrm>
                      <a:off x="2607784" y="2004489"/>
                      <a:ext cx="1145209" cy="923000"/>
                      <a:chOff x="2433883" y="2069613"/>
                      <a:chExt cx="1145209" cy="923000"/>
                    </a:xfrm>
                  </p:grpSpPr>
                  <p:sp>
                    <p:nvSpPr>
                      <p:cNvPr id="23" name="Rounded Rectangle 22"/>
                      <p:cNvSpPr/>
                      <p:nvPr/>
                    </p:nvSpPr>
                    <p:spPr>
                      <a:xfrm>
                        <a:off x="2433883" y="2069613"/>
                        <a:ext cx="914400" cy="7389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ounded Rectangle 21"/>
                      <p:cNvSpPr/>
                      <p:nvPr/>
                    </p:nvSpPr>
                    <p:spPr>
                      <a:xfrm>
                        <a:off x="2518306" y="2157417"/>
                        <a:ext cx="914400" cy="7389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ounded Rectangle 3"/>
                      <p:cNvSpPr/>
                      <p:nvPr/>
                    </p:nvSpPr>
                    <p:spPr>
                      <a:xfrm>
                        <a:off x="2606049" y="2253704"/>
                        <a:ext cx="914400" cy="7389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2544620" y="2299994"/>
                        <a:ext cx="1034472" cy="646331"/>
                      </a:xfrm>
                      <a:prstGeom prst="rect">
                        <a:avLst/>
                      </a:prstGeom>
                      <a:noFill/>
                    </p:spPr>
                    <p:txBody>
                      <a:bodyPr wrap="square" rtlCol="0">
                        <a:spAutoFit/>
                      </a:bodyPr>
                      <a:lstStyle/>
                      <a:p>
                        <a:pPr algn="ctr"/>
                        <a:r>
                          <a:rPr lang="en-US" b="1" dirty="0" smtClean="0">
                            <a:solidFill>
                              <a:schemeClr val="bg1"/>
                            </a:solidFill>
                          </a:rPr>
                          <a:t>Web server</a:t>
                        </a:r>
                        <a:endParaRPr lang="en-US" b="1" dirty="0">
                          <a:solidFill>
                            <a:schemeClr val="bg1"/>
                          </a:solidFill>
                        </a:endParaRPr>
                      </a:p>
                    </p:txBody>
                  </p:sp>
                </p:grpSp>
                <p:sp>
                  <p:nvSpPr>
                    <p:cNvPr id="9" name="Rectangle 8"/>
                    <p:cNvSpPr/>
                    <p:nvPr/>
                  </p:nvSpPr>
                  <p:spPr>
                    <a:xfrm>
                      <a:off x="2419350" y="1884066"/>
                      <a:ext cx="1495425" cy="129540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401692" y="3448071"/>
                    <a:ext cx="1495425" cy="1295400"/>
                    <a:chOff x="2401692" y="3448071"/>
                    <a:chExt cx="1495425" cy="1295400"/>
                  </a:xfrm>
                </p:grpSpPr>
                <p:grpSp>
                  <p:nvGrpSpPr>
                    <p:cNvPr id="6" name="Group 5"/>
                    <p:cNvGrpSpPr/>
                    <p:nvPr/>
                  </p:nvGrpSpPr>
                  <p:grpSpPr>
                    <a:xfrm>
                      <a:off x="2659878" y="3647045"/>
                      <a:ext cx="1034472" cy="738909"/>
                      <a:chOff x="2636983" y="3596326"/>
                      <a:chExt cx="1034472" cy="738909"/>
                    </a:xfrm>
                  </p:grpSpPr>
                  <p:sp>
                    <p:nvSpPr>
                      <p:cNvPr id="16" name="Rounded Rectangle 15"/>
                      <p:cNvSpPr/>
                      <p:nvPr/>
                    </p:nvSpPr>
                    <p:spPr>
                      <a:xfrm>
                        <a:off x="2697019" y="3596326"/>
                        <a:ext cx="914400" cy="7389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2636983" y="3642614"/>
                        <a:ext cx="1034472" cy="646331"/>
                      </a:xfrm>
                      <a:prstGeom prst="rect">
                        <a:avLst/>
                      </a:prstGeom>
                      <a:noFill/>
                    </p:spPr>
                    <p:txBody>
                      <a:bodyPr wrap="square" rtlCol="0">
                        <a:spAutoFit/>
                      </a:bodyPr>
                      <a:lstStyle/>
                      <a:p>
                        <a:pPr algn="ctr"/>
                        <a:r>
                          <a:rPr lang="en-US" b="1" dirty="0">
                            <a:solidFill>
                              <a:schemeClr val="bg1"/>
                            </a:solidFill>
                          </a:rPr>
                          <a:t>a</a:t>
                        </a:r>
                        <a:r>
                          <a:rPr lang="en-US" b="1" dirty="0" smtClean="0">
                            <a:solidFill>
                              <a:schemeClr val="bg1"/>
                            </a:solidFill>
                          </a:rPr>
                          <a:t>pp server</a:t>
                        </a:r>
                        <a:endParaRPr lang="en-US" b="1" dirty="0">
                          <a:solidFill>
                            <a:schemeClr val="bg1"/>
                          </a:solidFill>
                        </a:endParaRPr>
                      </a:p>
                    </p:txBody>
                  </p:sp>
                </p:grpSp>
                <p:sp>
                  <p:nvSpPr>
                    <p:cNvPr id="26" name="Rectangle 25"/>
                    <p:cNvSpPr/>
                    <p:nvPr/>
                  </p:nvSpPr>
                  <p:spPr>
                    <a:xfrm>
                      <a:off x="2401692" y="3448071"/>
                      <a:ext cx="1495425" cy="129540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401693" y="4914758"/>
                    <a:ext cx="1495425" cy="1295400"/>
                    <a:chOff x="2401693" y="4855356"/>
                    <a:chExt cx="1495425" cy="1295400"/>
                  </a:xfrm>
                </p:grpSpPr>
                <p:grpSp>
                  <p:nvGrpSpPr>
                    <p:cNvPr id="7" name="Group 6"/>
                    <p:cNvGrpSpPr/>
                    <p:nvPr/>
                  </p:nvGrpSpPr>
                  <p:grpSpPr>
                    <a:xfrm>
                      <a:off x="2683377" y="5075852"/>
                      <a:ext cx="1034472" cy="738909"/>
                      <a:chOff x="2628154" y="4961739"/>
                      <a:chExt cx="1034472" cy="738909"/>
                    </a:xfrm>
                  </p:grpSpPr>
                  <p:sp>
                    <p:nvSpPr>
                      <p:cNvPr id="18" name="Rounded Rectangle 17"/>
                      <p:cNvSpPr/>
                      <p:nvPr/>
                    </p:nvSpPr>
                    <p:spPr>
                      <a:xfrm>
                        <a:off x="2664691" y="4961739"/>
                        <a:ext cx="914400" cy="7389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TextBox 18"/>
                      <p:cNvSpPr txBox="1"/>
                      <p:nvPr/>
                    </p:nvSpPr>
                    <p:spPr>
                      <a:xfrm>
                        <a:off x="2628154" y="4999474"/>
                        <a:ext cx="1034472" cy="646331"/>
                      </a:xfrm>
                      <a:prstGeom prst="rect">
                        <a:avLst/>
                      </a:prstGeom>
                      <a:noFill/>
                    </p:spPr>
                    <p:txBody>
                      <a:bodyPr wrap="square" rtlCol="0">
                        <a:spAutoFit/>
                      </a:bodyPr>
                      <a:lstStyle/>
                      <a:p>
                        <a:pPr algn="ctr"/>
                        <a:r>
                          <a:rPr lang="en-US" b="1" dirty="0" smtClean="0">
                            <a:solidFill>
                              <a:schemeClr val="bg1"/>
                            </a:solidFill>
                          </a:rPr>
                          <a:t>DB server</a:t>
                        </a:r>
                        <a:endParaRPr lang="en-US" b="1" dirty="0">
                          <a:solidFill>
                            <a:schemeClr val="bg1"/>
                          </a:solidFill>
                        </a:endParaRPr>
                      </a:p>
                    </p:txBody>
                  </p:sp>
                </p:grpSp>
                <p:sp>
                  <p:nvSpPr>
                    <p:cNvPr id="27" name="Rectangle 26"/>
                    <p:cNvSpPr/>
                    <p:nvPr/>
                  </p:nvSpPr>
                  <p:spPr>
                    <a:xfrm>
                      <a:off x="2401693" y="4855356"/>
                      <a:ext cx="1495425" cy="129540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 name="Elbow Connector 14"/>
                <p:cNvCxnSpPr/>
                <p:nvPr/>
              </p:nvCxnSpPr>
              <p:spPr>
                <a:xfrm rot="10800000" flipV="1">
                  <a:off x="2689846" y="2307392"/>
                  <a:ext cx="17657" cy="1485921"/>
                </a:xfrm>
                <a:prstGeom prst="bentConnector3">
                  <a:avLst>
                    <a:gd name="adj1" fmla="val 209595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2681016" y="4182392"/>
                  <a:ext cx="17657" cy="1485921"/>
                </a:xfrm>
                <a:prstGeom prst="bentConnector3">
                  <a:avLst>
                    <a:gd name="adj1" fmla="val 209595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9" idx="3"/>
                </p:cNvCxnSpPr>
                <p:nvPr/>
              </p:nvCxnSpPr>
              <p:spPr>
                <a:xfrm flipH="1">
                  <a:off x="4211757" y="2531766"/>
                  <a:ext cx="138824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185270" y="4095771"/>
                  <a:ext cx="138824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4211757" y="4095772"/>
                  <a:ext cx="1370591" cy="121737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76932" y="6040881"/>
                  <a:ext cx="723964" cy="338554"/>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err="1" smtClean="0">
                      <a:ln>
                        <a:solidFill>
                          <a:schemeClr val="accent2">
                            <a:lumMod val="75000"/>
                          </a:schemeClr>
                        </a:solidFill>
                      </a:ln>
                      <a:solidFill>
                        <a:schemeClr val="accent2">
                          <a:lumMod val="75000"/>
                        </a:schemeClr>
                      </a:solidFill>
                    </a:rPr>
                    <a:t>db</a:t>
                  </a:r>
                  <a:endParaRPr lang="en-US" sz="1600" b="1" dirty="0">
                    <a:ln>
                      <a:solidFill>
                        <a:schemeClr val="accent2">
                          <a:lumMod val="75000"/>
                        </a:schemeClr>
                      </a:solidFill>
                    </a:ln>
                    <a:solidFill>
                      <a:schemeClr val="accent2">
                        <a:lumMod val="75000"/>
                      </a:schemeClr>
                    </a:solidFill>
                  </a:endParaRPr>
                </a:p>
              </p:txBody>
            </p:sp>
            <p:sp>
              <p:nvSpPr>
                <p:cNvPr id="35" name="TextBox 34"/>
                <p:cNvSpPr txBox="1"/>
                <p:nvPr/>
              </p:nvSpPr>
              <p:spPr>
                <a:xfrm>
                  <a:off x="3135613" y="4490561"/>
                  <a:ext cx="723964" cy="338554"/>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smtClean="0">
                      <a:ln>
                        <a:solidFill>
                          <a:schemeClr val="accent5">
                            <a:lumMod val="60000"/>
                            <a:lumOff val="40000"/>
                          </a:schemeClr>
                        </a:solidFill>
                      </a:ln>
                      <a:solidFill>
                        <a:schemeClr val="accent5">
                          <a:lumMod val="60000"/>
                          <a:lumOff val="40000"/>
                        </a:schemeClr>
                      </a:solidFill>
                    </a:rPr>
                    <a:t>app</a:t>
                  </a:r>
                  <a:endParaRPr lang="en-US" sz="1600" b="1" dirty="0">
                    <a:ln>
                      <a:solidFill>
                        <a:schemeClr val="accent5">
                          <a:lumMod val="60000"/>
                          <a:lumOff val="40000"/>
                        </a:schemeClr>
                      </a:solidFill>
                    </a:ln>
                    <a:solidFill>
                      <a:schemeClr val="accent5">
                        <a:lumMod val="60000"/>
                        <a:lumOff val="40000"/>
                      </a:schemeClr>
                    </a:solidFill>
                  </a:endParaRPr>
                </a:p>
              </p:txBody>
            </p:sp>
            <p:sp>
              <p:nvSpPr>
                <p:cNvPr id="36" name="TextBox 35"/>
                <p:cNvSpPr txBox="1"/>
                <p:nvPr/>
              </p:nvSpPr>
              <p:spPr>
                <a:xfrm>
                  <a:off x="3135613" y="2987917"/>
                  <a:ext cx="723964" cy="338554"/>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smtClean="0">
                      <a:ln>
                        <a:solidFill>
                          <a:srgbClr val="009999"/>
                        </a:solidFill>
                      </a:ln>
                      <a:solidFill>
                        <a:srgbClr val="009999"/>
                      </a:solidFill>
                    </a:rPr>
                    <a:t>web</a:t>
                  </a:r>
                  <a:endParaRPr lang="en-US" sz="1600" b="1" dirty="0">
                    <a:ln>
                      <a:solidFill>
                        <a:srgbClr val="009999"/>
                      </a:solidFill>
                    </a:ln>
                    <a:solidFill>
                      <a:srgbClr val="009999"/>
                    </a:solidFill>
                  </a:endParaRPr>
                </a:p>
              </p:txBody>
            </p:sp>
            <p:cxnSp>
              <p:nvCxnSpPr>
                <p:cNvPr id="37" name="Straight Arrow Connector 36"/>
                <p:cNvCxnSpPr/>
                <p:nvPr/>
              </p:nvCxnSpPr>
              <p:spPr>
                <a:xfrm flipH="1">
                  <a:off x="4185270" y="5667369"/>
                  <a:ext cx="140590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638228" y="5921038"/>
              <a:ext cx="2765502" cy="461665"/>
            </a:xfrm>
            <a:prstGeom prst="rect">
              <a:avLst/>
            </a:prstGeom>
            <a:noFill/>
          </p:spPr>
          <p:txBody>
            <a:bodyPr wrap="none" rtlCol="0">
              <a:spAutoFit/>
            </a:bodyPr>
            <a:lstStyle/>
            <a:p>
              <a:pPr algn="ctr"/>
              <a:r>
                <a:rPr lang="en-US" sz="2400" b="1" dirty="0">
                  <a:solidFill>
                    <a:schemeClr val="bg1"/>
                  </a:solidFill>
                </a:rPr>
                <a:t>b</a:t>
              </a:r>
              <a:r>
                <a:rPr lang="en-US" sz="2400" b="1" dirty="0" smtClean="0">
                  <a:solidFill>
                    <a:schemeClr val="bg1"/>
                  </a:solidFill>
                </a:rPr>
                <a:t>y security group</a:t>
              </a:r>
              <a:endParaRPr lang="en-US" sz="2400" b="1" dirty="0">
                <a:solidFill>
                  <a:schemeClr val="bg1"/>
                </a:solidFill>
              </a:endParaRPr>
            </a:p>
          </p:txBody>
        </p:sp>
        <p:sp>
          <p:nvSpPr>
            <p:cNvPr id="43" name="TextBox 42"/>
            <p:cNvSpPr txBox="1"/>
            <p:nvPr/>
          </p:nvSpPr>
          <p:spPr>
            <a:xfrm>
              <a:off x="4351391" y="5898476"/>
              <a:ext cx="3805850" cy="461665"/>
            </a:xfrm>
            <a:prstGeom prst="rect">
              <a:avLst/>
            </a:prstGeom>
            <a:noFill/>
          </p:spPr>
          <p:txBody>
            <a:bodyPr wrap="none" rtlCol="0">
              <a:spAutoFit/>
            </a:bodyPr>
            <a:lstStyle/>
            <a:p>
              <a:pPr algn="ctr"/>
              <a:r>
                <a:rPr lang="en-US" sz="2400" b="1" dirty="0">
                  <a:solidFill>
                    <a:schemeClr val="bg1"/>
                  </a:solidFill>
                </a:rPr>
                <a:t>b</a:t>
              </a:r>
              <a:r>
                <a:rPr lang="en-US" sz="2400" b="1" dirty="0" smtClean="0">
                  <a:solidFill>
                    <a:schemeClr val="bg1"/>
                  </a:solidFill>
                </a:rPr>
                <a:t>y network/port/protocol</a:t>
              </a:r>
              <a:endParaRPr lang="en-US" sz="2400" b="1" dirty="0">
                <a:solidFill>
                  <a:schemeClr val="bg1"/>
                </a:solidFill>
              </a:endParaRPr>
            </a:p>
          </p:txBody>
        </p:sp>
      </p:grpSp>
    </p:spTree>
    <p:extLst>
      <p:ext uri="{BB962C8B-B14F-4D97-AF65-F5344CB8AC3E}">
        <p14:creationId xmlns:p14="http://schemas.microsoft.com/office/powerpoint/2010/main" val="13004023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r>
              <a:rPr lang="en-US" smtClean="0"/>
              <a:t>Security Groups – Euca2ools</a:t>
            </a:r>
          </a:p>
        </p:txBody>
      </p:sp>
      <p:sp>
        <p:nvSpPr>
          <p:cNvPr id="24579" name="Content Placeholder 4"/>
          <p:cNvSpPr>
            <a:spLocks noGrp="1"/>
          </p:cNvSpPr>
          <p:nvPr>
            <p:ph idx="1"/>
          </p:nvPr>
        </p:nvSpPr>
        <p:spPr>
          <a:xfrm>
            <a:off x="212651" y="1425388"/>
            <a:ext cx="8750596" cy="4840942"/>
          </a:xfrm>
        </p:spPr>
        <p:txBody>
          <a:bodyPr/>
          <a:lstStyle/>
          <a:p>
            <a:r>
              <a:rPr lang="en-US" dirty="0" smtClean="0"/>
              <a:t>List security groups and their attributes</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-describe-groups &lt;verbose&gt;</a:t>
            </a:r>
          </a:p>
          <a:p>
            <a:r>
              <a:rPr lang="en-US" dirty="0" smtClean="0"/>
              <a:t>Add a new security group</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-add-group –d &lt;description&gt;                &lt;</a:t>
            </a:r>
            <a:r>
              <a:rPr lang="en-US" smtClean="0">
                <a:latin typeface="Courier New" pitchFamily="49" charset="0"/>
                <a:cs typeface="Courier New" pitchFamily="49" charset="0"/>
              </a:rPr>
              <a:t>security_group_name</a:t>
            </a:r>
            <a:r>
              <a:rPr lang="en-US" dirty="0" smtClean="0">
                <a:latin typeface="Courier New" pitchFamily="49" charset="0"/>
                <a:cs typeface="Courier New" pitchFamily="49" charset="0"/>
              </a:rPr>
              <a:t>&gt;</a:t>
            </a:r>
          </a:p>
          <a:p>
            <a:r>
              <a:rPr lang="en-US" dirty="0" smtClean="0"/>
              <a:t>Add a new rule to a security group</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-authorize –P &lt;protocol&gt; -p &lt;port&gt; -s &lt;network&gt; &lt;</a:t>
            </a:r>
            <a:r>
              <a:rPr lang="en-US" dirty="0" err="1" smtClean="0">
                <a:latin typeface="Courier New" pitchFamily="49" charset="0"/>
                <a:cs typeface="Courier New" pitchFamily="49" charset="0"/>
              </a:rPr>
              <a:t>security_group_name</a:t>
            </a:r>
            <a:r>
              <a:rPr lang="en-US" dirty="0" smtClean="0">
                <a:latin typeface="Courier New" pitchFamily="49" charset="0"/>
                <a:cs typeface="Courier New" pitchFamily="49" charset="0"/>
              </a:rPr>
              <a:t>&gt;</a:t>
            </a:r>
          </a:p>
          <a:p>
            <a:r>
              <a:rPr lang="en-US" dirty="0" smtClean="0"/>
              <a:t>Remove a rule from a security group	</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-revoke –P &lt;protocol&gt; -p &lt;port&gt; -s &lt;network&gt; &lt;</a:t>
            </a:r>
            <a:r>
              <a:rPr lang="en-US" dirty="0" err="1" smtClean="0">
                <a:latin typeface="Courier New" pitchFamily="49" charset="0"/>
                <a:cs typeface="Courier New" pitchFamily="49" charset="0"/>
              </a:rPr>
              <a:t>security_group_name</a:t>
            </a:r>
            <a:r>
              <a:rPr lang="en-US" dirty="0" smtClean="0">
                <a:latin typeface="Courier New" pitchFamily="49" charset="0"/>
                <a:cs typeface="Courier New" pitchFamily="49" charset="0"/>
              </a:rPr>
              <a:t>&gt;</a:t>
            </a:r>
          </a:p>
          <a:p>
            <a:r>
              <a:rPr lang="en-US" dirty="0" smtClean="0"/>
              <a:t>Delete a security group</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-delete-group &lt;</a:t>
            </a:r>
            <a:r>
              <a:rPr lang="en-US" dirty="0" err="1" smtClean="0">
                <a:latin typeface="Courier New" pitchFamily="49" charset="0"/>
                <a:cs typeface="Courier New" pitchFamily="49" charset="0"/>
              </a:rPr>
              <a:t>security_group_name</a:t>
            </a:r>
            <a:r>
              <a:rPr lang="en-US" dirty="0" smtClean="0">
                <a:latin typeface="Courier New" pitchFamily="49" charset="0"/>
                <a:cs typeface="Courier New" pitchFamily="49" charset="0"/>
              </a:rPr>
              <a:t>&gt;</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7</a:t>
            </a:fld>
            <a:endParaRPr lang="en-US" dirty="0"/>
          </a:p>
        </p:txBody>
      </p:sp>
    </p:spTree>
    <p:extLst>
      <p:ext uri="{BB962C8B-B14F-4D97-AF65-F5344CB8AC3E}">
        <p14:creationId xmlns:p14="http://schemas.microsoft.com/office/powerpoint/2010/main" val="3679410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S</a:t>
            </a:r>
            <a:r>
              <a:rPr lang="en-US" dirty="0" smtClean="0"/>
              <a:t>ecurity groups are available in MANAGED and MANAGED-NOVLAN network modes.</a:t>
            </a:r>
          </a:p>
          <a:p>
            <a:r>
              <a:rPr lang="en-US" dirty="0" smtClean="0"/>
              <a:t>A security group is set </a:t>
            </a:r>
            <a:r>
              <a:rPr lang="en-US" dirty="0"/>
              <a:t>of network access rules applied to all instances associated with the </a:t>
            </a:r>
            <a:r>
              <a:rPr lang="en-US" dirty="0" smtClean="0"/>
              <a:t>group.</a:t>
            </a:r>
          </a:p>
          <a:p>
            <a:pPr lvl="1"/>
            <a:r>
              <a:rPr lang="en-US" dirty="0" smtClean="0"/>
              <a:t>Controls ingress only</a:t>
            </a:r>
          </a:p>
          <a:p>
            <a:pPr lvl="1"/>
            <a:r>
              <a:rPr lang="en-US" dirty="0" smtClean="0"/>
              <a:t>Intra-VM traffic is unrestricted.</a:t>
            </a:r>
            <a:endParaRPr lang="en-US" dirty="0"/>
          </a:p>
          <a:p>
            <a:r>
              <a:rPr lang="en-US" dirty="0" smtClean="0"/>
              <a:t>Security groups are implemented by </a:t>
            </a:r>
            <a:r>
              <a:rPr lang="en-US" dirty="0" err="1" smtClean="0">
                <a:latin typeface="Courier New" pitchFamily="49" charset="0"/>
                <a:cs typeface="Courier New" pitchFamily="49" charset="0"/>
              </a:rPr>
              <a:t>iptables</a:t>
            </a:r>
            <a:r>
              <a:rPr lang="en-US" dirty="0" smtClean="0"/>
              <a:t> on the Cluster </a:t>
            </a:r>
            <a:r>
              <a:rPr lang="en-US" dirty="0"/>
              <a:t>C</a:t>
            </a:r>
            <a:r>
              <a:rPr lang="en-US" dirty="0" smtClean="0"/>
              <a:t>ontroller.</a:t>
            </a:r>
          </a:p>
          <a:p>
            <a:r>
              <a:rPr lang="en-US" dirty="0" smtClean="0"/>
              <a:t>At installation only a </a:t>
            </a:r>
            <a:r>
              <a:rPr lang="en-US" i="1" dirty="0" smtClean="0"/>
              <a:t>default</a:t>
            </a:r>
            <a:r>
              <a:rPr lang="en-US" dirty="0" smtClean="0"/>
              <a:t> security group exists for the Eucalyptus account and does not allow virtual machine access, although new groups can be created.</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spTree>
    <p:extLst>
      <p:ext uri="{BB962C8B-B14F-4D97-AF65-F5344CB8AC3E}">
        <p14:creationId xmlns:p14="http://schemas.microsoft.com/office/powerpoint/2010/main" val="660142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smtClean="0"/>
              <a:t>Hands-On:</a:t>
            </a:r>
          </a:p>
        </p:txBody>
      </p:sp>
      <p:sp>
        <p:nvSpPr>
          <p:cNvPr id="46083" name="Content Placeholder 3"/>
          <p:cNvSpPr>
            <a:spLocks noGrp="1"/>
          </p:cNvSpPr>
          <p:nvPr>
            <p:ph idx="1"/>
          </p:nvPr>
        </p:nvSpPr>
        <p:spPr/>
        <p:txBody>
          <a:bodyPr/>
          <a:lstStyle/>
          <a:p>
            <a:r>
              <a:rPr lang="en-US" dirty="0" smtClean="0"/>
              <a:t>Security Groups</a:t>
            </a:r>
          </a:p>
          <a:p>
            <a:pPr lvl="1"/>
            <a:r>
              <a:rPr lang="en-US" dirty="0" smtClean="0"/>
              <a:t>Create </a:t>
            </a:r>
            <a:r>
              <a:rPr lang="en-US" dirty="0" smtClean="0"/>
              <a:t>a security group using euca2ools</a:t>
            </a:r>
          </a:p>
          <a:p>
            <a:pPr lvl="1"/>
            <a:r>
              <a:rPr lang="en-US" dirty="0" smtClean="0"/>
              <a:t>Modify a security group using euca2ools</a:t>
            </a:r>
          </a:p>
          <a:p>
            <a:pPr lvl="1"/>
            <a:r>
              <a:rPr lang="en-US" dirty="0" smtClean="0"/>
              <a:t>Delete a security group using </a:t>
            </a:r>
            <a:r>
              <a:rPr lang="en-US" dirty="0" smtClean="0"/>
              <a:t>euca2ools</a:t>
            </a:r>
            <a:endParaRPr lang="en-US" dirty="0" smtClean="0"/>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9</a:t>
            </a:fld>
            <a:endParaRPr lang="en-US" dirty="0"/>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Security Groups&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10&quot;/&gt;&lt;property id=&quot;20307&quot; value=&quot;264&quot;/&gt;&lt;/object&gt;&lt;object type=&quot;3&quot; unique_id=&quot;10013&quot;&gt;&lt;property id=&quot;20148&quot; value=&quot;5&quot;/&gt;&lt;property id=&quot;20300&quot; value=&quot;Slide 11&quot;/&gt;&lt;property id=&quot;20307&quot; value=&quot;265&quot;/&gt;&lt;/object&gt;&lt;object type=&quot;3&quot; unique_id=&quot;11879&quot;&gt;&lt;property id=&quot;20148&quot; value=&quot;5&quot;/&gt;&lt;property id=&quot;20300&quot; value=&quot;Slide 4 - &amp;quot;Security Groups&amp;quot;&quot;/&gt;&lt;property id=&quot;20307&quot; value=&quot;313&quot;/&gt;&lt;/object&gt;&lt;object type=&quot;3&quot; unique_id=&quot;11880&quot;&gt;&lt;property id=&quot;20148&quot; value=&quot;5&quot;/&gt;&lt;property id=&quot;20300&quot; value=&quot;Slide 5 - &amp;quot;Default Security Group&amp;quot;&quot;/&gt;&lt;property id=&quot;20307&quot; value=&quot;319&quot;/&gt;&lt;/object&gt;&lt;object type=&quot;3&quot; unique_id=&quot;11881&quot;&gt;&lt;property id=&quot;20148&quot; value=&quot;5&quot;/&gt;&lt;property id=&quot;20300&quot; value=&quot;Slide 6 - &amp;quot;Security Groups Example&amp;quot;&quot;/&gt;&lt;property id=&quot;20307&quot; value=&quot;314&quot;/&gt;&lt;/object&gt;&lt;object type=&quot;3&quot; unique_id=&quot;11883&quot;&gt;&lt;property id=&quot;20148&quot; value=&quot;5&quot;/&gt;&lt;property id=&quot;20300&quot; value=&quot;Slide 7 - &amp;quot;Security Groups – Euca2ools&amp;quot;&quot;/&gt;&lt;property id=&quot;20307&quot; value=&quot;316&quot;/&gt;&lt;/object&gt;&lt;object type=&quot;3&quot; unique_id=&quot;11885&quot;&gt;&lt;property id=&quot;20148&quot; value=&quot;5&quot;/&gt;&lt;property id=&quot;20300&quot; value=&quot;Slide 8 - &amp;quot;Summary&amp;quot;&quot;/&gt;&lt;property id=&quot;20307&quot; value=&quot;307&quot;/&gt;&lt;/object&gt;&lt;object type=&quot;3&quot; unique_id=&quot;11886&quot;&gt;&lt;property id=&quot;20148&quot; value=&quot;5&quot;/&gt;&lt;property id=&quot;20300&quot; value=&quot;Slide 9 - &amp;quot;Hands-On:&amp;quot;&quot;/&gt;&lt;property id=&quot;20307&quot; value=&quot;299&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7376</TotalTime>
  <Words>1325</Words>
  <Application>Microsoft Office PowerPoint</Application>
  <PresentationFormat>On-screen Show (4:3)</PresentationFormat>
  <Paragraphs>100</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euc-040_rev_d_corp_template_v10</vt:lpstr>
      <vt:lpstr>PowerPoint Presentation</vt:lpstr>
      <vt:lpstr>Security Groups</vt:lpstr>
      <vt:lpstr>Module Topics</vt:lpstr>
      <vt:lpstr>Security Groups</vt:lpstr>
      <vt:lpstr>Default Security Group</vt:lpstr>
      <vt:lpstr>Security Groups Example</vt:lpstr>
      <vt:lpstr>Security Groups – Euca2ools</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227</cp:revision>
  <dcterms:created xsi:type="dcterms:W3CDTF">2011-10-23T23:18:41Z</dcterms:created>
  <dcterms:modified xsi:type="dcterms:W3CDTF">2012-12-17T04:16:26Z</dcterms:modified>
</cp:coreProperties>
</file>