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6" r:id="rId2"/>
    <p:sldId id="256" r:id="rId3"/>
    <p:sldId id="257" r:id="rId4"/>
    <p:sldId id="308" r:id="rId5"/>
    <p:sldId id="319" r:id="rId6"/>
    <p:sldId id="309" r:id="rId7"/>
    <p:sldId id="310" r:id="rId8"/>
    <p:sldId id="311" r:id="rId9"/>
    <p:sldId id="318" r:id="rId10"/>
    <p:sldId id="307" r:id="rId11"/>
    <p:sldId id="299" r:id="rId12"/>
    <p:sldId id="264" r:id="rId13"/>
    <p:sldId id="265" r:id="rId14"/>
  </p:sldIdLst>
  <p:sldSz cx="9144000" cy="6858000" type="screen4x3"/>
  <p:notesSz cx="6858000" cy="9144000"/>
  <p:custDataLst>
    <p:tags r:id="rId16"/>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99DB"/>
    <a:srgbClr val="FFFFFF"/>
    <a:srgbClr val="808080"/>
    <a:srgbClr val="7A853B"/>
    <a:srgbClr val="8995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570" autoAdjust="0"/>
    <p:restoredTop sz="85138" autoAdjust="0"/>
  </p:normalViewPr>
  <p:slideViewPr>
    <p:cSldViewPr snapToGrid="0">
      <p:cViewPr varScale="1">
        <p:scale>
          <a:sx n="76" d="100"/>
          <a:sy n="76" d="100"/>
        </p:scale>
        <p:origin x="-96" y="-288"/>
      </p:cViewPr>
      <p:guideLst>
        <p:guide orient="horz" pos="382"/>
        <p:guide orient="horz" pos="930"/>
        <p:guide pos="2880"/>
        <p:guide pos="198"/>
        <p:guide pos="556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367ADD8-B37A-43EB-B24F-2425B0232BE5}" type="slidenum">
              <a:rPr lang="en-US"/>
              <a:pPr/>
              <a:t>‹#›</a:t>
            </a:fld>
            <a:endParaRPr lang="en-US"/>
          </a:p>
        </p:txBody>
      </p:sp>
    </p:spTree>
    <p:extLst>
      <p:ext uri="{BB962C8B-B14F-4D97-AF65-F5344CB8AC3E}">
        <p14:creationId xmlns:p14="http://schemas.microsoft.com/office/powerpoint/2010/main" val="19955001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2913"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2913"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2913"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2913"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2913"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494652BD-6E89-4372-AB91-BC2A9FFCC930}" type="slidenum">
              <a:rPr lang="en-US" smtClean="0">
                <a:solidFill>
                  <a:srgbClr val="000000"/>
                </a:solidFill>
                <a:latin typeface="Times New Roman" charset="0"/>
              </a:rPr>
              <a:pPr eaLnBrk="1"/>
              <a:t>4</a:t>
            </a:fld>
            <a:endParaRPr lang="en-US" smtClean="0">
              <a:solidFill>
                <a:srgbClr val="000000"/>
              </a:solidFill>
              <a:latin typeface="Times New Roman" charset="0"/>
            </a:endParaRPr>
          </a:p>
        </p:txBody>
      </p:sp>
      <p:sp>
        <p:nvSpPr>
          <p:cNvPr id="30723"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0724"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smtClean="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2913"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2913"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2913"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2913"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2913"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494652BD-6E89-4372-AB91-BC2A9FFCC930}" type="slidenum">
              <a:rPr lang="en-US" smtClean="0">
                <a:solidFill>
                  <a:srgbClr val="000000"/>
                </a:solidFill>
                <a:latin typeface="Times New Roman" charset="0"/>
              </a:rPr>
              <a:pPr eaLnBrk="1"/>
              <a:t>5</a:t>
            </a:fld>
            <a:endParaRPr lang="en-US" smtClean="0">
              <a:solidFill>
                <a:srgbClr val="000000"/>
              </a:solidFill>
              <a:latin typeface="Times New Roman" charset="0"/>
            </a:endParaRPr>
          </a:p>
        </p:txBody>
      </p:sp>
      <p:sp>
        <p:nvSpPr>
          <p:cNvPr id="30723"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0724"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An Elastic IP</a:t>
            </a:r>
            <a:r>
              <a:rPr lang="en-US" baseline="0" dirty="0" smtClean="0">
                <a:latin typeface="Times New Roman" charset="0"/>
              </a:rPr>
              <a:t> address is</a:t>
            </a:r>
            <a:r>
              <a:rPr lang="en-US" dirty="0" smtClean="0">
                <a:latin typeface="Times New Roman" charset="0"/>
              </a:rPr>
              <a:t> nothing more than a public IP</a:t>
            </a:r>
            <a:r>
              <a:rPr lang="en-US" baseline="0" dirty="0" smtClean="0">
                <a:latin typeface="Times New Roman" charset="0"/>
              </a:rPr>
              <a:t> address</a:t>
            </a:r>
            <a:r>
              <a:rPr lang="en-US" dirty="0" smtClean="0">
                <a:latin typeface="Times New Roman" charset="0"/>
              </a:rPr>
              <a:t> that a user reserves for a specific use.  The reserved IP</a:t>
            </a:r>
            <a:r>
              <a:rPr lang="en-US" baseline="0" dirty="0" smtClean="0">
                <a:latin typeface="Times New Roman" charset="0"/>
              </a:rPr>
              <a:t> address</a:t>
            </a:r>
            <a:r>
              <a:rPr lang="en-US" dirty="0" smtClean="0">
                <a:latin typeface="Times New Roman" charset="0"/>
              </a:rPr>
              <a:t> can be assigned to a specific instance in the case where the instance must be reachable at a well-known static address.   By</a:t>
            </a:r>
            <a:r>
              <a:rPr lang="en-US" baseline="0" dirty="0" smtClean="0">
                <a:latin typeface="Times New Roman" charset="0"/>
              </a:rPr>
              <a:t> default, a</a:t>
            </a:r>
            <a:r>
              <a:rPr lang="en-US" dirty="0" smtClean="0">
                <a:latin typeface="Times New Roman" charset="0"/>
              </a:rPr>
              <a:t>ll</a:t>
            </a:r>
            <a:r>
              <a:rPr lang="en-US" baseline="0" dirty="0" smtClean="0">
                <a:latin typeface="Times New Roman" charset="0"/>
              </a:rPr>
              <a:t> i</a:t>
            </a:r>
            <a:r>
              <a:rPr lang="en-US" dirty="0" smtClean="0">
                <a:latin typeface="Times New Roman" charset="0"/>
              </a:rPr>
              <a:t>nstances receive a public IP address anyway, so elastic IP</a:t>
            </a:r>
            <a:r>
              <a:rPr lang="en-US" baseline="0" dirty="0" smtClean="0">
                <a:latin typeface="Times New Roman" charset="0"/>
              </a:rPr>
              <a:t> addresses</a:t>
            </a:r>
            <a:r>
              <a:rPr lang="en-US" dirty="0" smtClean="0">
                <a:latin typeface="Times New Roman" charset="0"/>
              </a:rPr>
              <a:t> just allow the user to</a:t>
            </a:r>
            <a:r>
              <a:rPr lang="en-US" baseline="0" dirty="0" smtClean="0">
                <a:latin typeface="Times New Roman" charset="0"/>
              </a:rPr>
              <a:t> have more control over which instance is assigned to which IP address</a:t>
            </a:r>
            <a:r>
              <a:rPr lang="en-US" dirty="0" smtClean="0">
                <a:latin typeface="Times New Roman" charset="0"/>
              </a:rPr>
              <a:t>.</a:t>
            </a:r>
          </a:p>
          <a:p>
            <a:r>
              <a:rPr lang="en-US" dirty="0" smtClean="0">
                <a:latin typeface="Times New Roman" charset="0"/>
              </a:rPr>
              <a:t>Once</a:t>
            </a:r>
            <a:r>
              <a:rPr lang="en-US" baseline="0" dirty="0" smtClean="0">
                <a:latin typeface="Times New Roman" charset="0"/>
              </a:rPr>
              <a:t> a user r</a:t>
            </a:r>
            <a:r>
              <a:rPr lang="en-US" dirty="0" smtClean="0">
                <a:latin typeface="Times New Roman" charset="0"/>
              </a:rPr>
              <a:t>eserves</a:t>
            </a:r>
            <a:r>
              <a:rPr lang="en-US" baseline="0" dirty="0" smtClean="0">
                <a:latin typeface="Times New Roman" charset="0"/>
              </a:rPr>
              <a:t> an </a:t>
            </a:r>
            <a:r>
              <a:rPr lang="en-US" dirty="0" smtClean="0">
                <a:latin typeface="Times New Roman" charset="0"/>
              </a:rPr>
              <a:t>IP</a:t>
            </a:r>
            <a:r>
              <a:rPr lang="en-US" baseline="0" dirty="0" smtClean="0">
                <a:latin typeface="Times New Roman" charset="0"/>
              </a:rPr>
              <a:t> address it</a:t>
            </a:r>
            <a:r>
              <a:rPr lang="en-US" dirty="0" smtClean="0">
                <a:latin typeface="Times New Roman" charset="0"/>
              </a:rPr>
              <a:t> remains reserved even after the instance is terminated.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ACD2A44C-01F8-4C9E-8491-D0C35AE1BE72}" type="slidenum">
              <a:rPr lang="en-US" smtClean="0">
                <a:solidFill>
                  <a:srgbClr val="000000"/>
                </a:solidFill>
                <a:latin typeface="Times New Roman" charset="0"/>
              </a:rPr>
              <a:pPr eaLnBrk="1"/>
              <a:t>6</a:t>
            </a:fld>
            <a:endParaRPr lang="en-US" smtClean="0">
              <a:solidFill>
                <a:srgbClr val="000000"/>
              </a:solidFill>
              <a:latin typeface="Times New Roman" charset="0"/>
            </a:endParaRPr>
          </a:p>
        </p:txBody>
      </p:sp>
      <p:sp>
        <p:nvSpPr>
          <p:cNvPr id="31747"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1748"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The illustration above describes a use-case for</a:t>
            </a:r>
            <a:r>
              <a:rPr lang="en-US" baseline="0" dirty="0" smtClean="0">
                <a:latin typeface="Times New Roman" charset="0"/>
              </a:rPr>
              <a:t> an elastic IP address.  In the current state the company Web server my.company.com is assigned the elastic IP address 172.168.5.6.   Assuming that perhaps the DNS cache timeout value is high and that the IP address is extensively cached, it might be useful to maintain the Web server at this IP address. </a:t>
            </a:r>
          </a:p>
          <a:p>
            <a:r>
              <a:rPr lang="en-US" baseline="0" dirty="0" smtClean="0">
                <a:latin typeface="Times New Roman" charset="0"/>
              </a:rPr>
              <a:t>However, the company is in the process of testing an upgraded Web server.  The test server is located at IP address 172.168.2.7 for now, but if the test server works out well, the company would like to exchange the test server for the live Web server.   </a:t>
            </a:r>
          </a:p>
          <a:p>
            <a:endParaRPr lang="en-US" dirty="0" smtClean="0">
              <a:latin typeface="Times New Roman" charset="0"/>
            </a:endParaRPr>
          </a:p>
          <a:p>
            <a:endParaRPr lang="en-US" dirty="0" smtClean="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55AC599B-F12A-48E4-B9A2-604BB27D5290}" type="slidenum">
              <a:rPr lang="en-US" smtClean="0">
                <a:solidFill>
                  <a:srgbClr val="000000"/>
                </a:solidFill>
                <a:latin typeface="Times New Roman" charset="0"/>
              </a:rPr>
              <a:pPr eaLnBrk="1"/>
              <a:t>7</a:t>
            </a:fld>
            <a:endParaRPr lang="en-US" smtClean="0">
              <a:solidFill>
                <a:srgbClr val="000000"/>
              </a:solidFill>
              <a:latin typeface="Times New Roman" charset="0"/>
            </a:endParaRPr>
          </a:p>
        </p:txBody>
      </p:sp>
      <p:sp>
        <p:nvSpPr>
          <p:cNvPr id="32771"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2772"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To exchange the test</a:t>
            </a:r>
            <a:r>
              <a:rPr lang="en-US" baseline="0" dirty="0" smtClean="0">
                <a:latin typeface="Times New Roman" charset="0"/>
              </a:rPr>
              <a:t> server with the Web server can be done by assigning the elastic IP address 172.168.5.6 to the test server.  The same could done by changing a DNS CNAME record, but once again, you would have to consider the length and extend of DNS caching of the </a:t>
            </a:r>
            <a:r>
              <a:rPr lang="en-US" baseline="0" smtClean="0">
                <a:latin typeface="Times New Roman" charset="0"/>
              </a:rPr>
              <a:t>CNAME record.</a:t>
            </a:r>
            <a:endParaRPr lang="en-US" dirty="0" smtClean="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2913"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2913"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2913"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2913"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2913"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81ADA2DA-FD6A-4990-A2B0-6170C9BFF909}" type="slidenum">
              <a:rPr lang="en-US" smtClean="0">
                <a:solidFill>
                  <a:srgbClr val="000000"/>
                </a:solidFill>
                <a:latin typeface="Times New Roman" charset="0"/>
              </a:rPr>
              <a:pPr eaLnBrk="1"/>
              <a:t>8</a:t>
            </a:fld>
            <a:endParaRPr lang="en-US" smtClean="0">
              <a:solidFill>
                <a:srgbClr val="000000"/>
              </a:solidFill>
              <a:latin typeface="Times New Roman" charset="0"/>
            </a:endParaRPr>
          </a:p>
        </p:txBody>
      </p:sp>
      <p:sp>
        <p:nvSpPr>
          <p:cNvPr id="3379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379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To view the</a:t>
            </a:r>
            <a:r>
              <a:rPr lang="en-US" baseline="0" dirty="0" smtClean="0">
                <a:latin typeface="Times New Roman" charset="0"/>
              </a:rPr>
              <a:t> list of public IP addresses run the command </a:t>
            </a:r>
            <a:r>
              <a:rPr lang="en-US" baseline="0" dirty="0" err="1" smtClean="0">
                <a:latin typeface="Times New Roman" charset="0"/>
              </a:rPr>
              <a:t>euca</a:t>
            </a:r>
            <a:r>
              <a:rPr lang="en-US" baseline="0" dirty="0" smtClean="0">
                <a:latin typeface="Times New Roman" charset="0"/>
              </a:rPr>
              <a:t>-describe-addresses</a:t>
            </a:r>
            <a:r>
              <a:rPr lang="en-US" baseline="0" smtClean="0">
                <a:latin typeface="Times New Roman" charset="0"/>
              </a:rPr>
              <a:t>. </a:t>
            </a:r>
          </a:p>
          <a:p>
            <a:r>
              <a:rPr lang="en-US" baseline="0" smtClean="0">
                <a:latin typeface="Times New Roman" charset="0"/>
              </a:rPr>
              <a:t>To </a:t>
            </a:r>
            <a:r>
              <a:rPr lang="en-US" baseline="0" dirty="0" smtClean="0">
                <a:latin typeface="Times New Roman" charset="0"/>
              </a:rPr>
              <a:t>reserve a public IP address run the command </a:t>
            </a:r>
            <a:r>
              <a:rPr lang="en-US" baseline="0" dirty="0" err="1" smtClean="0">
                <a:latin typeface="Times New Roman" charset="0"/>
              </a:rPr>
              <a:t>euca</a:t>
            </a:r>
            <a:r>
              <a:rPr lang="en-US" baseline="0" dirty="0" smtClean="0">
                <a:latin typeface="Times New Roman" charset="0"/>
              </a:rPr>
              <a:t>-allocate-address.  The IP address that is reserved for your exclusive use will be displayed as the output of the command.</a:t>
            </a:r>
          </a:p>
          <a:p>
            <a:r>
              <a:rPr lang="en-US" baseline="0" dirty="0" smtClean="0">
                <a:latin typeface="Times New Roman" charset="0"/>
              </a:rPr>
              <a:t>To assign a reserved public IP address to a running instance, which replaces the existing public IP address, run the command </a:t>
            </a:r>
            <a:r>
              <a:rPr lang="en-US" baseline="0" dirty="0" err="1" smtClean="0">
                <a:latin typeface="Times New Roman" charset="0"/>
              </a:rPr>
              <a:t>euca</a:t>
            </a:r>
            <a:r>
              <a:rPr lang="en-US" baseline="0" dirty="0" smtClean="0">
                <a:latin typeface="Times New Roman" charset="0"/>
              </a:rPr>
              <a:t>-associate-address –</a:t>
            </a:r>
            <a:r>
              <a:rPr lang="en-US" baseline="0" dirty="0" err="1" smtClean="0">
                <a:latin typeface="Times New Roman" charset="0"/>
              </a:rPr>
              <a:t>i</a:t>
            </a:r>
            <a:r>
              <a:rPr lang="en-US" baseline="0" dirty="0" smtClean="0">
                <a:latin typeface="Times New Roman" charset="0"/>
              </a:rPr>
              <a:t> &lt;</a:t>
            </a:r>
            <a:r>
              <a:rPr lang="en-US" baseline="0" dirty="0" err="1" smtClean="0">
                <a:latin typeface="Times New Roman" charset="0"/>
              </a:rPr>
              <a:t>instance_ID</a:t>
            </a:r>
            <a:r>
              <a:rPr lang="en-US" baseline="0" dirty="0" smtClean="0">
                <a:latin typeface="Times New Roman" charset="0"/>
              </a:rPr>
              <a:t>&gt; &lt;</a:t>
            </a:r>
            <a:r>
              <a:rPr lang="en-US" baseline="0" dirty="0" err="1" smtClean="0">
                <a:latin typeface="Times New Roman" charset="0"/>
              </a:rPr>
              <a:t>reserved_IP_address</a:t>
            </a:r>
            <a:r>
              <a:rPr lang="en-US" baseline="0" dirty="0" smtClean="0">
                <a:latin typeface="Times New Roman" charset="0"/>
              </a:rPr>
              <a:t>&gt;.</a:t>
            </a:r>
          </a:p>
          <a:p>
            <a:r>
              <a:rPr lang="en-US" baseline="0" dirty="0" smtClean="0">
                <a:latin typeface="Times New Roman" charset="0"/>
              </a:rPr>
              <a:t>To remove a reserved public IP address from a running instance run the command </a:t>
            </a:r>
            <a:r>
              <a:rPr lang="en-US" baseline="0" dirty="0" err="1" smtClean="0">
                <a:latin typeface="Times New Roman" charset="0"/>
              </a:rPr>
              <a:t>euca</a:t>
            </a:r>
            <a:r>
              <a:rPr lang="en-US" baseline="0" dirty="0" smtClean="0">
                <a:latin typeface="Times New Roman" charset="0"/>
              </a:rPr>
              <a:t>-disassociate-address &lt;</a:t>
            </a:r>
            <a:r>
              <a:rPr lang="en-US" baseline="0" dirty="0" err="1" smtClean="0">
                <a:latin typeface="Times New Roman" charset="0"/>
              </a:rPr>
              <a:t>reserved_IP_address</a:t>
            </a:r>
            <a:r>
              <a:rPr lang="en-US" baseline="0" dirty="0" smtClean="0">
                <a:latin typeface="Times New Roman" charset="0"/>
              </a:rPr>
              <a:t>&gt;.   Once the IP address is removed, a new public IP address will automatically be assigned by the cloud to the running instance.</a:t>
            </a:r>
          </a:p>
          <a:p>
            <a:r>
              <a:rPr lang="en-US" baseline="0" dirty="0" smtClean="0">
                <a:latin typeface="Times New Roman" charset="0"/>
              </a:rPr>
              <a:t>To release a reserved public IP address back in to the pool of available public IP addresses run the command </a:t>
            </a:r>
            <a:r>
              <a:rPr lang="en-US" baseline="0" dirty="0" err="1" smtClean="0">
                <a:latin typeface="Times New Roman" charset="0"/>
              </a:rPr>
              <a:t>euca</a:t>
            </a:r>
            <a:r>
              <a:rPr lang="en-US" baseline="0" dirty="0" smtClean="0">
                <a:latin typeface="Times New Roman" charset="0"/>
              </a:rPr>
              <a:t>-release-address &lt;</a:t>
            </a:r>
            <a:r>
              <a:rPr lang="en-US" baseline="0" dirty="0" err="1" smtClean="0">
                <a:latin typeface="Times New Roman" charset="0"/>
              </a:rPr>
              <a:t>reserved_IP_address</a:t>
            </a:r>
            <a:r>
              <a:rPr lang="en-US" baseline="0" dirty="0" smtClean="0">
                <a:latin typeface="Times New Roman" charset="0"/>
              </a:rPr>
              <a:t>&gt;.</a:t>
            </a:r>
            <a:endParaRPr lang="en-US" dirty="0" smtClean="0">
              <a:latin typeface="Times New Roman" charset="0"/>
            </a:endParaRPr>
          </a:p>
          <a:p>
            <a:endParaRPr lang="en-US" dirty="0" smtClean="0">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2913"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2913"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2913"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2913"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2913"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81ADA2DA-FD6A-4990-A2B0-6170C9BFF909}" type="slidenum">
              <a:rPr lang="en-US" smtClean="0">
                <a:solidFill>
                  <a:srgbClr val="000000"/>
                </a:solidFill>
                <a:latin typeface="Times New Roman" charset="0"/>
              </a:rPr>
              <a:pPr eaLnBrk="1"/>
              <a:t>9</a:t>
            </a:fld>
            <a:endParaRPr lang="en-US" smtClean="0">
              <a:solidFill>
                <a:srgbClr val="000000"/>
              </a:solidFill>
              <a:latin typeface="Times New Roman" charset="0"/>
            </a:endParaRPr>
          </a:p>
        </p:txBody>
      </p:sp>
      <p:sp>
        <p:nvSpPr>
          <p:cNvPr id="3379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379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The command</a:t>
            </a:r>
            <a:r>
              <a:rPr lang="en-US" baseline="0" dirty="0" smtClean="0">
                <a:latin typeface="Times New Roman" charset="0"/>
              </a:rPr>
              <a:t> </a:t>
            </a:r>
            <a:r>
              <a:rPr lang="en-US" baseline="0" dirty="0" err="1" smtClean="0">
                <a:latin typeface="Times New Roman" charset="0"/>
              </a:rPr>
              <a:t>euca</a:t>
            </a:r>
            <a:r>
              <a:rPr lang="en-US" baseline="0" dirty="0" smtClean="0">
                <a:latin typeface="Times New Roman" charset="0"/>
              </a:rPr>
              <a:t>-describe-addresses lists the pool of public IP addresses.  </a:t>
            </a:r>
          </a:p>
          <a:p>
            <a:r>
              <a:rPr lang="en-US" baseline="0" dirty="0" smtClean="0">
                <a:latin typeface="Times New Roman" charset="0"/>
              </a:rPr>
              <a:t>The address 172.16.194.21  is currently used by the instance with ID number i-8CCE43AE.  This address was automatically assigned to the instance by the cloud.  This can be determined by looking at the user name that is responsible for the address, which is the user eucalyptus.</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New Roman" charset="0"/>
              </a:rPr>
              <a:t>The address 172.16.194.22  is currently used by the instance with ID number i-CA1640FC.  This address was reserved and assigned to the instance by the user admin.  </a:t>
            </a:r>
            <a:endParaRPr lang="en-US" dirty="0" smtClean="0">
              <a:latin typeface="Times New Roman"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New Roman" charset="0"/>
              </a:rPr>
              <a:t>The address 172.16.194.23  is not currently assigned to any instance.  However, this address is reserved by the user admin.  </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New Roman" charset="0"/>
              </a:rPr>
              <a:t>The addresses 172.16.194.20 and 172.16.194.24 are currently available for either assignment to an instance by the cloud or reservation by a cloud user.  </a:t>
            </a:r>
            <a:endParaRPr lang="en-US" dirty="0" smtClean="0">
              <a:latin typeface="Times New Roman"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Times New Roman" charset="0"/>
            </a:endParaRPr>
          </a:p>
          <a:p>
            <a:endParaRPr lang="en-US" dirty="0" smtClean="0">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E3E36AFA-A49E-4062-A020-F329BA1967CF}" type="slidenum">
              <a:rPr lang="en-US" smtClean="0">
                <a:solidFill>
                  <a:srgbClr val="000000"/>
                </a:solidFill>
                <a:latin typeface="Times New Roman" charset="0"/>
              </a:rPr>
              <a:pPr eaLnBrk="1"/>
              <a:t>11</a:t>
            </a:fld>
            <a:endParaRPr lang="en-US" smtClean="0">
              <a:solidFill>
                <a:srgbClr val="000000"/>
              </a:solidFill>
              <a:latin typeface="Times New Roman" charset="0"/>
            </a:endParaRPr>
          </a:p>
        </p:txBody>
      </p:sp>
      <p:sp>
        <p:nvSpPr>
          <p:cNvPr id="7987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7987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mtClean="0">
                <a:latin typeface="Times New Roman" charset="0"/>
              </a:rPr>
              <a:t>Quick overview of who we are</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descr="Title.jpg"/>
          <p:cNvPicPr>
            <a:picLocks noChangeAspect="1"/>
          </p:cNvPicPr>
          <p:nvPr userDrawn="1"/>
        </p:nvPicPr>
        <p:blipFill>
          <a:blip r:embed="rId2" cstate="print"/>
          <a:stretch>
            <a:fillRect/>
          </a:stretch>
        </p:blipFill>
        <p:spPr>
          <a:xfrm>
            <a:off x="0" y="0"/>
            <a:ext cx="9144000" cy="5305425"/>
          </a:xfrm>
          <a:prstGeom prst="rect">
            <a:avLst/>
          </a:prstGeom>
        </p:spPr>
      </p:pic>
      <p:sp>
        <p:nvSpPr>
          <p:cNvPr id="11" name="Rounded Rectangle 10"/>
          <p:cNvSpPr/>
          <p:nvPr userDrawn="1"/>
        </p:nvSpPr>
        <p:spPr>
          <a:xfrm>
            <a:off x="887506" y="869577"/>
            <a:ext cx="5665694" cy="3361764"/>
          </a:xfrm>
          <a:prstGeom prst="roundRect">
            <a:avLst>
              <a:gd name="adj" fmla="val 5589"/>
            </a:avLst>
          </a:prstGeom>
          <a:solidFill>
            <a:schemeClr val="accent1">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userDrawn="1"/>
        </p:nvSpPr>
        <p:spPr>
          <a:xfrm>
            <a:off x="1389529" y="1148925"/>
            <a:ext cx="4622461" cy="2843408"/>
          </a:xfrm>
          <a:prstGeom prst="roundRect">
            <a:avLst>
              <a:gd name="adj" fmla="val 558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Rectangle 2"/>
          <p:cNvSpPr>
            <a:spLocks noGrp="1" noChangeArrowheads="1"/>
          </p:cNvSpPr>
          <p:nvPr>
            <p:ph type="ctrTitle"/>
          </p:nvPr>
        </p:nvSpPr>
        <p:spPr>
          <a:xfrm>
            <a:off x="1501075" y="1204369"/>
            <a:ext cx="4433560" cy="1470025"/>
          </a:xfrm>
        </p:spPr>
        <p:txBody>
          <a:bodyPr anchor="b"/>
          <a:lstStyle>
            <a:lvl1pPr algn="l">
              <a:defRPr sz="3800">
                <a:solidFill>
                  <a:schemeClr val="tx2"/>
                </a:solidFill>
                <a:latin typeface="+mj-lt"/>
              </a:defRPr>
            </a:lvl1pPr>
          </a:lstStyle>
          <a:p>
            <a:pPr lvl="0"/>
            <a:r>
              <a:rPr lang="en-US" noProof="0" smtClean="0"/>
              <a:t>Click to edit Master title style</a:t>
            </a:r>
            <a:endParaRPr lang="en-US" noProof="0" dirty="0" smtClean="0"/>
          </a:p>
        </p:txBody>
      </p:sp>
      <p:sp>
        <p:nvSpPr>
          <p:cNvPr id="3075" name="Rectangle 3"/>
          <p:cNvSpPr>
            <a:spLocks noGrp="1" noChangeArrowheads="1"/>
          </p:cNvSpPr>
          <p:nvPr>
            <p:ph type="subTitle" idx="1"/>
          </p:nvPr>
        </p:nvSpPr>
        <p:spPr>
          <a:xfrm>
            <a:off x="1500065" y="2683548"/>
            <a:ext cx="4434893" cy="1087438"/>
          </a:xfrm>
        </p:spPr>
        <p:txBody>
          <a:bodyPr anchor="t" anchorCtr="0"/>
          <a:lstStyle>
            <a:lvl1pPr marL="0" indent="0" algn="l">
              <a:buFontTx/>
              <a:buNone/>
              <a:defRPr lang="en-US" sz="2500" b="1" noProof="0" dirty="0" smtClean="0">
                <a:solidFill>
                  <a:schemeClr val="accent1"/>
                </a:solidFill>
                <a:latin typeface="+mj-lt"/>
                <a:ea typeface="+mn-ea"/>
                <a:cs typeface="+mn-cs"/>
              </a:defRPr>
            </a:lvl1pPr>
          </a:lstStyle>
          <a:p>
            <a:pPr marL="0" lvl="0" indent="0" algn="l" rtl="0" eaLnBrk="1" fontAlgn="base" hangingPunct="1">
              <a:lnSpc>
                <a:spcPct val="95000"/>
              </a:lnSpc>
              <a:spcBef>
                <a:spcPct val="40000"/>
              </a:spcBef>
              <a:spcAft>
                <a:spcPct val="0"/>
              </a:spcAft>
              <a:buClr>
                <a:schemeClr val="tx2"/>
              </a:buClr>
              <a:buFontTx/>
              <a:buNone/>
            </a:pPr>
            <a:r>
              <a:rPr lang="en-US" noProof="0" smtClean="0"/>
              <a:t>Click to edit Master subtitle style</a:t>
            </a:r>
            <a:endParaRPr lang="en-US" noProof="0" dirty="0" smtClean="0"/>
          </a:p>
        </p:txBody>
      </p:sp>
      <p:sp>
        <p:nvSpPr>
          <p:cNvPr id="2" name="Date Placeholder 1"/>
          <p:cNvSpPr>
            <a:spLocks noGrp="1"/>
          </p:cNvSpPr>
          <p:nvPr>
            <p:ph type="dt" sz="half" idx="10"/>
          </p:nvPr>
        </p:nvSpPr>
        <p:spPr>
          <a:xfrm>
            <a:off x="4410636" y="6384735"/>
            <a:ext cx="1361234" cy="309563"/>
          </a:xfrm>
        </p:spPr>
        <p:txBody>
          <a:bodyPr/>
          <a:lstStyle/>
          <a:p>
            <a:endParaRPr lang="en-US" dirty="0"/>
          </a:p>
        </p:txBody>
      </p:sp>
      <p:sp>
        <p:nvSpPr>
          <p:cNvPr id="3" name="Slide Number Placeholder 2"/>
          <p:cNvSpPr>
            <a:spLocks noGrp="1"/>
          </p:cNvSpPr>
          <p:nvPr>
            <p:ph type="sldNum" sz="quarter" idx="11"/>
          </p:nvPr>
        </p:nvSpPr>
        <p:spPr/>
        <p:txBody>
          <a:body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2" name="Picture 11" descr="Logo.png"/>
          <p:cNvPicPr>
            <a:picLocks noChangeAspect="1"/>
          </p:cNvPicPr>
          <p:nvPr userDrawn="1"/>
        </p:nvPicPr>
        <p:blipFill>
          <a:blip r:embed="rId3" cstate="print"/>
          <a:stretch>
            <a:fillRect/>
          </a:stretch>
        </p:blipFill>
        <p:spPr>
          <a:xfrm>
            <a:off x="5990353" y="6382872"/>
            <a:ext cx="2804022" cy="313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180483F-A603-4620-9AAA-47FD290C1D21}" type="slidenum">
              <a:rPr lang="en-US"/>
              <a:pPr/>
              <a:t>‹#›</a:t>
            </a:fld>
            <a:endParaRPr lang="en-US"/>
          </a:p>
        </p:txBody>
      </p:sp>
    </p:spTree>
    <p:extLst>
      <p:ext uri="{BB962C8B-B14F-4D97-AF65-F5344CB8AC3E}">
        <p14:creationId xmlns:p14="http://schemas.microsoft.com/office/powerpoint/2010/main" val="164258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14324" y="606425"/>
            <a:ext cx="85248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04799" y="1631576"/>
            <a:ext cx="8534402" cy="4527177"/>
          </a:xfrm>
        </p:spPr>
        <p:txBody>
          <a:bodyPr/>
          <a:lstStyle/>
          <a:p>
            <a:r>
              <a:rPr lang="en-US" smtClean="0"/>
              <a:t>Click icon to add chart</a:t>
            </a:r>
            <a:endParaRPr lang="en-US" dirty="0"/>
          </a:p>
        </p:txBody>
      </p:sp>
      <p:sp>
        <p:nvSpPr>
          <p:cNvPr id="7" name="Slide Number Placeholder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Tree>
    <p:extLst>
      <p:ext uri="{BB962C8B-B14F-4D97-AF65-F5344CB8AC3E}">
        <p14:creationId xmlns:p14="http://schemas.microsoft.com/office/powerpoint/2010/main" val="378582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Title">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pic>
        <p:nvPicPr>
          <p:cNvPr id="17" name="Picture 16" descr="EUC-017 Logo FNL 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5583" y="6382871"/>
            <a:ext cx="2770862" cy="296830"/>
          </a:xfrm>
          <a:prstGeom prst="rect">
            <a:avLst/>
          </a:prstGeom>
        </p:spPr>
      </p:pic>
      <p:sp>
        <p:nvSpPr>
          <p:cNvPr id="6" name="Rectangle 6"/>
          <p:cNvSpPr>
            <a:spLocks noGrp="1" noChangeArrowheads="1"/>
          </p:cNvSpPr>
          <p:nvPr>
            <p:ph type="sldNum" sz="quarter" idx="4"/>
          </p:nvPr>
        </p:nvSpPr>
        <p:spPr bwMode="auto">
          <a:xfrm>
            <a:off x="256532" y="6465702"/>
            <a:ext cx="454025" cy="309563"/>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defRPr lang="en-US" baseline="0" smtClean="0">
                <a:solidFill>
                  <a:schemeClr val="tx2">
                    <a:lumMod val="75000"/>
                  </a:schemeClr>
                </a:solidFill>
              </a:defRPr>
            </a:lvl1p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tx2">
                    <a:lumMod val="75000"/>
                  </a:schemeClr>
                </a:solidFill>
                <a:latin typeface="Arial" charset="0"/>
                <a:ea typeface="+mn-ea"/>
                <a:cs typeface="+mn-cs"/>
              </a:rPr>
              <a:t>© 2013 Eucalyptus Systems, Inc.</a:t>
            </a:r>
            <a:endParaRPr lang="en-US" sz="1000" kern="1200" dirty="0" smtClean="0">
              <a:solidFill>
                <a:schemeClr val="tx2">
                  <a:lumMod val="75000"/>
                </a:schemeClr>
              </a:solidFill>
              <a:latin typeface="Arial" charset="0"/>
              <a:ea typeface="+mn-ea"/>
              <a:cs typeface="+mn-cs"/>
            </a:endParaRPr>
          </a:p>
        </p:txBody>
      </p:sp>
      <p:sp>
        <p:nvSpPr>
          <p:cNvPr id="3" name="Text Placeholder 2"/>
          <p:cNvSpPr>
            <a:spLocks noGrp="1"/>
          </p:cNvSpPr>
          <p:nvPr>
            <p:ph type="body" sz="quarter" idx="10"/>
          </p:nvPr>
        </p:nvSpPr>
        <p:spPr>
          <a:xfrm>
            <a:off x="1595719" y="2312988"/>
            <a:ext cx="5952564" cy="607539"/>
          </a:xfrm>
          <a:noFill/>
        </p:spPr>
        <p:txBody>
          <a:bodyPr wrap="square" rtlCol="0">
            <a:spAutoFit/>
          </a:bodyPr>
          <a:lstStyle>
            <a:lvl1pPr marL="0" indent="0">
              <a:buFontTx/>
              <a:buNone/>
              <a:defRPr lang="en-US" sz="3600" b="1" kern="1200" smtClean="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
        <p:nvSpPr>
          <p:cNvPr id="15" name="Text Placeholder 14"/>
          <p:cNvSpPr>
            <a:spLocks noGrp="1"/>
          </p:cNvSpPr>
          <p:nvPr>
            <p:ph type="body" sz="quarter" idx="11"/>
          </p:nvPr>
        </p:nvSpPr>
        <p:spPr>
          <a:xfrm>
            <a:off x="744071" y="3093291"/>
            <a:ext cx="7655858" cy="464423"/>
          </a:xfrm>
          <a:noFill/>
        </p:spPr>
        <p:txBody>
          <a:bodyPr wrap="square" rtlCol="0">
            <a:spAutoFit/>
          </a:bodyPr>
          <a:lstStyle>
            <a:lvl1pPr marL="0" indent="0" algn="ctr" rtl="0" fontAlgn="base">
              <a:lnSpc>
                <a:spcPct val="93000"/>
              </a:lnSpc>
              <a:spcBef>
                <a:spcPts val="600"/>
              </a:spcBef>
              <a:spcAft>
                <a:spcPct val="0"/>
              </a:spcAft>
              <a:buNone/>
              <a:defRPr lang="en-US" sz="2600" b="0" kern="1200" dirty="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Blank Title No Logo">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40466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22448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14325" y="1864659"/>
            <a:ext cx="8524875" cy="4376343"/>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404662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2004921"/>
            <a:ext cx="8534400" cy="4261408"/>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
        <p:nvSpPr>
          <p:cNvPr id="8" name="Text Placeholder 7"/>
          <p:cNvSpPr>
            <a:spLocks noGrp="1"/>
          </p:cNvSpPr>
          <p:nvPr>
            <p:ph type="body" sz="quarter" idx="13"/>
          </p:nvPr>
        </p:nvSpPr>
        <p:spPr>
          <a:xfrm>
            <a:off x="300230" y="1476375"/>
            <a:ext cx="8543540" cy="600075"/>
          </a:xfrm>
        </p:spPr>
        <p:txBody>
          <a:bodyPr/>
          <a:lstStyle>
            <a:lvl1pPr marL="0" indent="0" algn="ctr">
              <a:buNone/>
              <a:defRPr sz="2500" b="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22448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ED9535-E519-4EA1-8E78-59DB116E41AE}" type="slidenum">
              <a:rPr lang="en-US"/>
              <a:pPr/>
              <a:t>‹#›</a:t>
            </a:fld>
            <a:endParaRPr lang="en-US"/>
          </a:p>
        </p:txBody>
      </p:sp>
    </p:spTree>
    <p:extLst>
      <p:ext uri="{BB962C8B-B14F-4D97-AF65-F5344CB8AC3E}">
        <p14:creationId xmlns:p14="http://schemas.microsoft.com/office/powerpoint/2010/main" val="105021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5637" y="1900517"/>
            <a:ext cx="4038292"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9916" y="1900517"/>
            <a:ext cx="4029638"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AA804EB-90E6-458C-8035-9016CC94BFFA}" type="slidenum">
              <a:rPr lang="en-US"/>
              <a:pPr/>
              <a:t>‹#›</a:t>
            </a:fld>
            <a:endParaRPr lang="en-US"/>
          </a:p>
        </p:txBody>
      </p:sp>
      <p:sp>
        <p:nvSpPr>
          <p:cNvPr id="8" name="Text Placeholder 7"/>
          <p:cNvSpPr>
            <a:spLocks noGrp="1"/>
          </p:cNvSpPr>
          <p:nvPr>
            <p:ph type="body" sz="quarter" idx="13"/>
          </p:nvPr>
        </p:nvSpPr>
        <p:spPr>
          <a:xfrm>
            <a:off x="30023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
        <p:nvSpPr>
          <p:cNvPr id="9" name="Text Placeholder 7"/>
          <p:cNvSpPr>
            <a:spLocks noGrp="1"/>
          </p:cNvSpPr>
          <p:nvPr>
            <p:ph type="body" sz="quarter" idx="14"/>
          </p:nvPr>
        </p:nvSpPr>
        <p:spPr>
          <a:xfrm>
            <a:off x="464820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167659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55F1C4E-348E-48AE-A115-A61FCE0D4BD5}" type="slidenum">
              <a:rPr lang="en-US"/>
              <a:pPr/>
              <a:t>‹#›</a:t>
            </a:fld>
            <a:endParaRPr lang="en-US"/>
          </a:p>
        </p:txBody>
      </p:sp>
    </p:spTree>
    <p:extLst>
      <p:ext uri="{BB962C8B-B14F-4D97-AF65-F5344CB8AC3E}">
        <p14:creationId xmlns:p14="http://schemas.microsoft.com/office/powerpoint/2010/main" val="236552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4325" y="606425"/>
            <a:ext cx="8524875" cy="109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14325" y="1425388"/>
            <a:ext cx="8524875" cy="484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3567953" y="6384735"/>
            <a:ext cx="1361234"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solidFill>
                  <a:schemeClr val="bg2"/>
                </a:solidFill>
              </a:defRPr>
            </a:lvl1pPr>
          </a:lstStyle>
          <a:p>
            <a:endParaRPr lang="en-US" dirty="0"/>
          </a:p>
        </p:txBody>
      </p:sp>
      <p:sp>
        <p:nvSpPr>
          <p:cNvPr id="1030" name="Rectangle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
        <p:nvSpPr>
          <p:cNvPr id="11" name="Rectangle 10"/>
          <p:cNvSpPr/>
          <p:nvPr/>
        </p:nvSpPr>
        <p:spPr>
          <a:xfrm>
            <a:off x="0" y="0"/>
            <a:ext cx="9144000" cy="466165"/>
          </a:xfrm>
          <a:prstGeom prst="rect">
            <a:avLst/>
          </a:prstGeom>
          <a:gradFill>
            <a:gsLst>
              <a:gs pos="0">
                <a:schemeClr val="accent1"/>
              </a:gs>
              <a:gs pos="0">
                <a:schemeClr val="tx1"/>
              </a:gs>
              <a:gs pos="100000">
                <a:srgbClr val="0099D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ln>
                <a:noFill/>
              </a:ln>
            </a:endParaRPr>
          </a:p>
        </p:txBody>
      </p:sp>
      <p:sp>
        <p:nvSpPr>
          <p:cNvPr id="16" name="TextBox 15"/>
          <p:cNvSpPr txBox="1"/>
          <p:nvPr/>
        </p:nvSpPr>
        <p:spPr>
          <a:xfrm>
            <a:off x="1909482"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0" name="Picture 1"/>
          <p:cNvPicPr>
            <a:picLocks noChangeAspect="1" noChangeArrowheads="1"/>
          </p:cNvPicPr>
          <p:nvPr/>
        </p:nvPicPr>
        <p:blipFill>
          <a:blip r:embed="rId13" cstate="print"/>
          <a:srcRect/>
          <a:stretch>
            <a:fillRect/>
          </a:stretch>
        </p:blipFill>
        <p:spPr bwMode="auto">
          <a:xfrm>
            <a:off x="8537224" y="6373550"/>
            <a:ext cx="346799" cy="33492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62" r:id="rId2"/>
    <p:sldLayoutId id="2147483664" r:id="rId3"/>
    <p:sldLayoutId id="2147483650" r:id="rId4"/>
    <p:sldLayoutId id="2147483663" r:id="rId5"/>
    <p:sldLayoutId id="2147483661" r:id="rId6"/>
    <p:sldLayoutId id="2147483651" r:id="rId7"/>
    <p:sldLayoutId id="2147483652" r:id="rId8"/>
    <p:sldLayoutId id="2147483654" r:id="rId9"/>
    <p:sldLayoutId id="2147483655" r:id="rId10"/>
    <p:sldLayoutId id="2147483660" r:id="rId11"/>
  </p:sldLayoutIdLst>
  <p:hf hdr="0" ftr="0" dt="0"/>
  <p:txStyles>
    <p:titleStyle>
      <a:lvl1pPr algn="ctr" rtl="0" eaLnBrk="1" fontAlgn="base" hangingPunct="1">
        <a:lnSpc>
          <a:spcPct val="93000"/>
        </a:lnSpc>
        <a:spcBef>
          <a:spcPct val="0"/>
        </a:spcBef>
        <a:spcAft>
          <a:spcPct val="0"/>
        </a:spcAft>
        <a:defRPr sz="3600" b="1">
          <a:solidFill>
            <a:schemeClr val="tx2"/>
          </a:solidFill>
          <a:latin typeface="+mj-lt"/>
          <a:ea typeface="+mj-ea"/>
          <a:cs typeface="+mj-cs"/>
        </a:defRPr>
      </a:lvl1pPr>
      <a:lvl2pPr algn="ctr" rtl="0" eaLnBrk="1" fontAlgn="base" hangingPunct="1">
        <a:lnSpc>
          <a:spcPct val="95000"/>
        </a:lnSpc>
        <a:spcBef>
          <a:spcPct val="0"/>
        </a:spcBef>
        <a:spcAft>
          <a:spcPct val="0"/>
        </a:spcAft>
        <a:defRPr sz="3600" b="1">
          <a:solidFill>
            <a:schemeClr val="tx1"/>
          </a:solidFill>
          <a:latin typeface="Arial" charset="0"/>
        </a:defRPr>
      </a:lvl2pPr>
      <a:lvl3pPr algn="ctr" rtl="0" eaLnBrk="1" fontAlgn="base" hangingPunct="1">
        <a:lnSpc>
          <a:spcPct val="95000"/>
        </a:lnSpc>
        <a:spcBef>
          <a:spcPct val="0"/>
        </a:spcBef>
        <a:spcAft>
          <a:spcPct val="0"/>
        </a:spcAft>
        <a:defRPr sz="3600" b="1">
          <a:solidFill>
            <a:schemeClr val="tx1"/>
          </a:solidFill>
          <a:latin typeface="Arial" charset="0"/>
        </a:defRPr>
      </a:lvl3pPr>
      <a:lvl4pPr algn="ctr" rtl="0" eaLnBrk="1" fontAlgn="base" hangingPunct="1">
        <a:lnSpc>
          <a:spcPct val="95000"/>
        </a:lnSpc>
        <a:spcBef>
          <a:spcPct val="0"/>
        </a:spcBef>
        <a:spcAft>
          <a:spcPct val="0"/>
        </a:spcAft>
        <a:defRPr sz="3600" b="1">
          <a:solidFill>
            <a:schemeClr val="tx1"/>
          </a:solidFill>
          <a:latin typeface="Arial" charset="0"/>
        </a:defRPr>
      </a:lvl4pPr>
      <a:lvl5pPr algn="ctr" rtl="0" eaLnBrk="1" fontAlgn="base" hangingPunct="1">
        <a:lnSpc>
          <a:spcPct val="95000"/>
        </a:lnSpc>
        <a:spcBef>
          <a:spcPct val="0"/>
        </a:spcBef>
        <a:spcAft>
          <a:spcPct val="0"/>
        </a:spcAft>
        <a:defRPr sz="3600" b="1">
          <a:solidFill>
            <a:schemeClr val="tx1"/>
          </a:solidFill>
          <a:latin typeface="Arial" charset="0"/>
        </a:defRPr>
      </a:lvl5pPr>
      <a:lvl6pPr marL="457200" algn="ctr" rtl="0" eaLnBrk="1" fontAlgn="base" hangingPunct="1">
        <a:lnSpc>
          <a:spcPct val="95000"/>
        </a:lnSpc>
        <a:spcBef>
          <a:spcPct val="0"/>
        </a:spcBef>
        <a:spcAft>
          <a:spcPct val="0"/>
        </a:spcAft>
        <a:defRPr sz="3600" b="1">
          <a:solidFill>
            <a:schemeClr val="tx1"/>
          </a:solidFill>
          <a:latin typeface="Arial" charset="0"/>
        </a:defRPr>
      </a:lvl6pPr>
      <a:lvl7pPr marL="914400" algn="ctr" rtl="0" eaLnBrk="1" fontAlgn="base" hangingPunct="1">
        <a:lnSpc>
          <a:spcPct val="95000"/>
        </a:lnSpc>
        <a:spcBef>
          <a:spcPct val="0"/>
        </a:spcBef>
        <a:spcAft>
          <a:spcPct val="0"/>
        </a:spcAft>
        <a:defRPr sz="3600" b="1">
          <a:solidFill>
            <a:schemeClr val="tx1"/>
          </a:solidFill>
          <a:latin typeface="Arial" charset="0"/>
        </a:defRPr>
      </a:lvl7pPr>
      <a:lvl8pPr marL="1371600" algn="ctr" rtl="0" eaLnBrk="1" fontAlgn="base" hangingPunct="1">
        <a:lnSpc>
          <a:spcPct val="95000"/>
        </a:lnSpc>
        <a:spcBef>
          <a:spcPct val="0"/>
        </a:spcBef>
        <a:spcAft>
          <a:spcPct val="0"/>
        </a:spcAft>
        <a:defRPr sz="3600" b="1">
          <a:solidFill>
            <a:schemeClr val="tx1"/>
          </a:solidFill>
          <a:latin typeface="Arial" charset="0"/>
        </a:defRPr>
      </a:lvl8pPr>
      <a:lvl9pPr marL="1828800" algn="ctr" rtl="0" eaLnBrk="1" fontAlgn="base" hangingPunct="1">
        <a:lnSpc>
          <a:spcPct val="95000"/>
        </a:lnSpc>
        <a:spcBef>
          <a:spcPct val="0"/>
        </a:spcBef>
        <a:spcAft>
          <a:spcPct val="0"/>
        </a:spcAft>
        <a:defRPr sz="3600" b="1">
          <a:solidFill>
            <a:schemeClr val="tx1"/>
          </a:solidFill>
          <a:latin typeface="Arial" charset="0"/>
        </a:defRPr>
      </a:lvl9pPr>
    </p:titleStyle>
    <p:bodyStyle>
      <a:lvl1pPr marL="233363" indent="-233363" algn="l" rtl="0" eaLnBrk="1" fontAlgn="base" hangingPunct="1">
        <a:lnSpc>
          <a:spcPct val="95000"/>
        </a:lnSpc>
        <a:spcBef>
          <a:spcPct val="40000"/>
        </a:spcBef>
        <a:spcAft>
          <a:spcPct val="0"/>
        </a:spcAft>
        <a:buClr>
          <a:schemeClr val="tx2"/>
        </a:buClr>
        <a:buChar char="•"/>
        <a:defRPr sz="2300">
          <a:solidFill>
            <a:schemeClr val="tx1"/>
          </a:solidFill>
          <a:latin typeface="+mn-lt"/>
          <a:ea typeface="+mn-ea"/>
          <a:cs typeface="+mn-cs"/>
        </a:defRPr>
      </a:lvl1pPr>
      <a:lvl2pPr marL="690563" indent="-233363" algn="l" rtl="0" eaLnBrk="1" fontAlgn="base" hangingPunct="1">
        <a:lnSpc>
          <a:spcPct val="95000"/>
        </a:lnSpc>
        <a:spcBef>
          <a:spcPct val="20000"/>
        </a:spcBef>
        <a:spcAft>
          <a:spcPct val="0"/>
        </a:spcAft>
        <a:buChar char="–"/>
        <a:defRPr sz="2000">
          <a:solidFill>
            <a:schemeClr val="tx1"/>
          </a:solidFill>
          <a:latin typeface="+mn-lt"/>
        </a:defRPr>
      </a:lvl2pPr>
      <a:lvl3pPr marL="1143000" indent="-228600" algn="l" rtl="0" eaLnBrk="1" fontAlgn="base" hangingPunct="1">
        <a:lnSpc>
          <a:spcPct val="95000"/>
        </a:lnSpc>
        <a:spcBef>
          <a:spcPct val="20000"/>
        </a:spcBef>
        <a:spcAft>
          <a:spcPct val="0"/>
        </a:spcAft>
        <a:buChar char="•"/>
        <a:defRPr sz="1800">
          <a:solidFill>
            <a:schemeClr val="tx1"/>
          </a:solidFill>
          <a:latin typeface="+mn-lt"/>
        </a:defRPr>
      </a:lvl3pPr>
      <a:lvl4pPr marL="1600200" indent="-228600" algn="l" rtl="0" eaLnBrk="1" fontAlgn="base" hangingPunct="1">
        <a:lnSpc>
          <a:spcPct val="95000"/>
        </a:lnSpc>
        <a:spcBef>
          <a:spcPct val="20000"/>
        </a:spcBef>
        <a:spcAft>
          <a:spcPct val="0"/>
        </a:spcAft>
        <a:buChar char="–"/>
        <a:defRPr sz="1600">
          <a:solidFill>
            <a:schemeClr val="tx1"/>
          </a:solidFill>
          <a:latin typeface="+mn-lt"/>
        </a:defRPr>
      </a:lvl4pPr>
      <a:lvl5pPr marL="2057400" indent="-228600" algn="l" rtl="0" eaLnBrk="1" fontAlgn="base" hangingPunct="1">
        <a:lnSpc>
          <a:spcPct val="95000"/>
        </a:lnSpc>
        <a:spcBef>
          <a:spcPct val="20000"/>
        </a:spcBef>
        <a:spcAft>
          <a:spcPct val="0"/>
        </a:spcAft>
        <a:buChar char="»"/>
        <a:defRPr sz="1600">
          <a:solidFill>
            <a:schemeClr val="tx1"/>
          </a:solidFill>
          <a:latin typeface="+mn-lt"/>
        </a:defRPr>
      </a:lvl5pPr>
      <a:lvl6pPr marL="2514600" indent="-228600" algn="l" rtl="0" eaLnBrk="1" fontAlgn="base" hangingPunct="1">
        <a:lnSpc>
          <a:spcPct val="95000"/>
        </a:lnSpc>
        <a:spcBef>
          <a:spcPct val="20000"/>
        </a:spcBef>
        <a:spcAft>
          <a:spcPct val="0"/>
        </a:spcAft>
        <a:buChar char="»"/>
        <a:defRPr>
          <a:solidFill>
            <a:schemeClr val="tx1"/>
          </a:solidFill>
          <a:latin typeface="+mn-lt"/>
        </a:defRPr>
      </a:lvl6pPr>
      <a:lvl7pPr marL="2971800" indent="-228600" algn="l" rtl="0" eaLnBrk="1" fontAlgn="base" hangingPunct="1">
        <a:lnSpc>
          <a:spcPct val="95000"/>
        </a:lnSpc>
        <a:spcBef>
          <a:spcPct val="20000"/>
        </a:spcBef>
        <a:spcAft>
          <a:spcPct val="0"/>
        </a:spcAft>
        <a:buChar char="»"/>
        <a:defRPr>
          <a:solidFill>
            <a:schemeClr val="tx1"/>
          </a:solidFill>
          <a:latin typeface="+mn-lt"/>
        </a:defRPr>
      </a:lvl7pPr>
      <a:lvl8pPr marL="3429000" indent="-228600" algn="l" rtl="0" eaLnBrk="1" fontAlgn="base" hangingPunct="1">
        <a:lnSpc>
          <a:spcPct val="95000"/>
        </a:lnSpc>
        <a:spcBef>
          <a:spcPct val="20000"/>
        </a:spcBef>
        <a:spcAft>
          <a:spcPct val="0"/>
        </a:spcAft>
        <a:buChar char="»"/>
        <a:defRPr>
          <a:solidFill>
            <a:schemeClr val="tx1"/>
          </a:solidFill>
          <a:latin typeface="+mn-lt"/>
        </a:defRPr>
      </a:lvl8pPr>
      <a:lvl9pPr marL="3886200" indent="-228600" algn="l" rtl="0" eaLnBrk="1" fontAlgn="base" hangingPunct="1">
        <a:lnSpc>
          <a:spcPct val="95000"/>
        </a:lnSpc>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458910"/>
      </p:ext>
    </p:extLst>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Elastic </a:t>
            </a:r>
            <a:r>
              <a:rPr lang="en-US" smtClean="0"/>
              <a:t>IP addresses </a:t>
            </a:r>
            <a:r>
              <a:rPr lang="en-US" dirty="0" smtClean="0"/>
              <a:t>are available in MANAGED and MANAGED-NOVLAN network modes.</a:t>
            </a:r>
          </a:p>
          <a:p>
            <a:r>
              <a:rPr lang="en-US" dirty="0" smtClean="0"/>
              <a:t>With elastic IP addresses, users reserve and assign public IP address to instances that must have static addresses.</a:t>
            </a:r>
          </a:p>
          <a:p>
            <a:r>
              <a:rPr lang="en-US" dirty="0" smtClean="0"/>
              <a:t>Users can also </a:t>
            </a:r>
            <a:r>
              <a:rPr lang="en-US" dirty="0" err="1" smtClean="0"/>
              <a:t>unassign</a:t>
            </a:r>
            <a:r>
              <a:rPr lang="en-US" dirty="0" smtClean="0"/>
              <a:t> and release IP addresses back in to the pool of available public IP addresses.</a:t>
            </a:r>
          </a:p>
        </p:txBody>
      </p:sp>
      <p:sp>
        <p:nvSpPr>
          <p:cNvPr id="4" name="Slide Number Placeholder 3"/>
          <p:cNvSpPr>
            <a:spLocks noGrp="1"/>
          </p:cNvSpPr>
          <p:nvPr>
            <p:ph type="sldNum" sz="quarter" idx="12"/>
          </p:nvPr>
        </p:nvSpPr>
        <p:spPr/>
        <p:txBody>
          <a:bodyPr/>
          <a:lstStyle/>
          <a:p>
            <a:fld id="{843CD65F-9BB8-4359-8B89-0390EA97433C}" type="slidenum">
              <a:rPr lang="en-US" smtClean="0"/>
              <a:pPr/>
              <a:t>10</a:t>
            </a:fld>
            <a:endParaRPr lang="en-US"/>
          </a:p>
        </p:txBody>
      </p:sp>
    </p:spTree>
    <p:extLst>
      <p:ext uri="{BB962C8B-B14F-4D97-AF65-F5344CB8AC3E}">
        <p14:creationId xmlns:p14="http://schemas.microsoft.com/office/powerpoint/2010/main" val="660142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p:txBody>
          <a:bodyPr/>
          <a:lstStyle/>
          <a:p>
            <a:r>
              <a:rPr lang="en-US" smtClean="0"/>
              <a:t>Hands-On:</a:t>
            </a:r>
          </a:p>
        </p:txBody>
      </p:sp>
      <p:sp>
        <p:nvSpPr>
          <p:cNvPr id="46083" name="Content Placeholder 3"/>
          <p:cNvSpPr>
            <a:spLocks noGrp="1"/>
          </p:cNvSpPr>
          <p:nvPr>
            <p:ph idx="1"/>
          </p:nvPr>
        </p:nvSpPr>
        <p:spPr/>
        <p:txBody>
          <a:bodyPr/>
          <a:lstStyle/>
          <a:p>
            <a:r>
              <a:rPr lang="en-US" dirty="0" smtClean="0"/>
              <a:t>Elastic IP Addresses</a:t>
            </a:r>
          </a:p>
          <a:p>
            <a:pPr lvl="1"/>
            <a:r>
              <a:rPr lang="en-US" dirty="0" smtClean="0"/>
              <a:t>Reserve </a:t>
            </a:r>
            <a:r>
              <a:rPr lang="en-US" dirty="0"/>
              <a:t>an elastic IP address using </a:t>
            </a:r>
            <a:r>
              <a:rPr lang="en-US" dirty="0" smtClean="0"/>
              <a:t>euca2ools</a:t>
            </a:r>
            <a:endParaRPr lang="en-US" dirty="0"/>
          </a:p>
          <a:p>
            <a:pPr lvl="1"/>
            <a:r>
              <a:rPr lang="en-US" dirty="0"/>
              <a:t>Assign an elastic IP address using </a:t>
            </a:r>
            <a:r>
              <a:rPr lang="en-US" dirty="0" smtClean="0"/>
              <a:t>euca2ools</a:t>
            </a:r>
            <a:endParaRPr lang="en-US" dirty="0"/>
          </a:p>
          <a:p>
            <a:pPr lvl="1"/>
            <a:r>
              <a:rPr lang="en-US" dirty="0" err="1"/>
              <a:t>Unassign</a:t>
            </a:r>
            <a:r>
              <a:rPr lang="en-US" dirty="0"/>
              <a:t> an elastic IP address using </a:t>
            </a:r>
            <a:r>
              <a:rPr lang="en-US" dirty="0" smtClean="0"/>
              <a:t>euca2ools</a:t>
            </a:r>
            <a:endParaRPr lang="en-US" dirty="0"/>
          </a:p>
          <a:p>
            <a:pPr lvl="1"/>
            <a:r>
              <a:rPr lang="en-US" dirty="0"/>
              <a:t>Release an elastic IP address using </a:t>
            </a:r>
            <a:r>
              <a:rPr lang="en-US" dirty="0" smtClean="0"/>
              <a:t>euca2ools</a:t>
            </a:r>
          </a:p>
          <a:p>
            <a:pPr lvl="1"/>
            <a:r>
              <a:rPr lang="en-US" dirty="0" smtClean="0"/>
              <a:t>Configure and test private-only </a:t>
            </a:r>
            <a:r>
              <a:rPr lang="en-US" smtClean="0"/>
              <a:t>IP addressing</a:t>
            </a:r>
            <a:endParaRPr lang="en-US" dirty="0" smtClean="0"/>
          </a:p>
        </p:txBody>
      </p:sp>
      <p:sp>
        <p:nvSpPr>
          <p:cNvPr id="4"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11</a:t>
            </a:fld>
            <a:endParaRPr lang="en-US"/>
          </a:p>
        </p:txBody>
      </p:sp>
    </p:spTree>
    <p:extLst>
      <p:ext uri="{BB962C8B-B14F-4D97-AF65-F5344CB8AC3E}">
        <p14:creationId xmlns:p14="http://schemas.microsoft.com/office/powerpoint/2010/main" val="1208434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1595719" y="2312988"/>
            <a:ext cx="5952564" cy="618631"/>
          </a:xfrm>
        </p:spPr>
        <p:txBody>
          <a:bodyPr/>
          <a:lstStyle/>
          <a:p>
            <a:r>
              <a:rPr lang="en-US" dirty="0" smtClean="0"/>
              <a:t>End of Module</a:t>
            </a:r>
            <a:endParaRPr lang="en-US" dirty="0"/>
          </a:p>
        </p:txBody>
      </p:sp>
      <p:sp>
        <p:nvSpPr>
          <p:cNvPr id="16" name="Text Placeholder 15"/>
          <p:cNvSpPr>
            <a:spLocks noGrp="1"/>
          </p:cNvSpPr>
          <p:nvPr>
            <p:ph type="body" sz="quarter" idx="11"/>
          </p:nvPr>
        </p:nvSpPr>
        <p:spPr>
          <a:xfrm>
            <a:off x="744071" y="3093291"/>
            <a:ext cx="7655858" cy="435825"/>
          </a:xfrm>
        </p:spPr>
        <p:txBody>
          <a:bodyPr/>
          <a:lstStyle/>
          <a:p>
            <a:endParaRPr lang="en-US" sz="2400" i="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182762"/>
      </p:ext>
    </p:extLst>
  </p:cSld>
  <p:clrMapOvr>
    <a:masterClrMapping/>
  </p:clrMapOvr>
  <p:transition spd="slow"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01074" y="1204369"/>
            <a:ext cx="4523806" cy="1470025"/>
          </a:xfrm>
        </p:spPr>
        <p:txBody>
          <a:bodyPr/>
          <a:lstStyle/>
          <a:p>
            <a:r>
              <a:rPr lang="en-US" sz="3600" dirty="0" smtClean="0"/>
              <a:t>Elastic IP Addresses</a:t>
            </a:r>
            <a:endParaRPr lang="en-US" sz="3600" dirty="0"/>
          </a:p>
        </p:txBody>
      </p:sp>
      <p:sp>
        <p:nvSpPr>
          <p:cNvPr id="2051" name="Rectangle 3"/>
          <p:cNvSpPr>
            <a:spLocks noGrp="1" noChangeArrowheads="1"/>
          </p:cNvSpPr>
          <p:nvPr>
            <p:ph type="subTitle" idx="1"/>
          </p:nvPr>
        </p:nvSpPr>
        <p:spPr/>
        <p:txBody>
          <a:bodyPr/>
          <a:lstStyle/>
          <a:p>
            <a:r>
              <a:rPr lang="en-US" dirty="0" smtClean="0"/>
              <a:t>Eucalyptus Education Services</a:t>
            </a:r>
            <a:br>
              <a:rPr lang="en-US" dirty="0" smtClean="0"/>
            </a:br>
            <a:r>
              <a:rPr lang="en-US" sz="2400" b="0" dirty="0" smtClean="0"/>
              <a:t>Revision C</a:t>
            </a:r>
            <a:endParaRPr lang="en-US" sz="2400" b="0" dirty="0"/>
          </a:p>
        </p:txBody>
      </p:sp>
      <p:sp>
        <p:nvSpPr>
          <p:cNvPr id="4" name="Slide Number Placeholder 3"/>
          <p:cNvSpPr>
            <a:spLocks noGrp="1"/>
          </p:cNvSpPr>
          <p:nvPr>
            <p:ph type="sldNum" sz="quarter" idx="11"/>
          </p:nvPr>
        </p:nvSpPr>
        <p:spPr/>
        <p:txBody>
          <a:bodyPr/>
          <a:lstStyle/>
          <a:p>
            <a:fld id="{C1994EF4-F06B-4E63-AC73-5375DF350574}" type="slidenum">
              <a:rPr lang="en-US" smtClean="0"/>
              <a:pPr/>
              <a:t>2</a:t>
            </a:fld>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smtClean="0"/>
              <a:t>Module Topics</a:t>
            </a:r>
            <a:endParaRPr lang="en-US" dirty="0"/>
          </a:p>
        </p:txBody>
      </p:sp>
      <p:sp>
        <p:nvSpPr>
          <p:cNvPr id="6151" name="Rectangle 7"/>
          <p:cNvSpPr>
            <a:spLocks noGrp="1" noChangeArrowheads="1"/>
          </p:cNvSpPr>
          <p:nvPr>
            <p:ph type="body" idx="1"/>
          </p:nvPr>
        </p:nvSpPr>
        <p:spPr/>
        <p:txBody>
          <a:bodyPr/>
          <a:lstStyle/>
          <a:p>
            <a:r>
              <a:rPr lang="en-US" dirty="0" smtClean="0"/>
              <a:t>Elastic IP Addresses</a:t>
            </a:r>
          </a:p>
          <a:p>
            <a:pPr lvl="1"/>
            <a:r>
              <a:rPr lang="en-US" dirty="0" smtClean="0"/>
              <a:t>Concepts</a:t>
            </a:r>
          </a:p>
          <a:p>
            <a:pPr lvl="1"/>
            <a:r>
              <a:rPr lang="en-US" dirty="0" smtClean="0"/>
              <a:t>Viewing</a:t>
            </a:r>
          </a:p>
          <a:p>
            <a:pPr lvl="1"/>
            <a:r>
              <a:rPr lang="en-US" dirty="0" smtClean="0"/>
              <a:t>Reserving</a:t>
            </a:r>
          </a:p>
          <a:p>
            <a:pPr lvl="1"/>
            <a:r>
              <a:rPr lang="en-US" dirty="0" smtClean="0"/>
              <a:t>Assigning</a:t>
            </a:r>
          </a:p>
          <a:p>
            <a:pPr lvl="1"/>
            <a:r>
              <a:rPr lang="en-US" dirty="0" err="1" smtClean="0"/>
              <a:t>Unassigning</a:t>
            </a:r>
            <a:endParaRPr lang="en-US" dirty="0" smtClean="0"/>
          </a:p>
          <a:p>
            <a:pPr lvl="1"/>
            <a:r>
              <a:rPr lang="en-US" dirty="0" smtClean="0"/>
              <a:t>Releasing</a:t>
            </a:r>
          </a:p>
          <a:p>
            <a:endParaRPr lang="en-US" dirty="0" smtClean="0"/>
          </a:p>
        </p:txBody>
      </p:sp>
      <p:sp>
        <p:nvSpPr>
          <p:cNvPr id="6" name="Slide Number Placeholder 5"/>
          <p:cNvSpPr>
            <a:spLocks noGrp="1"/>
          </p:cNvSpPr>
          <p:nvPr>
            <p:ph type="sldNum" sz="quarter" idx="12"/>
          </p:nvPr>
        </p:nvSpPr>
        <p:spPr/>
        <p:txBody>
          <a:bodyPr/>
          <a:lstStyle/>
          <a:p>
            <a:fld id="{9A5B4A5D-BD9B-41CD-9965-8D538CC76998}" type="slidenum">
              <a:rPr lang="en-US" smtClean="0"/>
              <a:pPr/>
              <a:t>3</a:t>
            </a:fld>
            <a:endParaRPr lang="en-US"/>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r>
              <a:rPr lang="en-US" dirty="0" smtClean="0"/>
              <a:t>Public IP Addresses</a:t>
            </a:r>
          </a:p>
        </p:txBody>
      </p:sp>
      <p:sp>
        <p:nvSpPr>
          <p:cNvPr id="16387" name="Content Placeholder 4"/>
          <p:cNvSpPr>
            <a:spLocks noGrp="1"/>
          </p:cNvSpPr>
          <p:nvPr>
            <p:ph idx="1"/>
          </p:nvPr>
        </p:nvSpPr>
        <p:spPr>
          <a:xfrm>
            <a:off x="314326" y="1425388"/>
            <a:ext cx="4457372" cy="4840942"/>
          </a:xfrm>
        </p:spPr>
        <p:txBody>
          <a:bodyPr/>
          <a:lstStyle/>
          <a:p>
            <a:r>
              <a:rPr lang="en-US" dirty="0" smtClean="0"/>
              <a:t>Public IP addresses are available in MANAGED and MANAGED-NOVLAN network modes.</a:t>
            </a:r>
          </a:p>
          <a:p>
            <a:r>
              <a:rPr lang="en-US" dirty="0" smtClean="0"/>
              <a:t>An instance is reachable from outside the cloud using its public IP address.</a:t>
            </a:r>
          </a:p>
          <a:p>
            <a:r>
              <a:rPr lang="en-US" dirty="0" smtClean="0"/>
              <a:t>The Cloud/Cluster Controller assigns a public IP address to an instance.</a:t>
            </a:r>
          </a:p>
          <a:p>
            <a:pPr lvl="1"/>
            <a:r>
              <a:rPr lang="en-US" dirty="0" smtClean="0"/>
              <a:t>Chooses next available address in the configured pool of public IP addresses</a:t>
            </a:r>
          </a:p>
        </p:txBody>
      </p:sp>
      <p:sp>
        <p:nvSpPr>
          <p:cNvPr id="4"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4</a:t>
            </a:fld>
            <a:endParaRPr lang="en-US"/>
          </a:p>
        </p:txBody>
      </p:sp>
      <p:grpSp>
        <p:nvGrpSpPr>
          <p:cNvPr id="16398" name="Group 16397"/>
          <p:cNvGrpSpPr/>
          <p:nvPr/>
        </p:nvGrpSpPr>
        <p:grpSpPr>
          <a:xfrm>
            <a:off x="4856900" y="1528876"/>
            <a:ext cx="3536055" cy="4316345"/>
            <a:chOff x="4856900" y="1528876"/>
            <a:chExt cx="3536055" cy="4316345"/>
          </a:xfrm>
        </p:grpSpPr>
        <p:grpSp>
          <p:nvGrpSpPr>
            <p:cNvPr id="3" name="Group 2"/>
            <p:cNvGrpSpPr/>
            <p:nvPr/>
          </p:nvGrpSpPr>
          <p:grpSpPr>
            <a:xfrm>
              <a:off x="6809245" y="1528876"/>
              <a:ext cx="1583710" cy="831460"/>
              <a:chOff x="5973788" y="1626679"/>
              <a:chExt cx="1583710" cy="831460"/>
            </a:xfrm>
          </p:grpSpPr>
          <p:pic>
            <p:nvPicPr>
              <p:cNvPr id="5"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6833337" y="1626679"/>
                <a:ext cx="724161" cy="714375"/>
              </a:xfrm>
              <a:prstGeom prst="rect">
                <a:avLst/>
              </a:prstGeom>
              <a:solidFill>
                <a:schemeClr val="bg1">
                  <a:lumMod val="75000"/>
                </a:schemeClr>
              </a:solidFill>
              <a:ln>
                <a:noFill/>
              </a:ln>
              <a:effectLst/>
              <a:extLst/>
            </p:spPr>
          </p:pic>
          <p:grpSp>
            <p:nvGrpSpPr>
              <p:cNvPr id="7" name="Group 6"/>
              <p:cNvGrpSpPr/>
              <p:nvPr/>
            </p:nvGrpSpPr>
            <p:grpSpPr>
              <a:xfrm>
                <a:off x="5973788" y="1627693"/>
                <a:ext cx="830446" cy="830446"/>
                <a:chOff x="7525703" y="5579642"/>
                <a:chExt cx="830446" cy="830446"/>
              </a:xfrm>
              <a:solidFill>
                <a:schemeClr val="accent1">
                  <a:lumMod val="75000"/>
                  <a:lumOff val="25000"/>
                </a:schemeClr>
              </a:solidFill>
            </p:grpSpPr>
            <p:sp>
              <p:nvSpPr>
                <p:cNvPr id="8" name="Rounded Rectangle 7"/>
                <p:cNvSpPr/>
                <p:nvPr/>
              </p:nvSpPr>
              <p:spPr>
                <a:xfrm rot="8100000">
                  <a:off x="7881877" y="5579642"/>
                  <a:ext cx="118098" cy="83044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638018" y="5690065"/>
                  <a:ext cx="605816"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881877" y="5579642"/>
                  <a:ext cx="118098" cy="83044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5400000">
                  <a:off x="7881877" y="5579642"/>
                  <a:ext cx="118098" cy="83044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13500000">
                  <a:off x="7881877" y="5579642"/>
                  <a:ext cx="118098" cy="83044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859131" y="5914089"/>
                  <a:ext cx="163590" cy="1615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6053650" y="1842861"/>
                <a:ext cx="697627" cy="369332"/>
              </a:xfrm>
              <a:prstGeom prst="rect">
                <a:avLst/>
              </a:prstGeom>
              <a:noFill/>
            </p:spPr>
            <p:txBody>
              <a:bodyPr wrap="none" rtlCol="0">
                <a:spAutoFit/>
              </a:bodyPr>
              <a:lstStyle/>
              <a:p>
                <a:r>
                  <a:rPr lang="en-US" b="1" dirty="0" err="1" smtClean="0">
                    <a:solidFill>
                      <a:schemeClr val="bg1"/>
                    </a:solidFill>
                  </a:rPr>
                  <a:t>prog</a:t>
                </a:r>
                <a:endParaRPr lang="en-US" b="1" dirty="0">
                  <a:solidFill>
                    <a:schemeClr val="bg1"/>
                  </a:solidFill>
                </a:endParaRPr>
              </a:p>
            </p:txBody>
          </p:sp>
        </p:grpSp>
        <p:grpSp>
          <p:nvGrpSpPr>
            <p:cNvPr id="16" name="Group 15"/>
            <p:cNvGrpSpPr/>
            <p:nvPr/>
          </p:nvGrpSpPr>
          <p:grpSpPr>
            <a:xfrm>
              <a:off x="6546255" y="3246187"/>
              <a:ext cx="1808339" cy="830317"/>
              <a:chOff x="5749159" y="3111062"/>
              <a:chExt cx="1808339" cy="830317"/>
            </a:xfrm>
          </p:grpSpPr>
          <p:sp>
            <p:nvSpPr>
              <p:cNvPr id="6" name="Rounded Rectangle 5"/>
              <p:cNvSpPr/>
              <p:nvPr/>
            </p:nvSpPr>
            <p:spPr>
              <a:xfrm>
                <a:off x="5749159" y="3111062"/>
                <a:ext cx="1702676" cy="830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749159" y="3326165"/>
                <a:ext cx="556563" cy="400110"/>
              </a:xfrm>
              <a:prstGeom prst="rect">
                <a:avLst/>
              </a:prstGeom>
              <a:noFill/>
            </p:spPr>
            <p:txBody>
              <a:bodyPr wrap="none" rtlCol="0">
                <a:spAutoFit/>
              </a:bodyPr>
              <a:lstStyle/>
              <a:p>
                <a:r>
                  <a:rPr lang="en-US" sz="2000" b="1" dirty="0" smtClean="0">
                    <a:solidFill>
                      <a:schemeClr val="bg1"/>
                    </a:solidFill>
                  </a:rPr>
                  <a:t>CC</a:t>
                </a:r>
                <a:endParaRPr lang="en-US" sz="2000" b="1" dirty="0">
                  <a:solidFill>
                    <a:schemeClr val="bg1"/>
                  </a:solidFill>
                </a:endParaRPr>
              </a:p>
            </p:txBody>
          </p:sp>
          <p:sp>
            <p:nvSpPr>
              <p:cNvPr id="18" name="TextBox 17"/>
              <p:cNvSpPr txBox="1"/>
              <p:nvPr/>
            </p:nvSpPr>
            <p:spPr>
              <a:xfrm>
                <a:off x="6151246" y="3156888"/>
                <a:ext cx="1406252" cy="738664"/>
              </a:xfrm>
              <a:prstGeom prst="rect">
                <a:avLst/>
              </a:prstGeom>
              <a:noFill/>
            </p:spPr>
            <p:txBody>
              <a:bodyPr wrap="square" rtlCol="0">
                <a:spAutoFit/>
              </a:bodyPr>
              <a:lstStyle/>
              <a:p>
                <a:pPr algn="ctr"/>
                <a:r>
                  <a:rPr lang="en-US" sz="1400" b="1" dirty="0">
                    <a:solidFill>
                      <a:srgbClr val="FFC000"/>
                    </a:solidFill>
                  </a:rPr>
                  <a:t>n</a:t>
                </a:r>
                <a:r>
                  <a:rPr lang="en-US" sz="1400" b="1" dirty="0" smtClean="0">
                    <a:solidFill>
                      <a:srgbClr val="FFC000"/>
                    </a:solidFill>
                  </a:rPr>
                  <a:t>etwork address translation</a:t>
                </a:r>
                <a:endParaRPr lang="en-US" sz="1400" b="1" dirty="0">
                  <a:solidFill>
                    <a:srgbClr val="FFC000"/>
                  </a:solidFill>
                </a:endParaRPr>
              </a:p>
            </p:txBody>
          </p:sp>
        </p:grpSp>
        <p:grpSp>
          <p:nvGrpSpPr>
            <p:cNvPr id="21" name="Group 20"/>
            <p:cNvGrpSpPr/>
            <p:nvPr/>
          </p:nvGrpSpPr>
          <p:grpSpPr>
            <a:xfrm>
              <a:off x="7038930" y="4857249"/>
              <a:ext cx="1225076" cy="987972"/>
              <a:chOff x="6133914" y="4845269"/>
              <a:chExt cx="1183576" cy="987972"/>
            </a:xfrm>
          </p:grpSpPr>
          <p:sp>
            <p:nvSpPr>
              <p:cNvPr id="17" name="Rectangle 16"/>
              <p:cNvSpPr/>
              <p:nvPr/>
            </p:nvSpPr>
            <p:spPr>
              <a:xfrm>
                <a:off x="6133914" y="4845269"/>
                <a:ext cx="1183576" cy="9879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TextBox 18"/>
              <p:cNvSpPr txBox="1"/>
              <p:nvPr/>
            </p:nvSpPr>
            <p:spPr>
              <a:xfrm>
                <a:off x="6176851" y="4864368"/>
                <a:ext cx="1120821" cy="369332"/>
              </a:xfrm>
              <a:prstGeom prst="rect">
                <a:avLst/>
              </a:prstGeom>
              <a:noFill/>
            </p:spPr>
            <p:txBody>
              <a:bodyPr wrap="none" rtlCol="0">
                <a:spAutoFit/>
              </a:bodyPr>
              <a:lstStyle/>
              <a:p>
                <a:pPr algn="ctr"/>
                <a:r>
                  <a:rPr lang="en-US" b="1" dirty="0" smtClean="0">
                    <a:solidFill>
                      <a:schemeClr val="bg1"/>
                    </a:solidFill>
                  </a:rPr>
                  <a:t>instance</a:t>
                </a:r>
                <a:endParaRPr lang="en-US" b="1" dirty="0">
                  <a:solidFill>
                    <a:schemeClr val="bg1"/>
                  </a:solidFill>
                </a:endParaRPr>
              </a:p>
            </p:txBody>
          </p:sp>
          <p:sp>
            <p:nvSpPr>
              <p:cNvPr id="20" name="TextBox 19"/>
              <p:cNvSpPr txBox="1"/>
              <p:nvPr/>
            </p:nvSpPr>
            <p:spPr>
              <a:xfrm>
                <a:off x="6251327" y="5341478"/>
                <a:ext cx="974986" cy="338554"/>
              </a:xfrm>
              <a:prstGeom prst="rect">
                <a:avLst/>
              </a:prstGeom>
              <a:noFill/>
            </p:spPr>
            <p:txBody>
              <a:bodyPr wrap="none" rtlCol="0">
                <a:spAutoFit/>
              </a:bodyPr>
              <a:lstStyle/>
              <a:p>
                <a:pPr algn="ctr"/>
                <a:r>
                  <a:rPr lang="en-US" sz="1600" b="1" dirty="0">
                    <a:solidFill>
                      <a:srgbClr val="FFC000"/>
                    </a:solidFill>
                  </a:rPr>
                  <a:t>p</a:t>
                </a:r>
                <a:r>
                  <a:rPr lang="en-US" sz="1600" b="1" dirty="0" smtClean="0">
                    <a:solidFill>
                      <a:srgbClr val="FFC000"/>
                    </a:solidFill>
                  </a:rPr>
                  <a:t>rivate IP</a:t>
                </a:r>
                <a:endParaRPr lang="en-US" sz="1600" b="1" dirty="0">
                  <a:solidFill>
                    <a:srgbClr val="FFC000"/>
                  </a:solidFill>
                </a:endParaRPr>
              </a:p>
            </p:txBody>
          </p:sp>
        </p:grpSp>
        <p:grpSp>
          <p:nvGrpSpPr>
            <p:cNvPr id="23" name="Group 22"/>
            <p:cNvGrpSpPr/>
            <p:nvPr/>
          </p:nvGrpSpPr>
          <p:grpSpPr>
            <a:xfrm>
              <a:off x="5058798" y="3243565"/>
              <a:ext cx="1114096" cy="832939"/>
              <a:chOff x="5131251" y="3243565"/>
              <a:chExt cx="1114096" cy="832939"/>
            </a:xfrm>
          </p:grpSpPr>
          <p:sp>
            <p:nvSpPr>
              <p:cNvPr id="22" name="Rounded Rectangle 21"/>
              <p:cNvSpPr/>
              <p:nvPr/>
            </p:nvSpPr>
            <p:spPr>
              <a:xfrm>
                <a:off x="5131251" y="3243565"/>
                <a:ext cx="1114096" cy="8329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331470" y="3461290"/>
                <a:ext cx="713657" cy="400110"/>
              </a:xfrm>
              <a:prstGeom prst="rect">
                <a:avLst/>
              </a:prstGeom>
              <a:noFill/>
            </p:spPr>
            <p:txBody>
              <a:bodyPr wrap="none" rtlCol="0">
                <a:spAutoFit/>
              </a:bodyPr>
              <a:lstStyle/>
              <a:p>
                <a:r>
                  <a:rPr lang="en-US" sz="2000" b="1" dirty="0" smtClean="0">
                    <a:solidFill>
                      <a:schemeClr val="bg1"/>
                    </a:solidFill>
                  </a:rPr>
                  <a:t>CLC</a:t>
                </a:r>
                <a:endParaRPr lang="en-US" sz="2000" b="1" dirty="0">
                  <a:solidFill>
                    <a:schemeClr val="bg1"/>
                  </a:solidFill>
                </a:endParaRPr>
              </a:p>
            </p:txBody>
          </p:sp>
        </p:grpSp>
        <p:sp>
          <p:nvSpPr>
            <p:cNvPr id="24" name="Cloud 23"/>
            <p:cNvSpPr/>
            <p:nvPr/>
          </p:nvSpPr>
          <p:spPr>
            <a:xfrm>
              <a:off x="4856900" y="4857249"/>
              <a:ext cx="1502674" cy="975992"/>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solidFill>
                    <a:schemeClr val="accent3">
                      <a:lumMod val="50000"/>
                    </a:schemeClr>
                  </a:solidFill>
                </a:rPr>
                <a:t>p</a:t>
              </a:r>
              <a:r>
                <a:rPr lang="en-US" sz="1400" b="1" dirty="0" smtClean="0">
                  <a:solidFill>
                    <a:schemeClr val="accent3">
                      <a:lumMod val="50000"/>
                    </a:schemeClr>
                  </a:solidFill>
                </a:rPr>
                <a:t>ublic IP address pool</a:t>
              </a:r>
              <a:endParaRPr lang="en-US" sz="1400" b="1" dirty="0">
                <a:solidFill>
                  <a:schemeClr val="accent3">
                    <a:lumMod val="50000"/>
                  </a:schemeClr>
                </a:solidFill>
              </a:endParaRPr>
            </a:p>
          </p:txBody>
        </p:sp>
        <p:cxnSp>
          <p:nvCxnSpPr>
            <p:cNvPr id="27" name="Straight Arrow Connector 26"/>
            <p:cNvCxnSpPr>
              <a:stCxn id="24" idx="3"/>
              <a:endCxn id="22" idx="2"/>
            </p:cNvCxnSpPr>
            <p:nvPr/>
          </p:nvCxnSpPr>
          <p:spPr>
            <a:xfrm flipV="1">
              <a:off x="5608237" y="4076504"/>
              <a:ext cx="7609" cy="836548"/>
            </a:xfrm>
            <a:prstGeom prst="straightConnector1">
              <a:avLst/>
            </a:prstGeom>
            <a:ln w="38100">
              <a:solidFill>
                <a:schemeClr val="accent1">
                  <a:lumMod val="90000"/>
                  <a:lumOff val="1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2" idx="3"/>
              <a:endCxn id="15" idx="1"/>
            </p:cNvCxnSpPr>
            <p:nvPr/>
          </p:nvCxnSpPr>
          <p:spPr>
            <a:xfrm>
              <a:off x="6172894" y="3660035"/>
              <a:ext cx="373361" cy="1310"/>
            </a:xfrm>
            <a:prstGeom prst="straightConnector1">
              <a:avLst/>
            </a:prstGeom>
            <a:ln w="38100">
              <a:solidFill>
                <a:schemeClr val="accent1">
                  <a:lumMod val="90000"/>
                  <a:lumOff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7542294" y="4076136"/>
              <a:ext cx="0" cy="767789"/>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774711" y="4076504"/>
              <a:ext cx="5405" cy="78652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7547699" y="2648608"/>
              <a:ext cx="0" cy="595268"/>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785521" y="2648607"/>
              <a:ext cx="0" cy="614367"/>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083411" y="2310054"/>
              <a:ext cx="1040671" cy="338554"/>
            </a:xfrm>
            <a:prstGeom prst="rect">
              <a:avLst/>
            </a:prstGeom>
            <a:noFill/>
          </p:spPr>
          <p:txBody>
            <a:bodyPr wrap="none" rtlCol="0">
              <a:spAutoFit/>
            </a:bodyPr>
            <a:lstStyle/>
            <a:p>
              <a:pPr algn="ctr"/>
              <a:r>
                <a:rPr lang="en-US" sz="1600" b="1" dirty="0" smtClean="0">
                  <a:solidFill>
                    <a:schemeClr val="accent3">
                      <a:lumMod val="50000"/>
                    </a:schemeClr>
                  </a:solidFill>
                </a:rPr>
                <a:t>public IP</a:t>
              </a:r>
              <a:endParaRPr lang="en-US" sz="1600" b="1" dirty="0">
                <a:solidFill>
                  <a:schemeClr val="accent3">
                    <a:lumMod val="50000"/>
                  </a:schemeClr>
                </a:solidFill>
              </a:endParaRPr>
            </a:p>
          </p:txBody>
        </p:sp>
      </p:grpSp>
    </p:spTree>
    <p:extLst>
      <p:ext uri="{BB962C8B-B14F-4D97-AF65-F5344CB8AC3E}">
        <p14:creationId xmlns:p14="http://schemas.microsoft.com/office/powerpoint/2010/main" val="26210850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r>
              <a:rPr lang="en-US" dirty="0" smtClean="0"/>
              <a:t>Elastic IP Addresses</a:t>
            </a:r>
          </a:p>
        </p:txBody>
      </p:sp>
      <p:sp>
        <p:nvSpPr>
          <p:cNvPr id="16387" name="Content Placeholder 4"/>
          <p:cNvSpPr>
            <a:spLocks noGrp="1"/>
          </p:cNvSpPr>
          <p:nvPr>
            <p:ph idx="1"/>
          </p:nvPr>
        </p:nvSpPr>
        <p:spPr/>
        <p:txBody>
          <a:bodyPr/>
          <a:lstStyle/>
          <a:p>
            <a:r>
              <a:rPr lang="en-US" dirty="0" smtClean="0"/>
              <a:t>An elastic IP address is a public IP address that a user manually assigns to an instance.</a:t>
            </a:r>
          </a:p>
          <a:p>
            <a:pPr lvl="1"/>
            <a:r>
              <a:rPr lang="en-US" dirty="0" smtClean="0"/>
              <a:t>Replaces the cloud-assigned public IP address</a:t>
            </a:r>
          </a:p>
          <a:p>
            <a:r>
              <a:rPr lang="en-US" dirty="0" smtClean="0"/>
              <a:t>Allows a user to run a service at a well-known (static) IP address</a:t>
            </a:r>
          </a:p>
          <a:p>
            <a:pPr lvl="1"/>
            <a:r>
              <a:rPr lang="en-US" dirty="0" smtClean="0"/>
              <a:t>For example, a Web site, mail server, database, etc.</a:t>
            </a:r>
          </a:p>
          <a:p>
            <a:r>
              <a:rPr lang="en-US" dirty="0" smtClean="0"/>
              <a:t>How it works</a:t>
            </a:r>
          </a:p>
          <a:p>
            <a:pPr marL="914400" lvl="1" indent="-457200">
              <a:buFont typeface="+mj-lt"/>
              <a:buAutoNum type="arabicPeriod"/>
            </a:pPr>
            <a:r>
              <a:rPr lang="en-US" dirty="0" smtClean="0"/>
              <a:t>A user reserves an elastic IP address from the pool of available public IP addresses.</a:t>
            </a:r>
          </a:p>
          <a:p>
            <a:pPr lvl="2"/>
            <a:r>
              <a:rPr lang="en-US" dirty="0" smtClean="0"/>
              <a:t>Reserved until the user releases the address back to the pool</a:t>
            </a:r>
          </a:p>
          <a:p>
            <a:pPr lvl="2"/>
            <a:r>
              <a:rPr lang="en-US" dirty="0" smtClean="0"/>
              <a:t>Reserved even if the instance is terminated</a:t>
            </a:r>
          </a:p>
          <a:p>
            <a:pPr marL="914400" lvl="1" indent="-457200">
              <a:buFont typeface="+mj-lt"/>
              <a:buAutoNum type="arabicPeriod"/>
            </a:pPr>
            <a:r>
              <a:rPr lang="en-US" dirty="0" smtClean="0"/>
              <a:t>The user assigns the elastic IP address to a running instance.</a:t>
            </a:r>
          </a:p>
        </p:txBody>
      </p:sp>
      <p:sp>
        <p:nvSpPr>
          <p:cNvPr id="4"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5</a:t>
            </a:fld>
            <a:endParaRPr lang="en-US"/>
          </a:p>
        </p:txBody>
      </p:sp>
    </p:spTree>
    <p:extLst>
      <p:ext uri="{BB962C8B-B14F-4D97-AF65-F5344CB8AC3E}">
        <p14:creationId xmlns:p14="http://schemas.microsoft.com/office/powerpoint/2010/main" val="26968065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Title 13"/>
          <p:cNvSpPr>
            <a:spLocks noGrp="1"/>
          </p:cNvSpPr>
          <p:nvPr>
            <p:ph type="title"/>
          </p:nvPr>
        </p:nvSpPr>
        <p:spPr/>
        <p:txBody>
          <a:bodyPr/>
          <a:lstStyle/>
          <a:p>
            <a:r>
              <a:rPr lang="en-US" dirty="0" smtClean="0"/>
              <a:t>Elastic IP Address Example (1)</a:t>
            </a:r>
          </a:p>
        </p:txBody>
      </p:sp>
      <p:cxnSp>
        <p:nvCxnSpPr>
          <p:cNvPr id="17410" name="Straight Connector 7"/>
          <p:cNvCxnSpPr>
            <a:cxnSpLocks noChangeShapeType="1"/>
          </p:cNvCxnSpPr>
          <p:nvPr/>
        </p:nvCxnSpPr>
        <p:spPr bwMode="auto">
          <a:xfrm flipH="1">
            <a:off x="3811589" y="1681018"/>
            <a:ext cx="1" cy="44227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5" name="Right Arrow 14"/>
          <p:cNvSpPr>
            <a:spLocks noChangeArrowheads="1"/>
          </p:cNvSpPr>
          <p:nvPr/>
        </p:nvSpPr>
        <p:spPr bwMode="auto">
          <a:xfrm>
            <a:off x="3276600" y="3352800"/>
            <a:ext cx="1143000" cy="685800"/>
          </a:xfrm>
          <a:prstGeom prst="rightArrow">
            <a:avLst>
              <a:gd name="adj1" fmla="val 50000"/>
              <a:gd name="adj2" fmla="val 50000"/>
            </a:avLst>
          </a:prstGeom>
          <a:gradFill rotWithShape="1">
            <a:gsLst>
              <a:gs pos="0">
                <a:srgbClr val="000000"/>
              </a:gs>
              <a:gs pos="20000">
                <a:srgbClr val="000000"/>
              </a:gs>
              <a:gs pos="100000">
                <a:srgbClr val="000000"/>
              </a:gs>
            </a:gsLst>
            <a:lin ang="5400000"/>
          </a:gradFill>
          <a:ln w="9525">
            <a:solidFill>
              <a:srgbClr val="000000"/>
            </a:solidFill>
            <a:miter lim="800000"/>
            <a:headEnd/>
            <a:tailEnd/>
          </a:ln>
          <a:effectLst>
            <a:outerShdw blurRad="40000" dist="23000" dir="5400000" rotWithShape="0">
              <a:srgbClr val="808080">
                <a:alpha val="34999"/>
              </a:srgbClr>
            </a:outerShdw>
          </a:effectLst>
        </p:spPr>
        <p:txBody>
          <a:bodyPr/>
          <a:lstStyle/>
          <a:p>
            <a:pPr defTabSz="455927">
              <a:buFont typeface="Times New Roman" pitchFamily="16" charset="0"/>
              <a:buNone/>
              <a:defRPr/>
            </a:pPr>
            <a:endParaRPr lang="en-US">
              <a:solidFill>
                <a:schemeClr val="lt1"/>
              </a:solidFill>
              <a:latin typeface="+mn-lt"/>
              <a:ea typeface="+mn-ea"/>
            </a:endParaRPr>
          </a:p>
        </p:txBody>
      </p:sp>
      <p:grpSp>
        <p:nvGrpSpPr>
          <p:cNvPr id="9" name="Group 8"/>
          <p:cNvGrpSpPr/>
          <p:nvPr/>
        </p:nvGrpSpPr>
        <p:grpSpPr>
          <a:xfrm>
            <a:off x="4191000" y="1526868"/>
            <a:ext cx="4495800" cy="4576926"/>
            <a:chOff x="4191000" y="1526868"/>
            <a:chExt cx="4495800" cy="4576926"/>
          </a:xfrm>
        </p:grpSpPr>
        <p:sp>
          <p:nvSpPr>
            <p:cNvPr id="17413" name="TextBox 13"/>
            <p:cNvSpPr txBox="1">
              <a:spLocks noChangeArrowheads="1"/>
            </p:cNvSpPr>
            <p:nvPr/>
          </p:nvSpPr>
          <p:spPr bwMode="auto">
            <a:xfrm>
              <a:off x="5517013" y="1526868"/>
              <a:ext cx="19976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sz="2400" b="1" dirty="0">
                  <a:solidFill>
                    <a:schemeClr val="accent3">
                      <a:lumMod val="50000"/>
                    </a:schemeClr>
                  </a:solidFill>
                </a:rPr>
                <a:t>t</a:t>
              </a:r>
              <a:r>
                <a:rPr lang="en-US" sz="2400" b="1" dirty="0" smtClean="0">
                  <a:solidFill>
                    <a:schemeClr val="accent3">
                      <a:lumMod val="50000"/>
                    </a:schemeClr>
                  </a:solidFill>
                </a:rPr>
                <a:t>esting state</a:t>
              </a:r>
              <a:endParaRPr lang="en-US" sz="2400" b="1" dirty="0">
                <a:solidFill>
                  <a:schemeClr val="accent3">
                    <a:lumMod val="50000"/>
                  </a:schemeClr>
                </a:solidFill>
              </a:endParaRPr>
            </a:p>
          </p:txBody>
        </p:sp>
        <p:cxnSp>
          <p:nvCxnSpPr>
            <p:cNvPr id="17418" name="Straight Connector 15"/>
            <p:cNvCxnSpPr>
              <a:cxnSpLocks noChangeShapeType="1"/>
            </p:cNvCxnSpPr>
            <p:nvPr/>
          </p:nvCxnSpPr>
          <p:spPr bwMode="auto">
            <a:xfrm>
              <a:off x="4191000" y="3017982"/>
              <a:ext cx="4495800" cy="0"/>
            </a:xfrm>
            <a:prstGeom prst="line">
              <a:avLst/>
            </a:prstGeom>
            <a:noFill/>
            <a:ln w="190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2" name="Group 21"/>
            <p:cNvGrpSpPr/>
            <p:nvPr/>
          </p:nvGrpSpPr>
          <p:grpSpPr>
            <a:xfrm>
              <a:off x="6518882" y="2147455"/>
              <a:ext cx="2096655" cy="526473"/>
              <a:chOff x="898554" y="1874982"/>
              <a:chExt cx="2096655" cy="526473"/>
            </a:xfrm>
          </p:grpSpPr>
          <p:sp>
            <p:nvSpPr>
              <p:cNvPr id="23" name="Rectangle 22"/>
              <p:cNvSpPr/>
              <p:nvPr/>
            </p:nvSpPr>
            <p:spPr>
              <a:xfrm>
                <a:off x="979055" y="1874982"/>
                <a:ext cx="1900670" cy="526473"/>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98554" y="1968941"/>
                <a:ext cx="2096655" cy="338554"/>
              </a:xfrm>
              <a:prstGeom prst="rect">
                <a:avLst/>
              </a:prstGeom>
              <a:noFill/>
            </p:spPr>
            <p:txBody>
              <a:bodyPr wrap="square" rtlCol="0">
                <a:spAutoFit/>
              </a:bodyPr>
              <a:lstStyle/>
              <a:p>
                <a:pPr algn="ctr"/>
                <a:r>
                  <a:rPr lang="en-US" sz="1600" b="1" dirty="0" smtClean="0"/>
                  <a:t>test.company.com</a:t>
                </a:r>
                <a:endParaRPr lang="en-US" sz="1600" b="1" dirty="0"/>
              </a:p>
            </p:txBody>
          </p:sp>
        </p:grpSp>
        <p:grpSp>
          <p:nvGrpSpPr>
            <p:cNvPr id="25" name="Group 24"/>
            <p:cNvGrpSpPr/>
            <p:nvPr/>
          </p:nvGrpSpPr>
          <p:grpSpPr>
            <a:xfrm>
              <a:off x="4342245" y="2147455"/>
              <a:ext cx="2096655" cy="526473"/>
              <a:chOff x="898554" y="1874982"/>
              <a:chExt cx="2096655" cy="526473"/>
            </a:xfrm>
          </p:grpSpPr>
          <p:sp>
            <p:nvSpPr>
              <p:cNvPr id="26" name="Rectangle 25"/>
              <p:cNvSpPr/>
              <p:nvPr/>
            </p:nvSpPr>
            <p:spPr>
              <a:xfrm>
                <a:off x="979055" y="1874982"/>
                <a:ext cx="1900670" cy="526473"/>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98554" y="1968941"/>
                <a:ext cx="2096655" cy="338554"/>
              </a:xfrm>
              <a:prstGeom prst="rect">
                <a:avLst/>
              </a:prstGeom>
              <a:noFill/>
            </p:spPr>
            <p:txBody>
              <a:bodyPr wrap="square" rtlCol="0">
                <a:spAutoFit/>
              </a:bodyPr>
              <a:lstStyle/>
              <a:p>
                <a:pPr algn="ctr"/>
                <a:r>
                  <a:rPr lang="en-US" sz="1600" b="1" dirty="0" smtClean="0"/>
                  <a:t>my.company.com</a:t>
                </a:r>
                <a:endParaRPr lang="en-US" sz="1600" b="1" dirty="0"/>
              </a:p>
            </p:txBody>
          </p:sp>
        </p:grpSp>
        <p:grpSp>
          <p:nvGrpSpPr>
            <p:cNvPr id="31" name="Group 30"/>
            <p:cNvGrpSpPr/>
            <p:nvPr/>
          </p:nvGrpSpPr>
          <p:grpSpPr>
            <a:xfrm>
              <a:off x="4591698" y="4350682"/>
              <a:ext cx="1690254" cy="473364"/>
              <a:chOff x="1048327" y="3565236"/>
              <a:chExt cx="1690254" cy="473364"/>
            </a:xfrm>
          </p:grpSpPr>
          <p:sp>
            <p:nvSpPr>
              <p:cNvPr id="32" name="Rounded Rectangle 31"/>
              <p:cNvSpPr/>
              <p:nvPr/>
            </p:nvSpPr>
            <p:spPr>
              <a:xfrm>
                <a:off x="1191491" y="3565236"/>
                <a:ext cx="1403927" cy="47336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TextBox 32"/>
              <p:cNvSpPr txBox="1"/>
              <p:nvPr/>
            </p:nvSpPr>
            <p:spPr>
              <a:xfrm>
                <a:off x="1048327" y="3640722"/>
                <a:ext cx="1690254" cy="338554"/>
              </a:xfrm>
              <a:prstGeom prst="rect">
                <a:avLst/>
              </a:prstGeom>
              <a:noFill/>
            </p:spPr>
            <p:txBody>
              <a:bodyPr wrap="square" rtlCol="0">
                <a:spAutoFit/>
              </a:bodyPr>
              <a:lstStyle/>
              <a:p>
                <a:pPr algn="ctr"/>
                <a:r>
                  <a:rPr lang="en-US" sz="1600" b="1" dirty="0">
                    <a:solidFill>
                      <a:schemeClr val="bg1"/>
                    </a:solidFill>
                  </a:rPr>
                  <a:t>i</a:t>
                </a:r>
                <a:r>
                  <a:rPr lang="en-US" sz="1600" b="1" dirty="0" smtClean="0">
                    <a:solidFill>
                      <a:schemeClr val="bg1"/>
                    </a:solidFill>
                  </a:rPr>
                  <a:t>nstance_v1</a:t>
                </a:r>
                <a:endParaRPr lang="en-US" sz="1600" b="1" dirty="0">
                  <a:solidFill>
                    <a:schemeClr val="bg1"/>
                  </a:solidFill>
                </a:endParaRPr>
              </a:p>
            </p:txBody>
          </p:sp>
        </p:grpSp>
        <p:grpSp>
          <p:nvGrpSpPr>
            <p:cNvPr id="34" name="Group 33"/>
            <p:cNvGrpSpPr/>
            <p:nvPr/>
          </p:nvGrpSpPr>
          <p:grpSpPr>
            <a:xfrm>
              <a:off x="6722082" y="4350682"/>
              <a:ext cx="1690254" cy="473364"/>
              <a:chOff x="1048327" y="3565236"/>
              <a:chExt cx="1690254" cy="473364"/>
            </a:xfrm>
          </p:grpSpPr>
          <p:sp>
            <p:nvSpPr>
              <p:cNvPr id="35" name="Rounded Rectangle 34"/>
              <p:cNvSpPr/>
              <p:nvPr/>
            </p:nvSpPr>
            <p:spPr>
              <a:xfrm>
                <a:off x="1191491" y="3565236"/>
                <a:ext cx="1403927" cy="47336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TextBox 35"/>
              <p:cNvSpPr txBox="1"/>
              <p:nvPr/>
            </p:nvSpPr>
            <p:spPr>
              <a:xfrm>
                <a:off x="1048327" y="3640722"/>
                <a:ext cx="1690254" cy="338554"/>
              </a:xfrm>
              <a:prstGeom prst="rect">
                <a:avLst/>
              </a:prstGeom>
              <a:noFill/>
            </p:spPr>
            <p:txBody>
              <a:bodyPr wrap="square" rtlCol="0">
                <a:spAutoFit/>
              </a:bodyPr>
              <a:lstStyle/>
              <a:p>
                <a:pPr algn="ctr"/>
                <a:r>
                  <a:rPr lang="en-US" sz="1600" b="1" dirty="0" smtClean="0">
                    <a:solidFill>
                      <a:schemeClr val="bg1"/>
                    </a:solidFill>
                  </a:rPr>
                  <a:t>instance_v2</a:t>
                </a:r>
                <a:endParaRPr lang="en-US" sz="1600" b="1" dirty="0">
                  <a:solidFill>
                    <a:schemeClr val="bg1"/>
                  </a:solidFill>
                </a:endParaRPr>
              </a:p>
            </p:txBody>
          </p:sp>
        </p:grpSp>
        <p:grpSp>
          <p:nvGrpSpPr>
            <p:cNvPr id="40" name="Group 39"/>
            <p:cNvGrpSpPr/>
            <p:nvPr/>
          </p:nvGrpSpPr>
          <p:grpSpPr>
            <a:xfrm>
              <a:off x="4923701" y="5244812"/>
              <a:ext cx="1026247" cy="858982"/>
              <a:chOff x="1439862" y="5107709"/>
              <a:chExt cx="1026247" cy="858982"/>
            </a:xfrm>
          </p:grpSpPr>
          <p:sp>
            <p:nvSpPr>
              <p:cNvPr id="41" name="Flowchart: Magnetic Disk 40"/>
              <p:cNvSpPr/>
              <p:nvPr/>
            </p:nvSpPr>
            <p:spPr>
              <a:xfrm>
                <a:off x="1439862" y="5107709"/>
                <a:ext cx="1026247" cy="858982"/>
              </a:xfrm>
              <a:prstGeom prst="flowChartMagneticDisk">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1476403" y="5381916"/>
                <a:ext cx="940955" cy="584775"/>
              </a:xfrm>
              <a:prstGeom prst="rect">
                <a:avLst/>
              </a:prstGeom>
              <a:noFill/>
            </p:spPr>
            <p:txBody>
              <a:bodyPr wrap="square" rtlCol="0">
                <a:spAutoFit/>
              </a:bodyPr>
              <a:lstStyle/>
              <a:p>
                <a:pPr algn="ctr"/>
                <a:r>
                  <a:rPr lang="en-US" sz="1600" b="1" dirty="0"/>
                  <a:t>m</a:t>
                </a:r>
                <a:r>
                  <a:rPr lang="en-US" sz="1600" b="1" dirty="0" smtClean="0"/>
                  <a:t>aster DB</a:t>
                </a:r>
                <a:endParaRPr lang="en-US" sz="1600" b="1" dirty="0"/>
              </a:p>
            </p:txBody>
          </p:sp>
        </p:grpSp>
        <p:sp>
          <p:nvSpPr>
            <p:cNvPr id="44" name="TextBox 43"/>
            <p:cNvSpPr txBox="1"/>
            <p:nvPr/>
          </p:nvSpPr>
          <p:spPr>
            <a:xfrm>
              <a:off x="4436411" y="3225225"/>
              <a:ext cx="1861127" cy="584775"/>
            </a:xfrm>
            <a:prstGeom prst="rect">
              <a:avLst/>
            </a:prstGeom>
            <a:noFill/>
          </p:spPr>
          <p:txBody>
            <a:bodyPr wrap="square" rtlCol="0">
              <a:spAutoFit/>
            </a:bodyPr>
            <a:lstStyle/>
            <a:p>
              <a:pPr algn="ctr"/>
              <a:r>
                <a:rPr lang="en-US" sz="1600" b="1" dirty="0" smtClean="0"/>
                <a:t>172.168.5.6 (elastic IP)</a:t>
              </a:r>
              <a:endParaRPr lang="en-US" sz="1600" b="1" dirty="0"/>
            </a:p>
          </p:txBody>
        </p:sp>
        <p:sp>
          <p:nvSpPr>
            <p:cNvPr id="45" name="TextBox 44"/>
            <p:cNvSpPr txBox="1"/>
            <p:nvPr/>
          </p:nvSpPr>
          <p:spPr>
            <a:xfrm>
              <a:off x="6619154" y="3225224"/>
              <a:ext cx="1861127" cy="584775"/>
            </a:xfrm>
            <a:prstGeom prst="rect">
              <a:avLst/>
            </a:prstGeom>
            <a:noFill/>
          </p:spPr>
          <p:txBody>
            <a:bodyPr wrap="square" rtlCol="0">
              <a:spAutoFit/>
            </a:bodyPr>
            <a:lstStyle/>
            <a:p>
              <a:pPr algn="ctr"/>
              <a:r>
                <a:rPr lang="en-US" sz="1600" b="1" dirty="0" smtClean="0"/>
                <a:t>172.168.2.7 (dynamic IP)</a:t>
              </a:r>
              <a:endParaRPr lang="en-US" sz="1600" b="1" dirty="0"/>
            </a:p>
          </p:txBody>
        </p:sp>
        <p:cxnSp>
          <p:nvCxnSpPr>
            <p:cNvPr id="51" name="Straight Arrow Connector 50"/>
            <p:cNvCxnSpPr/>
            <p:nvPr/>
          </p:nvCxnSpPr>
          <p:spPr>
            <a:xfrm>
              <a:off x="7567209" y="2742331"/>
              <a:ext cx="0" cy="5512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567209" y="3762951"/>
              <a:ext cx="0" cy="5512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437978" y="3783223"/>
              <a:ext cx="0" cy="5512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447861" y="2742332"/>
              <a:ext cx="0" cy="5512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5708073" y="4891520"/>
              <a:ext cx="1872992" cy="50251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447861" y="4909992"/>
              <a:ext cx="0" cy="5512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381000" y="1536258"/>
            <a:ext cx="2895600" cy="4567536"/>
            <a:chOff x="381000" y="1536258"/>
            <a:chExt cx="2895600" cy="4567536"/>
          </a:xfrm>
        </p:grpSpPr>
        <p:sp>
          <p:nvSpPr>
            <p:cNvPr id="17419" name="TextBox 13"/>
            <p:cNvSpPr txBox="1">
              <a:spLocks noChangeArrowheads="1"/>
            </p:cNvSpPr>
            <p:nvPr/>
          </p:nvSpPr>
          <p:spPr bwMode="auto">
            <a:xfrm>
              <a:off x="984654" y="1536258"/>
              <a:ext cx="20505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sz="2400" b="1" dirty="0">
                  <a:solidFill>
                    <a:schemeClr val="accent3">
                      <a:lumMod val="50000"/>
                    </a:schemeClr>
                  </a:solidFill>
                </a:rPr>
                <a:t>c</a:t>
              </a:r>
              <a:r>
                <a:rPr lang="en-US" sz="2400" b="1" dirty="0" smtClean="0">
                  <a:solidFill>
                    <a:schemeClr val="accent3">
                      <a:lumMod val="50000"/>
                    </a:schemeClr>
                  </a:solidFill>
                </a:rPr>
                <a:t>urrent state</a:t>
              </a:r>
              <a:endParaRPr lang="en-US" sz="2400" b="1" dirty="0">
                <a:solidFill>
                  <a:schemeClr val="accent3">
                    <a:lumMod val="50000"/>
                  </a:schemeClr>
                </a:solidFill>
              </a:endParaRPr>
            </a:p>
          </p:txBody>
        </p:sp>
        <p:grpSp>
          <p:nvGrpSpPr>
            <p:cNvPr id="37" name="Group 36"/>
            <p:cNvGrpSpPr/>
            <p:nvPr/>
          </p:nvGrpSpPr>
          <p:grpSpPr>
            <a:xfrm>
              <a:off x="381000" y="2147455"/>
              <a:ext cx="2895600" cy="3956339"/>
              <a:chOff x="381000" y="2147455"/>
              <a:chExt cx="2895600" cy="3956339"/>
            </a:xfrm>
          </p:grpSpPr>
          <p:cxnSp>
            <p:nvCxnSpPr>
              <p:cNvPr id="17417" name="Straight Connector 2"/>
              <p:cNvCxnSpPr>
                <a:cxnSpLocks noChangeShapeType="1"/>
              </p:cNvCxnSpPr>
              <p:nvPr/>
            </p:nvCxnSpPr>
            <p:spPr bwMode="auto">
              <a:xfrm>
                <a:off x="381000" y="3017982"/>
                <a:ext cx="2895600" cy="0"/>
              </a:xfrm>
              <a:prstGeom prst="line">
                <a:avLst/>
              </a:prstGeom>
              <a:noFill/>
              <a:ln w="190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 name="Group 5"/>
              <p:cNvGrpSpPr/>
              <p:nvPr/>
            </p:nvGrpSpPr>
            <p:grpSpPr>
              <a:xfrm>
                <a:off x="898554" y="2147455"/>
                <a:ext cx="2096655" cy="526473"/>
                <a:chOff x="898554" y="1874982"/>
                <a:chExt cx="2096655" cy="526473"/>
              </a:xfrm>
            </p:grpSpPr>
            <p:sp>
              <p:nvSpPr>
                <p:cNvPr id="4" name="Rectangle 3"/>
                <p:cNvSpPr/>
                <p:nvPr/>
              </p:nvSpPr>
              <p:spPr>
                <a:xfrm>
                  <a:off x="979055" y="1874982"/>
                  <a:ext cx="1900670" cy="526473"/>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98554" y="1968941"/>
                  <a:ext cx="2096655" cy="338554"/>
                </a:xfrm>
                <a:prstGeom prst="rect">
                  <a:avLst/>
                </a:prstGeom>
                <a:noFill/>
              </p:spPr>
              <p:txBody>
                <a:bodyPr wrap="square" rtlCol="0">
                  <a:spAutoFit/>
                </a:bodyPr>
                <a:lstStyle/>
                <a:p>
                  <a:pPr algn="ctr"/>
                  <a:r>
                    <a:rPr lang="en-US" sz="1600" b="1" dirty="0" smtClean="0"/>
                    <a:t>my.company.com</a:t>
                  </a:r>
                  <a:endParaRPr lang="en-US" sz="1600" b="1" dirty="0"/>
                </a:p>
              </p:txBody>
            </p:sp>
          </p:grpSp>
          <p:grpSp>
            <p:nvGrpSpPr>
              <p:cNvPr id="12" name="Group 11"/>
              <p:cNvGrpSpPr/>
              <p:nvPr/>
            </p:nvGrpSpPr>
            <p:grpSpPr>
              <a:xfrm>
                <a:off x="983673" y="4334520"/>
                <a:ext cx="1690254" cy="473364"/>
                <a:chOff x="1048327" y="3565236"/>
                <a:chExt cx="1690254" cy="473364"/>
              </a:xfrm>
            </p:grpSpPr>
            <p:sp>
              <p:nvSpPr>
                <p:cNvPr id="7" name="Rounded Rectangle 6"/>
                <p:cNvSpPr/>
                <p:nvPr/>
              </p:nvSpPr>
              <p:spPr>
                <a:xfrm>
                  <a:off x="1191491" y="3565236"/>
                  <a:ext cx="1403927" cy="47336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TextBox 7"/>
                <p:cNvSpPr txBox="1"/>
                <p:nvPr/>
              </p:nvSpPr>
              <p:spPr>
                <a:xfrm>
                  <a:off x="1048327" y="3640722"/>
                  <a:ext cx="1690254" cy="338554"/>
                </a:xfrm>
                <a:prstGeom prst="rect">
                  <a:avLst/>
                </a:prstGeom>
                <a:noFill/>
              </p:spPr>
              <p:txBody>
                <a:bodyPr wrap="square" rtlCol="0">
                  <a:spAutoFit/>
                </a:bodyPr>
                <a:lstStyle/>
                <a:p>
                  <a:pPr algn="ctr"/>
                  <a:r>
                    <a:rPr lang="en-US" sz="1600" b="1" dirty="0">
                      <a:solidFill>
                        <a:schemeClr val="bg1"/>
                      </a:solidFill>
                    </a:rPr>
                    <a:t>i</a:t>
                  </a:r>
                  <a:r>
                    <a:rPr lang="en-US" sz="1600" b="1" dirty="0" smtClean="0">
                      <a:solidFill>
                        <a:schemeClr val="bg1"/>
                      </a:solidFill>
                    </a:rPr>
                    <a:t>nstance_v1</a:t>
                  </a:r>
                  <a:endParaRPr lang="en-US" sz="1600" b="1" dirty="0">
                    <a:solidFill>
                      <a:schemeClr val="bg1"/>
                    </a:solidFill>
                  </a:endParaRPr>
                </a:p>
              </p:txBody>
            </p:sp>
          </p:grpSp>
          <p:sp>
            <p:nvSpPr>
              <p:cNvPr id="17" name="TextBox 16"/>
              <p:cNvSpPr txBox="1"/>
              <p:nvPr/>
            </p:nvSpPr>
            <p:spPr>
              <a:xfrm>
                <a:off x="898236" y="3225223"/>
                <a:ext cx="1861127" cy="584775"/>
              </a:xfrm>
              <a:prstGeom prst="rect">
                <a:avLst/>
              </a:prstGeom>
              <a:noFill/>
            </p:spPr>
            <p:txBody>
              <a:bodyPr wrap="square" rtlCol="0">
                <a:spAutoFit/>
              </a:bodyPr>
              <a:lstStyle/>
              <a:p>
                <a:pPr algn="ctr"/>
                <a:r>
                  <a:rPr lang="en-US" sz="1600" b="1" dirty="0" smtClean="0"/>
                  <a:t>172.168.5.6 (elastic IP)</a:t>
                </a:r>
                <a:endParaRPr lang="en-US" sz="1600" b="1" dirty="0"/>
              </a:p>
            </p:txBody>
          </p:sp>
          <p:cxnSp>
            <p:nvCxnSpPr>
              <p:cNvPr id="19" name="Straight Arrow Connector 18"/>
              <p:cNvCxnSpPr/>
              <p:nvPr/>
            </p:nvCxnSpPr>
            <p:spPr>
              <a:xfrm>
                <a:off x="1838036" y="2742333"/>
                <a:ext cx="0" cy="5512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824181" y="3750830"/>
                <a:ext cx="0" cy="5512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1315676" y="5244812"/>
                <a:ext cx="1026247" cy="858982"/>
                <a:chOff x="1439862" y="5107709"/>
                <a:chExt cx="1026247" cy="858982"/>
              </a:xfrm>
            </p:grpSpPr>
            <p:sp>
              <p:nvSpPr>
                <p:cNvPr id="56" name="Flowchart: Magnetic Disk 55"/>
                <p:cNvSpPr/>
                <p:nvPr/>
              </p:nvSpPr>
              <p:spPr>
                <a:xfrm>
                  <a:off x="1439862" y="5107709"/>
                  <a:ext cx="1026247" cy="858982"/>
                </a:xfrm>
                <a:prstGeom prst="flowChartMagneticDisk">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1476403" y="5381916"/>
                  <a:ext cx="940955" cy="584775"/>
                </a:xfrm>
                <a:prstGeom prst="rect">
                  <a:avLst/>
                </a:prstGeom>
                <a:noFill/>
              </p:spPr>
              <p:txBody>
                <a:bodyPr wrap="square" rtlCol="0">
                  <a:spAutoFit/>
                </a:bodyPr>
                <a:lstStyle/>
                <a:p>
                  <a:pPr algn="ctr"/>
                  <a:r>
                    <a:rPr lang="en-US" sz="1600" b="1" dirty="0"/>
                    <a:t>m</a:t>
                  </a:r>
                  <a:r>
                    <a:rPr lang="en-US" sz="1600" b="1" dirty="0" smtClean="0"/>
                    <a:t>aster DB</a:t>
                  </a:r>
                  <a:endParaRPr lang="en-US" sz="1600" b="1" dirty="0"/>
                </a:p>
              </p:txBody>
            </p:sp>
          </p:grpSp>
          <p:cxnSp>
            <p:nvCxnSpPr>
              <p:cNvPr id="60" name="Straight Arrow Connector 59"/>
              <p:cNvCxnSpPr/>
              <p:nvPr/>
            </p:nvCxnSpPr>
            <p:spPr>
              <a:xfrm>
                <a:off x="1838036" y="4909993"/>
                <a:ext cx="0" cy="5512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grpSp>
      <p:sp>
        <p:nvSpPr>
          <p:cNvPr id="48"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6</a:t>
            </a:fld>
            <a:endParaRPr lang="en-US"/>
          </a:p>
        </p:txBody>
      </p:sp>
    </p:spTree>
    <p:extLst>
      <p:ext uri="{BB962C8B-B14F-4D97-AF65-F5344CB8AC3E}">
        <p14:creationId xmlns:p14="http://schemas.microsoft.com/office/powerpoint/2010/main" val="18701174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Title 7"/>
          <p:cNvSpPr>
            <a:spLocks noGrp="1"/>
          </p:cNvSpPr>
          <p:nvPr>
            <p:ph type="title"/>
          </p:nvPr>
        </p:nvSpPr>
        <p:spPr/>
        <p:txBody>
          <a:bodyPr/>
          <a:lstStyle/>
          <a:p>
            <a:r>
              <a:rPr lang="en-US" dirty="0" smtClean="0"/>
              <a:t>Elastic IP Address Example (2)</a:t>
            </a:r>
          </a:p>
        </p:txBody>
      </p:sp>
      <p:sp>
        <p:nvSpPr>
          <p:cNvPr id="9" name="Content Placeholder 8"/>
          <p:cNvSpPr>
            <a:spLocks noGrp="1"/>
          </p:cNvSpPr>
          <p:nvPr>
            <p:ph idx="1"/>
          </p:nvPr>
        </p:nvSpPr>
        <p:spPr>
          <a:xfrm>
            <a:off x="5124248" y="2369007"/>
            <a:ext cx="3491345" cy="1973594"/>
          </a:xfrm>
        </p:spPr>
        <p:txBody>
          <a:bodyPr/>
          <a:lstStyle/>
          <a:p>
            <a:r>
              <a:rPr lang="en-US" dirty="0"/>
              <a:t>Dynamically remap IP address to point to any </a:t>
            </a:r>
            <a:r>
              <a:rPr lang="en-US" dirty="0" smtClean="0"/>
              <a:t>instance </a:t>
            </a:r>
            <a:r>
              <a:rPr lang="en-US" dirty="0"/>
              <a:t>with </a:t>
            </a:r>
            <a:r>
              <a:rPr lang="en-US" dirty="0" smtClean="0"/>
              <a:t>elastic IP addresses</a:t>
            </a:r>
            <a:endParaRPr lang="en-US" dirty="0"/>
          </a:p>
          <a:p>
            <a:endParaRPr lang="en-US" dirty="0"/>
          </a:p>
        </p:txBody>
      </p:sp>
      <p:grpSp>
        <p:nvGrpSpPr>
          <p:cNvPr id="2" name="Group 1"/>
          <p:cNvGrpSpPr/>
          <p:nvPr/>
        </p:nvGrpSpPr>
        <p:grpSpPr>
          <a:xfrm>
            <a:off x="381000" y="1558636"/>
            <a:ext cx="4188979" cy="4545158"/>
            <a:chOff x="381000" y="1558636"/>
            <a:chExt cx="4188979" cy="4545158"/>
          </a:xfrm>
        </p:grpSpPr>
        <p:sp>
          <p:nvSpPr>
            <p:cNvPr id="18434" name="TextBox 13"/>
            <p:cNvSpPr txBox="1">
              <a:spLocks noChangeArrowheads="1"/>
            </p:cNvSpPr>
            <p:nvPr/>
          </p:nvSpPr>
          <p:spPr bwMode="auto">
            <a:xfrm>
              <a:off x="1118911" y="1558636"/>
              <a:ext cx="16209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sz="2400" b="1" dirty="0">
                  <a:solidFill>
                    <a:schemeClr val="accent3">
                      <a:lumMod val="50000"/>
                    </a:schemeClr>
                  </a:solidFill>
                </a:rPr>
                <a:t>f</a:t>
              </a:r>
              <a:r>
                <a:rPr lang="en-US" sz="2400" b="1" dirty="0" smtClean="0">
                  <a:solidFill>
                    <a:schemeClr val="accent3">
                      <a:lumMod val="50000"/>
                    </a:schemeClr>
                  </a:solidFill>
                </a:rPr>
                <a:t>inal state</a:t>
              </a:r>
              <a:endParaRPr lang="en-US" sz="2400" b="1" dirty="0">
                <a:solidFill>
                  <a:schemeClr val="accent3">
                    <a:lumMod val="50000"/>
                  </a:schemeClr>
                </a:solidFill>
              </a:endParaRPr>
            </a:p>
          </p:txBody>
        </p:sp>
        <p:cxnSp>
          <p:nvCxnSpPr>
            <p:cNvPr id="18" name="Straight Connector 2"/>
            <p:cNvCxnSpPr>
              <a:cxnSpLocks noChangeShapeType="1"/>
            </p:cNvCxnSpPr>
            <p:nvPr/>
          </p:nvCxnSpPr>
          <p:spPr bwMode="auto">
            <a:xfrm>
              <a:off x="381000" y="3017982"/>
              <a:ext cx="2895600" cy="0"/>
            </a:xfrm>
            <a:prstGeom prst="line">
              <a:avLst/>
            </a:prstGeom>
            <a:noFill/>
            <a:ln w="190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9" name="Group 18"/>
            <p:cNvGrpSpPr/>
            <p:nvPr/>
          </p:nvGrpSpPr>
          <p:grpSpPr>
            <a:xfrm>
              <a:off x="898554" y="2147455"/>
              <a:ext cx="2096655" cy="526473"/>
              <a:chOff x="898554" y="1874982"/>
              <a:chExt cx="2096655" cy="526473"/>
            </a:xfrm>
          </p:grpSpPr>
          <p:sp>
            <p:nvSpPr>
              <p:cNvPr id="30" name="Rectangle 29"/>
              <p:cNvSpPr/>
              <p:nvPr/>
            </p:nvSpPr>
            <p:spPr>
              <a:xfrm>
                <a:off x="979055" y="1874982"/>
                <a:ext cx="1900670" cy="526473"/>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98554" y="1968941"/>
                <a:ext cx="2096655" cy="338554"/>
              </a:xfrm>
              <a:prstGeom prst="rect">
                <a:avLst/>
              </a:prstGeom>
              <a:noFill/>
            </p:spPr>
            <p:txBody>
              <a:bodyPr wrap="square" rtlCol="0">
                <a:spAutoFit/>
              </a:bodyPr>
              <a:lstStyle/>
              <a:p>
                <a:pPr algn="ctr"/>
                <a:r>
                  <a:rPr lang="en-US" sz="1600" b="1" dirty="0" smtClean="0"/>
                  <a:t>my.company.com</a:t>
                </a:r>
                <a:endParaRPr lang="en-US" sz="1600" b="1" dirty="0"/>
              </a:p>
            </p:txBody>
          </p:sp>
        </p:grpSp>
        <p:grpSp>
          <p:nvGrpSpPr>
            <p:cNvPr id="20" name="Group 19"/>
            <p:cNvGrpSpPr/>
            <p:nvPr/>
          </p:nvGrpSpPr>
          <p:grpSpPr>
            <a:xfrm>
              <a:off x="983673" y="4334520"/>
              <a:ext cx="1690254" cy="473364"/>
              <a:chOff x="1048327" y="3565236"/>
              <a:chExt cx="1690254" cy="473364"/>
            </a:xfrm>
          </p:grpSpPr>
          <p:sp>
            <p:nvSpPr>
              <p:cNvPr id="28" name="Rounded Rectangle 27"/>
              <p:cNvSpPr/>
              <p:nvPr/>
            </p:nvSpPr>
            <p:spPr>
              <a:xfrm>
                <a:off x="1191491" y="3565236"/>
                <a:ext cx="1403927" cy="47336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TextBox 28"/>
              <p:cNvSpPr txBox="1"/>
              <p:nvPr/>
            </p:nvSpPr>
            <p:spPr>
              <a:xfrm>
                <a:off x="1048327" y="3640722"/>
                <a:ext cx="1690254" cy="338554"/>
              </a:xfrm>
              <a:prstGeom prst="rect">
                <a:avLst/>
              </a:prstGeom>
              <a:noFill/>
            </p:spPr>
            <p:txBody>
              <a:bodyPr wrap="square" rtlCol="0">
                <a:spAutoFit/>
              </a:bodyPr>
              <a:lstStyle/>
              <a:p>
                <a:pPr algn="ctr"/>
                <a:r>
                  <a:rPr lang="en-US" sz="1600" b="1" dirty="0">
                    <a:solidFill>
                      <a:schemeClr val="bg1"/>
                    </a:solidFill>
                  </a:rPr>
                  <a:t>i</a:t>
                </a:r>
                <a:r>
                  <a:rPr lang="en-US" sz="1600" b="1" dirty="0" smtClean="0">
                    <a:solidFill>
                      <a:schemeClr val="bg1"/>
                    </a:solidFill>
                  </a:rPr>
                  <a:t>nstance_v1</a:t>
                </a:r>
                <a:endParaRPr lang="en-US" sz="1600" b="1" dirty="0">
                  <a:solidFill>
                    <a:schemeClr val="bg1"/>
                  </a:solidFill>
                </a:endParaRPr>
              </a:p>
            </p:txBody>
          </p:sp>
        </p:grpSp>
        <p:sp>
          <p:nvSpPr>
            <p:cNvPr id="21" name="TextBox 20"/>
            <p:cNvSpPr txBox="1"/>
            <p:nvPr/>
          </p:nvSpPr>
          <p:spPr>
            <a:xfrm>
              <a:off x="898236" y="3225223"/>
              <a:ext cx="1861127" cy="584775"/>
            </a:xfrm>
            <a:prstGeom prst="rect">
              <a:avLst/>
            </a:prstGeom>
            <a:noFill/>
          </p:spPr>
          <p:txBody>
            <a:bodyPr wrap="square" rtlCol="0">
              <a:spAutoFit/>
            </a:bodyPr>
            <a:lstStyle/>
            <a:p>
              <a:pPr algn="ctr"/>
              <a:r>
                <a:rPr lang="en-US" sz="1600" b="1" dirty="0" smtClean="0"/>
                <a:t>172.168.5.6 (elastic IP)</a:t>
              </a:r>
              <a:endParaRPr lang="en-US" sz="1600" b="1" dirty="0"/>
            </a:p>
          </p:txBody>
        </p:sp>
        <p:cxnSp>
          <p:nvCxnSpPr>
            <p:cNvPr id="22" name="Straight Arrow Connector 21"/>
            <p:cNvCxnSpPr/>
            <p:nvPr/>
          </p:nvCxnSpPr>
          <p:spPr>
            <a:xfrm>
              <a:off x="1838036" y="2742333"/>
              <a:ext cx="0" cy="5512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824181" y="3750830"/>
              <a:ext cx="1198708" cy="5512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1315676" y="5244812"/>
              <a:ext cx="1026247" cy="858982"/>
              <a:chOff x="1439862" y="5107709"/>
              <a:chExt cx="1026247" cy="858982"/>
            </a:xfrm>
          </p:grpSpPr>
          <p:sp>
            <p:nvSpPr>
              <p:cNvPr id="26" name="Flowchart: Magnetic Disk 25"/>
              <p:cNvSpPr/>
              <p:nvPr/>
            </p:nvSpPr>
            <p:spPr>
              <a:xfrm>
                <a:off x="1439862" y="5107709"/>
                <a:ext cx="1026247" cy="858982"/>
              </a:xfrm>
              <a:prstGeom prst="flowChartMagneticDisk">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476403" y="5381916"/>
                <a:ext cx="940955" cy="584775"/>
              </a:xfrm>
              <a:prstGeom prst="rect">
                <a:avLst/>
              </a:prstGeom>
              <a:noFill/>
            </p:spPr>
            <p:txBody>
              <a:bodyPr wrap="square" rtlCol="0">
                <a:spAutoFit/>
              </a:bodyPr>
              <a:lstStyle/>
              <a:p>
                <a:pPr algn="ctr"/>
                <a:r>
                  <a:rPr lang="en-US" sz="1600" b="1" dirty="0"/>
                  <a:t>m</a:t>
                </a:r>
                <a:r>
                  <a:rPr lang="en-US" sz="1600" b="1" dirty="0" smtClean="0"/>
                  <a:t>aster DB</a:t>
                </a:r>
                <a:endParaRPr lang="en-US" sz="1600" b="1" dirty="0"/>
              </a:p>
            </p:txBody>
          </p:sp>
        </p:grpSp>
        <p:cxnSp>
          <p:nvCxnSpPr>
            <p:cNvPr id="25" name="Straight Arrow Connector 24"/>
            <p:cNvCxnSpPr/>
            <p:nvPr/>
          </p:nvCxnSpPr>
          <p:spPr>
            <a:xfrm flipH="1">
              <a:off x="1838036" y="4815965"/>
              <a:ext cx="1157173" cy="64532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2879725" y="4342601"/>
              <a:ext cx="1690254" cy="473364"/>
              <a:chOff x="1048327" y="3565236"/>
              <a:chExt cx="1690254" cy="473364"/>
            </a:xfrm>
          </p:grpSpPr>
          <p:sp>
            <p:nvSpPr>
              <p:cNvPr id="33" name="Rounded Rectangle 32"/>
              <p:cNvSpPr/>
              <p:nvPr/>
            </p:nvSpPr>
            <p:spPr>
              <a:xfrm>
                <a:off x="1191491" y="3565236"/>
                <a:ext cx="1403927" cy="47336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p:cNvSpPr txBox="1"/>
              <p:nvPr/>
            </p:nvSpPr>
            <p:spPr>
              <a:xfrm>
                <a:off x="1048327" y="3640722"/>
                <a:ext cx="1690254" cy="338554"/>
              </a:xfrm>
              <a:prstGeom prst="rect">
                <a:avLst/>
              </a:prstGeom>
              <a:noFill/>
            </p:spPr>
            <p:txBody>
              <a:bodyPr wrap="square" rtlCol="0">
                <a:spAutoFit/>
              </a:bodyPr>
              <a:lstStyle/>
              <a:p>
                <a:pPr algn="ctr"/>
                <a:r>
                  <a:rPr lang="en-US" sz="1600" b="1" dirty="0" smtClean="0">
                    <a:solidFill>
                      <a:schemeClr val="bg1"/>
                    </a:solidFill>
                  </a:rPr>
                  <a:t>instance_v2</a:t>
                </a:r>
                <a:endParaRPr lang="en-US" sz="1600" b="1" dirty="0">
                  <a:solidFill>
                    <a:schemeClr val="bg1"/>
                  </a:solidFill>
                </a:endParaRPr>
              </a:p>
            </p:txBody>
          </p:sp>
        </p:grpSp>
      </p:grpSp>
      <p:sp>
        <p:nvSpPr>
          <p:cNvPr id="35"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7</a:t>
            </a:fld>
            <a:endParaRPr lang="en-US"/>
          </a:p>
        </p:txBody>
      </p:sp>
    </p:spTree>
    <p:extLst>
      <p:ext uri="{BB962C8B-B14F-4D97-AF65-F5344CB8AC3E}">
        <p14:creationId xmlns:p14="http://schemas.microsoft.com/office/powerpoint/2010/main" val="18289567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3"/>
          <p:cNvSpPr>
            <a:spLocks noGrp="1"/>
          </p:cNvSpPr>
          <p:nvPr>
            <p:ph type="title"/>
          </p:nvPr>
        </p:nvSpPr>
        <p:spPr/>
        <p:txBody>
          <a:bodyPr/>
          <a:lstStyle/>
          <a:p>
            <a:r>
              <a:rPr lang="en-US" sz="3200" dirty="0" smtClean="0"/>
              <a:t>Elastic IP Addresses – Euca2ools</a:t>
            </a:r>
          </a:p>
        </p:txBody>
      </p:sp>
      <p:sp>
        <p:nvSpPr>
          <p:cNvPr id="19458" name="Rectangle 2"/>
          <p:cNvSpPr>
            <a:spLocks noGrp="1" noChangeArrowheads="1"/>
          </p:cNvSpPr>
          <p:nvPr>
            <p:ph type="body" idx="1"/>
          </p:nvPr>
        </p:nvSpPr>
        <p:spPr/>
        <p:txBody>
          <a:bodyPr/>
          <a:lstStyle/>
          <a:p>
            <a:r>
              <a:rPr lang="en-US" dirty="0" smtClean="0"/>
              <a:t>View public IP addresses</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-describe-addresses</a:t>
            </a:r>
          </a:p>
          <a:p>
            <a:pPr lvl="1"/>
            <a:r>
              <a:rPr lang="en-US" dirty="0" smtClean="0">
                <a:cs typeface="Courier New" pitchFamily="49" charset="0"/>
              </a:rPr>
              <a:t>Normal users can only see their reserved </a:t>
            </a:r>
            <a:r>
              <a:rPr lang="en-US" smtClean="0">
                <a:cs typeface="Courier New" pitchFamily="49" charset="0"/>
              </a:rPr>
              <a:t>IP addresses</a:t>
            </a:r>
            <a:endParaRPr lang="en-US" dirty="0" smtClean="0">
              <a:cs typeface="Courier New" pitchFamily="49" charset="0"/>
            </a:endParaRPr>
          </a:p>
          <a:p>
            <a:r>
              <a:rPr lang="en-US" dirty="0" smtClean="0"/>
              <a:t>Reserve an elastic IP address from the public IP address pool.</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-allocate-address</a:t>
            </a:r>
          </a:p>
          <a:p>
            <a:r>
              <a:rPr lang="en-US" dirty="0" smtClean="0"/>
              <a:t>Assign an elastic IP address to an instance</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-associate-address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 &lt;IP&gt;</a:t>
            </a:r>
          </a:p>
          <a:p>
            <a:r>
              <a:rPr lang="en-US" dirty="0" smtClean="0"/>
              <a:t>Disassociate an elastic IP address from an instance</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-disassociate-address &lt;IP&gt;</a:t>
            </a:r>
          </a:p>
          <a:p>
            <a:r>
              <a:rPr lang="en-US" dirty="0" smtClean="0"/>
              <a:t>Release an elastic IP address back to the public address pool.</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-release-address &lt;IP&gt;</a:t>
            </a:r>
          </a:p>
        </p:txBody>
      </p:sp>
      <p:sp>
        <p:nvSpPr>
          <p:cNvPr id="4"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8</a:t>
            </a:fld>
            <a:endParaRPr lang="en-US"/>
          </a:p>
        </p:txBody>
      </p:sp>
    </p:spTree>
    <p:extLst>
      <p:ext uri="{BB962C8B-B14F-4D97-AF65-F5344CB8AC3E}">
        <p14:creationId xmlns:p14="http://schemas.microsoft.com/office/powerpoint/2010/main" val="26852690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3"/>
          <p:cNvSpPr>
            <a:spLocks noGrp="1"/>
          </p:cNvSpPr>
          <p:nvPr>
            <p:ph type="title"/>
          </p:nvPr>
        </p:nvSpPr>
        <p:spPr/>
        <p:txBody>
          <a:bodyPr/>
          <a:lstStyle/>
          <a:p>
            <a:r>
              <a:rPr lang="en-US" dirty="0" smtClean="0"/>
              <a:t>Viewing IP Addresses</a:t>
            </a:r>
          </a:p>
        </p:txBody>
      </p:sp>
      <p:grpSp>
        <p:nvGrpSpPr>
          <p:cNvPr id="10" name="Group 9"/>
          <p:cNvGrpSpPr/>
          <p:nvPr/>
        </p:nvGrpSpPr>
        <p:grpSpPr>
          <a:xfrm>
            <a:off x="314036" y="1557705"/>
            <a:ext cx="8506691" cy="4577062"/>
            <a:chOff x="314036" y="1557705"/>
            <a:chExt cx="8506691" cy="4577062"/>
          </a:xfrm>
        </p:grpSpPr>
        <p:sp>
          <p:nvSpPr>
            <p:cNvPr id="2" name="TextBox 1"/>
            <p:cNvSpPr txBox="1"/>
            <p:nvPr/>
          </p:nvSpPr>
          <p:spPr>
            <a:xfrm>
              <a:off x="314036" y="3523673"/>
              <a:ext cx="8506691" cy="1200329"/>
            </a:xfrm>
            <a:prstGeom prst="rect">
              <a:avLst/>
            </a:prstGeom>
            <a:noFill/>
          </p:spPr>
          <p:txBody>
            <a:bodyPr wrap="square" rtlCol="0">
              <a:spAutoFit/>
            </a:bodyPr>
            <a:lstStyle/>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euca</a:t>
              </a:r>
              <a:r>
                <a:rPr lang="en-US" sz="1200" dirty="0">
                  <a:latin typeface="Courier New" pitchFamily="49" charset="0"/>
                  <a:cs typeface="Courier New" pitchFamily="49" charset="0"/>
                </a:rPr>
                <a:t>-describe-addresses</a:t>
              </a:r>
            </a:p>
            <a:p>
              <a:r>
                <a:rPr lang="en-US" sz="1200" dirty="0">
                  <a:latin typeface="Courier New" pitchFamily="49" charset="0"/>
                  <a:cs typeface="Courier New" pitchFamily="49" charset="0"/>
                </a:rPr>
                <a:t>ADDRESS 172.16.194.21   i-8CCE43AE (</a:t>
              </a:r>
              <a:r>
                <a:rPr lang="en-US" sz="1200" dirty="0" err="1">
                  <a:latin typeface="Courier New" pitchFamily="49" charset="0"/>
                  <a:cs typeface="Courier New" pitchFamily="49" charset="0"/>
                </a:rPr>
                <a:t>arn:aws:euare</a:t>
              </a:r>
              <a:r>
                <a:rPr lang="en-US" sz="1200" dirty="0">
                  <a:latin typeface="Courier New" pitchFamily="49" charset="0"/>
                  <a:cs typeface="Courier New" pitchFamily="49" charset="0"/>
                </a:rPr>
                <a:t>::000000000000:user/eucalyptus)  </a:t>
              </a:r>
              <a:r>
                <a:rPr lang="en-US" sz="1200" dirty="0" smtClean="0">
                  <a:latin typeface="Courier New" pitchFamily="49" charset="0"/>
                  <a:cs typeface="Courier New" pitchFamily="49" charset="0"/>
                </a:rPr>
                <a:t>standard</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ADDRESS 172.16.194.22   i-CA1640FC (</a:t>
              </a:r>
              <a:r>
                <a:rPr lang="en-US" sz="1200" dirty="0" err="1">
                  <a:latin typeface="Courier New" pitchFamily="49" charset="0"/>
                  <a:cs typeface="Courier New" pitchFamily="49" charset="0"/>
                </a:rPr>
                <a:t>arn:aws:euare</a:t>
              </a:r>
              <a:r>
                <a:rPr lang="en-US" sz="1200" dirty="0">
                  <a:latin typeface="Courier New" pitchFamily="49" charset="0"/>
                  <a:cs typeface="Courier New" pitchFamily="49" charset="0"/>
                </a:rPr>
                <a:t>::714937189257:user/admin)  </a:t>
              </a:r>
              <a:r>
                <a:rPr lang="en-US" sz="1200" dirty="0" smtClean="0">
                  <a:latin typeface="Courier New" pitchFamily="49" charset="0"/>
                  <a:cs typeface="Courier New" pitchFamily="49" charset="0"/>
                </a:rPr>
                <a:t>standard</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ADDRESS 172.16.194.23   available (</a:t>
              </a:r>
              <a:r>
                <a:rPr lang="en-US" sz="1200" dirty="0" err="1">
                  <a:latin typeface="Courier New" pitchFamily="49" charset="0"/>
                  <a:cs typeface="Courier New" pitchFamily="49" charset="0"/>
                </a:rPr>
                <a:t>arn:aws:euare</a:t>
              </a:r>
              <a:r>
                <a:rPr lang="en-US" sz="1200" dirty="0">
                  <a:latin typeface="Courier New" pitchFamily="49" charset="0"/>
                  <a:cs typeface="Courier New" pitchFamily="49" charset="0"/>
                </a:rPr>
                <a:t>::714937189257:user/admin)   </a:t>
              </a:r>
              <a:r>
                <a:rPr lang="en-US" sz="1200" dirty="0" smtClean="0">
                  <a:latin typeface="Courier New" pitchFamily="49" charset="0"/>
                  <a:cs typeface="Courier New" pitchFamily="49" charset="0"/>
                </a:rPr>
                <a:t>standard</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ADDRESS 172.16.194.20   nobody  standard</a:t>
              </a:r>
            </a:p>
            <a:p>
              <a:r>
                <a:rPr lang="en-US" sz="1200" dirty="0">
                  <a:latin typeface="Courier New" pitchFamily="49" charset="0"/>
                  <a:cs typeface="Courier New" pitchFamily="49" charset="0"/>
                </a:rPr>
                <a:t>ADDRESS 172.16.194.24   nobody  </a:t>
              </a:r>
              <a:r>
                <a:rPr lang="en-US" sz="1200" dirty="0" smtClean="0">
                  <a:latin typeface="Courier New" pitchFamily="49" charset="0"/>
                  <a:cs typeface="Courier New" pitchFamily="49" charset="0"/>
                </a:rPr>
                <a:t>standard</a:t>
              </a:r>
              <a:endParaRPr lang="en-US" sz="1200" dirty="0">
                <a:latin typeface="Courier New" pitchFamily="49" charset="0"/>
                <a:cs typeface="Courier New" pitchFamily="49" charset="0"/>
              </a:endParaRPr>
            </a:p>
          </p:txBody>
        </p:sp>
        <p:grpSp>
          <p:nvGrpSpPr>
            <p:cNvPr id="6" name="Group 5"/>
            <p:cNvGrpSpPr/>
            <p:nvPr/>
          </p:nvGrpSpPr>
          <p:grpSpPr>
            <a:xfrm>
              <a:off x="1444695" y="1557705"/>
              <a:ext cx="1524000" cy="997528"/>
              <a:chOff x="5581630" y="1987632"/>
              <a:chExt cx="1524000" cy="997528"/>
            </a:xfrm>
          </p:grpSpPr>
          <p:sp>
            <p:nvSpPr>
              <p:cNvPr id="4" name="Rounded Rectangular Callout 3"/>
              <p:cNvSpPr/>
              <p:nvPr/>
            </p:nvSpPr>
            <p:spPr>
              <a:xfrm>
                <a:off x="5609339" y="1987632"/>
                <a:ext cx="1468582" cy="997528"/>
              </a:xfrm>
              <a:prstGeom prst="wedgeRoundRectCallout">
                <a:avLst>
                  <a:gd name="adj1" fmla="val 1136"/>
                  <a:gd name="adj2" fmla="val 16962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81630" y="2070897"/>
                <a:ext cx="1524000" cy="830997"/>
              </a:xfrm>
              <a:prstGeom prst="rect">
                <a:avLst/>
              </a:prstGeom>
              <a:noFill/>
            </p:spPr>
            <p:txBody>
              <a:bodyPr wrap="square" rtlCol="0">
                <a:spAutoFit/>
              </a:bodyPr>
              <a:lstStyle/>
              <a:p>
                <a:pPr algn="ctr"/>
                <a:r>
                  <a:rPr lang="en-US" sz="1600" b="1" dirty="0"/>
                  <a:t>a</a:t>
                </a:r>
                <a:r>
                  <a:rPr lang="en-US" sz="1600" b="1" dirty="0" smtClean="0"/>
                  <a:t>utomatically assigned by the cloud</a:t>
                </a:r>
                <a:endParaRPr lang="en-US" sz="1600" b="1" dirty="0"/>
              </a:p>
            </p:txBody>
          </p:sp>
        </p:grpSp>
        <p:grpSp>
          <p:nvGrpSpPr>
            <p:cNvPr id="7" name="Group 6"/>
            <p:cNvGrpSpPr/>
            <p:nvPr/>
          </p:nvGrpSpPr>
          <p:grpSpPr>
            <a:xfrm>
              <a:off x="4318000" y="1722603"/>
              <a:ext cx="1524000" cy="997528"/>
              <a:chOff x="4816763" y="4068756"/>
              <a:chExt cx="1524000" cy="997528"/>
            </a:xfrm>
          </p:grpSpPr>
          <p:sp>
            <p:nvSpPr>
              <p:cNvPr id="8" name="Rounded Rectangular Callout 7"/>
              <p:cNvSpPr/>
              <p:nvPr/>
            </p:nvSpPr>
            <p:spPr>
              <a:xfrm>
                <a:off x="4844472" y="4068756"/>
                <a:ext cx="1468582" cy="997528"/>
              </a:xfrm>
              <a:prstGeom prst="wedgeRoundRectCallout">
                <a:avLst>
                  <a:gd name="adj1" fmla="val -184615"/>
                  <a:gd name="adj2" fmla="val 1783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816763" y="4152021"/>
                <a:ext cx="1524000" cy="830997"/>
              </a:xfrm>
              <a:prstGeom prst="rect">
                <a:avLst/>
              </a:prstGeom>
              <a:noFill/>
            </p:spPr>
            <p:txBody>
              <a:bodyPr wrap="square" rtlCol="0">
                <a:spAutoFit/>
              </a:bodyPr>
              <a:lstStyle/>
              <a:p>
                <a:pPr algn="ctr"/>
                <a:r>
                  <a:rPr lang="en-US" sz="1600" b="1" dirty="0" smtClean="0"/>
                  <a:t>manually assigned by user admin</a:t>
                </a:r>
                <a:endParaRPr lang="en-US" sz="1600" b="1" dirty="0"/>
              </a:p>
            </p:txBody>
          </p:sp>
        </p:grpSp>
        <p:sp>
          <p:nvSpPr>
            <p:cNvPr id="13" name="Rounded Rectangular Callout 12"/>
            <p:cNvSpPr/>
            <p:nvPr/>
          </p:nvSpPr>
          <p:spPr>
            <a:xfrm>
              <a:off x="5550299" y="5146094"/>
              <a:ext cx="1815701" cy="947839"/>
            </a:xfrm>
            <a:prstGeom prst="wedgeRoundRectCallout">
              <a:avLst>
                <a:gd name="adj1" fmla="val -224912"/>
                <a:gd name="adj2" fmla="val -14967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481782" y="5206670"/>
              <a:ext cx="1884218" cy="830997"/>
            </a:xfrm>
            <a:prstGeom prst="rect">
              <a:avLst/>
            </a:prstGeom>
            <a:noFill/>
          </p:spPr>
          <p:txBody>
            <a:bodyPr wrap="square" rtlCol="0">
              <a:spAutoFit/>
            </a:bodyPr>
            <a:lstStyle/>
            <a:p>
              <a:pPr algn="ctr"/>
              <a:r>
                <a:rPr lang="en-US" sz="1600" b="1" dirty="0" smtClean="0"/>
                <a:t>reserved but unused by user admin</a:t>
              </a:r>
              <a:endParaRPr lang="en-US" sz="1600" b="1" dirty="0"/>
            </a:p>
          </p:txBody>
        </p:sp>
        <p:grpSp>
          <p:nvGrpSpPr>
            <p:cNvPr id="15" name="Group 14"/>
            <p:cNvGrpSpPr/>
            <p:nvPr/>
          </p:nvGrpSpPr>
          <p:grpSpPr>
            <a:xfrm>
              <a:off x="2632364" y="5468325"/>
              <a:ext cx="1524000" cy="666442"/>
              <a:chOff x="6520873" y="2059709"/>
              <a:chExt cx="1524000" cy="666442"/>
            </a:xfrm>
          </p:grpSpPr>
          <p:sp>
            <p:nvSpPr>
              <p:cNvPr id="16" name="Rounded Rectangular Callout 15"/>
              <p:cNvSpPr/>
              <p:nvPr/>
            </p:nvSpPr>
            <p:spPr>
              <a:xfrm>
                <a:off x="6576291" y="2059709"/>
                <a:ext cx="1468582" cy="666442"/>
              </a:xfrm>
              <a:prstGeom prst="wedgeRoundRectCallout">
                <a:avLst>
                  <a:gd name="adj1" fmla="val -73663"/>
                  <a:gd name="adj2" fmla="val -1980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520873" y="2100542"/>
                <a:ext cx="1524000" cy="584775"/>
              </a:xfrm>
              <a:prstGeom prst="rect">
                <a:avLst/>
              </a:prstGeom>
              <a:noFill/>
            </p:spPr>
            <p:txBody>
              <a:bodyPr wrap="square" rtlCol="0">
                <a:spAutoFit/>
              </a:bodyPr>
              <a:lstStyle/>
              <a:p>
                <a:pPr algn="ctr"/>
                <a:r>
                  <a:rPr lang="en-US" sz="1600" b="1" dirty="0"/>
                  <a:t>u</a:t>
                </a:r>
                <a:r>
                  <a:rPr lang="en-US" sz="1600" b="1" dirty="0" smtClean="0"/>
                  <a:t>nused and unreserved</a:t>
                </a:r>
                <a:endParaRPr lang="en-US" sz="1600" b="1" dirty="0"/>
              </a:p>
            </p:txBody>
          </p:sp>
        </p:grpSp>
      </p:grpSp>
      <p:sp>
        <p:nvSpPr>
          <p:cNvPr id="18"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9</a:t>
            </a:fld>
            <a:endParaRPr lang="en-US"/>
          </a:p>
        </p:txBody>
      </p:sp>
    </p:spTree>
    <p:extLst>
      <p:ext uri="{BB962C8B-B14F-4D97-AF65-F5344CB8AC3E}">
        <p14:creationId xmlns:p14="http://schemas.microsoft.com/office/powerpoint/2010/main" val="4147761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66&quot;/&gt;&lt;/object&gt;&lt;object type=&quot;3&quot; unique_id=&quot;10005&quot;&gt;&lt;property id=&quot;20148&quot; value=&quot;5&quot;/&gt;&lt;property id=&quot;20300&quot; value=&quot;Slide 2 - &amp;quot;Elastic IP Addresses&amp;quot;&quot;/&gt;&lt;property id=&quot;20307&quot; value=&quot;256&quot;/&gt;&lt;/object&gt;&lt;object type=&quot;3&quot; unique_id=&quot;10006&quot;&gt;&lt;property id=&quot;20148&quot; value=&quot;5&quot;/&gt;&lt;property id=&quot;20300&quot; value=&quot;Slide 3 - &amp;quot;Module Topics&amp;quot;&quot;/&gt;&lt;property id=&quot;20307&quot; value=&quot;257&quot;/&gt;&lt;/object&gt;&lt;object type=&quot;3&quot; unique_id=&quot;10012&quot;&gt;&lt;property id=&quot;20148&quot; value=&quot;5&quot;/&gt;&lt;property id=&quot;20300&quot; value=&quot;Slide 12&quot;/&gt;&lt;property id=&quot;20307&quot; value=&quot;264&quot;/&gt;&lt;/object&gt;&lt;object type=&quot;3&quot; unique_id=&quot;10013&quot;&gt;&lt;property id=&quot;20148&quot; value=&quot;5&quot;/&gt;&lt;property id=&quot;20300&quot; value=&quot;Slide 13&quot;/&gt;&lt;property id=&quot;20307&quot; value=&quot;265&quot;/&gt;&lt;/object&gt;&lt;object type=&quot;3&quot; unique_id=&quot;24521&quot;&gt;&lt;property id=&quot;20148&quot; value=&quot;5&quot;/&gt;&lt;property id=&quot;20300&quot; value=&quot;Slide 4 - &amp;quot;Public IP Addresses&amp;quot;&quot;/&gt;&lt;property id=&quot;20307&quot; value=&quot;308&quot;/&gt;&lt;/object&gt;&lt;object type=&quot;3&quot; unique_id=&quot;24522&quot;&gt;&lt;property id=&quot;20148&quot; value=&quot;5&quot;/&gt;&lt;property id=&quot;20300&quot; value=&quot;Slide 6 - &amp;quot;Elastic IP Address Example (1)&amp;quot;&quot;/&gt;&lt;property id=&quot;20307&quot; value=&quot;309&quot;/&gt;&lt;/object&gt;&lt;object type=&quot;3&quot; unique_id=&quot;24523&quot;&gt;&lt;property id=&quot;20148&quot; value=&quot;5&quot;/&gt;&lt;property id=&quot;20300&quot; value=&quot;Slide 7 - &amp;quot;Elastic IP Address Example (2)&amp;quot;&quot;/&gt;&lt;property id=&quot;20307&quot; value=&quot;310&quot;/&gt;&lt;/object&gt;&lt;object type=&quot;3&quot; unique_id=&quot;24524&quot;&gt;&lt;property id=&quot;20148&quot; value=&quot;5&quot;/&gt;&lt;property id=&quot;20300&quot; value=&quot;Slide 8 - &amp;quot;Elastic IP Addresses – Euca2ools&amp;quot;&quot;/&gt;&lt;property id=&quot;20307&quot; value=&quot;311&quot;/&gt;&lt;/object&gt;&lt;object type=&quot;3&quot; unique_id=&quot;24525&quot;&gt;&lt;property id=&quot;20148&quot; value=&quot;5&quot;/&gt;&lt;property id=&quot;20300&quot; value=&quot;Slide 9 - &amp;quot;Viewing IP Addresses&amp;quot;&quot;/&gt;&lt;property id=&quot;20307&quot; value=&quot;318&quot;/&gt;&lt;/object&gt;&lt;object type=&quot;3&quot; unique_id=&quot;24527&quot;&gt;&lt;property id=&quot;20148&quot; value=&quot;5&quot;/&gt;&lt;property id=&quot;20300&quot; value=&quot;Slide 10 - &amp;quot;Summary&amp;quot;&quot;/&gt;&lt;property id=&quot;20307&quot; value=&quot;307&quot;/&gt;&lt;/object&gt;&lt;object type=&quot;3&quot; unique_id=&quot;24528&quot;&gt;&lt;property id=&quot;20148&quot; value=&quot;5&quot;/&gt;&lt;property id=&quot;20300&quot; value=&quot;Slide 11 - &amp;quot;Hands-On:&amp;quot;&quot;/&gt;&lt;property id=&quot;20307&quot; value=&quot;299&quot;/&gt;&lt;/object&gt;&lt;object type=&quot;3&quot; unique_id=&quot;32133&quot;&gt;&lt;property id=&quot;20148&quot; value=&quot;5&quot;/&gt;&lt;property id=&quot;20300&quot; value=&quot;Slide 5 - &amp;quot;Elastic IP Addresses&amp;quot;&quot;/&gt;&lt;property id=&quot;20307&quot; value=&quot;319&quot;/&gt;&lt;/object&gt;&lt;/object&gt;&lt;/object&gt;&lt;/database&gt;"/>
  <p:tag name="SECTOMILLISECCONVERTED" val="1"/>
</p:tagLst>
</file>

<file path=ppt/theme/theme1.xml><?xml version="1.0" encoding="utf-8"?>
<a:theme xmlns:a="http://schemas.openxmlformats.org/drawingml/2006/main" name="euc-040_rev_d_corp_template_v10">
  <a:themeElements>
    <a:clrScheme name="Custom 42">
      <a:dk1>
        <a:srgbClr val="000000"/>
      </a:dk1>
      <a:lt1>
        <a:srgbClr val="FFFFFF"/>
      </a:lt1>
      <a:dk2>
        <a:srgbClr val="8CC63F"/>
      </a:dk2>
      <a:lt2>
        <a:srgbClr val="808080"/>
      </a:lt2>
      <a:accent1>
        <a:srgbClr val="03405F"/>
      </a:accent1>
      <a:accent2>
        <a:srgbClr val="F3901D"/>
      </a:accent2>
      <a:accent3>
        <a:srgbClr val="009E93"/>
      </a:accent3>
      <a:accent4>
        <a:srgbClr val="6A737B"/>
      </a:accent4>
      <a:accent5>
        <a:srgbClr val="BA4B06"/>
      </a:accent5>
      <a:accent6>
        <a:srgbClr val="7A853B"/>
      </a:accent6>
      <a:hlink>
        <a:srgbClr val="20297A"/>
      </a:hlink>
      <a:folHlink>
        <a:srgbClr val="206DC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6B4794"/>
        </a:dk2>
        <a:lt2>
          <a:srgbClr val="808080"/>
        </a:lt2>
        <a:accent1>
          <a:srgbClr val="6BB91D"/>
        </a:accent1>
        <a:accent2>
          <a:srgbClr val="1A418E"/>
        </a:accent2>
        <a:accent3>
          <a:srgbClr val="FFFFFF"/>
        </a:accent3>
        <a:accent4>
          <a:srgbClr val="000000"/>
        </a:accent4>
        <a:accent5>
          <a:srgbClr val="BAD9AB"/>
        </a:accent5>
        <a:accent6>
          <a:srgbClr val="163A80"/>
        </a:accent6>
        <a:hlink>
          <a:srgbClr val="FF9900"/>
        </a:hlink>
        <a:folHlink>
          <a:srgbClr val="9966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666699"/>
        </a:hlink>
        <a:folHlink>
          <a:srgbClr val="DC9302"/>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9393C4"/>
        </a:hlink>
        <a:folHlink>
          <a:srgbClr val="DC930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euc-040_rev_d_corp_template_v10</Template>
  <TotalTime>6538</TotalTime>
  <Words>1055</Words>
  <Application>Microsoft Office PowerPoint</Application>
  <PresentationFormat>On-screen Show (4:3)</PresentationFormat>
  <Paragraphs>123</Paragraphs>
  <Slides>13</Slides>
  <Notes>7</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euc-040_rev_d_corp_template_v10</vt:lpstr>
      <vt:lpstr>PowerPoint Presentation</vt:lpstr>
      <vt:lpstr>Elastic IP Addresses</vt:lpstr>
      <vt:lpstr>Module Topics</vt:lpstr>
      <vt:lpstr>Public IP Addresses</vt:lpstr>
      <vt:lpstr>Elastic IP Addresses</vt:lpstr>
      <vt:lpstr>Elastic IP Address Example (1)</vt:lpstr>
      <vt:lpstr>Elastic IP Address Example (2)</vt:lpstr>
      <vt:lpstr>Elastic IP Addresses – Euca2ools</vt:lpstr>
      <vt:lpstr>Viewing IP Addresses</vt:lpstr>
      <vt:lpstr>Summary</vt:lpstr>
      <vt:lpstr>Hands-On: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Eden</dc:creator>
  <cp:lastModifiedBy>Steve Bradshaw</cp:lastModifiedBy>
  <cp:revision>209</cp:revision>
  <dcterms:created xsi:type="dcterms:W3CDTF">2011-10-23T23:18:41Z</dcterms:created>
  <dcterms:modified xsi:type="dcterms:W3CDTF">2012-12-21T15:36:34Z</dcterms:modified>
</cp:coreProperties>
</file>