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6" r:id="rId2"/>
    <p:sldId id="256" r:id="rId3"/>
    <p:sldId id="257" r:id="rId4"/>
    <p:sldId id="320" r:id="rId5"/>
    <p:sldId id="321" r:id="rId6"/>
    <p:sldId id="323" r:id="rId7"/>
    <p:sldId id="325" r:id="rId8"/>
    <p:sldId id="330" r:id="rId9"/>
    <p:sldId id="339" r:id="rId10"/>
    <p:sldId id="326" r:id="rId11"/>
    <p:sldId id="307" r:id="rId12"/>
    <p:sldId id="335" r:id="rId13"/>
    <p:sldId id="264" r:id="rId14"/>
    <p:sldId id="265" r:id="rId15"/>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05F"/>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61" autoAdjust="0"/>
    <p:restoredTop sz="80633" autoAdjust="0"/>
  </p:normalViewPr>
  <p:slideViewPr>
    <p:cSldViewPr snapToGrid="0">
      <p:cViewPr varScale="1">
        <p:scale>
          <a:sx n="79" d="100"/>
          <a:sy n="79" d="100"/>
        </p:scale>
        <p:origin x="-432" y="-78"/>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A0573A0E-E74E-4DFC-A6C1-9F1770337D69}" type="slidenum">
              <a:rPr lang="en-US" smtClean="0">
                <a:solidFill>
                  <a:srgbClr val="000000"/>
                </a:solidFill>
                <a:latin typeface="Times New Roman" charset="0"/>
              </a:rPr>
              <a:pPr eaLnBrk="1"/>
              <a:t>4</a:t>
            </a:fld>
            <a:endParaRPr lang="en-US" smtClean="0">
              <a:solidFill>
                <a:srgbClr val="000000"/>
              </a:solidFill>
              <a:latin typeface="Times New Roman" charset="0"/>
            </a:endParaRPr>
          </a:p>
        </p:txBody>
      </p:sp>
      <p:sp>
        <p:nvSpPr>
          <p:cNvPr id="286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86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a:t>
            </a:r>
            <a:r>
              <a:rPr lang="en-US" baseline="0" dirty="0" smtClean="0">
                <a:latin typeface="Times New Roman" charset="0"/>
              </a:rPr>
              <a:t> Eucalyptus cloud includes a feature named Eucalyptus Block Store (EBS) that provides persistent storage volumes for instances.  It is similar to the Amazon Elastic Block Store.  A volume appears as disk device that is connected to an instance.  Because a volume appears as a local disk device, the operating system can use the volume in any way that it would normally use a disk device.  For example, the Linux operating system can build a file system on top of the volume and mount it.   </a:t>
            </a:r>
          </a:p>
          <a:p>
            <a:endParaRPr lang="en-US"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1AA60591-A4EC-4EE8-955C-5E08676B813D}"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Volume</a:t>
            </a:r>
            <a:r>
              <a:rPr lang="en-US" baseline="0" dirty="0" smtClean="0">
                <a:latin typeface="Times New Roman" charset="0"/>
              </a:rPr>
              <a:t>s are created and managed by the Storage Controller in each cluster.  When a volume is created it is assigned a volume ID in the form of </a:t>
            </a:r>
            <a:r>
              <a:rPr lang="en-US" baseline="0" dirty="0" err="1" smtClean="0">
                <a:latin typeface="Times New Roman" charset="0"/>
              </a:rPr>
              <a:t>vol</a:t>
            </a:r>
            <a:r>
              <a:rPr lang="en-US" baseline="0" dirty="0" smtClean="0">
                <a:latin typeface="Times New Roman" charset="0"/>
              </a:rPr>
              <a:t>-&lt;</a:t>
            </a:r>
            <a:r>
              <a:rPr lang="en-US" baseline="0" dirty="0" err="1" smtClean="0">
                <a:latin typeface="Times New Roman" charset="0"/>
              </a:rPr>
              <a:t>nnnnnnnn</a:t>
            </a:r>
            <a:r>
              <a:rPr lang="en-US" baseline="0" dirty="0" smtClean="0">
                <a:latin typeface="Times New Roman" charset="0"/>
              </a:rPr>
              <a:t>&gt;, where &lt;</a:t>
            </a:r>
            <a:r>
              <a:rPr lang="en-US" baseline="0" dirty="0" err="1" smtClean="0">
                <a:latin typeface="Times New Roman" charset="0"/>
              </a:rPr>
              <a:t>nnnnnnnn</a:t>
            </a:r>
            <a:r>
              <a:rPr lang="en-US" baseline="0" dirty="0" smtClean="0">
                <a:latin typeface="Times New Roman" charset="0"/>
              </a:rPr>
              <a:t>&gt; is a unique hexadecimal number.</a:t>
            </a:r>
          </a:p>
          <a:p>
            <a:r>
              <a:rPr lang="en-US" baseline="0" dirty="0" smtClean="0">
                <a:latin typeface="Times New Roman" charset="0"/>
              </a:rPr>
              <a:t>Once a volume is created it can only be associated with a single instance at a time.  However, multiple volumes can be associated with the same instance.   A volume is associated with an instance by assigning it a SCSI device name.  For example, in Linux valid volume device names start with /</a:t>
            </a:r>
            <a:r>
              <a:rPr lang="en-US" baseline="0" dirty="0" err="1" smtClean="0">
                <a:latin typeface="Times New Roman" charset="0"/>
              </a:rPr>
              <a:t>dev</a:t>
            </a:r>
            <a:r>
              <a:rPr lang="en-US" baseline="0" dirty="0" smtClean="0">
                <a:latin typeface="Times New Roman" charset="0"/>
              </a:rPr>
              <a:t>/</a:t>
            </a:r>
            <a:r>
              <a:rPr lang="en-US" baseline="0" dirty="0" err="1" smtClean="0">
                <a:latin typeface="Times New Roman" charset="0"/>
              </a:rPr>
              <a:t>sdc</a:t>
            </a:r>
            <a:r>
              <a:rPr lang="en-US" baseline="0" dirty="0" smtClean="0">
                <a:latin typeface="Times New Roman" charset="0"/>
              </a:rPr>
              <a:t> for either </a:t>
            </a:r>
            <a:r>
              <a:rPr lang="en-US" baseline="0" dirty="0" err="1" smtClean="0">
                <a:latin typeface="Times New Roman" charset="0"/>
              </a:rPr>
              <a:t>Xen</a:t>
            </a:r>
            <a:r>
              <a:rPr lang="en-US" baseline="0" dirty="0" smtClean="0">
                <a:latin typeface="Times New Roman" charset="0"/>
              </a:rPr>
              <a:t> or KVM environments.   KVM environments also support VIRTIO devices so the first valid volume device name could be /</a:t>
            </a:r>
            <a:r>
              <a:rPr lang="en-US" baseline="0" dirty="0" err="1" smtClean="0">
                <a:latin typeface="Times New Roman" charset="0"/>
              </a:rPr>
              <a:t>dev</a:t>
            </a:r>
            <a:r>
              <a:rPr lang="en-US" baseline="0" dirty="0" smtClean="0">
                <a:latin typeface="Times New Roman" charset="0"/>
              </a:rPr>
              <a:t>/</a:t>
            </a:r>
            <a:r>
              <a:rPr lang="en-US" baseline="0" dirty="0" err="1" smtClean="0">
                <a:latin typeface="Times New Roman" charset="0"/>
              </a:rPr>
              <a:t>vdb</a:t>
            </a:r>
            <a:r>
              <a:rPr lang="en-US" baseline="0" dirty="0" smtClean="0">
                <a:latin typeface="Times New Roman" charset="0"/>
              </a:rPr>
              <a:t>.  In Windows the device appears as an unformatted SCSI device and must be formatted and assigned a logical drive letter.</a:t>
            </a:r>
            <a:endParaRPr lang="en-US" dirty="0" smtClean="0">
              <a:latin typeface="Times New Roman" charset="0"/>
            </a:endParaRPr>
          </a:p>
          <a:p>
            <a:r>
              <a:rPr lang="en-US" dirty="0" smtClean="0">
                <a:latin typeface="Times New Roman" charset="0"/>
              </a:rPr>
              <a:t>A</a:t>
            </a:r>
            <a:r>
              <a:rPr lang="en-US" baseline="0" dirty="0" smtClean="0">
                <a:latin typeface="Times New Roman" charset="0"/>
              </a:rPr>
              <a:t> node controller is limited to a total of 64 volumes for all instances.  An </a:t>
            </a:r>
            <a:r>
              <a:rPr lang="en-US" baseline="0" dirty="0" err="1" smtClean="0">
                <a:latin typeface="Times New Roman" charset="0"/>
              </a:rPr>
              <a:t>ESXi</a:t>
            </a:r>
            <a:r>
              <a:rPr lang="en-US" baseline="0" dirty="0" smtClean="0">
                <a:latin typeface="Times New Roman" charset="0"/>
              </a:rPr>
              <a:t> host is limited to a total of 14 volumes for all instances.</a:t>
            </a:r>
          </a:p>
          <a:p>
            <a:r>
              <a:rPr lang="en-US" baseline="0" dirty="0" smtClean="0">
                <a:latin typeface="Times New Roman" charset="0"/>
              </a:rPr>
              <a:t>The total number of volumes that can be associated with an instance is hypervisor dependent but is often 16.</a:t>
            </a:r>
            <a:endParaRPr lang="en-US" dirty="0"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64BB61F7-5A21-4D85-8214-2A7934700047}" type="slidenum">
              <a:rPr lang="en-US" smtClean="0">
                <a:solidFill>
                  <a:srgbClr val="000000"/>
                </a:solidFill>
                <a:latin typeface="Times New Roman" charset="0"/>
              </a:rPr>
              <a:pPr eaLnBrk="1"/>
              <a:t>6</a:t>
            </a:fld>
            <a:endParaRPr lang="en-US" smtClean="0">
              <a:solidFill>
                <a:srgbClr val="000000"/>
              </a:solidFill>
              <a:latin typeface="Times New Roman" charset="0"/>
            </a:endParaRPr>
          </a:p>
        </p:txBody>
      </p:sp>
      <p:sp>
        <p:nvSpPr>
          <p:cNvPr id="31747"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There are two ways to create a new volume.</a:t>
            </a:r>
            <a:r>
              <a:rPr lang="en-US" baseline="0" dirty="0" smtClean="0">
                <a:latin typeface="Times New Roman" charset="0"/>
              </a:rPr>
              <a:t>  You can create an empty new volume using the command </a:t>
            </a:r>
            <a:r>
              <a:rPr lang="en-US" baseline="0" dirty="0" err="1" smtClean="0">
                <a:latin typeface="Times New Roman" charset="0"/>
              </a:rPr>
              <a:t>euca</a:t>
            </a:r>
            <a:r>
              <a:rPr lang="en-US" baseline="0" dirty="0" smtClean="0">
                <a:latin typeface="Times New Roman" charset="0"/>
              </a:rPr>
              <a:t>-create-volume –s &lt;</a:t>
            </a:r>
            <a:r>
              <a:rPr lang="en-US" baseline="0" dirty="0" err="1" smtClean="0">
                <a:latin typeface="Times New Roman" charset="0"/>
              </a:rPr>
              <a:t>size_in_GB</a:t>
            </a:r>
            <a:r>
              <a:rPr lang="en-US" baseline="0" dirty="0" smtClean="0">
                <a:latin typeface="Times New Roman" charset="0"/>
              </a:rPr>
              <a:t>&gt; -z &lt;</a:t>
            </a:r>
            <a:r>
              <a:rPr lang="en-US" baseline="0" dirty="0" err="1" smtClean="0">
                <a:latin typeface="Times New Roman" charset="0"/>
              </a:rPr>
              <a:t>cluster_name</a:t>
            </a:r>
            <a:r>
              <a:rPr lang="en-US" baseline="0" dirty="0" smtClean="0">
                <a:latin typeface="Times New Roman" charset="0"/>
              </a:rPr>
              <a:t>&gt;.   This command allows you to control the size of the volume and in which availability zone it is created. You can also create a new volume from an existing snapshot of an existing volume.   In the case the new volume is an identical copy of the snapshot of the source volume.  The command to do this is </a:t>
            </a:r>
            <a:r>
              <a:rPr lang="en-US" baseline="0" dirty="0" err="1" smtClean="0">
                <a:latin typeface="Times New Roman" charset="0"/>
              </a:rPr>
              <a:t>euca</a:t>
            </a:r>
            <a:r>
              <a:rPr lang="en-US" baseline="0" dirty="0" smtClean="0">
                <a:latin typeface="Times New Roman" charset="0"/>
              </a:rPr>
              <a:t>-create-volume --snapshot &lt;</a:t>
            </a:r>
            <a:r>
              <a:rPr lang="en-US" baseline="0" dirty="0" err="1" smtClean="0">
                <a:latin typeface="Times New Roman" charset="0"/>
              </a:rPr>
              <a:t>snapshot_ID_number</a:t>
            </a:r>
            <a:r>
              <a:rPr lang="en-US" baseline="0" dirty="0" smtClean="0">
                <a:latin typeface="Times New Roman" charset="0"/>
              </a:rPr>
              <a:t>&gt; -z &lt;</a:t>
            </a:r>
            <a:r>
              <a:rPr lang="en-US" baseline="0" dirty="0" err="1" smtClean="0">
                <a:latin typeface="Times New Roman" charset="0"/>
              </a:rPr>
              <a:t>cluster_name</a:t>
            </a:r>
            <a:r>
              <a:rPr lang="en-US" baseline="0" dirty="0" smtClean="0">
                <a:latin typeface="Times New Roman" charset="0"/>
              </a:rPr>
              <a:t>&gt;.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You can view existing volumes using the command </a:t>
            </a:r>
            <a:r>
              <a:rPr lang="en-US" dirty="0" err="1" smtClean="0">
                <a:latin typeface="Times New Roman" charset="0"/>
              </a:rPr>
              <a:t>euca</a:t>
            </a:r>
            <a:r>
              <a:rPr lang="en-US" dirty="0" smtClean="0">
                <a:latin typeface="Times New Roman" charset="0"/>
              </a:rPr>
              <a:t>-describe-volumes.</a:t>
            </a:r>
            <a:r>
              <a:rPr lang="en-US" baseline="0" dirty="0" smtClean="0">
                <a:latin typeface="Times New Roman" charset="0"/>
              </a:rPr>
              <a:t>   Possible v</a:t>
            </a:r>
            <a:r>
              <a:rPr lang="en-US" dirty="0" smtClean="0">
                <a:latin typeface="Times New Roman" charset="0"/>
              </a:rPr>
              <a:t>olume states are creating, in-use, available, and deleted. </a:t>
            </a:r>
            <a:r>
              <a:rPr lang="en-US" baseline="0" dirty="0" smtClean="0">
                <a:latin typeface="Times New Roman" charset="0"/>
              </a:rPr>
              <a:t>The cloud administrator can use the verbose option to see all volumes for all users.   Without the verbose option a user only sees their own volumes.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To</a:t>
            </a:r>
            <a:r>
              <a:rPr lang="en-US" baseline="0" dirty="0" smtClean="0">
                <a:latin typeface="Times New Roman" charset="0"/>
              </a:rPr>
              <a:t> attach a volume to a running instance use the command </a:t>
            </a:r>
            <a:r>
              <a:rPr lang="en-US" baseline="0" dirty="0" err="1" smtClean="0">
                <a:latin typeface="Times New Roman" charset="0"/>
              </a:rPr>
              <a:t>euca</a:t>
            </a:r>
            <a:r>
              <a:rPr lang="en-US" baseline="0" dirty="0" smtClean="0">
                <a:latin typeface="Times New Roman" charset="0"/>
              </a:rPr>
              <a:t>-attach-volume.   As an example, </a:t>
            </a:r>
            <a:r>
              <a:rPr lang="en-US" baseline="0" dirty="0" err="1" smtClean="0">
                <a:latin typeface="Times New Roman" charset="0"/>
              </a:rPr>
              <a:t>euca</a:t>
            </a:r>
            <a:r>
              <a:rPr lang="en-US" baseline="0" dirty="0" smtClean="0">
                <a:latin typeface="Times New Roman" charset="0"/>
              </a:rPr>
              <a:t>-attach-volume –</a:t>
            </a:r>
            <a:r>
              <a:rPr lang="en-US" baseline="0" dirty="0" err="1" smtClean="0">
                <a:latin typeface="Times New Roman" charset="0"/>
              </a:rPr>
              <a:t>i</a:t>
            </a:r>
            <a:r>
              <a:rPr lang="en-US" baseline="0" dirty="0" smtClean="0">
                <a:latin typeface="Times New Roman" charset="0"/>
              </a:rPr>
              <a:t> i-23ace452 -d /</a:t>
            </a:r>
            <a:r>
              <a:rPr lang="en-US" baseline="0" dirty="0" err="1" smtClean="0">
                <a:latin typeface="Times New Roman" charset="0"/>
              </a:rPr>
              <a:t>dev</a:t>
            </a:r>
            <a:r>
              <a:rPr lang="en-US" baseline="0" dirty="0" smtClean="0">
                <a:latin typeface="Times New Roman" charset="0"/>
              </a:rPr>
              <a:t>/</a:t>
            </a:r>
            <a:r>
              <a:rPr lang="en-US" baseline="0" dirty="0" err="1" smtClean="0">
                <a:latin typeface="Times New Roman" charset="0"/>
              </a:rPr>
              <a:t>sdc</a:t>
            </a:r>
            <a:r>
              <a:rPr lang="en-US" baseline="0" dirty="0" smtClean="0">
                <a:latin typeface="Times New Roman" charset="0"/>
              </a:rPr>
              <a:t> vol-9385ade4 would attach the volume vol-9385ade4 to the instance i-23ace452 as the device /</a:t>
            </a:r>
            <a:r>
              <a:rPr lang="en-US" baseline="0" dirty="0" err="1" smtClean="0">
                <a:latin typeface="Times New Roman" charset="0"/>
              </a:rPr>
              <a:t>dev</a:t>
            </a:r>
            <a:r>
              <a:rPr lang="en-US" baseline="0" dirty="0" smtClean="0">
                <a:latin typeface="Times New Roman" charset="0"/>
              </a:rPr>
              <a:t>/</a:t>
            </a:r>
            <a:r>
              <a:rPr lang="en-US" baseline="0" dirty="0" err="1" smtClean="0">
                <a:latin typeface="Times New Roman" charset="0"/>
              </a:rPr>
              <a:t>sdc</a:t>
            </a:r>
            <a:r>
              <a:rPr lang="en-US" baseline="0" dirty="0" smtClean="0">
                <a:latin typeface="Times New Roman" charset="0"/>
              </a:rPr>
              <a:t>.  The first device name that you can use is device </a:t>
            </a:r>
            <a:r>
              <a:rPr lang="en-US" baseline="0" dirty="0" err="1" smtClean="0">
                <a:latin typeface="Times New Roman" charset="0"/>
              </a:rPr>
              <a:t>sdc</a:t>
            </a:r>
            <a:r>
              <a:rPr lang="en-US" baseline="0" dirty="0" smtClean="0">
                <a:latin typeface="Times New Roman" charset="0"/>
              </a:rPr>
              <a:t> at </a:t>
            </a:r>
            <a:r>
              <a:rPr lang="en-US" baseline="0" dirty="0" err="1" smtClean="0">
                <a:latin typeface="Times New Roman" charset="0"/>
              </a:rPr>
              <a:t>sda</a:t>
            </a:r>
            <a:r>
              <a:rPr lang="en-US" baseline="0" dirty="0" smtClean="0">
                <a:latin typeface="Times New Roman" charset="0"/>
              </a:rPr>
              <a:t> and </a:t>
            </a:r>
            <a:r>
              <a:rPr lang="en-US" baseline="0" dirty="0" err="1" smtClean="0">
                <a:latin typeface="Times New Roman" charset="0"/>
              </a:rPr>
              <a:t>sdb</a:t>
            </a:r>
            <a:r>
              <a:rPr lang="en-US" baseline="0" dirty="0" smtClean="0">
                <a:latin typeface="Times New Roman" charset="0"/>
              </a:rPr>
              <a:t> are reserved for the instance itself.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To detach a volume use the command </a:t>
            </a:r>
            <a:r>
              <a:rPr lang="en-US" baseline="0" dirty="0" err="1" smtClean="0">
                <a:latin typeface="Times New Roman" charset="0"/>
              </a:rPr>
              <a:t>euca</a:t>
            </a:r>
            <a:r>
              <a:rPr lang="en-US" baseline="0" dirty="0" smtClean="0">
                <a:latin typeface="Times New Roman" charset="0"/>
              </a:rPr>
              <a:t>-detach-volume &lt;</a:t>
            </a:r>
            <a:r>
              <a:rPr lang="en-US" baseline="0" dirty="0" err="1" smtClean="0">
                <a:latin typeface="Times New Roman" charset="0"/>
              </a:rPr>
              <a:t>volume_ID_number</a:t>
            </a:r>
            <a:r>
              <a:rPr lang="en-US" baseline="0" dirty="0" smtClean="0">
                <a:latin typeface="Times New Roman" charset="0"/>
              </a:rPr>
              <a:t>&gt;.   Detaching a volume does not automatically sync data to the volume.  You must do this manually if it is important to preserve the data’s integrity.</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A volume can be deleted using the command </a:t>
            </a:r>
            <a:r>
              <a:rPr lang="en-US" baseline="0" dirty="0" err="1" smtClean="0">
                <a:latin typeface="Times New Roman" charset="0"/>
              </a:rPr>
              <a:t>euca</a:t>
            </a:r>
            <a:r>
              <a:rPr lang="en-US" baseline="0" dirty="0" smtClean="0">
                <a:latin typeface="Times New Roman" charset="0"/>
              </a:rPr>
              <a:t>-delete-volume &lt;</a:t>
            </a:r>
            <a:r>
              <a:rPr lang="en-US" baseline="0" dirty="0" err="1" smtClean="0">
                <a:latin typeface="Times New Roman" charset="0"/>
              </a:rPr>
              <a:t>volume_ID_number</a:t>
            </a:r>
            <a:r>
              <a:rPr lang="en-US" baseline="0" dirty="0" smtClean="0">
                <a:latin typeface="Times New Roman" charset="0"/>
              </a:rPr>
              <a:t>&gt;.</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430B7A1C-40CA-4E52-AEB1-8AAA715B3D28}" type="slidenum">
              <a:rPr lang="en-US" smtClean="0">
                <a:solidFill>
                  <a:srgbClr val="000000"/>
                </a:solidFill>
                <a:latin typeface="Times New Roman" charset="0"/>
              </a:rPr>
              <a:pPr eaLnBrk="1"/>
              <a:t>7</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Eucalyptus provides</a:t>
            </a:r>
            <a:r>
              <a:rPr lang="en-US" baseline="0" dirty="0" smtClean="0">
                <a:latin typeface="Times New Roman" charset="0"/>
              </a:rPr>
              <a:t> the ability to take a snapshot of a volume.   The snapshot can be taken while the volume is attached to a running instance or while the volume is detached.  If you take a snapshot of an attached volume y</a:t>
            </a:r>
            <a:r>
              <a:rPr lang="en-US" dirty="0" smtClean="0">
                <a:latin typeface="Times New Roman" charset="0"/>
              </a:rPr>
              <a:t>ou should manually sync the data to</a:t>
            </a:r>
            <a:r>
              <a:rPr lang="en-US" baseline="0" dirty="0" smtClean="0">
                <a:latin typeface="Times New Roman" charset="0"/>
              </a:rPr>
              <a:t> the volume </a:t>
            </a:r>
            <a:r>
              <a:rPr lang="en-US" dirty="0" smtClean="0">
                <a:latin typeface="Times New Roman" charset="0"/>
              </a:rPr>
              <a:t>before creating the snapshot. </a:t>
            </a:r>
          </a:p>
          <a:p>
            <a:r>
              <a:rPr lang="en-US" dirty="0" smtClean="0">
                <a:latin typeface="Times New Roman" charset="0"/>
              </a:rPr>
              <a:t>Snapshots are transferred from</a:t>
            </a:r>
            <a:r>
              <a:rPr lang="en-US" baseline="0" dirty="0" smtClean="0">
                <a:latin typeface="Times New Roman" charset="0"/>
              </a:rPr>
              <a:t> the Storage Controller to the Walrus.  </a:t>
            </a:r>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430B7A1C-40CA-4E52-AEB1-8AAA715B3D28}"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a:t>
            </a:r>
            <a:r>
              <a:rPr lang="en-US" baseline="0" dirty="0" smtClean="0">
                <a:latin typeface="Times New Roman" charset="0"/>
              </a:rPr>
              <a:t> s</a:t>
            </a:r>
            <a:r>
              <a:rPr lang="en-US" dirty="0" smtClean="0">
                <a:latin typeface="Times New Roman" charset="0"/>
              </a:rPr>
              <a:t>napshot can be used to create a new volume.  A snapshot can also</a:t>
            </a:r>
            <a:r>
              <a:rPr lang="en-US" baseline="0" dirty="0" smtClean="0">
                <a:latin typeface="Times New Roman" charset="0"/>
              </a:rPr>
              <a:t> provide a way to backup a volume for long-term protection.</a:t>
            </a:r>
            <a:endParaRPr lang="en-US" dirty="0"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430B7A1C-40CA-4E52-AEB1-8AAA715B3D28}"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a:t>
            </a:r>
            <a:r>
              <a:rPr lang="en-US" baseline="0" dirty="0" smtClean="0">
                <a:latin typeface="Times New Roman" charset="0"/>
              </a:rPr>
              <a:t> s</a:t>
            </a:r>
            <a:r>
              <a:rPr lang="en-US" dirty="0" smtClean="0">
                <a:latin typeface="Times New Roman" charset="0"/>
              </a:rPr>
              <a:t>napshot can be used to create a new volume.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5AD6ECC4-CC89-4760-9B2A-560414C5A38B}"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Creating a snapshot of a volume,</a:t>
            </a:r>
            <a:r>
              <a:rPr lang="en-US" baseline="0" dirty="0" smtClean="0">
                <a:latin typeface="Times New Roman" charset="0"/>
              </a:rPr>
              <a:t> whether it is attached or detached, is easy.  Just run the command </a:t>
            </a:r>
            <a:r>
              <a:rPr lang="en-US" baseline="0" dirty="0" err="1" smtClean="0">
                <a:latin typeface="Times New Roman" charset="0"/>
              </a:rPr>
              <a:t>euca</a:t>
            </a:r>
            <a:r>
              <a:rPr lang="en-US" baseline="0" dirty="0" smtClean="0">
                <a:latin typeface="Times New Roman" charset="0"/>
              </a:rPr>
              <a:t>-create-snapshot &lt;</a:t>
            </a:r>
            <a:r>
              <a:rPr lang="en-US" baseline="0" dirty="0" err="1" smtClean="0">
                <a:latin typeface="Times New Roman" charset="0"/>
              </a:rPr>
              <a:t>volume_ID_number</a:t>
            </a:r>
            <a:r>
              <a:rPr lang="en-US" baseline="0" dirty="0" smtClean="0">
                <a:latin typeface="Times New Roman" charset="0"/>
              </a:rPr>
              <a:t>&gt;.</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To view existing</a:t>
            </a:r>
            <a:r>
              <a:rPr lang="en-US" baseline="0" dirty="0" smtClean="0">
                <a:latin typeface="Times New Roman" charset="0"/>
              </a:rPr>
              <a:t> snapshots use the command </a:t>
            </a:r>
            <a:r>
              <a:rPr lang="en-US" baseline="0" dirty="0" err="1" smtClean="0">
                <a:latin typeface="Times New Roman" charset="0"/>
              </a:rPr>
              <a:t>euca</a:t>
            </a:r>
            <a:r>
              <a:rPr lang="en-US" baseline="0" dirty="0" smtClean="0">
                <a:latin typeface="Times New Roman" charset="0"/>
              </a:rPr>
              <a:t>-describe-snapshots.  The possible s</a:t>
            </a:r>
            <a:r>
              <a:rPr lang="en-US" dirty="0" smtClean="0">
                <a:latin typeface="Times New Roman" charset="0"/>
              </a:rPr>
              <a:t>napshot states are pending and completed. </a:t>
            </a:r>
            <a:r>
              <a:rPr lang="en-US" baseline="0" dirty="0" smtClean="0">
                <a:latin typeface="Times New Roman" charset="0"/>
              </a:rPr>
              <a:t>The cloud administrator can use the verbose option to see all snapshots for all users.   Without the verbose option a user only sees their own snapshots.</a:t>
            </a:r>
            <a:endParaRPr lang="en-US" dirty="0" smtClean="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To</a:t>
            </a:r>
            <a:r>
              <a:rPr lang="en-US" baseline="0" dirty="0" smtClean="0">
                <a:latin typeface="Times New Roman" charset="0"/>
              </a:rPr>
              <a:t> delete a snapshot use the command </a:t>
            </a:r>
            <a:r>
              <a:rPr lang="en-US" baseline="0" dirty="0" err="1" smtClean="0">
                <a:latin typeface="Times New Roman" charset="0"/>
              </a:rPr>
              <a:t>euca</a:t>
            </a:r>
            <a:r>
              <a:rPr lang="en-US" baseline="0" dirty="0" smtClean="0">
                <a:latin typeface="Times New Roman" charset="0"/>
              </a:rPr>
              <a:t>-delete-snapshot &lt;</a:t>
            </a:r>
            <a:r>
              <a:rPr lang="en-US" baseline="0" dirty="0" err="1" smtClean="0">
                <a:latin typeface="Times New Roman" charset="0"/>
              </a:rPr>
              <a:t>volume_ID_number</a:t>
            </a:r>
            <a:r>
              <a:rPr lang="en-US" baseline="0" dirty="0" smtClean="0">
                <a:latin typeface="Times New Roman" charset="0"/>
              </a:rPr>
              <a:t>&gt;.</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Manage Snapshots – Euca2ools</a:t>
            </a:r>
          </a:p>
        </p:txBody>
      </p:sp>
      <p:sp>
        <p:nvSpPr>
          <p:cNvPr id="22531" name="Content Placeholder 3"/>
          <p:cNvSpPr>
            <a:spLocks noGrp="1"/>
          </p:cNvSpPr>
          <p:nvPr>
            <p:ph idx="1"/>
          </p:nvPr>
        </p:nvSpPr>
        <p:spPr/>
        <p:txBody>
          <a:bodyPr/>
          <a:lstStyle/>
          <a:p>
            <a:r>
              <a:rPr lang="en-US" dirty="0" smtClean="0"/>
              <a:t>Create a snapshot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-create-snapshot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r>
              <a:rPr lang="en-US" dirty="0" smtClean="0"/>
              <a:t>View snapshots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-describe-snapshots &lt;verbose&gt;</a:t>
            </a:r>
          </a:p>
          <a:p>
            <a:r>
              <a:rPr lang="en-US" dirty="0" smtClean="0"/>
              <a:t>Delete a snapshot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-delete-snapshot snap-&lt;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10</a:t>
            </a:fld>
            <a:endParaRPr lang="en-US" dirty="0"/>
          </a:p>
        </p:txBody>
      </p:sp>
    </p:spTree>
    <p:extLst>
      <p:ext uri="{BB962C8B-B14F-4D97-AF65-F5344CB8AC3E}">
        <p14:creationId xmlns:p14="http://schemas.microsoft.com/office/powerpoint/2010/main" val="167165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Eucalyptus enables you to create </a:t>
            </a:r>
            <a:r>
              <a:rPr lang="en-US" dirty="0" smtClean="0"/>
              <a:t>persistent, per-cluster </a:t>
            </a:r>
            <a:r>
              <a:rPr lang="en-US" dirty="0"/>
              <a:t>storage volumes that are mounted as devices by instances.</a:t>
            </a:r>
          </a:p>
          <a:p>
            <a:r>
              <a:rPr lang="en-US" dirty="0"/>
              <a:t>Multiple volumes can be mounted by the same instance.</a:t>
            </a:r>
          </a:p>
          <a:p>
            <a:r>
              <a:rPr lang="en-US" dirty="0"/>
              <a:t>Eucalyptus provides the ability to create point-in-time snapshots of </a:t>
            </a:r>
            <a:r>
              <a:rPr lang="en-US" dirty="0" smtClean="0"/>
              <a:t>volumes that are persisted to Walrus.</a:t>
            </a:r>
          </a:p>
          <a:p>
            <a:r>
              <a:rPr lang="en-US" dirty="0" smtClean="0"/>
              <a:t>New volumes can be created from a snapshot</a:t>
            </a:r>
            <a:r>
              <a:rPr lang="en-US" dirty="0" smtClean="0"/>
              <a:t>.</a:t>
            </a:r>
            <a:endParaRPr lang="en-US" dirty="0"/>
          </a:p>
          <a:p>
            <a:endParaRPr lang="en-US" dirty="0" smtClean="0"/>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25342" y="606425"/>
            <a:ext cx="8524875" cy="1096864"/>
          </a:xfrm>
        </p:spPr>
        <p:txBody>
          <a:bodyPr/>
          <a:lstStyle/>
          <a:p>
            <a:r>
              <a:rPr lang="en-US" dirty="0" smtClean="0"/>
              <a:t>Hands-On (1)</a:t>
            </a:r>
          </a:p>
        </p:txBody>
      </p:sp>
      <p:sp>
        <p:nvSpPr>
          <p:cNvPr id="46083" name="Content Placeholder 3"/>
          <p:cNvSpPr>
            <a:spLocks noGrp="1"/>
          </p:cNvSpPr>
          <p:nvPr>
            <p:ph idx="1"/>
          </p:nvPr>
        </p:nvSpPr>
        <p:spPr>
          <a:xfrm>
            <a:off x="314325" y="1381320"/>
            <a:ext cx="8524875" cy="5283884"/>
          </a:xfrm>
        </p:spPr>
        <p:txBody>
          <a:bodyPr/>
          <a:lstStyle/>
          <a:p>
            <a:r>
              <a:rPr lang="en-US" dirty="0" smtClean="0"/>
              <a:t>Using Volumes and Snapshots</a:t>
            </a:r>
          </a:p>
          <a:p>
            <a:pPr lvl="1"/>
            <a:r>
              <a:rPr lang="en-US" sz="1800" dirty="0" smtClean="0"/>
              <a:t>Create a storage volume using euca2ools</a:t>
            </a:r>
          </a:p>
          <a:p>
            <a:pPr lvl="1"/>
            <a:r>
              <a:rPr lang="en-US" sz="1800" dirty="0" smtClean="0"/>
              <a:t>Attach a volume to an instance using euca2ools</a:t>
            </a:r>
          </a:p>
          <a:p>
            <a:pPr lvl="1"/>
            <a:r>
              <a:rPr lang="en-US" sz="1800" dirty="0" smtClean="0"/>
              <a:t>Partition, mount, and add data to a volume</a:t>
            </a:r>
          </a:p>
          <a:p>
            <a:pPr lvl="1"/>
            <a:r>
              <a:rPr lang="en-US" sz="1800" dirty="0" smtClean="0"/>
              <a:t>Detach a volume using euca2ools</a:t>
            </a:r>
          </a:p>
          <a:p>
            <a:pPr lvl="1"/>
            <a:r>
              <a:rPr lang="en-US" sz="1800" dirty="0" smtClean="0"/>
              <a:t>Snapshot a volume using euca2ools</a:t>
            </a:r>
          </a:p>
          <a:p>
            <a:pPr lvl="1"/>
            <a:r>
              <a:rPr lang="en-US" sz="1800" dirty="0" smtClean="0"/>
              <a:t>Create a volume from a snapshot using euca2ools</a:t>
            </a:r>
          </a:p>
          <a:p>
            <a:pPr lvl="1"/>
            <a:r>
              <a:rPr lang="en-US" sz="1800" dirty="0" smtClean="0"/>
              <a:t>Delete a volume and snapshot using euca2ools</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12</a:t>
            </a:fld>
            <a:endParaRPr lang="en-US" dirty="0"/>
          </a:p>
        </p:txBody>
      </p:sp>
    </p:spTree>
    <p:extLst>
      <p:ext uri="{BB962C8B-B14F-4D97-AF65-F5344CB8AC3E}">
        <p14:creationId xmlns:p14="http://schemas.microsoft.com/office/powerpoint/2010/main" val="23901580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200" dirty="0" smtClean="0"/>
              <a:t>Volumes and Snapshots </a:t>
            </a:r>
            <a:endParaRPr lang="en-US" sz="32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a:xfrm>
            <a:off x="314325" y="1440378"/>
            <a:ext cx="8524875" cy="4840942"/>
          </a:xfrm>
        </p:spPr>
        <p:txBody>
          <a:bodyPr/>
          <a:lstStyle/>
          <a:p>
            <a:r>
              <a:rPr lang="en-US" dirty="0" smtClean="0"/>
              <a:t>Eucalyptus block </a:t>
            </a:r>
            <a:r>
              <a:rPr lang="en-US" dirty="0"/>
              <a:t>v</a:t>
            </a:r>
            <a:r>
              <a:rPr lang="en-US" dirty="0" smtClean="0"/>
              <a:t>olumes</a:t>
            </a:r>
          </a:p>
          <a:p>
            <a:r>
              <a:rPr lang="en-US" dirty="0" smtClean="0"/>
              <a:t>Volume </a:t>
            </a:r>
            <a:r>
              <a:rPr lang="en-US" dirty="0" smtClean="0"/>
              <a:t>snapshots</a:t>
            </a:r>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Eucalyptus Block Store</a:t>
            </a:r>
          </a:p>
        </p:txBody>
      </p:sp>
      <p:sp>
        <p:nvSpPr>
          <p:cNvPr id="16387" name="Content Placeholder 3"/>
          <p:cNvSpPr>
            <a:spLocks noGrp="1"/>
          </p:cNvSpPr>
          <p:nvPr>
            <p:ph idx="1"/>
          </p:nvPr>
        </p:nvSpPr>
        <p:spPr>
          <a:xfrm>
            <a:off x="548241" y="1507313"/>
            <a:ext cx="5496423" cy="4677356"/>
          </a:xfrm>
        </p:spPr>
        <p:txBody>
          <a:bodyPr/>
          <a:lstStyle/>
          <a:p>
            <a:r>
              <a:rPr lang="en-US" dirty="0"/>
              <a:t>Eucalyptus version of Amazon Elastic Block Store (EBS) volumes </a:t>
            </a:r>
          </a:p>
          <a:p>
            <a:r>
              <a:rPr lang="en-US" dirty="0" smtClean="0"/>
              <a:t>Persistent storage </a:t>
            </a:r>
            <a:r>
              <a:rPr lang="en-US" dirty="0"/>
              <a:t>mounted </a:t>
            </a:r>
            <a:r>
              <a:rPr lang="en-US" dirty="0" smtClean="0"/>
              <a:t>by instances as SCSI devices (</a:t>
            </a:r>
            <a:r>
              <a:rPr lang="en-US" dirty="0" err="1" smtClean="0">
                <a:latin typeface="Courier New" pitchFamily="49" charset="0"/>
                <a:cs typeface="Courier New" pitchFamily="49" charset="0"/>
              </a:rPr>
              <a:t>sd</a:t>
            </a:r>
            <a:r>
              <a:rPr lang="en-US" dirty="0"/>
              <a:t>)</a:t>
            </a:r>
            <a:endParaRPr lang="en-US" dirty="0" smtClean="0"/>
          </a:p>
          <a:p>
            <a:pPr lvl="1"/>
            <a:r>
              <a:rPr lang="en-US" dirty="0" smtClean="0"/>
              <a:t>As </a:t>
            </a:r>
            <a:r>
              <a:rPr lang="en-US" dirty="0" err="1" smtClean="0">
                <a:latin typeface="Courier New" pitchFamily="49" charset="0"/>
                <a:cs typeface="Courier New" pitchFamily="49" charset="0"/>
              </a:rPr>
              <a:t>vd</a:t>
            </a:r>
            <a:r>
              <a:rPr lang="en-US" dirty="0" smtClean="0"/>
              <a:t> devices with KVM and VIRTIO</a:t>
            </a:r>
            <a:endParaRPr lang="en-US" dirty="0"/>
          </a:p>
          <a:p>
            <a:r>
              <a:rPr lang="en-US" dirty="0"/>
              <a:t>Behave like raw, unformatted block </a:t>
            </a:r>
            <a:r>
              <a:rPr lang="en-US" dirty="0" smtClean="0"/>
              <a:t>device </a:t>
            </a:r>
            <a:r>
              <a:rPr lang="en-US" dirty="0"/>
              <a:t>(hard </a:t>
            </a:r>
            <a:r>
              <a:rPr lang="en-US" dirty="0" smtClean="0"/>
              <a:t>drive)</a:t>
            </a:r>
            <a:endParaRPr lang="en-US" dirty="0"/>
          </a:p>
          <a:p>
            <a:r>
              <a:rPr lang="en-US" dirty="0"/>
              <a:t>C</a:t>
            </a:r>
            <a:r>
              <a:rPr lang="en-US" dirty="0" smtClean="0"/>
              <a:t>reate a file system or use it in any other way you would use a block device</a:t>
            </a:r>
          </a:p>
          <a:p>
            <a:r>
              <a:rPr lang="en-US" dirty="0" smtClean="0"/>
              <a:t>Available </a:t>
            </a:r>
            <a:r>
              <a:rPr lang="en-US" dirty="0"/>
              <a:t>within individual clusters (availability zones)</a:t>
            </a:r>
          </a:p>
          <a:p>
            <a:endParaRPr lang="sv-FI" dirty="0" smtClean="0"/>
          </a:p>
        </p:txBody>
      </p:sp>
      <p:sp>
        <p:nvSpPr>
          <p:cNvPr id="17"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4</a:t>
            </a:fld>
            <a:endParaRPr lang="en-US" dirty="0"/>
          </a:p>
        </p:txBody>
      </p:sp>
      <p:grpSp>
        <p:nvGrpSpPr>
          <p:cNvPr id="5" name="Group 4"/>
          <p:cNvGrpSpPr/>
          <p:nvPr/>
        </p:nvGrpSpPr>
        <p:grpSpPr>
          <a:xfrm>
            <a:off x="6279614" y="1735642"/>
            <a:ext cx="2093205" cy="3955056"/>
            <a:chOff x="6279614" y="1641513"/>
            <a:chExt cx="2093205" cy="3955056"/>
          </a:xfrm>
        </p:grpSpPr>
        <p:sp>
          <p:nvSpPr>
            <p:cNvPr id="2" name="Rounded Rectangle 1"/>
            <p:cNvSpPr/>
            <p:nvPr/>
          </p:nvSpPr>
          <p:spPr>
            <a:xfrm>
              <a:off x="6279614" y="1641513"/>
              <a:ext cx="2093205" cy="395505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443333" y="1735642"/>
              <a:ext cx="1759687" cy="3603845"/>
              <a:chOff x="5637916" y="1752153"/>
              <a:chExt cx="1759687" cy="3603845"/>
            </a:xfrm>
          </p:grpSpPr>
          <p:grpSp>
            <p:nvGrpSpPr>
              <p:cNvPr id="7" name="Group 6"/>
              <p:cNvGrpSpPr/>
              <p:nvPr/>
            </p:nvGrpSpPr>
            <p:grpSpPr>
              <a:xfrm>
                <a:off x="5667155" y="4154519"/>
                <a:ext cx="1701210" cy="1201479"/>
                <a:chOff x="1988288" y="4922874"/>
                <a:chExt cx="1701210" cy="1201479"/>
              </a:xfrm>
            </p:grpSpPr>
            <p:sp>
              <p:nvSpPr>
                <p:cNvPr id="15" name="Rectangle 14"/>
                <p:cNvSpPr/>
                <p:nvPr/>
              </p:nvSpPr>
              <p:spPr>
                <a:xfrm>
                  <a:off x="1988288" y="4922874"/>
                  <a:ext cx="1701210" cy="120147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p:cNvSpPr txBox="1"/>
                <p:nvPr/>
              </p:nvSpPr>
              <p:spPr>
                <a:xfrm>
                  <a:off x="2025502" y="5292778"/>
                  <a:ext cx="1626782" cy="461665"/>
                </a:xfrm>
                <a:prstGeom prst="rect">
                  <a:avLst/>
                </a:prstGeom>
                <a:noFill/>
              </p:spPr>
              <p:txBody>
                <a:bodyPr wrap="square" rtlCol="0">
                  <a:spAutoFit/>
                </a:bodyPr>
                <a:lstStyle/>
                <a:p>
                  <a:pPr algn="ctr"/>
                  <a:r>
                    <a:rPr lang="en-US" sz="2400" b="1" dirty="0" smtClean="0">
                      <a:solidFill>
                        <a:schemeClr val="bg1"/>
                      </a:solidFill>
                    </a:rPr>
                    <a:t>instance</a:t>
                  </a:r>
                  <a:endParaRPr lang="en-US" sz="2400" b="1" dirty="0">
                    <a:solidFill>
                      <a:schemeClr val="bg1"/>
                    </a:solidFill>
                  </a:endParaRPr>
                </a:p>
              </p:txBody>
            </p:sp>
          </p:grpSp>
          <p:grpSp>
            <p:nvGrpSpPr>
              <p:cNvPr id="9" name="Group 8"/>
              <p:cNvGrpSpPr/>
              <p:nvPr/>
            </p:nvGrpSpPr>
            <p:grpSpPr>
              <a:xfrm>
                <a:off x="5762849" y="2121485"/>
                <a:ext cx="1435396" cy="1201479"/>
                <a:chOff x="4513520" y="4922873"/>
                <a:chExt cx="1435396" cy="1201479"/>
              </a:xfrm>
            </p:grpSpPr>
            <p:sp>
              <p:nvSpPr>
                <p:cNvPr id="13" name="Flowchart: Magnetic Disk 12"/>
                <p:cNvSpPr/>
                <p:nvPr/>
              </p:nvSpPr>
              <p:spPr>
                <a:xfrm>
                  <a:off x="4513520" y="4922873"/>
                  <a:ext cx="1435396" cy="1201479"/>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93264" y="5431003"/>
                  <a:ext cx="1275907" cy="461665"/>
                </a:xfrm>
                <a:prstGeom prst="rect">
                  <a:avLst/>
                </a:prstGeom>
                <a:noFill/>
              </p:spPr>
              <p:txBody>
                <a:bodyPr wrap="square" rtlCol="0">
                  <a:spAutoFit/>
                </a:bodyPr>
                <a:lstStyle/>
                <a:p>
                  <a:pPr algn="ctr"/>
                  <a:r>
                    <a:rPr lang="en-US" sz="2400" b="1" dirty="0" smtClean="0">
                      <a:solidFill>
                        <a:schemeClr val="tx2">
                          <a:lumMod val="50000"/>
                        </a:schemeClr>
                      </a:solidFill>
                    </a:rPr>
                    <a:t>volume</a:t>
                  </a:r>
                  <a:endParaRPr lang="en-US" sz="2400" b="1" dirty="0">
                    <a:solidFill>
                      <a:schemeClr val="tx2">
                        <a:lumMod val="50000"/>
                      </a:schemeClr>
                    </a:solidFill>
                  </a:endParaRPr>
                </a:p>
              </p:txBody>
            </p:sp>
          </p:grpSp>
          <p:sp>
            <p:nvSpPr>
              <p:cNvPr id="10" name="Down Arrow 9"/>
              <p:cNvSpPr/>
              <p:nvPr/>
            </p:nvSpPr>
            <p:spPr>
              <a:xfrm>
                <a:off x="5704369" y="3446345"/>
                <a:ext cx="1626782" cy="58479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5637916" y="1752153"/>
                <a:ext cx="1759687" cy="369332"/>
              </a:xfrm>
              <a:prstGeom prst="rect">
                <a:avLst/>
              </a:prstGeom>
              <a:noFill/>
            </p:spPr>
            <p:txBody>
              <a:bodyPr wrap="square" rtlCol="0">
                <a:spAutoFit/>
              </a:bodyPr>
              <a:lstStyle/>
              <a:p>
                <a:pPr algn="ctr"/>
                <a:r>
                  <a:rPr lang="en-US" b="1" dirty="0" smtClean="0">
                    <a:solidFill>
                      <a:schemeClr val="accent6">
                        <a:lumMod val="50000"/>
                      </a:schemeClr>
                    </a:solidFill>
                  </a:rPr>
                  <a:t>(persistent)</a:t>
                </a:r>
                <a:endParaRPr lang="en-US" b="1" dirty="0">
                  <a:solidFill>
                    <a:schemeClr val="accent6">
                      <a:lumMod val="50000"/>
                    </a:schemeClr>
                  </a:solidFill>
                </a:endParaRPr>
              </a:p>
            </p:txBody>
          </p:sp>
        </p:grpSp>
        <p:sp>
          <p:nvSpPr>
            <p:cNvPr id="3" name="TextBox 2"/>
            <p:cNvSpPr txBox="1"/>
            <p:nvPr/>
          </p:nvSpPr>
          <p:spPr>
            <a:xfrm>
              <a:off x="6928676" y="3552953"/>
              <a:ext cx="788999" cy="338554"/>
            </a:xfrm>
            <a:prstGeom prst="rect">
              <a:avLst/>
            </a:prstGeom>
            <a:noFill/>
          </p:spPr>
          <p:txBody>
            <a:bodyPr wrap="none" rtlCol="0">
              <a:spAutoFit/>
            </a:bodyPr>
            <a:lstStyle/>
            <a:p>
              <a:pPr algn="ctr"/>
              <a:r>
                <a:rPr lang="en-US" sz="1600" b="1" dirty="0" smtClean="0">
                  <a:solidFill>
                    <a:schemeClr val="accent2">
                      <a:lumMod val="50000"/>
                    </a:schemeClr>
                  </a:solidFill>
                </a:rPr>
                <a:t>attach</a:t>
              </a:r>
              <a:endParaRPr lang="en-US" sz="1600" b="1" dirty="0">
                <a:solidFill>
                  <a:schemeClr val="accent2">
                    <a:lumMod val="50000"/>
                  </a:schemeClr>
                </a:solidFill>
              </a:endParaRPr>
            </a:p>
          </p:txBody>
        </p:sp>
      </p:grpSp>
    </p:spTree>
    <p:extLst>
      <p:ext uri="{BB962C8B-B14F-4D97-AF65-F5344CB8AC3E}">
        <p14:creationId xmlns:p14="http://schemas.microsoft.com/office/powerpoint/2010/main" val="16821366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t>Volume Access</a:t>
            </a:r>
          </a:p>
        </p:txBody>
      </p:sp>
      <p:sp>
        <p:nvSpPr>
          <p:cNvPr id="17411" name="Content Placeholder 3"/>
          <p:cNvSpPr>
            <a:spLocks noGrp="1"/>
          </p:cNvSpPr>
          <p:nvPr>
            <p:ph idx="1"/>
          </p:nvPr>
        </p:nvSpPr>
        <p:spPr>
          <a:xfrm>
            <a:off x="292293" y="1842282"/>
            <a:ext cx="4959424" cy="4083046"/>
          </a:xfrm>
        </p:spPr>
        <p:txBody>
          <a:bodyPr/>
          <a:lstStyle/>
          <a:p>
            <a:r>
              <a:rPr lang="en-US" dirty="0" smtClean="0"/>
              <a:t>Volumes are managed by the Storage </a:t>
            </a:r>
            <a:r>
              <a:rPr lang="en-US" dirty="0"/>
              <a:t>C</a:t>
            </a:r>
            <a:r>
              <a:rPr lang="en-US" dirty="0" smtClean="0"/>
              <a:t>ontroller.</a:t>
            </a:r>
          </a:p>
          <a:p>
            <a:pPr lvl="1"/>
            <a:r>
              <a:rPr lang="en-US" dirty="0" smtClean="0"/>
              <a:t>Assigned a unique ID</a:t>
            </a:r>
          </a:p>
          <a:p>
            <a:pPr lvl="2"/>
            <a:r>
              <a:rPr lang="en-US" dirty="0" err="1"/>
              <a:t>v</a:t>
            </a:r>
            <a:r>
              <a:rPr lang="en-US" dirty="0" err="1" smtClean="0"/>
              <a:t>ol</a:t>
            </a:r>
            <a:r>
              <a:rPr lang="en-US" dirty="0" smtClean="0"/>
              <a:t>-&lt;</a:t>
            </a:r>
            <a:r>
              <a:rPr lang="en-US" dirty="0" err="1" smtClean="0"/>
              <a:t>nnnnnnnn</a:t>
            </a:r>
            <a:r>
              <a:rPr lang="en-US" dirty="0" smtClean="0"/>
              <a:t>&gt;</a:t>
            </a:r>
          </a:p>
          <a:p>
            <a:r>
              <a:rPr lang="en-US" dirty="0" smtClean="0"/>
              <a:t>Only one instance at a time can access a volume.</a:t>
            </a:r>
          </a:p>
          <a:p>
            <a:r>
              <a:rPr lang="en-US" dirty="0" smtClean="0"/>
              <a:t>Multiple volumes can be attached to the same instance.</a:t>
            </a:r>
          </a:p>
          <a:p>
            <a:pPr lvl="1"/>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cs typeface="Courier New" pitchFamily="49" charset="0"/>
              </a:rPr>
              <a:t> devices </a:t>
            </a:r>
            <a:r>
              <a:rPr lang="en-US" dirty="0" smtClean="0"/>
              <a:t>in Linux</a:t>
            </a:r>
          </a:p>
          <a:p>
            <a:pPr lvl="1"/>
            <a:r>
              <a:rPr lang="en-US" dirty="0" smtClean="0"/>
              <a:t>Assigned a drive letter in Windows</a:t>
            </a:r>
          </a:p>
        </p:txBody>
      </p:sp>
      <p:grpSp>
        <p:nvGrpSpPr>
          <p:cNvPr id="27" name="Group 26"/>
          <p:cNvGrpSpPr/>
          <p:nvPr/>
        </p:nvGrpSpPr>
        <p:grpSpPr>
          <a:xfrm>
            <a:off x="5585553" y="1520328"/>
            <a:ext cx="2897436" cy="4847421"/>
            <a:chOff x="5585553" y="1520328"/>
            <a:chExt cx="2897436" cy="4847421"/>
          </a:xfrm>
        </p:grpSpPr>
        <p:sp>
          <p:nvSpPr>
            <p:cNvPr id="13" name="Rounded Rectangle 12"/>
            <p:cNvSpPr/>
            <p:nvPr/>
          </p:nvSpPr>
          <p:spPr>
            <a:xfrm>
              <a:off x="5585553" y="1520328"/>
              <a:ext cx="2897436" cy="484742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666711" y="1693659"/>
              <a:ext cx="2719276" cy="4470981"/>
              <a:chOff x="5666711" y="1693659"/>
              <a:chExt cx="2719276" cy="4470981"/>
            </a:xfrm>
          </p:grpSpPr>
          <p:grpSp>
            <p:nvGrpSpPr>
              <p:cNvPr id="3" name="Group 2"/>
              <p:cNvGrpSpPr/>
              <p:nvPr/>
            </p:nvGrpSpPr>
            <p:grpSpPr>
              <a:xfrm>
                <a:off x="5666711" y="1693659"/>
                <a:ext cx="2719276" cy="2204677"/>
                <a:chOff x="5666711" y="1513733"/>
                <a:chExt cx="2719276" cy="2204677"/>
              </a:xfrm>
            </p:grpSpPr>
            <p:grpSp>
              <p:nvGrpSpPr>
                <p:cNvPr id="5" name="Group 4"/>
                <p:cNvGrpSpPr/>
                <p:nvPr/>
              </p:nvGrpSpPr>
              <p:grpSpPr>
                <a:xfrm>
                  <a:off x="6212958" y="1513733"/>
                  <a:ext cx="1626782" cy="821518"/>
                  <a:chOff x="5507665" y="4154520"/>
                  <a:chExt cx="1626782" cy="821518"/>
                </a:xfrm>
              </p:grpSpPr>
              <p:sp>
                <p:nvSpPr>
                  <p:cNvPr id="7" name="Rectangle 6"/>
                  <p:cNvSpPr/>
                  <p:nvPr/>
                </p:nvSpPr>
                <p:spPr>
                  <a:xfrm>
                    <a:off x="5752214" y="4154520"/>
                    <a:ext cx="1105786" cy="82151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p:cNvSpPr txBox="1"/>
                  <p:nvPr/>
                </p:nvSpPr>
                <p:spPr>
                  <a:xfrm>
                    <a:off x="5507665" y="4380613"/>
                    <a:ext cx="1626782" cy="369332"/>
                  </a:xfrm>
                  <a:prstGeom prst="rect">
                    <a:avLst/>
                  </a:prstGeom>
                  <a:noFill/>
                </p:spPr>
                <p:txBody>
                  <a:bodyPr wrap="square" rtlCol="0">
                    <a:spAutoFit/>
                  </a:bodyPr>
                  <a:lstStyle/>
                  <a:p>
                    <a:pPr algn="ctr"/>
                    <a:r>
                      <a:rPr lang="en-US" b="1" dirty="0" smtClean="0">
                        <a:solidFill>
                          <a:schemeClr val="bg1"/>
                        </a:solidFill>
                      </a:rPr>
                      <a:t>Linux</a:t>
                    </a:r>
                  </a:p>
                </p:txBody>
              </p:sp>
            </p:grpSp>
            <p:grpSp>
              <p:nvGrpSpPr>
                <p:cNvPr id="16" name="Group 15"/>
                <p:cNvGrpSpPr/>
                <p:nvPr/>
              </p:nvGrpSpPr>
              <p:grpSpPr>
                <a:xfrm>
                  <a:off x="5666711" y="2795998"/>
                  <a:ext cx="2719276" cy="922412"/>
                  <a:chOff x="5597157" y="2798984"/>
                  <a:chExt cx="2719276" cy="922412"/>
                </a:xfrm>
              </p:grpSpPr>
              <p:grpSp>
                <p:nvGrpSpPr>
                  <p:cNvPr id="12" name="Group 11"/>
                  <p:cNvGrpSpPr/>
                  <p:nvPr/>
                </p:nvGrpSpPr>
                <p:grpSpPr>
                  <a:xfrm>
                    <a:off x="5597157" y="2801970"/>
                    <a:ext cx="1275907" cy="919426"/>
                    <a:chOff x="5581206" y="5056072"/>
                    <a:chExt cx="1275907" cy="919426"/>
                  </a:xfrm>
                </p:grpSpPr>
                <p:sp>
                  <p:nvSpPr>
                    <p:cNvPr id="14" name="Flowchart: Magnetic Disk 13"/>
                    <p:cNvSpPr/>
                    <p:nvPr/>
                  </p:nvSpPr>
                  <p:spPr>
                    <a:xfrm>
                      <a:off x="5688419" y="5056072"/>
                      <a:ext cx="1063255" cy="919426"/>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581206" y="5417029"/>
                      <a:ext cx="1275907" cy="338554"/>
                    </a:xfrm>
                    <a:prstGeom prst="rect">
                      <a:avLst/>
                    </a:prstGeom>
                    <a:noFill/>
                  </p:spPr>
                  <p:txBody>
                    <a:bodyPr wrap="square" rtlCol="0">
                      <a:spAutoFit/>
                    </a:bodyPr>
                    <a:lstStyle/>
                    <a:p>
                      <a:pPr algn="ctr"/>
                      <a:r>
                        <a:rPr lang="en-US" sz="1600" b="1" dirty="0" smtClean="0">
                          <a:solidFill>
                            <a:schemeClr val="accent6">
                              <a:lumMod val="75000"/>
                            </a:schemeClr>
                          </a:solidFill>
                        </a:rPr>
                        <a:t>/</a:t>
                      </a:r>
                      <a:r>
                        <a:rPr lang="en-US" sz="1600" b="1" dirty="0" err="1" smtClean="0">
                          <a:solidFill>
                            <a:schemeClr val="accent6">
                              <a:lumMod val="75000"/>
                            </a:schemeClr>
                          </a:solidFill>
                        </a:rPr>
                        <a:t>dev</a:t>
                      </a:r>
                      <a:r>
                        <a:rPr lang="en-US" sz="1600" b="1" dirty="0" smtClean="0">
                          <a:solidFill>
                            <a:schemeClr val="accent6">
                              <a:lumMod val="75000"/>
                            </a:schemeClr>
                          </a:solidFill>
                        </a:rPr>
                        <a:t>/</a:t>
                      </a:r>
                      <a:r>
                        <a:rPr lang="en-US" sz="1600" b="1" dirty="0" err="1">
                          <a:solidFill>
                            <a:schemeClr val="accent6">
                              <a:lumMod val="75000"/>
                            </a:schemeClr>
                          </a:solidFill>
                        </a:rPr>
                        <a:t>v</a:t>
                      </a:r>
                      <a:r>
                        <a:rPr lang="en-US" sz="1600" b="1" dirty="0" err="1" smtClean="0">
                          <a:solidFill>
                            <a:schemeClr val="accent6">
                              <a:lumMod val="75000"/>
                            </a:schemeClr>
                          </a:solidFill>
                        </a:rPr>
                        <a:t>dc</a:t>
                      </a:r>
                      <a:endParaRPr lang="en-US" sz="1600" b="1" dirty="0">
                        <a:solidFill>
                          <a:schemeClr val="accent6">
                            <a:lumMod val="75000"/>
                          </a:schemeClr>
                        </a:solidFill>
                      </a:endParaRPr>
                    </a:p>
                  </p:txBody>
                </p:sp>
              </p:grpSp>
              <p:grpSp>
                <p:nvGrpSpPr>
                  <p:cNvPr id="18" name="Group 17"/>
                  <p:cNvGrpSpPr/>
                  <p:nvPr/>
                </p:nvGrpSpPr>
                <p:grpSpPr>
                  <a:xfrm>
                    <a:off x="7040526" y="2798984"/>
                    <a:ext cx="1275907" cy="919426"/>
                    <a:chOff x="5581206" y="5056072"/>
                    <a:chExt cx="1275907" cy="919426"/>
                  </a:xfrm>
                </p:grpSpPr>
                <p:sp>
                  <p:nvSpPr>
                    <p:cNvPr id="19" name="Flowchart: Magnetic Disk 18"/>
                    <p:cNvSpPr/>
                    <p:nvPr/>
                  </p:nvSpPr>
                  <p:spPr>
                    <a:xfrm>
                      <a:off x="5688419" y="5056072"/>
                      <a:ext cx="1063255" cy="919426"/>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581206" y="5417029"/>
                      <a:ext cx="1275907" cy="338554"/>
                    </a:xfrm>
                    <a:prstGeom prst="rect">
                      <a:avLst/>
                    </a:prstGeom>
                    <a:noFill/>
                  </p:spPr>
                  <p:txBody>
                    <a:bodyPr wrap="square" rtlCol="0">
                      <a:spAutoFit/>
                    </a:bodyPr>
                    <a:lstStyle/>
                    <a:p>
                      <a:pPr algn="ctr"/>
                      <a:r>
                        <a:rPr lang="en-US" sz="1600" b="1" dirty="0" smtClean="0">
                          <a:solidFill>
                            <a:schemeClr val="accent6">
                              <a:lumMod val="75000"/>
                            </a:schemeClr>
                          </a:solidFill>
                        </a:rPr>
                        <a:t>/</a:t>
                      </a:r>
                      <a:r>
                        <a:rPr lang="en-US" sz="1600" b="1" dirty="0" err="1" smtClean="0">
                          <a:solidFill>
                            <a:schemeClr val="accent6">
                              <a:lumMod val="75000"/>
                            </a:schemeClr>
                          </a:solidFill>
                        </a:rPr>
                        <a:t>dev</a:t>
                      </a:r>
                      <a:r>
                        <a:rPr lang="en-US" sz="1600" b="1" dirty="0" smtClean="0">
                          <a:solidFill>
                            <a:schemeClr val="accent6">
                              <a:lumMod val="75000"/>
                            </a:schemeClr>
                          </a:solidFill>
                        </a:rPr>
                        <a:t>/</a:t>
                      </a:r>
                      <a:r>
                        <a:rPr lang="en-US" sz="1600" b="1" dirty="0" err="1">
                          <a:solidFill>
                            <a:schemeClr val="accent6">
                              <a:lumMod val="75000"/>
                            </a:schemeClr>
                          </a:solidFill>
                        </a:rPr>
                        <a:t>v</a:t>
                      </a:r>
                      <a:r>
                        <a:rPr lang="en-US" sz="1600" b="1" dirty="0" err="1" smtClean="0">
                          <a:solidFill>
                            <a:schemeClr val="accent6">
                              <a:lumMod val="75000"/>
                            </a:schemeClr>
                          </a:solidFill>
                        </a:rPr>
                        <a:t>dd</a:t>
                      </a:r>
                      <a:endParaRPr lang="en-US" sz="1600" b="1" dirty="0">
                        <a:solidFill>
                          <a:schemeClr val="accent6">
                            <a:lumMod val="75000"/>
                          </a:schemeClr>
                        </a:solidFill>
                      </a:endParaRPr>
                    </a:p>
                  </p:txBody>
                </p:sp>
              </p:grpSp>
            </p:grpSp>
            <p:cxnSp>
              <p:nvCxnSpPr>
                <p:cNvPr id="28" name="Straight Connector 27"/>
                <p:cNvCxnSpPr>
                  <a:stCxn id="7" idx="2"/>
                  <a:endCxn id="14" idx="1"/>
                </p:cNvCxnSpPr>
                <p:nvPr/>
              </p:nvCxnSpPr>
              <p:spPr>
                <a:xfrm flipH="1">
                  <a:off x="6305552" y="2335251"/>
                  <a:ext cx="704848" cy="4637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2"/>
                  <a:endCxn id="19" idx="1"/>
                </p:cNvCxnSpPr>
                <p:nvPr/>
              </p:nvCxnSpPr>
              <p:spPr>
                <a:xfrm>
                  <a:off x="7010400" y="2335251"/>
                  <a:ext cx="738521" cy="46074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666711" y="4009208"/>
                <a:ext cx="2719276" cy="2155432"/>
                <a:chOff x="5666711" y="4009208"/>
                <a:chExt cx="2719276" cy="2155432"/>
              </a:xfrm>
            </p:grpSpPr>
            <p:grpSp>
              <p:nvGrpSpPr>
                <p:cNvPr id="4" name="Group 3"/>
                <p:cNvGrpSpPr/>
                <p:nvPr/>
              </p:nvGrpSpPr>
              <p:grpSpPr>
                <a:xfrm>
                  <a:off x="6212958" y="4009208"/>
                  <a:ext cx="1626782" cy="821518"/>
                  <a:chOff x="5676014" y="5412706"/>
                  <a:chExt cx="1626782" cy="821518"/>
                </a:xfrm>
              </p:grpSpPr>
              <p:sp>
                <p:nvSpPr>
                  <p:cNvPr id="9" name="Rectangle 8"/>
                  <p:cNvSpPr/>
                  <p:nvPr/>
                </p:nvSpPr>
                <p:spPr>
                  <a:xfrm>
                    <a:off x="5920563" y="5412706"/>
                    <a:ext cx="1105786" cy="82151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p:cNvSpPr txBox="1"/>
                  <p:nvPr/>
                </p:nvSpPr>
                <p:spPr>
                  <a:xfrm>
                    <a:off x="5676014" y="5638799"/>
                    <a:ext cx="1626782" cy="369332"/>
                  </a:xfrm>
                  <a:prstGeom prst="rect">
                    <a:avLst/>
                  </a:prstGeom>
                  <a:noFill/>
                </p:spPr>
                <p:txBody>
                  <a:bodyPr wrap="square" rtlCol="0">
                    <a:spAutoFit/>
                  </a:bodyPr>
                  <a:lstStyle/>
                  <a:p>
                    <a:pPr algn="ctr"/>
                    <a:r>
                      <a:rPr lang="en-US" b="1" dirty="0" smtClean="0">
                        <a:solidFill>
                          <a:schemeClr val="bg1"/>
                        </a:solidFill>
                      </a:rPr>
                      <a:t>Windows</a:t>
                    </a:r>
                    <a:endParaRPr lang="en-US" b="1" dirty="0">
                      <a:solidFill>
                        <a:schemeClr val="bg1"/>
                      </a:solidFill>
                    </a:endParaRPr>
                  </a:p>
                </p:txBody>
              </p:sp>
            </p:grpSp>
            <p:grpSp>
              <p:nvGrpSpPr>
                <p:cNvPr id="17" name="Group 16"/>
                <p:cNvGrpSpPr/>
                <p:nvPr/>
              </p:nvGrpSpPr>
              <p:grpSpPr>
                <a:xfrm>
                  <a:off x="5666711" y="5225817"/>
                  <a:ext cx="2719276" cy="938823"/>
                  <a:chOff x="5598043" y="5216119"/>
                  <a:chExt cx="2719276" cy="938823"/>
                </a:xfrm>
              </p:grpSpPr>
              <p:grpSp>
                <p:nvGrpSpPr>
                  <p:cNvPr id="21" name="Group 20"/>
                  <p:cNvGrpSpPr/>
                  <p:nvPr/>
                </p:nvGrpSpPr>
                <p:grpSpPr>
                  <a:xfrm>
                    <a:off x="5598043" y="5216119"/>
                    <a:ext cx="1275907" cy="919426"/>
                    <a:chOff x="5581206" y="5056072"/>
                    <a:chExt cx="1275907" cy="919426"/>
                  </a:xfrm>
                </p:grpSpPr>
                <p:sp>
                  <p:nvSpPr>
                    <p:cNvPr id="22" name="Flowchart: Magnetic Disk 21"/>
                    <p:cNvSpPr/>
                    <p:nvPr/>
                  </p:nvSpPr>
                  <p:spPr>
                    <a:xfrm>
                      <a:off x="5688419" y="5056072"/>
                      <a:ext cx="1063255" cy="919426"/>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581206" y="5417029"/>
                      <a:ext cx="1275907" cy="338554"/>
                    </a:xfrm>
                    <a:prstGeom prst="rect">
                      <a:avLst/>
                    </a:prstGeom>
                    <a:noFill/>
                  </p:spPr>
                  <p:txBody>
                    <a:bodyPr wrap="square" rtlCol="0">
                      <a:spAutoFit/>
                    </a:bodyPr>
                    <a:lstStyle/>
                    <a:p>
                      <a:pPr algn="ctr"/>
                      <a:r>
                        <a:rPr lang="en-US" sz="1600" b="1" dirty="0" smtClean="0">
                          <a:solidFill>
                            <a:schemeClr val="accent6">
                              <a:lumMod val="75000"/>
                            </a:schemeClr>
                          </a:solidFill>
                        </a:rPr>
                        <a:t>E:</a:t>
                      </a:r>
                      <a:endParaRPr lang="en-US" sz="1600" b="1" dirty="0">
                        <a:solidFill>
                          <a:schemeClr val="accent6">
                            <a:lumMod val="75000"/>
                          </a:schemeClr>
                        </a:solidFill>
                      </a:endParaRPr>
                    </a:p>
                  </p:txBody>
                </p:sp>
              </p:grpSp>
              <p:grpSp>
                <p:nvGrpSpPr>
                  <p:cNvPr id="24" name="Group 23"/>
                  <p:cNvGrpSpPr/>
                  <p:nvPr/>
                </p:nvGrpSpPr>
                <p:grpSpPr>
                  <a:xfrm>
                    <a:off x="7041412" y="5235516"/>
                    <a:ext cx="1275907" cy="919426"/>
                    <a:chOff x="5581206" y="5056072"/>
                    <a:chExt cx="1275907" cy="919426"/>
                  </a:xfrm>
                </p:grpSpPr>
                <p:sp>
                  <p:nvSpPr>
                    <p:cNvPr id="25" name="Flowchart: Magnetic Disk 24"/>
                    <p:cNvSpPr/>
                    <p:nvPr/>
                  </p:nvSpPr>
                  <p:spPr>
                    <a:xfrm>
                      <a:off x="5688419" y="5056072"/>
                      <a:ext cx="1063255" cy="919426"/>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81206" y="5417029"/>
                      <a:ext cx="1275907" cy="338554"/>
                    </a:xfrm>
                    <a:prstGeom prst="rect">
                      <a:avLst/>
                    </a:prstGeom>
                    <a:noFill/>
                  </p:spPr>
                  <p:txBody>
                    <a:bodyPr wrap="square" rtlCol="0">
                      <a:spAutoFit/>
                    </a:bodyPr>
                    <a:lstStyle/>
                    <a:p>
                      <a:pPr algn="ctr"/>
                      <a:r>
                        <a:rPr lang="en-US" sz="1600" b="1" dirty="0" smtClean="0">
                          <a:solidFill>
                            <a:schemeClr val="accent6">
                              <a:lumMod val="75000"/>
                            </a:schemeClr>
                          </a:solidFill>
                        </a:rPr>
                        <a:t>F:</a:t>
                      </a:r>
                      <a:endParaRPr lang="en-US" sz="1600" b="1" dirty="0">
                        <a:solidFill>
                          <a:schemeClr val="accent6">
                            <a:lumMod val="75000"/>
                          </a:schemeClr>
                        </a:solidFill>
                      </a:endParaRPr>
                    </a:p>
                  </p:txBody>
                </p:sp>
              </p:grpSp>
            </p:grpSp>
            <p:cxnSp>
              <p:nvCxnSpPr>
                <p:cNvPr id="32" name="Straight Connector 31"/>
                <p:cNvCxnSpPr>
                  <a:stCxn id="25" idx="1"/>
                  <a:endCxn id="9" idx="2"/>
                </p:cNvCxnSpPr>
                <p:nvPr/>
              </p:nvCxnSpPr>
              <p:spPr>
                <a:xfrm flipH="1" flipV="1">
                  <a:off x="7010400" y="4830726"/>
                  <a:ext cx="738521" cy="4144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 idx="2"/>
                  <a:endCxn id="22" idx="1"/>
                </p:cNvCxnSpPr>
                <p:nvPr/>
              </p:nvCxnSpPr>
              <p:spPr>
                <a:xfrm flipH="1">
                  <a:off x="6305552" y="4830726"/>
                  <a:ext cx="704848" cy="39509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3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5</a:t>
            </a:fld>
            <a:endParaRPr lang="en-US" dirty="0"/>
          </a:p>
        </p:txBody>
      </p:sp>
    </p:spTree>
    <p:extLst>
      <p:ext uri="{BB962C8B-B14F-4D97-AF65-F5344CB8AC3E}">
        <p14:creationId xmlns:p14="http://schemas.microsoft.com/office/powerpoint/2010/main" val="18672445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dirty="0" smtClean="0"/>
              <a:t>Manage Volumes – Euca2ools</a:t>
            </a:r>
          </a:p>
        </p:txBody>
      </p:sp>
      <p:sp>
        <p:nvSpPr>
          <p:cNvPr id="19459" name="Content Placeholder 3"/>
          <p:cNvSpPr>
            <a:spLocks noGrp="1"/>
          </p:cNvSpPr>
          <p:nvPr>
            <p:ph idx="1"/>
          </p:nvPr>
        </p:nvSpPr>
        <p:spPr/>
        <p:txBody>
          <a:bodyPr/>
          <a:lstStyle/>
          <a:p>
            <a:r>
              <a:rPr lang="en-US" dirty="0" smtClean="0"/>
              <a:t>Create a volume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-create-volume –s &lt;GB&gt;|--snapshot          snap-&lt;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-z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 </a:t>
            </a:r>
          </a:p>
          <a:p>
            <a:r>
              <a:rPr lang="en-US" dirty="0" smtClean="0"/>
              <a:t>View volumes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-describe-volumes &lt;verbose&gt;</a:t>
            </a:r>
          </a:p>
          <a:p>
            <a:r>
              <a:rPr lang="en-US" dirty="0" smtClean="0"/>
              <a:t>Attach a volume to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-attach-volume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-d &lt;device&gt;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r>
              <a:rPr lang="en-US" dirty="0" smtClean="0"/>
              <a:t>Detach a volume from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-detach-volume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r>
              <a:rPr lang="en-US" dirty="0" smtClean="0"/>
              <a:t>Delete a volume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-delete-volume </a:t>
            </a:r>
            <a:r>
              <a:rPr lang="en-US" dirty="0" err="1" smtClean="0">
                <a:latin typeface="Courier New" pitchFamily="49" charset="0"/>
                <a:cs typeface="Courier New" pitchFamily="49" charset="0"/>
              </a:rPr>
              <a:t>vol</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6</a:t>
            </a:fld>
            <a:endParaRPr lang="en-US" dirty="0"/>
          </a:p>
        </p:txBody>
      </p:sp>
    </p:spTree>
    <p:extLst>
      <p:ext uri="{BB962C8B-B14F-4D97-AF65-F5344CB8AC3E}">
        <p14:creationId xmlns:p14="http://schemas.microsoft.com/office/powerpoint/2010/main" val="349493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362015" y="455565"/>
            <a:ext cx="8524875" cy="1096864"/>
          </a:xfrm>
        </p:spPr>
        <p:txBody>
          <a:bodyPr/>
          <a:lstStyle/>
          <a:p>
            <a:r>
              <a:rPr lang="en-US" dirty="0" smtClean="0"/>
              <a:t>Volume Snapshots</a:t>
            </a:r>
          </a:p>
        </p:txBody>
      </p:sp>
      <p:sp>
        <p:nvSpPr>
          <p:cNvPr id="21507" name="Content Placeholder 3"/>
          <p:cNvSpPr>
            <a:spLocks noGrp="1"/>
          </p:cNvSpPr>
          <p:nvPr>
            <p:ph idx="1"/>
          </p:nvPr>
        </p:nvSpPr>
        <p:spPr>
          <a:xfrm>
            <a:off x="342522" y="1011978"/>
            <a:ext cx="8563861" cy="2440095"/>
          </a:xfrm>
        </p:spPr>
        <p:txBody>
          <a:bodyPr/>
          <a:lstStyle/>
          <a:p>
            <a:r>
              <a:rPr lang="en-US" dirty="0" smtClean="0"/>
              <a:t>Eucalyptus can create a point-in-time snapshot of a volume.</a:t>
            </a:r>
          </a:p>
          <a:p>
            <a:pPr lvl="1"/>
            <a:r>
              <a:rPr lang="en-US" dirty="0"/>
              <a:t>You should manually sync </a:t>
            </a:r>
            <a:r>
              <a:rPr lang="en-US" dirty="0" smtClean="0"/>
              <a:t>data on the volume.</a:t>
            </a:r>
          </a:p>
          <a:p>
            <a:pPr lvl="1"/>
            <a:r>
              <a:rPr lang="en-US" dirty="0" smtClean="0"/>
              <a:t>Assigned a unique ID – snap-&lt;</a:t>
            </a:r>
            <a:r>
              <a:rPr lang="en-US" dirty="0" err="1" smtClean="0"/>
              <a:t>nnnnnnnn</a:t>
            </a:r>
            <a:r>
              <a:rPr lang="en-US" dirty="0" smtClean="0"/>
              <a:t>&gt;</a:t>
            </a:r>
          </a:p>
          <a:p>
            <a:r>
              <a:rPr lang="en-US" dirty="0"/>
              <a:t>Snapshots are persisted to Walrus. </a:t>
            </a:r>
            <a:endParaRPr lang="en-US" dirty="0" smtClean="0"/>
          </a:p>
          <a:p>
            <a:r>
              <a:rPr lang="en-US" dirty="0" smtClean="0"/>
              <a:t>Snapshots are also cached on the Storage </a:t>
            </a:r>
            <a:r>
              <a:rPr lang="en-US" dirty="0"/>
              <a:t>C</a:t>
            </a:r>
            <a:r>
              <a:rPr lang="en-US" dirty="0" smtClean="0"/>
              <a:t>ontroller.</a:t>
            </a:r>
            <a:endParaRPr lang="en-US" dirty="0"/>
          </a:p>
          <a:p>
            <a:pPr lvl="1"/>
            <a:r>
              <a:rPr lang="en-US" dirty="0">
                <a:latin typeface="Courier New" pitchFamily="49" charset="0"/>
                <a:cs typeface="Courier New" pitchFamily="49" charset="0"/>
              </a:rPr>
              <a:t>/</a:t>
            </a:r>
            <a:r>
              <a:rPr lang="en-US" dirty="0" err="1">
                <a:latin typeface="Courier New" pitchFamily="49" charset="0"/>
                <a:cs typeface="Courier New" pitchFamily="49" charset="0"/>
              </a:rPr>
              <a:t>var</a:t>
            </a:r>
            <a:r>
              <a:rPr lang="en-US" dirty="0">
                <a:latin typeface="Courier New" pitchFamily="49" charset="0"/>
                <a:cs typeface="Courier New" pitchFamily="49" charset="0"/>
              </a:rPr>
              <a:t>/lib/eucalyptus/volumes/snap-</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r>
              <a:rPr lang="en-US" dirty="0" smtClean="0"/>
              <a:t> </a:t>
            </a:r>
            <a:endParaRPr lang="en-US" dirty="0"/>
          </a:p>
          <a:p>
            <a:endParaRPr lang="en-US" dirty="0" smtClean="0"/>
          </a:p>
        </p:txBody>
      </p:sp>
      <p:sp>
        <p:nvSpPr>
          <p:cNvPr id="3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7</a:t>
            </a:fld>
            <a:endParaRPr lang="en-US" dirty="0"/>
          </a:p>
        </p:txBody>
      </p:sp>
      <p:grpSp>
        <p:nvGrpSpPr>
          <p:cNvPr id="16" name="Group 15"/>
          <p:cNvGrpSpPr/>
          <p:nvPr/>
        </p:nvGrpSpPr>
        <p:grpSpPr>
          <a:xfrm>
            <a:off x="1313449" y="3452073"/>
            <a:ext cx="6728562" cy="2895811"/>
            <a:chOff x="1313449" y="3452073"/>
            <a:chExt cx="6728562" cy="2895811"/>
          </a:xfrm>
        </p:grpSpPr>
        <p:grpSp>
          <p:nvGrpSpPr>
            <p:cNvPr id="6" name="Group 5"/>
            <p:cNvGrpSpPr/>
            <p:nvPr/>
          </p:nvGrpSpPr>
          <p:grpSpPr>
            <a:xfrm>
              <a:off x="1313449" y="4976324"/>
              <a:ext cx="1435396" cy="1120546"/>
              <a:chOff x="1767665" y="3873607"/>
              <a:chExt cx="1435396" cy="1201479"/>
            </a:xfrm>
          </p:grpSpPr>
          <p:sp>
            <p:nvSpPr>
              <p:cNvPr id="24" name="Flowchart: Magnetic Disk 23"/>
              <p:cNvSpPr/>
              <p:nvPr/>
            </p:nvSpPr>
            <p:spPr>
              <a:xfrm>
                <a:off x="1767665" y="3873607"/>
                <a:ext cx="1435396" cy="1201479"/>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847409" y="4371104"/>
                <a:ext cx="1275907" cy="495009"/>
              </a:xfrm>
              <a:prstGeom prst="rect">
                <a:avLst/>
              </a:prstGeom>
              <a:noFill/>
            </p:spPr>
            <p:txBody>
              <a:bodyPr wrap="square" rtlCol="0">
                <a:spAutoFit/>
              </a:bodyPr>
              <a:lstStyle/>
              <a:p>
                <a:pPr algn="ctr"/>
                <a:r>
                  <a:rPr lang="en-US" sz="2400" b="1" dirty="0" smtClean="0">
                    <a:solidFill>
                      <a:schemeClr val="accent6">
                        <a:lumMod val="50000"/>
                      </a:schemeClr>
                    </a:solidFill>
                  </a:rPr>
                  <a:t>volume</a:t>
                </a:r>
                <a:endParaRPr lang="en-US" sz="2400" b="1" dirty="0">
                  <a:solidFill>
                    <a:schemeClr val="accent6">
                      <a:lumMod val="50000"/>
                    </a:schemeClr>
                  </a:solidFill>
                </a:endParaRPr>
              </a:p>
            </p:txBody>
          </p:sp>
        </p:grpSp>
        <p:grpSp>
          <p:nvGrpSpPr>
            <p:cNvPr id="21504" name="Group 21503"/>
            <p:cNvGrpSpPr/>
            <p:nvPr/>
          </p:nvGrpSpPr>
          <p:grpSpPr>
            <a:xfrm>
              <a:off x="5321854" y="3452073"/>
              <a:ext cx="2720157" cy="2895811"/>
              <a:chOff x="5791029" y="1903440"/>
              <a:chExt cx="2720157" cy="2895811"/>
            </a:xfrm>
          </p:grpSpPr>
          <p:grpSp>
            <p:nvGrpSpPr>
              <p:cNvPr id="3" name="Group 2"/>
              <p:cNvGrpSpPr/>
              <p:nvPr/>
            </p:nvGrpSpPr>
            <p:grpSpPr>
              <a:xfrm>
                <a:off x="5791029" y="1903440"/>
                <a:ext cx="2720157" cy="2895811"/>
                <a:chOff x="5791029" y="1903440"/>
                <a:chExt cx="2720157" cy="2895811"/>
              </a:xfrm>
            </p:grpSpPr>
            <p:grpSp>
              <p:nvGrpSpPr>
                <p:cNvPr id="5" name="Group 4"/>
                <p:cNvGrpSpPr/>
                <p:nvPr/>
              </p:nvGrpSpPr>
              <p:grpSpPr>
                <a:xfrm>
                  <a:off x="5791029" y="1903440"/>
                  <a:ext cx="2720157" cy="2895811"/>
                  <a:chOff x="5178054" y="2328758"/>
                  <a:chExt cx="3271282" cy="3652284"/>
                </a:xfrm>
              </p:grpSpPr>
              <p:sp>
                <p:nvSpPr>
                  <p:cNvPr id="27" name="Trapezoid 26"/>
                  <p:cNvSpPr/>
                  <p:nvPr/>
                </p:nvSpPr>
                <p:spPr>
                  <a:xfrm rot="10800000">
                    <a:off x="5312733" y="3609982"/>
                    <a:ext cx="2987748" cy="2371060"/>
                  </a:xfrm>
                  <a:prstGeom prst="trapezoid">
                    <a:avLst>
                      <a:gd name="adj" fmla="val 16480"/>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5259568" y="2328758"/>
                    <a:ext cx="3094075" cy="2775098"/>
                  </a:xfrm>
                  <a:prstGeom prst="arc">
                    <a:avLst>
                      <a:gd name="adj1" fmla="val 10890444"/>
                      <a:gd name="adj2" fmla="val 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8257950" y="3609982"/>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178054" y="3611755"/>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6155055" y="2912038"/>
                  <a:ext cx="1980313" cy="545384"/>
                </a:xfrm>
                <a:prstGeom prst="rect">
                  <a:avLst/>
                </a:prstGeom>
                <a:noFill/>
              </p:spPr>
              <p:txBody>
                <a:bodyPr wrap="square" rtlCol="0">
                  <a:spAutoFit/>
                </a:bodyPr>
                <a:lstStyle/>
                <a:p>
                  <a:pPr algn="ctr"/>
                  <a:r>
                    <a:rPr lang="en-US" sz="3200" b="1" dirty="0">
                      <a:solidFill>
                        <a:schemeClr val="bg1"/>
                      </a:solidFill>
                    </a:rPr>
                    <a:t>W</a:t>
                  </a:r>
                  <a:r>
                    <a:rPr lang="en-US" sz="3200" b="1" dirty="0" smtClean="0">
                      <a:solidFill>
                        <a:schemeClr val="bg1"/>
                      </a:solidFill>
                    </a:rPr>
                    <a:t>alrus</a:t>
                  </a:r>
                  <a:endParaRPr lang="en-US" sz="3200" b="1" dirty="0">
                    <a:solidFill>
                      <a:schemeClr val="bg1"/>
                    </a:solidFill>
                  </a:endParaRPr>
                </a:p>
              </p:txBody>
            </p:sp>
          </p:grpSp>
          <p:grpSp>
            <p:nvGrpSpPr>
              <p:cNvPr id="31" name="Group 30"/>
              <p:cNvGrpSpPr/>
              <p:nvPr/>
            </p:nvGrpSpPr>
            <p:grpSpPr>
              <a:xfrm>
                <a:off x="6416281" y="3543478"/>
                <a:ext cx="1457864" cy="1120546"/>
                <a:chOff x="6294608" y="5584617"/>
                <a:chExt cx="1457864" cy="1120546"/>
              </a:xfrm>
            </p:grpSpPr>
            <p:sp>
              <p:nvSpPr>
                <p:cNvPr id="2" name="Rectangle 1"/>
                <p:cNvSpPr/>
                <p:nvPr/>
              </p:nvSpPr>
              <p:spPr>
                <a:xfrm>
                  <a:off x="6294608" y="5584617"/>
                  <a:ext cx="1457864" cy="1120546"/>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294608" y="5698329"/>
                  <a:ext cx="1457864" cy="400110"/>
                </a:xfrm>
                <a:prstGeom prst="rect">
                  <a:avLst/>
                </a:prstGeom>
                <a:noFill/>
              </p:spPr>
              <p:txBody>
                <a:bodyPr wrap="square" rtlCol="0">
                  <a:spAutoFit/>
                </a:bodyPr>
                <a:lstStyle/>
                <a:p>
                  <a:pPr algn="ctr"/>
                  <a:r>
                    <a:rPr lang="en-US" sz="2000" b="1" dirty="0" smtClean="0">
                      <a:solidFill>
                        <a:schemeClr val="accent6">
                          <a:lumMod val="50000"/>
                        </a:schemeClr>
                      </a:solidFill>
                    </a:rPr>
                    <a:t>snapshot</a:t>
                  </a:r>
                  <a:endParaRPr lang="en-US" sz="2000" b="1" dirty="0">
                    <a:solidFill>
                      <a:schemeClr val="accent6">
                        <a:lumMod val="50000"/>
                      </a:schemeClr>
                    </a:solidFill>
                  </a:endParaRPr>
                </a:p>
              </p:txBody>
            </p:sp>
            <p:sp>
              <p:nvSpPr>
                <p:cNvPr id="23" name="TextBox 22"/>
                <p:cNvSpPr txBox="1"/>
                <p:nvPr/>
              </p:nvSpPr>
              <p:spPr>
                <a:xfrm>
                  <a:off x="6385584" y="6010197"/>
                  <a:ext cx="1275907" cy="369332"/>
                </a:xfrm>
                <a:prstGeom prst="rect">
                  <a:avLst/>
                </a:prstGeom>
                <a:noFill/>
              </p:spPr>
              <p:txBody>
                <a:bodyPr wrap="square" rtlCol="0">
                  <a:spAutoFit/>
                </a:bodyPr>
                <a:lstStyle/>
                <a:p>
                  <a:pPr algn="ctr"/>
                  <a:r>
                    <a:rPr lang="en-US" b="1" dirty="0" smtClean="0">
                      <a:solidFill>
                        <a:schemeClr val="accent6">
                          <a:lumMod val="50000"/>
                        </a:schemeClr>
                      </a:solidFill>
                    </a:rPr>
                    <a:t>(</a:t>
                  </a:r>
                  <a:r>
                    <a:rPr lang="en-US" b="1" dirty="0" err="1" smtClean="0">
                      <a:solidFill>
                        <a:schemeClr val="accent6">
                          <a:lumMod val="50000"/>
                        </a:schemeClr>
                      </a:solidFill>
                    </a:rPr>
                    <a:t>volume</a:t>
                  </a:r>
                  <a:r>
                    <a:rPr lang="en-US" sz="2000" b="1" baseline="-25000" dirty="0" err="1" smtClean="0">
                      <a:solidFill>
                        <a:schemeClr val="accent6">
                          <a:lumMod val="50000"/>
                        </a:schemeClr>
                      </a:solidFill>
                    </a:rPr>
                    <a:t>t</a:t>
                  </a:r>
                  <a:r>
                    <a:rPr lang="en-US" b="1" dirty="0" smtClean="0">
                      <a:solidFill>
                        <a:schemeClr val="accent6">
                          <a:lumMod val="50000"/>
                        </a:schemeClr>
                      </a:solidFill>
                    </a:rPr>
                    <a:t>)</a:t>
                  </a:r>
                  <a:endParaRPr lang="en-US" b="1" dirty="0">
                    <a:solidFill>
                      <a:schemeClr val="accent6">
                        <a:lumMod val="50000"/>
                      </a:schemeClr>
                    </a:solidFill>
                  </a:endParaRPr>
                </a:p>
              </p:txBody>
            </p:sp>
          </p:grpSp>
        </p:grpSp>
        <p:grpSp>
          <p:nvGrpSpPr>
            <p:cNvPr id="10" name="Group 9"/>
            <p:cNvGrpSpPr/>
            <p:nvPr/>
          </p:nvGrpSpPr>
          <p:grpSpPr>
            <a:xfrm>
              <a:off x="1697259" y="3712919"/>
              <a:ext cx="647546" cy="1086332"/>
              <a:chOff x="2031147" y="3712919"/>
              <a:chExt cx="647546" cy="1086332"/>
            </a:xfrm>
          </p:grpSpPr>
          <p:cxnSp>
            <p:nvCxnSpPr>
              <p:cNvPr id="13" name="Straight Connector 12"/>
              <p:cNvCxnSpPr/>
              <p:nvPr/>
            </p:nvCxnSpPr>
            <p:spPr>
              <a:xfrm flipH="1">
                <a:off x="2051373" y="4221594"/>
                <a:ext cx="185874" cy="5427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1969" y="4200442"/>
                <a:ext cx="3063" cy="5988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80565" y="4221594"/>
                <a:ext cx="198128" cy="542755"/>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031147" y="3712919"/>
                <a:ext cx="627321" cy="400733"/>
                <a:chOff x="2158409" y="3717607"/>
                <a:chExt cx="627321" cy="400733"/>
              </a:xfrm>
            </p:grpSpPr>
            <p:sp>
              <p:nvSpPr>
                <p:cNvPr id="33" name="Rectangle 32"/>
                <p:cNvSpPr/>
                <p:nvPr/>
              </p:nvSpPr>
              <p:spPr>
                <a:xfrm>
                  <a:off x="2158409" y="3774558"/>
                  <a:ext cx="627321" cy="343782"/>
                </a:xfrm>
                <a:prstGeom prst="rect">
                  <a:avLst/>
                </a:prstGeom>
                <a:solidFill>
                  <a:srgbClr val="0070C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645569" y="3717607"/>
                  <a:ext cx="8572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84548" y="3800475"/>
                  <a:ext cx="101452" cy="6401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304952" y="3800475"/>
                  <a:ext cx="321982" cy="27356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44284" y="3826669"/>
                  <a:ext cx="243318" cy="221239"/>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2868588" y="5317199"/>
              <a:ext cx="2444912" cy="584775"/>
              <a:chOff x="2868588" y="5317199"/>
              <a:chExt cx="2444912" cy="584775"/>
            </a:xfrm>
          </p:grpSpPr>
          <p:grpSp>
            <p:nvGrpSpPr>
              <p:cNvPr id="7" name="Group 6"/>
              <p:cNvGrpSpPr/>
              <p:nvPr/>
            </p:nvGrpSpPr>
            <p:grpSpPr>
              <a:xfrm>
                <a:off x="3608525" y="5352713"/>
                <a:ext cx="1704975" cy="440352"/>
                <a:chOff x="3252853" y="5350015"/>
                <a:chExt cx="1704975" cy="440352"/>
              </a:xfrm>
            </p:grpSpPr>
            <p:sp>
              <p:nvSpPr>
                <p:cNvPr id="9" name="Right Arrow 8"/>
                <p:cNvSpPr/>
                <p:nvPr/>
              </p:nvSpPr>
              <p:spPr>
                <a:xfrm>
                  <a:off x="3252853" y="5350015"/>
                  <a:ext cx="1704975" cy="440352"/>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76665" y="5378722"/>
                  <a:ext cx="1371600" cy="338554"/>
                </a:xfrm>
                <a:prstGeom prst="rect">
                  <a:avLst/>
                </a:prstGeom>
                <a:noFill/>
              </p:spPr>
              <p:txBody>
                <a:bodyPr wrap="square" rtlCol="0">
                  <a:spAutoFit/>
                </a:bodyPr>
                <a:lstStyle/>
                <a:p>
                  <a:pPr algn="ctr"/>
                  <a:r>
                    <a:rPr lang="en-US" sz="1600" b="1" dirty="0">
                      <a:solidFill>
                        <a:schemeClr val="accent5">
                          <a:lumMod val="50000"/>
                        </a:schemeClr>
                      </a:solidFill>
                    </a:rPr>
                    <a:t>p</a:t>
                  </a:r>
                  <a:r>
                    <a:rPr lang="en-US" sz="1600" b="1" dirty="0" smtClean="0">
                      <a:solidFill>
                        <a:schemeClr val="accent5">
                          <a:lumMod val="50000"/>
                        </a:schemeClr>
                      </a:solidFill>
                    </a:rPr>
                    <a:t>ut / get</a:t>
                  </a:r>
                  <a:endParaRPr lang="en-US" sz="1600" b="1" dirty="0">
                    <a:solidFill>
                      <a:schemeClr val="accent5">
                        <a:lumMod val="50000"/>
                      </a:schemeClr>
                    </a:solidFill>
                  </a:endParaRPr>
                </a:p>
              </p:txBody>
            </p:sp>
          </p:grpSp>
          <p:sp>
            <p:nvSpPr>
              <p:cNvPr id="4" name="TextBox 3"/>
              <p:cNvSpPr txBox="1"/>
              <p:nvPr/>
            </p:nvSpPr>
            <p:spPr>
              <a:xfrm>
                <a:off x="2868588" y="5317199"/>
                <a:ext cx="647498" cy="584775"/>
              </a:xfrm>
              <a:prstGeom prst="rect">
                <a:avLst/>
              </a:prstGeom>
              <a:noFill/>
            </p:spPr>
            <p:txBody>
              <a:bodyPr wrap="square" rtlCol="0">
                <a:spAutoFit/>
              </a:bodyPr>
              <a:lstStyle/>
              <a:p>
                <a:pPr algn="ctr"/>
                <a:r>
                  <a:rPr lang="en-US" sz="1600" b="1" dirty="0" smtClean="0">
                    <a:solidFill>
                      <a:schemeClr val="accent5">
                        <a:lumMod val="50000"/>
                      </a:schemeClr>
                    </a:solidFill>
                  </a:rPr>
                  <a:t>S3 API</a:t>
                </a:r>
                <a:endParaRPr lang="en-US" sz="1600" b="1" dirty="0">
                  <a:solidFill>
                    <a:schemeClr val="accent5">
                      <a:lumMod val="50000"/>
                    </a:schemeClr>
                  </a:solidFill>
                </a:endParaRPr>
              </a:p>
            </p:txBody>
          </p:sp>
        </p:grpSp>
      </p:grpSp>
    </p:spTree>
    <p:extLst>
      <p:ext uri="{BB962C8B-B14F-4D97-AF65-F5344CB8AC3E}">
        <p14:creationId xmlns:p14="http://schemas.microsoft.com/office/powerpoint/2010/main" val="29278638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smtClean="0"/>
              <a:t>Using Snapshots</a:t>
            </a:r>
            <a:endParaRPr lang="en-US" dirty="0" smtClean="0"/>
          </a:p>
        </p:txBody>
      </p:sp>
      <p:sp>
        <p:nvSpPr>
          <p:cNvPr id="21507" name="Content Placeholder 3"/>
          <p:cNvSpPr>
            <a:spLocks noGrp="1"/>
          </p:cNvSpPr>
          <p:nvPr>
            <p:ph idx="1"/>
          </p:nvPr>
        </p:nvSpPr>
        <p:spPr>
          <a:xfrm>
            <a:off x="314325" y="1425388"/>
            <a:ext cx="8524875" cy="1506998"/>
          </a:xfrm>
        </p:spPr>
        <p:txBody>
          <a:bodyPr/>
          <a:lstStyle/>
          <a:p>
            <a:r>
              <a:rPr lang="en-US" dirty="0" smtClean="0"/>
              <a:t>Snapshots can be used to:</a:t>
            </a:r>
          </a:p>
          <a:p>
            <a:pPr lvl="1"/>
            <a:r>
              <a:rPr lang="en-US" dirty="0" smtClean="0"/>
              <a:t>Protect data for long-term durability</a:t>
            </a:r>
          </a:p>
          <a:p>
            <a:pPr lvl="1"/>
            <a:r>
              <a:rPr lang="en-US" dirty="0" smtClean="0"/>
              <a:t>Create new volumes</a:t>
            </a:r>
          </a:p>
        </p:txBody>
      </p:sp>
      <p:sp>
        <p:nvSpPr>
          <p:cNvPr id="4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8</a:t>
            </a:fld>
            <a:endParaRPr lang="en-US" dirty="0"/>
          </a:p>
        </p:txBody>
      </p:sp>
      <p:grpSp>
        <p:nvGrpSpPr>
          <p:cNvPr id="4" name="Group 3"/>
          <p:cNvGrpSpPr/>
          <p:nvPr/>
        </p:nvGrpSpPr>
        <p:grpSpPr>
          <a:xfrm>
            <a:off x="614171" y="2975958"/>
            <a:ext cx="7946327" cy="3104965"/>
            <a:chOff x="614171" y="2975958"/>
            <a:chExt cx="7946327" cy="3104965"/>
          </a:xfrm>
        </p:grpSpPr>
        <p:grpSp>
          <p:nvGrpSpPr>
            <p:cNvPr id="3" name="Group 2"/>
            <p:cNvGrpSpPr/>
            <p:nvPr/>
          </p:nvGrpSpPr>
          <p:grpSpPr>
            <a:xfrm>
              <a:off x="614171" y="2975958"/>
              <a:ext cx="7946327" cy="3104965"/>
              <a:chOff x="614171" y="2975958"/>
              <a:chExt cx="7946327" cy="3104965"/>
            </a:xfrm>
          </p:grpSpPr>
          <p:grpSp>
            <p:nvGrpSpPr>
              <p:cNvPr id="5" name="Group 4"/>
              <p:cNvGrpSpPr/>
              <p:nvPr/>
            </p:nvGrpSpPr>
            <p:grpSpPr>
              <a:xfrm>
                <a:off x="3252956" y="2975958"/>
                <a:ext cx="2720157" cy="3104965"/>
                <a:chOff x="5178054" y="2328758"/>
                <a:chExt cx="3271282" cy="3652284"/>
              </a:xfrm>
            </p:grpSpPr>
            <p:sp>
              <p:nvSpPr>
                <p:cNvPr id="27" name="Trapezoid 26"/>
                <p:cNvSpPr/>
                <p:nvPr/>
              </p:nvSpPr>
              <p:spPr>
                <a:xfrm rot="10800000">
                  <a:off x="5312733" y="3609982"/>
                  <a:ext cx="2987748" cy="2371060"/>
                </a:xfrm>
                <a:prstGeom prst="trapezoid">
                  <a:avLst>
                    <a:gd name="adj" fmla="val 16480"/>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5259568" y="2328758"/>
                  <a:ext cx="3094075" cy="2775098"/>
                </a:xfrm>
                <a:prstGeom prst="arc">
                  <a:avLst>
                    <a:gd name="adj1" fmla="val 10890444"/>
                    <a:gd name="adj2" fmla="val 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8257950" y="3609982"/>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178054" y="3611755"/>
                  <a:ext cx="191386" cy="180754"/>
                </a:xfrm>
                <a:prstGeom prst="rect">
                  <a:avLst/>
                </a:prstGeom>
                <a:solidFill>
                  <a:schemeClr val="bg1">
                    <a:lumMod val="7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14171" y="4755726"/>
                <a:ext cx="1435396" cy="1201479"/>
                <a:chOff x="1767665" y="3873607"/>
                <a:chExt cx="1435396" cy="1201479"/>
              </a:xfrm>
            </p:grpSpPr>
            <p:sp>
              <p:nvSpPr>
                <p:cNvPr id="24" name="Flowchart: Magnetic Disk 23"/>
                <p:cNvSpPr/>
                <p:nvPr/>
              </p:nvSpPr>
              <p:spPr>
                <a:xfrm>
                  <a:off x="1767665" y="3873607"/>
                  <a:ext cx="1435396" cy="1201479"/>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847409" y="4371104"/>
                  <a:ext cx="1275907" cy="400110"/>
                </a:xfrm>
                <a:prstGeom prst="rect">
                  <a:avLst/>
                </a:prstGeom>
                <a:noFill/>
              </p:spPr>
              <p:txBody>
                <a:bodyPr wrap="square" rtlCol="0">
                  <a:spAutoFit/>
                </a:bodyPr>
                <a:lstStyle/>
                <a:p>
                  <a:pPr algn="ctr"/>
                  <a:r>
                    <a:rPr lang="en-US" sz="2000" b="1" dirty="0" smtClean="0">
                      <a:solidFill>
                        <a:schemeClr val="accent6">
                          <a:lumMod val="50000"/>
                        </a:schemeClr>
                      </a:solidFill>
                    </a:rPr>
                    <a:t>volume1</a:t>
                  </a:r>
                  <a:endParaRPr lang="en-US" sz="2000" b="1" dirty="0">
                    <a:solidFill>
                      <a:schemeClr val="accent6">
                        <a:lumMod val="50000"/>
                      </a:schemeClr>
                    </a:solidFill>
                  </a:endParaRPr>
                </a:p>
              </p:txBody>
            </p:sp>
          </p:grpSp>
          <p:sp>
            <p:nvSpPr>
              <p:cNvPr id="8" name="TextBox 7"/>
              <p:cNvSpPr txBox="1"/>
              <p:nvPr/>
            </p:nvSpPr>
            <p:spPr>
              <a:xfrm>
                <a:off x="3616982" y="4066689"/>
                <a:ext cx="1980313" cy="584775"/>
              </a:xfrm>
              <a:prstGeom prst="rect">
                <a:avLst/>
              </a:prstGeom>
              <a:noFill/>
            </p:spPr>
            <p:txBody>
              <a:bodyPr wrap="square" rtlCol="0">
                <a:spAutoFit/>
              </a:bodyPr>
              <a:lstStyle/>
              <a:p>
                <a:pPr algn="ctr"/>
                <a:r>
                  <a:rPr lang="en-US" sz="3200" b="1" dirty="0">
                    <a:solidFill>
                      <a:schemeClr val="bg1"/>
                    </a:solidFill>
                  </a:rPr>
                  <a:t>W</a:t>
                </a:r>
                <a:r>
                  <a:rPr lang="en-US" sz="3200" b="1" dirty="0" smtClean="0">
                    <a:solidFill>
                      <a:schemeClr val="bg1"/>
                    </a:solidFill>
                  </a:rPr>
                  <a:t>alrus</a:t>
                </a:r>
                <a:endParaRPr lang="en-US" sz="3200" b="1" dirty="0">
                  <a:solidFill>
                    <a:schemeClr val="bg1"/>
                  </a:solidFill>
                </a:endParaRPr>
              </a:p>
            </p:txBody>
          </p:sp>
          <p:cxnSp>
            <p:nvCxnSpPr>
              <p:cNvPr id="13" name="Straight Connector 12"/>
              <p:cNvCxnSpPr/>
              <p:nvPr/>
            </p:nvCxnSpPr>
            <p:spPr>
              <a:xfrm flipH="1">
                <a:off x="1018207" y="3946485"/>
                <a:ext cx="185874" cy="581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28803" y="3923805"/>
                <a:ext cx="3063" cy="6420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399" y="3946485"/>
                <a:ext cx="198128" cy="58195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1505" name="Group 21504"/>
              <p:cNvGrpSpPr/>
              <p:nvPr/>
            </p:nvGrpSpPr>
            <p:grpSpPr>
              <a:xfrm>
                <a:off x="2040498" y="5130238"/>
                <a:ext cx="1371600" cy="472157"/>
                <a:chOff x="1927454" y="5111217"/>
                <a:chExt cx="1371600" cy="472157"/>
              </a:xfrm>
            </p:grpSpPr>
            <p:sp>
              <p:nvSpPr>
                <p:cNvPr id="9" name="Right Arrow 8"/>
                <p:cNvSpPr/>
                <p:nvPr/>
              </p:nvSpPr>
              <p:spPr>
                <a:xfrm>
                  <a:off x="2089357" y="5111217"/>
                  <a:ext cx="1209697"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27454" y="5178018"/>
                  <a:ext cx="1371600" cy="338554"/>
                </a:xfrm>
                <a:prstGeom prst="rect">
                  <a:avLst/>
                </a:prstGeom>
                <a:noFill/>
              </p:spPr>
              <p:txBody>
                <a:bodyPr wrap="square" rtlCol="0">
                  <a:spAutoFit/>
                </a:bodyPr>
                <a:lstStyle/>
                <a:p>
                  <a:pPr algn="ctr"/>
                  <a:r>
                    <a:rPr lang="en-US" sz="1600" b="1" dirty="0" smtClean="0">
                      <a:solidFill>
                        <a:schemeClr val="accent5">
                          <a:lumMod val="50000"/>
                        </a:schemeClr>
                      </a:solidFill>
                    </a:rPr>
                    <a:t>put / get</a:t>
                  </a:r>
                  <a:endParaRPr lang="en-US" sz="1600" b="1" dirty="0">
                    <a:solidFill>
                      <a:schemeClr val="accent5">
                        <a:lumMod val="50000"/>
                      </a:schemeClr>
                    </a:solidFill>
                  </a:endParaRPr>
                </a:p>
              </p:txBody>
            </p:sp>
          </p:grpSp>
          <p:grpSp>
            <p:nvGrpSpPr>
              <p:cNvPr id="31" name="Group 30"/>
              <p:cNvGrpSpPr/>
              <p:nvPr/>
            </p:nvGrpSpPr>
            <p:grpSpPr>
              <a:xfrm>
                <a:off x="7125102" y="4719663"/>
                <a:ext cx="1435396" cy="1201479"/>
                <a:chOff x="1767665" y="3873607"/>
                <a:chExt cx="1435396" cy="1201479"/>
              </a:xfrm>
            </p:grpSpPr>
            <p:sp>
              <p:nvSpPr>
                <p:cNvPr id="32" name="Flowchart: Magnetic Disk 31"/>
                <p:cNvSpPr/>
                <p:nvPr/>
              </p:nvSpPr>
              <p:spPr>
                <a:xfrm>
                  <a:off x="1767665" y="3873607"/>
                  <a:ext cx="1435396" cy="1201479"/>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847409" y="4371104"/>
                  <a:ext cx="1275907" cy="400110"/>
                </a:xfrm>
                <a:prstGeom prst="rect">
                  <a:avLst/>
                </a:prstGeom>
                <a:noFill/>
              </p:spPr>
              <p:txBody>
                <a:bodyPr wrap="square" rtlCol="0">
                  <a:spAutoFit/>
                </a:bodyPr>
                <a:lstStyle/>
                <a:p>
                  <a:pPr algn="ctr"/>
                  <a:r>
                    <a:rPr lang="en-US" sz="2000" b="1" dirty="0" smtClean="0">
                      <a:solidFill>
                        <a:schemeClr val="accent6">
                          <a:lumMod val="50000"/>
                        </a:schemeClr>
                      </a:solidFill>
                    </a:rPr>
                    <a:t>volume2</a:t>
                  </a:r>
                  <a:endParaRPr lang="en-US" sz="2000" b="1" dirty="0">
                    <a:solidFill>
                      <a:schemeClr val="accent6">
                        <a:lumMod val="50000"/>
                      </a:schemeClr>
                    </a:solidFill>
                  </a:endParaRPr>
                </a:p>
              </p:txBody>
            </p:sp>
          </p:grpSp>
          <p:grpSp>
            <p:nvGrpSpPr>
              <p:cNvPr id="21504" name="Group 21503"/>
              <p:cNvGrpSpPr/>
              <p:nvPr/>
            </p:nvGrpSpPr>
            <p:grpSpPr>
              <a:xfrm>
                <a:off x="5613183" y="5117071"/>
                <a:ext cx="1371600" cy="472157"/>
                <a:chOff x="5553902" y="5098050"/>
                <a:chExt cx="1371600" cy="472157"/>
              </a:xfrm>
            </p:grpSpPr>
            <p:sp>
              <p:nvSpPr>
                <p:cNvPr id="36" name="Right Arrow 35"/>
                <p:cNvSpPr/>
                <p:nvPr/>
              </p:nvSpPr>
              <p:spPr>
                <a:xfrm>
                  <a:off x="5715805" y="5098050"/>
                  <a:ext cx="1209697"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553902" y="5164851"/>
                  <a:ext cx="1371600" cy="338554"/>
                </a:xfrm>
                <a:prstGeom prst="rect">
                  <a:avLst/>
                </a:prstGeom>
                <a:noFill/>
              </p:spPr>
              <p:txBody>
                <a:bodyPr wrap="square" rtlCol="0">
                  <a:spAutoFit/>
                </a:bodyPr>
                <a:lstStyle/>
                <a:p>
                  <a:pPr algn="ctr"/>
                  <a:r>
                    <a:rPr lang="en-US" sz="1600" b="1" dirty="0" smtClean="0">
                      <a:solidFill>
                        <a:schemeClr val="accent5">
                          <a:lumMod val="50000"/>
                        </a:schemeClr>
                      </a:solidFill>
                    </a:rPr>
                    <a:t>put / get</a:t>
                  </a:r>
                  <a:endParaRPr lang="en-US" sz="1600" b="1" dirty="0">
                    <a:solidFill>
                      <a:schemeClr val="accent5">
                        <a:lumMod val="50000"/>
                      </a:schemeClr>
                    </a:solidFill>
                  </a:endParaRPr>
                </a:p>
              </p:txBody>
            </p:sp>
          </p:grpSp>
          <p:grpSp>
            <p:nvGrpSpPr>
              <p:cNvPr id="42" name="Group 41"/>
              <p:cNvGrpSpPr/>
              <p:nvPr/>
            </p:nvGrpSpPr>
            <p:grpSpPr>
              <a:xfrm>
                <a:off x="3878208" y="4856942"/>
                <a:ext cx="1457864" cy="1120546"/>
                <a:chOff x="6294608" y="5584617"/>
                <a:chExt cx="1457864" cy="1120546"/>
              </a:xfrm>
            </p:grpSpPr>
            <p:sp>
              <p:nvSpPr>
                <p:cNvPr id="43" name="Rectangle 42"/>
                <p:cNvSpPr/>
                <p:nvPr/>
              </p:nvSpPr>
              <p:spPr>
                <a:xfrm>
                  <a:off x="6294608" y="5584617"/>
                  <a:ext cx="1457864" cy="1120546"/>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294608" y="5695428"/>
                  <a:ext cx="1457864" cy="400110"/>
                </a:xfrm>
                <a:prstGeom prst="rect">
                  <a:avLst/>
                </a:prstGeom>
                <a:noFill/>
              </p:spPr>
              <p:txBody>
                <a:bodyPr wrap="square" rtlCol="0">
                  <a:spAutoFit/>
                </a:bodyPr>
                <a:lstStyle/>
                <a:p>
                  <a:pPr algn="ctr"/>
                  <a:r>
                    <a:rPr lang="en-US" sz="2000" b="1" dirty="0" smtClean="0">
                      <a:solidFill>
                        <a:schemeClr val="accent6">
                          <a:lumMod val="50000"/>
                        </a:schemeClr>
                      </a:solidFill>
                    </a:rPr>
                    <a:t>snapshot</a:t>
                  </a:r>
                  <a:endParaRPr lang="en-US" sz="2000" b="1" dirty="0">
                    <a:solidFill>
                      <a:schemeClr val="accent6">
                        <a:lumMod val="50000"/>
                      </a:schemeClr>
                    </a:solidFill>
                  </a:endParaRPr>
                </a:p>
              </p:txBody>
            </p:sp>
            <p:sp>
              <p:nvSpPr>
                <p:cNvPr id="45" name="TextBox 44"/>
                <p:cNvSpPr txBox="1"/>
                <p:nvPr/>
              </p:nvSpPr>
              <p:spPr>
                <a:xfrm>
                  <a:off x="6385586" y="6176181"/>
                  <a:ext cx="1275907" cy="338554"/>
                </a:xfrm>
                <a:prstGeom prst="rect">
                  <a:avLst/>
                </a:prstGeom>
                <a:noFill/>
              </p:spPr>
              <p:txBody>
                <a:bodyPr wrap="square" rtlCol="0">
                  <a:spAutoFit/>
                </a:bodyPr>
                <a:lstStyle/>
                <a:p>
                  <a:pPr algn="ctr"/>
                  <a:r>
                    <a:rPr lang="en-US" sz="1600" b="1" dirty="0" smtClean="0">
                      <a:solidFill>
                        <a:schemeClr val="accent6">
                          <a:lumMod val="50000"/>
                        </a:schemeClr>
                      </a:solidFill>
                    </a:rPr>
                    <a:t>(volume1</a:t>
                  </a:r>
                  <a:r>
                    <a:rPr lang="en-US" b="1" baseline="-25000" dirty="0" smtClean="0">
                      <a:solidFill>
                        <a:schemeClr val="accent6">
                          <a:lumMod val="50000"/>
                        </a:schemeClr>
                      </a:solidFill>
                    </a:rPr>
                    <a:t>t</a:t>
                  </a:r>
                  <a:r>
                    <a:rPr lang="en-US" sz="1600" b="1" dirty="0" smtClean="0">
                      <a:solidFill>
                        <a:schemeClr val="accent6">
                          <a:lumMod val="50000"/>
                        </a:schemeClr>
                      </a:solidFill>
                    </a:rPr>
                    <a:t>)</a:t>
                  </a:r>
                  <a:endParaRPr lang="en-US" sz="1600" b="1" dirty="0">
                    <a:solidFill>
                      <a:schemeClr val="accent6">
                        <a:lumMod val="50000"/>
                      </a:schemeClr>
                    </a:solidFill>
                  </a:endParaRPr>
                </a:p>
              </p:txBody>
            </p:sp>
          </p:grpSp>
          <p:grpSp>
            <p:nvGrpSpPr>
              <p:cNvPr id="38" name="Group 37"/>
              <p:cNvGrpSpPr/>
              <p:nvPr/>
            </p:nvGrpSpPr>
            <p:grpSpPr>
              <a:xfrm>
                <a:off x="1018208" y="3474030"/>
                <a:ext cx="627321" cy="400733"/>
                <a:chOff x="2158409" y="3717607"/>
                <a:chExt cx="627321" cy="400733"/>
              </a:xfrm>
            </p:grpSpPr>
            <p:sp>
              <p:nvSpPr>
                <p:cNvPr id="39" name="Rectangle 38"/>
                <p:cNvSpPr/>
                <p:nvPr/>
              </p:nvSpPr>
              <p:spPr>
                <a:xfrm>
                  <a:off x="2158409" y="3774558"/>
                  <a:ext cx="627321" cy="343782"/>
                </a:xfrm>
                <a:prstGeom prst="rect">
                  <a:avLst/>
                </a:prstGeom>
                <a:solidFill>
                  <a:srgbClr val="0070C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45569" y="3717607"/>
                  <a:ext cx="8572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84548" y="3800475"/>
                  <a:ext cx="101452" cy="6401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04952" y="3800475"/>
                  <a:ext cx="321982" cy="27356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344284" y="3826669"/>
                  <a:ext cx="243318" cy="221239"/>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p:cNvSpPr txBox="1"/>
            <p:nvPr/>
          </p:nvSpPr>
          <p:spPr>
            <a:xfrm>
              <a:off x="2202401" y="5653333"/>
              <a:ext cx="1050555" cy="369332"/>
            </a:xfrm>
            <a:prstGeom prst="rect">
              <a:avLst/>
            </a:prstGeom>
            <a:noFill/>
          </p:spPr>
          <p:txBody>
            <a:bodyPr wrap="square" rtlCol="0">
              <a:spAutoFit/>
            </a:bodyPr>
            <a:lstStyle/>
            <a:p>
              <a:pPr algn="ctr"/>
              <a:r>
                <a:rPr lang="en-US" b="1" dirty="0" smtClean="0">
                  <a:solidFill>
                    <a:srgbClr val="0070C0"/>
                  </a:solidFill>
                </a:rPr>
                <a:t>protect</a:t>
              </a:r>
              <a:endParaRPr lang="en-US" b="1" dirty="0">
                <a:solidFill>
                  <a:srgbClr val="0070C0"/>
                </a:solidFill>
              </a:endParaRPr>
            </a:p>
          </p:txBody>
        </p:sp>
        <p:sp>
          <p:nvSpPr>
            <p:cNvPr id="49" name="TextBox 48"/>
            <p:cNvSpPr txBox="1"/>
            <p:nvPr/>
          </p:nvSpPr>
          <p:spPr>
            <a:xfrm>
              <a:off x="5787812" y="5645312"/>
              <a:ext cx="1050555" cy="369332"/>
            </a:xfrm>
            <a:prstGeom prst="rect">
              <a:avLst/>
            </a:prstGeom>
            <a:noFill/>
          </p:spPr>
          <p:txBody>
            <a:bodyPr wrap="square" rtlCol="0">
              <a:spAutoFit/>
            </a:bodyPr>
            <a:lstStyle/>
            <a:p>
              <a:pPr algn="ctr"/>
              <a:r>
                <a:rPr lang="en-US" b="1" dirty="0" smtClean="0">
                  <a:solidFill>
                    <a:srgbClr val="0070C0"/>
                  </a:solidFill>
                </a:rPr>
                <a:t>create</a:t>
              </a:r>
              <a:endParaRPr lang="en-US" b="1" dirty="0">
                <a:solidFill>
                  <a:srgbClr val="0070C0"/>
                </a:solidFill>
              </a:endParaRPr>
            </a:p>
          </p:txBody>
        </p:sp>
      </p:grpSp>
    </p:spTree>
    <p:extLst>
      <p:ext uri="{BB962C8B-B14F-4D97-AF65-F5344CB8AC3E}">
        <p14:creationId xmlns:p14="http://schemas.microsoft.com/office/powerpoint/2010/main" val="13383930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dirty="0" smtClean="0"/>
              <a:t>Create a Volume from a Snapshot</a:t>
            </a:r>
          </a:p>
        </p:txBody>
      </p:sp>
      <p:sp>
        <p:nvSpPr>
          <p:cNvPr id="21507" name="Content Placeholder 3"/>
          <p:cNvSpPr>
            <a:spLocks noGrp="1"/>
          </p:cNvSpPr>
          <p:nvPr>
            <p:ph idx="1"/>
          </p:nvPr>
        </p:nvSpPr>
        <p:spPr>
          <a:xfrm>
            <a:off x="314325" y="1425388"/>
            <a:ext cx="8524875" cy="1506998"/>
          </a:xfrm>
        </p:spPr>
        <p:txBody>
          <a:bodyPr/>
          <a:lstStyle/>
          <a:p>
            <a:r>
              <a:rPr lang="en-US" dirty="0" smtClean="0"/>
              <a:t>Cache on Storage Controller deploys a volume only in same cluster</a:t>
            </a:r>
          </a:p>
          <a:p>
            <a:r>
              <a:rPr lang="en-US" dirty="0" smtClean="0"/>
              <a:t>Snapshots stored in Walrus deploy volumes in any cluster</a:t>
            </a:r>
          </a:p>
        </p:txBody>
      </p:sp>
      <p:grpSp>
        <p:nvGrpSpPr>
          <p:cNvPr id="5" name="Group 4"/>
          <p:cNvGrpSpPr/>
          <p:nvPr/>
        </p:nvGrpSpPr>
        <p:grpSpPr>
          <a:xfrm>
            <a:off x="664835" y="2869557"/>
            <a:ext cx="7437032" cy="3272620"/>
            <a:chOff x="664835" y="2869557"/>
            <a:chExt cx="7437032" cy="3272620"/>
          </a:xfrm>
        </p:grpSpPr>
        <p:sp>
          <p:nvSpPr>
            <p:cNvPr id="50" name="Rounded Rectangle 49"/>
            <p:cNvSpPr/>
            <p:nvPr/>
          </p:nvSpPr>
          <p:spPr>
            <a:xfrm>
              <a:off x="5191070" y="2869557"/>
              <a:ext cx="2910797" cy="151045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64835" y="4631722"/>
              <a:ext cx="7437032" cy="151045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825161" y="4810170"/>
              <a:ext cx="1275907" cy="766700"/>
              <a:chOff x="776725" y="4755727"/>
              <a:chExt cx="1275907" cy="766700"/>
            </a:xfrm>
          </p:grpSpPr>
          <p:sp>
            <p:nvSpPr>
              <p:cNvPr id="24" name="Flowchart: Magnetic Disk 23"/>
              <p:cNvSpPr/>
              <p:nvPr/>
            </p:nvSpPr>
            <p:spPr>
              <a:xfrm>
                <a:off x="859536" y="4755727"/>
                <a:ext cx="1110286" cy="766700"/>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6725" y="5047883"/>
                <a:ext cx="1275907" cy="338554"/>
              </a:xfrm>
              <a:prstGeom prst="rect">
                <a:avLst/>
              </a:prstGeom>
              <a:noFill/>
            </p:spPr>
            <p:txBody>
              <a:bodyPr wrap="square" rtlCol="0">
                <a:spAutoFit/>
              </a:bodyPr>
              <a:lstStyle/>
              <a:p>
                <a:pPr algn="ctr"/>
                <a:r>
                  <a:rPr lang="en-US" sz="1600" b="1" dirty="0" smtClean="0">
                    <a:solidFill>
                      <a:schemeClr val="accent6">
                        <a:lumMod val="50000"/>
                      </a:schemeClr>
                    </a:solidFill>
                  </a:rPr>
                  <a:t>volume1</a:t>
                </a:r>
                <a:endParaRPr lang="en-US" sz="1600" b="1" dirty="0">
                  <a:solidFill>
                    <a:schemeClr val="accent6">
                      <a:lumMod val="50000"/>
                    </a:schemeClr>
                  </a:solidFill>
                </a:endParaRPr>
              </a:p>
            </p:txBody>
          </p:sp>
        </p:grpSp>
        <p:grpSp>
          <p:nvGrpSpPr>
            <p:cNvPr id="12" name="Group 11"/>
            <p:cNvGrpSpPr/>
            <p:nvPr/>
          </p:nvGrpSpPr>
          <p:grpSpPr>
            <a:xfrm>
              <a:off x="1142683" y="3534870"/>
              <a:ext cx="627321" cy="400733"/>
              <a:chOff x="2158409" y="3717607"/>
              <a:chExt cx="627321" cy="400733"/>
            </a:xfrm>
          </p:grpSpPr>
          <p:sp>
            <p:nvSpPr>
              <p:cNvPr id="16" name="Rectangle 15"/>
              <p:cNvSpPr/>
              <p:nvPr/>
            </p:nvSpPr>
            <p:spPr>
              <a:xfrm>
                <a:off x="2158409" y="3774558"/>
                <a:ext cx="627321" cy="343782"/>
              </a:xfrm>
              <a:prstGeom prst="rect">
                <a:avLst/>
              </a:prstGeom>
              <a:solidFill>
                <a:srgbClr val="0070C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645569" y="3717607"/>
                <a:ext cx="8572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84548" y="3800475"/>
                <a:ext cx="101452" cy="64017"/>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04952" y="3800475"/>
                <a:ext cx="321982" cy="27356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44284" y="3826669"/>
                <a:ext cx="243318" cy="221239"/>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H="1">
              <a:off x="1155582" y="4066952"/>
              <a:ext cx="185874" cy="581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66178" y="4044272"/>
              <a:ext cx="3063" cy="6420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84774" y="4066952"/>
              <a:ext cx="198128" cy="581956"/>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1505" name="Group 21504"/>
            <p:cNvGrpSpPr/>
            <p:nvPr/>
          </p:nvGrpSpPr>
          <p:grpSpPr>
            <a:xfrm rot="19146673">
              <a:off x="2033245" y="3760524"/>
              <a:ext cx="1371600" cy="472157"/>
              <a:chOff x="1927454" y="5111217"/>
              <a:chExt cx="1371600" cy="472157"/>
            </a:xfrm>
          </p:grpSpPr>
          <p:sp>
            <p:nvSpPr>
              <p:cNvPr id="9" name="Right Arrow 8"/>
              <p:cNvSpPr/>
              <p:nvPr/>
            </p:nvSpPr>
            <p:spPr>
              <a:xfrm>
                <a:off x="2089357" y="5111217"/>
                <a:ext cx="1209697"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27454" y="5178018"/>
                <a:ext cx="1371600" cy="338554"/>
              </a:xfrm>
              <a:prstGeom prst="rect">
                <a:avLst/>
              </a:prstGeom>
              <a:noFill/>
            </p:spPr>
            <p:txBody>
              <a:bodyPr wrap="square" rtlCol="0">
                <a:spAutoFit/>
              </a:bodyPr>
              <a:lstStyle/>
              <a:p>
                <a:pPr algn="ctr"/>
                <a:r>
                  <a:rPr lang="en-US" sz="1600" b="1" dirty="0" smtClean="0">
                    <a:solidFill>
                      <a:schemeClr val="accent5">
                        <a:lumMod val="75000"/>
                      </a:schemeClr>
                    </a:solidFill>
                  </a:rPr>
                  <a:t>put / get</a:t>
                </a:r>
                <a:endParaRPr lang="en-US" sz="1600" b="1" dirty="0">
                  <a:solidFill>
                    <a:schemeClr val="accent5">
                      <a:lumMod val="75000"/>
                    </a:schemeClr>
                  </a:solidFill>
                </a:endParaRPr>
              </a:p>
            </p:txBody>
          </p:sp>
        </p:grpSp>
        <p:grpSp>
          <p:nvGrpSpPr>
            <p:cNvPr id="21504" name="Group 21503"/>
            <p:cNvGrpSpPr/>
            <p:nvPr/>
          </p:nvGrpSpPr>
          <p:grpSpPr>
            <a:xfrm rot="2062789">
              <a:off x="5160681" y="3199442"/>
              <a:ext cx="1222954" cy="472157"/>
              <a:chOff x="5331926" y="4798347"/>
              <a:chExt cx="1222954" cy="472157"/>
            </a:xfrm>
          </p:grpSpPr>
          <p:sp>
            <p:nvSpPr>
              <p:cNvPr id="36" name="Right Arrow 35"/>
              <p:cNvSpPr/>
              <p:nvPr/>
            </p:nvSpPr>
            <p:spPr>
              <a:xfrm rot="19537211">
                <a:off x="5494904" y="4798347"/>
                <a:ext cx="1059976"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rot="19537211">
                <a:off x="5331926" y="4887594"/>
                <a:ext cx="1221243" cy="338554"/>
              </a:xfrm>
              <a:prstGeom prst="rect">
                <a:avLst/>
              </a:prstGeom>
              <a:noFill/>
            </p:spPr>
            <p:txBody>
              <a:bodyPr wrap="square" rtlCol="0">
                <a:spAutoFit/>
              </a:bodyPr>
              <a:lstStyle/>
              <a:p>
                <a:pPr algn="ctr"/>
                <a:r>
                  <a:rPr lang="en-US" sz="1600" b="1" dirty="0" smtClean="0">
                    <a:solidFill>
                      <a:schemeClr val="accent5">
                        <a:lumMod val="75000"/>
                      </a:schemeClr>
                    </a:solidFill>
                  </a:rPr>
                  <a:t>put / get</a:t>
                </a:r>
                <a:endParaRPr lang="en-US" sz="1600" b="1" dirty="0">
                  <a:solidFill>
                    <a:schemeClr val="accent5">
                      <a:lumMod val="75000"/>
                    </a:schemeClr>
                  </a:solidFill>
                </a:endParaRPr>
              </a:p>
            </p:txBody>
          </p:sp>
        </p:grpSp>
        <p:grpSp>
          <p:nvGrpSpPr>
            <p:cNvPr id="38" name="Group 37"/>
            <p:cNvGrpSpPr/>
            <p:nvPr/>
          </p:nvGrpSpPr>
          <p:grpSpPr>
            <a:xfrm>
              <a:off x="6499546" y="4849515"/>
              <a:ext cx="1275907" cy="766700"/>
              <a:chOff x="776725" y="4755727"/>
              <a:chExt cx="1275907" cy="766700"/>
            </a:xfrm>
          </p:grpSpPr>
          <p:sp>
            <p:nvSpPr>
              <p:cNvPr id="39" name="Flowchart: Magnetic Disk 38"/>
              <p:cNvSpPr/>
              <p:nvPr/>
            </p:nvSpPr>
            <p:spPr>
              <a:xfrm>
                <a:off x="859536" y="4755727"/>
                <a:ext cx="1110286" cy="766700"/>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76725" y="5047883"/>
                <a:ext cx="1275907" cy="338554"/>
              </a:xfrm>
              <a:prstGeom prst="rect">
                <a:avLst/>
              </a:prstGeom>
              <a:noFill/>
            </p:spPr>
            <p:txBody>
              <a:bodyPr wrap="square" rtlCol="0">
                <a:spAutoFit/>
              </a:bodyPr>
              <a:lstStyle/>
              <a:p>
                <a:pPr algn="ctr"/>
                <a:r>
                  <a:rPr lang="en-US" sz="1600" b="1" dirty="0" smtClean="0">
                    <a:solidFill>
                      <a:schemeClr val="accent6">
                        <a:lumMod val="50000"/>
                      </a:schemeClr>
                    </a:solidFill>
                  </a:rPr>
                  <a:t>volume3</a:t>
                </a:r>
                <a:endParaRPr lang="en-US" sz="1600" b="1" dirty="0">
                  <a:solidFill>
                    <a:schemeClr val="accent6">
                      <a:lumMod val="50000"/>
                    </a:schemeClr>
                  </a:solidFill>
                </a:endParaRPr>
              </a:p>
            </p:txBody>
          </p:sp>
        </p:grpSp>
        <p:grpSp>
          <p:nvGrpSpPr>
            <p:cNvPr id="23" name="Group 22"/>
            <p:cNvGrpSpPr/>
            <p:nvPr/>
          </p:nvGrpSpPr>
          <p:grpSpPr>
            <a:xfrm>
              <a:off x="3388944" y="2980355"/>
              <a:ext cx="1600200" cy="1344168"/>
              <a:chOff x="3273552" y="3566160"/>
              <a:chExt cx="1600200" cy="1344168"/>
            </a:xfrm>
          </p:grpSpPr>
          <p:sp>
            <p:nvSpPr>
              <p:cNvPr id="21" name="Rounded Rectangle 20"/>
              <p:cNvSpPr/>
              <p:nvPr/>
            </p:nvSpPr>
            <p:spPr>
              <a:xfrm>
                <a:off x="3273552" y="3566160"/>
                <a:ext cx="1600200" cy="1344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Walrus</a:t>
                </a:r>
                <a:endParaRPr lang="en-US" dirty="0"/>
              </a:p>
            </p:txBody>
          </p:sp>
          <p:grpSp>
            <p:nvGrpSpPr>
              <p:cNvPr id="4" name="Group 3"/>
              <p:cNvGrpSpPr/>
              <p:nvPr/>
            </p:nvGrpSpPr>
            <p:grpSpPr>
              <a:xfrm>
                <a:off x="3347856" y="4000646"/>
                <a:ext cx="1457864" cy="767403"/>
                <a:chOff x="3878208" y="4856942"/>
                <a:chExt cx="1457864" cy="767403"/>
              </a:xfrm>
            </p:grpSpPr>
            <p:sp>
              <p:nvSpPr>
                <p:cNvPr id="43" name="Rectangle 42"/>
                <p:cNvSpPr/>
                <p:nvPr/>
              </p:nvSpPr>
              <p:spPr>
                <a:xfrm>
                  <a:off x="3969185" y="4856942"/>
                  <a:ext cx="1275908" cy="767403"/>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878208" y="4967753"/>
                  <a:ext cx="1457864" cy="338554"/>
                </a:xfrm>
                <a:prstGeom prst="rect">
                  <a:avLst/>
                </a:prstGeom>
                <a:noFill/>
              </p:spPr>
              <p:txBody>
                <a:bodyPr wrap="square" rtlCol="0">
                  <a:spAutoFit/>
                </a:bodyPr>
                <a:lstStyle/>
                <a:p>
                  <a:pPr algn="ctr"/>
                  <a:r>
                    <a:rPr lang="en-US" sz="1600" b="1" dirty="0" smtClean="0">
                      <a:solidFill>
                        <a:schemeClr val="accent6">
                          <a:lumMod val="50000"/>
                        </a:schemeClr>
                      </a:solidFill>
                    </a:rPr>
                    <a:t>snapshot</a:t>
                  </a:r>
                  <a:endParaRPr lang="en-US" sz="1600" b="1" dirty="0">
                    <a:solidFill>
                      <a:schemeClr val="accent6">
                        <a:lumMod val="50000"/>
                      </a:schemeClr>
                    </a:solidFill>
                  </a:endParaRPr>
                </a:p>
              </p:txBody>
            </p:sp>
            <p:sp>
              <p:nvSpPr>
                <p:cNvPr id="45" name="TextBox 44"/>
                <p:cNvSpPr txBox="1"/>
                <p:nvPr/>
              </p:nvSpPr>
              <p:spPr>
                <a:xfrm>
                  <a:off x="3969185" y="5208427"/>
                  <a:ext cx="1275907" cy="338554"/>
                </a:xfrm>
                <a:prstGeom prst="rect">
                  <a:avLst/>
                </a:prstGeom>
                <a:noFill/>
              </p:spPr>
              <p:txBody>
                <a:bodyPr wrap="square" rtlCol="0">
                  <a:spAutoFit/>
                </a:bodyPr>
                <a:lstStyle/>
                <a:p>
                  <a:pPr algn="ctr"/>
                  <a:r>
                    <a:rPr lang="en-US" sz="1600" b="1" dirty="0" smtClean="0">
                      <a:solidFill>
                        <a:schemeClr val="accent6">
                          <a:lumMod val="50000"/>
                        </a:schemeClr>
                      </a:solidFill>
                    </a:rPr>
                    <a:t>volume1</a:t>
                  </a:r>
                  <a:r>
                    <a:rPr lang="en-US" sz="1600" b="1" baseline="-25000" dirty="0" smtClean="0">
                      <a:solidFill>
                        <a:schemeClr val="accent6">
                          <a:lumMod val="50000"/>
                        </a:schemeClr>
                      </a:solidFill>
                    </a:rPr>
                    <a:t>t</a:t>
                  </a:r>
                  <a:endParaRPr lang="en-US" sz="1600" b="1" dirty="0">
                    <a:solidFill>
                      <a:schemeClr val="accent6">
                        <a:lumMod val="50000"/>
                      </a:schemeClr>
                    </a:solidFill>
                  </a:endParaRPr>
                </a:p>
              </p:txBody>
            </p:sp>
          </p:grpSp>
          <p:sp>
            <p:nvSpPr>
              <p:cNvPr id="22" name="TextBox 21"/>
              <p:cNvSpPr txBox="1"/>
              <p:nvPr/>
            </p:nvSpPr>
            <p:spPr>
              <a:xfrm>
                <a:off x="3600894" y="3631314"/>
                <a:ext cx="945515" cy="369332"/>
              </a:xfrm>
              <a:prstGeom prst="rect">
                <a:avLst/>
              </a:prstGeom>
              <a:noFill/>
            </p:spPr>
            <p:txBody>
              <a:bodyPr wrap="none" rtlCol="0">
                <a:spAutoFit/>
              </a:bodyPr>
              <a:lstStyle/>
              <a:p>
                <a:r>
                  <a:rPr lang="en-US" b="1" dirty="0" smtClean="0">
                    <a:solidFill>
                      <a:schemeClr val="bg1"/>
                    </a:solidFill>
                  </a:rPr>
                  <a:t>Walrus</a:t>
                </a:r>
                <a:endParaRPr lang="en-US" b="1" dirty="0">
                  <a:solidFill>
                    <a:schemeClr val="bg1"/>
                  </a:solidFill>
                </a:endParaRPr>
              </a:p>
            </p:txBody>
          </p:sp>
        </p:grpSp>
        <p:grpSp>
          <p:nvGrpSpPr>
            <p:cNvPr id="21509" name="Group 21508"/>
            <p:cNvGrpSpPr/>
            <p:nvPr/>
          </p:nvGrpSpPr>
          <p:grpSpPr>
            <a:xfrm>
              <a:off x="2101067" y="4996787"/>
              <a:ext cx="1247237" cy="472157"/>
              <a:chOff x="2140309" y="5125557"/>
              <a:chExt cx="1218954" cy="472157"/>
            </a:xfrm>
          </p:grpSpPr>
          <p:sp>
            <p:nvSpPr>
              <p:cNvPr id="47" name="Right Arrow 46"/>
              <p:cNvSpPr/>
              <p:nvPr/>
            </p:nvSpPr>
            <p:spPr>
              <a:xfrm>
                <a:off x="2302212" y="5125557"/>
                <a:ext cx="983899"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140309" y="5192358"/>
                <a:ext cx="1218954" cy="338554"/>
              </a:xfrm>
              <a:prstGeom prst="rect">
                <a:avLst/>
              </a:prstGeom>
              <a:noFill/>
            </p:spPr>
            <p:txBody>
              <a:bodyPr wrap="square" rtlCol="0">
                <a:spAutoFit/>
              </a:bodyPr>
              <a:lstStyle/>
              <a:p>
                <a:pPr algn="ctr"/>
                <a:endParaRPr lang="en-US" sz="1600" b="1" dirty="0"/>
              </a:p>
            </p:txBody>
          </p:sp>
        </p:grpSp>
        <p:sp>
          <p:nvSpPr>
            <p:cNvPr id="26" name="Rounded Rectangle 25"/>
            <p:cNvSpPr/>
            <p:nvPr/>
          </p:nvSpPr>
          <p:spPr>
            <a:xfrm>
              <a:off x="3403208" y="4825337"/>
              <a:ext cx="1600200" cy="958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8" name="TextBox 21507"/>
            <p:cNvSpPr txBox="1"/>
            <p:nvPr/>
          </p:nvSpPr>
          <p:spPr>
            <a:xfrm>
              <a:off x="3485504" y="4864682"/>
              <a:ext cx="1435608" cy="923330"/>
            </a:xfrm>
            <a:prstGeom prst="rect">
              <a:avLst/>
            </a:prstGeom>
            <a:noFill/>
          </p:spPr>
          <p:txBody>
            <a:bodyPr wrap="square" rtlCol="0">
              <a:spAutoFit/>
            </a:bodyPr>
            <a:lstStyle/>
            <a:p>
              <a:pPr algn="ctr"/>
              <a:r>
                <a:rPr lang="en-US" b="1" dirty="0" smtClean="0">
                  <a:solidFill>
                    <a:schemeClr val="bg1"/>
                  </a:solidFill>
                </a:rPr>
                <a:t>Storage Controller (cache)</a:t>
              </a:r>
              <a:endParaRPr lang="en-US" b="1" dirty="0">
                <a:solidFill>
                  <a:schemeClr val="bg1"/>
                </a:solidFill>
              </a:endParaRPr>
            </a:p>
          </p:txBody>
        </p:sp>
        <p:grpSp>
          <p:nvGrpSpPr>
            <p:cNvPr id="53" name="Group 52"/>
            <p:cNvGrpSpPr/>
            <p:nvPr/>
          </p:nvGrpSpPr>
          <p:grpSpPr>
            <a:xfrm>
              <a:off x="5163806" y="5035524"/>
              <a:ext cx="1218954" cy="472157"/>
              <a:chOff x="2140309" y="5125557"/>
              <a:chExt cx="1218954" cy="472157"/>
            </a:xfrm>
          </p:grpSpPr>
          <p:sp>
            <p:nvSpPr>
              <p:cNvPr id="54" name="Right Arrow 53"/>
              <p:cNvSpPr/>
              <p:nvPr/>
            </p:nvSpPr>
            <p:spPr>
              <a:xfrm>
                <a:off x="2302212" y="5125557"/>
                <a:ext cx="983899" cy="472157"/>
              </a:xfrm>
              <a:prstGeom prst="right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140309" y="5192358"/>
                <a:ext cx="1218954" cy="338554"/>
              </a:xfrm>
              <a:prstGeom prst="rect">
                <a:avLst/>
              </a:prstGeom>
              <a:noFill/>
            </p:spPr>
            <p:txBody>
              <a:bodyPr wrap="square" rtlCol="0">
                <a:spAutoFit/>
              </a:bodyPr>
              <a:lstStyle/>
              <a:p>
                <a:pPr algn="ctr"/>
                <a:endParaRPr lang="en-US" sz="1600" b="1" dirty="0"/>
              </a:p>
            </p:txBody>
          </p:sp>
        </p:grpSp>
        <p:sp>
          <p:nvSpPr>
            <p:cNvPr id="42" name="Flowchart: Magnetic Disk 41"/>
            <p:cNvSpPr/>
            <p:nvPr/>
          </p:nvSpPr>
          <p:spPr>
            <a:xfrm>
              <a:off x="6582358" y="3101198"/>
              <a:ext cx="1110286" cy="766700"/>
            </a:xfrm>
            <a:prstGeom prst="flowChartMagneticDisk">
              <a:avLst/>
            </a:prstGeom>
            <a:solidFill>
              <a:schemeClr val="tx2">
                <a:lumMod val="60000"/>
                <a:lumOff val="4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499547" y="3380592"/>
              <a:ext cx="1275907" cy="338554"/>
            </a:xfrm>
            <a:prstGeom prst="rect">
              <a:avLst/>
            </a:prstGeom>
            <a:noFill/>
          </p:spPr>
          <p:txBody>
            <a:bodyPr wrap="square" rtlCol="0">
              <a:spAutoFit/>
            </a:bodyPr>
            <a:lstStyle/>
            <a:p>
              <a:pPr algn="ctr"/>
              <a:r>
                <a:rPr lang="en-US" sz="1600" b="1" dirty="0" smtClean="0">
                  <a:solidFill>
                    <a:schemeClr val="accent6">
                      <a:lumMod val="50000"/>
                    </a:schemeClr>
                  </a:solidFill>
                </a:rPr>
                <a:t>volume2</a:t>
              </a:r>
              <a:endParaRPr lang="en-US" sz="1600" b="1" dirty="0">
                <a:solidFill>
                  <a:schemeClr val="accent6">
                    <a:lumMod val="50000"/>
                  </a:schemeClr>
                </a:solidFill>
              </a:endParaRPr>
            </a:p>
          </p:txBody>
        </p:sp>
        <p:sp>
          <p:nvSpPr>
            <p:cNvPr id="2" name="TextBox 1"/>
            <p:cNvSpPr txBox="1"/>
            <p:nvPr/>
          </p:nvSpPr>
          <p:spPr>
            <a:xfrm>
              <a:off x="5578094" y="4007516"/>
              <a:ext cx="1928733" cy="369332"/>
            </a:xfrm>
            <a:prstGeom prst="rect">
              <a:avLst/>
            </a:prstGeom>
            <a:noFill/>
          </p:spPr>
          <p:txBody>
            <a:bodyPr wrap="none" rtlCol="0">
              <a:spAutoFit/>
            </a:bodyPr>
            <a:lstStyle/>
            <a:p>
              <a:r>
                <a:rPr lang="en-US" b="1" dirty="0">
                  <a:solidFill>
                    <a:srgbClr val="03405F"/>
                  </a:solidFill>
                </a:rPr>
                <a:t>d</a:t>
              </a:r>
              <a:r>
                <a:rPr lang="en-US" b="1" dirty="0" smtClean="0">
                  <a:solidFill>
                    <a:srgbClr val="03405F"/>
                  </a:solidFill>
                </a:rPr>
                <a:t>ifferent cluster</a:t>
              </a:r>
              <a:endParaRPr lang="en-US" b="1" dirty="0">
                <a:solidFill>
                  <a:srgbClr val="03405F"/>
                </a:solidFill>
              </a:endParaRPr>
            </a:p>
          </p:txBody>
        </p:sp>
        <p:sp>
          <p:nvSpPr>
            <p:cNvPr id="49" name="TextBox 48"/>
            <p:cNvSpPr txBox="1"/>
            <p:nvPr/>
          </p:nvSpPr>
          <p:spPr>
            <a:xfrm>
              <a:off x="5585106" y="5769110"/>
              <a:ext cx="1595309" cy="369332"/>
            </a:xfrm>
            <a:prstGeom prst="rect">
              <a:avLst/>
            </a:prstGeom>
            <a:noFill/>
          </p:spPr>
          <p:txBody>
            <a:bodyPr wrap="none" rtlCol="0">
              <a:spAutoFit/>
            </a:bodyPr>
            <a:lstStyle/>
            <a:p>
              <a:r>
                <a:rPr lang="en-US" b="1" dirty="0">
                  <a:solidFill>
                    <a:srgbClr val="03405F"/>
                  </a:solidFill>
                </a:rPr>
                <a:t>s</a:t>
              </a:r>
              <a:r>
                <a:rPr lang="en-US" b="1" dirty="0" smtClean="0">
                  <a:solidFill>
                    <a:srgbClr val="03405F"/>
                  </a:solidFill>
                </a:rPr>
                <a:t>ame cluster</a:t>
              </a:r>
              <a:endParaRPr lang="en-US" b="1" dirty="0">
                <a:solidFill>
                  <a:srgbClr val="03405F"/>
                </a:solidFill>
              </a:endParaRPr>
            </a:p>
          </p:txBody>
        </p:sp>
      </p:grpSp>
      <p:sp>
        <p:nvSpPr>
          <p:cNvPr id="51"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9</a:t>
            </a:fld>
            <a:endParaRPr lang="en-US" dirty="0"/>
          </a:p>
        </p:txBody>
      </p:sp>
    </p:spTree>
    <p:extLst>
      <p:ext uri="{BB962C8B-B14F-4D97-AF65-F5344CB8AC3E}">
        <p14:creationId xmlns:p14="http://schemas.microsoft.com/office/powerpoint/2010/main" val="7405680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Volumes and Snapshots &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13&quot;/&gt;&lt;property id=&quot;20307&quot; value=&quot;264&quot;/&gt;&lt;/object&gt;&lt;object type=&quot;3&quot; unique_id=&quot;10013&quot;&gt;&lt;property id=&quot;20148&quot; value=&quot;5&quot;/&gt;&lt;property id=&quot;20300&quot; value=&quot;Slide 14&quot;/&gt;&lt;property id=&quot;20307&quot; value=&quot;265&quot;/&gt;&lt;/object&gt;&lt;object type=&quot;3&quot; unique_id=&quot;11879&quot;&gt;&lt;property id=&quot;20148&quot; value=&quot;5&quot;/&gt;&lt;property id=&quot;20300&quot; value=&quot;Slide 4 - &amp;quot;Eucalyptus Block Store&amp;quot;&quot;/&gt;&lt;property id=&quot;20307&quot; value=&quot;320&quot;/&gt;&lt;/object&gt;&lt;object type=&quot;3&quot; unique_id=&quot;11880&quot;&gt;&lt;property id=&quot;20148&quot; value=&quot;5&quot;/&gt;&lt;property id=&quot;20300&quot; value=&quot;Slide 5 - &amp;quot;Volume Access&amp;quot;&quot;/&gt;&lt;property id=&quot;20307&quot; value=&quot;321&quot;/&gt;&lt;/object&gt;&lt;object type=&quot;3&quot; unique_id=&quot;11883&quot;&gt;&lt;property id=&quot;20148&quot; value=&quot;5&quot;/&gt;&lt;property id=&quot;20300&quot; value=&quot;Slide 6 - &amp;quot;Manage Volumes – Euca2ools&amp;quot;&quot;/&gt;&lt;property id=&quot;20307&quot; value=&quot;323&quot;/&gt;&lt;/object&gt;&lt;object type=&quot;3&quot; unique_id=&quot;11885&quot;&gt;&lt;property id=&quot;20148&quot; value=&quot;5&quot;/&gt;&lt;property id=&quot;20300&quot; value=&quot;Slide 7 - &amp;quot;Volume Snapshots&amp;quot;&quot;/&gt;&lt;property id=&quot;20307&quot; value=&quot;325&quot;/&gt;&lt;/object&gt;&lt;object type=&quot;3&quot; unique_id=&quot;11886&quot;&gt;&lt;property id=&quot;20148&quot; value=&quot;5&quot;/&gt;&lt;property id=&quot;20300&quot; value=&quot;Slide 8 - &amp;quot;Using Snapshots&amp;quot;&quot;/&gt;&lt;property id=&quot;20307&quot; value=&quot;330&quot;/&gt;&lt;/object&gt;&lt;object type=&quot;3&quot; unique_id=&quot;11887&quot;&gt;&lt;property id=&quot;20148&quot; value=&quot;5&quot;/&gt;&lt;property id=&quot;20300&quot; value=&quot;Slide 10 - &amp;quot;Manage Snapshots – Euca2ools&amp;quot;&quot;/&gt;&lt;property id=&quot;20307&quot; value=&quot;326&quot;/&gt;&lt;/object&gt;&lt;object type=&quot;3&quot; unique_id=&quot;11893&quot;&gt;&lt;property id=&quot;20148&quot; value=&quot;5&quot;/&gt;&lt;property id=&quot;20300&quot; value=&quot;Slide 11 - &amp;quot;Summary&amp;quot;&quot;/&gt;&lt;property id=&quot;20307&quot; value=&quot;307&quot;/&gt;&lt;/object&gt;&lt;object type=&quot;3&quot; unique_id=&quot;11964&quot;&gt;&lt;property id=&quot;20148&quot; value=&quot;5&quot;/&gt;&lt;property id=&quot;20300&quot; value=&quot;Slide 12 - &amp;quot;Hands-On (1)&amp;quot;&quot;/&gt;&lt;property id=&quot;20307&quot; value=&quot;335&quot;/&gt;&lt;/object&gt;&lt;object type=&quot;3&quot; unique_id=&quot;20824&quot;&gt;&lt;property id=&quot;20148&quot; value=&quot;5&quot;/&gt;&lt;property id=&quot;20300&quot; value=&quot;Slide 9 - &amp;quot;Create a Volume from a Snapshot&amp;quot;&quot;/&gt;&lt;property id=&quot;20307&quot; value=&quot;339&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16108</TotalTime>
  <Words>1258</Words>
  <Application>Microsoft Office PowerPoint</Application>
  <PresentationFormat>On-screen Show (4:3)</PresentationFormat>
  <Paragraphs>141</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euc-040_rev_d_corp_template_v10</vt:lpstr>
      <vt:lpstr>PowerPoint Presentation</vt:lpstr>
      <vt:lpstr>Volumes and Snapshots </vt:lpstr>
      <vt:lpstr>Module Topics</vt:lpstr>
      <vt:lpstr>Eucalyptus Block Store</vt:lpstr>
      <vt:lpstr>Volume Access</vt:lpstr>
      <vt:lpstr>Manage Volumes – Euca2ools</vt:lpstr>
      <vt:lpstr>Volume Snapshots</vt:lpstr>
      <vt:lpstr>Using Snapshots</vt:lpstr>
      <vt:lpstr>Create a Volume from a Snapshot</vt:lpstr>
      <vt:lpstr>Manage Snapshots – Euca2ools</vt:lpstr>
      <vt:lpstr>Summary</vt:lpstr>
      <vt:lpstr>Hands-On (1)</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383</cp:revision>
  <dcterms:created xsi:type="dcterms:W3CDTF">2011-10-23T23:18:41Z</dcterms:created>
  <dcterms:modified xsi:type="dcterms:W3CDTF">2012-12-17T05:04:15Z</dcterms:modified>
</cp:coreProperties>
</file>