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56" r:id="rId3"/>
    <p:sldId id="257" r:id="rId4"/>
    <p:sldId id="341" r:id="rId5"/>
    <p:sldId id="334" r:id="rId6"/>
    <p:sldId id="331" r:id="rId7"/>
    <p:sldId id="332" r:id="rId8"/>
    <p:sldId id="338" r:id="rId9"/>
    <p:sldId id="340" r:id="rId10"/>
    <p:sldId id="333" r:id="rId11"/>
    <p:sldId id="307" r:id="rId12"/>
    <p:sldId id="336" r:id="rId13"/>
    <p:sldId id="264" r:id="rId14"/>
    <p:sldId id="265"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05F"/>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61" autoAdjust="0"/>
    <p:restoredTop sz="80633" autoAdjust="0"/>
  </p:normalViewPr>
  <p:slideViewPr>
    <p:cSldViewPr snapToGrid="0">
      <p:cViewPr varScale="1">
        <p:scale>
          <a:sx n="79" d="100"/>
          <a:sy n="79" d="100"/>
        </p:scale>
        <p:origin x="-90" y="-120"/>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4</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Eucalyptus supports two different types of instances; instance</a:t>
            </a:r>
            <a:r>
              <a:rPr lang="en-US" baseline="0" dirty="0" smtClean="0">
                <a:latin typeface="Times New Roman" charset="0"/>
              </a:rPr>
              <a:t> store</a:t>
            </a:r>
            <a:r>
              <a:rPr lang="en-US" dirty="0" smtClean="0">
                <a:latin typeface="Times New Roman" charset="0"/>
              </a:rPr>
              <a:t>-backed instances and EBS-backed instances.   Mainly instance</a:t>
            </a:r>
            <a:r>
              <a:rPr lang="en-US" baseline="0" dirty="0" smtClean="0">
                <a:latin typeface="Times New Roman" charset="0"/>
              </a:rPr>
              <a:t> store</a:t>
            </a:r>
            <a:r>
              <a:rPr lang="en-US" dirty="0" smtClean="0">
                <a:latin typeface="Times New Roman" charset="0"/>
              </a:rPr>
              <a:t>-backed instances have</a:t>
            </a:r>
            <a:r>
              <a:rPr lang="en-US" baseline="0" dirty="0" smtClean="0">
                <a:latin typeface="Times New Roman" charset="0"/>
              </a:rPr>
              <a:t> been described in the course until now.  This section describes EBS-backed instances.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This illustrates</a:t>
            </a:r>
            <a:r>
              <a:rPr lang="en-US" baseline="0" dirty="0" smtClean="0">
                <a:latin typeface="Times New Roman" charset="0"/>
              </a:rPr>
              <a:t> the differences between an instance store-backed instance and an EBS-backed instance. Both types of instances still boot from an EMI, the difference is what is behind the EMI.   For an instance store-backed instance the EMI is backed by a bundled image.  For an EBS-backed instance the EMI is backed by a snapshot of a boot volume.  When an EBS-backed instance is launched, the snapshot is automatically copied to a volume which is then attached to the instance which allows it to boot.  </a:t>
            </a:r>
          </a:p>
          <a:p>
            <a:r>
              <a:rPr lang="en-US" baseline="0" dirty="0" smtClean="0">
                <a:latin typeface="Times New Roman" charset="0"/>
              </a:rPr>
              <a:t>Because an EBS-backed instance boots from a volume, it does not require kernel or </a:t>
            </a:r>
            <a:r>
              <a:rPr lang="en-US" baseline="0" dirty="0" err="1" smtClean="0">
                <a:latin typeface="Times New Roman" charset="0"/>
              </a:rPr>
              <a:t>ramdisk</a:t>
            </a:r>
            <a:r>
              <a:rPr lang="en-US" baseline="0" dirty="0" smtClean="0">
                <a:latin typeface="Times New Roman" charset="0"/>
              </a:rPr>
              <a:t> images.  The kernel and </a:t>
            </a:r>
            <a:r>
              <a:rPr lang="en-US" baseline="0" dirty="0" err="1" smtClean="0">
                <a:latin typeface="Times New Roman" charset="0"/>
              </a:rPr>
              <a:t>ramdisk</a:t>
            </a:r>
            <a:r>
              <a:rPr lang="en-US" baseline="0" dirty="0" smtClean="0">
                <a:latin typeface="Times New Roman" charset="0"/>
              </a:rPr>
              <a:t> are part of the boot volume.</a:t>
            </a:r>
          </a:p>
          <a:p>
            <a:r>
              <a:rPr lang="en-US" baseline="0" dirty="0" smtClean="0">
                <a:latin typeface="Times New Roman" charset="0"/>
              </a:rPr>
              <a:t>Note that for the instance store-backed instance the EMI, EKI, and ERI (assuming Linux) are copied from the Walrus directly to Node Controller.  While the disk on the Node Controller is used as cache, and instance store-backed instance can be considered a RAM-based instance and is not persistent.  Once the instance is terminated both the RAM and the cache are cleared and any modifications to the instance are lost.</a:t>
            </a:r>
          </a:p>
          <a:p>
            <a:r>
              <a:rPr lang="en-US" baseline="0" dirty="0" smtClean="0">
                <a:latin typeface="Times New Roman" charset="0"/>
              </a:rPr>
              <a:t>Changes to the EBS-backed instance are persistent because the volume used to boot the EBS-backed instance is persistent.  EBS-backed instances can be suspended and resumed as a result and not just terminated like an instance store-backed instance.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6</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An EBS-backed instances is very much like a physical machine in the way it boots and persists data.  Because an EBS-backed instance functions like a physical machine, it makes them a good choice to run legacy applications that cannot be re-architected for the cloud.  EBS-backed instances also provide a workaround for the 10GB size limit for instance store-backed EMI images.  This is particularly important for Windows instances which can easily exceed 10GB in size.</a:t>
            </a:r>
          </a:p>
          <a:p>
            <a:r>
              <a:rPr lang="en-US" baseline="0" dirty="0" smtClean="0">
                <a:latin typeface="Times New Roman" charset="0"/>
              </a:rPr>
              <a:t>An EBS-backed boot volume can still be protected by taking a snapshot of it.  In fact, other non-boot volumes can be attached to the EBS-backed instance and they can be protected using snapshots too.</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EBS-backed instances have a 1TB size limit for the boot device.</a:t>
            </a:r>
            <a:endParaRPr lang="en-US" dirty="0" smtClean="0">
              <a:latin typeface="Times New Roman" charset="0"/>
            </a:endParaRPr>
          </a:p>
          <a:p>
            <a:endParaRPr lang="en-US" baseline="0" dirty="0" smtClean="0">
              <a:latin typeface="Times New Roman" charset="0"/>
            </a:endParaRPr>
          </a:p>
          <a:p>
            <a:endParaRPr lang="en-US" baseline="0"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An</a:t>
            </a:r>
            <a:r>
              <a:rPr lang="en-US" baseline="0" dirty="0" smtClean="0">
                <a:latin typeface="Times New Roman" charset="0"/>
              </a:rPr>
              <a:t> EBS-backed instance can be suspended and resumed just like a physical laptop.   The current state of the EBS-backed instance is save in a suspend operation and restored in a resume operation.  Like instance store-backed instances, an EBS-backed instance can also be terminated.</a:t>
            </a:r>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You can create an EBS EMI from an existing .</a:t>
            </a:r>
            <a:r>
              <a:rPr lang="en-US" dirty="0" err="1" smtClean="0">
                <a:latin typeface="Times New Roman" charset="0"/>
              </a:rPr>
              <a:t>img</a:t>
            </a:r>
            <a:r>
              <a:rPr lang="en-US" dirty="0" smtClean="0">
                <a:latin typeface="Times New Roman" charset="0"/>
              </a:rPr>
              <a:t> file or create your own .</a:t>
            </a:r>
            <a:r>
              <a:rPr lang="en-US" dirty="0" err="1" smtClean="0">
                <a:latin typeface="Times New Roman" charset="0"/>
              </a:rPr>
              <a:t>img</a:t>
            </a:r>
            <a:r>
              <a:rPr lang="en-US" baseline="0" dirty="0" smtClean="0">
                <a:latin typeface="Times New Roman" charset="0"/>
              </a:rPr>
              <a:t> file</a:t>
            </a:r>
            <a:r>
              <a:rPr lang="en-US" dirty="0" smtClean="0">
                <a:latin typeface="Times New Roman" charset="0"/>
              </a:rPr>
              <a:t>.  </a:t>
            </a:r>
          </a:p>
          <a:p>
            <a:r>
              <a:rPr lang="en-US" sz="1200" b="0" i="0" u="none" strike="noStrike" kern="1200" baseline="0" dirty="0" smtClean="0">
                <a:solidFill>
                  <a:schemeClr val="tx1"/>
                </a:solidFill>
                <a:latin typeface="Arial" charset="0"/>
                <a:ea typeface="+mn-ea"/>
                <a:cs typeface="+mn-cs"/>
              </a:rPr>
              <a:t>To create your own EBS .</a:t>
            </a:r>
            <a:r>
              <a:rPr lang="en-US" sz="1200" b="0" i="0" u="none" strike="noStrike" kern="1200" baseline="0" dirty="0" err="1" smtClean="0">
                <a:solidFill>
                  <a:schemeClr val="tx1"/>
                </a:solidFill>
                <a:latin typeface="Arial" charset="0"/>
                <a:ea typeface="+mn-ea"/>
                <a:cs typeface="+mn-cs"/>
              </a:rPr>
              <a:t>img</a:t>
            </a:r>
            <a:r>
              <a:rPr lang="en-US" sz="1200" b="0" i="0" u="none" strike="noStrike" kern="1200" baseline="0" dirty="0" smtClean="0">
                <a:solidFill>
                  <a:schemeClr val="tx1"/>
                </a:solidFill>
                <a:latin typeface="Arial" charset="0"/>
                <a:ea typeface="+mn-ea"/>
                <a:cs typeface="+mn-cs"/>
              </a:rPr>
              <a:t> file, use one of the following options.</a:t>
            </a:r>
          </a:p>
          <a:p>
            <a:r>
              <a:rPr lang="en-US" sz="1200" b="0" i="0" u="none" strike="noStrike" kern="1200" baseline="0" dirty="0" smtClean="0">
                <a:solidFill>
                  <a:schemeClr val="tx1"/>
                </a:solidFill>
                <a:latin typeface="Arial" charset="0"/>
                <a:ea typeface="+mn-ea"/>
                <a:cs typeface="+mn-cs"/>
              </a:rPr>
              <a:t>Use </a:t>
            </a:r>
            <a:r>
              <a:rPr lang="en-US" sz="1200" b="0" i="0" u="none" strike="noStrike" kern="1200" baseline="0" dirty="0" err="1" smtClean="0">
                <a:solidFill>
                  <a:schemeClr val="tx1"/>
                </a:solidFill>
                <a:latin typeface="Arial" charset="0"/>
                <a:ea typeface="+mn-ea"/>
                <a:cs typeface="+mn-cs"/>
              </a:rPr>
              <a:t>virt</a:t>
            </a:r>
            <a:r>
              <a:rPr lang="en-US" sz="1200" b="0" i="0" u="none" strike="noStrike" kern="1200" baseline="0" dirty="0" smtClean="0">
                <a:solidFill>
                  <a:schemeClr val="tx1"/>
                </a:solidFill>
                <a:latin typeface="Arial" charset="0"/>
                <a:ea typeface="+mn-ea"/>
                <a:cs typeface="+mn-cs"/>
              </a:rPr>
              <a:t>-install on a system with the same distribution and hypervisor as your Node Controller. If you create and successfully boot and connect the image to the network in this environment, it will boot from an EBS volume. Note that for </a:t>
            </a:r>
            <a:r>
              <a:rPr lang="en-US" sz="1200" b="0" i="0" u="none" strike="noStrike" kern="1200" baseline="0" dirty="0" err="1" smtClean="0">
                <a:solidFill>
                  <a:schemeClr val="tx1"/>
                </a:solidFill>
                <a:latin typeface="Arial" charset="0"/>
                <a:ea typeface="+mn-ea"/>
                <a:cs typeface="+mn-cs"/>
              </a:rPr>
              <a:t>CentOS</a:t>
            </a:r>
            <a:r>
              <a:rPr lang="en-US" sz="1200" b="0" i="0" u="none" strike="noStrike" kern="1200" baseline="0" dirty="0" smtClean="0">
                <a:solidFill>
                  <a:schemeClr val="tx1"/>
                </a:solidFill>
                <a:latin typeface="Arial" charset="0"/>
                <a:ea typeface="+mn-ea"/>
                <a:cs typeface="+mn-cs"/>
              </a:rPr>
              <a:t> or RHEL images, you may need to edit /</a:t>
            </a:r>
            <a:r>
              <a:rPr lang="en-US" sz="1200" b="0" i="0" u="none" strike="noStrike" kern="1200" baseline="0" dirty="0" err="1" smtClean="0">
                <a:solidFill>
                  <a:schemeClr val="tx1"/>
                </a:solidFill>
                <a:latin typeface="Arial" charset="0"/>
                <a:ea typeface="+mn-ea"/>
                <a:cs typeface="+mn-cs"/>
              </a:rPr>
              <a:t>etc</a:t>
            </a:r>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sysconfig</a:t>
            </a:r>
            <a:r>
              <a:rPr lang="en-US" sz="1200" b="0" i="0" u="none" strike="noStrike" kern="1200" baseline="0" dirty="0" smtClean="0">
                <a:solidFill>
                  <a:schemeClr val="tx1"/>
                </a:solidFill>
                <a:latin typeface="Arial" charset="0"/>
                <a:ea typeface="+mn-ea"/>
                <a:cs typeface="+mn-cs"/>
              </a:rPr>
              <a:t>/network-scripts/ifcfg-eth0 and</a:t>
            </a:r>
          </a:p>
          <a:p>
            <a:r>
              <a:rPr lang="en-US" sz="1200" b="0" i="0" u="none" strike="noStrike" kern="1200" baseline="0" dirty="0" smtClean="0">
                <a:solidFill>
                  <a:schemeClr val="tx1"/>
                </a:solidFill>
                <a:latin typeface="Arial" charset="0"/>
                <a:ea typeface="+mn-ea"/>
                <a:cs typeface="+mn-cs"/>
              </a:rPr>
              <a:t>remove the HWADDR line. This is because an instance's network interface will always have a different hardware</a:t>
            </a:r>
          </a:p>
          <a:p>
            <a:r>
              <a:rPr lang="en-US" sz="1200" b="0" i="0" u="none" strike="noStrike" kern="1200" baseline="0" dirty="0" smtClean="0">
                <a:solidFill>
                  <a:schemeClr val="tx1"/>
                </a:solidFill>
                <a:latin typeface="Arial" charset="0"/>
                <a:ea typeface="+mn-ea"/>
                <a:cs typeface="+mn-cs"/>
              </a:rPr>
              <a:t>address.</a:t>
            </a:r>
          </a:p>
          <a:p>
            <a:r>
              <a:rPr lang="en-US" sz="1200" b="1" i="0" u="none" strike="noStrike" kern="1200" baseline="0" dirty="0" smtClean="0">
                <a:solidFill>
                  <a:schemeClr val="tx1"/>
                </a:solidFill>
                <a:latin typeface="Arial" charset="0"/>
                <a:ea typeface="+mn-ea"/>
                <a:cs typeface="+mn-cs"/>
              </a:rPr>
              <a:t>Warning: </a:t>
            </a:r>
            <a:r>
              <a:rPr lang="en-US" sz="1200" b="0" i="0" u="none" strike="noStrike" kern="1200" baseline="0" dirty="0" smtClean="0">
                <a:solidFill>
                  <a:schemeClr val="tx1"/>
                </a:solidFill>
                <a:latin typeface="Arial" charset="0"/>
                <a:ea typeface="+mn-ea"/>
                <a:cs typeface="+mn-cs"/>
              </a:rPr>
              <a:t>If you use an image created with </a:t>
            </a:r>
            <a:r>
              <a:rPr lang="en-US" sz="1200" b="0" i="0" u="none" strike="noStrike" kern="1200" baseline="0" dirty="0" err="1" smtClean="0">
                <a:solidFill>
                  <a:schemeClr val="tx1"/>
                </a:solidFill>
                <a:latin typeface="Arial" charset="0"/>
                <a:ea typeface="+mn-ea"/>
                <a:cs typeface="+mn-cs"/>
              </a:rPr>
              <a:t>virt</a:t>
            </a:r>
            <a:r>
              <a:rPr lang="en-US" sz="1200" b="0" i="0" u="none" strike="noStrike" kern="1200" baseline="0" dirty="0" smtClean="0">
                <a:solidFill>
                  <a:schemeClr val="tx1"/>
                </a:solidFill>
                <a:latin typeface="Arial" charset="0"/>
                <a:ea typeface="+mn-ea"/>
                <a:cs typeface="+mn-cs"/>
              </a:rPr>
              <a:t>-install under a different distribution or hypervisor</a:t>
            </a:r>
          </a:p>
          <a:p>
            <a:r>
              <a:rPr lang="en-US" sz="1200" b="0" i="0" u="none" strike="noStrike" kern="1200" baseline="0" dirty="0" smtClean="0">
                <a:solidFill>
                  <a:schemeClr val="tx1"/>
                </a:solidFill>
                <a:latin typeface="Arial" charset="0"/>
                <a:ea typeface="+mn-ea"/>
                <a:cs typeface="+mn-cs"/>
              </a:rPr>
              <a:t>combination, it is likely that it will not install the correct drivers into the </a:t>
            </a:r>
            <a:r>
              <a:rPr lang="en-US" sz="1200" b="0" i="0" u="none" strike="noStrike" kern="1200" baseline="0" dirty="0" err="1" smtClean="0">
                <a:solidFill>
                  <a:schemeClr val="tx1"/>
                </a:solidFill>
                <a:latin typeface="Arial" charset="0"/>
                <a:ea typeface="+mn-ea"/>
                <a:cs typeface="+mn-cs"/>
              </a:rPr>
              <a:t>ramdisk</a:t>
            </a:r>
            <a:r>
              <a:rPr lang="en-US" sz="1200" b="0" i="0" u="none" strike="noStrike" kern="1200" baseline="0" dirty="0" smtClean="0">
                <a:solidFill>
                  <a:schemeClr val="tx1"/>
                </a:solidFill>
                <a:latin typeface="Arial" charset="0"/>
                <a:ea typeface="+mn-ea"/>
                <a:cs typeface="+mn-cs"/>
              </a:rPr>
              <a:t>, and the image will not</a:t>
            </a:r>
          </a:p>
          <a:p>
            <a:r>
              <a:rPr lang="en-US" sz="1200" b="0" i="0" u="none" strike="noStrike" kern="1200" baseline="0" dirty="0" smtClean="0">
                <a:solidFill>
                  <a:schemeClr val="tx1"/>
                </a:solidFill>
                <a:latin typeface="Arial" charset="0"/>
                <a:ea typeface="+mn-ea"/>
                <a:cs typeface="+mn-cs"/>
              </a:rPr>
              <a:t>boot.</a:t>
            </a:r>
            <a:endParaRPr lang="en-US" dirty="0"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next</a:t>
            </a:r>
            <a:r>
              <a:rPr lang="en-US" baseline="0" dirty="0" smtClean="0">
                <a:latin typeface="Times New Roman" charset="0"/>
              </a:rPr>
              <a:t> slides describe on way to create an EBS-backed instance assuming that you have a boot image file.  The boot image file is a file that contains the bits from the boot disk of a Linux or Windows system. </a:t>
            </a:r>
          </a:p>
          <a:p>
            <a:r>
              <a:rPr lang="en-US" baseline="0" dirty="0" smtClean="0">
                <a:latin typeface="Times New Roman" charset="0"/>
              </a:rPr>
              <a:t>To create an EBS-backed instance will require initial assistance from a helper instance.  </a:t>
            </a:r>
            <a:r>
              <a:rPr lang="en-US" dirty="0" smtClean="0">
                <a:latin typeface="Times New Roman" charset="0"/>
              </a:rPr>
              <a:t>The</a:t>
            </a:r>
            <a:r>
              <a:rPr lang="en-US" baseline="0" dirty="0" smtClean="0">
                <a:latin typeface="Times New Roman" charset="0"/>
              </a:rPr>
              <a:t> helper instance will not be the EBS-backed instance and can be deleted when finished.  It only exists to help create the initial bootable volume that will be the source of the snapshot behind the EMI used to boot other EBS-backed instances.</a:t>
            </a:r>
          </a:p>
          <a:p>
            <a:r>
              <a:rPr lang="en-US" baseline="0" dirty="0" smtClean="0">
                <a:latin typeface="Times New Roman" charset="0"/>
              </a:rPr>
              <a:t>First you will need to create a volume large enough to contain the boot image file that will be transferred to it.   Once this volume has been created it can be attached to the helper instance.  The boot image file must also be transferred to the helper instance.  The boot image file must then be copied, using the </a:t>
            </a:r>
            <a:r>
              <a:rPr lang="en-US" baseline="0" dirty="0" err="1" smtClean="0">
                <a:latin typeface="Times New Roman" charset="0"/>
              </a:rPr>
              <a:t>dd</a:t>
            </a:r>
            <a:r>
              <a:rPr lang="en-US" baseline="0" dirty="0" smtClean="0">
                <a:latin typeface="Times New Roman" charset="0"/>
              </a:rPr>
              <a:t> command, to the attached volume.</a:t>
            </a:r>
            <a:endParaRPr lang="en-US" dirty="0"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Once the bits</a:t>
            </a:r>
            <a:r>
              <a:rPr lang="en-US" baseline="0" dirty="0" smtClean="0">
                <a:latin typeface="Times New Roman" charset="0"/>
              </a:rPr>
              <a:t> from the boot image file have been copied to the volume attached to the helper instance, the volume can be detached from the helper instance.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Then you will take a snapshot of the volume and then register the snapshot as a new EMI.  This difference is that this EMI is not backed by a bundled image but by a snapshot of a boot disk. </a:t>
            </a:r>
            <a:r>
              <a:rPr lang="en-US" dirty="0" smtClean="0">
                <a:latin typeface="Times New Roman" charset="0"/>
              </a:rPr>
              <a:t>The snapshot behind the EMI cannot be deleted</a:t>
            </a:r>
            <a:r>
              <a:rPr lang="en-US" baseline="0" dirty="0" smtClean="0">
                <a:latin typeface="Times New Roman" charset="0"/>
              </a:rPr>
              <a:t> unless the EMI is unregistered first. This EMI can be used to boot EBS-backed instances.</a:t>
            </a:r>
          </a:p>
          <a:p>
            <a:r>
              <a:rPr lang="en-US" baseline="0" dirty="0" smtClean="0">
                <a:latin typeface="Times New Roman" charset="0"/>
              </a:rPr>
              <a:t>The command to launch an EBS-backed instance is not really much different from the one used to launch an instance store-backed instance except for the fact that you will never specify an EKI or ERI.</a:t>
            </a:r>
            <a:endParaRPr lang="en-US"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Create an EBS EMI (2)</a:t>
            </a:r>
          </a:p>
        </p:txBody>
      </p:sp>
      <p:sp>
        <p:nvSpPr>
          <p:cNvPr id="22531" name="Content Placeholder 3"/>
          <p:cNvSpPr>
            <a:spLocks noGrp="1"/>
          </p:cNvSpPr>
          <p:nvPr>
            <p:ph idx="1"/>
          </p:nvPr>
        </p:nvSpPr>
        <p:spPr/>
        <p:txBody>
          <a:bodyPr/>
          <a:lstStyle/>
          <a:p>
            <a:r>
              <a:rPr lang="en-US" dirty="0" smtClean="0">
                <a:cs typeface="Courier New" pitchFamily="49" charset="0"/>
              </a:rPr>
              <a:t>Detach the volume from the instance.</a:t>
            </a: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-detach-volume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r>
              <a:rPr lang="en-US" dirty="0" smtClean="0">
                <a:cs typeface="Courier New" pitchFamily="49" charset="0"/>
              </a:rPr>
              <a:t>Create a snapshot of the bootable volume.</a:t>
            </a: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-create-snapshot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t>&gt;</a:t>
            </a:r>
            <a:endParaRPr lang="en-US" dirty="0" smtClean="0">
              <a:cs typeface="Courier New" pitchFamily="49" charset="0"/>
            </a:endParaRPr>
          </a:p>
          <a:p>
            <a:r>
              <a:rPr lang="en-US" dirty="0" smtClean="0">
                <a:cs typeface="Courier New" pitchFamily="49" charset="0"/>
              </a:rPr>
              <a:t>Register the bootable volume image.</a:t>
            </a: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-register </a:t>
            </a:r>
            <a:r>
              <a:rPr lang="en-US" dirty="0" smtClean="0">
                <a:latin typeface="Courier New" pitchFamily="49" charset="0"/>
                <a:cs typeface="Courier New" pitchFamily="49" charset="0"/>
              </a:rPr>
              <a:t>--</a:t>
            </a:r>
            <a:r>
              <a:rPr lang="en-US" dirty="0">
                <a:latin typeface="Courier New" pitchFamily="49" charset="0"/>
                <a:cs typeface="Courier New" pitchFamily="49" charset="0"/>
              </a:rPr>
              <a:t>name </a:t>
            </a:r>
            <a:r>
              <a:rPr lang="en-US" smtClean="0">
                <a:latin typeface="Courier New" pitchFamily="49" charset="0"/>
                <a:cs typeface="Courier New" pitchFamily="49" charset="0"/>
              </a:rPr>
              <a:t>“descriptive name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snapshot </a:t>
            </a:r>
            <a:r>
              <a:rPr lang="en-US" dirty="0" smtClean="0">
                <a:latin typeface="Courier New" pitchFamily="49" charset="0"/>
                <a:cs typeface="Courier New" pitchFamily="49" charset="0"/>
              </a:rPr>
              <a:t>snap-&lt;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r>
              <a:rPr lang="en-US" dirty="0" smtClean="0">
                <a:cs typeface="Courier New" pitchFamily="49" charset="0"/>
              </a:rPr>
              <a:t>Run a new instance.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-run-instances –k &lt;</a:t>
            </a:r>
            <a:r>
              <a:rPr lang="en-US" dirty="0" err="1" smtClean="0">
                <a:latin typeface="Courier New" pitchFamily="49" charset="0"/>
                <a:cs typeface="Courier New" pitchFamily="49" charset="0"/>
              </a:rPr>
              <a:t>key_name</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emi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10</a:t>
            </a:fld>
            <a:endParaRPr lang="en-US" dirty="0"/>
          </a:p>
        </p:txBody>
      </p:sp>
    </p:spTree>
    <p:extLst>
      <p:ext uri="{BB962C8B-B14F-4D97-AF65-F5344CB8AC3E}">
        <p14:creationId xmlns:p14="http://schemas.microsoft.com/office/powerpoint/2010/main" val="2279903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An instance can be booted from an instance store-backed image or an EBS-backed volume.</a:t>
            </a:r>
          </a:p>
          <a:p>
            <a:r>
              <a:rPr lang="en-US" dirty="0" smtClean="0"/>
              <a:t>EBS-backed instances can be stopped and restarted.</a:t>
            </a:r>
          </a:p>
          <a:p>
            <a:endParaRPr lang="en-US" dirty="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a:t>
            </a:r>
          </a:p>
        </p:txBody>
      </p:sp>
      <p:sp>
        <p:nvSpPr>
          <p:cNvPr id="46083" name="Content Placeholder 3"/>
          <p:cNvSpPr>
            <a:spLocks noGrp="1"/>
          </p:cNvSpPr>
          <p:nvPr>
            <p:ph idx="1"/>
          </p:nvPr>
        </p:nvSpPr>
        <p:spPr/>
        <p:txBody>
          <a:bodyPr/>
          <a:lstStyle/>
          <a:p>
            <a:r>
              <a:rPr lang="en-US" dirty="0" smtClean="0"/>
              <a:t>(Optional) Managing EBS-Backed Image</a:t>
            </a:r>
          </a:p>
          <a:p>
            <a:pPr lvl="1"/>
            <a:r>
              <a:rPr lang="en-US" dirty="0" smtClean="0"/>
              <a:t>Create a bootable Eucalyptus volume</a:t>
            </a:r>
          </a:p>
          <a:p>
            <a:pPr lvl="1"/>
            <a:r>
              <a:rPr lang="en-US" dirty="0" smtClean="0"/>
              <a:t>Snapshot a bootable volume</a:t>
            </a:r>
          </a:p>
          <a:p>
            <a:pPr lvl="1"/>
            <a:r>
              <a:rPr lang="en-US" smtClean="0"/>
              <a:t>Register </a:t>
            </a:r>
            <a:r>
              <a:rPr lang="en-US" dirty="0" smtClean="0"/>
              <a:t>a snapshot as an EMI</a:t>
            </a:r>
          </a:p>
          <a:p>
            <a:pPr lvl="1"/>
            <a:r>
              <a:rPr lang="en-US" dirty="0" smtClean="0"/>
              <a:t>Boot an EBS-backed instance</a:t>
            </a:r>
          </a:p>
          <a:p>
            <a:pPr lvl="1"/>
            <a:r>
              <a:rPr lang="en-US" dirty="0" smtClean="0"/>
              <a:t>Stop, start, reboot, and terminate an EBS-backed instance</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12</a:t>
            </a:fld>
            <a:endParaRPr lang="en-US" dirty="0"/>
          </a:p>
        </p:txBody>
      </p:sp>
    </p:spTree>
    <p:extLst>
      <p:ext uri="{BB962C8B-B14F-4D97-AF65-F5344CB8AC3E}">
        <p14:creationId xmlns:p14="http://schemas.microsoft.com/office/powerpoint/2010/main" val="34756131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200" dirty="0"/>
              <a:t>E</a:t>
            </a:r>
            <a:r>
              <a:rPr lang="en-US" sz="3200" dirty="0" smtClean="0"/>
              <a:t>BS-Backed Instances</a:t>
            </a:r>
            <a:endParaRPr lang="en-US" sz="32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a:xfrm>
            <a:off x="314325" y="1440378"/>
            <a:ext cx="8524875" cy="4840942"/>
          </a:xfrm>
        </p:spPr>
        <p:txBody>
          <a:bodyPr/>
          <a:lstStyle/>
          <a:p>
            <a:r>
              <a:rPr lang="en-US" dirty="0" smtClean="0"/>
              <a:t>EBS-backed instances</a:t>
            </a:r>
          </a:p>
          <a:p>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EBS-Backed Instances</a:t>
            </a:r>
          </a:p>
        </p:txBody>
      </p:sp>
      <p:sp>
        <p:nvSpPr>
          <p:cNvPr id="22531" name="Content Placeholder 3"/>
          <p:cNvSpPr>
            <a:spLocks noGrp="1"/>
          </p:cNvSpPr>
          <p:nvPr>
            <p:ph idx="1"/>
          </p:nvPr>
        </p:nvSpPr>
        <p:spPr>
          <a:xfrm>
            <a:off x="314325" y="1425387"/>
            <a:ext cx="8524875" cy="5041513"/>
          </a:xfrm>
        </p:spPr>
        <p:txBody>
          <a:bodyPr/>
          <a:lstStyle/>
          <a:p>
            <a:r>
              <a:rPr lang="en-US" dirty="0" smtClean="0"/>
              <a:t>Eucalyptus supports booting an instance from a volume rather than a bundled image.</a:t>
            </a:r>
          </a:p>
          <a:p>
            <a:pPr lvl="1"/>
            <a:r>
              <a:rPr lang="en-US" dirty="0">
                <a:cs typeface="Courier New" pitchFamily="49" charset="0"/>
              </a:rPr>
              <a:t>Boot volume is created from a snapshot of a root device volume</a:t>
            </a:r>
          </a:p>
          <a:p>
            <a:pPr lvl="2"/>
            <a:r>
              <a:rPr lang="en-US" dirty="0">
                <a:cs typeface="Courier New" pitchFamily="49" charset="0"/>
              </a:rPr>
              <a:t>No EKI or ERI as in Linux </a:t>
            </a:r>
            <a:r>
              <a:rPr lang="en-US" dirty="0" smtClean="0">
                <a:cs typeface="Courier New" pitchFamily="49" charset="0"/>
              </a:rPr>
              <a:t>instance store-backed instances</a:t>
            </a:r>
          </a:p>
          <a:p>
            <a:endParaRPr lang="en-US" dirty="0" smtClean="0">
              <a:cs typeface="Courier New" pitchFamily="49" charset="0"/>
            </a:endParaRPr>
          </a:p>
          <a:p>
            <a:endParaRPr lang="en-US" dirty="0">
              <a:cs typeface="Courier New" pitchFamily="49" charset="0"/>
            </a:endParaRPr>
          </a:p>
          <a:p>
            <a:endParaRPr lang="en-US" dirty="0" smtClean="0">
              <a:cs typeface="Courier New" pitchFamily="49" charset="0"/>
            </a:endParaRPr>
          </a:p>
          <a:p>
            <a:endParaRPr lang="en-US" dirty="0">
              <a:cs typeface="Courier New" pitchFamily="49" charset="0"/>
            </a:endParaRPr>
          </a:p>
          <a:p>
            <a:endParaRPr lang="en-US" dirty="0" smtClean="0">
              <a:cs typeface="Courier New" pitchFamily="49" charset="0"/>
            </a:endParaRPr>
          </a:p>
          <a:p>
            <a:endParaRPr lang="en-US" dirty="0">
              <a:cs typeface="Courier New" pitchFamily="49" charset="0"/>
            </a:endParaRPr>
          </a:p>
          <a:p>
            <a:r>
              <a:rPr lang="en-US" dirty="0" smtClean="0">
                <a:cs typeface="Courier New" pitchFamily="49" charset="0"/>
              </a:rPr>
              <a:t>Boot </a:t>
            </a:r>
            <a:r>
              <a:rPr lang="en-US" dirty="0">
                <a:cs typeface="Courier New" pitchFamily="49" charset="0"/>
              </a:rPr>
              <a:t>volume is persistent so changes to the instance are </a:t>
            </a:r>
            <a:r>
              <a:rPr lang="en-US" dirty="0" smtClean="0">
                <a:cs typeface="Courier New" pitchFamily="49" charset="0"/>
              </a:rPr>
              <a:t>persistent</a:t>
            </a:r>
            <a:endParaRPr lang="en-US" dirty="0">
              <a:cs typeface="Courier New" pitchFamily="49" charset="0"/>
            </a:endParaRPr>
          </a:p>
          <a:p>
            <a:endParaRPr lang="en-US" dirty="0" smtClean="0"/>
          </a:p>
          <a:p>
            <a:pPr marL="0" indent="0">
              <a:buNone/>
            </a:pPr>
            <a:endParaRPr lang="en-US" dirty="0" smtClean="0">
              <a:cs typeface="Courier New" pitchFamily="49" charset="0"/>
            </a:endParaRP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4</a:t>
            </a:fld>
            <a:endParaRPr lang="en-US" dirty="0"/>
          </a:p>
        </p:txBody>
      </p:sp>
      <p:grpSp>
        <p:nvGrpSpPr>
          <p:cNvPr id="5" name="Group 4"/>
          <p:cNvGrpSpPr/>
          <p:nvPr/>
        </p:nvGrpSpPr>
        <p:grpSpPr>
          <a:xfrm>
            <a:off x="1296562" y="2982990"/>
            <a:ext cx="6651139" cy="2597139"/>
            <a:chOff x="1920240" y="3762365"/>
            <a:chExt cx="6651139" cy="2597139"/>
          </a:xfrm>
        </p:grpSpPr>
        <p:grpSp>
          <p:nvGrpSpPr>
            <p:cNvPr id="6" name="Group 5"/>
            <p:cNvGrpSpPr/>
            <p:nvPr/>
          </p:nvGrpSpPr>
          <p:grpSpPr>
            <a:xfrm>
              <a:off x="2116382" y="3936943"/>
              <a:ext cx="1704140" cy="2218341"/>
              <a:chOff x="5025328" y="3748345"/>
              <a:chExt cx="1704140" cy="2061713"/>
            </a:xfrm>
          </p:grpSpPr>
          <p:grpSp>
            <p:nvGrpSpPr>
              <p:cNvPr id="25" name="Group 24"/>
              <p:cNvGrpSpPr/>
              <p:nvPr/>
            </p:nvGrpSpPr>
            <p:grpSpPr>
              <a:xfrm>
                <a:off x="5025328" y="3748345"/>
                <a:ext cx="1704140" cy="2061713"/>
                <a:chOff x="5178054" y="2328758"/>
                <a:chExt cx="3271282" cy="3652284"/>
              </a:xfrm>
            </p:grpSpPr>
            <p:sp>
              <p:nvSpPr>
                <p:cNvPr id="27" name="Trapezoid 26"/>
                <p:cNvSpPr/>
                <p:nvPr/>
              </p:nvSpPr>
              <p:spPr>
                <a:xfrm rot="10800000">
                  <a:off x="5312733" y="3609982"/>
                  <a:ext cx="2987748" cy="2371060"/>
                </a:xfrm>
                <a:prstGeom prst="trapezoid">
                  <a:avLst>
                    <a:gd name="adj" fmla="val 16480"/>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5259568" y="2328758"/>
                  <a:ext cx="3094075" cy="2775098"/>
                </a:xfrm>
                <a:prstGeom prst="arc">
                  <a:avLst>
                    <a:gd name="adj1" fmla="val 10890444"/>
                    <a:gd name="adj2" fmla="val 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8257950" y="3609982"/>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178054" y="3611755"/>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5325908" y="4436779"/>
                <a:ext cx="1095593" cy="369332"/>
              </a:xfrm>
              <a:prstGeom prst="rect">
                <a:avLst/>
              </a:prstGeom>
              <a:noFill/>
            </p:spPr>
            <p:txBody>
              <a:bodyPr wrap="square" rtlCol="0">
                <a:spAutoFit/>
              </a:bodyPr>
              <a:lstStyle/>
              <a:p>
                <a:pPr algn="ctr"/>
                <a:r>
                  <a:rPr lang="en-US" b="1" dirty="0">
                    <a:solidFill>
                      <a:schemeClr val="bg1"/>
                    </a:solidFill>
                  </a:rPr>
                  <a:t>W</a:t>
                </a:r>
                <a:r>
                  <a:rPr lang="en-US" b="1" dirty="0" smtClean="0">
                    <a:solidFill>
                      <a:schemeClr val="bg1"/>
                    </a:solidFill>
                  </a:rPr>
                  <a:t>alrus</a:t>
                </a:r>
                <a:endParaRPr lang="en-US" b="1" dirty="0">
                  <a:solidFill>
                    <a:schemeClr val="bg1"/>
                  </a:solidFill>
                </a:endParaRPr>
              </a:p>
            </p:txBody>
          </p:sp>
        </p:grpSp>
        <p:sp>
          <p:nvSpPr>
            <p:cNvPr id="7" name="Rectangle 6"/>
            <p:cNvSpPr/>
            <p:nvPr/>
          </p:nvSpPr>
          <p:spPr>
            <a:xfrm>
              <a:off x="2439366" y="5075067"/>
              <a:ext cx="1050784" cy="1012599"/>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16962" y="5145441"/>
              <a:ext cx="1095593" cy="954107"/>
            </a:xfrm>
            <a:prstGeom prst="rect">
              <a:avLst/>
            </a:prstGeom>
            <a:noFill/>
          </p:spPr>
          <p:txBody>
            <a:bodyPr wrap="square" rtlCol="0">
              <a:spAutoFit/>
            </a:bodyPr>
            <a:lstStyle/>
            <a:p>
              <a:pPr algn="ctr"/>
              <a:r>
                <a:rPr lang="en-US" sz="1400" b="1" dirty="0" smtClean="0">
                  <a:solidFill>
                    <a:schemeClr val="accent6">
                      <a:lumMod val="50000"/>
                    </a:schemeClr>
                  </a:solidFill>
                </a:rPr>
                <a:t>EMI</a:t>
              </a:r>
            </a:p>
            <a:p>
              <a:pPr algn="ctr"/>
              <a:endParaRPr lang="en-US" sz="1400" b="1" dirty="0" smtClean="0">
                <a:solidFill>
                  <a:schemeClr val="accent6">
                    <a:lumMod val="50000"/>
                  </a:schemeClr>
                </a:solidFill>
              </a:endParaRPr>
            </a:p>
            <a:p>
              <a:pPr algn="ctr"/>
              <a:r>
                <a:rPr lang="en-US" sz="1400" b="1" dirty="0" smtClean="0">
                  <a:solidFill>
                    <a:schemeClr val="accent6">
                      <a:lumMod val="50000"/>
                    </a:schemeClr>
                  </a:solidFill>
                </a:rPr>
                <a:t>(snapshot- based)</a:t>
              </a:r>
              <a:endParaRPr lang="en-US" sz="1400" b="1" dirty="0">
                <a:solidFill>
                  <a:schemeClr val="accent6">
                    <a:lumMod val="50000"/>
                  </a:schemeClr>
                </a:solidFill>
              </a:endParaRPr>
            </a:p>
          </p:txBody>
        </p:sp>
        <p:sp>
          <p:nvSpPr>
            <p:cNvPr id="9" name="Rounded Rectangle 8"/>
            <p:cNvSpPr/>
            <p:nvPr/>
          </p:nvSpPr>
          <p:spPr>
            <a:xfrm>
              <a:off x="6816771" y="4678222"/>
              <a:ext cx="1518249" cy="147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76615" y="4677677"/>
              <a:ext cx="1199072" cy="584775"/>
            </a:xfrm>
            <a:prstGeom prst="rect">
              <a:avLst/>
            </a:prstGeom>
            <a:noFill/>
          </p:spPr>
          <p:txBody>
            <a:bodyPr wrap="square" rtlCol="0">
              <a:spAutoFit/>
            </a:bodyPr>
            <a:lstStyle/>
            <a:p>
              <a:pPr algn="ctr"/>
              <a:r>
                <a:rPr lang="en-US" sz="1600" b="1" dirty="0">
                  <a:solidFill>
                    <a:schemeClr val="bg1"/>
                  </a:solidFill>
                </a:rPr>
                <a:t>N</a:t>
              </a:r>
              <a:r>
                <a:rPr lang="en-US" sz="1600" b="1" dirty="0" smtClean="0">
                  <a:solidFill>
                    <a:schemeClr val="bg1"/>
                  </a:solidFill>
                </a:rPr>
                <a:t>ode </a:t>
              </a:r>
              <a:r>
                <a:rPr lang="en-US" sz="1600" b="1" dirty="0">
                  <a:solidFill>
                    <a:schemeClr val="bg1"/>
                  </a:solidFill>
                </a:rPr>
                <a:t>C</a:t>
              </a:r>
              <a:r>
                <a:rPr lang="en-US" sz="1600" b="1" dirty="0" smtClean="0">
                  <a:solidFill>
                    <a:schemeClr val="bg1"/>
                  </a:solidFill>
                </a:rPr>
                <a:t>ontroller</a:t>
              </a:r>
              <a:endParaRPr lang="en-US" sz="1600" b="1" dirty="0">
                <a:solidFill>
                  <a:schemeClr val="bg1"/>
                </a:solidFill>
              </a:endParaRPr>
            </a:p>
          </p:txBody>
        </p:sp>
        <p:grpSp>
          <p:nvGrpSpPr>
            <p:cNvPr id="11" name="Group 10"/>
            <p:cNvGrpSpPr/>
            <p:nvPr/>
          </p:nvGrpSpPr>
          <p:grpSpPr>
            <a:xfrm>
              <a:off x="7054254" y="5358026"/>
              <a:ext cx="1043796" cy="604171"/>
              <a:chOff x="6310734" y="5279494"/>
              <a:chExt cx="1043796" cy="604171"/>
            </a:xfrm>
          </p:grpSpPr>
          <p:sp>
            <p:nvSpPr>
              <p:cNvPr id="23" name="Rectangle 22"/>
              <p:cNvSpPr/>
              <p:nvPr/>
            </p:nvSpPr>
            <p:spPr>
              <a:xfrm>
                <a:off x="6310734" y="5279494"/>
                <a:ext cx="1043796" cy="604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p:cNvSpPr txBox="1"/>
              <p:nvPr/>
            </p:nvSpPr>
            <p:spPr>
              <a:xfrm>
                <a:off x="6353864" y="5328387"/>
                <a:ext cx="957021" cy="307777"/>
              </a:xfrm>
              <a:prstGeom prst="rect">
                <a:avLst/>
              </a:prstGeom>
              <a:noFill/>
            </p:spPr>
            <p:txBody>
              <a:bodyPr wrap="squar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12" name="Group 11"/>
            <p:cNvGrpSpPr/>
            <p:nvPr/>
          </p:nvGrpSpPr>
          <p:grpSpPr>
            <a:xfrm>
              <a:off x="4662013" y="5174637"/>
              <a:ext cx="1001176" cy="970946"/>
              <a:chOff x="4313208" y="5514058"/>
              <a:chExt cx="1001176" cy="970946"/>
            </a:xfrm>
          </p:grpSpPr>
          <p:sp>
            <p:nvSpPr>
              <p:cNvPr id="21" name="Can 20"/>
              <p:cNvSpPr/>
              <p:nvPr/>
            </p:nvSpPr>
            <p:spPr>
              <a:xfrm>
                <a:off x="4313208" y="5514058"/>
                <a:ext cx="1001176" cy="964380"/>
              </a:xfrm>
              <a:prstGeom prst="can">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394409" y="5746340"/>
                <a:ext cx="838774" cy="738664"/>
              </a:xfrm>
              <a:prstGeom prst="rect">
                <a:avLst/>
              </a:prstGeom>
              <a:noFill/>
            </p:spPr>
            <p:txBody>
              <a:bodyPr wrap="square" rtlCol="0">
                <a:spAutoFit/>
              </a:bodyPr>
              <a:lstStyle/>
              <a:p>
                <a:pPr algn="ctr"/>
                <a:r>
                  <a:rPr lang="en-US" sz="1400" b="1" dirty="0">
                    <a:solidFill>
                      <a:schemeClr val="accent6">
                        <a:lumMod val="50000"/>
                      </a:schemeClr>
                    </a:solidFill>
                  </a:rPr>
                  <a:t>b</a:t>
                </a:r>
                <a:r>
                  <a:rPr lang="en-US" sz="1400" b="1" dirty="0" smtClean="0">
                    <a:solidFill>
                      <a:schemeClr val="accent6">
                        <a:lumMod val="50000"/>
                      </a:schemeClr>
                    </a:solidFill>
                  </a:rPr>
                  <a:t>oot device image</a:t>
                </a:r>
                <a:endParaRPr lang="en-US" sz="1400" b="1" dirty="0">
                  <a:solidFill>
                    <a:schemeClr val="accent6">
                      <a:lumMod val="50000"/>
                    </a:schemeClr>
                  </a:solidFill>
                </a:endParaRPr>
              </a:p>
            </p:txBody>
          </p:sp>
        </p:grpSp>
        <p:cxnSp>
          <p:nvCxnSpPr>
            <p:cNvPr id="13" name="Straight Connector 12"/>
            <p:cNvCxnSpPr>
              <a:stCxn id="21" idx="4"/>
              <a:endCxn id="23" idx="1"/>
            </p:cNvCxnSpPr>
            <p:nvPr/>
          </p:nvCxnSpPr>
          <p:spPr>
            <a:xfrm>
              <a:off x="5663189" y="5656827"/>
              <a:ext cx="1391065" cy="3285"/>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687073" y="5262452"/>
              <a:ext cx="906348" cy="977009"/>
              <a:chOff x="2000750" y="5019160"/>
              <a:chExt cx="906348" cy="977009"/>
            </a:xfrm>
          </p:grpSpPr>
          <p:sp>
            <p:nvSpPr>
              <p:cNvPr id="19" name="Right Arrow 18"/>
              <p:cNvSpPr/>
              <p:nvPr/>
            </p:nvSpPr>
            <p:spPr>
              <a:xfrm>
                <a:off x="2127620" y="5019160"/>
                <a:ext cx="672860" cy="669232"/>
              </a:xfrm>
              <a:prstGeom prst="rightArrow">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00750" y="5688392"/>
                <a:ext cx="906348" cy="307777"/>
              </a:xfrm>
              <a:prstGeom prst="rect">
                <a:avLst/>
              </a:prstGeom>
              <a:noFill/>
            </p:spPr>
            <p:txBody>
              <a:bodyPr wrap="square" rtlCol="0">
                <a:spAutoFit/>
              </a:bodyPr>
              <a:lstStyle/>
              <a:p>
                <a:pPr algn="ctr"/>
                <a:r>
                  <a:rPr lang="en-US" sz="1400" b="1" dirty="0" smtClean="0"/>
                  <a:t>copied</a:t>
                </a:r>
                <a:endParaRPr lang="en-US" sz="1400" b="1" dirty="0"/>
              </a:p>
            </p:txBody>
          </p:sp>
        </p:grpSp>
        <p:sp>
          <p:nvSpPr>
            <p:cNvPr id="16" name="Rounded Rectangle 15"/>
            <p:cNvSpPr/>
            <p:nvPr/>
          </p:nvSpPr>
          <p:spPr>
            <a:xfrm>
              <a:off x="1920240" y="3762365"/>
              <a:ext cx="6651139" cy="2597139"/>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05484" y="4866860"/>
              <a:ext cx="1114233" cy="307777"/>
            </a:xfrm>
            <a:prstGeom prst="rect">
              <a:avLst/>
            </a:prstGeom>
            <a:noFill/>
          </p:spPr>
          <p:txBody>
            <a:bodyPr wrap="square" rtlCol="0">
              <a:spAutoFit/>
            </a:bodyPr>
            <a:lstStyle/>
            <a:p>
              <a:pPr algn="ctr"/>
              <a:r>
                <a:rPr lang="en-US" sz="1400" b="1" dirty="0" smtClean="0"/>
                <a:t>volume</a:t>
              </a:r>
              <a:endParaRPr lang="en-US" sz="1400" b="1" dirty="0"/>
            </a:p>
          </p:txBody>
        </p:sp>
        <p:sp>
          <p:nvSpPr>
            <p:cNvPr id="18" name="TextBox 17"/>
            <p:cNvSpPr txBox="1"/>
            <p:nvPr/>
          </p:nvSpPr>
          <p:spPr>
            <a:xfrm>
              <a:off x="5687382" y="5660112"/>
              <a:ext cx="1114233" cy="307777"/>
            </a:xfrm>
            <a:prstGeom prst="rect">
              <a:avLst/>
            </a:prstGeom>
            <a:noFill/>
          </p:spPr>
          <p:txBody>
            <a:bodyPr wrap="square" rtlCol="0">
              <a:spAutoFit/>
            </a:bodyPr>
            <a:lstStyle/>
            <a:p>
              <a:pPr algn="ctr"/>
              <a:r>
                <a:rPr lang="en-US" sz="1400" b="1" dirty="0" smtClean="0"/>
                <a:t>attached</a:t>
              </a:r>
              <a:endParaRPr lang="en-US" sz="1400" b="1" dirty="0"/>
            </a:p>
          </p:txBody>
        </p:sp>
      </p:grpSp>
    </p:spTree>
    <p:extLst>
      <p:ext uri="{BB962C8B-B14F-4D97-AF65-F5344CB8AC3E}">
        <p14:creationId xmlns:p14="http://schemas.microsoft.com/office/powerpoint/2010/main" val="1729424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319386" y="546040"/>
            <a:ext cx="8524875" cy="1096864"/>
          </a:xfrm>
        </p:spPr>
        <p:txBody>
          <a:bodyPr/>
          <a:lstStyle/>
          <a:p>
            <a:r>
              <a:rPr lang="en-US" sz="2800" dirty="0" smtClean="0"/>
              <a:t>Comparing Instance Types</a:t>
            </a:r>
          </a:p>
        </p:txBody>
      </p:sp>
      <p:grpSp>
        <p:nvGrpSpPr>
          <p:cNvPr id="2" name="Group 1"/>
          <p:cNvGrpSpPr/>
          <p:nvPr/>
        </p:nvGrpSpPr>
        <p:grpSpPr>
          <a:xfrm>
            <a:off x="371932" y="1188829"/>
            <a:ext cx="8199448" cy="2415396"/>
            <a:chOff x="371932" y="1188829"/>
            <a:chExt cx="8199448" cy="2415396"/>
          </a:xfrm>
        </p:grpSpPr>
        <p:sp>
          <p:nvSpPr>
            <p:cNvPr id="9" name="TextBox 8"/>
            <p:cNvSpPr txBox="1"/>
            <p:nvPr/>
          </p:nvSpPr>
          <p:spPr>
            <a:xfrm>
              <a:off x="3501343" y="2039310"/>
              <a:ext cx="1095593" cy="369332"/>
            </a:xfrm>
            <a:prstGeom prst="rect">
              <a:avLst/>
            </a:prstGeom>
            <a:noFill/>
          </p:spPr>
          <p:txBody>
            <a:bodyPr wrap="square" rtlCol="0">
              <a:spAutoFit/>
            </a:bodyPr>
            <a:lstStyle/>
            <a:p>
              <a:pPr algn="ctr"/>
              <a:r>
                <a:rPr lang="en-US" b="1" dirty="0">
                  <a:solidFill>
                    <a:schemeClr val="bg1"/>
                  </a:solidFill>
                </a:rPr>
                <a:t>W</a:t>
              </a:r>
              <a:r>
                <a:rPr lang="en-US" b="1" dirty="0" smtClean="0">
                  <a:solidFill>
                    <a:schemeClr val="bg1"/>
                  </a:solidFill>
                </a:rPr>
                <a:t>alrus</a:t>
              </a:r>
              <a:endParaRPr lang="en-US" b="1" dirty="0">
                <a:solidFill>
                  <a:schemeClr val="bg1"/>
                </a:solidFill>
              </a:endParaRPr>
            </a:p>
          </p:txBody>
        </p:sp>
        <p:grpSp>
          <p:nvGrpSpPr>
            <p:cNvPr id="16" name="Group 15"/>
            <p:cNvGrpSpPr/>
            <p:nvPr/>
          </p:nvGrpSpPr>
          <p:grpSpPr>
            <a:xfrm>
              <a:off x="6037263" y="1908419"/>
              <a:ext cx="1518249" cy="1470496"/>
              <a:chOff x="2907102" y="4287328"/>
              <a:chExt cx="1518249" cy="1470496"/>
            </a:xfrm>
          </p:grpSpPr>
          <p:sp>
            <p:nvSpPr>
              <p:cNvPr id="13" name="Rounded Rectangle 12"/>
              <p:cNvSpPr/>
              <p:nvPr/>
            </p:nvSpPr>
            <p:spPr>
              <a:xfrm>
                <a:off x="2907102" y="4287328"/>
                <a:ext cx="1518249" cy="147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66690" y="4303641"/>
                <a:ext cx="1199072" cy="584775"/>
              </a:xfrm>
              <a:prstGeom prst="rect">
                <a:avLst/>
              </a:prstGeom>
              <a:noFill/>
            </p:spPr>
            <p:txBody>
              <a:bodyPr wrap="square" rtlCol="0">
                <a:spAutoFit/>
              </a:bodyPr>
              <a:lstStyle/>
              <a:p>
                <a:pPr algn="ctr"/>
                <a:r>
                  <a:rPr lang="en-US" sz="1600" b="1" dirty="0">
                    <a:solidFill>
                      <a:schemeClr val="bg1"/>
                    </a:solidFill>
                  </a:rPr>
                  <a:t>N</a:t>
                </a:r>
                <a:r>
                  <a:rPr lang="en-US" sz="1600" b="1" dirty="0" smtClean="0">
                    <a:solidFill>
                      <a:schemeClr val="bg1"/>
                    </a:solidFill>
                  </a:rPr>
                  <a:t>ode </a:t>
                </a:r>
                <a:r>
                  <a:rPr lang="en-US" sz="1600" b="1" dirty="0">
                    <a:solidFill>
                      <a:schemeClr val="bg1"/>
                    </a:solidFill>
                  </a:rPr>
                  <a:t>C</a:t>
                </a:r>
                <a:r>
                  <a:rPr lang="en-US" sz="1600" b="1" dirty="0" smtClean="0">
                    <a:solidFill>
                      <a:schemeClr val="bg1"/>
                    </a:solidFill>
                  </a:rPr>
                  <a:t>ontroller</a:t>
                </a:r>
                <a:endParaRPr lang="en-US" sz="1600" b="1" dirty="0">
                  <a:solidFill>
                    <a:schemeClr val="bg1"/>
                  </a:solidFill>
                </a:endParaRPr>
              </a:p>
            </p:txBody>
          </p:sp>
          <p:sp>
            <p:nvSpPr>
              <p:cNvPr id="15" name="Rectangle 14"/>
              <p:cNvSpPr/>
              <p:nvPr/>
            </p:nvSpPr>
            <p:spPr>
              <a:xfrm>
                <a:off x="3146484" y="4934704"/>
                <a:ext cx="1039483" cy="69747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8" name="TextBox 17"/>
              <p:cNvSpPr txBox="1"/>
              <p:nvPr/>
            </p:nvSpPr>
            <p:spPr>
              <a:xfrm>
                <a:off x="3146482" y="5037220"/>
                <a:ext cx="1039483" cy="492443"/>
              </a:xfrm>
              <a:prstGeom prst="rect">
                <a:avLst/>
              </a:prstGeom>
              <a:noFill/>
            </p:spPr>
            <p:txBody>
              <a:bodyPr wrap="square" rtlCol="0">
                <a:spAutoFit/>
              </a:bodyPr>
              <a:lstStyle/>
              <a:p>
                <a:pPr algn="ctr"/>
                <a:r>
                  <a:rPr lang="en-US" sz="1400" b="1" dirty="0">
                    <a:solidFill>
                      <a:schemeClr val="bg1"/>
                    </a:solidFill>
                  </a:rPr>
                  <a:t>i</a:t>
                </a:r>
                <a:r>
                  <a:rPr lang="en-US" sz="1400" b="1" dirty="0" smtClean="0">
                    <a:solidFill>
                      <a:schemeClr val="bg1"/>
                    </a:solidFill>
                  </a:rPr>
                  <a:t>nstance</a:t>
                </a:r>
              </a:p>
              <a:p>
                <a:pPr algn="ctr"/>
                <a:r>
                  <a:rPr lang="en-US" sz="1200" b="1" dirty="0" smtClean="0">
                    <a:solidFill>
                      <a:schemeClr val="bg1"/>
                    </a:solidFill>
                  </a:rPr>
                  <a:t>(cache)</a:t>
                </a:r>
                <a:endParaRPr lang="en-US" sz="1200" b="1" dirty="0">
                  <a:solidFill>
                    <a:schemeClr val="bg1"/>
                  </a:solidFill>
                </a:endParaRPr>
              </a:p>
            </p:txBody>
          </p:sp>
        </p:grpSp>
        <p:grpSp>
          <p:nvGrpSpPr>
            <p:cNvPr id="34" name="Group 33"/>
            <p:cNvGrpSpPr/>
            <p:nvPr/>
          </p:nvGrpSpPr>
          <p:grpSpPr>
            <a:xfrm>
              <a:off x="4818888" y="2555795"/>
              <a:ext cx="992363" cy="977009"/>
              <a:chOff x="1914735" y="5019160"/>
              <a:chExt cx="992363" cy="977009"/>
            </a:xfrm>
          </p:grpSpPr>
          <p:sp>
            <p:nvSpPr>
              <p:cNvPr id="20" name="Right Arrow 19"/>
              <p:cNvSpPr/>
              <p:nvPr/>
            </p:nvSpPr>
            <p:spPr>
              <a:xfrm>
                <a:off x="1914735" y="5019160"/>
                <a:ext cx="992363" cy="669232"/>
              </a:xfrm>
              <a:prstGeom prst="rightArrow">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00750" y="5688392"/>
                <a:ext cx="906348" cy="307777"/>
              </a:xfrm>
              <a:prstGeom prst="rect">
                <a:avLst/>
              </a:prstGeom>
              <a:noFill/>
            </p:spPr>
            <p:txBody>
              <a:bodyPr wrap="square" rtlCol="0">
                <a:spAutoFit/>
              </a:bodyPr>
              <a:lstStyle/>
              <a:p>
                <a:pPr algn="ctr"/>
                <a:r>
                  <a:rPr lang="en-US" sz="1400" b="1" dirty="0" smtClean="0"/>
                  <a:t>copied</a:t>
                </a:r>
                <a:endParaRPr lang="en-US" sz="1400" b="1" dirty="0"/>
              </a:p>
            </p:txBody>
          </p:sp>
        </p:grpSp>
        <p:grpSp>
          <p:nvGrpSpPr>
            <p:cNvPr id="46" name="Group 45"/>
            <p:cNvGrpSpPr/>
            <p:nvPr/>
          </p:nvGrpSpPr>
          <p:grpSpPr>
            <a:xfrm>
              <a:off x="3039074" y="1317202"/>
              <a:ext cx="1704140" cy="2061713"/>
              <a:chOff x="5232362" y="3706780"/>
              <a:chExt cx="1704140" cy="2061713"/>
            </a:xfrm>
          </p:grpSpPr>
          <p:grpSp>
            <p:nvGrpSpPr>
              <p:cNvPr id="47" name="Group 46"/>
              <p:cNvGrpSpPr/>
              <p:nvPr/>
            </p:nvGrpSpPr>
            <p:grpSpPr>
              <a:xfrm>
                <a:off x="5232362" y="3706780"/>
                <a:ext cx="1704140" cy="2061713"/>
                <a:chOff x="5025328" y="3748345"/>
                <a:chExt cx="1704140" cy="2061713"/>
              </a:xfrm>
            </p:grpSpPr>
            <p:grpSp>
              <p:nvGrpSpPr>
                <p:cNvPr id="50" name="Group 49"/>
                <p:cNvGrpSpPr/>
                <p:nvPr/>
              </p:nvGrpSpPr>
              <p:grpSpPr>
                <a:xfrm>
                  <a:off x="5025328" y="3748345"/>
                  <a:ext cx="1704140" cy="2061713"/>
                  <a:chOff x="5178054" y="2328758"/>
                  <a:chExt cx="3271282" cy="3652284"/>
                </a:xfrm>
              </p:grpSpPr>
              <p:sp>
                <p:nvSpPr>
                  <p:cNvPr id="52" name="Trapezoid 51"/>
                  <p:cNvSpPr/>
                  <p:nvPr/>
                </p:nvSpPr>
                <p:spPr>
                  <a:xfrm rot="10800000">
                    <a:off x="5312733" y="3609982"/>
                    <a:ext cx="2987748" cy="2371060"/>
                  </a:xfrm>
                  <a:prstGeom prst="trapezoid">
                    <a:avLst>
                      <a:gd name="adj" fmla="val 16480"/>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p:cNvSpPr/>
                  <p:nvPr/>
                </p:nvSpPr>
                <p:spPr>
                  <a:xfrm>
                    <a:off x="5259568" y="2328758"/>
                    <a:ext cx="3094075" cy="2775098"/>
                  </a:xfrm>
                  <a:prstGeom prst="arc">
                    <a:avLst>
                      <a:gd name="adj1" fmla="val 10890444"/>
                      <a:gd name="adj2" fmla="val 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ectangle 53"/>
                  <p:cNvSpPr/>
                  <p:nvPr/>
                </p:nvSpPr>
                <p:spPr>
                  <a:xfrm>
                    <a:off x="8257950" y="3609982"/>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178054" y="3611755"/>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5325908" y="4470453"/>
                  <a:ext cx="1095593" cy="369332"/>
                </a:xfrm>
                <a:prstGeom prst="rect">
                  <a:avLst/>
                </a:prstGeom>
                <a:noFill/>
              </p:spPr>
              <p:txBody>
                <a:bodyPr wrap="square" rtlCol="0">
                  <a:spAutoFit/>
                </a:bodyPr>
                <a:lstStyle/>
                <a:p>
                  <a:pPr algn="ctr"/>
                  <a:r>
                    <a:rPr lang="en-US" b="1" dirty="0">
                      <a:solidFill>
                        <a:schemeClr val="bg1"/>
                      </a:solidFill>
                    </a:rPr>
                    <a:t>W</a:t>
                  </a:r>
                  <a:r>
                    <a:rPr lang="en-US" b="1" dirty="0" smtClean="0">
                      <a:solidFill>
                        <a:schemeClr val="bg1"/>
                      </a:solidFill>
                    </a:rPr>
                    <a:t>alrus</a:t>
                  </a:r>
                  <a:endParaRPr lang="en-US" b="1" dirty="0">
                    <a:solidFill>
                      <a:schemeClr val="bg1"/>
                    </a:solidFill>
                  </a:endParaRPr>
                </a:p>
              </p:txBody>
            </p:sp>
          </p:grpSp>
          <p:sp>
            <p:nvSpPr>
              <p:cNvPr id="48" name="Rectangle 47"/>
              <p:cNvSpPr/>
              <p:nvPr/>
            </p:nvSpPr>
            <p:spPr>
              <a:xfrm>
                <a:off x="5555346" y="4845768"/>
                <a:ext cx="1050784" cy="855107"/>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594755" y="4903989"/>
                <a:ext cx="1011375" cy="738664"/>
              </a:xfrm>
              <a:prstGeom prst="rect">
                <a:avLst/>
              </a:prstGeom>
              <a:noFill/>
            </p:spPr>
            <p:txBody>
              <a:bodyPr wrap="square" rtlCol="0">
                <a:spAutoFit/>
              </a:bodyPr>
              <a:lstStyle/>
              <a:p>
                <a:pPr algn="ctr"/>
                <a:r>
                  <a:rPr lang="en-US" sz="1400" b="1" dirty="0" smtClean="0">
                    <a:solidFill>
                      <a:schemeClr val="accent6">
                        <a:lumMod val="50000"/>
                      </a:schemeClr>
                    </a:solidFill>
                  </a:rPr>
                  <a:t>EKI</a:t>
                </a:r>
              </a:p>
              <a:p>
                <a:pPr algn="ctr"/>
                <a:r>
                  <a:rPr lang="en-US" sz="1400" b="1" dirty="0" smtClean="0">
                    <a:solidFill>
                      <a:schemeClr val="accent6">
                        <a:lumMod val="50000"/>
                      </a:schemeClr>
                    </a:solidFill>
                  </a:rPr>
                  <a:t>ERI</a:t>
                </a:r>
              </a:p>
              <a:p>
                <a:pPr algn="ctr"/>
                <a:r>
                  <a:rPr lang="en-US" sz="1400" b="1" dirty="0" smtClean="0">
                    <a:solidFill>
                      <a:schemeClr val="accent6">
                        <a:lumMod val="50000"/>
                      </a:schemeClr>
                    </a:solidFill>
                  </a:rPr>
                  <a:t>EMI</a:t>
                </a:r>
                <a:endParaRPr lang="en-US" sz="1400" b="1" dirty="0">
                  <a:solidFill>
                    <a:schemeClr val="accent6">
                      <a:lumMod val="50000"/>
                    </a:schemeClr>
                  </a:solidFill>
                </a:endParaRPr>
              </a:p>
            </p:txBody>
          </p:sp>
        </p:grpSp>
        <p:sp>
          <p:nvSpPr>
            <p:cNvPr id="59" name="TextBox 58"/>
            <p:cNvSpPr txBox="1"/>
            <p:nvPr/>
          </p:nvSpPr>
          <p:spPr>
            <a:xfrm>
              <a:off x="371932" y="1747119"/>
              <a:ext cx="1449238" cy="1323439"/>
            </a:xfrm>
            <a:prstGeom prst="rect">
              <a:avLst/>
            </a:prstGeom>
            <a:noFill/>
          </p:spPr>
          <p:txBody>
            <a:bodyPr wrap="square" rtlCol="0">
              <a:spAutoFit/>
            </a:bodyPr>
            <a:lstStyle/>
            <a:p>
              <a:pPr algn="ctr"/>
              <a:r>
                <a:rPr lang="en-US" sz="2000" b="1" dirty="0">
                  <a:solidFill>
                    <a:srgbClr val="0070C0"/>
                  </a:solidFill>
                </a:rPr>
                <a:t>i</a:t>
              </a:r>
              <a:r>
                <a:rPr lang="en-US" sz="2000" b="1" dirty="0" smtClean="0">
                  <a:solidFill>
                    <a:srgbClr val="0070C0"/>
                  </a:solidFill>
                </a:rPr>
                <a:t>nstance store-backed instance</a:t>
              </a:r>
              <a:endParaRPr lang="en-US" sz="2000" b="1" dirty="0">
                <a:solidFill>
                  <a:srgbClr val="0070C0"/>
                </a:solidFill>
              </a:endParaRPr>
            </a:p>
          </p:txBody>
        </p:sp>
        <p:sp>
          <p:nvSpPr>
            <p:cNvPr id="60" name="Rounded Rectangle 59"/>
            <p:cNvSpPr/>
            <p:nvPr/>
          </p:nvSpPr>
          <p:spPr>
            <a:xfrm>
              <a:off x="1920240" y="1188829"/>
              <a:ext cx="6651140" cy="2415396"/>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371932" y="3762365"/>
            <a:ext cx="8199447" cy="2597139"/>
            <a:chOff x="371932" y="3762365"/>
            <a:chExt cx="8199447" cy="2597139"/>
          </a:xfrm>
        </p:grpSpPr>
        <p:grpSp>
          <p:nvGrpSpPr>
            <p:cNvPr id="22" name="Group 21"/>
            <p:cNvGrpSpPr/>
            <p:nvPr/>
          </p:nvGrpSpPr>
          <p:grpSpPr>
            <a:xfrm>
              <a:off x="2116382" y="3936943"/>
              <a:ext cx="1704140" cy="2218341"/>
              <a:chOff x="5025328" y="3748345"/>
              <a:chExt cx="1704140" cy="2061713"/>
            </a:xfrm>
          </p:grpSpPr>
          <p:grpSp>
            <p:nvGrpSpPr>
              <p:cNvPr id="28" name="Group 27"/>
              <p:cNvGrpSpPr/>
              <p:nvPr/>
            </p:nvGrpSpPr>
            <p:grpSpPr>
              <a:xfrm>
                <a:off x="5025328" y="3748345"/>
                <a:ext cx="1704140" cy="2061713"/>
                <a:chOff x="5178054" y="2328758"/>
                <a:chExt cx="3271282" cy="3652284"/>
              </a:xfrm>
            </p:grpSpPr>
            <p:sp>
              <p:nvSpPr>
                <p:cNvPr id="29" name="Trapezoid 28"/>
                <p:cNvSpPr/>
                <p:nvPr/>
              </p:nvSpPr>
              <p:spPr>
                <a:xfrm rot="10800000">
                  <a:off x="5312733" y="3609982"/>
                  <a:ext cx="2987748" cy="2371060"/>
                </a:xfrm>
                <a:prstGeom prst="trapezoid">
                  <a:avLst>
                    <a:gd name="adj" fmla="val 16480"/>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p:cNvSpPr/>
                <p:nvPr/>
              </p:nvSpPr>
              <p:spPr>
                <a:xfrm>
                  <a:off x="5259568" y="2328758"/>
                  <a:ext cx="3094075" cy="2775098"/>
                </a:xfrm>
                <a:prstGeom prst="arc">
                  <a:avLst>
                    <a:gd name="adj1" fmla="val 10890444"/>
                    <a:gd name="adj2" fmla="val 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p:cNvSpPr/>
                <p:nvPr/>
              </p:nvSpPr>
              <p:spPr>
                <a:xfrm>
                  <a:off x="8257950" y="3609982"/>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178054" y="3611755"/>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5325908" y="4436779"/>
                <a:ext cx="1095593" cy="369332"/>
              </a:xfrm>
              <a:prstGeom prst="rect">
                <a:avLst/>
              </a:prstGeom>
              <a:noFill/>
            </p:spPr>
            <p:txBody>
              <a:bodyPr wrap="square" rtlCol="0">
                <a:spAutoFit/>
              </a:bodyPr>
              <a:lstStyle/>
              <a:p>
                <a:pPr algn="ctr"/>
                <a:r>
                  <a:rPr lang="en-US" b="1" dirty="0">
                    <a:solidFill>
                      <a:schemeClr val="bg1"/>
                    </a:solidFill>
                  </a:rPr>
                  <a:t>W</a:t>
                </a:r>
                <a:r>
                  <a:rPr lang="en-US" b="1" dirty="0" smtClean="0">
                    <a:solidFill>
                      <a:schemeClr val="bg1"/>
                    </a:solidFill>
                  </a:rPr>
                  <a:t>alrus</a:t>
                </a:r>
                <a:endParaRPr lang="en-US" b="1" dirty="0">
                  <a:solidFill>
                    <a:schemeClr val="bg1"/>
                  </a:solidFill>
                </a:endParaRPr>
              </a:p>
            </p:txBody>
          </p:sp>
        </p:grpSp>
        <p:sp>
          <p:nvSpPr>
            <p:cNvPr id="25" name="Rectangle 24"/>
            <p:cNvSpPr/>
            <p:nvPr/>
          </p:nvSpPr>
          <p:spPr>
            <a:xfrm>
              <a:off x="2439366" y="5075067"/>
              <a:ext cx="1050784" cy="1012599"/>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416962" y="5145441"/>
              <a:ext cx="1095593" cy="954107"/>
            </a:xfrm>
            <a:prstGeom prst="rect">
              <a:avLst/>
            </a:prstGeom>
            <a:noFill/>
          </p:spPr>
          <p:txBody>
            <a:bodyPr wrap="square" rtlCol="0">
              <a:spAutoFit/>
            </a:bodyPr>
            <a:lstStyle/>
            <a:p>
              <a:pPr algn="ctr"/>
              <a:r>
                <a:rPr lang="en-US" sz="1400" b="1" dirty="0" smtClean="0">
                  <a:solidFill>
                    <a:schemeClr val="accent6">
                      <a:lumMod val="50000"/>
                    </a:schemeClr>
                  </a:solidFill>
                </a:rPr>
                <a:t>EMI</a:t>
              </a:r>
            </a:p>
            <a:p>
              <a:pPr algn="ctr"/>
              <a:endParaRPr lang="en-US" sz="1400" b="1" dirty="0" smtClean="0">
                <a:solidFill>
                  <a:schemeClr val="accent6">
                    <a:lumMod val="50000"/>
                  </a:schemeClr>
                </a:solidFill>
              </a:endParaRPr>
            </a:p>
            <a:p>
              <a:pPr algn="ctr"/>
              <a:r>
                <a:rPr lang="en-US" sz="1400" b="1" dirty="0" smtClean="0">
                  <a:solidFill>
                    <a:schemeClr val="accent6">
                      <a:lumMod val="50000"/>
                    </a:schemeClr>
                  </a:solidFill>
                </a:rPr>
                <a:t>(snapshot- based)</a:t>
              </a:r>
              <a:endParaRPr lang="en-US" sz="1400" b="1" dirty="0">
                <a:solidFill>
                  <a:schemeClr val="accent6">
                    <a:lumMod val="50000"/>
                  </a:schemeClr>
                </a:solidFill>
              </a:endParaRPr>
            </a:p>
          </p:txBody>
        </p:sp>
        <p:sp>
          <p:nvSpPr>
            <p:cNvPr id="38" name="Rounded Rectangle 37"/>
            <p:cNvSpPr/>
            <p:nvPr/>
          </p:nvSpPr>
          <p:spPr>
            <a:xfrm>
              <a:off x="6816771" y="4678222"/>
              <a:ext cx="1518249" cy="1470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976615" y="4677677"/>
              <a:ext cx="1199072" cy="584775"/>
            </a:xfrm>
            <a:prstGeom prst="rect">
              <a:avLst/>
            </a:prstGeom>
            <a:noFill/>
          </p:spPr>
          <p:txBody>
            <a:bodyPr wrap="square" rtlCol="0">
              <a:spAutoFit/>
            </a:bodyPr>
            <a:lstStyle/>
            <a:p>
              <a:pPr algn="ctr"/>
              <a:r>
                <a:rPr lang="en-US" sz="1600" b="1" dirty="0">
                  <a:solidFill>
                    <a:schemeClr val="bg1"/>
                  </a:solidFill>
                </a:rPr>
                <a:t>N</a:t>
              </a:r>
              <a:r>
                <a:rPr lang="en-US" sz="1600" b="1" dirty="0" smtClean="0">
                  <a:solidFill>
                    <a:schemeClr val="bg1"/>
                  </a:solidFill>
                </a:rPr>
                <a:t>ode </a:t>
              </a:r>
              <a:r>
                <a:rPr lang="en-US" sz="1600" b="1" dirty="0">
                  <a:solidFill>
                    <a:schemeClr val="bg1"/>
                  </a:solidFill>
                </a:rPr>
                <a:t>C</a:t>
              </a:r>
              <a:r>
                <a:rPr lang="en-US" sz="1600" b="1" dirty="0" smtClean="0">
                  <a:solidFill>
                    <a:schemeClr val="bg1"/>
                  </a:solidFill>
                </a:rPr>
                <a:t>ontroller</a:t>
              </a:r>
              <a:endParaRPr lang="en-US" sz="1600" b="1" dirty="0">
                <a:solidFill>
                  <a:schemeClr val="bg1"/>
                </a:solidFill>
              </a:endParaRPr>
            </a:p>
          </p:txBody>
        </p:sp>
        <p:grpSp>
          <p:nvGrpSpPr>
            <p:cNvPr id="24" name="Group 23"/>
            <p:cNvGrpSpPr/>
            <p:nvPr/>
          </p:nvGrpSpPr>
          <p:grpSpPr>
            <a:xfrm>
              <a:off x="7054254" y="5358026"/>
              <a:ext cx="1043796" cy="604171"/>
              <a:chOff x="6310734" y="5279494"/>
              <a:chExt cx="1043796" cy="604171"/>
            </a:xfrm>
          </p:grpSpPr>
          <p:sp>
            <p:nvSpPr>
              <p:cNvPr id="40" name="Rectangle 39"/>
              <p:cNvSpPr/>
              <p:nvPr/>
            </p:nvSpPr>
            <p:spPr>
              <a:xfrm>
                <a:off x="6310734" y="5279494"/>
                <a:ext cx="1043796" cy="60417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1" name="TextBox 40"/>
              <p:cNvSpPr txBox="1"/>
              <p:nvPr/>
            </p:nvSpPr>
            <p:spPr>
              <a:xfrm>
                <a:off x="6353864" y="5328387"/>
                <a:ext cx="957021" cy="307777"/>
              </a:xfrm>
              <a:prstGeom prst="rect">
                <a:avLst/>
              </a:prstGeom>
              <a:noFill/>
            </p:spPr>
            <p:txBody>
              <a:bodyPr wrap="square" rtlCol="0">
                <a:spAutoFit/>
              </a:bodyPr>
              <a:lstStyle/>
              <a:p>
                <a:pPr algn="ctr"/>
                <a:r>
                  <a:rPr lang="en-US" sz="1400" b="1" dirty="0" smtClean="0">
                    <a:solidFill>
                      <a:schemeClr val="bg1"/>
                    </a:solidFill>
                  </a:rPr>
                  <a:t>instance</a:t>
                </a:r>
                <a:endParaRPr lang="en-US" sz="1400" b="1" dirty="0">
                  <a:solidFill>
                    <a:schemeClr val="bg1"/>
                  </a:solidFill>
                </a:endParaRPr>
              </a:p>
            </p:txBody>
          </p:sp>
        </p:grpSp>
        <p:grpSp>
          <p:nvGrpSpPr>
            <p:cNvPr id="19" name="Group 18"/>
            <p:cNvGrpSpPr/>
            <p:nvPr/>
          </p:nvGrpSpPr>
          <p:grpSpPr>
            <a:xfrm>
              <a:off x="4662013" y="5174637"/>
              <a:ext cx="1001176" cy="970946"/>
              <a:chOff x="4313208" y="5514058"/>
              <a:chExt cx="1001176" cy="970946"/>
            </a:xfrm>
          </p:grpSpPr>
          <p:sp>
            <p:nvSpPr>
              <p:cNvPr id="12" name="Can 11"/>
              <p:cNvSpPr/>
              <p:nvPr/>
            </p:nvSpPr>
            <p:spPr>
              <a:xfrm>
                <a:off x="4313208" y="5514058"/>
                <a:ext cx="1001176" cy="964380"/>
              </a:xfrm>
              <a:prstGeom prst="can">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394409" y="5746340"/>
                <a:ext cx="838774" cy="738664"/>
              </a:xfrm>
              <a:prstGeom prst="rect">
                <a:avLst/>
              </a:prstGeom>
              <a:noFill/>
            </p:spPr>
            <p:txBody>
              <a:bodyPr wrap="square" rtlCol="0">
                <a:spAutoFit/>
              </a:bodyPr>
              <a:lstStyle/>
              <a:p>
                <a:pPr algn="ctr"/>
                <a:r>
                  <a:rPr lang="en-US" sz="1400" b="1" dirty="0">
                    <a:solidFill>
                      <a:schemeClr val="accent6">
                        <a:lumMod val="50000"/>
                      </a:schemeClr>
                    </a:solidFill>
                  </a:rPr>
                  <a:t>b</a:t>
                </a:r>
                <a:r>
                  <a:rPr lang="en-US" sz="1400" b="1" dirty="0" smtClean="0">
                    <a:solidFill>
                      <a:schemeClr val="accent6">
                        <a:lumMod val="50000"/>
                      </a:schemeClr>
                    </a:solidFill>
                  </a:rPr>
                  <a:t>oot device image</a:t>
                </a:r>
                <a:endParaRPr lang="en-US" sz="1400" b="1" dirty="0">
                  <a:solidFill>
                    <a:schemeClr val="accent6">
                      <a:lumMod val="50000"/>
                    </a:schemeClr>
                  </a:solidFill>
                </a:endParaRPr>
              </a:p>
            </p:txBody>
          </p:sp>
        </p:grpSp>
        <p:cxnSp>
          <p:nvCxnSpPr>
            <p:cNvPr id="35" name="Straight Connector 34"/>
            <p:cNvCxnSpPr>
              <a:stCxn id="12" idx="4"/>
              <a:endCxn id="40" idx="1"/>
            </p:cNvCxnSpPr>
            <p:nvPr/>
          </p:nvCxnSpPr>
          <p:spPr>
            <a:xfrm>
              <a:off x="5663189" y="5656827"/>
              <a:ext cx="1391065" cy="3285"/>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3687073" y="5262452"/>
              <a:ext cx="906348" cy="977009"/>
              <a:chOff x="2000750" y="5019160"/>
              <a:chExt cx="906348" cy="977009"/>
            </a:xfrm>
          </p:grpSpPr>
          <p:sp>
            <p:nvSpPr>
              <p:cNvPr id="57" name="Right Arrow 56"/>
              <p:cNvSpPr/>
              <p:nvPr/>
            </p:nvSpPr>
            <p:spPr>
              <a:xfrm>
                <a:off x="2127620" y="5019160"/>
                <a:ext cx="672860" cy="669232"/>
              </a:xfrm>
              <a:prstGeom prst="rightArrow">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000750" y="5688392"/>
                <a:ext cx="906348" cy="307777"/>
              </a:xfrm>
              <a:prstGeom prst="rect">
                <a:avLst/>
              </a:prstGeom>
              <a:noFill/>
            </p:spPr>
            <p:txBody>
              <a:bodyPr wrap="square" rtlCol="0">
                <a:spAutoFit/>
              </a:bodyPr>
              <a:lstStyle/>
              <a:p>
                <a:pPr algn="ctr"/>
                <a:r>
                  <a:rPr lang="en-US" sz="1400" b="1" dirty="0" smtClean="0"/>
                  <a:t>copied</a:t>
                </a:r>
                <a:endParaRPr lang="en-US" sz="1400" b="1" dirty="0"/>
              </a:p>
            </p:txBody>
          </p:sp>
        </p:grpSp>
        <p:sp>
          <p:nvSpPr>
            <p:cNvPr id="62" name="TextBox 61"/>
            <p:cNvSpPr txBox="1"/>
            <p:nvPr/>
          </p:nvSpPr>
          <p:spPr>
            <a:xfrm>
              <a:off x="371932" y="4715139"/>
              <a:ext cx="1449238" cy="1015663"/>
            </a:xfrm>
            <a:prstGeom prst="rect">
              <a:avLst/>
            </a:prstGeom>
            <a:noFill/>
          </p:spPr>
          <p:txBody>
            <a:bodyPr wrap="square" rtlCol="0">
              <a:spAutoFit/>
            </a:bodyPr>
            <a:lstStyle/>
            <a:p>
              <a:pPr algn="ctr"/>
              <a:r>
                <a:rPr lang="en-US" sz="2000" b="1" dirty="0" smtClean="0">
                  <a:solidFill>
                    <a:srgbClr val="0070C0"/>
                  </a:solidFill>
                </a:rPr>
                <a:t>EBS-backed instance</a:t>
              </a:r>
              <a:endParaRPr lang="en-US" sz="2000" b="1" dirty="0">
                <a:solidFill>
                  <a:srgbClr val="0070C0"/>
                </a:solidFill>
              </a:endParaRPr>
            </a:p>
          </p:txBody>
        </p:sp>
        <p:sp>
          <p:nvSpPr>
            <p:cNvPr id="64" name="Rounded Rectangle 63"/>
            <p:cNvSpPr/>
            <p:nvPr/>
          </p:nvSpPr>
          <p:spPr>
            <a:xfrm>
              <a:off x="1920240" y="3762365"/>
              <a:ext cx="6651139" cy="2597139"/>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05484" y="4866860"/>
              <a:ext cx="1114233" cy="307777"/>
            </a:xfrm>
            <a:prstGeom prst="rect">
              <a:avLst/>
            </a:prstGeom>
            <a:noFill/>
          </p:spPr>
          <p:txBody>
            <a:bodyPr wrap="square" rtlCol="0">
              <a:spAutoFit/>
            </a:bodyPr>
            <a:lstStyle/>
            <a:p>
              <a:pPr algn="ctr"/>
              <a:r>
                <a:rPr lang="en-US" sz="1400" b="1" dirty="0" smtClean="0"/>
                <a:t>volume</a:t>
              </a:r>
              <a:endParaRPr lang="en-US" sz="1400" b="1" dirty="0"/>
            </a:p>
          </p:txBody>
        </p:sp>
        <p:sp>
          <p:nvSpPr>
            <p:cNvPr id="68" name="TextBox 67"/>
            <p:cNvSpPr txBox="1"/>
            <p:nvPr/>
          </p:nvSpPr>
          <p:spPr>
            <a:xfrm>
              <a:off x="5687382" y="5660112"/>
              <a:ext cx="1114233" cy="307777"/>
            </a:xfrm>
            <a:prstGeom prst="rect">
              <a:avLst/>
            </a:prstGeom>
            <a:noFill/>
          </p:spPr>
          <p:txBody>
            <a:bodyPr wrap="square" rtlCol="0">
              <a:spAutoFit/>
            </a:bodyPr>
            <a:lstStyle/>
            <a:p>
              <a:pPr algn="ctr"/>
              <a:r>
                <a:rPr lang="en-US" sz="1400" b="1" dirty="0" smtClean="0"/>
                <a:t>attached</a:t>
              </a:r>
              <a:endParaRPr lang="en-US" sz="1400" b="1" dirty="0"/>
            </a:p>
          </p:txBody>
        </p:sp>
      </p:grpSp>
      <p:sp>
        <p:nvSpPr>
          <p:cNvPr id="61"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5</a:t>
            </a:fld>
            <a:endParaRPr lang="en-US" dirty="0"/>
          </a:p>
        </p:txBody>
      </p:sp>
    </p:spTree>
    <p:extLst>
      <p:ext uri="{BB962C8B-B14F-4D97-AF65-F5344CB8AC3E}">
        <p14:creationId xmlns:p14="http://schemas.microsoft.com/office/powerpoint/2010/main" val="36220442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Using EBS-Backed Instances</a:t>
            </a:r>
          </a:p>
        </p:txBody>
      </p:sp>
      <p:sp>
        <p:nvSpPr>
          <p:cNvPr id="22531" name="Content Placeholder 3"/>
          <p:cNvSpPr>
            <a:spLocks noGrp="1"/>
          </p:cNvSpPr>
          <p:nvPr>
            <p:ph idx="1"/>
          </p:nvPr>
        </p:nvSpPr>
        <p:spPr>
          <a:xfrm>
            <a:off x="211873" y="1425387"/>
            <a:ext cx="8627327" cy="4875051"/>
          </a:xfrm>
        </p:spPr>
        <p:txBody>
          <a:bodyPr/>
          <a:lstStyle/>
          <a:p>
            <a:r>
              <a:rPr lang="en-US" dirty="0" smtClean="0">
                <a:cs typeface="Courier New" pitchFamily="49" charset="0"/>
              </a:rPr>
              <a:t>EBS-backed instances are useful for:</a:t>
            </a:r>
          </a:p>
          <a:p>
            <a:pPr lvl="1"/>
            <a:r>
              <a:rPr lang="en-US" dirty="0" smtClean="0">
                <a:cs typeface="Courier New" pitchFamily="49" charset="0"/>
              </a:rPr>
              <a:t>Large instances</a:t>
            </a:r>
          </a:p>
          <a:p>
            <a:pPr lvl="2"/>
            <a:r>
              <a:rPr lang="en-US" dirty="0" smtClean="0">
                <a:cs typeface="Courier New" pitchFamily="49" charset="0"/>
              </a:rPr>
              <a:t>Instance store-backed EMIs have a 10GB size limit.</a:t>
            </a:r>
          </a:p>
          <a:p>
            <a:pPr lvl="2"/>
            <a:r>
              <a:rPr lang="en-US" dirty="0" smtClean="0">
                <a:cs typeface="Courier New" pitchFamily="49" charset="0"/>
              </a:rPr>
              <a:t>EBS-backed EMIs have a 1TB size limit.</a:t>
            </a:r>
          </a:p>
          <a:p>
            <a:pPr lvl="1"/>
            <a:r>
              <a:rPr lang="en-US" dirty="0" smtClean="0">
                <a:cs typeface="Courier New" pitchFamily="49" charset="0"/>
              </a:rPr>
              <a:t>Legacy applications (older software designed for physical machines)</a:t>
            </a:r>
          </a:p>
          <a:p>
            <a:pPr lvl="2"/>
            <a:r>
              <a:rPr lang="en-US" dirty="0" smtClean="0">
                <a:cs typeface="Courier New" pitchFamily="49" charset="0"/>
              </a:rPr>
              <a:t>Because EBS-backed instances behave more like physical machines</a:t>
            </a:r>
          </a:p>
          <a:p>
            <a:pPr lvl="2"/>
            <a:endParaRPr lang="en-US" dirty="0">
              <a:cs typeface="Courier New" pitchFamily="49" charset="0"/>
            </a:endParaRPr>
          </a:p>
          <a:p>
            <a:pPr lvl="2"/>
            <a:endParaRPr lang="en-US" dirty="0" smtClean="0">
              <a:cs typeface="Courier New" pitchFamily="49" charset="0"/>
            </a:endParaRPr>
          </a:p>
          <a:p>
            <a:pPr lvl="2"/>
            <a:endParaRPr lang="en-US" dirty="0">
              <a:cs typeface="Courier New" pitchFamily="49" charset="0"/>
            </a:endParaRPr>
          </a:p>
          <a:p>
            <a:pPr lvl="2"/>
            <a:endParaRPr lang="en-US" dirty="0" smtClean="0">
              <a:cs typeface="Courier New" pitchFamily="49" charset="0"/>
            </a:endParaRPr>
          </a:p>
          <a:p>
            <a:pPr lvl="2"/>
            <a:endParaRPr lang="en-US" dirty="0" smtClean="0">
              <a:cs typeface="Courier New" pitchFamily="49" charset="0"/>
            </a:endParaRPr>
          </a:p>
          <a:p>
            <a:r>
              <a:rPr lang="en-US" dirty="0" smtClean="0">
                <a:cs typeface="Courier New" pitchFamily="49" charset="0"/>
              </a:rPr>
              <a:t>Boot volume can be protected using snapshots</a:t>
            </a:r>
          </a:p>
          <a:p>
            <a:r>
              <a:rPr lang="en-US" dirty="0" smtClean="0">
                <a:cs typeface="Courier New" pitchFamily="49" charset="0"/>
              </a:rPr>
              <a:t>Other non-boot volumes can be attached to persist non-boot data.</a:t>
            </a:r>
          </a:p>
          <a:p>
            <a:endParaRPr lang="en-US" dirty="0" smtClean="0">
              <a:cs typeface="Courier New" pitchFamily="49" charset="0"/>
            </a:endParaRP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6</a:t>
            </a:fld>
            <a:endParaRPr lang="en-US" dirty="0"/>
          </a:p>
        </p:txBody>
      </p:sp>
      <p:grpSp>
        <p:nvGrpSpPr>
          <p:cNvPr id="13" name="Group 12"/>
          <p:cNvGrpSpPr/>
          <p:nvPr/>
        </p:nvGrpSpPr>
        <p:grpSpPr>
          <a:xfrm>
            <a:off x="1694986" y="3707782"/>
            <a:ext cx="6196361" cy="1073305"/>
            <a:chOff x="1315844" y="3730084"/>
            <a:chExt cx="6196361" cy="1073305"/>
          </a:xfrm>
        </p:grpSpPr>
        <p:sp>
          <p:nvSpPr>
            <p:cNvPr id="2" name="Rectangle 1"/>
            <p:cNvSpPr/>
            <p:nvPr/>
          </p:nvSpPr>
          <p:spPr>
            <a:xfrm>
              <a:off x="1315844" y="3755175"/>
              <a:ext cx="1170878" cy="99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t>Instance</a:t>
              </a:r>
            </a:p>
            <a:p>
              <a:pPr algn="ctr"/>
              <a:endParaRPr lang="en-US" sz="1600" dirty="0" smtClean="0"/>
            </a:p>
            <a:p>
              <a:pPr algn="ctr"/>
              <a:r>
                <a:rPr lang="en-US" sz="1600" b="1" dirty="0" smtClean="0"/>
                <a:t>CPU/</a:t>
              </a:r>
              <a:r>
                <a:rPr lang="en-US" sz="1600" b="1" dirty="0" err="1" smtClean="0"/>
                <a:t>mem</a:t>
              </a:r>
              <a:endParaRPr lang="en-US" sz="1600" b="1" dirty="0"/>
            </a:p>
          </p:txBody>
        </p:sp>
        <p:sp>
          <p:nvSpPr>
            <p:cNvPr id="3" name="Can 2"/>
            <p:cNvSpPr/>
            <p:nvPr/>
          </p:nvSpPr>
          <p:spPr>
            <a:xfrm>
              <a:off x="2966223" y="3730084"/>
              <a:ext cx="1081669" cy="1048214"/>
            </a:xfrm>
            <a:prstGeom prst="can">
              <a:avLst>
                <a:gd name="adj" fmla="val 18617"/>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OS </a:t>
              </a:r>
            </a:p>
            <a:p>
              <a:pPr algn="ctr"/>
              <a:r>
                <a:rPr lang="en-US" sz="1600" b="1" dirty="0" smtClean="0"/>
                <a:t>App &amp; Data</a:t>
              </a:r>
              <a:endParaRPr lang="en-US" sz="1600" b="1" dirty="0"/>
            </a:p>
          </p:txBody>
        </p:sp>
        <p:cxnSp>
          <p:nvCxnSpPr>
            <p:cNvPr id="6" name="Straight Connector 5"/>
            <p:cNvCxnSpPr>
              <a:stCxn id="2" idx="3"/>
              <a:endCxn id="3" idx="2"/>
            </p:cNvCxnSpPr>
            <p:nvPr/>
          </p:nvCxnSpPr>
          <p:spPr>
            <a:xfrm>
              <a:off x="2486722" y="4254191"/>
              <a:ext cx="479501"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80157" y="3780266"/>
              <a:ext cx="1170878" cy="99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t>p</a:t>
              </a:r>
              <a:r>
                <a:rPr lang="en-US" sz="1600" b="1" dirty="0" smtClean="0"/>
                <a:t>hysical machine</a:t>
              </a:r>
            </a:p>
            <a:p>
              <a:pPr algn="ctr"/>
              <a:endParaRPr lang="en-US" sz="1600" dirty="0" smtClean="0"/>
            </a:p>
            <a:p>
              <a:pPr algn="ctr"/>
              <a:r>
                <a:rPr lang="en-US" sz="1600" b="1" dirty="0" smtClean="0"/>
                <a:t>CPU/</a:t>
              </a:r>
              <a:r>
                <a:rPr lang="en-US" sz="1600" b="1" dirty="0" err="1" smtClean="0"/>
                <a:t>mem</a:t>
              </a:r>
              <a:endParaRPr lang="en-US" sz="1600" b="1" dirty="0"/>
            </a:p>
          </p:txBody>
        </p:sp>
        <p:sp>
          <p:nvSpPr>
            <p:cNvPr id="16" name="Can 15"/>
            <p:cNvSpPr/>
            <p:nvPr/>
          </p:nvSpPr>
          <p:spPr>
            <a:xfrm>
              <a:off x="6430536" y="3755175"/>
              <a:ext cx="1081669" cy="1048214"/>
            </a:xfrm>
            <a:prstGeom prst="can">
              <a:avLst>
                <a:gd name="adj" fmla="val 18617"/>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OS </a:t>
              </a:r>
            </a:p>
            <a:p>
              <a:pPr algn="ctr"/>
              <a:r>
                <a:rPr lang="en-US" sz="1600" b="1" dirty="0" smtClean="0"/>
                <a:t>App &amp; Data</a:t>
              </a:r>
              <a:endParaRPr lang="en-US" sz="1600" b="1" dirty="0"/>
            </a:p>
          </p:txBody>
        </p:sp>
        <p:cxnSp>
          <p:nvCxnSpPr>
            <p:cNvPr id="17" name="Straight Connector 16"/>
            <p:cNvCxnSpPr>
              <a:stCxn id="15" idx="3"/>
              <a:endCxn id="16" idx="2"/>
            </p:cNvCxnSpPr>
            <p:nvPr/>
          </p:nvCxnSpPr>
          <p:spPr>
            <a:xfrm>
              <a:off x="5951035" y="4279282"/>
              <a:ext cx="479501"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17620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Suspending and Resuming</a:t>
            </a:r>
          </a:p>
        </p:txBody>
      </p:sp>
      <p:sp>
        <p:nvSpPr>
          <p:cNvPr id="22531" name="Content Placeholder 3"/>
          <p:cNvSpPr>
            <a:spLocks noGrp="1"/>
          </p:cNvSpPr>
          <p:nvPr>
            <p:ph idx="1"/>
          </p:nvPr>
        </p:nvSpPr>
        <p:spPr/>
        <p:txBody>
          <a:bodyPr/>
          <a:lstStyle/>
          <a:p>
            <a:r>
              <a:rPr lang="en-US" dirty="0" smtClean="0">
                <a:cs typeface="Courier New" pitchFamily="49" charset="0"/>
              </a:rPr>
              <a:t>To suspend or resume an EBS-backed instance:</a:t>
            </a:r>
            <a:endParaRPr lang="en-US" dirty="0">
              <a:cs typeface="Courier New" pitchFamily="49" charset="0"/>
            </a:endParaRP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-stop-instances </a:t>
            </a:r>
            <a:r>
              <a:rPr lang="en-US" dirty="0" err="1">
                <a:latin typeface="Courier New" pitchFamily="49" charset="0"/>
                <a:cs typeface="Courier New" pitchFamily="49" charset="0"/>
              </a:rPr>
              <a:t>i</a:t>
            </a:r>
            <a:r>
              <a:rPr lang="en-US" dirty="0">
                <a:latin typeface="Courier New" pitchFamily="49" charset="0"/>
                <a:cs typeface="Courier New" pitchFamily="49" charset="0"/>
              </a:rPr>
              <a:t>-&lt;</a:t>
            </a:r>
            <a:r>
              <a:rPr lang="en-US" dirty="0" err="1">
                <a:latin typeface="Courier New" pitchFamily="49" charset="0"/>
                <a:cs typeface="Courier New" pitchFamily="49" charset="0"/>
              </a:rPr>
              <a:t>nnnnnnnn</a:t>
            </a:r>
            <a:r>
              <a:rPr lang="en-US" dirty="0">
                <a:latin typeface="Courier New" pitchFamily="49" charset="0"/>
                <a:cs typeface="Courier New" pitchFamily="49" charset="0"/>
              </a:rPr>
              <a:t>&gt;</a:t>
            </a:r>
          </a:p>
          <a:p>
            <a:pPr lvl="1"/>
            <a:r>
              <a:rPr lang="en-US" dirty="0" err="1">
                <a:latin typeface="Courier New" pitchFamily="49" charset="0"/>
                <a:cs typeface="Courier New" pitchFamily="49" charset="0"/>
              </a:rPr>
              <a:t>euca</a:t>
            </a:r>
            <a:r>
              <a:rPr lang="en-US" dirty="0">
                <a:latin typeface="Courier New" pitchFamily="49" charset="0"/>
                <a:cs typeface="Courier New" pitchFamily="49" charset="0"/>
              </a:rPr>
              <a:t>-start-instances </a:t>
            </a:r>
            <a:r>
              <a:rPr lang="en-US" dirty="0" err="1">
                <a:latin typeface="Courier New" pitchFamily="49" charset="0"/>
                <a:cs typeface="Courier New" pitchFamily="49" charset="0"/>
              </a:rPr>
              <a:t>i</a:t>
            </a:r>
            <a:r>
              <a:rPr lang="en-US" dirty="0">
                <a:latin typeface="Courier New" pitchFamily="49" charset="0"/>
                <a:cs typeface="Courier New" pitchFamily="49" charset="0"/>
              </a:rPr>
              <a:t>-&lt;</a:t>
            </a:r>
            <a:r>
              <a:rPr lang="en-US" dirty="0" err="1">
                <a:latin typeface="Courier New" pitchFamily="49" charset="0"/>
                <a:cs typeface="Courier New" pitchFamily="49" charset="0"/>
              </a:rPr>
              <a:t>nnnnnnnn</a:t>
            </a:r>
            <a:r>
              <a:rPr lang="en-US" dirty="0">
                <a:latin typeface="Courier New" pitchFamily="49" charset="0"/>
                <a:cs typeface="Courier New" pitchFamily="49" charset="0"/>
              </a:rPr>
              <a:t>&gt;</a:t>
            </a:r>
          </a:p>
          <a:p>
            <a:pPr lvl="1"/>
            <a:r>
              <a:rPr lang="en-US" dirty="0">
                <a:cs typeface="Courier New" pitchFamily="49" charset="0"/>
              </a:rPr>
              <a:t>Retains its instance ID but will lose its public/private </a:t>
            </a:r>
            <a:r>
              <a:rPr lang="en-US" dirty="0" smtClean="0">
                <a:cs typeface="Courier New" pitchFamily="49" charset="0"/>
              </a:rPr>
              <a:t>IPs</a:t>
            </a:r>
          </a:p>
          <a:p>
            <a:pPr lvl="1"/>
            <a:r>
              <a:rPr lang="en-US" dirty="0" smtClean="0">
                <a:cs typeface="Courier New" pitchFamily="49" charset="0"/>
              </a:rPr>
              <a:t>Modified data </a:t>
            </a:r>
            <a:r>
              <a:rPr lang="en-US" i="1" dirty="0" smtClean="0">
                <a:cs typeface="Courier New" pitchFamily="49" charset="0"/>
              </a:rPr>
              <a:t>is</a:t>
            </a:r>
            <a:r>
              <a:rPr lang="en-US" dirty="0" smtClean="0">
                <a:cs typeface="Courier New" pitchFamily="49" charset="0"/>
              </a:rPr>
              <a:t> persistent.</a:t>
            </a:r>
          </a:p>
          <a:p>
            <a:r>
              <a:rPr lang="en-US" dirty="0" smtClean="0">
                <a:cs typeface="Courier New" pitchFamily="49" charset="0"/>
              </a:rPr>
              <a:t>An EBS-backed instance can also be rebooted or terminated.</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-reboot-instances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smtClean="0">
                <a:cs typeface="Courier New" pitchFamily="49" charset="0"/>
              </a:rPr>
              <a:t>Modified data </a:t>
            </a:r>
            <a:r>
              <a:rPr lang="en-US" i="1" dirty="0" smtClean="0">
                <a:cs typeface="Courier New" pitchFamily="49" charset="0"/>
              </a:rPr>
              <a:t>is</a:t>
            </a:r>
            <a:r>
              <a:rPr lang="en-US" dirty="0" smtClean="0">
                <a:cs typeface="Courier New" pitchFamily="49" charset="0"/>
              </a:rPr>
              <a:t> persistent.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-terminate-instances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smtClean="0">
                <a:cs typeface="Courier New" pitchFamily="49" charset="0"/>
              </a:rPr>
              <a:t>Modified data is </a:t>
            </a:r>
            <a:r>
              <a:rPr lang="en-US" i="1" dirty="0" smtClean="0">
                <a:cs typeface="Courier New" pitchFamily="49" charset="0"/>
              </a:rPr>
              <a:t>not</a:t>
            </a:r>
            <a:r>
              <a:rPr lang="en-US" dirty="0" smtClean="0">
                <a:cs typeface="Courier New" pitchFamily="49" charset="0"/>
              </a:rPr>
              <a:t> persistent (the virtual machine is deleted).</a:t>
            </a:r>
            <a:endParaRPr lang="en-US" dirty="0">
              <a:cs typeface="Courier New" pitchFamily="49" charset="0"/>
            </a:endParaRP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7</a:t>
            </a:fld>
            <a:endParaRPr lang="en-US" dirty="0"/>
          </a:p>
        </p:txBody>
      </p:sp>
    </p:spTree>
    <p:extLst>
      <p:ext uri="{BB962C8B-B14F-4D97-AF65-F5344CB8AC3E}">
        <p14:creationId xmlns:p14="http://schemas.microsoft.com/office/powerpoint/2010/main" val="20611230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EBS EMI Creation Overview</a:t>
            </a:r>
          </a:p>
        </p:txBody>
      </p:sp>
      <p:sp>
        <p:nvSpPr>
          <p:cNvPr id="11" name="TextBox 10"/>
          <p:cNvSpPr txBox="1"/>
          <p:nvPr/>
        </p:nvSpPr>
        <p:spPr>
          <a:xfrm>
            <a:off x="609312" y="1781897"/>
            <a:ext cx="3219244" cy="1569660"/>
          </a:xfrm>
          <a:prstGeom prst="rect">
            <a:avLst/>
          </a:prstGeom>
          <a:noFill/>
        </p:spPr>
        <p:txBody>
          <a:bodyPr wrap="square" rtlCol="0">
            <a:spAutoFit/>
          </a:bodyPr>
          <a:lstStyle/>
          <a:p>
            <a:pPr marL="342900" indent="-342900">
              <a:buFont typeface="+mj-lt"/>
              <a:buAutoNum type="arabicPeriod"/>
            </a:pPr>
            <a:r>
              <a:rPr lang="en-US" sz="1600" b="1" dirty="0" smtClean="0"/>
              <a:t>Create .</a:t>
            </a:r>
            <a:r>
              <a:rPr lang="en-US" sz="1600" b="1" dirty="0" err="1" smtClean="0">
                <a:latin typeface="Courier New" pitchFamily="49" charset="0"/>
                <a:cs typeface="Courier New" pitchFamily="49" charset="0"/>
              </a:rPr>
              <a:t>img</a:t>
            </a:r>
            <a:r>
              <a:rPr lang="en-US" sz="1600" b="1" dirty="0" smtClean="0"/>
              <a:t> file</a:t>
            </a:r>
          </a:p>
          <a:p>
            <a:pPr marL="342900" indent="-342900">
              <a:buFont typeface="+mj-lt"/>
              <a:buAutoNum type="arabicPeriod"/>
            </a:pPr>
            <a:r>
              <a:rPr lang="en-US" sz="1600" b="1" dirty="0" smtClean="0"/>
              <a:t>Create </a:t>
            </a:r>
            <a:r>
              <a:rPr lang="en-US" sz="1600" b="1" i="1" dirty="0" smtClean="0"/>
              <a:t>helper</a:t>
            </a:r>
            <a:r>
              <a:rPr lang="en-US" sz="1600" b="1" dirty="0" smtClean="0"/>
              <a:t> instance</a:t>
            </a:r>
          </a:p>
          <a:p>
            <a:pPr marL="342900" indent="-342900">
              <a:buFont typeface="+mj-lt"/>
              <a:buAutoNum type="arabicPeriod"/>
            </a:pPr>
            <a:r>
              <a:rPr lang="en-US" sz="1600" b="1" dirty="0" smtClean="0"/>
              <a:t>Create and attach volume</a:t>
            </a:r>
          </a:p>
          <a:p>
            <a:pPr marL="342900" indent="-342900">
              <a:buFont typeface="+mj-lt"/>
              <a:buAutoNum type="arabicPeriod"/>
            </a:pPr>
            <a:r>
              <a:rPr lang="en-US" sz="1600" b="1" dirty="0" smtClean="0"/>
              <a:t>Copy .</a:t>
            </a:r>
            <a:r>
              <a:rPr lang="en-US" sz="1600" b="1" dirty="0" err="1" smtClean="0">
                <a:latin typeface="Courier New" pitchFamily="49" charset="0"/>
                <a:cs typeface="Courier New" pitchFamily="49" charset="0"/>
              </a:rPr>
              <a:t>img</a:t>
            </a:r>
            <a:r>
              <a:rPr lang="en-US" sz="1600" b="1" dirty="0" smtClean="0"/>
              <a:t> file to volume</a:t>
            </a:r>
          </a:p>
          <a:p>
            <a:pPr marL="342900" indent="-342900">
              <a:buFont typeface="+mj-lt"/>
              <a:buAutoNum type="arabicPeriod"/>
            </a:pPr>
            <a:r>
              <a:rPr lang="en-US" sz="1600" b="1" dirty="0" smtClean="0"/>
              <a:t>Snapshot volume</a:t>
            </a:r>
          </a:p>
          <a:p>
            <a:pPr marL="342900" indent="-342900">
              <a:buFont typeface="+mj-lt"/>
              <a:buAutoNum type="arabicPeriod"/>
            </a:pPr>
            <a:r>
              <a:rPr lang="en-US" sz="1600" b="1" dirty="0" smtClean="0"/>
              <a:t>Register snapshot as EMI</a:t>
            </a:r>
            <a:endParaRPr lang="en-US" sz="1600" b="1" dirty="0"/>
          </a:p>
        </p:txBody>
      </p:sp>
      <p:grpSp>
        <p:nvGrpSpPr>
          <p:cNvPr id="12" name="Group 11"/>
          <p:cNvGrpSpPr/>
          <p:nvPr/>
        </p:nvGrpSpPr>
        <p:grpSpPr>
          <a:xfrm>
            <a:off x="1404257" y="1798143"/>
            <a:ext cx="6621397" cy="3767552"/>
            <a:chOff x="1404257" y="1798143"/>
            <a:chExt cx="6621397" cy="3767552"/>
          </a:xfrm>
        </p:grpSpPr>
        <p:grpSp>
          <p:nvGrpSpPr>
            <p:cNvPr id="15" name="Group 14"/>
            <p:cNvGrpSpPr/>
            <p:nvPr/>
          </p:nvGrpSpPr>
          <p:grpSpPr>
            <a:xfrm>
              <a:off x="1871740" y="2306859"/>
              <a:ext cx="6153914" cy="3258836"/>
              <a:chOff x="1871740" y="2306859"/>
              <a:chExt cx="6153914" cy="3258836"/>
            </a:xfrm>
          </p:grpSpPr>
          <p:grpSp>
            <p:nvGrpSpPr>
              <p:cNvPr id="29" name="Group 28"/>
              <p:cNvGrpSpPr/>
              <p:nvPr/>
            </p:nvGrpSpPr>
            <p:grpSpPr>
              <a:xfrm>
                <a:off x="1871740" y="2306859"/>
                <a:ext cx="6153914" cy="3258836"/>
                <a:chOff x="1069848" y="2776204"/>
                <a:chExt cx="6153914" cy="3258836"/>
              </a:xfrm>
            </p:grpSpPr>
            <p:grpSp>
              <p:nvGrpSpPr>
                <p:cNvPr id="4" name="Group 3"/>
                <p:cNvGrpSpPr/>
                <p:nvPr/>
              </p:nvGrpSpPr>
              <p:grpSpPr>
                <a:xfrm>
                  <a:off x="3351276" y="2776204"/>
                  <a:ext cx="1417319" cy="996696"/>
                  <a:chOff x="699516" y="4325112"/>
                  <a:chExt cx="1417319" cy="996696"/>
                </a:xfrm>
              </p:grpSpPr>
              <p:sp>
                <p:nvSpPr>
                  <p:cNvPr id="2" name="Rectangle 1"/>
                  <p:cNvSpPr/>
                  <p:nvPr/>
                </p:nvSpPr>
                <p:spPr>
                  <a:xfrm>
                    <a:off x="795528" y="4325112"/>
                    <a:ext cx="1225296" cy="996696"/>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9516" y="4454128"/>
                    <a:ext cx="1417319" cy="738664"/>
                  </a:xfrm>
                  <a:prstGeom prst="rect">
                    <a:avLst/>
                  </a:prstGeom>
                  <a:noFill/>
                </p:spPr>
                <p:txBody>
                  <a:bodyPr wrap="square" rtlCol="0">
                    <a:spAutoFit/>
                  </a:bodyPr>
                  <a:lstStyle/>
                  <a:p>
                    <a:pPr algn="ctr"/>
                    <a:r>
                      <a:rPr lang="en-US" sz="1400" b="1" dirty="0">
                        <a:solidFill>
                          <a:schemeClr val="accent5">
                            <a:lumMod val="50000"/>
                          </a:schemeClr>
                        </a:solidFill>
                      </a:rPr>
                      <a:t>b</a:t>
                    </a:r>
                    <a:r>
                      <a:rPr lang="en-US" sz="1400" b="1" dirty="0" smtClean="0">
                        <a:solidFill>
                          <a:schemeClr val="accent5">
                            <a:lumMod val="50000"/>
                          </a:schemeClr>
                        </a:solidFill>
                      </a:rPr>
                      <a:t>ootable file system (.</a:t>
                    </a:r>
                    <a:r>
                      <a:rPr lang="en-US" sz="1400" b="1" dirty="0" err="1" smtClean="0">
                        <a:solidFill>
                          <a:schemeClr val="accent5">
                            <a:lumMod val="50000"/>
                          </a:schemeClr>
                        </a:solidFill>
                      </a:rPr>
                      <a:t>img</a:t>
                    </a:r>
                    <a:r>
                      <a:rPr lang="en-US" sz="1400" b="1" dirty="0">
                        <a:solidFill>
                          <a:schemeClr val="accent5">
                            <a:lumMod val="50000"/>
                          </a:schemeClr>
                        </a:solidFill>
                      </a:rPr>
                      <a:t> </a:t>
                    </a:r>
                    <a:r>
                      <a:rPr lang="en-US" sz="1400" b="1" dirty="0" smtClean="0">
                        <a:solidFill>
                          <a:schemeClr val="accent5">
                            <a:lumMod val="50000"/>
                          </a:schemeClr>
                        </a:solidFill>
                      </a:rPr>
                      <a:t>file)</a:t>
                    </a:r>
                    <a:endParaRPr lang="en-US" sz="1400" b="1" dirty="0">
                      <a:solidFill>
                        <a:schemeClr val="accent5">
                          <a:lumMod val="50000"/>
                        </a:schemeClr>
                      </a:solidFill>
                    </a:endParaRPr>
                  </a:p>
                </p:txBody>
              </p:sp>
            </p:grpSp>
            <p:sp>
              <p:nvSpPr>
                <p:cNvPr id="5" name="Flowchart: Magnetic Disk 4"/>
                <p:cNvSpPr/>
                <p:nvPr/>
              </p:nvSpPr>
              <p:spPr>
                <a:xfrm>
                  <a:off x="3300986" y="4517136"/>
                  <a:ext cx="1517902" cy="1517904"/>
                </a:xfrm>
                <a:prstGeom prst="flowChartMagneticDisk">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069848" y="4800600"/>
                  <a:ext cx="1243584" cy="1033272"/>
                  <a:chOff x="777240" y="4718304"/>
                  <a:chExt cx="1243584" cy="1033272"/>
                </a:xfrm>
              </p:grpSpPr>
              <p:sp>
                <p:nvSpPr>
                  <p:cNvPr id="6" name="Rounded Rectangle 5"/>
                  <p:cNvSpPr/>
                  <p:nvPr/>
                </p:nvSpPr>
                <p:spPr>
                  <a:xfrm>
                    <a:off x="777240" y="4718304"/>
                    <a:ext cx="1243584" cy="10332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832104" y="4911774"/>
                    <a:ext cx="1133856" cy="646331"/>
                  </a:xfrm>
                  <a:prstGeom prst="rect">
                    <a:avLst/>
                  </a:prstGeom>
                  <a:noFill/>
                </p:spPr>
                <p:txBody>
                  <a:bodyPr wrap="square" rtlCol="0">
                    <a:spAutoFit/>
                  </a:bodyPr>
                  <a:lstStyle/>
                  <a:p>
                    <a:pPr algn="ctr"/>
                    <a:r>
                      <a:rPr lang="en-US" b="1" dirty="0">
                        <a:solidFill>
                          <a:schemeClr val="bg1"/>
                        </a:solidFill>
                      </a:rPr>
                      <a:t>h</a:t>
                    </a:r>
                    <a:r>
                      <a:rPr lang="en-US" b="1" dirty="0" smtClean="0">
                        <a:solidFill>
                          <a:schemeClr val="bg1"/>
                        </a:solidFill>
                      </a:rPr>
                      <a:t>elper instance</a:t>
                    </a:r>
                    <a:endParaRPr lang="en-US" b="1" dirty="0">
                      <a:solidFill>
                        <a:schemeClr val="bg1"/>
                      </a:solidFill>
                    </a:endParaRPr>
                  </a:p>
                </p:txBody>
              </p:sp>
            </p:grpSp>
            <p:cxnSp>
              <p:nvCxnSpPr>
                <p:cNvPr id="10" name="Straight Arrow Connector 9"/>
                <p:cNvCxnSpPr>
                  <a:stCxn id="6" idx="3"/>
                </p:cNvCxnSpPr>
                <p:nvPr/>
              </p:nvCxnSpPr>
              <p:spPr>
                <a:xfrm>
                  <a:off x="2313432" y="5317236"/>
                  <a:ext cx="987554"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818888" y="5317235"/>
                  <a:ext cx="9875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06442" y="4636008"/>
                  <a:ext cx="1417320" cy="1325880"/>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563647" y="5123426"/>
                  <a:ext cx="992579" cy="369332"/>
                </a:xfrm>
                <a:prstGeom prst="rect">
                  <a:avLst/>
                </a:prstGeom>
                <a:noFill/>
              </p:spPr>
              <p:txBody>
                <a:bodyPr wrap="none" rtlCol="0">
                  <a:spAutoFit/>
                </a:bodyPr>
                <a:lstStyle/>
                <a:p>
                  <a:pPr algn="ctr"/>
                  <a:r>
                    <a:rPr lang="en-US" b="1" dirty="0" smtClean="0">
                      <a:solidFill>
                        <a:schemeClr val="accent6">
                          <a:lumMod val="50000"/>
                        </a:schemeClr>
                      </a:solidFill>
                    </a:rPr>
                    <a:t>volume</a:t>
                  </a:r>
                  <a:endParaRPr lang="en-US" b="1" dirty="0">
                    <a:solidFill>
                      <a:schemeClr val="accent6">
                        <a:lumMod val="50000"/>
                      </a:schemeClr>
                    </a:solidFill>
                  </a:endParaRPr>
                </a:p>
              </p:txBody>
            </p:sp>
            <p:sp>
              <p:nvSpPr>
                <p:cNvPr id="22" name="TextBox 21"/>
                <p:cNvSpPr txBox="1"/>
                <p:nvPr/>
              </p:nvSpPr>
              <p:spPr>
                <a:xfrm>
                  <a:off x="5909809" y="5132570"/>
                  <a:ext cx="1210589" cy="369332"/>
                </a:xfrm>
                <a:prstGeom prst="rect">
                  <a:avLst/>
                </a:prstGeom>
                <a:noFill/>
              </p:spPr>
              <p:txBody>
                <a:bodyPr wrap="none" rtlCol="0">
                  <a:spAutoFit/>
                </a:bodyPr>
                <a:lstStyle/>
                <a:p>
                  <a:pPr algn="ctr"/>
                  <a:r>
                    <a:rPr lang="en-US" b="1" dirty="0" smtClean="0">
                      <a:solidFill>
                        <a:schemeClr val="accent6">
                          <a:lumMod val="50000"/>
                        </a:schemeClr>
                      </a:solidFill>
                    </a:rPr>
                    <a:t>snapshot</a:t>
                  </a:r>
                  <a:endParaRPr lang="en-US" b="1" dirty="0">
                    <a:solidFill>
                      <a:schemeClr val="accent6">
                        <a:lumMod val="50000"/>
                      </a:schemeClr>
                    </a:solidFill>
                  </a:endParaRPr>
                </a:p>
              </p:txBody>
            </p:sp>
            <p:cxnSp>
              <p:nvCxnSpPr>
                <p:cNvPr id="23" name="Straight Arrow Connector 22"/>
                <p:cNvCxnSpPr>
                  <a:stCxn id="18" idx="0"/>
                  <a:endCxn id="24" idx="2"/>
                </p:cNvCxnSpPr>
                <p:nvPr/>
              </p:nvCxnSpPr>
              <p:spPr>
                <a:xfrm flipV="1">
                  <a:off x="6515102" y="3786392"/>
                  <a:ext cx="1792" cy="8496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13390" y="2807537"/>
                  <a:ext cx="1207008" cy="978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42343" y="2849570"/>
                  <a:ext cx="945515" cy="923330"/>
                </a:xfrm>
                <a:prstGeom prst="rect">
                  <a:avLst/>
                </a:prstGeom>
                <a:noFill/>
              </p:spPr>
              <p:txBody>
                <a:bodyPr wrap="none" rtlCol="0">
                  <a:spAutoFit/>
                </a:bodyPr>
                <a:lstStyle/>
                <a:p>
                  <a:pPr algn="ctr"/>
                  <a:r>
                    <a:rPr lang="en-US" b="1" dirty="0" smtClean="0">
                      <a:solidFill>
                        <a:schemeClr val="bg1"/>
                      </a:solidFill>
                    </a:rPr>
                    <a:t>Walrus</a:t>
                  </a:r>
                </a:p>
                <a:p>
                  <a:pPr algn="ctr"/>
                  <a:endParaRPr lang="en-US" b="1" dirty="0" smtClean="0">
                    <a:solidFill>
                      <a:schemeClr val="bg1"/>
                    </a:solidFill>
                  </a:endParaRPr>
                </a:p>
                <a:p>
                  <a:pPr algn="ctr"/>
                  <a:r>
                    <a:rPr lang="en-US" b="1" dirty="0" smtClean="0">
                      <a:solidFill>
                        <a:schemeClr val="bg1"/>
                      </a:solidFill>
                    </a:rPr>
                    <a:t>EMI</a:t>
                  </a:r>
                  <a:endParaRPr lang="en-US" b="1" dirty="0">
                    <a:solidFill>
                      <a:schemeClr val="bg1"/>
                    </a:solidFill>
                  </a:endParaRPr>
                </a:p>
              </p:txBody>
            </p:sp>
          </p:grpSp>
          <p:sp>
            <p:nvSpPr>
              <p:cNvPr id="13" name="Freeform 12"/>
              <p:cNvSpPr/>
              <p:nvPr/>
            </p:nvSpPr>
            <p:spPr>
              <a:xfrm>
                <a:off x="2842953" y="3125585"/>
                <a:ext cx="1413163" cy="1519101"/>
              </a:xfrm>
              <a:custGeom>
                <a:avLst/>
                <a:gdLst>
                  <a:gd name="connsiteX0" fmla="*/ 1530185 w 1530185"/>
                  <a:gd name="connsiteY0" fmla="*/ 0 h 1519101"/>
                  <a:gd name="connsiteX1" fmla="*/ 644 w 1530185"/>
                  <a:gd name="connsiteY1" fmla="*/ 1313411 h 1519101"/>
                  <a:gd name="connsiteX2" fmla="*/ 1380556 w 1530185"/>
                  <a:gd name="connsiteY2" fmla="*/ 1496291 h 1519101"/>
                </a:gdLst>
                <a:ahLst/>
                <a:cxnLst>
                  <a:cxn ang="0">
                    <a:pos x="connsiteX0" y="connsiteY0"/>
                  </a:cxn>
                  <a:cxn ang="0">
                    <a:pos x="connsiteX1" y="connsiteY1"/>
                  </a:cxn>
                  <a:cxn ang="0">
                    <a:pos x="connsiteX2" y="connsiteY2"/>
                  </a:cxn>
                </a:cxnLst>
                <a:rect l="l" t="t" r="r" b="b"/>
                <a:pathLst>
                  <a:path w="1530185" h="1519101">
                    <a:moveTo>
                      <a:pt x="1530185" y="0"/>
                    </a:moveTo>
                    <a:cubicBezTo>
                      <a:pt x="777883" y="532014"/>
                      <a:pt x="25582" y="1064029"/>
                      <a:pt x="644" y="1313411"/>
                    </a:cubicBezTo>
                    <a:cubicBezTo>
                      <a:pt x="-24294" y="1562793"/>
                      <a:pt x="678131" y="1529542"/>
                      <a:pt x="1380556" y="1496291"/>
                    </a:cubicBezTo>
                  </a:path>
                </a:pathLst>
              </a:custGeom>
              <a:noFill/>
              <a:ln w="285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7419636" y="3573435"/>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6</a:t>
              </a:r>
              <a:endParaRPr lang="en-US" b="1" dirty="0"/>
            </a:p>
          </p:txBody>
        </p:sp>
        <p:sp>
          <p:nvSpPr>
            <p:cNvPr id="27" name="TextBox 26"/>
            <p:cNvSpPr txBox="1"/>
            <p:nvPr/>
          </p:nvSpPr>
          <p:spPr>
            <a:xfrm>
              <a:off x="5945828" y="4921352"/>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5</a:t>
              </a:r>
              <a:endParaRPr lang="en-US" b="1" dirty="0"/>
            </a:p>
          </p:txBody>
        </p:sp>
        <p:sp>
          <p:nvSpPr>
            <p:cNvPr id="28" name="TextBox 27"/>
            <p:cNvSpPr txBox="1"/>
            <p:nvPr/>
          </p:nvSpPr>
          <p:spPr>
            <a:xfrm>
              <a:off x="3527761" y="3741855"/>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4</a:t>
              </a:r>
              <a:endParaRPr lang="en-US" b="1" dirty="0"/>
            </a:p>
          </p:txBody>
        </p:sp>
        <p:sp>
          <p:nvSpPr>
            <p:cNvPr id="30" name="TextBox 29"/>
            <p:cNvSpPr txBox="1"/>
            <p:nvPr/>
          </p:nvSpPr>
          <p:spPr>
            <a:xfrm>
              <a:off x="3527762" y="4921352"/>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3</a:t>
              </a:r>
              <a:endParaRPr lang="en-US" b="1" dirty="0"/>
            </a:p>
          </p:txBody>
        </p:sp>
        <p:sp>
          <p:nvSpPr>
            <p:cNvPr id="31" name="TextBox 30"/>
            <p:cNvSpPr txBox="1"/>
            <p:nvPr/>
          </p:nvSpPr>
          <p:spPr>
            <a:xfrm>
              <a:off x="1404257" y="4663225"/>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2</a:t>
              </a:r>
              <a:endParaRPr lang="en-US" b="1" dirty="0"/>
            </a:p>
          </p:txBody>
        </p:sp>
        <p:sp>
          <p:nvSpPr>
            <p:cNvPr id="32" name="TextBox 31"/>
            <p:cNvSpPr txBox="1"/>
            <p:nvPr/>
          </p:nvSpPr>
          <p:spPr>
            <a:xfrm>
              <a:off x="4693098" y="1798143"/>
              <a:ext cx="337457" cy="369332"/>
            </a:xfrm>
            <a:prstGeom prst="rect">
              <a:avLst/>
            </a:prstGeom>
            <a:solidFill>
              <a:schemeClr val="accent2"/>
            </a:solidFill>
            <a:ln w="28575">
              <a:solidFill>
                <a:schemeClr val="accent2">
                  <a:lumMod val="75000"/>
                </a:schemeClr>
              </a:solidFill>
            </a:ln>
          </p:spPr>
          <p:txBody>
            <a:bodyPr wrap="square" rtlCol="0">
              <a:spAutoFit/>
            </a:bodyPr>
            <a:lstStyle/>
            <a:p>
              <a:pPr algn="ctr"/>
              <a:r>
                <a:rPr lang="en-US" b="1" dirty="0" smtClean="0"/>
                <a:t>1</a:t>
              </a:r>
              <a:endParaRPr lang="en-US" b="1" dirty="0"/>
            </a:p>
          </p:txBody>
        </p:sp>
      </p:grpSp>
      <p:sp>
        <p:nvSpPr>
          <p:cNvPr id="33"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8</a:t>
            </a:fld>
            <a:endParaRPr lang="en-US" dirty="0"/>
          </a:p>
        </p:txBody>
      </p:sp>
    </p:spTree>
    <p:extLst>
      <p:ext uri="{BB962C8B-B14F-4D97-AF65-F5344CB8AC3E}">
        <p14:creationId xmlns:p14="http://schemas.microsoft.com/office/powerpoint/2010/main" val="3084083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Create an EBS EMI (1)</a:t>
            </a:r>
          </a:p>
        </p:txBody>
      </p:sp>
      <p:sp>
        <p:nvSpPr>
          <p:cNvPr id="22531" name="Content Placeholder 3"/>
          <p:cNvSpPr>
            <a:spLocks noGrp="1"/>
          </p:cNvSpPr>
          <p:nvPr>
            <p:ph idx="1"/>
          </p:nvPr>
        </p:nvSpPr>
        <p:spPr/>
        <p:txBody>
          <a:bodyPr/>
          <a:lstStyle/>
          <a:p>
            <a:r>
              <a:rPr lang="en-US" dirty="0" smtClean="0"/>
              <a:t>Create a new volume.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-create-volume –z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-s &lt;</a:t>
            </a:r>
            <a:r>
              <a:rPr lang="en-US" dirty="0" err="1" smtClean="0">
                <a:latin typeface="Courier New" pitchFamily="49" charset="0"/>
                <a:cs typeface="Courier New" pitchFamily="49" charset="0"/>
              </a:rPr>
              <a:t>size_GB</a:t>
            </a:r>
            <a:r>
              <a:rPr lang="en-US" dirty="0" smtClean="0">
                <a:latin typeface="Courier New" pitchFamily="49" charset="0"/>
                <a:cs typeface="Courier New" pitchFamily="49" charset="0"/>
              </a:rPr>
              <a:t>&gt;</a:t>
            </a:r>
          </a:p>
          <a:p>
            <a:pPr lvl="1"/>
            <a:r>
              <a:rPr lang="en-US" dirty="0" smtClean="0">
                <a:cs typeface="Courier New" pitchFamily="49" charset="0"/>
              </a:rPr>
              <a:t>Volume must be same size as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img</a:t>
            </a:r>
            <a:r>
              <a:rPr lang="en-US" dirty="0" smtClean="0">
                <a:cs typeface="Courier New" pitchFamily="49" charset="0"/>
              </a:rPr>
              <a:t> file with the bootable file system</a:t>
            </a:r>
          </a:p>
          <a:p>
            <a:r>
              <a:rPr lang="en-US" dirty="0" smtClean="0">
                <a:cs typeface="Courier New" pitchFamily="49" charset="0"/>
              </a:rPr>
              <a:t>Attach the volume to a helper instance.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-attach-volume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a:latin typeface="Courier New" pitchFamily="49" charset="0"/>
                <a:cs typeface="Courier New" pitchFamily="49" charset="0"/>
              </a:rPr>
              <a:t>-</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-d &lt;device&gt;</a:t>
            </a:r>
          </a:p>
          <a:p>
            <a:r>
              <a:rPr lang="en-US" dirty="0" smtClean="0">
                <a:cs typeface="Courier New" pitchFamily="49" charset="0"/>
              </a:rPr>
              <a:t>Log in to the helper instance and copy a bootable image into the attached volume.</a:t>
            </a:r>
          </a:p>
          <a:p>
            <a:pPr lvl="1"/>
            <a:r>
              <a:rPr lang="en-US" sz="2100" dirty="0" err="1">
                <a:latin typeface="Courier New" pitchFamily="49" charset="0"/>
                <a:cs typeface="Courier New" pitchFamily="49" charset="0"/>
              </a:rPr>
              <a:t>dd</a:t>
            </a:r>
            <a:r>
              <a:rPr lang="en-US" sz="2100" dirty="0">
                <a:latin typeface="Courier New" pitchFamily="49" charset="0"/>
                <a:cs typeface="Courier New" pitchFamily="49" charset="0"/>
              </a:rPr>
              <a:t> if=/path/to/image of</a:t>
            </a:r>
            <a:r>
              <a:rPr lang="en-US" sz="2100" dirty="0" smtClean="0">
                <a:latin typeface="Courier New" pitchFamily="49" charset="0"/>
                <a:cs typeface="Courier New" pitchFamily="49" charset="0"/>
              </a:rPr>
              <a:t>=&lt;device&gt; </a:t>
            </a:r>
            <a:r>
              <a:rPr lang="en-US" sz="2100" dirty="0" err="1" smtClean="0">
                <a:latin typeface="Courier New" pitchFamily="49" charset="0"/>
                <a:cs typeface="Courier New" pitchFamily="49" charset="0"/>
              </a:rPr>
              <a:t>bs</a:t>
            </a:r>
            <a:r>
              <a:rPr lang="en-US" sz="2100" dirty="0" smtClean="0">
                <a:latin typeface="Courier New" pitchFamily="49" charset="0"/>
                <a:cs typeface="Courier New" pitchFamily="49" charset="0"/>
              </a:rPr>
              <a:t>=1M</a:t>
            </a:r>
          </a:p>
          <a:p>
            <a:pPr lvl="1"/>
            <a:r>
              <a:rPr lang="en-US" sz="2100" dirty="0" smtClean="0">
                <a:cs typeface="Courier New" pitchFamily="49" charset="0"/>
              </a:rPr>
              <a:t>Flush the file system buffers after the </a:t>
            </a:r>
            <a:r>
              <a:rPr lang="en-US" sz="2100" dirty="0" smtClean="0">
                <a:latin typeface="Courier New" pitchFamily="49" charset="0"/>
                <a:cs typeface="Courier New" pitchFamily="49" charset="0"/>
              </a:rPr>
              <a:t>dd</a:t>
            </a:r>
            <a:r>
              <a:rPr lang="en-US" sz="2100" dirty="0" smtClean="0">
                <a:latin typeface="+mj-lt"/>
                <a:cs typeface="Courier New" pitchFamily="49" charset="0"/>
              </a:rPr>
              <a:t>.</a:t>
            </a:r>
            <a:endParaRPr lang="en-US" sz="2100" dirty="0">
              <a:latin typeface="Courier New" pitchFamily="49" charset="0"/>
              <a:cs typeface="Courier New" pitchFamily="49" charset="0"/>
            </a:endParaRPr>
          </a:p>
          <a:p>
            <a:pPr lvl="2"/>
            <a:r>
              <a:rPr lang="en-US" sz="1900" dirty="0" smtClean="0">
                <a:latin typeface="Courier New" pitchFamily="49" charset="0"/>
                <a:cs typeface="Courier New" pitchFamily="49" charset="0"/>
              </a:rPr>
              <a:t>sync</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9</a:t>
            </a:fld>
            <a:endParaRPr lang="en-US" dirty="0"/>
          </a:p>
        </p:txBody>
      </p:sp>
    </p:spTree>
    <p:extLst>
      <p:ext uri="{BB962C8B-B14F-4D97-AF65-F5344CB8AC3E}">
        <p14:creationId xmlns:p14="http://schemas.microsoft.com/office/powerpoint/2010/main" val="7545937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BS-Backed Instances&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3&quot;/&gt;&lt;property id=&quot;20307&quot; value=&quot;264&quot;/&gt;&lt;/object&gt;&lt;object type=&quot;3&quot; unique_id=&quot;10013&quot;&gt;&lt;property id=&quot;20148&quot; value=&quot;5&quot;/&gt;&lt;property id=&quot;20300&quot; value=&quot;Slide 14&quot;/&gt;&lt;property id=&quot;20307&quot; value=&quot;265&quot;/&gt;&lt;/object&gt;&lt;object type=&quot;3&quot; unique_id=&quot;11889&quot;&gt;&lt;property id=&quot;20148&quot; value=&quot;5&quot;/&gt;&lt;property id=&quot;20300&quot; value=&quot;Slide 6 - &amp;quot;Using EBS-Backed Instances&amp;quot;&quot;/&gt;&lt;property id=&quot;20307&quot; value=&quot;331&quot;/&gt;&lt;/object&gt;&lt;object type=&quot;3&quot; unique_id=&quot;11890&quot;&gt;&lt;property id=&quot;20148&quot; value=&quot;5&quot;/&gt;&lt;property id=&quot;20300&quot; value=&quot;Slide 5 - &amp;quot;Comparing Instance Types&amp;quot;&quot;/&gt;&lt;property id=&quot;20307&quot; value=&quot;334&quot;/&gt;&lt;/object&gt;&lt;object type=&quot;3&quot; unique_id=&quot;11891&quot;&gt;&lt;property id=&quot;20148&quot; value=&quot;5&quot;/&gt;&lt;property id=&quot;20300&quot; value=&quot;Slide 7 - &amp;quot;Suspending and Resuming&amp;quot;&quot;/&gt;&lt;property id=&quot;20307&quot; value=&quot;332&quot;/&gt;&lt;/object&gt;&lt;object type=&quot;3&quot; unique_id=&quot;11892&quot;&gt;&lt;property id=&quot;20148&quot; value=&quot;5&quot;/&gt;&lt;property id=&quot;20300&quot; value=&quot;Slide 10 - &amp;quot;Create an EBS EMI (2)&amp;quot;&quot;/&gt;&lt;property id=&quot;20307&quot; value=&quot;333&quot;/&gt;&lt;/object&gt;&lt;object type=&quot;3&quot; unique_id=&quot;11893&quot;&gt;&lt;property id=&quot;20148&quot; value=&quot;5&quot;/&gt;&lt;property id=&quot;20300&quot; value=&quot;Slide 11 - &amp;quot;Summary&amp;quot;&quot;/&gt;&lt;property id=&quot;20307&quot; value=&quot;307&quot;/&gt;&lt;/object&gt;&lt;object type=&quot;3&quot; unique_id=&quot;11965&quot;&gt;&lt;property id=&quot;20148&quot; value=&quot;5&quot;/&gt;&lt;property id=&quot;20300&quot; value=&quot;Slide 12 - &amp;quot;Hands-On&amp;quot;&quot;/&gt;&lt;property id=&quot;20307&quot; value=&quot;336&quot;/&gt;&lt;/object&gt;&lt;object type=&quot;3&quot; unique_id=&quot;20777&quot;&gt;&lt;property id=&quot;20148&quot; value=&quot;5&quot;/&gt;&lt;property id=&quot;20300&quot; value=&quot;Slide 8 - &amp;quot;EBS EMI Creation Overview&amp;quot;&quot;/&gt;&lt;property id=&quot;20307&quot; value=&quot;338&quot;/&gt;&lt;/object&gt;&lt;object type=&quot;3&quot; unique_id=&quot;20825&quot;&gt;&lt;property id=&quot;20148&quot; value=&quot;5&quot;/&gt;&lt;property id=&quot;20300&quot; value=&quot;Slide 9 - &amp;quot;Create an EBS EMI (1)&amp;quot;&quot;/&gt;&lt;property id=&quot;20307&quot; value=&quot;340&quot;/&gt;&lt;/object&gt;&lt;object type=&quot;3&quot; unique_id=&quot;21326&quot;&gt;&lt;property id=&quot;20148&quot; value=&quot;5&quot;/&gt;&lt;property id=&quot;20300&quot; value=&quot;Slide 4 - &amp;quot;EBS-Backed Instances&amp;quot;&quot;/&gt;&lt;property id=&quot;20307&quot; value=&quot;341&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16112</TotalTime>
  <Words>1455</Words>
  <Application>Microsoft Office PowerPoint</Application>
  <PresentationFormat>On-screen Show (4:3)</PresentationFormat>
  <Paragraphs>176</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euc-040_rev_d_corp_template_v10</vt:lpstr>
      <vt:lpstr>PowerPoint Presentation</vt:lpstr>
      <vt:lpstr>EBS-Backed Instances</vt:lpstr>
      <vt:lpstr>Module Topics</vt:lpstr>
      <vt:lpstr>EBS-Backed Instances</vt:lpstr>
      <vt:lpstr>Comparing Instance Types</vt:lpstr>
      <vt:lpstr>Using EBS-Backed Instances</vt:lpstr>
      <vt:lpstr>Suspending and Resuming</vt:lpstr>
      <vt:lpstr>EBS EMI Creation Overview</vt:lpstr>
      <vt:lpstr>Create an EBS EMI (1)</vt:lpstr>
      <vt:lpstr>Create an EBS EMI (2)</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385</cp:revision>
  <dcterms:created xsi:type="dcterms:W3CDTF">2011-10-23T23:18:41Z</dcterms:created>
  <dcterms:modified xsi:type="dcterms:W3CDTF">2012-12-21T15:39:29Z</dcterms:modified>
</cp:coreProperties>
</file>