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handoutMasterIdLst>
    <p:handoutMasterId r:id="rId32"/>
  </p:handoutMasterIdLst>
  <p:sldIdLst>
    <p:sldId id="256" r:id="rId2"/>
    <p:sldId id="274" r:id="rId3"/>
    <p:sldId id="275" r:id="rId4"/>
    <p:sldId id="277" r:id="rId5"/>
    <p:sldId id="280" r:id="rId6"/>
    <p:sldId id="300" r:id="rId7"/>
    <p:sldId id="281" r:id="rId8"/>
    <p:sldId id="295" r:id="rId9"/>
    <p:sldId id="294" r:id="rId10"/>
    <p:sldId id="278" r:id="rId11"/>
    <p:sldId id="279" r:id="rId12"/>
    <p:sldId id="296" r:id="rId13"/>
    <p:sldId id="297" r:id="rId14"/>
    <p:sldId id="282" r:id="rId15"/>
    <p:sldId id="298" r:id="rId16"/>
    <p:sldId id="290" r:id="rId17"/>
    <p:sldId id="289" r:id="rId18"/>
    <p:sldId id="257" r:id="rId19"/>
    <p:sldId id="258" r:id="rId20"/>
    <p:sldId id="259" r:id="rId21"/>
    <p:sldId id="292" r:id="rId22"/>
    <p:sldId id="260" r:id="rId23"/>
    <p:sldId id="271" r:id="rId24"/>
    <p:sldId id="272" r:id="rId25"/>
    <p:sldId id="293" r:id="rId26"/>
    <p:sldId id="301" r:id="rId27"/>
    <p:sldId id="291" r:id="rId28"/>
    <p:sldId id="299" r:id="rId29"/>
    <p:sldId id="285" r:id="rId30"/>
  </p:sldIdLst>
  <p:sldSz cx="9144000" cy="5143500" type="screen16x9"/>
  <p:notesSz cx="6858000" cy="9144000"/>
  <p:embeddedFontLst>
    <p:embeddedFont>
      <p:font typeface="Alegreya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9CD"/>
    <a:srgbClr val="137E36"/>
    <a:srgbClr val="A4C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227" autoAdjust="0"/>
  </p:normalViewPr>
  <p:slideViewPr>
    <p:cSldViewPr snapToGrid="0">
      <p:cViewPr>
        <p:scale>
          <a:sx n="100" d="100"/>
          <a:sy n="100" d="100"/>
        </p:scale>
        <p:origin x="389" y="53"/>
      </p:cViewPr>
      <p:guideLst/>
    </p:cSldViewPr>
  </p:slideViewPr>
  <p:outlineViewPr>
    <p:cViewPr>
      <p:scale>
        <a:sx n="33" d="100"/>
        <a:sy n="33" d="100"/>
      </p:scale>
      <p:origin x="0" y="0"/>
    </p:cViewPr>
  </p:outlineViewPr>
  <p:notesTextViewPr>
    <p:cViewPr>
      <p:scale>
        <a:sx n="1" d="1"/>
        <a:sy n="1" d="1"/>
      </p:scale>
      <p:origin x="0" y="-101"/>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3D388291-A86F-481C-98DE-FA04F91872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4F16421A-EA4F-4C31-80D8-CDA33EF9FB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E783DA-3290-4615-B973-06E75F2FC709}" type="datetimeFigureOut">
              <a:rPr lang="nl-NL" smtClean="0"/>
              <a:t>4-12-2017</a:t>
            </a:fld>
            <a:endParaRPr lang="nl-NL"/>
          </a:p>
        </p:txBody>
      </p:sp>
      <p:sp>
        <p:nvSpPr>
          <p:cNvPr id="4" name="Tijdelijke aanduiding voor voettekst 3">
            <a:extLst>
              <a:ext uri="{FF2B5EF4-FFF2-40B4-BE49-F238E27FC236}">
                <a16:creationId xmlns:a16="http://schemas.microsoft.com/office/drawing/2014/main" id="{A58D28C0-0CE9-457E-907B-8E3B0C3E01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8C70E7AA-CFF7-432E-8E41-F415B18C5B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43F4C-B397-441B-9256-EDF5DFB5D788}" type="slidenum">
              <a:rPr lang="nl-NL" smtClean="0"/>
              <a:t>‹nr.›</a:t>
            </a:fld>
            <a:endParaRPr lang="nl-NL"/>
          </a:p>
        </p:txBody>
      </p:sp>
    </p:spTree>
    <p:extLst>
      <p:ext uri="{BB962C8B-B14F-4D97-AF65-F5344CB8AC3E}">
        <p14:creationId xmlns:p14="http://schemas.microsoft.com/office/powerpoint/2010/main" val="387032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60856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endParaRPr dirty="0">
              <a:solidFill>
                <a:schemeClr val="dk1"/>
              </a:solidFill>
            </a:endParaRPr>
          </a:p>
        </p:txBody>
      </p:sp>
    </p:spTree>
    <p:extLst>
      <p:ext uri="{BB962C8B-B14F-4D97-AF65-F5344CB8AC3E}">
        <p14:creationId xmlns:p14="http://schemas.microsoft.com/office/powerpoint/2010/main" val="264441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Tree>
    <p:extLst>
      <p:ext uri="{BB962C8B-B14F-4D97-AF65-F5344CB8AC3E}">
        <p14:creationId xmlns:p14="http://schemas.microsoft.com/office/powerpoint/2010/main" val="3813467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Tree>
    <p:extLst>
      <p:ext uri="{BB962C8B-B14F-4D97-AF65-F5344CB8AC3E}">
        <p14:creationId xmlns:p14="http://schemas.microsoft.com/office/powerpoint/2010/main" val="116205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92599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48151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66150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62912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nl-NL" dirty="0"/>
              <a:t>Hoe zorgen we ervoor dat het blijft werken?</a:t>
            </a:r>
          </a:p>
          <a:p>
            <a:pPr lvl="0" rtl="0">
              <a:spcBef>
                <a:spcPts val="0"/>
              </a:spcBef>
              <a:buNone/>
            </a:pPr>
            <a:r>
              <a:rPr lang="nl-NL" dirty="0"/>
              <a:t>En wat als het ineens alsnog uitvalt?</a:t>
            </a:r>
          </a:p>
          <a:p>
            <a:pPr lvl="0" rtl="0">
              <a:spcBef>
                <a:spcPts val="0"/>
              </a:spcBef>
              <a:buNone/>
            </a:pPr>
            <a:endParaRPr lang="nl-NL" dirty="0"/>
          </a:p>
          <a:p>
            <a:pPr lvl="0" rtl="0">
              <a:spcBef>
                <a:spcPts val="0"/>
              </a:spcBef>
              <a:buNone/>
            </a:pPr>
            <a:r>
              <a:rPr lang="nl-NL" dirty="0"/>
              <a:t>Stel dat het gehele systeem functioneel prima werkt. Hartstikke mooi, maar wat nou als één van die poten het om wat voor reden dan ook niet meer doet.</a:t>
            </a:r>
          </a:p>
          <a:p>
            <a:pPr lvl="0" rtl="0">
              <a:spcBef>
                <a:spcPts val="0"/>
              </a:spcBef>
              <a:buNone/>
            </a:pPr>
            <a:r>
              <a:rPr lang="nl-NL" dirty="0"/>
              <a:t>Dan wil een kind zijn pasje scannen bij die poot en krijgt totaal geen reactie van het apparaat. Dat kind raakt hoogstwaarschijnlijk gefrustreerd en gaat denken dat het niet werkt.</a:t>
            </a:r>
          </a:p>
          <a:p>
            <a:pPr lvl="0" rtl="0">
              <a:spcBef>
                <a:spcPts val="0"/>
              </a:spcBef>
              <a:buNone/>
            </a:pPr>
            <a:endParaRPr lang="nl-NL" dirty="0"/>
          </a:p>
          <a:p>
            <a:pPr lvl="0" rtl="0">
              <a:spcBef>
                <a:spcPts val="0"/>
              </a:spcBef>
              <a:buNone/>
            </a:pPr>
            <a:r>
              <a:rPr lang="nl-NL" dirty="0"/>
              <a:t>Dit kan resulteren in een kind dat niet meer mee wilt doen met een speurtocht. Wat uiteindelijk kan leiden tot een kind dat het niet meer leuk vindt om naar de dierentuin te gaan om kennis op te doen.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0747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nl-NL" dirty="0"/>
          </a:p>
          <a:p>
            <a:pPr lvl="0" rtl="0">
              <a:spcBef>
                <a:spcPts val="0"/>
              </a:spcBef>
              <a:buNone/>
            </a:pPr>
            <a:r>
              <a:rPr lang="nl-NL" dirty="0"/>
              <a:t>Niet alleen om preventie maatregelen toe te passen voor het functioneren van het systeem, maar ook voor het inzien van technische mankementen die voor verbetering vatbaar zijn.</a:t>
            </a:r>
          </a:p>
          <a:p>
            <a:pPr lvl="0" rt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err="1"/>
              <a:t>vision</a:t>
            </a:r>
            <a:endParaRPr lang="nl-NL" dirty="0"/>
          </a:p>
        </p:txBody>
      </p:sp>
    </p:spTree>
    <p:extLst>
      <p:ext uri="{BB962C8B-B14F-4D97-AF65-F5344CB8AC3E}">
        <p14:creationId xmlns:p14="http://schemas.microsoft.com/office/powerpoint/2010/main" val="2952192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nl-NL" dirty="0">
                <a:solidFill>
                  <a:schemeClr val="dk1"/>
                </a:solidFill>
              </a:rPr>
              <a:t>Een webapplicatie waarin de technische dienst (of een andere afdeling) kan zien wat de status is van alle apparaten in het park.</a:t>
            </a:r>
          </a:p>
          <a:p>
            <a:pPr lvl="0" rtl="0">
              <a:lnSpc>
                <a:spcPct val="115000"/>
              </a:lnSpc>
              <a:spcBef>
                <a:spcPts val="0"/>
              </a:spcBef>
              <a:buClr>
                <a:schemeClr val="dk1"/>
              </a:buClr>
              <a:buSzPct val="100000"/>
              <a:buFont typeface="Arial"/>
              <a:buNone/>
            </a:pPr>
            <a:endParaRPr lang="nl-NL"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423919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Tree>
    <p:extLst>
      <p:ext uri="{BB962C8B-B14F-4D97-AF65-F5344CB8AC3E}">
        <p14:creationId xmlns:p14="http://schemas.microsoft.com/office/powerpoint/2010/main" val="2165137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pPr lvl="0" rtl="0">
              <a:lnSpc>
                <a:spcPct val="115000"/>
              </a:lnSpc>
              <a:spcBef>
                <a:spcPts val="0"/>
              </a:spcBef>
              <a:buClr>
                <a:schemeClr val="dk1"/>
              </a:buClr>
              <a:buSzPct val="100000"/>
              <a:buFont typeface="Arial"/>
              <a:buNone/>
            </a:pPr>
            <a:r>
              <a:rPr lang="nl-NL" dirty="0">
                <a:solidFill>
                  <a:schemeClr val="dk1"/>
                </a:solidFill>
              </a:rPr>
              <a:t>We gaan gebruikmaken van </a:t>
            </a:r>
            <a:r>
              <a:rPr lang="nl-NL" dirty="0" err="1">
                <a:solidFill>
                  <a:schemeClr val="dk1"/>
                </a:solidFill>
              </a:rPr>
              <a:t>Elasticsearch</a:t>
            </a:r>
            <a:r>
              <a:rPr lang="nl-NL" dirty="0">
                <a:solidFill>
                  <a:schemeClr val="dk1"/>
                </a:solidFill>
              </a:rPr>
              <a:t>, </a:t>
            </a:r>
            <a:r>
              <a:rPr lang="nl-NL" dirty="0" err="1">
                <a:solidFill>
                  <a:schemeClr val="dk1"/>
                </a:solidFill>
              </a:rPr>
              <a:t>Kibana</a:t>
            </a:r>
            <a:r>
              <a:rPr lang="nl-NL" dirty="0">
                <a:solidFill>
                  <a:schemeClr val="dk1"/>
                </a:solidFill>
              </a:rPr>
              <a:t>, Logstash en beats om alle gegevens mee op te slaan en grafische weergaves van te maken. Deze grafische weergaves importeren we in onze eigen </a:t>
            </a:r>
            <a:r>
              <a:rPr lang="nl-NL" dirty="0" err="1">
                <a:solidFill>
                  <a:schemeClr val="dk1"/>
                </a:solidFill>
              </a:rPr>
              <a:t>React</a:t>
            </a:r>
            <a:r>
              <a:rPr lang="nl-NL" dirty="0">
                <a:solidFill>
                  <a:schemeClr val="dk1"/>
                </a:solidFill>
              </a:rPr>
              <a:t> applicatie die Burgers’ Zoo dan weer kan gebruiken om te achterhalen wat de situatie is van alle poten in het park.</a:t>
            </a:r>
          </a:p>
          <a:p>
            <a:pPr lvl="0" rtl="0">
              <a:lnSpc>
                <a:spcPct val="115000"/>
              </a:lnSpc>
              <a:spcBef>
                <a:spcPts val="0"/>
              </a:spcBef>
              <a:buClr>
                <a:schemeClr val="dk1"/>
              </a:buClr>
              <a:buSzPct val="100000"/>
              <a:buFont typeface="Arial"/>
              <a:buNone/>
            </a:pPr>
            <a:r>
              <a:rPr lang="nl-NL" dirty="0">
                <a:solidFill>
                  <a:schemeClr val="dk1"/>
                </a:solidFill>
              </a:rPr>
              <a:t>We hebben van Rick de tip gekregen deze setup te gebruiken en na onderzoek zijn wij het ermee eens deze setup te gaan gebruiken. Dit is voornamelijk door het gemak dat deze setup biedt. Beats is een applicatie die gebruikt wordt om periodieke berichten te sturen met alle informatie van zo’n apparaatje, logstash zorgt ervoor dat deze gegevens worden weggeschreven in </a:t>
            </a:r>
            <a:r>
              <a:rPr lang="nl-NL" dirty="0" err="1">
                <a:solidFill>
                  <a:schemeClr val="dk1"/>
                </a:solidFill>
              </a:rPr>
              <a:t>Elasticsearch</a:t>
            </a:r>
            <a:r>
              <a:rPr lang="nl-NL" dirty="0">
                <a:solidFill>
                  <a:schemeClr val="dk1"/>
                </a:solidFill>
              </a:rPr>
              <a:t>. Met </a:t>
            </a:r>
            <a:r>
              <a:rPr lang="nl-NL" dirty="0" err="1">
                <a:solidFill>
                  <a:schemeClr val="dk1"/>
                </a:solidFill>
              </a:rPr>
              <a:t>kibana</a:t>
            </a:r>
            <a:r>
              <a:rPr lang="nl-NL" dirty="0">
                <a:solidFill>
                  <a:schemeClr val="dk1"/>
                </a:solidFill>
              </a:rPr>
              <a:t> kunnen we vervolgens de grafieken en tabellen maken met de data die is opgeslagen in </a:t>
            </a:r>
            <a:r>
              <a:rPr lang="nl-NL" dirty="0" err="1">
                <a:solidFill>
                  <a:schemeClr val="dk1"/>
                </a:solidFill>
              </a:rPr>
              <a:t>elasticsearch</a:t>
            </a:r>
            <a:r>
              <a:rPr lang="nl-NL" dirty="0">
                <a:solidFill>
                  <a:schemeClr val="dk1"/>
                </a:solidFill>
              </a:rPr>
              <a:t>.</a:t>
            </a:r>
          </a:p>
          <a:p>
            <a:pPr lvl="0" rtl="0">
              <a:lnSpc>
                <a:spcPct val="115000"/>
              </a:lnSpc>
              <a:spcBef>
                <a:spcPts val="0"/>
              </a:spcBef>
              <a:buClr>
                <a:schemeClr val="dk1"/>
              </a:buClr>
              <a:buSzPct val="100000"/>
              <a:buFont typeface="Arial"/>
              <a:buNone/>
            </a:pPr>
            <a:endParaRPr lang="nl-NL" dirty="0">
              <a:solidFill>
                <a:schemeClr val="dk1"/>
              </a:solidFill>
            </a:endParaRPr>
          </a:p>
          <a:p>
            <a:pPr lvl="0" rtl="0">
              <a:lnSpc>
                <a:spcPct val="115000"/>
              </a:lnSpc>
              <a:spcBef>
                <a:spcPts val="0"/>
              </a:spcBef>
              <a:buClr>
                <a:schemeClr val="dk1"/>
              </a:buClr>
              <a:buSzPct val="100000"/>
              <a:buFont typeface="Arial"/>
              <a:buNone/>
            </a:pPr>
            <a:r>
              <a:rPr lang="nl-NL" dirty="0">
                <a:solidFill>
                  <a:schemeClr val="dk1"/>
                </a:solidFill>
              </a:rPr>
              <a:t>Deze grafieken “exporteren” we naar onze </a:t>
            </a:r>
            <a:r>
              <a:rPr lang="nl-NL" dirty="0" err="1">
                <a:solidFill>
                  <a:schemeClr val="dk1"/>
                </a:solidFill>
              </a:rPr>
              <a:t>React</a:t>
            </a:r>
            <a:r>
              <a:rPr lang="nl-NL" dirty="0">
                <a:solidFill>
                  <a:schemeClr val="dk1"/>
                </a:solidFill>
              </a:rPr>
              <a:t> app.</a:t>
            </a:r>
          </a:p>
        </p:txBody>
      </p:sp>
    </p:spTree>
    <p:extLst>
      <p:ext uri="{BB962C8B-B14F-4D97-AF65-F5344CB8AC3E}">
        <p14:creationId xmlns:p14="http://schemas.microsoft.com/office/powerpoint/2010/main" val="3647540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nl-NL" dirty="0">
                <a:solidFill>
                  <a:schemeClr val="dk1"/>
                </a:solidFill>
              </a:rPr>
              <a:t>Een webapplicatie waarin de technische dienst (of een andere afdeling) kan zien wat de status is van alle apparaten in het park.</a:t>
            </a:r>
          </a:p>
          <a:p>
            <a:pPr lvl="0" rtl="0">
              <a:lnSpc>
                <a:spcPct val="115000"/>
              </a:lnSpc>
              <a:spcBef>
                <a:spcPts val="0"/>
              </a:spcBef>
              <a:buClr>
                <a:schemeClr val="dk1"/>
              </a:buClr>
              <a:buSzPct val="100000"/>
              <a:buFont typeface="Arial"/>
              <a:buNone/>
            </a:pPr>
            <a:endParaRPr lang="nl-NL" dirty="0">
              <a:solidFill>
                <a:schemeClr val="dk1"/>
              </a:solidFill>
            </a:endParaRPr>
          </a:p>
        </p:txBody>
      </p:sp>
    </p:spTree>
    <p:extLst>
      <p:ext uri="{BB962C8B-B14F-4D97-AF65-F5344CB8AC3E}">
        <p14:creationId xmlns:p14="http://schemas.microsoft.com/office/powerpoint/2010/main" val="770714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ct val="100000"/>
              <a:buFont typeface="Arial"/>
              <a:buNone/>
              <a:tabLst/>
              <a:defRPr/>
            </a:pPr>
            <a:r>
              <a:rPr lang="nl-NL" dirty="0"/>
              <a:t>Het bekendmaken kan op 2 manieren:</a:t>
            </a:r>
          </a:p>
          <a:p>
            <a:pPr marL="171450" marR="0" lvl="0" indent="-171450" algn="l" defTabSz="914400" rtl="0" eaLnBrk="1" fontAlgn="auto" latinLnBrk="0" hangingPunct="1">
              <a:lnSpc>
                <a:spcPct val="115000"/>
              </a:lnSpc>
              <a:spcBef>
                <a:spcPts val="0"/>
              </a:spcBef>
              <a:spcAft>
                <a:spcPts val="0"/>
              </a:spcAft>
              <a:buClr>
                <a:schemeClr val="dk1"/>
              </a:buClr>
              <a:buSzPct val="100000"/>
              <a:buFontTx/>
              <a:buChar char="-"/>
              <a:tabLst/>
              <a:defRPr/>
            </a:pPr>
            <a:r>
              <a:rPr lang="nl-NL" dirty="0"/>
              <a:t>Via notificatie</a:t>
            </a:r>
          </a:p>
          <a:p>
            <a:pPr marL="171450" marR="0" lvl="0" indent="-171450" algn="l" defTabSz="914400" rtl="0" eaLnBrk="1" fontAlgn="auto" latinLnBrk="0" hangingPunct="1">
              <a:lnSpc>
                <a:spcPct val="115000"/>
              </a:lnSpc>
              <a:spcBef>
                <a:spcPts val="0"/>
              </a:spcBef>
              <a:spcAft>
                <a:spcPts val="0"/>
              </a:spcAft>
              <a:buClr>
                <a:schemeClr val="dk1"/>
              </a:buClr>
              <a:buSzPct val="100000"/>
              <a:buFontTx/>
              <a:buChar char="-"/>
              <a:tabLst/>
              <a:defRPr/>
            </a:pPr>
            <a:r>
              <a:rPr lang="nl-NL" dirty="0"/>
              <a:t>Zelf inzien in de app</a:t>
            </a:r>
          </a:p>
          <a:p>
            <a:pPr marL="0" marR="0" lvl="0" indent="0" algn="l" defTabSz="914400" rtl="0" eaLnBrk="1" fontAlgn="auto" latinLnBrk="0" hangingPunct="1">
              <a:lnSpc>
                <a:spcPct val="115000"/>
              </a:lnSpc>
              <a:spcBef>
                <a:spcPts val="0"/>
              </a:spcBef>
              <a:spcAft>
                <a:spcPts val="0"/>
              </a:spcAft>
              <a:buClr>
                <a:schemeClr val="dk1"/>
              </a:buClr>
              <a:buSzPct val="100000"/>
              <a:buFont typeface="Arial"/>
              <a:buNone/>
              <a:tabLst/>
              <a:defRPr/>
            </a:pPr>
            <a:endParaRPr lang="nl-NL" dirty="0"/>
          </a:p>
          <a:p>
            <a:pPr marL="0" marR="0" lvl="0" indent="0" algn="l" defTabSz="914400" rtl="0" eaLnBrk="1" fontAlgn="auto" latinLnBrk="0" hangingPunct="1">
              <a:lnSpc>
                <a:spcPct val="115000"/>
              </a:lnSpc>
              <a:spcBef>
                <a:spcPts val="0"/>
              </a:spcBef>
              <a:spcAft>
                <a:spcPts val="0"/>
              </a:spcAft>
              <a:buClr>
                <a:schemeClr val="dk1"/>
              </a:buClr>
              <a:buSzPct val="100000"/>
              <a:buFont typeface="Arial"/>
              <a:buNone/>
              <a:tabLst/>
              <a:defRPr/>
            </a:pPr>
            <a:r>
              <a:rPr lang="nl-NL" dirty="0"/>
              <a:t>Ons idee mondt uit tot deze hypothese of veronderstelling, mocht er iets misgaan met de apparatuur dan kan de technische dienst (of een mogelijke andere partij afhankelijk van de keuze die Burgers’ Zoo maakt over de eigenaarschap van het oplossen van eventuele problemen) alsnog ervoor zorgen dat het systeem werkende blijft en daarmee frustraties van de bezoekers voorkomt.</a:t>
            </a:r>
          </a:p>
          <a:p>
            <a:pPr lvl="0" rtl="0">
              <a:lnSpc>
                <a:spcPct val="115000"/>
              </a:lnSpc>
              <a:spcBef>
                <a:spcPts val="0"/>
              </a:spcBef>
              <a:buClr>
                <a:schemeClr val="dk1"/>
              </a:buClr>
              <a:buSzPct val="100000"/>
              <a:buFont typeface="Arial"/>
              <a:buNone/>
            </a:pPr>
            <a:endParaRPr lang="en" dirty="0">
              <a:solidFill>
                <a:schemeClr val="dk1"/>
              </a:solidFill>
            </a:endParaRPr>
          </a:p>
        </p:txBody>
      </p:sp>
    </p:spTree>
    <p:extLst>
      <p:ext uri="{BB962C8B-B14F-4D97-AF65-F5344CB8AC3E}">
        <p14:creationId xmlns:p14="http://schemas.microsoft.com/office/powerpoint/2010/main" val="123971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nl-NL" dirty="0"/>
              <a:t>2 tests</a:t>
            </a:r>
          </a:p>
          <a:p>
            <a:pPr lvl="0" rtl="0">
              <a:spcBef>
                <a:spcPts val="0"/>
              </a:spcBef>
              <a:buNone/>
            </a:pPr>
            <a:endParaRPr lang="nl-NL" dirty="0"/>
          </a:p>
          <a:p>
            <a:pPr lvl="0" rtl="0">
              <a:spcBef>
                <a:spcPts val="0"/>
              </a:spcBef>
              <a:buNone/>
            </a:pPr>
            <a:r>
              <a:rPr lang="nl-NL" dirty="0"/>
              <a:t>Functionaliteitstest werkt wat we hebben gebouwd nu fatsoenlijk?</a:t>
            </a:r>
          </a:p>
          <a:p>
            <a:pPr lvl="0" rtl="0">
              <a:spcBef>
                <a:spcPts val="0"/>
              </a:spcBef>
              <a:buNone/>
            </a:pPr>
            <a:r>
              <a:rPr lang="nl-NL" dirty="0"/>
              <a:t>Uit de test kunnen we nog de pijnpunten halen die we zien zitten, daarover kunnen we een aanbeveling doen aan Burgers’ Zoo of aan een eventuele volgende projectgroep.</a:t>
            </a:r>
          </a:p>
          <a:p>
            <a:pPr lvl="0" rtl="0">
              <a:spcBef>
                <a:spcPts val="0"/>
              </a:spcBef>
              <a:buNone/>
            </a:pPr>
            <a:endParaRPr lang="nl-NL" dirty="0"/>
          </a:p>
          <a:p>
            <a:pPr lvl="0" rtl="0">
              <a:spcBef>
                <a:spcPts val="0"/>
              </a:spcBef>
              <a:buNone/>
            </a:pPr>
            <a:r>
              <a:rPr lang="nl-NL" dirty="0"/>
              <a:t>Gebruikerstest, kunnen de mensen van burgers’ Zoo onze applicatie gebruiken om te achterhalen wat er mis is met een poot.</a:t>
            </a:r>
            <a:endParaRPr dirty="0"/>
          </a:p>
        </p:txBody>
      </p:sp>
    </p:spTree>
    <p:extLst>
      <p:ext uri="{BB962C8B-B14F-4D97-AF65-F5344CB8AC3E}">
        <p14:creationId xmlns:p14="http://schemas.microsoft.com/office/powerpoint/2010/main" val="281704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74008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nl-NL" dirty="0"/>
          </a:p>
        </p:txBody>
      </p:sp>
    </p:spTree>
    <p:extLst>
      <p:ext uri="{BB962C8B-B14F-4D97-AF65-F5344CB8AC3E}">
        <p14:creationId xmlns:p14="http://schemas.microsoft.com/office/powerpoint/2010/main" val="78268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9018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endParaRPr lang="en" dirty="0">
              <a:solidFill>
                <a:schemeClr val="dk1"/>
              </a:solidFill>
            </a:endParaRPr>
          </a:p>
        </p:txBody>
      </p:sp>
    </p:spTree>
    <p:extLst>
      <p:ext uri="{BB962C8B-B14F-4D97-AF65-F5344CB8AC3E}">
        <p14:creationId xmlns:p14="http://schemas.microsoft.com/office/powerpoint/2010/main" val="331926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638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1677890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13965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endParaRPr dirty="0">
              <a:solidFill>
                <a:schemeClr val="dk1"/>
              </a:solidFill>
            </a:endParaRPr>
          </a:p>
        </p:txBody>
      </p:sp>
    </p:spTree>
    <p:extLst>
      <p:ext uri="{BB962C8B-B14F-4D97-AF65-F5344CB8AC3E}">
        <p14:creationId xmlns:p14="http://schemas.microsoft.com/office/powerpoint/2010/main" val="422513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179961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‹nr.›</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‹nr.›</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p:nvPr/>
        </p:nvSpPr>
        <p:spPr>
          <a:xfrm>
            <a:off x="0" y="0"/>
            <a:ext cx="9144000" cy="5143500"/>
          </a:xfrm>
          <a:prstGeom prst="rect">
            <a:avLst/>
          </a:prstGeom>
          <a:solidFill>
            <a:srgbClr val="BA181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ctrTitle"/>
          </p:nvPr>
        </p:nvSpPr>
        <p:spPr>
          <a:xfrm>
            <a:off x="0" y="1762950"/>
            <a:ext cx="5556900" cy="905400"/>
          </a:xfrm>
          <a:prstGeom prst="rect">
            <a:avLst/>
          </a:prstGeom>
        </p:spPr>
        <p:txBody>
          <a:bodyPr lIns="91425" tIns="91425" rIns="91425" bIns="91425" anchor="b" anchorCtr="0">
            <a:noAutofit/>
          </a:bodyPr>
          <a:lstStyle/>
          <a:p>
            <a:pPr lvl="0">
              <a:spcBef>
                <a:spcPts val="0"/>
              </a:spcBef>
              <a:buNone/>
            </a:pPr>
            <a:r>
              <a:rPr lang="nl-NL" sz="4800" b="1" dirty="0">
                <a:solidFill>
                  <a:srgbClr val="FFFFFF"/>
                </a:solidFill>
                <a:latin typeface="Alegreya Sans"/>
                <a:ea typeface="Alegreya Sans"/>
                <a:cs typeface="Alegreya Sans"/>
                <a:sym typeface="Alegreya Sans"/>
              </a:rPr>
              <a:t>Burgers’ Zoo</a:t>
            </a:r>
            <a:endParaRPr lang="en" sz="4800" b="1" dirty="0">
              <a:solidFill>
                <a:srgbClr val="FFFFFF"/>
              </a:solidFill>
              <a:latin typeface="Alegreya Sans"/>
              <a:ea typeface="Alegreya Sans"/>
              <a:cs typeface="Alegreya Sans"/>
              <a:sym typeface="Alegreya Sans"/>
            </a:endParaRPr>
          </a:p>
        </p:txBody>
      </p:sp>
      <p:sp>
        <p:nvSpPr>
          <p:cNvPr id="56" name="Shape 56"/>
          <p:cNvSpPr txBox="1">
            <a:spLocks noGrp="1"/>
          </p:cNvSpPr>
          <p:nvPr>
            <p:ph type="subTitle" idx="1"/>
          </p:nvPr>
        </p:nvSpPr>
        <p:spPr>
          <a:xfrm>
            <a:off x="641925" y="2668350"/>
            <a:ext cx="3960900" cy="792600"/>
          </a:xfrm>
          <a:prstGeom prst="rect">
            <a:avLst/>
          </a:prstGeom>
        </p:spPr>
        <p:txBody>
          <a:bodyPr lIns="91425" tIns="91425" rIns="91425" bIns="91425" anchor="t" anchorCtr="0">
            <a:noAutofit/>
          </a:bodyPr>
          <a:lstStyle/>
          <a:p>
            <a:pPr lvl="0">
              <a:spcBef>
                <a:spcPts val="0"/>
              </a:spcBef>
              <a:buNone/>
            </a:pPr>
            <a:r>
              <a:rPr lang="nl-NL" sz="2400" dirty="0">
                <a:solidFill>
                  <a:srgbClr val="CCCCCC"/>
                </a:solidFill>
              </a:rPr>
              <a:t>Burgers’ Zoo Groep 1</a:t>
            </a:r>
            <a:endParaRPr sz="2400" dirty="0">
              <a:solidFill>
                <a:srgbClr val="CCCCCC"/>
              </a:solidFill>
            </a:endParaRPr>
          </a:p>
          <a:p>
            <a:pPr lvl="0">
              <a:spcBef>
                <a:spcPts val="0"/>
              </a:spcBef>
              <a:buNone/>
            </a:pPr>
            <a:endParaRPr lang="nl-NL" sz="1400" dirty="0">
              <a:solidFill>
                <a:srgbClr val="CCCCCC"/>
              </a:solidFill>
            </a:endParaRPr>
          </a:p>
          <a:p>
            <a:pPr lvl="0">
              <a:spcBef>
                <a:spcPts val="0"/>
              </a:spcBef>
              <a:buNone/>
            </a:pPr>
            <a:r>
              <a:rPr lang="nl-NL" sz="1400" dirty="0">
                <a:solidFill>
                  <a:srgbClr val="CCCCCC"/>
                </a:solidFill>
              </a:rPr>
              <a:t>Sharon Franke</a:t>
            </a:r>
          </a:p>
          <a:p>
            <a:pPr lvl="0">
              <a:spcBef>
                <a:spcPts val="0"/>
              </a:spcBef>
              <a:buNone/>
            </a:pPr>
            <a:r>
              <a:rPr lang="nl-NL" sz="1400" dirty="0">
                <a:solidFill>
                  <a:srgbClr val="CCCCCC"/>
                </a:solidFill>
              </a:rPr>
              <a:t>Sijmen </a:t>
            </a:r>
            <a:r>
              <a:rPr lang="nl-NL" sz="1400" dirty="0" err="1">
                <a:solidFill>
                  <a:srgbClr val="CCCCCC"/>
                </a:solidFill>
              </a:rPr>
              <a:t>Huizenga</a:t>
            </a:r>
            <a:endParaRPr lang="nl-NL" sz="1400" dirty="0">
              <a:solidFill>
                <a:srgbClr val="CCCCCC"/>
              </a:solidFill>
            </a:endParaRPr>
          </a:p>
          <a:p>
            <a:pPr lvl="0">
              <a:spcBef>
                <a:spcPts val="0"/>
              </a:spcBef>
              <a:buNone/>
            </a:pPr>
            <a:r>
              <a:rPr lang="nl-NL" sz="1400" dirty="0">
                <a:solidFill>
                  <a:srgbClr val="CCCCCC"/>
                </a:solidFill>
              </a:rPr>
              <a:t>Thomas Kool</a:t>
            </a:r>
          </a:p>
          <a:p>
            <a:pPr lvl="0">
              <a:spcBef>
                <a:spcPts val="0"/>
              </a:spcBef>
              <a:buNone/>
            </a:pPr>
            <a:r>
              <a:rPr lang="nl-NL" sz="1400" dirty="0">
                <a:solidFill>
                  <a:srgbClr val="CCCCCC"/>
                </a:solidFill>
              </a:rPr>
              <a:t>Rick van Lieshout</a:t>
            </a:r>
          </a:p>
          <a:p>
            <a:pPr lvl="0">
              <a:spcBef>
                <a:spcPts val="0"/>
              </a:spcBef>
              <a:buNone/>
            </a:pPr>
            <a:r>
              <a:rPr lang="nl-NL" sz="1400" dirty="0" err="1">
                <a:solidFill>
                  <a:srgbClr val="CCCCCC"/>
                </a:solidFill>
              </a:rPr>
              <a:t>Asher</a:t>
            </a:r>
            <a:r>
              <a:rPr lang="nl-NL" sz="1400" dirty="0">
                <a:solidFill>
                  <a:srgbClr val="CCCCCC"/>
                </a:solidFill>
              </a:rPr>
              <a:t> de Vries</a:t>
            </a:r>
            <a:endParaRPr lang="en" sz="1400" dirty="0">
              <a:solidFill>
                <a:srgbClr val="CCCCCC"/>
              </a:solidFill>
            </a:endParaRPr>
          </a:p>
          <a:p>
            <a:pPr lvl="0" algn="l" rtl="0">
              <a:lnSpc>
                <a:spcPct val="90000"/>
              </a:lnSpc>
              <a:spcBef>
                <a:spcPts val="860"/>
              </a:spcBef>
              <a:buClr>
                <a:srgbClr val="D1282E"/>
              </a:buClr>
              <a:buSzPct val="25000"/>
              <a:buFont typeface="Arial"/>
              <a:buNone/>
            </a:pPr>
            <a:endParaRPr sz="2400" dirty="0">
              <a:solidFill>
                <a:srgbClr val="CCCCCC"/>
              </a:solidFill>
            </a:endParaRPr>
          </a:p>
        </p:txBody>
      </p:sp>
      <p:pic>
        <p:nvPicPr>
          <p:cNvPr id="57" name="Shape 57"/>
          <p:cNvPicPr preferRelativeResize="0"/>
          <p:nvPr/>
        </p:nvPicPr>
        <p:blipFill rotWithShape="1">
          <a:blip r:embed="rId3">
            <a:alphaModFix/>
          </a:blip>
          <a:srcRect l="55137" t="-3186"/>
          <a:stretch/>
        </p:blipFill>
        <p:spPr>
          <a:xfrm flipH="1">
            <a:off x="6569800" y="-163902"/>
            <a:ext cx="2574200" cy="53074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p:nvPr/>
        </p:nvSpPr>
        <p:spPr>
          <a:xfrm>
            <a:off x="0" y="-9900"/>
            <a:ext cx="9144000" cy="5163300"/>
          </a:xfrm>
          <a:prstGeom prst="rect">
            <a:avLst/>
          </a:prstGeom>
          <a:solidFill>
            <a:srgbClr val="F8B214"/>
          </a:solidFill>
          <a:ln>
            <a:noFill/>
          </a:ln>
        </p:spPr>
        <p:txBody>
          <a:bodyPr lIns="91425" tIns="91425" rIns="91425" bIns="91425" anchor="ctr" anchorCtr="0">
            <a:noAutofit/>
          </a:bodyPr>
          <a:lstStyle/>
          <a:p>
            <a:pPr lvl="0" rtl="0">
              <a:spcBef>
                <a:spcPts val="0"/>
              </a:spcBef>
              <a:buNone/>
            </a:pPr>
            <a:endParaRPr sz="1800">
              <a:solidFill>
                <a:schemeClr val="dk2"/>
              </a:solidFill>
            </a:endParaRPr>
          </a:p>
        </p:txBody>
      </p:sp>
      <p:sp>
        <p:nvSpPr>
          <p:cNvPr id="77" name="Shape 77"/>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FFFFFF"/>
                </a:solidFill>
                <a:latin typeface="Alegreya Sans"/>
                <a:ea typeface="Alegreya Sans"/>
                <a:cs typeface="Alegreya Sans"/>
                <a:sym typeface="Alegreya Sans"/>
              </a:rPr>
              <a:t>Terugkeer probleem</a:t>
            </a:r>
            <a:endParaRPr lang="en" sz="3600" b="1" dirty="0">
              <a:solidFill>
                <a:srgbClr val="FFFFFF"/>
              </a:solidFill>
              <a:latin typeface="Alegreya Sans"/>
              <a:ea typeface="Alegreya Sans"/>
              <a:cs typeface="Alegreya Sans"/>
              <a:sym typeface="Alegreya Sans"/>
            </a:endParaRPr>
          </a:p>
        </p:txBody>
      </p:sp>
      <p:pic>
        <p:nvPicPr>
          <p:cNvPr id="78" name="Shape 78"/>
          <p:cNvPicPr preferRelativeResize="0"/>
          <p:nvPr/>
        </p:nvPicPr>
        <p:blipFill>
          <a:blip r:embed="rId3">
            <a:alphaModFix/>
          </a:blip>
          <a:stretch>
            <a:fillRect/>
          </a:stretch>
        </p:blipFill>
        <p:spPr>
          <a:xfrm flipH="1">
            <a:off x="3193796" y="-42950"/>
            <a:ext cx="5949874" cy="5225157"/>
          </a:xfrm>
          <a:prstGeom prst="rect">
            <a:avLst/>
          </a:prstGeom>
          <a:noFill/>
          <a:ln>
            <a:noFill/>
          </a:ln>
        </p:spPr>
      </p:pic>
      <p:sp>
        <p:nvSpPr>
          <p:cNvPr id="79" name="Shape 79"/>
          <p:cNvSpPr txBox="1">
            <a:spLocks noGrp="1"/>
          </p:cNvSpPr>
          <p:nvPr>
            <p:ph type="body" idx="1"/>
          </p:nvPr>
        </p:nvSpPr>
        <p:spPr>
          <a:xfrm>
            <a:off x="623400" y="1152475"/>
            <a:ext cx="5905800" cy="3416400"/>
          </a:xfrm>
          <a:prstGeom prst="rect">
            <a:avLst/>
          </a:prstGeom>
          <a:noFill/>
        </p:spPr>
        <p:txBody>
          <a:bodyPr lIns="91425" tIns="91425" rIns="91425" bIns="91425" anchor="t" anchorCtr="0">
            <a:noAutofit/>
          </a:bodyPr>
          <a:lstStyle/>
          <a:p>
            <a:pPr marL="285750" lvl="0" indent="-285750" rtl="0">
              <a:spcBef>
                <a:spcPts val="0"/>
              </a:spcBef>
              <a:spcAft>
                <a:spcPts val="0"/>
              </a:spcAft>
              <a:buFontTx/>
              <a:buChar char="-"/>
            </a:pPr>
            <a:r>
              <a:rPr lang="nl-NL" dirty="0">
                <a:solidFill>
                  <a:schemeClr val="bg1"/>
                </a:solidFill>
              </a:rPr>
              <a:t>Kinderen stimuleren om terug te komen</a:t>
            </a:r>
          </a:p>
          <a:p>
            <a:pPr marL="285750" lvl="0" indent="-285750" rtl="0">
              <a:spcBef>
                <a:spcPts val="0"/>
              </a:spcBef>
              <a:spcAft>
                <a:spcPts val="0"/>
              </a:spcAft>
              <a:buFontTx/>
              <a:buChar char="-"/>
            </a:pPr>
            <a:endParaRPr lang="en" dirty="0">
              <a:solidFill>
                <a:srgbClr val="FFFFFF"/>
              </a:solidFill>
            </a:endParaRPr>
          </a:p>
        </p:txBody>
      </p:sp>
      <p:pic>
        <p:nvPicPr>
          <p:cNvPr id="6" name="Shape 83">
            <a:extLst>
              <a:ext uri="{FF2B5EF4-FFF2-40B4-BE49-F238E27FC236}">
                <a16:creationId xmlns:a16="http://schemas.microsoft.com/office/drawing/2014/main" id="{15353A72-2105-455B-9A77-0971513E818A}"/>
              </a:ext>
            </a:extLst>
          </p:cNvPr>
          <p:cNvPicPr/>
          <p:nvPr/>
        </p:nvPicPr>
        <p:blipFill>
          <a:blip r:embed="rId4"/>
          <a:stretch/>
        </p:blipFill>
        <p:spPr>
          <a:xfrm>
            <a:off x="190800" y="2078280"/>
            <a:ext cx="5295600" cy="2931480"/>
          </a:xfrm>
          <a:prstGeom prst="rect">
            <a:avLst/>
          </a:prstGeom>
          <a:ln>
            <a:noFill/>
          </a:ln>
        </p:spPr>
      </p:pic>
    </p:spTree>
    <p:extLst>
      <p:ext uri="{BB962C8B-B14F-4D97-AF65-F5344CB8AC3E}">
        <p14:creationId xmlns:p14="http://schemas.microsoft.com/office/powerpoint/2010/main" val="242085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flipH="1">
            <a:off x="5075849" y="0"/>
            <a:ext cx="4828400" cy="5212375"/>
          </a:xfrm>
          <a:prstGeom prst="rect">
            <a:avLst/>
          </a:prstGeom>
          <a:noFill/>
          <a:ln>
            <a:noFill/>
          </a:ln>
        </p:spPr>
      </p:pic>
      <p:sp>
        <p:nvSpPr>
          <p:cNvPr id="85" name="Shape 85"/>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err="1">
                <a:solidFill>
                  <a:srgbClr val="7F8724"/>
                </a:solidFill>
                <a:latin typeface="Alegreya Sans"/>
                <a:ea typeface="Alegreya Sans"/>
                <a:cs typeface="Alegreya Sans"/>
                <a:sym typeface="Alegreya Sans"/>
              </a:rPr>
              <a:t>Admin</a:t>
            </a:r>
            <a:r>
              <a:rPr lang="nl-NL" sz="3600" b="1" dirty="0">
                <a:solidFill>
                  <a:srgbClr val="7F8724"/>
                </a:solidFill>
                <a:latin typeface="Alegreya Sans"/>
                <a:ea typeface="Alegreya Sans"/>
                <a:cs typeface="Alegreya Sans"/>
                <a:sym typeface="Alegreya Sans"/>
              </a:rPr>
              <a:t> app</a:t>
            </a:r>
            <a:endParaRPr lang="en" sz="3600" b="1" dirty="0">
              <a:solidFill>
                <a:srgbClr val="7F8724"/>
              </a:solidFill>
              <a:latin typeface="Alegreya Sans"/>
              <a:ea typeface="Alegreya Sans"/>
              <a:cs typeface="Alegreya Sans"/>
              <a:sym typeface="Alegreya Sans"/>
            </a:endParaRPr>
          </a:p>
        </p:txBody>
      </p:sp>
      <p:sp>
        <p:nvSpPr>
          <p:cNvPr id="86" name="Shape 86"/>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lvl="0" rtl="0">
              <a:spcBef>
                <a:spcPts val="0"/>
              </a:spcBef>
              <a:spcAft>
                <a:spcPts val="0"/>
              </a:spcAft>
              <a:buNone/>
            </a:pPr>
            <a:endParaRPr sz="1100" i="1" dirty="0">
              <a:solidFill>
                <a:schemeClr val="dk1"/>
              </a:solidFill>
            </a:endParaRPr>
          </a:p>
          <a:p>
            <a:pPr lvl="0" rtl="0">
              <a:spcBef>
                <a:spcPts val="0"/>
              </a:spcBef>
              <a:spcAft>
                <a:spcPts val="0"/>
              </a:spcAft>
              <a:buNone/>
            </a:pPr>
            <a:endParaRPr sz="1400" i="1" dirty="0"/>
          </a:p>
        </p:txBody>
      </p:sp>
      <p:sp>
        <p:nvSpPr>
          <p:cNvPr id="7" name="Shape 64">
            <a:extLst>
              <a:ext uri="{FF2B5EF4-FFF2-40B4-BE49-F238E27FC236}">
                <a16:creationId xmlns:a16="http://schemas.microsoft.com/office/drawing/2014/main" id="{0AD9821F-E04D-4BEC-BE8A-2C55E7B36629}"/>
              </a:ext>
            </a:extLst>
          </p:cNvPr>
          <p:cNvSpPr txBox="1">
            <a:spLocks/>
          </p:cNvSpPr>
          <p:nvPr/>
        </p:nvSpPr>
        <p:spPr>
          <a:xfrm>
            <a:off x="775800" y="1304875"/>
            <a:ext cx="8520600" cy="341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457200" indent="-228600">
              <a:lnSpc>
                <a:spcPct val="100000"/>
              </a:lnSpc>
              <a:buFontTx/>
              <a:buChar char="➔"/>
            </a:pPr>
            <a:endParaRPr lang="nl-NL" dirty="0"/>
          </a:p>
        </p:txBody>
      </p:sp>
      <p:pic>
        <p:nvPicPr>
          <p:cNvPr id="6" name="Shape 103">
            <a:extLst>
              <a:ext uri="{FF2B5EF4-FFF2-40B4-BE49-F238E27FC236}">
                <a16:creationId xmlns:a16="http://schemas.microsoft.com/office/drawing/2014/main" id="{6A2E77C8-2550-45D8-92F0-B9FC2E6D840A}"/>
              </a:ext>
            </a:extLst>
          </p:cNvPr>
          <p:cNvPicPr/>
          <p:nvPr/>
        </p:nvPicPr>
        <p:blipFill>
          <a:blip r:embed="rId4"/>
          <a:stretch/>
        </p:blipFill>
        <p:spPr>
          <a:xfrm>
            <a:off x="276840" y="1828800"/>
            <a:ext cx="5436720" cy="3009600"/>
          </a:xfrm>
          <a:prstGeom prst="rect">
            <a:avLst/>
          </a:prstGeom>
          <a:ln>
            <a:noFill/>
          </a:ln>
        </p:spPr>
      </p:pic>
    </p:spTree>
    <p:extLst>
      <p:ext uri="{BB962C8B-B14F-4D97-AF65-F5344CB8AC3E}">
        <p14:creationId xmlns:p14="http://schemas.microsoft.com/office/powerpoint/2010/main" val="28647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311760" y="418320"/>
            <a:ext cx="8519760" cy="625320"/>
          </a:xfrm>
          <a:prstGeom prst="rect">
            <a:avLst/>
          </a:prstGeom>
          <a:noFill/>
          <a:ln>
            <a:noFill/>
          </a:ln>
        </p:spPr>
        <p:txBody>
          <a:bodyPr lIns="0" tIns="0" rIns="0" bIns="0" anchor="ctr"/>
          <a:lstStyle/>
          <a:p>
            <a:pPr algn="ctr"/>
            <a:r>
              <a:rPr lang="en-US" sz="4400" b="0" strike="noStrike" spc="-1">
                <a:latin typeface="Arial"/>
              </a:rPr>
              <a:t>Tools</a:t>
            </a:r>
          </a:p>
        </p:txBody>
      </p:sp>
      <p:pic>
        <p:nvPicPr>
          <p:cNvPr id="169" name="Afbeelding 168"/>
          <p:cNvPicPr/>
          <p:nvPr/>
        </p:nvPicPr>
        <p:blipFill>
          <a:blip r:embed="rId3"/>
          <a:stretch/>
        </p:blipFill>
        <p:spPr>
          <a:xfrm>
            <a:off x="6400800" y="2828880"/>
            <a:ext cx="2468880" cy="2108880"/>
          </a:xfrm>
          <a:prstGeom prst="rect">
            <a:avLst/>
          </a:prstGeom>
          <a:ln>
            <a:noFill/>
          </a:ln>
        </p:spPr>
      </p:pic>
      <p:pic>
        <p:nvPicPr>
          <p:cNvPr id="170" name="Afbeelding 169"/>
          <p:cNvPicPr/>
          <p:nvPr/>
        </p:nvPicPr>
        <p:blipFill>
          <a:blip r:embed="rId4"/>
          <a:stretch/>
        </p:blipFill>
        <p:spPr>
          <a:xfrm>
            <a:off x="182880" y="3931920"/>
            <a:ext cx="4105080" cy="1114200"/>
          </a:xfrm>
          <a:prstGeom prst="rect">
            <a:avLst/>
          </a:prstGeom>
          <a:ln>
            <a:noFill/>
          </a:ln>
        </p:spPr>
      </p:pic>
      <p:pic>
        <p:nvPicPr>
          <p:cNvPr id="171" name="Afbeelding 170"/>
          <p:cNvPicPr/>
          <p:nvPr/>
        </p:nvPicPr>
        <p:blipFill>
          <a:blip r:embed="rId5"/>
          <a:stretch/>
        </p:blipFill>
        <p:spPr>
          <a:xfrm>
            <a:off x="74880" y="202320"/>
            <a:ext cx="4154040" cy="3772800"/>
          </a:xfrm>
          <a:prstGeom prst="rect">
            <a:avLst/>
          </a:prstGeom>
          <a:ln>
            <a:noFill/>
          </a:ln>
        </p:spPr>
      </p:pic>
      <p:pic>
        <p:nvPicPr>
          <p:cNvPr id="172" name="Afbeelding 171"/>
          <p:cNvPicPr/>
          <p:nvPr/>
        </p:nvPicPr>
        <p:blipFill>
          <a:blip r:embed="rId6"/>
          <a:stretch/>
        </p:blipFill>
        <p:spPr>
          <a:xfrm>
            <a:off x="6535440" y="0"/>
            <a:ext cx="2882880" cy="2560320"/>
          </a:xfrm>
          <a:prstGeom prst="rect">
            <a:avLst/>
          </a:prstGeom>
          <a:ln>
            <a:noFill/>
          </a:ln>
        </p:spPr>
      </p:pic>
      <p:pic>
        <p:nvPicPr>
          <p:cNvPr id="173" name="Afbeelding 172"/>
          <p:cNvPicPr/>
          <p:nvPr/>
        </p:nvPicPr>
        <p:blipFill>
          <a:blip r:embed="rId7"/>
          <a:stretch/>
        </p:blipFill>
        <p:spPr>
          <a:xfrm>
            <a:off x="3421080" y="1371600"/>
            <a:ext cx="3326040" cy="2034360"/>
          </a:xfrm>
          <a:prstGeom prst="rect">
            <a:avLst/>
          </a:prstGeom>
          <a:ln>
            <a:noFill/>
          </a:ln>
        </p:spPr>
      </p:pic>
    </p:spTree>
    <p:extLst>
      <p:ext uri="{BB962C8B-B14F-4D97-AF65-F5344CB8AC3E}">
        <p14:creationId xmlns:p14="http://schemas.microsoft.com/office/powerpoint/2010/main" val="6619501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311760" y="418320"/>
            <a:ext cx="8519760" cy="625320"/>
          </a:xfrm>
          <a:prstGeom prst="rect">
            <a:avLst/>
          </a:prstGeom>
          <a:noFill/>
          <a:ln>
            <a:noFill/>
          </a:ln>
        </p:spPr>
        <p:txBody>
          <a:bodyPr lIns="0" tIns="0" rIns="0" bIns="0" anchor="ctr"/>
          <a:lstStyle/>
          <a:p>
            <a:pPr algn="ctr"/>
            <a:endParaRPr lang="en-US" sz="4400" b="0" strike="noStrike" spc="-1">
              <a:latin typeface="Arial"/>
            </a:endParaRPr>
          </a:p>
        </p:txBody>
      </p:sp>
      <p:pic>
        <p:nvPicPr>
          <p:cNvPr id="175" name="Afbeelding 174"/>
          <p:cNvPicPr/>
          <p:nvPr/>
        </p:nvPicPr>
        <p:blipFill>
          <a:blip r:embed="rId3"/>
          <a:stretch/>
        </p:blipFill>
        <p:spPr>
          <a:xfrm>
            <a:off x="365760" y="1463040"/>
            <a:ext cx="2718360" cy="3415680"/>
          </a:xfrm>
          <a:prstGeom prst="rect">
            <a:avLst/>
          </a:prstGeom>
          <a:ln>
            <a:noFill/>
          </a:ln>
        </p:spPr>
      </p:pic>
      <p:pic>
        <p:nvPicPr>
          <p:cNvPr id="176" name="Afbeelding 175"/>
          <p:cNvPicPr/>
          <p:nvPr/>
        </p:nvPicPr>
        <p:blipFill>
          <a:blip r:embed="rId4"/>
          <a:stretch/>
        </p:blipFill>
        <p:spPr>
          <a:xfrm>
            <a:off x="4754880" y="1371600"/>
            <a:ext cx="2742840" cy="1885680"/>
          </a:xfrm>
          <a:prstGeom prst="rect">
            <a:avLst/>
          </a:prstGeom>
          <a:ln>
            <a:noFill/>
          </a:ln>
        </p:spPr>
      </p:pic>
      <p:pic>
        <p:nvPicPr>
          <p:cNvPr id="177" name="Afbeelding 176"/>
          <p:cNvPicPr/>
          <p:nvPr/>
        </p:nvPicPr>
        <p:blipFill>
          <a:blip r:embed="rId5"/>
          <a:stretch/>
        </p:blipFill>
        <p:spPr>
          <a:xfrm>
            <a:off x="5833440" y="3370680"/>
            <a:ext cx="3224880" cy="2069280"/>
          </a:xfrm>
          <a:prstGeom prst="rect">
            <a:avLst/>
          </a:prstGeom>
          <a:ln>
            <a:noFill/>
          </a:ln>
        </p:spPr>
      </p:pic>
    </p:spTree>
    <p:extLst>
      <p:ext uri="{BB962C8B-B14F-4D97-AF65-F5344CB8AC3E}">
        <p14:creationId xmlns:p14="http://schemas.microsoft.com/office/powerpoint/2010/main" val="28082845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Rechthoek 1">
            <a:extLst>
              <a:ext uri="{FF2B5EF4-FFF2-40B4-BE49-F238E27FC236}">
                <a16:creationId xmlns:a16="http://schemas.microsoft.com/office/drawing/2014/main" id="{A94307DA-F901-49CD-B6BE-4C967A2AA94A}"/>
              </a:ext>
            </a:extLst>
          </p:cNvPr>
          <p:cNvSpPr/>
          <p:nvPr/>
        </p:nvSpPr>
        <p:spPr>
          <a:xfrm>
            <a:off x="0" y="0"/>
            <a:ext cx="9144000" cy="5143500"/>
          </a:xfrm>
          <a:prstGeom prst="rect">
            <a:avLst/>
          </a:prstGeom>
          <a:solidFill>
            <a:srgbClr val="A4C5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9" name="Shape 129"/>
          <p:cNvPicPr preferRelativeResize="0"/>
          <p:nvPr/>
        </p:nvPicPr>
        <p:blipFill>
          <a:blip r:embed="rId3">
            <a:alphaModFix/>
            <a:biLevel thresh="50000"/>
          </a:blip>
          <a:stretch>
            <a:fillRect/>
          </a:stretch>
        </p:blipFill>
        <p:spPr>
          <a:xfrm flipH="1">
            <a:off x="5490609" y="0"/>
            <a:ext cx="3653380" cy="5143499"/>
          </a:xfrm>
          <a:prstGeom prst="rect">
            <a:avLst/>
          </a:prstGeom>
          <a:noFill/>
          <a:ln>
            <a:noFill/>
          </a:ln>
        </p:spPr>
      </p:pic>
      <p:sp>
        <p:nvSpPr>
          <p:cNvPr id="130" name="Shape 130"/>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err="1">
                <a:solidFill>
                  <a:schemeClr val="bg1"/>
                </a:solidFill>
                <a:latin typeface="Alegreya Sans"/>
                <a:ea typeface="Alegreya Sans"/>
                <a:cs typeface="Alegreya Sans"/>
                <a:sym typeface="Alegreya Sans"/>
              </a:rPr>
              <a:t>Testing</a:t>
            </a:r>
            <a:endParaRPr lang="en" sz="3600" b="1" dirty="0">
              <a:solidFill>
                <a:schemeClr val="bg1"/>
              </a:solidFill>
              <a:latin typeface="Alegreya Sans"/>
              <a:ea typeface="Alegreya Sans"/>
              <a:cs typeface="Alegreya Sans"/>
              <a:sym typeface="Alegreya Sans"/>
            </a:endParaRPr>
          </a:p>
        </p:txBody>
      </p:sp>
      <p:sp>
        <p:nvSpPr>
          <p:cNvPr id="131" name="Shape 131"/>
          <p:cNvSpPr txBox="1">
            <a:spLocks noGrp="1"/>
          </p:cNvSpPr>
          <p:nvPr>
            <p:ph type="body" idx="1"/>
          </p:nvPr>
        </p:nvSpPr>
        <p:spPr>
          <a:xfrm>
            <a:off x="623400" y="1152475"/>
            <a:ext cx="5438700" cy="3416400"/>
          </a:xfrm>
          <a:prstGeom prst="rect">
            <a:avLst/>
          </a:prstGeom>
        </p:spPr>
        <p:txBody>
          <a:bodyPr lIns="91425" tIns="91425" rIns="91425" bIns="91425" anchor="t" anchorCtr="0">
            <a:noAutofit/>
          </a:bodyPr>
          <a:lstStyle/>
          <a:p>
            <a:pPr marL="285750" lvl="0" indent="-285750" rtl="0">
              <a:lnSpc>
                <a:spcPct val="100000"/>
              </a:lnSpc>
              <a:spcBef>
                <a:spcPts val="0"/>
              </a:spcBef>
              <a:buClr>
                <a:schemeClr val="bg1"/>
              </a:buClr>
              <a:buFontTx/>
              <a:buChar char="-"/>
            </a:pPr>
            <a:r>
              <a:rPr lang="nl-NL" dirty="0">
                <a:solidFill>
                  <a:schemeClr val="bg1"/>
                </a:solidFill>
              </a:rPr>
              <a:t>Field Trial</a:t>
            </a:r>
          </a:p>
          <a:p>
            <a:pPr marL="285750" lvl="1" indent="-285750">
              <a:lnSpc>
                <a:spcPct val="100000"/>
              </a:lnSpc>
              <a:buClr>
                <a:schemeClr val="bg1"/>
              </a:buClr>
              <a:buFontTx/>
              <a:buChar char="-"/>
            </a:pPr>
            <a:r>
              <a:rPr lang="nl-NL" dirty="0">
                <a:solidFill>
                  <a:schemeClr val="bg1"/>
                </a:solidFill>
              </a:rPr>
              <a:t>6 pootjes</a:t>
            </a:r>
          </a:p>
          <a:p>
            <a:pPr marL="285750" lvl="1" indent="-285750">
              <a:lnSpc>
                <a:spcPct val="100000"/>
              </a:lnSpc>
              <a:buClr>
                <a:schemeClr val="bg1"/>
              </a:buClr>
              <a:buFontTx/>
              <a:buChar char="-"/>
            </a:pPr>
            <a:r>
              <a:rPr lang="nl-NL" dirty="0">
                <a:solidFill>
                  <a:schemeClr val="bg1"/>
                </a:solidFill>
              </a:rPr>
              <a:t>Locatie: </a:t>
            </a:r>
            <a:r>
              <a:rPr lang="nl-NL" dirty="0" err="1">
                <a:solidFill>
                  <a:schemeClr val="bg1"/>
                </a:solidFill>
              </a:rPr>
              <a:t>Mangroove</a:t>
            </a:r>
            <a:endParaRPr lang="nl-NL" dirty="0">
              <a:solidFill>
                <a:schemeClr val="bg1"/>
              </a:solidFill>
            </a:endParaRPr>
          </a:p>
          <a:p>
            <a:pPr marL="285750" lvl="1" indent="-285750">
              <a:lnSpc>
                <a:spcPct val="100000"/>
              </a:lnSpc>
              <a:buClr>
                <a:schemeClr val="bg1"/>
              </a:buClr>
              <a:buFontTx/>
              <a:buChar char="-"/>
            </a:pPr>
            <a:r>
              <a:rPr lang="nl-NL" dirty="0">
                <a:solidFill>
                  <a:schemeClr val="bg1"/>
                </a:solidFill>
              </a:rPr>
              <a:t>Educatie + </a:t>
            </a:r>
            <a:r>
              <a:rPr lang="nl-NL" dirty="0" err="1">
                <a:solidFill>
                  <a:schemeClr val="bg1"/>
                </a:solidFill>
              </a:rPr>
              <a:t>Kids</a:t>
            </a:r>
            <a:r>
              <a:rPr lang="nl-NL" dirty="0">
                <a:solidFill>
                  <a:schemeClr val="bg1"/>
                </a:solidFill>
              </a:rPr>
              <a:t> Club</a:t>
            </a:r>
          </a:p>
          <a:p>
            <a:pPr marL="285750" lvl="1" indent="-285750">
              <a:lnSpc>
                <a:spcPct val="100000"/>
              </a:lnSpc>
              <a:buClr>
                <a:schemeClr val="bg1"/>
              </a:buClr>
              <a:buFontTx/>
              <a:buChar char="-"/>
            </a:pPr>
            <a:r>
              <a:rPr lang="nl-NL" dirty="0">
                <a:solidFill>
                  <a:schemeClr val="bg1"/>
                </a:solidFill>
              </a:rPr>
              <a:t>Technische Dienst</a:t>
            </a:r>
            <a:endParaRPr dirty="0">
              <a:solidFill>
                <a:schemeClr val="bg1"/>
              </a:solidFill>
            </a:endParaRPr>
          </a:p>
        </p:txBody>
      </p:sp>
    </p:spTree>
    <p:extLst>
      <p:ext uri="{BB962C8B-B14F-4D97-AF65-F5344CB8AC3E}">
        <p14:creationId xmlns:p14="http://schemas.microsoft.com/office/powerpoint/2010/main" val="279431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flipH="1">
            <a:off x="6100487" y="0"/>
            <a:ext cx="3043524" cy="5143499"/>
          </a:xfrm>
          <a:prstGeom prst="rect">
            <a:avLst/>
          </a:prstGeom>
          <a:noFill/>
          <a:ln>
            <a:noFill/>
          </a:ln>
        </p:spPr>
      </p:pic>
      <p:sp>
        <p:nvSpPr>
          <p:cNvPr id="172" name="Shape 172"/>
          <p:cNvSpPr txBox="1">
            <a:spLocks noGrp="1"/>
          </p:cNvSpPr>
          <p:nvPr>
            <p:ph type="title"/>
          </p:nvPr>
        </p:nvSpPr>
        <p:spPr>
          <a:xfrm>
            <a:off x="323275" y="2285399"/>
            <a:ext cx="6182514" cy="572700"/>
          </a:xfrm>
          <a:prstGeom prst="rect">
            <a:avLst/>
          </a:prstGeom>
        </p:spPr>
        <p:txBody>
          <a:bodyPr lIns="91425" tIns="91425" rIns="91425" bIns="91425" anchor="t" anchorCtr="0">
            <a:noAutofit/>
          </a:bodyPr>
          <a:lstStyle/>
          <a:p>
            <a:pPr lvl="0" algn="ctr" rtl="0">
              <a:spcBef>
                <a:spcPts val="0"/>
              </a:spcBef>
              <a:buNone/>
            </a:pPr>
            <a:r>
              <a:rPr lang="nl-NL" sz="3600" b="1" dirty="0">
                <a:solidFill>
                  <a:srgbClr val="1799CD"/>
                </a:solidFill>
                <a:latin typeface="Alegreya Sans"/>
                <a:ea typeface="Alegreya Sans"/>
                <a:cs typeface="Alegreya Sans"/>
                <a:sym typeface="Alegreya Sans"/>
              </a:rPr>
              <a:t>Demo</a:t>
            </a:r>
            <a:endParaRPr lang="en" sz="3600" b="1" dirty="0">
              <a:solidFill>
                <a:srgbClr val="1799CD"/>
              </a:solidFill>
              <a:latin typeface="Alegreya Sans"/>
              <a:ea typeface="Alegreya Sans"/>
              <a:cs typeface="Alegreya Sans"/>
              <a:sym typeface="Alegreya Sans"/>
            </a:endParaRPr>
          </a:p>
        </p:txBody>
      </p:sp>
    </p:spTree>
    <p:extLst>
      <p:ext uri="{BB962C8B-B14F-4D97-AF65-F5344CB8AC3E}">
        <p14:creationId xmlns:p14="http://schemas.microsoft.com/office/powerpoint/2010/main" val="375503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 name="Rechthoek 1">
            <a:extLst>
              <a:ext uri="{FF2B5EF4-FFF2-40B4-BE49-F238E27FC236}">
                <a16:creationId xmlns:a16="http://schemas.microsoft.com/office/drawing/2014/main" id="{0A082D67-884C-4E82-B513-6EE117BFA14F}"/>
              </a:ext>
            </a:extLst>
          </p:cNvPr>
          <p:cNvSpPr/>
          <p:nvPr/>
        </p:nvSpPr>
        <p:spPr>
          <a:xfrm>
            <a:off x="0" y="0"/>
            <a:ext cx="9144000" cy="5143499"/>
          </a:xfrm>
          <a:prstGeom prst="rect">
            <a:avLst/>
          </a:prstGeom>
          <a:solidFill>
            <a:srgbClr val="1799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71" name="Shape 171"/>
          <p:cNvPicPr preferRelativeResize="0"/>
          <p:nvPr/>
        </p:nvPicPr>
        <p:blipFill>
          <a:blip r:embed="rId3">
            <a:alphaModFix/>
            <a:biLevel thresh="25000"/>
          </a:blip>
          <a:stretch>
            <a:fillRect/>
          </a:stretch>
        </p:blipFill>
        <p:spPr>
          <a:xfrm flipH="1">
            <a:off x="6100487" y="0"/>
            <a:ext cx="3043524" cy="5143499"/>
          </a:xfrm>
          <a:prstGeom prst="rect">
            <a:avLst/>
          </a:prstGeom>
          <a:noFill/>
          <a:ln>
            <a:noFill/>
          </a:ln>
        </p:spPr>
      </p:pic>
      <p:sp>
        <p:nvSpPr>
          <p:cNvPr id="6" name="Shape 180">
            <a:extLst>
              <a:ext uri="{FF2B5EF4-FFF2-40B4-BE49-F238E27FC236}">
                <a16:creationId xmlns:a16="http://schemas.microsoft.com/office/drawing/2014/main" id="{5D0471ED-D4DD-4C30-B8AE-8BBE3D30B010}"/>
              </a:ext>
            </a:extLst>
          </p:cNvPr>
          <p:cNvSpPr txBox="1">
            <a:spLocks/>
          </p:cNvSpPr>
          <p:nvPr/>
        </p:nvSpPr>
        <p:spPr>
          <a:xfrm>
            <a:off x="253510" y="1760536"/>
            <a:ext cx="6301500" cy="162212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a:r>
              <a:rPr lang="nl-NL" sz="3600" b="1" dirty="0">
                <a:solidFill>
                  <a:srgbClr val="FFFFFF"/>
                </a:solidFill>
                <a:latin typeface="Alegreya Sans"/>
                <a:ea typeface="Alegreya Sans"/>
                <a:cs typeface="Alegreya Sans"/>
                <a:sym typeface="Alegreya Sans"/>
              </a:rPr>
              <a:t>Vragen?</a:t>
            </a:r>
            <a:br>
              <a:rPr lang="nl-NL" sz="3600" b="1" dirty="0">
                <a:solidFill>
                  <a:srgbClr val="FFFFFF"/>
                </a:solidFill>
                <a:latin typeface="Alegreya Sans"/>
                <a:ea typeface="Alegreya Sans"/>
                <a:cs typeface="Alegreya Sans"/>
                <a:sym typeface="Alegreya Sans"/>
              </a:rPr>
            </a:br>
            <a:r>
              <a:rPr lang="nl-NL" sz="3600" b="1" dirty="0">
                <a:solidFill>
                  <a:srgbClr val="FFFFFF"/>
                </a:solidFill>
                <a:latin typeface="Alegreya Sans"/>
                <a:ea typeface="Alegreya Sans"/>
                <a:cs typeface="Alegreya Sans"/>
                <a:sym typeface="Alegreya Sans"/>
              </a:rPr>
              <a:t>Opmerkingen?</a:t>
            </a:r>
            <a:br>
              <a:rPr lang="nl-NL" sz="3600" b="1" dirty="0">
                <a:solidFill>
                  <a:srgbClr val="FFFFFF"/>
                </a:solidFill>
                <a:latin typeface="Alegreya Sans"/>
                <a:ea typeface="Alegreya Sans"/>
                <a:cs typeface="Alegreya Sans"/>
                <a:sym typeface="Alegreya Sans"/>
              </a:rPr>
            </a:br>
            <a:r>
              <a:rPr lang="nl-NL" sz="3600" b="1" dirty="0">
                <a:solidFill>
                  <a:srgbClr val="FFFFFF"/>
                </a:solidFill>
                <a:latin typeface="Alegreya Sans"/>
                <a:ea typeface="Alegreya Sans"/>
                <a:cs typeface="Alegreya Sans"/>
                <a:sym typeface="Alegreya Sans"/>
              </a:rPr>
              <a:t>Suggesties?</a:t>
            </a:r>
            <a:endParaRPr lang="en" sz="3600" b="1" dirty="0">
              <a:solidFill>
                <a:srgbClr val="FFFFFF"/>
              </a:solidFill>
              <a:latin typeface="Alegreya Sans"/>
              <a:ea typeface="Alegreya Sans"/>
              <a:cs typeface="Alegreya Sans"/>
              <a:sym typeface="Alegreya Sans"/>
            </a:endParaRPr>
          </a:p>
        </p:txBody>
      </p:sp>
    </p:spTree>
    <p:extLst>
      <p:ext uri="{BB962C8B-B14F-4D97-AF65-F5344CB8AC3E}">
        <p14:creationId xmlns:p14="http://schemas.microsoft.com/office/powerpoint/2010/main" val="381809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p:nvPr/>
        </p:nvSpPr>
        <p:spPr>
          <a:xfrm>
            <a:off x="0" y="0"/>
            <a:ext cx="9144000" cy="5143500"/>
          </a:xfrm>
          <a:prstGeom prst="rect">
            <a:avLst/>
          </a:prstGeom>
          <a:solidFill>
            <a:srgbClr val="BA181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ctrTitle"/>
          </p:nvPr>
        </p:nvSpPr>
        <p:spPr>
          <a:xfrm>
            <a:off x="0" y="1762950"/>
            <a:ext cx="5556900" cy="905400"/>
          </a:xfrm>
          <a:prstGeom prst="rect">
            <a:avLst/>
          </a:prstGeom>
        </p:spPr>
        <p:txBody>
          <a:bodyPr lIns="91425" tIns="91425" rIns="91425" bIns="91425" anchor="b" anchorCtr="0">
            <a:noAutofit/>
          </a:bodyPr>
          <a:lstStyle/>
          <a:p>
            <a:pPr lvl="0">
              <a:spcBef>
                <a:spcPts val="0"/>
              </a:spcBef>
              <a:buNone/>
            </a:pPr>
            <a:r>
              <a:rPr lang="nl-NL" sz="4800" b="1" dirty="0">
                <a:solidFill>
                  <a:srgbClr val="FFFFFF"/>
                </a:solidFill>
                <a:latin typeface="Alegreya Sans"/>
                <a:ea typeface="Alegreya Sans"/>
                <a:cs typeface="Alegreya Sans"/>
                <a:sym typeface="Alegreya Sans"/>
              </a:rPr>
              <a:t>Burgers’ Zoo</a:t>
            </a:r>
            <a:endParaRPr lang="en" sz="4800" b="1" dirty="0">
              <a:solidFill>
                <a:srgbClr val="FFFFFF"/>
              </a:solidFill>
              <a:latin typeface="Alegreya Sans"/>
              <a:ea typeface="Alegreya Sans"/>
              <a:cs typeface="Alegreya Sans"/>
              <a:sym typeface="Alegreya Sans"/>
            </a:endParaRPr>
          </a:p>
        </p:txBody>
      </p:sp>
      <p:sp>
        <p:nvSpPr>
          <p:cNvPr id="56" name="Shape 56"/>
          <p:cNvSpPr txBox="1">
            <a:spLocks noGrp="1"/>
          </p:cNvSpPr>
          <p:nvPr>
            <p:ph type="subTitle" idx="1"/>
          </p:nvPr>
        </p:nvSpPr>
        <p:spPr>
          <a:xfrm>
            <a:off x="641925" y="2668350"/>
            <a:ext cx="3960900" cy="792600"/>
          </a:xfrm>
          <a:prstGeom prst="rect">
            <a:avLst/>
          </a:prstGeom>
        </p:spPr>
        <p:txBody>
          <a:bodyPr lIns="91425" tIns="91425" rIns="91425" bIns="91425" anchor="t" anchorCtr="0">
            <a:noAutofit/>
          </a:bodyPr>
          <a:lstStyle/>
          <a:p>
            <a:pPr lvl="0">
              <a:spcBef>
                <a:spcPts val="0"/>
              </a:spcBef>
              <a:buNone/>
            </a:pPr>
            <a:r>
              <a:rPr lang="nl-NL" sz="2400" dirty="0">
                <a:solidFill>
                  <a:srgbClr val="CCCCCC"/>
                </a:solidFill>
              </a:rPr>
              <a:t>Burgers’ Zoo Groep 2</a:t>
            </a:r>
            <a:endParaRPr sz="2400" dirty="0">
              <a:solidFill>
                <a:srgbClr val="CCCCCC"/>
              </a:solidFill>
            </a:endParaRPr>
          </a:p>
          <a:p>
            <a:pPr lvl="0">
              <a:spcBef>
                <a:spcPts val="0"/>
              </a:spcBef>
              <a:buNone/>
            </a:pPr>
            <a:endParaRPr lang="nl-NL" sz="1400" dirty="0">
              <a:solidFill>
                <a:srgbClr val="CCCCCC"/>
              </a:solidFill>
            </a:endParaRPr>
          </a:p>
          <a:p>
            <a:pPr lvl="0">
              <a:spcBef>
                <a:spcPts val="0"/>
              </a:spcBef>
              <a:buNone/>
            </a:pPr>
            <a:r>
              <a:rPr lang="nl-NL" sz="1400" dirty="0">
                <a:solidFill>
                  <a:srgbClr val="CCCCCC"/>
                </a:solidFill>
              </a:rPr>
              <a:t>Nick van der Burg</a:t>
            </a:r>
          </a:p>
          <a:p>
            <a:pPr lvl="0">
              <a:spcBef>
                <a:spcPts val="0"/>
              </a:spcBef>
              <a:buNone/>
            </a:pPr>
            <a:r>
              <a:rPr lang="nl-NL" sz="1400" dirty="0">
                <a:solidFill>
                  <a:srgbClr val="CCCCCC"/>
                </a:solidFill>
              </a:rPr>
              <a:t>Arne heil</a:t>
            </a:r>
          </a:p>
          <a:p>
            <a:pPr lvl="0">
              <a:spcBef>
                <a:spcPts val="0"/>
              </a:spcBef>
              <a:buNone/>
            </a:pPr>
            <a:r>
              <a:rPr lang="nl-NL" sz="1400" dirty="0">
                <a:solidFill>
                  <a:srgbClr val="CCCCCC"/>
                </a:solidFill>
              </a:rPr>
              <a:t>Wessel Hendriks</a:t>
            </a:r>
          </a:p>
          <a:p>
            <a:pPr lvl="0">
              <a:spcBef>
                <a:spcPts val="0"/>
              </a:spcBef>
              <a:buNone/>
            </a:pPr>
            <a:r>
              <a:rPr lang="nl-NL" sz="1400" dirty="0">
                <a:solidFill>
                  <a:srgbClr val="CCCCCC"/>
                </a:solidFill>
              </a:rPr>
              <a:t>Sebastiaan Vonk</a:t>
            </a:r>
            <a:endParaRPr lang="en" sz="1400" dirty="0">
              <a:solidFill>
                <a:srgbClr val="CCCCCC"/>
              </a:solidFill>
            </a:endParaRPr>
          </a:p>
          <a:p>
            <a:pPr lvl="0" algn="l" rtl="0">
              <a:lnSpc>
                <a:spcPct val="90000"/>
              </a:lnSpc>
              <a:spcBef>
                <a:spcPts val="860"/>
              </a:spcBef>
              <a:buClr>
                <a:srgbClr val="D1282E"/>
              </a:buClr>
              <a:buSzPct val="25000"/>
              <a:buFont typeface="Arial"/>
              <a:buNone/>
            </a:pPr>
            <a:endParaRPr sz="2400" dirty="0">
              <a:solidFill>
                <a:srgbClr val="CCCCCC"/>
              </a:solidFill>
            </a:endParaRPr>
          </a:p>
        </p:txBody>
      </p:sp>
      <p:pic>
        <p:nvPicPr>
          <p:cNvPr id="57" name="Shape 57"/>
          <p:cNvPicPr preferRelativeResize="0"/>
          <p:nvPr/>
        </p:nvPicPr>
        <p: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rcRect l="55137" t="-3186"/>
          <a:stretch/>
        </p:blipFill>
        <p:spPr>
          <a:xfrm flipH="1">
            <a:off x="6569800" y="-174567"/>
            <a:ext cx="2574200" cy="5318067"/>
          </a:xfrm>
          <a:prstGeom prst="rect">
            <a:avLst/>
          </a:prstGeom>
          <a:noFill/>
          <a:ln>
            <a:noFill/>
          </a:ln>
        </p:spPr>
      </p:pic>
    </p:spTree>
    <p:extLst>
      <p:ext uri="{BB962C8B-B14F-4D97-AF65-F5344CB8AC3E}">
        <p14:creationId xmlns:p14="http://schemas.microsoft.com/office/powerpoint/2010/main" val="182612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flipH="1">
            <a:off x="16275" y="0"/>
            <a:ext cx="9144000" cy="5143500"/>
          </a:xfrm>
          <a:prstGeom prst="rect">
            <a:avLst/>
          </a:prstGeom>
          <a:noFill/>
          <a:ln>
            <a:noFill/>
          </a:ln>
        </p:spPr>
      </p:pic>
      <p:sp>
        <p:nvSpPr>
          <p:cNvPr id="63" name="Shape 63"/>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a:spcBef>
                <a:spcPts val="0"/>
              </a:spcBef>
              <a:buNone/>
            </a:pPr>
            <a:r>
              <a:rPr lang="en" sz="3600" b="1">
                <a:solidFill>
                  <a:srgbClr val="EA661C"/>
                </a:solidFill>
                <a:latin typeface="Alegreya Sans"/>
                <a:ea typeface="Alegreya Sans"/>
                <a:cs typeface="Alegreya Sans"/>
                <a:sym typeface="Alegreya Sans"/>
              </a:rPr>
              <a:t>Inhoud</a:t>
            </a:r>
          </a:p>
        </p:txBody>
      </p:sp>
      <p:sp>
        <p:nvSpPr>
          <p:cNvPr id="64" name="Shape 64"/>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nl-NL" dirty="0"/>
              <a:t>Ons idee</a:t>
            </a:r>
          </a:p>
          <a:p>
            <a:pPr marL="457200" lvl="0" indent="-228600">
              <a:lnSpc>
                <a:spcPct val="100000"/>
              </a:lnSpc>
              <a:buChar char="➔"/>
            </a:pPr>
            <a:r>
              <a:rPr lang="nl-NL" dirty="0"/>
              <a:t>Hoe bereiken we het doel?</a:t>
            </a:r>
          </a:p>
          <a:p>
            <a:pPr marL="457200" lvl="0" indent="-228600" rtl="0">
              <a:lnSpc>
                <a:spcPct val="100000"/>
              </a:lnSpc>
              <a:spcBef>
                <a:spcPts val="0"/>
              </a:spcBef>
              <a:buChar char="➔"/>
            </a:pPr>
            <a:r>
              <a:rPr lang="nl-NL" dirty="0"/>
              <a:t>Hoe ziet dat eruit?</a:t>
            </a:r>
          </a:p>
          <a:p>
            <a:pPr marL="457200" lvl="0" indent="-228600" rtl="0">
              <a:lnSpc>
                <a:spcPct val="100000"/>
              </a:lnSpc>
              <a:spcBef>
                <a:spcPts val="0"/>
              </a:spcBef>
              <a:buChar char="➔"/>
            </a:pPr>
            <a:r>
              <a:rPr lang="nl-NL" dirty="0"/>
              <a:t>Technische overwegingen</a:t>
            </a:r>
          </a:p>
          <a:p>
            <a:pPr marL="457200" indent="-228600">
              <a:lnSpc>
                <a:spcPct val="100000"/>
              </a:lnSpc>
              <a:buFontTx/>
              <a:buChar char="➔"/>
            </a:pPr>
            <a:r>
              <a:rPr lang="nl-NL" dirty="0"/>
              <a:t>Hypothese</a:t>
            </a:r>
          </a:p>
          <a:p>
            <a:pPr marL="457200" lvl="0" indent="-228600" rtl="0">
              <a:lnSpc>
                <a:spcPct val="100000"/>
              </a:lnSpc>
              <a:spcBef>
                <a:spcPts val="0"/>
              </a:spcBef>
              <a:buChar char="➔"/>
            </a:pPr>
            <a:r>
              <a:rPr lang="nl-NL" dirty="0"/>
              <a:t>Field trial</a:t>
            </a:r>
            <a:endParaRPr lang="e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flipH="1">
            <a:off x="3287091" y="0"/>
            <a:ext cx="5856915" cy="5143499"/>
          </a:xfrm>
          <a:prstGeom prst="rect">
            <a:avLst/>
          </a:prstGeom>
          <a:noFill/>
          <a:ln>
            <a:noFill/>
          </a:ln>
        </p:spPr>
      </p:pic>
      <p:sp>
        <p:nvSpPr>
          <p:cNvPr id="70" name="Shape 70"/>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F8B214"/>
                </a:solidFill>
                <a:latin typeface="Alegreya Sans"/>
                <a:ea typeface="Alegreya Sans"/>
                <a:cs typeface="Alegreya Sans"/>
                <a:sym typeface="Alegreya Sans"/>
              </a:rPr>
              <a:t>Ons idee</a:t>
            </a:r>
            <a:endParaRPr lang="en" sz="3600" b="1" dirty="0">
              <a:solidFill>
                <a:srgbClr val="F8B214"/>
              </a:solidFill>
              <a:latin typeface="Alegreya Sans"/>
              <a:ea typeface="Alegreya Sans"/>
              <a:cs typeface="Alegreya Sans"/>
              <a:sym typeface="Alegreya Sans"/>
            </a:endParaRPr>
          </a:p>
        </p:txBody>
      </p:sp>
      <p:sp>
        <p:nvSpPr>
          <p:cNvPr id="71" name="Shape 71"/>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lvl="0">
              <a:lnSpc>
                <a:spcPct val="100000"/>
              </a:lnSpc>
            </a:pPr>
            <a:r>
              <a:rPr lang="nl-NL" dirty="0"/>
              <a:t>Probleem</a:t>
            </a:r>
          </a:p>
          <a:p>
            <a:pPr marL="285750" lvl="0" indent="-285750">
              <a:lnSpc>
                <a:spcPct val="100000"/>
              </a:lnSpc>
              <a:buFontTx/>
              <a:buChar char="-"/>
            </a:pPr>
            <a:r>
              <a:rPr lang="nl-NL" dirty="0"/>
              <a:t>Het concept idee was niet voldoende technisch uitgedacht</a:t>
            </a:r>
          </a:p>
          <a:p>
            <a:pPr lvl="0">
              <a:lnSpc>
                <a:spcPct val="100000"/>
              </a:lnSpc>
            </a:pPr>
            <a:r>
              <a:rPr lang="nl-NL" dirty="0"/>
              <a:t>Doel</a:t>
            </a:r>
          </a:p>
          <a:p>
            <a:pPr marL="285750" lvl="0" indent="-285750">
              <a:lnSpc>
                <a:spcPct val="100000"/>
              </a:lnSpc>
              <a:buFontTx/>
              <a:buChar char="-"/>
            </a:pPr>
            <a:r>
              <a:rPr lang="nl-NL" dirty="0"/>
              <a:t>De technische robuustheid verbeteren</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flipH="1">
            <a:off x="16275" y="0"/>
            <a:ext cx="9144000" cy="5143500"/>
          </a:xfrm>
          <a:prstGeom prst="rect">
            <a:avLst/>
          </a:prstGeom>
          <a:noFill/>
          <a:ln>
            <a:noFill/>
          </a:ln>
        </p:spPr>
      </p:pic>
      <p:sp>
        <p:nvSpPr>
          <p:cNvPr id="63" name="Shape 63"/>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a:spcBef>
                <a:spcPts val="0"/>
              </a:spcBef>
              <a:buNone/>
            </a:pPr>
            <a:r>
              <a:rPr lang="en" sz="3600" b="1" dirty="0">
                <a:solidFill>
                  <a:srgbClr val="EA661C"/>
                </a:solidFill>
                <a:latin typeface="Alegreya Sans"/>
                <a:ea typeface="Alegreya Sans"/>
                <a:cs typeface="Alegreya Sans"/>
                <a:sym typeface="Alegreya Sans"/>
              </a:rPr>
              <a:t>Inhoud</a:t>
            </a:r>
          </a:p>
        </p:txBody>
      </p:sp>
      <p:sp>
        <p:nvSpPr>
          <p:cNvPr id="64" name="Shape 64"/>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marL="457200" lvl="0" indent="-228600" rtl="0">
              <a:lnSpc>
                <a:spcPct val="100000"/>
              </a:lnSpc>
              <a:spcBef>
                <a:spcPts val="0"/>
              </a:spcBef>
              <a:buChar char="➔"/>
            </a:pPr>
            <a:r>
              <a:rPr lang="nl-NL" dirty="0"/>
              <a:t>Opdracht beschrijving</a:t>
            </a:r>
          </a:p>
          <a:p>
            <a:pPr marL="457200" lvl="0" indent="-228600" rtl="0">
              <a:lnSpc>
                <a:spcPct val="100000"/>
              </a:lnSpc>
              <a:spcBef>
                <a:spcPts val="0"/>
              </a:spcBef>
              <a:buChar char="➔"/>
            </a:pPr>
            <a:r>
              <a:rPr lang="nl-NL" dirty="0"/>
              <a:t>Concept Uitleg</a:t>
            </a:r>
          </a:p>
          <a:p>
            <a:pPr marL="457200" lvl="0" indent="-228600" rtl="0">
              <a:lnSpc>
                <a:spcPct val="100000"/>
              </a:lnSpc>
              <a:spcBef>
                <a:spcPts val="0"/>
              </a:spcBef>
              <a:buChar char="➔"/>
            </a:pPr>
            <a:r>
              <a:rPr lang="nl-NL" dirty="0"/>
              <a:t>Onze oplossing</a:t>
            </a:r>
          </a:p>
          <a:p>
            <a:pPr marL="457200" lvl="0" indent="-228600" rtl="0">
              <a:lnSpc>
                <a:spcPct val="100000"/>
              </a:lnSpc>
              <a:spcBef>
                <a:spcPts val="0"/>
              </a:spcBef>
              <a:buChar char="➔"/>
            </a:pPr>
            <a:r>
              <a:rPr lang="nl-NL" dirty="0"/>
              <a:t>Technische haalbaarheid</a:t>
            </a:r>
          </a:p>
          <a:p>
            <a:pPr marL="457200" lvl="0" indent="-228600" rtl="0">
              <a:lnSpc>
                <a:spcPct val="100000"/>
              </a:lnSpc>
              <a:spcBef>
                <a:spcPts val="0"/>
              </a:spcBef>
              <a:buChar char="➔"/>
            </a:pPr>
            <a:r>
              <a:rPr lang="nl-NL" dirty="0" err="1"/>
              <a:t>Testing</a:t>
            </a:r>
            <a:endParaRPr lang="en" dirty="0"/>
          </a:p>
        </p:txBody>
      </p:sp>
    </p:spTree>
    <p:extLst>
      <p:ext uri="{BB962C8B-B14F-4D97-AF65-F5344CB8AC3E}">
        <p14:creationId xmlns:p14="http://schemas.microsoft.com/office/powerpoint/2010/main" val="1657716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p:nvPr/>
        </p:nvSpPr>
        <p:spPr>
          <a:xfrm>
            <a:off x="0" y="-9900"/>
            <a:ext cx="9144000" cy="5163300"/>
          </a:xfrm>
          <a:prstGeom prst="rect">
            <a:avLst/>
          </a:prstGeom>
          <a:solidFill>
            <a:srgbClr val="F8B214"/>
          </a:solidFill>
          <a:ln>
            <a:noFill/>
          </a:ln>
        </p:spPr>
        <p:txBody>
          <a:bodyPr lIns="91425" tIns="91425" rIns="91425" bIns="91425" anchor="ctr" anchorCtr="0">
            <a:noAutofit/>
          </a:bodyPr>
          <a:lstStyle/>
          <a:p>
            <a:pPr lvl="0" rtl="0">
              <a:spcBef>
                <a:spcPts val="0"/>
              </a:spcBef>
              <a:buNone/>
            </a:pPr>
            <a:endParaRPr sz="1800">
              <a:solidFill>
                <a:schemeClr val="dk2"/>
              </a:solidFill>
            </a:endParaRPr>
          </a:p>
        </p:txBody>
      </p:sp>
      <p:sp>
        <p:nvSpPr>
          <p:cNvPr id="77" name="Shape 77"/>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FFFFFF"/>
                </a:solidFill>
                <a:latin typeface="Alegreya Sans"/>
                <a:ea typeface="Alegreya Sans"/>
                <a:cs typeface="Alegreya Sans"/>
                <a:sym typeface="Alegreya Sans"/>
              </a:rPr>
              <a:t>Hoe bereiken we het doel?</a:t>
            </a:r>
            <a:endParaRPr lang="en" sz="3600" b="1" dirty="0">
              <a:solidFill>
                <a:srgbClr val="FFFFFF"/>
              </a:solidFill>
              <a:latin typeface="Alegreya Sans"/>
              <a:ea typeface="Alegreya Sans"/>
              <a:cs typeface="Alegreya Sans"/>
              <a:sym typeface="Alegreya Sans"/>
            </a:endParaRPr>
          </a:p>
        </p:txBody>
      </p:sp>
      <p:pic>
        <p:nvPicPr>
          <p:cNvPr id="78" name="Shape 78"/>
          <p:cNvPicPr preferRelativeResize="0"/>
          <p:nvPr/>
        </p:nvPicPr>
        <p:blipFill>
          <a:blip r:embed="rId3">
            <a:alphaModFix/>
          </a:blip>
          <a:stretch>
            <a:fillRect/>
          </a:stretch>
        </p:blipFill>
        <p:spPr>
          <a:xfrm flipH="1">
            <a:off x="3193796" y="-42950"/>
            <a:ext cx="5949874" cy="5225157"/>
          </a:xfrm>
          <a:prstGeom prst="rect">
            <a:avLst/>
          </a:prstGeom>
          <a:noFill/>
          <a:ln>
            <a:noFill/>
          </a:ln>
        </p:spPr>
      </p:pic>
      <p:sp>
        <p:nvSpPr>
          <p:cNvPr id="79" name="Shape 79"/>
          <p:cNvSpPr txBox="1">
            <a:spLocks noGrp="1"/>
          </p:cNvSpPr>
          <p:nvPr>
            <p:ph type="body" idx="1"/>
          </p:nvPr>
        </p:nvSpPr>
        <p:spPr>
          <a:xfrm>
            <a:off x="623400" y="1152475"/>
            <a:ext cx="5905800" cy="3416400"/>
          </a:xfrm>
          <a:prstGeom prst="rect">
            <a:avLst/>
          </a:prstGeom>
          <a:noFill/>
        </p:spPr>
        <p:txBody>
          <a:bodyPr lIns="91425" tIns="91425" rIns="91425" bIns="91425" anchor="t" anchorCtr="0">
            <a:noAutofit/>
          </a:bodyPr>
          <a:lstStyle/>
          <a:p>
            <a:pPr>
              <a:spcAft>
                <a:spcPts val="0"/>
              </a:spcAft>
            </a:pPr>
            <a:r>
              <a:rPr lang="nl-NL" dirty="0">
                <a:solidFill>
                  <a:srgbClr val="FFFFFF"/>
                </a:solidFill>
              </a:rPr>
              <a:t>Verkrijgen en inzichtelijk maken van analytische gegevens.</a:t>
            </a:r>
            <a:endParaRPr lang="nl-NL"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B292ABC-C923-49E2-9C6E-E73B3A1B15CF}"/>
              </a:ext>
            </a:extLst>
          </p:cNvPr>
          <p:cNvPicPr>
            <a:picLocks noChangeAspect="1"/>
          </p:cNvPicPr>
          <p:nvPr/>
        </p:nvPicPr>
        <p:blipFill>
          <a:blip r:embed="rId3"/>
          <a:stretch>
            <a:fillRect/>
          </a:stretch>
        </p:blipFill>
        <p:spPr>
          <a:xfrm>
            <a:off x="562889" y="266431"/>
            <a:ext cx="7788632" cy="4610637"/>
          </a:xfrm>
          <a:prstGeom prst="rect">
            <a:avLst/>
          </a:prstGeom>
        </p:spPr>
      </p:pic>
    </p:spTree>
    <p:extLst>
      <p:ext uri="{BB962C8B-B14F-4D97-AF65-F5344CB8AC3E}">
        <p14:creationId xmlns:p14="http://schemas.microsoft.com/office/powerpoint/2010/main" val="396701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flipH="1">
            <a:off x="5075849" y="0"/>
            <a:ext cx="4828400" cy="5212375"/>
          </a:xfrm>
          <a:prstGeom prst="rect">
            <a:avLst/>
          </a:prstGeom>
          <a:noFill/>
          <a:ln>
            <a:noFill/>
          </a:ln>
        </p:spPr>
      </p:pic>
      <p:sp>
        <p:nvSpPr>
          <p:cNvPr id="85" name="Shape 85"/>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err="1">
                <a:solidFill>
                  <a:srgbClr val="7F8724"/>
                </a:solidFill>
                <a:latin typeface="Alegreya Sans"/>
                <a:ea typeface="Alegreya Sans"/>
                <a:cs typeface="Alegreya Sans"/>
                <a:sym typeface="Alegreya Sans"/>
              </a:rPr>
              <a:t>Diagnostics</a:t>
            </a:r>
            <a:r>
              <a:rPr lang="nl-NL" sz="3600" b="1" dirty="0">
                <a:solidFill>
                  <a:srgbClr val="7F8724"/>
                </a:solidFill>
                <a:latin typeface="Alegreya Sans"/>
                <a:ea typeface="Alegreya Sans"/>
                <a:cs typeface="Alegreya Sans"/>
                <a:sym typeface="Alegreya Sans"/>
              </a:rPr>
              <a:t> App</a:t>
            </a:r>
            <a:endParaRPr lang="en" sz="3600" b="1" dirty="0">
              <a:solidFill>
                <a:srgbClr val="7F8724"/>
              </a:solidFill>
              <a:latin typeface="Alegreya Sans"/>
              <a:ea typeface="Alegreya Sans"/>
              <a:cs typeface="Alegreya Sans"/>
              <a:sym typeface="Alegreya Sans"/>
            </a:endParaRPr>
          </a:p>
        </p:txBody>
      </p:sp>
      <p:sp>
        <p:nvSpPr>
          <p:cNvPr id="86" name="Shape 86"/>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lvl="0" rtl="0">
              <a:spcBef>
                <a:spcPts val="0"/>
              </a:spcBef>
              <a:spcAft>
                <a:spcPts val="0"/>
              </a:spcAft>
              <a:buNone/>
            </a:pPr>
            <a:endParaRPr sz="1100" i="1" dirty="0">
              <a:solidFill>
                <a:schemeClr val="dk1"/>
              </a:solidFill>
            </a:endParaRPr>
          </a:p>
          <a:p>
            <a:pPr lvl="0" rtl="0">
              <a:spcBef>
                <a:spcPts val="0"/>
              </a:spcBef>
              <a:spcAft>
                <a:spcPts val="0"/>
              </a:spcAft>
              <a:buNone/>
            </a:pPr>
            <a:endParaRPr sz="1400" i="1" dirty="0"/>
          </a:p>
        </p:txBody>
      </p:sp>
      <p:sp>
        <p:nvSpPr>
          <p:cNvPr id="7" name="Shape 64">
            <a:extLst>
              <a:ext uri="{FF2B5EF4-FFF2-40B4-BE49-F238E27FC236}">
                <a16:creationId xmlns:a16="http://schemas.microsoft.com/office/drawing/2014/main" id="{0AD9821F-E04D-4BEC-BE8A-2C55E7B36629}"/>
              </a:ext>
            </a:extLst>
          </p:cNvPr>
          <p:cNvSpPr txBox="1">
            <a:spLocks/>
          </p:cNvSpPr>
          <p:nvPr/>
        </p:nvSpPr>
        <p:spPr>
          <a:xfrm>
            <a:off x="775800" y="1304875"/>
            <a:ext cx="8520600" cy="341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457200" indent="-228600">
              <a:lnSpc>
                <a:spcPct val="100000"/>
              </a:lnSpc>
              <a:buFontTx/>
              <a:buChar char="➔"/>
            </a:pPr>
            <a:r>
              <a:rPr lang="nl-NL" dirty="0"/>
              <a:t>Kaart overzicht</a:t>
            </a:r>
          </a:p>
          <a:p>
            <a:pPr marL="457200" indent="-228600">
              <a:lnSpc>
                <a:spcPct val="100000"/>
              </a:lnSpc>
              <a:buFontTx/>
              <a:buChar char="➔"/>
            </a:pPr>
            <a:r>
              <a:rPr lang="nl-NL" dirty="0"/>
              <a:t>Detail info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0E757C70-689A-467F-BF01-4D8BA3A3ED2B}"/>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12662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9063B9-216E-412D-ADD1-1B5CC25DFD36}"/>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6343BEBC-AA76-4537-B8AF-399AA95C4536}"/>
              </a:ext>
            </a:extLst>
          </p:cNvPr>
          <p:cNvSpPr>
            <a:spLocks noGrp="1"/>
          </p:cNvSpPr>
          <p:nvPr>
            <p:ph type="body" idx="1"/>
          </p:nvPr>
        </p:nvSpPr>
        <p:spPr/>
        <p:txBody>
          <a:bodyPr/>
          <a:lstStyle/>
          <a:p>
            <a:endParaRPr lang="nl-NL" dirty="0"/>
          </a:p>
        </p:txBody>
      </p:sp>
      <p:pic>
        <p:nvPicPr>
          <p:cNvPr id="5" name="Afbeelding 4">
            <a:extLst>
              <a:ext uri="{FF2B5EF4-FFF2-40B4-BE49-F238E27FC236}">
                <a16:creationId xmlns:a16="http://schemas.microsoft.com/office/drawing/2014/main" id="{07D7ED82-DBD3-4032-82C6-6781B00F100F}"/>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48060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87D80844-E227-4BC4-8FF4-DB549D751B27}"/>
              </a:ext>
            </a:extLst>
          </p:cNvPr>
          <p:cNvPicPr>
            <a:picLocks noChangeAspect="1"/>
          </p:cNvPicPr>
          <p:nvPr/>
        </p:nvPicPr>
        <p:blipFill>
          <a:blip r:embed="rId3"/>
          <a:stretch>
            <a:fillRect/>
          </a:stretch>
        </p:blipFill>
        <p:spPr>
          <a:xfrm>
            <a:off x="0" y="25220"/>
            <a:ext cx="9144000" cy="5093059"/>
          </a:xfrm>
          <a:prstGeom prst="rect">
            <a:avLst/>
          </a:prstGeom>
        </p:spPr>
      </p:pic>
    </p:spTree>
    <p:extLst>
      <p:ext uri="{BB962C8B-B14F-4D97-AF65-F5344CB8AC3E}">
        <p14:creationId xmlns:p14="http://schemas.microsoft.com/office/powerpoint/2010/main" val="403506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flipH="1">
            <a:off x="5075849" y="0"/>
            <a:ext cx="4828400" cy="5212375"/>
          </a:xfrm>
          <a:prstGeom prst="rect">
            <a:avLst/>
          </a:prstGeom>
          <a:noFill/>
          <a:ln>
            <a:noFill/>
          </a:ln>
        </p:spPr>
      </p:pic>
      <p:sp>
        <p:nvSpPr>
          <p:cNvPr id="85" name="Shape 85"/>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7F8724"/>
                </a:solidFill>
                <a:latin typeface="Alegreya Sans"/>
                <a:ea typeface="Alegreya Sans"/>
                <a:cs typeface="Alegreya Sans"/>
                <a:sym typeface="Alegreya Sans"/>
              </a:rPr>
              <a:t>Technische overwegingen</a:t>
            </a:r>
            <a:endParaRPr lang="en" sz="3600" b="1" dirty="0">
              <a:solidFill>
                <a:srgbClr val="7F8724"/>
              </a:solidFill>
              <a:latin typeface="Alegreya Sans"/>
              <a:ea typeface="Alegreya Sans"/>
              <a:cs typeface="Alegreya Sans"/>
              <a:sym typeface="Alegreya Sans"/>
            </a:endParaRPr>
          </a:p>
        </p:txBody>
      </p:sp>
      <p:sp>
        <p:nvSpPr>
          <p:cNvPr id="86" name="Shape 86"/>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lvl="0" rtl="0">
              <a:spcBef>
                <a:spcPts val="0"/>
              </a:spcBef>
              <a:spcAft>
                <a:spcPts val="0"/>
              </a:spcAft>
              <a:buNone/>
            </a:pPr>
            <a:endParaRPr sz="1100" i="1" dirty="0">
              <a:solidFill>
                <a:schemeClr val="dk1"/>
              </a:solidFill>
            </a:endParaRPr>
          </a:p>
          <a:p>
            <a:pPr lvl="0" rtl="0">
              <a:spcBef>
                <a:spcPts val="0"/>
              </a:spcBef>
              <a:spcAft>
                <a:spcPts val="0"/>
              </a:spcAft>
              <a:buNone/>
            </a:pPr>
            <a:endParaRPr sz="1400" i="1" dirty="0"/>
          </a:p>
        </p:txBody>
      </p:sp>
      <p:sp>
        <p:nvSpPr>
          <p:cNvPr id="7" name="Shape 64">
            <a:extLst>
              <a:ext uri="{FF2B5EF4-FFF2-40B4-BE49-F238E27FC236}">
                <a16:creationId xmlns:a16="http://schemas.microsoft.com/office/drawing/2014/main" id="{0AD9821F-E04D-4BEC-BE8A-2C55E7B36629}"/>
              </a:ext>
            </a:extLst>
          </p:cNvPr>
          <p:cNvSpPr txBox="1">
            <a:spLocks/>
          </p:cNvSpPr>
          <p:nvPr/>
        </p:nvSpPr>
        <p:spPr>
          <a:xfrm>
            <a:off x="775800" y="1304875"/>
            <a:ext cx="8520600" cy="341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228600">
              <a:lnSpc>
                <a:spcPct val="100000"/>
              </a:lnSpc>
            </a:pPr>
            <a:r>
              <a:rPr lang="nl-NL" dirty="0" err="1"/>
              <a:t>Graylog</a:t>
            </a:r>
            <a:r>
              <a:rPr lang="nl-NL" dirty="0"/>
              <a:t> vs. Logstash + Beats</a:t>
            </a:r>
          </a:p>
          <a:p>
            <a:pPr marL="228600">
              <a:lnSpc>
                <a:spcPct val="100000"/>
              </a:lnSpc>
            </a:pPr>
            <a:r>
              <a:rPr lang="nl-NL" dirty="0"/>
              <a:t> - </a:t>
            </a:r>
            <a:r>
              <a:rPr lang="nl-NL" dirty="0" err="1"/>
              <a:t>Graylog</a:t>
            </a:r>
            <a:r>
              <a:rPr lang="nl-NL" dirty="0"/>
              <a:t> werkt niet met </a:t>
            </a:r>
            <a:r>
              <a:rPr lang="nl-NL" dirty="0" err="1"/>
              <a:t>Kibana</a:t>
            </a:r>
            <a:endParaRPr lang="nl-NL" dirty="0"/>
          </a:p>
          <a:p>
            <a:pPr marL="228600">
              <a:lnSpc>
                <a:spcPct val="100000"/>
              </a:lnSpc>
            </a:pPr>
            <a:r>
              <a:rPr lang="nl-NL" dirty="0"/>
              <a:t>NRF vs. NRF + antenne</a:t>
            </a:r>
          </a:p>
          <a:p>
            <a:pPr marL="228600">
              <a:lnSpc>
                <a:spcPct val="100000"/>
              </a:lnSpc>
            </a:pPr>
            <a:r>
              <a:rPr lang="nl-NL" dirty="0"/>
              <a:t> - Minder </a:t>
            </a:r>
            <a:r>
              <a:rPr lang="nl-NL" dirty="0" err="1"/>
              <a:t>repeaters</a:t>
            </a:r>
            <a:endParaRPr lang="nl-NL" dirty="0"/>
          </a:p>
          <a:p>
            <a:pPr marL="228600">
              <a:lnSpc>
                <a:spcPct val="100000"/>
              </a:lnSpc>
            </a:pPr>
            <a:endParaRPr lang="nl-NL" dirty="0"/>
          </a:p>
        </p:txBody>
      </p:sp>
    </p:spTree>
    <p:extLst>
      <p:ext uri="{BB962C8B-B14F-4D97-AF65-F5344CB8AC3E}">
        <p14:creationId xmlns:p14="http://schemas.microsoft.com/office/powerpoint/2010/main" val="492218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p:nvPr/>
        </p:nvSpPr>
        <p:spPr>
          <a:xfrm>
            <a:off x="0" y="-19925"/>
            <a:ext cx="9144000" cy="5163300"/>
          </a:xfrm>
          <a:prstGeom prst="rect">
            <a:avLst/>
          </a:prstGeom>
          <a:solidFill>
            <a:srgbClr val="7F8724"/>
          </a:solidFill>
          <a:ln>
            <a:noFill/>
          </a:ln>
        </p:spPr>
        <p:txBody>
          <a:bodyPr lIns="91425" tIns="91425" rIns="91425" bIns="91425" anchor="ctr" anchorCtr="0">
            <a:noAutofit/>
          </a:bodyPr>
          <a:lstStyle/>
          <a:p>
            <a:pPr lvl="0">
              <a:spcBef>
                <a:spcPts val="0"/>
              </a:spcBef>
              <a:buNone/>
            </a:pPr>
            <a:endParaRPr b="1" i="1" dirty="0">
              <a:solidFill>
                <a:srgbClr val="FFFFFF"/>
              </a:solidFill>
            </a:endParaRPr>
          </a:p>
        </p:txBody>
      </p:sp>
      <p:pic>
        <p:nvPicPr>
          <p:cNvPr id="124" name="Shape 124"/>
          <p:cNvPicPr preferRelativeResize="0"/>
          <p:nvPr/>
        </p:nvPicPr>
        <p:blipFill>
          <a:blip r:embed="rId3">
            <a:alphaModFix/>
          </a:blip>
          <a:stretch>
            <a:fillRect/>
          </a:stretch>
        </p:blipFill>
        <p:spPr>
          <a:xfrm flipH="1">
            <a:off x="4338648" y="-30225"/>
            <a:ext cx="4861826" cy="5203950"/>
          </a:xfrm>
          <a:prstGeom prst="rect">
            <a:avLst/>
          </a:prstGeom>
          <a:noFill/>
          <a:ln>
            <a:noFill/>
          </a:ln>
        </p:spPr>
      </p:pic>
      <p:sp>
        <p:nvSpPr>
          <p:cNvPr id="7" name="Shape 166">
            <a:extLst>
              <a:ext uri="{FF2B5EF4-FFF2-40B4-BE49-F238E27FC236}">
                <a16:creationId xmlns:a16="http://schemas.microsoft.com/office/drawing/2014/main" id="{C05BA1ED-4C5F-49EE-8021-5FF1C32E3F6B}"/>
              </a:ext>
            </a:extLst>
          </p:cNvPr>
          <p:cNvSpPr txBox="1">
            <a:spLocks noGrp="1"/>
          </p:cNvSpPr>
          <p:nvPr>
            <p:ph type="body" idx="1"/>
          </p:nvPr>
        </p:nvSpPr>
        <p:spPr>
          <a:xfrm>
            <a:off x="623400" y="1152475"/>
            <a:ext cx="5714100" cy="3416400"/>
          </a:xfrm>
          <a:prstGeom prst="rect">
            <a:avLst/>
          </a:prstGeom>
        </p:spPr>
        <p:txBody>
          <a:bodyPr lIns="91425" tIns="91425" rIns="91425" bIns="91425" anchor="t" anchorCtr="0">
            <a:noAutofit/>
          </a:bodyPr>
          <a:lstStyle/>
          <a:p>
            <a:pPr marL="228600">
              <a:lnSpc>
                <a:spcPct val="150000"/>
              </a:lnSpc>
              <a:buClr>
                <a:schemeClr val="bg1"/>
              </a:buClr>
            </a:pPr>
            <a:r>
              <a:rPr lang="nl-NL" dirty="0">
                <a:solidFill>
                  <a:schemeClr val="bg1"/>
                </a:solidFill>
              </a:rPr>
              <a:t>Wij geloven dat </a:t>
            </a:r>
            <a:r>
              <a:rPr lang="nl-NL" u="sng" dirty="0">
                <a:solidFill>
                  <a:schemeClr val="bg1"/>
                </a:solidFill>
              </a:rPr>
              <a:t>het bekendmaken van analytische data over een poot</a:t>
            </a:r>
            <a:br>
              <a:rPr lang="nl-NL" dirty="0">
                <a:solidFill>
                  <a:schemeClr val="bg1"/>
                </a:solidFill>
              </a:rPr>
            </a:br>
            <a:r>
              <a:rPr lang="nl-NL" dirty="0">
                <a:solidFill>
                  <a:schemeClr val="bg1"/>
                </a:solidFill>
              </a:rPr>
              <a:t>zal resulteren in </a:t>
            </a:r>
            <a:r>
              <a:rPr lang="nl-NL" u="sng" dirty="0">
                <a:solidFill>
                  <a:schemeClr val="bg1"/>
                </a:solidFill>
              </a:rPr>
              <a:t>wetenschap over problemen met een poot</a:t>
            </a:r>
            <a:r>
              <a:rPr lang="nl-NL" dirty="0">
                <a:solidFill>
                  <a:schemeClr val="bg1"/>
                </a:solidFill>
              </a:rPr>
              <a:t>.</a:t>
            </a:r>
            <a:br>
              <a:rPr lang="nl-NL" dirty="0">
                <a:solidFill>
                  <a:schemeClr val="bg1"/>
                </a:solidFill>
              </a:rPr>
            </a:br>
            <a:r>
              <a:rPr lang="nl-NL" dirty="0">
                <a:solidFill>
                  <a:schemeClr val="bg1"/>
                </a:solidFill>
              </a:rPr>
              <a:t>We weten dat we succesvol zijn als </a:t>
            </a:r>
            <a:r>
              <a:rPr lang="nl-NL" u="sng" dirty="0">
                <a:solidFill>
                  <a:schemeClr val="bg1"/>
                </a:solidFill>
              </a:rPr>
              <a:t>de technische dienst kan achterhalen wat het exacte probleem is van een poot</a:t>
            </a:r>
            <a:r>
              <a:rPr lang="nl-NL" dirty="0">
                <a:solidFill>
                  <a:schemeClr val="bg1"/>
                </a:solidFill>
              </a:rPr>
              <a:t>.</a:t>
            </a:r>
          </a:p>
          <a:p>
            <a:pPr marL="228600" lvl="0" rtl="0">
              <a:lnSpc>
                <a:spcPct val="150000"/>
              </a:lnSpc>
              <a:spcBef>
                <a:spcPts val="0"/>
              </a:spcBef>
              <a:buClr>
                <a:schemeClr val="bg1"/>
              </a:buClr>
            </a:pPr>
            <a:endParaRPr lang="en" dirty="0">
              <a:solidFill>
                <a:schemeClr val="bg1"/>
              </a:solidFill>
            </a:endParaRPr>
          </a:p>
        </p:txBody>
      </p:sp>
      <p:sp>
        <p:nvSpPr>
          <p:cNvPr id="6" name="Shape 77">
            <a:extLst>
              <a:ext uri="{FF2B5EF4-FFF2-40B4-BE49-F238E27FC236}">
                <a16:creationId xmlns:a16="http://schemas.microsoft.com/office/drawing/2014/main" id="{599947FB-BC75-4B24-B024-CDC88D3217CE}"/>
              </a:ext>
            </a:extLst>
          </p:cNvPr>
          <p:cNvSpPr txBox="1">
            <a:spLocks noGrp="1"/>
          </p:cNvSpPr>
          <p:nvPr>
            <p:ph type="title"/>
          </p:nvPr>
        </p:nvSpPr>
        <p:spPr>
          <a:xfrm>
            <a:off x="623888" y="444500"/>
            <a:ext cx="8520112" cy="573088"/>
          </a:xfrm>
          <a:prstGeom prst="rect">
            <a:avLst/>
          </a:prstGeom>
        </p:spPr>
        <p:txBody>
          <a:bodyPr lIns="91425" tIns="91425" rIns="91425" bIns="91425" anchor="t" anchorCtr="0">
            <a:noAutofit/>
          </a:bodyPr>
          <a:lstStyle/>
          <a:p>
            <a:pPr lvl="0" rtl="0">
              <a:spcBef>
                <a:spcPts val="0"/>
              </a:spcBef>
              <a:buNone/>
            </a:pPr>
            <a:r>
              <a:rPr lang="nl-NL" sz="3600" b="1" dirty="0">
                <a:solidFill>
                  <a:srgbClr val="FFFFFF"/>
                </a:solidFill>
                <a:latin typeface="Alegreya Sans"/>
                <a:ea typeface="Alegreya Sans"/>
                <a:cs typeface="Alegreya Sans"/>
                <a:sym typeface="Alegreya Sans"/>
              </a:rPr>
              <a:t>Hypothese</a:t>
            </a:r>
            <a:endParaRPr lang="en" sz="3600" b="1" dirty="0">
              <a:solidFill>
                <a:srgbClr val="FFFFFF"/>
              </a:solidFill>
              <a:latin typeface="Alegreya Sans"/>
              <a:ea typeface="Alegreya Sans"/>
              <a:cs typeface="Alegreya Sans"/>
              <a:sym typeface="Alegreya Sans"/>
            </a:endParaRPr>
          </a:p>
        </p:txBody>
      </p:sp>
    </p:spTree>
    <p:extLst>
      <p:ext uri="{BB962C8B-B14F-4D97-AF65-F5344CB8AC3E}">
        <p14:creationId xmlns:p14="http://schemas.microsoft.com/office/powerpoint/2010/main" val="81144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flipH="1">
            <a:off x="6100487" y="0"/>
            <a:ext cx="3043524" cy="5143499"/>
          </a:xfrm>
          <a:prstGeom prst="rect">
            <a:avLst/>
          </a:prstGeom>
          <a:noFill/>
          <a:ln>
            <a:noFill/>
          </a:ln>
        </p:spPr>
      </p:pic>
      <p:sp>
        <p:nvSpPr>
          <p:cNvPr id="172" name="Shape 172"/>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1799CD"/>
                </a:solidFill>
                <a:latin typeface="Alegreya Sans"/>
                <a:ea typeface="Alegreya Sans"/>
                <a:cs typeface="Alegreya Sans"/>
                <a:sym typeface="Alegreya Sans"/>
              </a:rPr>
              <a:t>Field trial</a:t>
            </a:r>
            <a:endParaRPr lang="en" sz="3600" b="1" dirty="0">
              <a:solidFill>
                <a:srgbClr val="1799CD"/>
              </a:solidFill>
              <a:latin typeface="Alegreya Sans"/>
              <a:ea typeface="Alegreya Sans"/>
              <a:cs typeface="Alegreya Sans"/>
              <a:sym typeface="Alegreya Sans"/>
            </a:endParaRPr>
          </a:p>
        </p:txBody>
      </p:sp>
      <p:sp>
        <p:nvSpPr>
          <p:cNvPr id="5" name="Shape 166">
            <a:extLst>
              <a:ext uri="{FF2B5EF4-FFF2-40B4-BE49-F238E27FC236}">
                <a16:creationId xmlns:a16="http://schemas.microsoft.com/office/drawing/2014/main" id="{91170992-748A-4D7D-8649-C8DC657A4137}"/>
              </a:ext>
            </a:extLst>
          </p:cNvPr>
          <p:cNvSpPr txBox="1">
            <a:spLocks noGrp="1"/>
          </p:cNvSpPr>
          <p:nvPr>
            <p:ph type="body" idx="1"/>
          </p:nvPr>
        </p:nvSpPr>
        <p:spPr>
          <a:xfrm>
            <a:off x="623400" y="1152475"/>
            <a:ext cx="5714100" cy="3416400"/>
          </a:xfrm>
          <a:prstGeom prst="rect">
            <a:avLst/>
          </a:prstGeom>
        </p:spPr>
        <p:txBody>
          <a:bodyPr lIns="91425" tIns="91425" rIns="91425" bIns="91425" anchor="t" anchorCtr="0">
            <a:noAutofit/>
          </a:bodyPr>
          <a:lstStyle/>
          <a:p>
            <a:pPr marL="457200" lvl="0" indent="-228600" rtl="0">
              <a:lnSpc>
                <a:spcPct val="150000"/>
              </a:lnSpc>
              <a:spcBef>
                <a:spcPts val="0"/>
              </a:spcBef>
              <a:buChar char="➔"/>
            </a:pPr>
            <a:r>
              <a:rPr lang="nl-NL" dirty="0"/>
              <a:t>Functionaliteitstest</a:t>
            </a:r>
          </a:p>
          <a:p>
            <a:pPr marL="457200" lvl="0" indent="-228600" rtl="0">
              <a:lnSpc>
                <a:spcPct val="150000"/>
              </a:lnSpc>
              <a:spcBef>
                <a:spcPts val="0"/>
              </a:spcBef>
              <a:buChar char="➔"/>
            </a:pPr>
            <a:r>
              <a:rPr lang="nl-NL" dirty="0"/>
              <a:t>Gebruikerstest</a:t>
            </a:r>
          </a:p>
        </p:txBody>
      </p:sp>
    </p:spTree>
    <p:extLst>
      <p:ext uri="{BB962C8B-B14F-4D97-AF65-F5344CB8AC3E}">
        <p14:creationId xmlns:p14="http://schemas.microsoft.com/office/powerpoint/2010/main" val="3324626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2" name="Rechthoek 1">
            <a:extLst>
              <a:ext uri="{FF2B5EF4-FFF2-40B4-BE49-F238E27FC236}">
                <a16:creationId xmlns:a16="http://schemas.microsoft.com/office/drawing/2014/main" id="{0A082D67-884C-4E82-B513-6EE117BFA14F}"/>
              </a:ext>
            </a:extLst>
          </p:cNvPr>
          <p:cNvSpPr/>
          <p:nvPr/>
        </p:nvSpPr>
        <p:spPr>
          <a:xfrm>
            <a:off x="0" y="0"/>
            <a:ext cx="9144000" cy="5143499"/>
          </a:xfrm>
          <a:prstGeom prst="rect">
            <a:avLst/>
          </a:prstGeom>
          <a:solidFill>
            <a:srgbClr val="1799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71" name="Shape 171"/>
          <p:cNvPicPr preferRelativeResize="0"/>
          <p:nvPr/>
        </p:nvPicPr>
        <p:blipFill>
          <a:blip r:embed="rId3">
            <a:alphaModFix/>
            <a:biLevel thresh="25000"/>
          </a:blip>
          <a:stretch>
            <a:fillRect/>
          </a:stretch>
        </p:blipFill>
        <p:spPr>
          <a:xfrm flipH="1">
            <a:off x="6100487" y="0"/>
            <a:ext cx="3043524" cy="5143499"/>
          </a:xfrm>
          <a:prstGeom prst="rect">
            <a:avLst/>
          </a:prstGeom>
          <a:noFill/>
          <a:ln>
            <a:noFill/>
          </a:ln>
        </p:spPr>
      </p:pic>
      <p:sp>
        <p:nvSpPr>
          <p:cNvPr id="6" name="Shape 180">
            <a:extLst>
              <a:ext uri="{FF2B5EF4-FFF2-40B4-BE49-F238E27FC236}">
                <a16:creationId xmlns:a16="http://schemas.microsoft.com/office/drawing/2014/main" id="{5D0471ED-D4DD-4C30-B8AE-8BBE3D30B010}"/>
              </a:ext>
            </a:extLst>
          </p:cNvPr>
          <p:cNvSpPr txBox="1">
            <a:spLocks/>
          </p:cNvSpPr>
          <p:nvPr/>
        </p:nvSpPr>
        <p:spPr>
          <a:xfrm>
            <a:off x="253510" y="1760536"/>
            <a:ext cx="6301500" cy="162212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a:r>
              <a:rPr lang="nl-NL" sz="3600" b="1">
                <a:solidFill>
                  <a:srgbClr val="FFFFFF"/>
                </a:solidFill>
                <a:latin typeface="Alegreya Sans"/>
                <a:ea typeface="Alegreya Sans"/>
                <a:cs typeface="Alegreya Sans"/>
                <a:sym typeface="Alegreya Sans"/>
              </a:rPr>
              <a:t>Vragen?</a:t>
            </a:r>
            <a:br>
              <a:rPr lang="nl-NL" sz="3600" b="1">
                <a:solidFill>
                  <a:srgbClr val="FFFFFF"/>
                </a:solidFill>
                <a:latin typeface="Alegreya Sans"/>
                <a:ea typeface="Alegreya Sans"/>
                <a:cs typeface="Alegreya Sans"/>
                <a:sym typeface="Alegreya Sans"/>
              </a:rPr>
            </a:br>
            <a:r>
              <a:rPr lang="nl-NL" sz="3600" b="1">
                <a:solidFill>
                  <a:srgbClr val="FFFFFF"/>
                </a:solidFill>
                <a:latin typeface="Alegreya Sans"/>
                <a:ea typeface="Alegreya Sans"/>
                <a:cs typeface="Alegreya Sans"/>
                <a:sym typeface="Alegreya Sans"/>
              </a:rPr>
              <a:t>Opmerkingen?</a:t>
            </a:r>
            <a:br>
              <a:rPr lang="nl-NL" sz="3600" b="1">
                <a:solidFill>
                  <a:srgbClr val="FFFFFF"/>
                </a:solidFill>
                <a:latin typeface="Alegreya Sans"/>
                <a:ea typeface="Alegreya Sans"/>
                <a:cs typeface="Alegreya Sans"/>
                <a:sym typeface="Alegreya Sans"/>
              </a:rPr>
            </a:br>
            <a:r>
              <a:rPr lang="nl-NL" sz="3600" b="1">
                <a:solidFill>
                  <a:srgbClr val="FFFFFF"/>
                </a:solidFill>
                <a:latin typeface="Alegreya Sans"/>
                <a:ea typeface="Alegreya Sans"/>
                <a:cs typeface="Alegreya Sans"/>
                <a:sym typeface="Alegreya Sans"/>
              </a:rPr>
              <a:t>Suggesties?</a:t>
            </a:r>
            <a:endParaRPr lang="en" sz="3600" b="1" dirty="0">
              <a:solidFill>
                <a:srgbClr val="FFFFFF"/>
              </a:solidFill>
              <a:latin typeface="Alegreya Sans"/>
              <a:ea typeface="Alegreya Sans"/>
              <a:cs typeface="Alegreya Sans"/>
              <a:sym typeface="Alegreya Sans"/>
            </a:endParaRPr>
          </a:p>
        </p:txBody>
      </p:sp>
    </p:spTree>
    <p:extLst>
      <p:ext uri="{BB962C8B-B14F-4D97-AF65-F5344CB8AC3E}">
        <p14:creationId xmlns:p14="http://schemas.microsoft.com/office/powerpoint/2010/main" val="192758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flipH="1">
            <a:off x="3287091" y="0"/>
            <a:ext cx="5856915" cy="5143499"/>
          </a:xfrm>
          <a:prstGeom prst="rect">
            <a:avLst/>
          </a:prstGeom>
          <a:noFill/>
          <a:ln>
            <a:noFill/>
          </a:ln>
        </p:spPr>
      </p:pic>
      <p:sp>
        <p:nvSpPr>
          <p:cNvPr id="70" name="Shape 70"/>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F8B214"/>
                </a:solidFill>
                <a:latin typeface="Alegreya Sans"/>
                <a:ea typeface="Alegreya Sans"/>
                <a:cs typeface="Alegreya Sans"/>
                <a:sym typeface="Alegreya Sans"/>
              </a:rPr>
              <a:t>Concept</a:t>
            </a:r>
            <a:endParaRPr lang="en" sz="3600" b="1" dirty="0">
              <a:solidFill>
                <a:srgbClr val="F8B214"/>
              </a:solidFill>
              <a:latin typeface="Alegreya Sans"/>
              <a:ea typeface="Alegreya Sans"/>
              <a:cs typeface="Alegreya Sans"/>
              <a:sym typeface="Alegreya Sans"/>
            </a:endParaRPr>
          </a:p>
        </p:txBody>
      </p:sp>
      <p:sp>
        <p:nvSpPr>
          <p:cNvPr id="71" name="Shape 71"/>
          <p:cNvSpPr txBox="1">
            <a:spLocks noGrp="1"/>
          </p:cNvSpPr>
          <p:nvPr>
            <p:ph type="body" idx="1"/>
          </p:nvPr>
        </p:nvSpPr>
        <p:spPr>
          <a:xfrm>
            <a:off x="623400" y="1152475"/>
            <a:ext cx="8520600" cy="3416400"/>
          </a:xfrm>
          <a:prstGeom prst="rect">
            <a:avLst/>
          </a:prstGeom>
        </p:spPr>
        <p:txBody>
          <a:bodyPr lIns="91425" tIns="91425" rIns="91425" bIns="91425" anchor="t" anchorCtr="0">
            <a:noAutofit/>
          </a:bodyPr>
          <a:lstStyle/>
          <a:p>
            <a:pPr marL="285750" lvl="0" indent="-285750">
              <a:lnSpc>
                <a:spcPct val="150000"/>
              </a:lnSpc>
              <a:buFontTx/>
              <a:buChar char="-"/>
            </a:pPr>
            <a:r>
              <a:rPr lang="nl-NL" dirty="0"/>
              <a:t>Mobiliteitsprobleem</a:t>
            </a:r>
          </a:p>
          <a:p>
            <a:pPr marL="285750" lvl="0" indent="-285750">
              <a:lnSpc>
                <a:spcPct val="150000"/>
              </a:lnSpc>
              <a:buFontTx/>
              <a:buChar char="-"/>
            </a:pPr>
            <a:r>
              <a:rPr lang="nl-NL" dirty="0"/>
              <a:t>Terugkeer probleem</a:t>
            </a:r>
          </a:p>
          <a:p>
            <a:pPr marL="285750" lvl="0" indent="-285750">
              <a:lnSpc>
                <a:spcPct val="150000"/>
              </a:lnSpc>
              <a:buFontTx/>
              <a:buChar char="-"/>
            </a:pPr>
            <a:endParaRPr lang="nl-NL" dirty="0"/>
          </a:p>
          <a:p>
            <a:pPr lvl="0">
              <a:lnSpc>
                <a:spcPct val="150000"/>
              </a:lnSpc>
            </a:pPr>
            <a:br>
              <a:rPr lang="nl-NL" dirty="0"/>
            </a:br>
            <a:endParaRPr dirty="0">
              <a:solidFill>
                <a:schemeClr val="dk1"/>
              </a:solidFill>
            </a:endParaRPr>
          </a:p>
        </p:txBody>
      </p:sp>
      <p:pic>
        <p:nvPicPr>
          <p:cNvPr id="5" name="Shape 62">
            <a:extLst>
              <a:ext uri="{FF2B5EF4-FFF2-40B4-BE49-F238E27FC236}">
                <a16:creationId xmlns:a16="http://schemas.microsoft.com/office/drawing/2014/main" id="{3B3272DB-163B-4E4F-A083-E079647353E1}"/>
              </a:ext>
            </a:extLst>
          </p:cNvPr>
          <p:cNvPicPr/>
          <p:nvPr/>
        </p:nvPicPr>
        <p:blipFill>
          <a:blip r:embed="rId4"/>
          <a:stretch/>
        </p:blipFill>
        <p:spPr>
          <a:xfrm>
            <a:off x="2273040" y="3278880"/>
            <a:ext cx="1750320" cy="1750320"/>
          </a:xfrm>
          <a:prstGeom prst="rect">
            <a:avLst/>
          </a:prstGeom>
          <a:ln>
            <a:noFill/>
          </a:ln>
        </p:spPr>
      </p:pic>
      <p:pic>
        <p:nvPicPr>
          <p:cNvPr id="6" name="Shape 64">
            <a:extLst>
              <a:ext uri="{FF2B5EF4-FFF2-40B4-BE49-F238E27FC236}">
                <a16:creationId xmlns:a16="http://schemas.microsoft.com/office/drawing/2014/main" id="{2C8F57AD-D142-413D-A982-BDA911537EC8}"/>
              </a:ext>
            </a:extLst>
          </p:cNvPr>
          <p:cNvPicPr/>
          <p:nvPr/>
        </p:nvPicPr>
        <p:blipFill>
          <a:blip r:embed="rId5"/>
          <a:stretch/>
        </p:blipFill>
        <p:spPr>
          <a:xfrm>
            <a:off x="1188720" y="3785040"/>
            <a:ext cx="1152720" cy="1152720"/>
          </a:xfrm>
          <a:prstGeom prst="rect">
            <a:avLst/>
          </a:prstGeom>
          <a:ln>
            <a:noFill/>
          </a:ln>
        </p:spPr>
      </p:pic>
      <p:pic>
        <p:nvPicPr>
          <p:cNvPr id="7" name="Shape 63">
            <a:extLst>
              <a:ext uri="{FF2B5EF4-FFF2-40B4-BE49-F238E27FC236}">
                <a16:creationId xmlns:a16="http://schemas.microsoft.com/office/drawing/2014/main" id="{B543B92F-2FF4-4B78-ADBE-6F33CA118A89}"/>
              </a:ext>
            </a:extLst>
          </p:cNvPr>
          <p:cNvPicPr/>
          <p:nvPr/>
        </p:nvPicPr>
        <p:blipFill>
          <a:blip r:embed="rId6"/>
          <a:stretch/>
        </p:blipFill>
        <p:spPr>
          <a:xfrm>
            <a:off x="186840" y="4297680"/>
            <a:ext cx="910440" cy="640080"/>
          </a:xfrm>
          <a:prstGeom prst="rect">
            <a:avLst/>
          </a:prstGeom>
          <a:ln>
            <a:noFill/>
          </a:ln>
        </p:spPr>
      </p:pic>
    </p:spTree>
    <p:extLst>
      <p:ext uri="{BB962C8B-B14F-4D97-AF65-F5344CB8AC3E}">
        <p14:creationId xmlns:p14="http://schemas.microsoft.com/office/powerpoint/2010/main" val="265284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Afbeelding 95"/>
          <p:cNvPicPr/>
          <p:nvPr/>
        </p:nvPicPr>
        <p:blipFill>
          <a:blip r:embed="rId3"/>
          <a:stretch/>
        </p:blipFill>
        <p:spPr>
          <a:xfrm>
            <a:off x="0" y="0"/>
            <a:ext cx="9144000" cy="5228640"/>
          </a:xfrm>
          <a:prstGeom prst="rect">
            <a:avLst/>
          </a:prstGeom>
          <a:ln>
            <a:noFill/>
          </a:ln>
        </p:spPr>
      </p:pic>
      <p:sp>
        <p:nvSpPr>
          <p:cNvPr id="97" name="TextShape 1"/>
          <p:cNvSpPr txBox="1"/>
          <p:nvPr/>
        </p:nvSpPr>
        <p:spPr>
          <a:xfrm>
            <a:off x="4501080" y="3287160"/>
            <a:ext cx="180720" cy="232560"/>
          </a:xfrm>
          <a:prstGeom prst="rect">
            <a:avLst/>
          </a:prstGeom>
          <a:noFill/>
          <a:ln>
            <a:noFill/>
          </a:ln>
        </p:spPr>
      </p:sp>
      <p:sp>
        <p:nvSpPr>
          <p:cNvPr id="99" name="TextShape 3"/>
          <p:cNvSpPr txBox="1"/>
          <p:nvPr/>
        </p:nvSpPr>
        <p:spPr>
          <a:xfrm>
            <a:off x="4501080" y="3287160"/>
            <a:ext cx="180720" cy="232560"/>
          </a:xfrm>
          <a:prstGeom prst="rect">
            <a:avLst/>
          </a:prstGeom>
          <a:noFill/>
          <a:ln>
            <a:noFill/>
          </a:ln>
        </p:spPr>
      </p:sp>
      <p:pic>
        <p:nvPicPr>
          <p:cNvPr id="100" name="Shape 71"/>
          <p:cNvPicPr/>
          <p:nvPr/>
        </p:nvPicPr>
        <p:blipFill>
          <a:blip r:embed="rId4"/>
          <a:stretch/>
        </p:blipFill>
        <p:spPr>
          <a:xfrm>
            <a:off x="4640760" y="404640"/>
            <a:ext cx="1866600" cy="1523520"/>
          </a:xfrm>
          <a:prstGeom prst="rect">
            <a:avLst/>
          </a:prstGeom>
          <a:ln>
            <a:noFill/>
          </a:ln>
        </p:spPr>
      </p:pic>
      <p:pic>
        <p:nvPicPr>
          <p:cNvPr id="101" name="Shape 69"/>
          <p:cNvPicPr/>
          <p:nvPr/>
        </p:nvPicPr>
        <p:blipFill>
          <a:blip r:embed="rId5"/>
          <a:stretch/>
        </p:blipFill>
        <p:spPr>
          <a:xfrm>
            <a:off x="6994800" y="1134360"/>
            <a:ext cx="1858320" cy="2111760"/>
          </a:xfrm>
          <a:prstGeom prst="rect">
            <a:avLst/>
          </a:prstGeom>
          <a:ln>
            <a:noFill/>
          </a:ln>
        </p:spPr>
      </p:pic>
      <p:pic>
        <p:nvPicPr>
          <p:cNvPr id="102" name="Shape 70"/>
          <p:cNvPicPr/>
          <p:nvPr/>
        </p:nvPicPr>
        <p:blipFill>
          <a:blip r:embed="rId6"/>
          <a:stretch/>
        </p:blipFill>
        <p:spPr>
          <a:xfrm>
            <a:off x="6369120" y="3443760"/>
            <a:ext cx="1617840" cy="1467720"/>
          </a:xfrm>
          <a:prstGeom prst="rect">
            <a:avLst/>
          </a:prstGeom>
          <a:ln>
            <a:noFill/>
          </a:ln>
        </p:spPr>
      </p:pic>
      <p:pic>
        <p:nvPicPr>
          <p:cNvPr id="103" name="Shape 72"/>
          <p:cNvPicPr/>
          <p:nvPr/>
        </p:nvPicPr>
        <p:blipFill>
          <a:blip r:embed="rId7"/>
          <a:stretch/>
        </p:blipFill>
        <p:spPr>
          <a:xfrm>
            <a:off x="627840" y="1635480"/>
            <a:ext cx="2932560" cy="3233160"/>
          </a:xfrm>
          <a:prstGeom prst="rect">
            <a:avLst/>
          </a:prstGeom>
          <a:ln>
            <a:noFill/>
          </a:ln>
        </p:spPr>
      </p:pic>
    </p:spTree>
    <p:extLst>
      <p:ext uri="{BB962C8B-B14F-4D97-AF65-F5344CB8AC3E}">
        <p14:creationId xmlns:p14="http://schemas.microsoft.com/office/powerpoint/2010/main" val="372173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p:nvPr/>
        </p:nvSpPr>
        <p:spPr>
          <a:xfrm>
            <a:off x="0" y="-19925"/>
            <a:ext cx="9144000" cy="5163300"/>
          </a:xfrm>
          <a:prstGeom prst="rect">
            <a:avLst/>
          </a:prstGeom>
          <a:solidFill>
            <a:srgbClr val="7F8724"/>
          </a:solidFill>
          <a:ln>
            <a:noFill/>
          </a:ln>
        </p:spPr>
        <p:txBody>
          <a:bodyPr lIns="91425" tIns="91425" rIns="91425" bIns="91425" anchor="ctr" anchorCtr="0">
            <a:noAutofit/>
          </a:bodyPr>
          <a:lstStyle/>
          <a:p>
            <a:pPr lvl="0">
              <a:spcBef>
                <a:spcPts val="0"/>
              </a:spcBef>
              <a:buNone/>
            </a:pPr>
            <a:endParaRPr b="1" i="1" dirty="0">
              <a:solidFill>
                <a:srgbClr val="FFFFFF"/>
              </a:solidFill>
            </a:endParaRPr>
          </a:p>
        </p:txBody>
      </p:sp>
      <p:sp>
        <p:nvSpPr>
          <p:cNvPr id="122" name="Shape 122"/>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FFFFFF"/>
                </a:solidFill>
                <a:latin typeface="Alegreya Sans"/>
                <a:ea typeface="Alegreya Sans"/>
                <a:cs typeface="Alegreya Sans"/>
                <a:sym typeface="Alegreya Sans"/>
              </a:rPr>
              <a:t>Doel: Technische haalbaarheid</a:t>
            </a:r>
            <a:endParaRPr lang="en" sz="3600" b="1" dirty="0">
              <a:solidFill>
                <a:srgbClr val="FFFFFF"/>
              </a:solidFill>
              <a:latin typeface="Alegreya Sans"/>
              <a:ea typeface="Alegreya Sans"/>
              <a:cs typeface="Alegreya Sans"/>
              <a:sym typeface="Alegreya Sans"/>
            </a:endParaRPr>
          </a:p>
        </p:txBody>
      </p:sp>
      <p:sp>
        <p:nvSpPr>
          <p:cNvPr id="123" name="Shape 123"/>
          <p:cNvSpPr txBox="1">
            <a:spLocks noGrp="1"/>
          </p:cNvSpPr>
          <p:nvPr>
            <p:ph type="body" idx="1"/>
          </p:nvPr>
        </p:nvSpPr>
        <p:spPr>
          <a:xfrm>
            <a:off x="623400" y="1152475"/>
            <a:ext cx="7374552" cy="3416400"/>
          </a:xfrm>
          <a:prstGeom prst="rect">
            <a:avLst/>
          </a:prstGeom>
        </p:spPr>
        <p:txBody>
          <a:bodyPr lIns="91425" tIns="91425" rIns="91425" bIns="91425" anchor="t" anchorCtr="0">
            <a:noAutofit/>
          </a:bodyPr>
          <a:lstStyle/>
          <a:p>
            <a:pPr lvl="0" rtl="0">
              <a:spcBef>
                <a:spcPts val="0"/>
              </a:spcBef>
              <a:spcAft>
                <a:spcPts val="0"/>
              </a:spcAft>
              <a:buClr>
                <a:schemeClr val="bg1"/>
              </a:buClr>
            </a:pPr>
            <a:r>
              <a:rPr lang="nl-NL" b="1" dirty="0">
                <a:solidFill>
                  <a:srgbClr val="FFFFFF"/>
                </a:solidFill>
              </a:rPr>
              <a:t>Enkele probleemfactoren</a:t>
            </a:r>
          </a:p>
          <a:p>
            <a:pPr marL="285750" lvl="4" indent="-285750">
              <a:spcAft>
                <a:spcPts val="0"/>
              </a:spcAft>
              <a:buClr>
                <a:schemeClr val="bg1"/>
              </a:buClr>
              <a:buFontTx/>
              <a:buChar char="-"/>
            </a:pPr>
            <a:r>
              <a:rPr lang="nl-NL" b="1" dirty="0">
                <a:solidFill>
                  <a:srgbClr val="FFFFFF"/>
                </a:solidFill>
              </a:rPr>
              <a:t>Park is groot</a:t>
            </a:r>
          </a:p>
          <a:p>
            <a:pPr marL="285750" lvl="4" indent="-285750">
              <a:spcAft>
                <a:spcPts val="0"/>
              </a:spcAft>
              <a:buClr>
                <a:schemeClr val="bg1"/>
              </a:buClr>
              <a:buFontTx/>
              <a:buChar char="-"/>
            </a:pPr>
            <a:r>
              <a:rPr lang="nl-NL" b="1" dirty="0">
                <a:solidFill>
                  <a:srgbClr val="FFFFFF"/>
                </a:solidFill>
              </a:rPr>
              <a:t>Geen Wi-Fi in het park</a:t>
            </a:r>
          </a:p>
          <a:p>
            <a:pPr marL="285750" lvl="4" indent="-285750">
              <a:spcAft>
                <a:spcPts val="0"/>
              </a:spcAft>
              <a:buClr>
                <a:schemeClr val="bg1"/>
              </a:buClr>
              <a:buFontTx/>
              <a:buChar char="-"/>
            </a:pPr>
            <a:r>
              <a:rPr lang="nl-NL" b="1" dirty="0">
                <a:solidFill>
                  <a:srgbClr val="FFFFFF"/>
                </a:solidFill>
              </a:rPr>
              <a:t>Weersomstandigheden (warm, vochtig, nat)</a:t>
            </a:r>
          </a:p>
        </p:txBody>
      </p:sp>
      <p:pic>
        <p:nvPicPr>
          <p:cNvPr id="124" name="Shape 124"/>
          <p:cNvPicPr preferRelativeResize="0"/>
          <p:nvPr/>
        </p:nvPicPr>
        <p:blipFill>
          <a:blip r:embed="rId3">
            <a:alphaModFix/>
          </a:blip>
          <a:stretch>
            <a:fillRect/>
          </a:stretch>
        </p:blipFill>
        <p:spPr>
          <a:xfrm flipH="1">
            <a:off x="4338648" y="-30225"/>
            <a:ext cx="4861826" cy="5203950"/>
          </a:xfrm>
          <a:prstGeom prst="rect">
            <a:avLst/>
          </a:prstGeom>
          <a:noFill/>
          <a:ln>
            <a:noFill/>
          </a:ln>
        </p:spPr>
      </p:pic>
    </p:spTree>
    <p:extLst>
      <p:ext uri="{BB962C8B-B14F-4D97-AF65-F5344CB8AC3E}">
        <p14:creationId xmlns:p14="http://schemas.microsoft.com/office/powerpoint/2010/main" val="125792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flipH="1">
            <a:off x="6083207" y="0"/>
            <a:ext cx="3060784" cy="5143499"/>
          </a:xfrm>
          <a:prstGeom prst="rect">
            <a:avLst/>
          </a:prstGeom>
          <a:noFill/>
          <a:ln>
            <a:noFill/>
          </a:ln>
        </p:spPr>
      </p:pic>
      <p:sp>
        <p:nvSpPr>
          <p:cNvPr id="165" name="Shape 165"/>
          <p:cNvSpPr txBox="1">
            <a:spLocks noGrp="1"/>
          </p:cNvSpPr>
          <p:nvPr>
            <p:ph type="title"/>
          </p:nvPr>
        </p:nvSpPr>
        <p:spPr>
          <a:xfrm>
            <a:off x="399013" y="57977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137E36"/>
                </a:solidFill>
                <a:latin typeface="Alegreya Sans"/>
                <a:ea typeface="Alegreya Sans"/>
                <a:cs typeface="Alegreya Sans"/>
                <a:sym typeface="Alegreya Sans"/>
              </a:rPr>
              <a:t>Hypothese</a:t>
            </a:r>
            <a:endParaRPr lang="en" sz="3600" b="1" dirty="0">
              <a:solidFill>
                <a:srgbClr val="137E36"/>
              </a:solidFill>
              <a:latin typeface="Alegreya Sans"/>
              <a:ea typeface="Alegreya Sans"/>
              <a:cs typeface="Alegreya Sans"/>
              <a:sym typeface="Alegreya Sans"/>
            </a:endParaRPr>
          </a:p>
        </p:txBody>
      </p:sp>
      <p:sp>
        <p:nvSpPr>
          <p:cNvPr id="166" name="Shape 166"/>
          <p:cNvSpPr txBox="1">
            <a:spLocks noGrp="1"/>
          </p:cNvSpPr>
          <p:nvPr>
            <p:ph type="body" idx="1"/>
          </p:nvPr>
        </p:nvSpPr>
        <p:spPr>
          <a:xfrm>
            <a:off x="224387" y="1152475"/>
            <a:ext cx="6600361" cy="3416400"/>
          </a:xfrm>
          <a:prstGeom prst="rect">
            <a:avLst/>
          </a:prstGeom>
        </p:spPr>
        <p:txBody>
          <a:bodyPr lIns="91425" tIns="91425" rIns="91425" bIns="91425" anchor="t" anchorCtr="0">
            <a:noAutofit/>
          </a:bodyPr>
          <a:lstStyle/>
          <a:p>
            <a:pPr marL="228600" lvl="0">
              <a:lnSpc>
                <a:spcPct val="150000"/>
              </a:lnSpc>
            </a:pPr>
            <a:r>
              <a:rPr lang="nl-NL" dirty="0"/>
              <a:t>Wij geloven dat </a:t>
            </a:r>
            <a:r>
              <a:rPr lang="nl-NL" u="sng" dirty="0"/>
              <a:t>een </a:t>
            </a:r>
            <a:r>
              <a:rPr lang="nl-NL" u="sng" dirty="0" err="1"/>
              <a:t>meshnetwerk</a:t>
            </a:r>
            <a:r>
              <a:rPr lang="nl-NL" u="sng" dirty="0"/>
              <a:t> van zes poten in de Mangrove, gebruikmakend van NRF-communicatie</a:t>
            </a:r>
            <a:r>
              <a:rPr lang="nl-NL" dirty="0"/>
              <a:t> zal resulteren in </a:t>
            </a:r>
            <a:r>
              <a:rPr lang="nl-NL" u="sng" dirty="0"/>
              <a:t>een stabiel speurtocht </a:t>
            </a:r>
            <a:r>
              <a:rPr lang="nl-NL" u="sng" dirty="0" err="1"/>
              <a:t>Ranger</a:t>
            </a:r>
            <a:r>
              <a:rPr lang="nl-NL" u="sng" dirty="0"/>
              <a:t> systeem dat verbonden staat met de </a:t>
            </a:r>
            <a:r>
              <a:rPr lang="nl-NL" u="sng" dirty="0" err="1"/>
              <a:t>cloud</a:t>
            </a:r>
            <a:r>
              <a:rPr lang="nl-NL" dirty="0"/>
              <a:t>. We weten dat we succesvol zijn als </a:t>
            </a:r>
            <a:r>
              <a:rPr lang="nl-NL" u="sng" dirty="0"/>
              <a:t>de </a:t>
            </a:r>
            <a:r>
              <a:rPr lang="nl-NL" u="sng" dirty="0" err="1"/>
              <a:t>educatoren</a:t>
            </a:r>
            <a:r>
              <a:rPr lang="nl-NL" u="sng" dirty="0"/>
              <a:t> van Burgers' Zoo een speurtocht kunnen configureren, en de resultaten van diezelfde speurtocht terug kunnen zien, in een web applicatie die de data uit de verbonden </a:t>
            </a:r>
            <a:r>
              <a:rPr lang="nl-NL" u="sng" dirty="0" err="1"/>
              <a:t>cloud</a:t>
            </a:r>
            <a:r>
              <a:rPr lang="nl-NL" u="sng" dirty="0"/>
              <a:t> toont</a:t>
            </a:r>
            <a:r>
              <a:rPr lang="nl-NL" dirty="0"/>
              <a:t>.</a:t>
            </a:r>
            <a:endParaRPr lang="en" dirty="0"/>
          </a:p>
        </p:txBody>
      </p:sp>
    </p:spTree>
    <p:extLst>
      <p:ext uri="{BB962C8B-B14F-4D97-AF65-F5344CB8AC3E}">
        <p14:creationId xmlns:p14="http://schemas.microsoft.com/office/powerpoint/2010/main" val="77647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flipH="1">
            <a:off x="5490609" y="0"/>
            <a:ext cx="3653380" cy="5143499"/>
          </a:xfrm>
          <a:prstGeom prst="rect">
            <a:avLst/>
          </a:prstGeom>
          <a:noFill/>
          <a:ln>
            <a:noFill/>
          </a:ln>
        </p:spPr>
      </p:pic>
      <p:sp>
        <p:nvSpPr>
          <p:cNvPr id="130" name="Shape 130"/>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A4C512"/>
                </a:solidFill>
                <a:latin typeface="Alegreya Sans"/>
                <a:ea typeface="Alegreya Sans"/>
                <a:cs typeface="Alegreya Sans"/>
                <a:sym typeface="Alegreya Sans"/>
              </a:rPr>
              <a:t>Oplossing</a:t>
            </a:r>
            <a:endParaRPr lang="en" sz="3600" b="1" dirty="0">
              <a:solidFill>
                <a:srgbClr val="A4C512"/>
              </a:solidFill>
              <a:latin typeface="Alegreya Sans"/>
              <a:ea typeface="Alegreya Sans"/>
              <a:cs typeface="Alegreya Sans"/>
              <a:sym typeface="Alegreya Sans"/>
            </a:endParaRPr>
          </a:p>
        </p:txBody>
      </p:sp>
      <p:sp>
        <p:nvSpPr>
          <p:cNvPr id="131" name="Shape 131"/>
          <p:cNvSpPr txBox="1">
            <a:spLocks noGrp="1"/>
          </p:cNvSpPr>
          <p:nvPr>
            <p:ph type="body" idx="1"/>
          </p:nvPr>
        </p:nvSpPr>
        <p:spPr>
          <a:xfrm>
            <a:off x="623400" y="1152475"/>
            <a:ext cx="5438700" cy="3416400"/>
          </a:xfrm>
          <a:prstGeom prst="rect">
            <a:avLst/>
          </a:prstGeom>
        </p:spPr>
        <p:txBody>
          <a:bodyPr lIns="91425" tIns="91425" rIns="91425" bIns="91425" anchor="t" anchorCtr="0">
            <a:noAutofit/>
          </a:bodyPr>
          <a:lstStyle/>
          <a:p>
            <a:pPr marL="285750" lvl="0" indent="-285750" rtl="0">
              <a:lnSpc>
                <a:spcPct val="100000"/>
              </a:lnSpc>
              <a:spcBef>
                <a:spcPts val="0"/>
              </a:spcBef>
              <a:buFontTx/>
              <a:buChar char="-"/>
            </a:pPr>
            <a:r>
              <a:rPr lang="nl-NL" dirty="0"/>
              <a:t>NRF netwerk</a:t>
            </a:r>
          </a:p>
          <a:p>
            <a:pPr marL="285750" lvl="0" indent="-285750" rtl="0">
              <a:lnSpc>
                <a:spcPct val="100000"/>
              </a:lnSpc>
              <a:spcBef>
                <a:spcPts val="0"/>
              </a:spcBef>
              <a:buFontTx/>
              <a:buChar char="-"/>
            </a:pPr>
            <a:r>
              <a:rPr lang="nl-NL" dirty="0"/>
              <a:t>Poten verbinden met een gateway</a:t>
            </a:r>
          </a:p>
          <a:p>
            <a:pPr marL="285750" lvl="0" indent="-285750" rtl="0">
              <a:lnSpc>
                <a:spcPct val="100000"/>
              </a:lnSpc>
              <a:spcBef>
                <a:spcPts val="0"/>
              </a:spcBef>
              <a:buFontTx/>
              <a:buChar char="-"/>
            </a:pPr>
            <a:r>
              <a:rPr lang="nl-NL" dirty="0" err="1"/>
              <a:t>Mesh</a:t>
            </a:r>
            <a:r>
              <a:rPr lang="nl-NL" dirty="0"/>
              <a:t> netwerk van </a:t>
            </a:r>
            <a:r>
              <a:rPr lang="nl-NL" dirty="0" err="1"/>
              <a:t>repeaters</a:t>
            </a:r>
            <a:r>
              <a:rPr lang="nl-NL" dirty="0"/>
              <a:t> (poten)</a:t>
            </a:r>
            <a:endParaRPr dirty="0"/>
          </a:p>
        </p:txBody>
      </p:sp>
      <p:pic>
        <p:nvPicPr>
          <p:cNvPr id="5" name="Afbeelding 4">
            <a:extLst>
              <a:ext uri="{FF2B5EF4-FFF2-40B4-BE49-F238E27FC236}">
                <a16:creationId xmlns:a16="http://schemas.microsoft.com/office/drawing/2014/main" id="{34B084D6-705C-445D-BED3-6D2B75FBFA21}"/>
              </a:ext>
            </a:extLst>
          </p:cNvPr>
          <p:cNvPicPr/>
          <p:nvPr/>
        </p:nvPicPr>
        <p:blipFill>
          <a:blip r:embed="rId4"/>
          <a:stretch/>
        </p:blipFill>
        <p:spPr>
          <a:xfrm>
            <a:off x="188640" y="2635200"/>
            <a:ext cx="2406240" cy="2355120"/>
          </a:xfrm>
          <a:prstGeom prst="rect">
            <a:avLst/>
          </a:prstGeom>
          <a:ln>
            <a:noFill/>
          </a:ln>
        </p:spPr>
      </p:pic>
    </p:spTree>
    <p:extLst>
      <p:ext uri="{BB962C8B-B14F-4D97-AF65-F5344CB8AC3E}">
        <p14:creationId xmlns:p14="http://schemas.microsoft.com/office/powerpoint/2010/main" val="220076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Rechthoek 1">
            <a:extLst>
              <a:ext uri="{FF2B5EF4-FFF2-40B4-BE49-F238E27FC236}">
                <a16:creationId xmlns:a16="http://schemas.microsoft.com/office/drawing/2014/main" id="{A94307DA-F901-49CD-B6BE-4C967A2AA94A}"/>
              </a:ext>
            </a:extLst>
          </p:cNvPr>
          <p:cNvSpPr/>
          <p:nvPr/>
        </p:nvSpPr>
        <p:spPr>
          <a:xfrm>
            <a:off x="0" y="0"/>
            <a:ext cx="9144000" cy="5143500"/>
          </a:xfrm>
          <a:prstGeom prst="rect">
            <a:avLst/>
          </a:prstGeom>
          <a:solidFill>
            <a:srgbClr val="A4C5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9" name="Shape 129"/>
          <p:cNvPicPr preferRelativeResize="0"/>
          <p:nvPr/>
        </p:nvPicPr>
        <p:blipFill>
          <a:blip r:embed="rId3">
            <a:alphaModFix/>
            <a:biLevel thresh="50000"/>
          </a:blip>
          <a:stretch>
            <a:fillRect/>
          </a:stretch>
        </p:blipFill>
        <p:spPr>
          <a:xfrm flipH="1">
            <a:off x="5490609" y="0"/>
            <a:ext cx="3653380" cy="5143499"/>
          </a:xfrm>
          <a:prstGeom prst="rect">
            <a:avLst/>
          </a:prstGeom>
          <a:noFill/>
          <a:ln>
            <a:noFill/>
          </a:ln>
        </p:spPr>
      </p:pic>
      <p:sp>
        <p:nvSpPr>
          <p:cNvPr id="130" name="Shape 130"/>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chemeClr val="bg1"/>
                </a:solidFill>
                <a:latin typeface="Alegreya Sans"/>
                <a:ea typeface="Alegreya Sans"/>
                <a:cs typeface="Alegreya Sans"/>
                <a:sym typeface="Alegreya Sans"/>
              </a:rPr>
              <a:t>Globale Architectuur</a:t>
            </a:r>
            <a:endParaRPr lang="en" sz="3600" b="1" dirty="0">
              <a:solidFill>
                <a:schemeClr val="bg1"/>
              </a:solidFill>
              <a:latin typeface="Alegreya Sans"/>
              <a:ea typeface="Alegreya Sans"/>
              <a:cs typeface="Alegreya Sans"/>
              <a:sym typeface="Alegreya Sans"/>
            </a:endParaRPr>
          </a:p>
        </p:txBody>
      </p:sp>
      <p:sp>
        <p:nvSpPr>
          <p:cNvPr id="131" name="Shape 131"/>
          <p:cNvSpPr txBox="1">
            <a:spLocks noGrp="1"/>
          </p:cNvSpPr>
          <p:nvPr>
            <p:ph type="body" idx="1"/>
          </p:nvPr>
        </p:nvSpPr>
        <p:spPr>
          <a:xfrm>
            <a:off x="623400" y="1152475"/>
            <a:ext cx="5438700" cy="3416400"/>
          </a:xfrm>
          <a:prstGeom prst="rect">
            <a:avLst/>
          </a:prstGeom>
        </p:spPr>
        <p:txBody>
          <a:bodyPr lIns="91425" tIns="91425" rIns="91425" bIns="91425" anchor="t" anchorCtr="0">
            <a:noAutofit/>
          </a:bodyPr>
          <a:lstStyle/>
          <a:p>
            <a:pPr lvl="0" rtl="0">
              <a:lnSpc>
                <a:spcPct val="100000"/>
              </a:lnSpc>
              <a:spcBef>
                <a:spcPts val="0"/>
              </a:spcBef>
              <a:buClr>
                <a:schemeClr val="bg1"/>
              </a:buClr>
            </a:pPr>
            <a:endParaRPr dirty="0">
              <a:solidFill>
                <a:schemeClr val="bg1"/>
              </a:solidFill>
            </a:endParaRPr>
          </a:p>
        </p:txBody>
      </p:sp>
      <p:pic>
        <p:nvPicPr>
          <p:cNvPr id="6" name="Afbeelding 5">
            <a:extLst>
              <a:ext uri="{FF2B5EF4-FFF2-40B4-BE49-F238E27FC236}">
                <a16:creationId xmlns:a16="http://schemas.microsoft.com/office/drawing/2014/main" id="{29F5AE1A-9679-4F9F-9491-077CE2764446}"/>
              </a:ext>
            </a:extLst>
          </p:cNvPr>
          <p:cNvPicPr/>
          <p:nvPr/>
        </p:nvPicPr>
        <p:blipFill>
          <a:blip r:embed="rId4"/>
          <a:stretch/>
        </p:blipFill>
        <p:spPr>
          <a:xfrm>
            <a:off x="0" y="1097280"/>
            <a:ext cx="9143640" cy="4046040"/>
          </a:xfrm>
          <a:prstGeom prst="rect">
            <a:avLst/>
          </a:prstGeom>
          <a:ln>
            <a:noFill/>
          </a:ln>
        </p:spPr>
      </p:pic>
    </p:spTree>
    <p:extLst>
      <p:ext uri="{BB962C8B-B14F-4D97-AF65-F5344CB8AC3E}">
        <p14:creationId xmlns:p14="http://schemas.microsoft.com/office/powerpoint/2010/main" val="24106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flipH="1">
            <a:off x="5075849" y="0"/>
            <a:ext cx="4828400" cy="5212375"/>
          </a:xfrm>
          <a:prstGeom prst="rect">
            <a:avLst/>
          </a:prstGeom>
          <a:noFill/>
          <a:ln>
            <a:noFill/>
          </a:ln>
        </p:spPr>
      </p:pic>
      <p:sp>
        <p:nvSpPr>
          <p:cNvPr id="85" name="Shape 85"/>
          <p:cNvSpPr txBox="1">
            <a:spLocks noGrp="1"/>
          </p:cNvSpPr>
          <p:nvPr>
            <p:ph type="title"/>
          </p:nvPr>
        </p:nvSpPr>
        <p:spPr>
          <a:xfrm>
            <a:off x="623400" y="445025"/>
            <a:ext cx="8520600" cy="572700"/>
          </a:xfrm>
          <a:prstGeom prst="rect">
            <a:avLst/>
          </a:prstGeom>
        </p:spPr>
        <p:txBody>
          <a:bodyPr lIns="91425" tIns="91425" rIns="91425" bIns="91425" anchor="t" anchorCtr="0">
            <a:noAutofit/>
          </a:bodyPr>
          <a:lstStyle/>
          <a:p>
            <a:pPr lvl="0" rtl="0">
              <a:spcBef>
                <a:spcPts val="0"/>
              </a:spcBef>
              <a:buNone/>
            </a:pPr>
            <a:r>
              <a:rPr lang="nl-NL" sz="3600" b="1" dirty="0">
                <a:solidFill>
                  <a:srgbClr val="7F8724"/>
                </a:solidFill>
                <a:latin typeface="Alegreya Sans"/>
                <a:ea typeface="Alegreya Sans"/>
                <a:cs typeface="Alegreya Sans"/>
                <a:sym typeface="Alegreya Sans"/>
              </a:rPr>
              <a:t>Web Architectuur</a:t>
            </a:r>
            <a:endParaRPr lang="en" sz="3600" b="1" dirty="0">
              <a:solidFill>
                <a:srgbClr val="7F8724"/>
              </a:solidFill>
              <a:latin typeface="Alegreya Sans"/>
              <a:ea typeface="Alegreya Sans"/>
              <a:cs typeface="Alegreya Sans"/>
              <a:sym typeface="Alegreya Sans"/>
            </a:endParaRPr>
          </a:p>
        </p:txBody>
      </p:sp>
      <p:pic>
        <p:nvPicPr>
          <p:cNvPr id="5" name="Afbeelding 4">
            <a:extLst>
              <a:ext uri="{FF2B5EF4-FFF2-40B4-BE49-F238E27FC236}">
                <a16:creationId xmlns:a16="http://schemas.microsoft.com/office/drawing/2014/main" id="{0977B2C0-AB01-4C30-8605-E4D5F7419276}"/>
              </a:ext>
            </a:extLst>
          </p:cNvPr>
          <p:cNvPicPr/>
          <p:nvPr/>
        </p:nvPicPr>
        <p:blipFill>
          <a:blip r:embed="rId4"/>
          <a:stretch/>
        </p:blipFill>
        <p:spPr>
          <a:xfrm>
            <a:off x="251640" y="1463040"/>
            <a:ext cx="4685760" cy="3418920"/>
          </a:xfrm>
          <a:prstGeom prst="rect">
            <a:avLst/>
          </a:prstGeom>
          <a:ln>
            <a:noFill/>
          </a:ln>
        </p:spPr>
      </p:pic>
    </p:spTree>
    <p:extLst>
      <p:ext uri="{BB962C8B-B14F-4D97-AF65-F5344CB8AC3E}">
        <p14:creationId xmlns:p14="http://schemas.microsoft.com/office/powerpoint/2010/main" val="3240668368"/>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787</Words>
  <Application>Microsoft Office PowerPoint</Application>
  <PresentationFormat>Diavoorstelling (16:9)</PresentationFormat>
  <Paragraphs>106</Paragraphs>
  <Slides>29</Slides>
  <Notes>29</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29</vt:i4>
      </vt:variant>
    </vt:vector>
  </HeadingPairs>
  <TitlesOfParts>
    <vt:vector size="32" baseType="lpstr">
      <vt:lpstr>Arial</vt:lpstr>
      <vt:lpstr>Alegreya Sans</vt:lpstr>
      <vt:lpstr>simple-light-2</vt:lpstr>
      <vt:lpstr>Burgers’ Zoo</vt:lpstr>
      <vt:lpstr>Inhoud</vt:lpstr>
      <vt:lpstr>Concept</vt:lpstr>
      <vt:lpstr>PowerPoint-presentatie</vt:lpstr>
      <vt:lpstr>Doel: Technische haalbaarheid</vt:lpstr>
      <vt:lpstr>Hypothese</vt:lpstr>
      <vt:lpstr>Oplossing</vt:lpstr>
      <vt:lpstr>Globale Architectuur</vt:lpstr>
      <vt:lpstr>Web Architectuur</vt:lpstr>
      <vt:lpstr>Terugkeer probleem</vt:lpstr>
      <vt:lpstr>Admin app</vt:lpstr>
      <vt:lpstr>PowerPoint-presentatie</vt:lpstr>
      <vt:lpstr>PowerPoint-presentatie</vt:lpstr>
      <vt:lpstr>Testing</vt:lpstr>
      <vt:lpstr>Demo</vt:lpstr>
      <vt:lpstr>PowerPoint-presentatie</vt:lpstr>
      <vt:lpstr>Burgers’ Zoo</vt:lpstr>
      <vt:lpstr>Inhoud</vt:lpstr>
      <vt:lpstr>Ons idee</vt:lpstr>
      <vt:lpstr>Hoe bereiken we het doel?</vt:lpstr>
      <vt:lpstr>PowerPoint-presentatie</vt:lpstr>
      <vt:lpstr>Diagnostics App</vt:lpstr>
      <vt:lpstr>PowerPoint-presentatie</vt:lpstr>
      <vt:lpstr>PowerPoint-presentatie</vt:lpstr>
      <vt:lpstr>PowerPoint-presentatie</vt:lpstr>
      <vt:lpstr>Technische overwegingen</vt:lpstr>
      <vt:lpstr>Hypothese</vt:lpstr>
      <vt:lpstr>Field trial</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Burgers’ Zoo</dc:title>
  <dc:creator>Nick van der Burg</dc:creator>
  <cp:lastModifiedBy>Nick van der Burg</cp:lastModifiedBy>
  <cp:revision>40</cp:revision>
  <cp:lastPrinted>2017-12-04T10:56:51Z</cp:lastPrinted>
  <dcterms:modified xsi:type="dcterms:W3CDTF">2017-12-04T12:27:50Z</dcterms:modified>
</cp:coreProperties>
</file>