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8.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3.png" ContentType="image/png"/>
  <Override PartName="/ppt/media/image1.png" ContentType="image/png"/>
  <Override PartName="/ppt/media/image2.png" ContentType="image/png"/>
  <Override PartName="/ppt/media/image7.png" ContentType="image/png"/>
  <Override PartName="/ppt/media/image10.jpeg" ContentType="image/jpeg"/>
  <Override PartName="/ppt/media/image11.jpeg" ContentType="image/jpeg"/>
  <Override PartName="/ppt/media/image36.png" ContentType="image/png"/>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5.jpeg" ContentType="image/jpeg"/>
  <Override PartName="/ppt/media/image4.jpeg" ContentType="image/jpeg"/>
  <Override PartName="/ppt/media/image14.png" ContentType="image/png"/>
  <Override PartName="/ppt/media/image15.png" ContentType="image/png"/>
  <Override PartName="/ppt/media/image6.jpeg" ContentType="image/jpeg"/>
  <Override PartName="/ppt/media/image16.png" ContentType="image/png"/>
  <Override PartName="/ppt/media/image8.jpeg" ContentType="image/jpeg"/>
  <Override PartName="/ppt/media/image9.jpeg" ContentType="image/jpeg"/>
  <Override PartName="/ppt/media/image12.png" ContentType="image/png"/>
  <Override PartName="/ppt/media/image13.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15" name="PlaceHolder 2"/>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16"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17"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18" name="PlaceHolder 5"/>
          <p:cNvSpPr>
            <a:spLocks noGrp="1"/>
          </p:cNvSpPr>
          <p:nvPr>
            <p:ph type="sldNum"/>
          </p:nvPr>
        </p:nvSpPr>
        <p:spPr>
          <a:xfrm>
            <a:off x="4399200" y="9555480"/>
            <a:ext cx="3372840" cy="502560"/>
          </a:xfrm>
          <a:prstGeom prst="rect">
            <a:avLst/>
          </a:prstGeom>
        </p:spPr>
        <p:txBody>
          <a:bodyPr lIns="0" rIns="0" tIns="0" bIns="0" anchor="b"/>
          <a:p>
            <a:pPr algn="r"/>
            <a:fld id="{3CA22486-0736-4F27-9238-029948F0885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body"/>
          </p:nvPr>
        </p:nvSpPr>
        <p:spPr>
          <a:xfrm>
            <a:off x="685800" y="4343400"/>
            <a:ext cx="5485680" cy="4114080"/>
          </a:xfrm>
          <a:prstGeom prst="rect">
            <a:avLst/>
          </a:prstGeom>
        </p:spPr>
        <p:txBody>
          <a:bodyPr lIns="0" rIns="0" tIns="91440" bIns="91440"/>
          <a:p>
            <a:pPr marL="216000" indent="-215640">
              <a:lnSpc>
                <a:spcPct val="100000"/>
              </a:lnSpc>
            </a:pPr>
            <a:r>
              <a:rPr b="0" lang="en-US" sz="1100" spc="-1" strike="noStrike">
                <a:latin typeface="Arial"/>
              </a:rPr>
              <a:t>Stel dat het gehele systeem functioneel prima werkt. Hartstikke mooi, maar wat nou als één van die poten het om wat voor reden dan ook niet meer doet.</a:t>
            </a:r>
            <a:endParaRPr b="0" lang="en-US" sz="1100" spc="-1" strike="noStrike">
              <a:latin typeface="Arial"/>
            </a:endParaRPr>
          </a:p>
          <a:p>
            <a:pPr marL="216000" indent="-215640">
              <a:lnSpc>
                <a:spcPct val="100000"/>
              </a:lnSpc>
            </a:pPr>
            <a:r>
              <a:rPr b="0" lang="en-US" sz="1100" spc="-1" strike="noStrike">
                <a:latin typeface="Arial"/>
              </a:rPr>
              <a:t>Dan wil een kind zijn pasje scannen bij die poot en krijgt totaal geen reactie van het apparaat. Dat kind raakt hoogstwaarschijnlijk gefrustreerd en gaat denken dat het niet werkt.</a:t>
            </a:r>
            <a:endParaRPr b="0" lang="en-US" sz="1100" spc="-1" strike="noStrike">
              <a:latin typeface="Arial"/>
            </a:endParaRPr>
          </a:p>
          <a:p>
            <a:pPr marL="216000" indent="-215640">
              <a:lnSpc>
                <a:spcPct val="100000"/>
              </a:lnSpc>
            </a:pPr>
            <a:endParaRPr b="0" lang="en-US" sz="1100" spc="-1" strike="noStrike">
              <a:latin typeface="Arial"/>
            </a:endParaRPr>
          </a:p>
          <a:p>
            <a:pPr marL="216000" indent="-215640">
              <a:lnSpc>
                <a:spcPct val="100000"/>
              </a:lnSpc>
            </a:pPr>
            <a:r>
              <a:rPr b="0" lang="en-US" sz="1100" spc="-1" strike="noStrike">
                <a:latin typeface="Arial"/>
              </a:rPr>
              <a:t>Dit kan resulteren in een kind dat niet meer mee wil doen met een speurtocht. Wat uiteindelijk kan leiden tot een kind dat het niet meer leuk vind om naar de dierentuin te gaan om kennis op te doen.</a:t>
            </a:r>
            <a:endParaRPr b="0" lang="en-US" sz="11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body"/>
          </p:nvPr>
        </p:nvSpPr>
        <p:spPr>
          <a:xfrm>
            <a:off x="685800" y="4343400"/>
            <a:ext cx="5485680" cy="4114080"/>
          </a:xfrm>
          <a:prstGeom prst="rect">
            <a:avLst/>
          </a:prstGeom>
        </p:spPr>
        <p:txBody>
          <a:bodyPr lIns="0" rIns="0" tIns="91440" bIns="91440"/>
          <a:p>
            <a:pPr marL="216000" indent="-215640">
              <a:lnSpc>
                <a:spcPct val="100000"/>
              </a:lnSpc>
            </a:pPr>
            <a:r>
              <a:rPr b="0" lang="en-US" sz="1100" spc="-1" strike="noStrike">
                <a:latin typeface="Arial"/>
              </a:rPr>
              <a:t>Ons idee mondt uit tot deze hypothese of veronderstelling, mocht er iets misgaan met de apparatuur dan kan de technische dienst (of een mogelijke andere partij afhankelijk van de keuze die Burgers’ Zoo maakt over de eigenaarschap van het oplossen van eventuele problemen) alsnog ervoor zorgen dat het systeem werkende blijft en daarmee frustraties van de bezoekers voorkomt.</a:t>
            </a:r>
            <a:endParaRPr b="0" lang="en-US" sz="11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685800" y="4343400"/>
            <a:ext cx="5485680" cy="4114080"/>
          </a:xfrm>
          <a:prstGeom prst="rect">
            <a:avLst/>
          </a:prstGeom>
        </p:spPr>
        <p:txBody>
          <a:bodyPr lIns="0" rIns="0" tIns="91440" bIns="91440"/>
          <a:p>
            <a:pPr marL="216000" indent="-215640">
              <a:lnSpc>
                <a:spcPct val="115000"/>
              </a:lnSpc>
            </a:pPr>
            <a:r>
              <a:rPr b="0" lang="en-US" sz="1100" spc="-1" strike="noStrike">
                <a:solidFill>
                  <a:srgbClr val="000000"/>
                </a:solidFill>
                <a:latin typeface="Arial"/>
              </a:rPr>
              <a:t>Een webapplicatie waarin de technische dienst (of een andere afdeling) kan zien wat de status is van alle apparaten in het park.</a:t>
            </a:r>
            <a:endParaRPr b="0" lang="en-US" sz="1100" spc="-1" strike="noStrike">
              <a:latin typeface="Arial"/>
            </a:endParaRPr>
          </a:p>
          <a:p>
            <a:pPr marL="216000" indent="-215640">
              <a:lnSpc>
                <a:spcPct val="115000"/>
              </a:lnSpc>
            </a:pPr>
            <a:endParaRPr b="0" lang="en-US" sz="1100" spc="-1" strike="noStrike">
              <a:latin typeface="Arial"/>
            </a:endParaRPr>
          </a:p>
          <a:p>
            <a:pPr marL="216000" indent="-215640">
              <a:lnSpc>
                <a:spcPct val="115000"/>
              </a:lnSpc>
            </a:pPr>
            <a:r>
              <a:rPr b="0" lang="en-US" sz="1100" spc="-1" strike="noStrike">
                <a:solidFill>
                  <a:srgbClr val="000000"/>
                </a:solidFill>
                <a:latin typeface="Arial"/>
              </a:rPr>
              <a:t>We gaan gebruikmaken van Elasticsearch, Kibana, Logstash en beats om alle gegevens mee op te slaan en grafische weergaves van te maken. Deze grafische weergaves importeren we in onze eigen React applicatie die Burgers’ Zoo dan weer kan gebruiken om te achterhalen wat de situatie is van alle poten in het park.</a:t>
            </a:r>
            <a:endParaRPr b="0" lang="en-US" sz="1100" spc="-1" strike="noStrike">
              <a:latin typeface="Arial"/>
            </a:endParaRPr>
          </a:p>
          <a:p>
            <a:pPr marL="216000" indent="-215640">
              <a:lnSpc>
                <a:spcPct val="115000"/>
              </a:lnSpc>
            </a:pPr>
            <a:r>
              <a:rPr b="0" lang="en-US" sz="1100" spc="-1" strike="noStrike">
                <a:solidFill>
                  <a:srgbClr val="000000"/>
                </a:solidFill>
                <a:latin typeface="Arial"/>
              </a:rPr>
              <a:t>We hebben van Rick de tip gekregen deze setup te gebruiken en na onderzoek zijn wij het ermee eens deze setup te gaan gebruiken. Dit is voornamelijk door het gemak dat deze setup biedt. Beats is een applicatie die gebruikt wordt om periodieke berichten te sturen met alle informatie van zo’n apparaatje, logstash zorgt ervoor dat deze gegevens worden weggeschreven in Elasticsearch. Met kibana kunnen we vervolgens de grafieken en tabellen maken met de data die is opgeslagen in elasticsearch.</a:t>
            </a:r>
            <a:endParaRPr b="0" lang="en-US" sz="1100" spc="-1" strike="noStrike">
              <a:latin typeface="Arial"/>
            </a:endParaRPr>
          </a:p>
          <a:p>
            <a:pPr marL="216000" indent="-215640">
              <a:lnSpc>
                <a:spcPct val="115000"/>
              </a:lnSpc>
            </a:pPr>
            <a:endParaRPr b="0" lang="en-US" sz="1100" spc="-1" strike="noStrike">
              <a:latin typeface="Arial"/>
            </a:endParaRPr>
          </a:p>
          <a:p>
            <a:pPr marL="216000" indent="-215640">
              <a:lnSpc>
                <a:spcPct val="115000"/>
              </a:lnSpc>
            </a:pPr>
            <a:r>
              <a:rPr b="0" lang="en-US" sz="1100" spc="-1" strike="noStrike">
                <a:solidFill>
                  <a:srgbClr val="000000"/>
                </a:solidFill>
                <a:latin typeface="Arial"/>
              </a:rPr>
              <a:t>Deze grafieken “exporteren” we naar onze React app.</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19760" cy="5720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44960"/>
            <a:ext cx="8519760" cy="5720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311760" y="1152360"/>
            <a:ext cx="8519760" cy="3415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0" y="0"/>
            <a:ext cx="9143280" cy="5142960"/>
          </a:xfrm>
          <a:prstGeom prst="rect">
            <a:avLst/>
          </a:prstGeom>
          <a:solidFill>
            <a:srgbClr val="ba1816"/>
          </a:solidFill>
          <a:ln w="9360">
            <a:solidFill>
              <a:schemeClr val="dk2"/>
            </a:solidFill>
            <a:round/>
          </a:ln>
        </p:spPr>
        <p:style>
          <a:lnRef idx="0"/>
          <a:fillRef idx="0"/>
          <a:effectRef idx="0"/>
          <a:fontRef idx="minor"/>
        </p:style>
      </p:sp>
      <p:sp>
        <p:nvSpPr>
          <p:cNvPr id="120" name="CustomShape 2"/>
          <p:cNvSpPr/>
          <p:nvPr/>
        </p:nvSpPr>
        <p:spPr>
          <a:xfrm>
            <a:off x="0" y="1762920"/>
            <a:ext cx="5556240" cy="90468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en-US" sz="4800" spc="-1" strike="noStrike">
                <a:solidFill>
                  <a:srgbClr val="ffffff"/>
                </a:solidFill>
                <a:latin typeface="Alegreya Sans"/>
                <a:ea typeface="Alegreya Sans"/>
              </a:rPr>
              <a:t>Burgers’ Zoo</a:t>
            </a:r>
            <a:endParaRPr b="0" lang="en-US" sz="4800" spc="-1" strike="noStrike">
              <a:latin typeface="Arial"/>
            </a:endParaRPr>
          </a:p>
        </p:txBody>
      </p:sp>
      <p:sp>
        <p:nvSpPr>
          <p:cNvPr id="121" name="CustomShape 3"/>
          <p:cNvSpPr/>
          <p:nvPr/>
        </p:nvSpPr>
        <p:spPr>
          <a:xfrm>
            <a:off x="641880" y="2668320"/>
            <a:ext cx="3960360" cy="7920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2400" spc="-1" strike="noStrike">
                <a:solidFill>
                  <a:srgbClr val="cccccc"/>
                </a:solidFill>
                <a:latin typeface="Arial"/>
                <a:ea typeface="Arial"/>
              </a:rPr>
              <a:t>Burgers’ Zoo Groep 1</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r>
              <a:rPr b="0" lang="en-US" sz="1400" spc="-1" strike="noStrike">
                <a:solidFill>
                  <a:srgbClr val="cccccc"/>
                </a:solidFill>
                <a:latin typeface="Arial"/>
                <a:ea typeface="Arial"/>
              </a:rPr>
              <a:t>Sharon Franke</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Sijmen Huizenga</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Thomas Kool</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Rick van Lieshout</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Asher de Vries</a:t>
            </a:r>
            <a:endParaRPr b="0" lang="en-US" sz="1400" spc="-1" strike="noStrike">
              <a:latin typeface="Arial"/>
            </a:endParaRPr>
          </a:p>
          <a:p>
            <a:pPr>
              <a:lnSpc>
                <a:spcPct val="90000"/>
              </a:lnSpc>
              <a:spcBef>
                <a:spcPts val="859"/>
              </a:spcBef>
            </a:pPr>
            <a:endParaRPr b="0" lang="en-US" sz="1400" spc="-1" strike="noStrike">
              <a:latin typeface="Arial"/>
            </a:endParaRPr>
          </a:p>
        </p:txBody>
      </p:sp>
      <p:pic>
        <p:nvPicPr>
          <p:cNvPr id="122" name="Shape 57" descr=""/>
          <p:cNvPicPr/>
          <p:nvPr/>
        </p:nvPicPr>
        <p:blipFill>
          <a:blip r:embed="rId1"/>
          <a:srcRect l="55154" t="-3185" r="0" b="0"/>
          <a:stretch/>
        </p:blipFill>
        <p:spPr>
          <a:xfrm>
            <a:off x="6570000" y="-163800"/>
            <a:ext cx="2573640" cy="53067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5" name="Shape 129" descr=""/>
          <p:cNvPicPr/>
          <p:nvPr/>
        </p:nvPicPr>
        <p:blipFill>
          <a:blip r:embed="rId1"/>
          <a:stretch/>
        </p:blipFill>
        <p:spPr>
          <a:xfrm>
            <a:off x="5491080" y="0"/>
            <a:ext cx="3652560" cy="5142600"/>
          </a:xfrm>
          <a:prstGeom prst="rect">
            <a:avLst/>
          </a:prstGeom>
          <a:ln>
            <a:noFill/>
          </a:ln>
        </p:spPr>
      </p:pic>
      <p:sp>
        <p:nvSpPr>
          <p:cNvPr id="166"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a4c512"/>
                </a:solidFill>
                <a:latin typeface="Alegreya Sans"/>
                <a:ea typeface="Alegreya Sans"/>
              </a:rPr>
              <a:t>Oplossing</a:t>
            </a:r>
            <a:endParaRPr b="0" lang="en-US" sz="3600" spc="-1" strike="noStrike">
              <a:latin typeface="Arial"/>
            </a:endParaRPr>
          </a:p>
        </p:txBody>
      </p:sp>
      <p:sp>
        <p:nvSpPr>
          <p:cNvPr id="167" name="CustomShape 2"/>
          <p:cNvSpPr/>
          <p:nvPr/>
        </p:nvSpPr>
        <p:spPr>
          <a:xfrm>
            <a:off x="623520" y="1152360"/>
            <a:ext cx="5438160" cy="3415680"/>
          </a:xfrm>
          <a:prstGeom prst="rect">
            <a:avLst/>
          </a:prstGeom>
          <a:noFill/>
          <a:ln>
            <a:noFill/>
          </a:ln>
        </p:spPr>
        <p:style>
          <a:lnRef idx="0"/>
          <a:fillRef idx="0"/>
          <a:effectRef idx="0"/>
          <a:fontRef idx="minor"/>
        </p:style>
        <p:txBody>
          <a:bodyPr lIns="90000" rIns="90000" tIns="91440" bIns="91440"/>
          <a:p>
            <a:pPr marL="285840" indent="-285120">
              <a:lnSpc>
                <a:spcPct val="100000"/>
              </a:lnSpc>
              <a:spcAft>
                <a:spcPts val="1599"/>
              </a:spcAft>
              <a:buClr>
                <a:srgbClr val="595959"/>
              </a:buClr>
              <a:buFont typeface="StarSymbol"/>
              <a:buChar char="-"/>
            </a:pPr>
            <a:r>
              <a:rPr b="0" lang="en-US" sz="1800" spc="-1" strike="noStrike">
                <a:solidFill>
                  <a:srgbClr val="595959"/>
                </a:solidFill>
                <a:latin typeface="Arial"/>
                <a:ea typeface="Arial"/>
              </a:rPr>
              <a:t>NRF netwerk</a:t>
            </a:r>
            <a:endParaRPr b="0" lang="en-US" sz="1800" spc="-1" strike="noStrike">
              <a:latin typeface="Arial"/>
            </a:endParaRPr>
          </a:p>
          <a:p>
            <a:pPr marL="285840" indent="-285120">
              <a:lnSpc>
                <a:spcPct val="100000"/>
              </a:lnSpc>
              <a:spcAft>
                <a:spcPts val="1599"/>
              </a:spcAft>
              <a:buClr>
                <a:srgbClr val="595959"/>
              </a:buClr>
              <a:buFont typeface="StarSymbol"/>
              <a:buChar char="-"/>
            </a:pPr>
            <a:r>
              <a:rPr b="0" lang="en-US" sz="1800" spc="-1" strike="noStrike">
                <a:solidFill>
                  <a:srgbClr val="595959"/>
                </a:solidFill>
                <a:latin typeface="Arial"/>
                <a:ea typeface="Arial"/>
              </a:rPr>
              <a:t>Poten verbinden met een gateway</a:t>
            </a:r>
            <a:endParaRPr b="0" lang="en-US" sz="1800" spc="-1" strike="noStrike">
              <a:latin typeface="Arial"/>
            </a:endParaRPr>
          </a:p>
          <a:p>
            <a:pPr marL="285840" indent="-285120">
              <a:lnSpc>
                <a:spcPct val="100000"/>
              </a:lnSpc>
              <a:spcAft>
                <a:spcPts val="1599"/>
              </a:spcAft>
              <a:buClr>
                <a:srgbClr val="595959"/>
              </a:buClr>
              <a:buFont typeface="StarSymbol"/>
              <a:buChar char="-"/>
            </a:pPr>
            <a:r>
              <a:rPr b="0" lang="en-US" sz="1800" spc="-1" strike="noStrike">
                <a:solidFill>
                  <a:srgbClr val="595959"/>
                </a:solidFill>
                <a:latin typeface="Arial"/>
                <a:ea typeface="Arial"/>
              </a:rPr>
              <a:t>Mesh netwerk van repeaters (poten)</a:t>
            </a:r>
            <a:endParaRPr b="0" lang="en-US" sz="18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0" y="0"/>
            <a:ext cx="9143280" cy="5142960"/>
          </a:xfrm>
          <a:prstGeom prst="rect">
            <a:avLst/>
          </a:prstGeom>
          <a:solidFill>
            <a:srgbClr val="a4c512"/>
          </a:solidFill>
          <a:ln>
            <a:round/>
          </a:ln>
        </p:spPr>
        <p:style>
          <a:lnRef idx="2">
            <a:schemeClr val="accent1">
              <a:shade val="50000"/>
            </a:schemeClr>
          </a:lnRef>
          <a:fillRef idx="1">
            <a:schemeClr val="accent1"/>
          </a:fillRef>
          <a:effectRef idx="0">
            <a:schemeClr val="accent1"/>
          </a:effectRef>
          <a:fontRef idx="minor"/>
        </p:style>
      </p:sp>
      <p:pic>
        <p:nvPicPr>
          <p:cNvPr id="169" name="Shape 129" descr=""/>
          <p:cNvPicPr/>
          <p:nvPr/>
        </p:nvPicPr>
        <p:blipFill>
          <a:blip r:embed="rId1"/>
          <a:stretch/>
        </p:blipFill>
        <p:spPr>
          <a:xfrm>
            <a:off x="5491080" y="0"/>
            <a:ext cx="3652560" cy="5142600"/>
          </a:xfrm>
          <a:prstGeom prst="rect">
            <a:avLst/>
          </a:prstGeom>
          <a:ln>
            <a:noFill/>
          </a:ln>
        </p:spPr>
      </p:pic>
      <p:sp>
        <p:nvSpPr>
          <p:cNvPr id="170" name="CustomShape 2"/>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fffff"/>
                </a:solidFill>
                <a:latin typeface="Alegreya Sans"/>
                <a:ea typeface="Alegreya Sans"/>
              </a:rPr>
              <a:t>Architectuur IOT</a:t>
            </a:r>
            <a:endParaRPr b="0" lang="en-US" sz="3600" spc="-1" strike="noStrike">
              <a:latin typeface="Arial"/>
            </a:endParaRPr>
          </a:p>
        </p:txBody>
      </p:sp>
      <p:sp>
        <p:nvSpPr>
          <p:cNvPr id="171" name="CustomShape 3"/>
          <p:cNvSpPr/>
          <p:nvPr/>
        </p:nvSpPr>
        <p:spPr>
          <a:xfrm>
            <a:off x="623520" y="1152360"/>
            <a:ext cx="5438160" cy="3415680"/>
          </a:xfrm>
          <a:prstGeom prst="rect">
            <a:avLst/>
          </a:prstGeom>
          <a:noFill/>
          <a:ln>
            <a:noFill/>
          </a:ln>
        </p:spPr>
        <p:style>
          <a:lnRef idx="0"/>
          <a:fillRef idx="0"/>
          <a:effectRef idx="0"/>
          <a:fontRef idx="minor"/>
        </p:style>
      </p:sp>
      <p:pic>
        <p:nvPicPr>
          <p:cNvPr id="172" name="" descr=""/>
          <p:cNvPicPr/>
          <p:nvPr/>
        </p:nvPicPr>
        <p:blipFill>
          <a:blip r:embed="rId2"/>
          <a:stretch/>
        </p:blipFill>
        <p:spPr>
          <a:xfrm>
            <a:off x="0" y="1097280"/>
            <a:ext cx="9143640" cy="404604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0" y="0"/>
            <a:ext cx="9143280" cy="5142960"/>
          </a:xfrm>
          <a:prstGeom prst="rect">
            <a:avLst/>
          </a:prstGeom>
          <a:solidFill>
            <a:srgbClr val="a4c512"/>
          </a:solidFill>
          <a:ln>
            <a:round/>
          </a:ln>
        </p:spPr>
        <p:style>
          <a:lnRef idx="2">
            <a:schemeClr val="accent1">
              <a:shade val="50000"/>
            </a:schemeClr>
          </a:lnRef>
          <a:fillRef idx="1">
            <a:schemeClr val="accent1"/>
          </a:fillRef>
          <a:effectRef idx="0">
            <a:schemeClr val="accent1"/>
          </a:effectRef>
          <a:fontRef idx="minor"/>
        </p:style>
      </p:sp>
      <p:pic>
        <p:nvPicPr>
          <p:cNvPr id="174" name="Shape 129" descr=""/>
          <p:cNvPicPr/>
          <p:nvPr/>
        </p:nvPicPr>
        <p:blipFill>
          <a:blip r:embed="rId1"/>
          <a:stretch/>
        </p:blipFill>
        <p:spPr>
          <a:xfrm>
            <a:off x="5491080" y="0"/>
            <a:ext cx="3652560" cy="5142600"/>
          </a:xfrm>
          <a:prstGeom prst="rect">
            <a:avLst/>
          </a:prstGeom>
          <a:ln>
            <a:noFill/>
          </a:ln>
        </p:spPr>
      </p:pic>
      <p:sp>
        <p:nvSpPr>
          <p:cNvPr id="175" name="CustomShape 2"/>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fffff"/>
                </a:solidFill>
                <a:latin typeface="Alegreya Sans"/>
                <a:ea typeface="Alegreya Sans"/>
              </a:rPr>
              <a:t>Testing</a:t>
            </a:r>
            <a:endParaRPr b="0" lang="en-US" sz="3600" spc="-1" strike="noStrike">
              <a:latin typeface="Arial"/>
            </a:endParaRPr>
          </a:p>
        </p:txBody>
      </p:sp>
      <p:sp>
        <p:nvSpPr>
          <p:cNvPr id="176" name="CustomShape 3"/>
          <p:cNvSpPr/>
          <p:nvPr/>
        </p:nvSpPr>
        <p:spPr>
          <a:xfrm>
            <a:off x="623520" y="1152360"/>
            <a:ext cx="5438160" cy="3415680"/>
          </a:xfrm>
          <a:prstGeom prst="rect">
            <a:avLst/>
          </a:prstGeom>
          <a:noFill/>
          <a:ln>
            <a:noFill/>
          </a:ln>
        </p:spPr>
        <p:style>
          <a:lnRef idx="0"/>
          <a:fillRef idx="0"/>
          <a:effectRef idx="0"/>
          <a:fontRef idx="minor"/>
        </p:style>
        <p:txBody>
          <a:bodyPr lIns="90000" rIns="90000" tIns="91440" bIns="91440"/>
          <a:p>
            <a:pPr marL="285840" indent="-285120">
              <a:lnSpc>
                <a:spcPct val="100000"/>
              </a:lnSpc>
              <a:spcAft>
                <a:spcPts val="1599"/>
              </a:spcAft>
              <a:buClr>
                <a:srgbClr val="ffffff"/>
              </a:buClr>
              <a:buFont typeface="StarSymbol"/>
              <a:buChar char="-"/>
            </a:pPr>
            <a:r>
              <a:rPr b="0" lang="en-US" sz="1800" spc="-1" strike="noStrike">
                <a:solidFill>
                  <a:srgbClr val="ffffff"/>
                </a:solidFill>
                <a:latin typeface="Arial"/>
                <a:ea typeface="Arial"/>
              </a:rPr>
              <a:t>Field Trial</a:t>
            </a:r>
            <a:endParaRPr b="0" lang="en-US" sz="1800" spc="-1" strike="noStrike">
              <a:latin typeface="Arial"/>
            </a:endParaRPr>
          </a:p>
          <a:p>
            <a:pPr lvl="1" marL="285840" indent="-285120">
              <a:lnSpc>
                <a:spcPct val="100000"/>
              </a:lnSpc>
              <a:spcAft>
                <a:spcPts val="1599"/>
              </a:spcAft>
              <a:buClr>
                <a:srgbClr val="ffffff"/>
              </a:buClr>
              <a:buFont typeface="StarSymbol"/>
              <a:buChar char="-"/>
            </a:pPr>
            <a:r>
              <a:rPr b="0" lang="en-US" sz="1400" spc="-1" strike="noStrike">
                <a:solidFill>
                  <a:srgbClr val="ffffff"/>
                </a:solidFill>
                <a:latin typeface="Arial"/>
                <a:ea typeface="Arial"/>
              </a:rPr>
              <a:t>6 pootjes</a:t>
            </a:r>
            <a:endParaRPr b="0" lang="en-US" sz="1400" spc="-1" strike="noStrike">
              <a:latin typeface="Arial"/>
            </a:endParaRPr>
          </a:p>
          <a:p>
            <a:pPr lvl="1" marL="285840" indent="-285120">
              <a:lnSpc>
                <a:spcPct val="100000"/>
              </a:lnSpc>
              <a:spcAft>
                <a:spcPts val="1599"/>
              </a:spcAft>
              <a:buClr>
                <a:srgbClr val="ffffff"/>
              </a:buClr>
              <a:buFont typeface="StarSymbol"/>
              <a:buChar char="-"/>
            </a:pPr>
            <a:r>
              <a:rPr b="0" lang="en-US" sz="1400" spc="-1" strike="noStrike">
                <a:solidFill>
                  <a:srgbClr val="ffffff"/>
                </a:solidFill>
                <a:latin typeface="Arial"/>
                <a:ea typeface="Arial"/>
              </a:rPr>
              <a:t>Locatie: Mangrove</a:t>
            </a:r>
            <a:endParaRPr b="0" lang="en-US" sz="1400" spc="-1" strike="noStrike">
              <a:latin typeface="Arial"/>
            </a:endParaRPr>
          </a:p>
          <a:p>
            <a:pPr lvl="1" marL="285840" indent="-285120">
              <a:lnSpc>
                <a:spcPct val="100000"/>
              </a:lnSpc>
              <a:spcAft>
                <a:spcPts val="1599"/>
              </a:spcAft>
              <a:buClr>
                <a:srgbClr val="ffffff"/>
              </a:buClr>
              <a:buFont typeface="StarSymbol"/>
              <a:buChar char="-"/>
            </a:pPr>
            <a:r>
              <a:rPr b="0" lang="en-US" sz="1400" spc="-1" strike="noStrike">
                <a:solidFill>
                  <a:srgbClr val="ffffff"/>
                </a:solidFill>
                <a:latin typeface="Arial"/>
                <a:ea typeface="Arial"/>
              </a:rPr>
              <a:t>Educatie + Kids Club</a:t>
            </a:r>
            <a:endParaRPr b="0" lang="en-US" sz="1400" spc="-1" strike="noStrike">
              <a:latin typeface="Arial"/>
            </a:endParaRPr>
          </a:p>
          <a:p>
            <a:pPr lvl="1" marL="285840" indent="-285120">
              <a:lnSpc>
                <a:spcPct val="100000"/>
              </a:lnSpc>
              <a:spcAft>
                <a:spcPts val="1599"/>
              </a:spcAft>
              <a:buClr>
                <a:srgbClr val="ffffff"/>
              </a:buClr>
              <a:buFont typeface="StarSymbol"/>
              <a:buChar char="-"/>
            </a:pPr>
            <a:r>
              <a:rPr b="0" lang="en-US" sz="1400" spc="-1" strike="noStrike">
                <a:solidFill>
                  <a:srgbClr val="ffffff"/>
                </a:solidFill>
                <a:latin typeface="Arial"/>
                <a:ea typeface="Arial"/>
              </a:rPr>
              <a:t>Technische Dienst</a:t>
            </a:r>
            <a:endParaRPr b="0" lang="en-US" sz="1400" spc="-1" strike="noStrike">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0" y="0"/>
            <a:ext cx="9143280" cy="5142600"/>
          </a:xfrm>
          <a:prstGeom prst="rect">
            <a:avLst/>
          </a:prstGeom>
          <a:solidFill>
            <a:srgbClr val="1799cd"/>
          </a:solidFill>
          <a:ln>
            <a:round/>
          </a:ln>
        </p:spPr>
        <p:style>
          <a:lnRef idx="2">
            <a:schemeClr val="accent1">
              <a:shade val="50000"/>
            </a:schemeClr>
          </a:lnRef>
          <a:fillRef idx="1">
            <a:schemeClr val="accent1"/>
          </a:fillRef>
          <a:effectRef idx="0">
            <a:schemeClr val="accent1"/>
          </a:effectRef>
          <a:fontRef idx="minor"/>
        </p:style>
      </p:sp>
      <p:pic>
        <p:nvPicPr>
          <p:cNvPr id="178" name="Shape 171" descr=""/>
          <p:cNvPicPr/>
          <p:nvPr/>
        </p:nvPicPr>
        <p:blipFill>
          <a:blip r:embed="rId1"/>
          <a:stretch/>
        </p:blipFill>
        <p:spPr>
          <a:xfrm>
            <a:off x="6100920" y="0"/>
            <a:ext cx="3042720" cy="5142600"/>
          </a:xfrm>
          <a:prstGeom prst="rect">
            <a:avLst/>
          </a:prstGeom>
          <a:ln>
            <a:noFill/>
          </a:ln>
        </p:spPr>
      </p:pic>
      <p:sp>
        <p:nvSpPr>
          <p:cNvPr id="179" name="CustomShape 2"/>
          <p:cNvSpPr/>
          <p:nvPr/>
        </p:nvSpPr>
        <p:spPr>
          <a:xfrm>
            <a:off x="253440" y="1760400"/>
            <a:ext cx="6300720" cy="1621440"/>
          </a:xfrm>
          <a:prstGeom prst="rect">
            <a:avLst/>
          </a:prstGeom>
          <a:noFill/>
          <a:ln>
            <a:noFill/>
          </a:ln>
        </p:spPr>
        <p:style>
          <a:lnRef idx="0"/>
          <a:fillRef idx="0"/>
          <a:effectRef idx="0"/>
          <a:fontRef idx="minor"/>
        </p:style>
        <p:txBody>
          <a:bodyPr lIns="90000" rIns="90000" tIns="91440" bIns="91440"/>
          <a:p>
            <a:pPr algn="ctr">
              <a:lnSpc>
                <a:spcPct val="100000"/>
              </a:lnSpc>
            </a:pPr>
            <a:r>
              <a:rPr b="1" lang="en-US" sz="3600" spc="-1" strike="noStrike">
                <a:solidFill>
                  <a:srgbClr val="ffffff"/>
                </a:solidFill>
                <a:latin typeface="Alegreya Sans"/>
                <a:ea typeface="Alegreya Sans"/>
              </a:rPr>
              <a:t>Vragen?</a:t>
            </a:r>
            <a:br/>
            <a:r>
              <a:rPr b="1" lang="en-US" sz="3600" spc="-1" strike="noStrike">
                <a:solidFill>
                  <a:srgbClr val="ffffff"/>
                </a:solidFill>
                <a:latin typeface="Alegreya Sans"/>
                <a:ea typeface="Alegreya Sans"/>
              </a:rPr>
              <a:t>Opmerkingen?</a:t>
            </a:r>
            <a:br/>
            <a:r>
              <a:rPr b="1" lang="en-US" sz="3600" spc="-1" strike="noStrike">
                <a:solidFill>
                  <a:srgbClr val="ffffff"/>
                </a:solidFill>
                <a:latin typeface="Alegreya Sans"/>
                <a:ea typeface="Alegreya Sans"/>
              </a:rPr>
              <a:t>Suggesties?</a:t>
            </a:r>
            <a:endParaRPr b="0" lang="en-US" sz="36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0" y="0"/>
            <a:ext cx="9143280" cy="5142960"/>
          </a:xfrm>
          <a:prstGeom prst="rect">
            <a:avLst/>
          </a:prstGeom>
          <a:solidFill>
            <a:srgbClr val="ba1816"/>
          </a:solidFill>
          <a:ln w="9360">
            <a:solidFill>
              <a:schemeClr val="dk2"/>
            </a:solidFill>
            <a:round/>
          </a:ln>
        </p:spPr>
        <p:style>
          <a:lnRef idx="0"/>
          <a:fillRef idx="0"/>
          <a:effectRef idx="0"/>
          <a:fontRef idx="minor"/>
        </p:style>
      </p:sp>
      <p:sp>
        <p:nvSpPr>
          <p:cNvPr id="181" name="CustomShape 2"/>
          <p:cNvSpPr/>
          <p:nvPr/>
        </p:nvSpPr>
        <p:spPr>
          <a:xfrm>
            <a:off x="0" y="1762920"/>
            <a:ext cx="5556240" cy="90468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en-US" sz="4800" spc="-1" strike="noStrike">
                <a:solidFill>
                  <a:srgbClr val="ffffff"/>
                </a:solidFill>
                <a:latin typeface="Alegreya Sans"/>
                <a:ea typeface="Alegreya Sans"/>
              </a:rPr>
              <a:t>Burgers’ Zoo</a:t>
            </a:r>
            <a:endParaRPr b="0" lang="en-US" sz="4800" spc="-1" strike="noStrike">
              <a:latin typeface="Arial"/>
            </a:endParaRPr>
          </a:p>
        </p:txBody>
      </p:sp>
      <p:sp>
        <p:nvSpPr>
          <p:cNvPr id="182" name="CustomShape 3"/>
          <p:cNvSpPr/>
          <p:nvPr/>
        </p:nvSpPr>
        <p:spPr>
          <a:xfrm>
            <a:off x="641880" y="2668320"/>
            <a:ext cx="3960360" cy="7920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2400" spc="-1" strike="noStrike">
                <a:solidFill>
                  <a:srgbClr val="cccccc"/>
                </a:solidFill>
                <a:latin typeface="Arial"/>
                <a:ea typeface="Arial"/>
              </a:rPr>
              <a:t>Burgers’ Zoo Groep 2</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r>
              <a:rPr b="0" lang="en-US" sz="1400" spc="-1" strike="noStrike">
                <a:solidFill>
                  <a:srgbClr val="cccccc"/>
                </a:solidFill>
                <a:latin typeface="Arial"/>
                <a:ea typeface="Arial"/>
              </a:rPr>
              <a:t>Nick van der Burg</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Arne heil</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Wessel Hendriks</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Sebastiaan Vonk</a:t>
            </a:r>
            <a:endParaRPr b="0" lang="en-US" sz="1400" spc="-1" strike="noStrike">
              <a:latin typeface="Arial"/>
            </a:endParaRPr>
          </a:p>
          <a:p>
            <a:pPr>
              <a:lnSpc>
                <a:spcPct val="90000"/>
              </a:lnSpc>
              <a:spcBef>
                <a:spcPts val="859"/>
              </a:spcBef>
            </a:pPr>
            <a:endParaRPr b="0" lang="en-US" sz="1400" spc="-1" strike="noStrike">
              <a:latin typeface="Arial"/>
            </a:endParaRPr>
          </a:p>
        </p:txBody>
      </p:sp>
      <p:pic>
        <p:nvPicPr>
          <p:cNvPr id="183" name="Shape 57" descr=""/>
          <p:cNvPicPr/>
          <p:nvPr/>
        </p:nvPicPr>
        <p:blipFill>
          <a:blip r:embed="rId1">
            <a:extLst>
              <a:ext uri="{BEBA8EAE-BF5A-486C-A8C5-ECC9F3942E4B}">
                <a14:imgProps xmlns:a14="http://schemas.microsoft.com/office/drawing/2010/main">
                  <a14:imgLayer r:embed="">
                    <a14:imgEffect>
                      <a14:saturation sat="0"/>
                    </a14:imgEffect>
                  </a14:imgLayer>
                </a14:imgProps>
              </a:ext>
            </a:extLst>
          </a:blip>
          <a:srcRect l="55137" t="-3184" r="0" b="0"/>
          <a:stretch/>
        </p:blipFill>
        <p:spPr>
          <a:xfrm>
            <a:off x="6570000" y="-174600"/>
            <a:ext cx="2573640" cy="531720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4" name="Shape 62" descr=""/>
          <p:cNvPicPr/>
          <p:nvPr/>
        </p:nvPicPr>
        <p:blipFill>
          <a:blip r:embed="rId1"/>
          <a:stretch/>
        </p:blipFill>
        <p:spPr>
          <a:xfrm>
            <a:off x="16560" y="0"/>
            <a:ext cx="9143280" cy="5142960"/>
          </a:xfrm>
          <a:prstGeom prst="rect">
            <a:avLst/>
          </a:prstGeom>
          <a:ln>
            <a:noFill/>
          </a:ln>
        </p:spPr>
      </p:pic>
      <p:sp>
        <p:nvSpPr>
          <p:cNvPr id="185"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ea661c"/>
                </a:solidFill>
                <a:latin typeface="Alegreya Sans"/>
                <a:ea typeface="Alegreya Sans"/>
              </a:rPr>
              <a:t>Inhoud</a:t>
            </a:r>
            <a:endParaRPr b="0" lang="en-US" sz="3600" spc="-1" strike="noStrike">
              <a:latin typeface="Arial"/>
            </a:endParaRPr>
          </a:p>
        </p:txBody>
      </p:sp>
      <p:sp>
        <p:nvSpPr>
          <p:cNvPr id="186"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Ons idee</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Hypothese</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Hoe ziet dat eruit?</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Field trial (gebruikers test)</a:t>
            </a:r>
            <a:endParaRPr b="0" lang="en-US" sz="1800" spc="-1" strike="noStrike">
              <a:latin typeface="Arial"/>
            </a:endParaRPr>
          </a:p>
          <a:p>
            <a:pPr>
              <a:lnSpc>
                <a:spcPct val="100000"/>
              </a:lnSpc>
              <a:spcAft>
                <a:spcPts val="1599"/>
              </a:spcAft>
            </a:pPr>
            <a:endParaRPr b="0" lang="en-US" sz="180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7" name="Shape 69" descr=""/>
          <p:cNvPicPr/>
          <p:nvPr/>
        </p:nvPicPr>
        <p:blipFill>
          <a:blip r:embed="rId1"/>
          <a:stretch/>
        </p:blipFill>
        <p:spPr>
          <a:xfrm>
            <a:off x="3287520" y="0"/>
            <a:ext cx="5856120" cy="5142600"/>
          </a:xfrm>
          <a:prstGeom prst="rect">
            <a:avLst/>
          </a:prstGeom>
          <a:ln>
            <a:noFill/>
          </a:ln>
        </p:spPr>
      </p:pic>
      <p:sp>
        <p:nvSpPr>
          <p:cNvPr id="188"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8b214"/>
                </a:solidFill>
                <a:latin typeface="Alegreya Sans"/>
                <a:ea typeface="Alegreya Sans"/>
              </a:rPr>
              <a:t>Ons idee</a:t>
            </a:r>
            <a:endParaRPr b="0" lang="en-US" sz="3600" spc="-1" strike="noStrike">
              <a:latin typeface="Arial"/>
            </a:endParaRPr>
          </a:p>
        </p:txBody>
      </p:sp>
      <p:sp>
        <p:nvSpPr>
          <p:cNvPr id="189"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800" spc="-1" strike="noStrike">
                <a:solidFill>
                  <a:srgbClr val="595959"/>
                </a:solidFill>
                <a:latin typeface="Arial"/>
                <a:ea typeface="Arial"/>
              </a:rPr>
              <a:t>De robuustheid van het systeem</a:t>
            </a:r>
            <a:endParaRPr b="0" lang="en-US" sz="1800" spc="-1" strike="noStrike">
              <a:latin typeface="Arial"/>
            </a:endParaRPr>
          </a:p>
          <a:p>
            <a:pPr marL="285840" indent="-285120">
              <a:lnSpc>
                <a:spcPct val="100000"/>
              </a:lnSpc>
              <a:spcAft>
                <a:spcPts val="1599"/>
              </a:spcAft>
              <a:buClr>
                <a:srgbClr val="595959"/>
              </a:buClr>
              <a:buFont typeface="Arial"/>
              <a:buChar char="•"/>
            </a:pPr>
            <a:r>
              <a:rPr b="0" lang="en-US" sz="1800" spc="-1" strike="noStrike">
                <a:solidFill>
                  <a:srgbClr val="595959"/>
                </a:solidFill>
                <a:latin typeface="Arial"/>
                <a:ea typeface="Arial"/>
              </a:rPr>
              <a:t>Hoe zorgen we ervoor dat het blijft werken?</a:t>
            </a:r>
            <a:endParaRPr b="0" lang="en-US" sz="1800" spc="-1" strike="noStrike">
              <a:latin typeface="Arial"/>
            </a:endParaRPr>
          </a:p>
          <a:p>
            <a:pPr marL="285840" indent="-285120">
              <a:lnSpc>
                <a:spcPct val="100000"/>
              </a:lnSpc>
              <a:spcAft>
                <a:spcPts val="1599"/>
              </a:spcAft>
              <a:buClr>
                <a:srgbClr val="595959"/>
              </a:buClr>
              <a:buFont typeface="Arial"/>
              <a:buChar char="•"/>
            </a:pPr>
            <a:r>
              <a:rPr b="0" lang="en-US" sz="1800" spc="-1" strike="noStrike">
                <a:solidFill>
                  <a:srgbClr val="595959"/>
                </a:solidFill>
                <a:latin typeface="Arial"/>
                <a:ea typeface="Arial"/>
              </a:rPr>
              <a:t>En wat als het ineens stopt met werken?</a:t>
            </a:r>
            <a:endParaRPr b="0" lang="en-US" sz="1800" spc="-1" strike="noStrike">
              <a:latin typeface="Arial"/>
            </a:endParaRPr>
          </a:p>
          <a:p>
            <a:pPr>
              <a:lnSpc>
                <a:spcPct val="150000"/>
              </a:lnSpc>
              <a:spcAft>
                <a:spcPts val="1599"/>
              </a:spcAft>
            </a:pPr>
            <a:endParaRPr b="0" lang="en-US" sz="1800" spc="-1" strike="noStrike">
              <a:latin typeface="Arial"/>
            </a:endParaRPr>
          </a:p>
          <a:p>
            <a:pPr>
              <a:lnSpc>
                <a:spcPct val="150000"/>
              </a:lnSpc>
              <a:spcAft>
                <a:spcPts val="1599"/>
              </a:spcAft>
            </a:pPr>
            <a:br/>
            <a:endParaRPr b="0" lang="en-US" sz="18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0" y="-10080"/>
            <a:ext cx="9143280" cy="5162760"/>
          </a:xfrm>
          <a:prstGeom prst="rect">
            <a:avLst/>
          </a:prstGeom>
          <a:solidFill>
            <a:srgbClr val="f8b214"/>
          </a:solidFill>
          <a:ln>
            <a:noFill/>
          </a:ln>
        </p:spPr>
        <p:style>
          <a:lnRef idx="0"/>
          <a:fillRef idx="0"/>
          <a:effectRef idx="0"/>
          <a:fontRef idx="minor"/>
        </p:style>
      </p:sp>
      <p:sp>
        <p:nvSpPr>
          <p:cNvPr id="191" name="CustomShape 2"/>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fffff"/>
                </a:solidFill>
                <a:latin typeface="Alegreya Sans"/>
                <a:ea typeface="Alegreya Sans"/>
              </a:rPr>
              <a:t>Hypothese</a:t>
            </a:r>
            <a:endParaRPr b="0" lang="en-US" sz="3600" spc="-1" strike="noStrike">
              <a:latin typeface="Arial"/>
            </a:endParaRPr>
          </a:p>
        </p:txBody>
      </p:sp>
      <p:pic>
        <p:nvPicPr>
          <p:cNvPr id="192" name="Shape 78" descr=""/>
          <p:cNvPicPr/>
          <p:nvPr/>
        </p:nvPicPr>
        <p:blipFill>
          <a:blip r:embed="rId1"/>
          <a:stretch/>
        </p:blipFill>
        <p:spPr>
          <a:xfrm>
            <a:off x="3194280" y="-42840"/>
            <a:ext cx="5949000" cy="5224320"/>
          </a:xfrm>
          <a:prstGeom prst="rect">
            <a:avLst/>
          </a:prstGeom>
          <a:ln>
            <a:noFill/>
          </a:ln>
        </p:spPr>
      </p:pic>
      <p:sp>
        <p:nvSpPr>
          <p:cNvPr id="193" name="CustomShape 3"/>
          <p:cNvSpPr/>
          <p:nvPr/>
        </p:nvSpPr>
        <p:spPr>
          <a:xfrm>
            <a:off x="623520" y="1152360"/>
            <a:ext cx="5905080" cy="3415680"/>
          </a:xfrm>
          <a:prstGeom prst="rect">
            <a:avLst/>
          </a:prstGeom>
          <a:noFill/>
          <a:ln>
            <a:noFill/>
          </a:ln>
        </p:spPr>
        <p:style>
          <a:lnRef idx="0"/>
          <a:fillRef idx="0"/>
          <a:effectRef idx="0"/>
          <a:fontRef idx="minor"/>
        </p:style>
        <p:txBody>
          <a:bodyPr lIns="90000" rIns="90000" tIns="91440" bIns="91440"/>
          <a:p>
            <a:pPr>
              <a:lnSpc>
                <a:spcPct val="100000"/>
              </a:lnSpc>
            </a:pPr>
            <a:r>
              <a:rPr b="0" lang="en-US" sz="1800" spc="-1" strike="noStrike">
                <a:solidFill>
                  <a:srgbClr val="ffffff"/>
                </a:solidFill>
                <a:latin typeface="Arial"/>
                <a:ea typeface="Arial"/>
              </a:rPr>
              <a:t>Wij geloven dat </a:t>
            </a:r>
            <a:r>
              <a:rPr b="0" lang="en-US" sz="1800" spc="-1" strike="noStrike" u="sng">
                <a:solidFill>
                  <a:srgbClr val="ffffff"/>
                </a:solidFill>
                <a:uFillTx/>
                <a:latin typeface="Arial"/>
                <a:ea typeface="Arial"/>
              </a:rPr>
              <a:t>het open stellen van analytische data over een poot</a:t>
            </a:r>
            <a:r>
              <a:rPr b="0" lang="en-US" sz="1800" spc="-1" strike="noStrike">
                <a:solidFill>
                  <a:srgbClr val="ffffff"/>
                </a:solidFill>
                <a:latin typeface="Arial"/>
                <a:ea typeface="Arial"/>
              </a:rPr>
              <a:t> </a:t>
            </a:r>
            <a:br/>
            <a:r>
              <a:rPr b="0" lang="en-US" sz="1800" spc="-1" strike="noStrike">
                <a:solidFill>
                  <a:srgbClr val="ffffff"/>
                </a:solidFill>
                <a:latin typeface="Arial"/>
                <a:ea typeface="Arial"/>
              </a:rPr>
              <a:t>zal resulteren in </a:t>
            </a:r>
            <a:r>
              <a:rPr b="0" lang="en-US" sz="1800" spc="-1" strike="noStrike" u="sng">
                <a:solidFill>
                  <a:srgbClr val="ffffff"/>
                </a:solidFill>
                <a:uFillTx/>
                <a:latin typeface="Arial"/>
                <a:ea typeface="Arial"/>
              </a:rPr>
              <a:t>wetenschap over problemen met een poot</a:t>
            </a:r>
            <a:r>
              <a:rPr b="0" lang="en-US" sz="1800" spc="-1" strike="noStrike">
                <a:solidFill>
                  <a:srgbClr val="ffffff"/>
                </a:solidFill>
                <a:latin typeface="Arial"/>
                <a:ea typeface="Arial"/>
              </a:rPr>
              <a:t>. </a:t>
            </a:r>
            <a:br/>
            <a:r>
              <a:rPr b="0" lang="en-US" sz="1800" spc="-1" strike="noStrike">
                <a:solidFill>
                  <a:srgbClr val="ffffff"/>
                </a:solidFill>
                <a:latin typeface="Arial"/>
                <a:ea typeface="Arial"/>
              </a:rPr>
              <a:t>We weten dat we succesvol zijn als </a:t>
            </a:r>
            <a:r>
              <a:rPr b="0" lang="en-US" sz="1800" spc="-1" strike="noStrike" u="sng">
                <a:solidFill>
                  <a:srgbClr val="ffffff"/>
                </a:solidFill>
                <a:uFillTx/>
                <a:latin typeface="Arial"/>
                <a:ea typeface="Arial"/>
              </a:rPr>
              <a:t>de technische dienst een poot kan herstellen op basis van de analytische data</a:t>
            </a:r>
            <a:r>
              <a:rPr b="0" lang="en-US" sz="1800" spc="-1" strike="noStrike">
                <a:solidFill>
                  <a:srgbClr val="ffffff"/>
                </a:solidFill>
                <a:latin typeface="Arial"/>
                <a:ea typeface="Arial"/>
              </a:rPr>
              <a:t>.</a:t>
            </a:r>
            <a:endParaRPr b="0" lang="en-US" sz="1800" spc="-1" strike="noStrike">
              <a:latin typeface="Arial"/>
            </a:endParaRPr>
          </a:p>
          <a:p>
            <a:pPr>
              <a:lnSpc>
                <a:spcPct val="100000"/>
              </a:lnSpc>
            </a:pPr>
            <a:endParaRPr b="0" lang="en-US" sz="1800" spc="-1" strike="noStrike">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4" name="Shape 84" descr=""/>
          <p:cNvPicPr/>
          <p:nvPr/>
        </p:nvPicPr>
        <p:blipFill>
          <a:blip r:embed="rId1"/>
          <a:stretch/>
        </p:blipFill>
        <p:spPr>
          <a:xfrm>
            <a:off x="5076360" y="0"/>
            <a:ext cx="4827600" cy="5211720"/>
          </a:xfrm>
          <a:prstGeom prst="rect">
            <a:avLst/>
          </a:prstGeom>
          <a:ln>
            <a:noFill/>
          </a:ln>
        </p:spPr>
      </p:pic>
      <p:sp>
        <p:nvSpPr>
          <p:cNvPr id="195"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7f8724"/>
                </a:solidFill>
                <a:latin typeface="Alegreya Sans"/>
                <a:ea typeface="Alegreya Sans"/>
              </a:rPr>
              <a:t>Hoe ziet dat eruit?</a:t>
            </a:r>
            <a:endParaRPr b="0" lang="en-US" sz="3600" spc="-1" strike="noStrike">
              <a:latin typeface="Arial"/>
            </a:endParaRPr>
          </a:p>
        </p:txBody>
      </p:sp>
      <p:sp>
        <p:nvSpPr>
          <p:cNvPr id="196"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97" name="CustomShape 3"/>
          <p:cNvSpPr/>
          <p:nvPr/>
        </p:nvSpPr>
        <p:spPr>
          <a:xfrm>
            <a:off x="775800" y="1305000"/>
            <a:ext cx="8519760" cy="3415680"/>
          </a:xfrm>
          <a:prstGeom prst="rect">
            <a:avLst/>
          </a:prstGeom>
          <a:noFill/>
          <a:ln>
            <a:noFill/>
          </a:ln>
        </p:spPr>
        <p:style>
          <a:lnRef idx="0"/>
          <a:fillRef idx="0"/>
          <a:effectRef idx="0"/>
          <a:fontRef idx="minor"/>
        </p:style>
        <p:txBody>
          <a:bodyPr lIns="90000" rIns="90000" tIns="91440" bIns="91440"/>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Kaart overzicht</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Detail info</a:t>
            </a:r>
            <a:endParaRPr b="0" lang="en-US" sz="1800" spc="-1" strike="noStrike">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8" name="Afbeelding 6" descr=""/>
          <p:cNvPicPr/>
          <p:nvPr/>
        </p:nvPicPr>
        <p:blipFill>
          <a:blip r:embed="rId1"/>
          <a:stretch/>
        </p:blipFill>
        <p:spPr>
          <a:xfrm>
            <a:off x="0" y="0"/>
            <a:ext cx="9143280" cy="514296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Shape 62" descr=""/>
          <p:cNvPicPr/>
          <p:nvPr/>
        </p:nvPicPr>
        <p:blipFill>
          <a:blip r:embed="rId1"/>
          <a:stretch/>
        </p:blipFill>
        <p:spPr>
          <a:xfrm>
            <a:off x="16560" y="0"/>
            <a:ext cx="9143280" cy="5142960"/>
          </a:xfrm>
          <a:prstGeom prst="rect">
            <a:avLst/>
          </a:prstGeom>
          <a:ln>
            <a:noFill/>
          </a:ln>
        </p:spPr>
      </p:pic>
      <p:sp>
        <p:nvSpPr>
          <p:cNvPr id="124"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ea661c"/>
                </a:solidFill>
                <a:latin typeface="Alegreya Sans"/>
                <a:ea typeface="Alegreya Sans"/>
              </a:rPr>
              <a:t>Inhoud</a:t>
            </a:r>
            <a:endParaRPr b="0" lang="en-US" sz="3600" spc="-1" strike="noStrike">
              <a:latin typeface="Arial"/>
            </a:endParaRPr>
          </a:p>
        </p:txBody>
      </p:sp>
      <p:sp>
        <p:nvSpPr>
          <p:cNvPr id="125"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Opdracht beschrijving</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Concept Uitleg</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Onze oplossing</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Technische haalbaarheid</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Testing</a:t>
            </a:r>
            <a:endParaRPr b="0" lang="en-US" sz="1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311760" y="444960"/>
            <a:ext cx="8519760" cy="572040"/>
          </a:xfrm>
          <a:prstGeom prst="rect">
            <a:avLst/>
          </a:prstGeom>
          <a:noFill/>
          <a:ln>
            <a:noFill/>
          </a:ln>
        </p:spPr>
        <p:style>
          <a:lnRef idx="0"/>
          <a:fillRef idx="0"/>
          <a:effectRef idx="0"/>
          <a:fontRef idx="minor"/>
        </p:style>
      </p:sp>
      <p:sp>
        <p:nvSpPr>
          <p:cNvPr id="200" name="CustomShape 2"/>
          <p:cNvSpPr/>
          <p:nvPr/>
        </p:nvSpPr>
        <p:spPr>
          <a:xfrm>
            <a:off x="311760" y="1152360"/>
            <a:ext cx="8519760" cy="3415680"/>
          </a:xfrm>
          <a:prstGeom prst="rect">
            <a:avLst/>
          </a:prstGeom>
          <a:noFill/>
          <a:ln>
            <a:noFill/>
          </a:ln>
        </p:spPr>
        <p:style>
          <a:lnRef idx="0"/>
          <a:fillRef idx="0"/>
          <a:effectRef idx="0"/>
          <a:fontRef idx="minor"/>
        </p:style>
      </p:sp>
      <p:pic>
        <p:nvPicPr>
          <p:cNvPr id="201" name="Afbeelding 4" descr=""/>
          <p:cNvPicPr/>
          <p:nvPr/>
        </p:nvPicPr>
        <p:blipFill>
          <a:blip r:embed="rId1"/>
          <a:stretch/>
        </p:blipFill>
        <p:spPr>
          <a:xfrm>
            <a:off x="0" y="0"/>
            <a:ext cx="9143280" cy="514296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0" y="0"/>
            <a:ext cx="9143280" cy="5142600"/>
          </a:xfrm>
          <a:prstGeom prst="rect">
            <a:avLst/>
          </a:prstGeom>
          <a:solidFill>
            <a:srgbClr val="1799cd"/>
          </a:solidFill>
          <a:ln>
            <a:round/>
          </a:ln>
        </p:spPr>
        <p:style>
          <a:lnRef idx="2">
            <a:schemeClr val="accent1">
              <a:shade val="50000"/>
            </a:schemeClr>
          </a:lnRef>
          <a:fillRef idx="1">
            <a:schemeClr val="accent1"/>
          </a:fillRef>
          <a:effectRef idx="0">
            <a:schemeClr val="accent1"/>
          </a:effectRef>
          <a:fontRef idx="minor"/>
        </p:style>
      </p:sp>
      <p:pic>
        <p:nvPicPr>
          <p:cNvPr id="203" name="Shape 171" descr=""/>
          <p:cNvPicPr/>
          <p:nvPr/>
        </p:nvPicPr>
        <p:blipFill>
          <a:blip r:embed="rId1"/>
          <a:stretch/>
        </p:blipFill>
        <p:spPr>
          <a:xfrm>
            <a:off x="6100920" y="0"/>
            <a:ext cx="3042720" cy="5142600"/>
          </a:xfrm>
          <a:prstGeom prst="rect">
            <a:avLst/>
          </a:prstGeom>
          <a:ln>
            <a:noFill/>
          </a:ln>
        </p:spPr>
      </p:pic>
      <p:sp>
        <p:nvSpPr>
          <p:cNvPr id="204" name="CustomShape 2"/>
          <p:cNvSpPr/>
          <p:nvPr/>
        </p:nvSpPr>
        <p:spPr>
          <a:xfrm>
            <a:off x="253440" y="1760400"/>
            <a:ext cx="6300720" cy="1621440"/>
          </a:xfrm>
          <a:prstGeom prst="rect">
            <a:avLst/>
          </a:prstGeom>
          <a:noFill/>
          <a:ln>
            <a:noFill/>
          </a:ln>
        </p:spPr>
        <p:style>
          <a:lnRef idx="0"/>
          <a:fillRef idx="0"/>
          <a:effectRef idx="0"/>
          <a:fontRef idx="minor"/>
        </p:style>
        <p:txBody>
          <a:bodyPr lIns="90000" rIns="90000" tIns="91440" bIns="91440"/>
          <a:p>
            <a:pPr algn="ctr">
              <a:lnSpc>
                <a:spcPct val="100000"/>
              </a:lnSpc>
            </a:pPr>
            <a:r>
              <a:rPr b="1" lang="en-US" sz="3600" spc="-1" strike="noStrike">
                <a:solidFill>
                  <a:srgbClr val="ffffff"/>
                </a:solidFill>
                <a:latin typeface="Alegreya Sans"/>
                <a:ea typeface="Alegreya Sans"/>
              </a:rPr>
              <a:t>Vragen?</a:t>
            </a:r>
            <a:br/>
            <a:r>
              <a:rPr b="1" lang="en-US" sz="3600" spc="-1" strike="noStrike">
                <a:solidFill>
                  <a:srgbClr val="ffffff"/>
                </a:solidFill>
                <a:latin typeface="Alegreya Sans"/>
                <a:ea typeface="Alegreya Sans"/>
              </a:rPr>
              <a:t>Opmerkingen?</a:t>
            </a:r>
            <a:br/>
            <a:r>
              <a:rPr b="1" lang="en-US" sz="3600" spc="-1" strike="noStrike">
                <a:solidFill>
                  <a:srgbClr val="ffffff"/>
                </a:solidFill>
                <a:latin typeface="Alegreya Sans"/>
                <a:ea typeface="Alegreya Sans"/>
              </a:rPr>
              <a:t>Suggesties?</a:t>
            </a:r>
            <a:endParaRPr b="0" lang="en-US" sz="3600" spc="-1" strike="noStrike">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Shape 69" descr=""/>
          <p:cNvPicPr/>
          <p:nvPr/>
        </p:nvPicPr>
        <p:blipFill>
          <a:blip r:embed="rId1"/>
          <a:stretch/>
        </p:blipFill>
        <p:spPr>
          <a:xfrm>
            <a:off x="3287520" y="0"/>
            <a:ext cx="5856120" cy="5142600"/>
          </a:xfrm>
          <a:prstGeom prst="rect">
            <a:avLst/>
          </a:prstGeom>
          <a:ln>
            <a:noFill/>
          </a:ln>
        </p:spPr>
      </p:pic>
      <p:sp>
        <p:nvSpPr>
          <p:cNvPr id="127"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8b214"/>
                </a:solidFill>
                <a:latin typeface="Alegreya Sans"/>
                <a:ea typeface="Alegreya Sans"/>
              </a:rPr>
              <a:t>Concept</a:t>
            </a:r>
            <a:endParaRPr b="0" lang="en-US" sz="3600" spc="-1" strike="noStrike">
              <a:latin typeface="Arial"/>
            </a:endParaRPr>
          </a:p>
        </p:txBody>
      </p:sp>
      <p:sp>
        <p:nvSpPr>
          <p:cNvPr id="128"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marL="285840" indent="-285120">
              <a:lnSpc>
                <a:spcPct val="150000"/>
              </a:lnSpc>
              <a:spcAft>
                <a:spcPts val="1599"/>
              </a:spcAft>
              <a:buClr>
                <a:srgbClr val="595959"/>
              </a:buClr>
              <a:buFont typeface="StarSymbol"/>
              <a:buChar char="-"/>
            </a:pPr>
            <a:r>
              <a:rPr b="0" lang="en-US" sz="1800" spc="-1" strike="noStrike">
                <a:solidFill>
                  <a:srgbClr val="595959"/>
                </a:solidFill>
                <a:latin typeface="Arial"/>
                <a:ea typeface="Arial"/>
              </a:rPr>
              <a:t>Mobiliteitsprobleem</a:t>
            </a:r>
            <a:endParaRPr b="0" lang="en-US" sz="1800" spc="-1" strike="noStrike">
              <a:latin typeface="Arial"/>
            </a:endParaRPr>
          </a:p>
          <a:p>
            <a:pPr marL="285840" indent="-285120">
              <a:lnSpc>
                <a:spcPct val="150000"/>
              </a:lnSpc>
              <a:spcAft>
                <a:spcPts val="1599"/>
              </a:spcAft>
              <a:buClr>
                <a:srgbClr val="595959"/>
              </a:buClr>
              <a:buFont typeface="StarSymbol"/>
              <a:buChar char="-"/>
            </a:pPr>
            <a:r>
              <a:rPr b="0" lang="en-US" sz="1800" spc="-1" strike="noStrike">
                <a:solidFill>
                  <a:srgbClr val="595959"/>
                </a:solidFill>
                <a:latin typeface="Arial"/>
                <a:ea typeface="Arial"/>
              </a:rPr>
              <a:t>Terugkeer probleem</a:t>
            </a:r>
            <a:endParaRPr b="0" lang="en-US" sz="1800" spc="-1" strike="noStrike">
              <a:latin typeface="Arial"/>
            </a:endParaRPr>
          </a:p>
          <a:p>
            <a:pPr>
              <a:lnSpc>
                <a:spcPct val="150000"/>
              </a:lnSpc>
              <a:spcAft>
                <a:spcPts val="1599"/>
              </a:spcAft>
            </a:pPr>
            <a:endParaRPr b="0" lang="en-US" sz="1800" spc="-1" strike="noStrike">
              <a:latin typeface="Arial"/>
            </a:endParaRPr>
          </a:p>
          <a:p>
            <a:pPr>
              <a:lnSpc>
                <a:spcPct val="150000"/>
              </a:lnSpc>
              <a:spcAft>
                <a:spcPts val="1599"/>
              </a:spcAft>
            </a:pPr>
            <a:br/>
            <a:endParaRPr b="0" lang="en-US" sz="1800" spc="-1" strike="noStrike">
              <a:latin typeface="Arial"/>
            </a:endParaRPr>
          </a:p>
        </p:txBody>
      </p:sp>
      <p:pic>
        <p:nvPicPr>
          <p:cNvPr id="129" name="Shape 62" descr=""/>
          <p:cNvPicPr/>
          <p:nvPr/>
        </p:nvPicPr>
        <p:blipFill>
          <a:blip r:embed="rId2"/>
          <a:stretch/>
        </p:blipFill>
        <p:spPr>
          <a:xfrm>
            <a:off x="2273040" y="3278880"/>
            <a:ext cx="1749600" cy="1749600"/>
          </a:xfrm>
          <a:prstGeom prst="rect">
            <a:avLst/>
          </a:prstGeom>
          <a:ln>
            <a:noFill/>
          </a:ln>
        </p:spPr>
      </p:pic>
      <p:pic>
        <p:nvPicPr>
          <p:cNvPr id="130" name="Shape 64" descr=""/>
          <p:cNvPicPr/>
          <p:nvPr/>
        </p:nvPicPr>
        <p:blipFill>
          <a:blip r:embed="rId3"/>
          <a:stretch/>
        </p:blipFill>
        <p:spPr>
          <a:xfrm>
            <a:off x="1188720" y="3785040"/>
            <a:ext cx="1152000" cy="1152000"/>
          </a:xfrm>
          <a:prstGeom prst="rect">
            <a:avLst/>
          </a:prstGeom>
          <a:ln>
            <a:noFill/>
          </a:ln>
        </p:spPr>
      </p:pic>
      <p:pic>
        <p:nvPicPr>
          <p:cNvPr id="131" name="Shape 63" descr=""/>
          <p:cNvPicPr/>
          <p:nvPr/>
        </p:nvPicPr>
        <p:blipFill>
          <a:blip r:embed="rId4"/>
          <a:stretch/>
        </p:blipFill>
        <p:spPr>
          <a:xfrm>
            <a:off x="186840" y="4297680"/>
            <a:ext cx="909720" cy="6393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2" name="Afbeelding 95" descr=""/>
          <p:cNvPicPr/>
          <p:nvPr/>
        </p:nvPicPr>
        <p:blipFill>
          <a:blip r:embed="rId1"/>
          <a:stretch/>
        </p:blipFill>
        <p:spPr>
          <a:xfrm>
            <a:off x="0" y="0"/>
            <a:ext cx="9143280" cy="5227920"/>
          </a:xfrm>
          <a:prstGeom prst="rect">
            <a:avLst/>
          </a:prstGeom>
          <a:ln>
            <a:noFill/>
          </a:ln>
        </p:spPr>
      </p:pic>
      <p:sp>
        <p:nvSpPr>
          <p:cNvPr id="133" name="CustomShape 1"/>
          <p:cNvSpPr/>
          <p:nvPr/>
        </p:nvSpPr>
        <p:spPr>
          <a:xfrm>
            <a:off x="4501080" y="3287160"/>
            <a:ext cx="180000" cy="231840"/>
          </a:xfrm>
          <a:prstGeom prst="rect">
            <a:avLst/>
          </a:prstGeom>
          <a:noFill/>
          <a:ln>
            <a:noFill/>
          </a:ln>
        </p:spPr>
        <p:style>
          <a:lnRef idx="0"/>
          <a:fillRef idx="0"/>
          <a:effectRef idx="0"/>
          <a:fontRef idx="minor"/>
        </p:style>
      </p:sp>
      <p:sp>
        <p:nvSpPr>
          <p:cNvPr id="134" name="CustomShape 2"/>
          <p:cNvSpPr/>
          <p:nvPr/>
        </p:nvSpPr>
        <p:spPr>
          <a:xfrm>
            <a:off x="4501080" y="3287160"/>
            <a:ext cx="2081880" cy="1649880"/>
          </a:xfrm>
          <a:prstGeom prst="rect">
            <a:avLst/>
          </a:prstGeom>
          <a:noFill/>
          <a:ln>
            <a:noFill/>
          </a:ln>
        </p:spPr>
        <p:style>
          <a:lnRef idx="0"/>
          <a:fillRef idx="0"/>
          <a:effectRef idx="0"/>
          <a:fontRef idx="minor"/>
        </p:style>
      </p:sp>
      <p:sp>
        <p:nvSpPr>
          <p:cNvPr id="135" name="CustomShape 3"/>
          <p:cNvSpPr/>
          <p:nvPr/>
        </p:nvSpPr>
        <p:spPr>
          <a:xfrm>
            <a:off x="4501080" y="3287160"/>
            <a:ext cx="180000" cy="231840"/>
          </a:xfrm>
          <a:prstGeom prst="rect">
            <a:avLst/>
          </a:prstGeom>
          <a:noFill/>
          <a:ln>
            <a:noFill/>
          </a:ln>
        </p:spPr>
        <p:style>
          <a:lnRef idx="0"/>
          <a:fillRef idx="0"/>
          <a:effectRef idx="0"/>
          <a:fontRef idx="minor"/>
        </p:style>
      </p:sp>
      <p:pic>
        <p:nvPicPr>
          <p:cNvPr id="136" name="Shape 71" descr=""/>
          <p:cNvPicPr/>
          <p:nvPr/>
        </p:nvPicPr>
        <p:blipFill>
          <a:blip r:embed="rId2"/>
          <a:stretch/>
        </p:blipFill>
        <p:spPr>
          <a:xfrm>
            <a:off x="4640760" y="404640"/>
            <a:ext cx="1865880" cy="1522800"/>
          </a:xfrm>
          <a:prstGeom prst="rect">
            <a:avLst/>
          </a:prstGeom>
          <a:ln>
            <a:noFill/>
          </a:ln>
        </p:spPr>
      </p:pic>
      <p:pic>
        <p:nvPicPr>
          <p:cNvPr id="137" name="Shape 69" descr=""/>
          <p:cNvPicPr/>
          <p:nvPr/>
        </p:nvPicPr>
        <p:blipFill>
          <a:blip r:embed="rId3"/>
          <a:stretch/>
        </p:blipFill>
        <p:spPr>
          <a:xfrm>
            <a:off x="6994800" y="1134360"/>
            <a:ext cx="1857600" cy="2111040"/>
          </a:xfrm>
          <a:prstGeom prst="rect">
            <a:avLst/>
          </a:prstGeom>
          <a:ln>
            <a:noFill/>
          </a:ln>
        </p:spPr>
      </p:pic>
      <p:pic>
        <p:nvPicPr>
          <p:cNvPr id="138" name="Shape 70" descr=""/>
          <p:cNvPicPr/>
          <p:nvPr/>
        </p:nvPicPr>
        <p:blipFill>
          <a:blip r:embed="rId4"/>
          <a:stretch/>
        </p:blipFill>
        <p:spPr>
          <a:xfrm>
            <a:off x="6369120" y="3443760"/>
            <a:ext cx="1617120" cy="1467000"/>
          </a:xfrm>
          <a:prstGeom prst="rect">
            <a:avLst/>
          </a:prstGeom>
          <a:ln>
            <a:noFill/>
          </a:ln>
        </p:spPr>
      </p:pic>
      <p:pic>
        <p:nvPicPr>
          <p:cNvPr id="139" name="Shape 72" descr=""/>
          <p:cNvPicPr/>
          <p:nvPr/>
        </p:nvPicPr>
        <p:blipFill>
          <a:blip r:embed="rId5"/>
          <a:stretch/>
        </p:blipFill>
        <p:spPr>
          <a:xfrm>
            <a:off x="627840" y="1635480"/>
            <a:ext cx="2931840" cy="32324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0" y="-10080"/>
            <a:ext cx="9143280" cy="5162760"/>
          </a:xfrm>
          <a:prstGeom prst="rect">
            <a:avLst/>
          </a:prstGeom>
          <a:solidFill>
            <a:srgbClr val="f8b214"/>
          </a:solidFill>
          <a:ln>
            <a:noFill/>
          </a:ln>
        </p:spPr>
        <p:style>
          <a:lnRef idx="0"/>
          <a:fillRef idx="0"/>
          <a:effectRef idx="0"/>
          <a:fontRef idx="minor"/>
        </p:style>
      </p:sp>
      <p:sp>
        <p:nvSpPr>
          <p:cNvPr id="141" name="CustomShape 2"/>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fffff"/>
                </a:solidFill>
                <a:latin typeface="Alegreya Sans"/>
                <a:ea typeface="Alegreya Sans"/>
              </a:rPr>
              <a:t>Terugkeer probleem</a:t>
            </a:r>
            <a:endParaRPr b="0" lang="en-US" sz="3600" spc="-1" strike="noStrike">
              <a:latin typeface="Arial"/>
            </a:endParaRPr>
          </a:p>
        </p:txBody>
      </p:sp>
      <p:pic>
        <p:nvPicPr>
          <p:cNvPr id="142" name="Shape 78" descr=""/>
          <p:cNvPicPr/>
          <p:nvPr/>
        </p:nvPicPr>
        <p:blipFill>
          <a:blip r:embed="rId1"/>
          <a:stretch/>
        </p:blipFill>
        <p:spPr>
          <a:xfrm>
            <a:off x="3194280" y="-42840"/>
            <a:ext cx="5949000" cy="5224320"/>
          </a:xfrm>
          <a:prstGeom prst="rect">
            <a:avLst/>
          </a:prstGeom>
          <a:ln>
            <a:noFill/>
          </a:ln>
        </p:spPr>
      </p:pic>
      <p:sp>
        <p:nvSpPr>
          <p:cNvPr id="143" name="CustomShape 3"/>
          <p:cNvSpPr/>
          <p:nvPr/>
        </p:nvSpPr>
        <p:spPr>
          <a:xfrm>
            <a:off x="623520" y="1152360"/>
            <a:ext cx="5905080" cy="3415680"/>
          </a:xfrm>
          <a:prstGeom prst="rect">
            <a:avLst/>
          </a:prstGeom>
          <a:noFill/>
          <a:ln>
            <a:noFill/>
          </a:ln>
        </p:spPr>
        <p:style>
          <a:lnRef idx="0"/>
          <a:fillRef idx="0"/>
          <a:effectRef idx="0"/>
          <a:fontRef idx="minor"/>
        </p:style>
        <p:txBody>
          <a:bodyPr lIns="90000" rIns="90000" tIns="91440" bIns="91440"/>
          <a:p>
            <a:pPr marL="285840" indent="-285120">
              <a:lnSpc>
                <a:spcPct val="100000"/>
              </a:lnSpc>
              <a:buClr>
                <a:srgbClr val="595959"/>
              </a:buClr>
              <a:buFont typeface="StarSymbol"/>
              <a:buChar char="-"/>
            </a:pPr>
            <a:r>
              <a:rPr b="0" lang="en-US" sz="1800" spc="-1" strike="noStrike">
                <a:solidFill>
                  <a:srgbClr val="ffffff"/>
                </a:solidFill>
                <a:latin typeface="Arial"/>
                <a:ea typeface="Arial"/>
              </a:rPr>
              <a:t>Kinderen stimuleren om terug te komen</a:t>
            </a:r>
            <a:endParaRPr b="0" lang="en-US" sz="1800" spc="-1" strike="noStrike">
              <a:latin typeface="Arial"/>
            </a:endParaRPr>
          </a:p>
          <a:p>
            <a:pPr>
              <a:lnSpc>
                <a:spcPct val="100000"/>
              </a:lnSpc>
            </a:pPr>
            <a:endParaRPr b="0" lang="en-US" sz="1800" spc="-1" strike="noStrike">
              <a:latin typeface="Arial"/>
            </a:endParaRPr>
          </a:p>
        </p:txBody>
      </p:sp>
      <p:pic>
        <p:nvPicPr>
          <p:cNvPr id="144" name="Shape 83" descr=""/>
          <p:cNvPicPr/>
          <p:nvPr/>
        </p:nvPicPr>
        <p:blipFill>
          <a:blip r:embed="rId2"/>
          <a:stretch/>
        </p:blipFill>
        <p:spPr>
          <a:xfrm>
            <a:off x="190800" y="2078280"/>
            <a:ext cx="5294880" cy="29307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Shape 84" descr=""/>
          <p:cNvPicPr/>
          <p:nvPr/>
        </p:nvPicPr>
        <p:blipFill>
          <a:blip r:embed="rId1"/>
          <a:stretch/>
        </p:blipFill>
        <p:spPr>
          <a:xfrm>
            <a:off x="5076360" y="0"/>
            <a:ext cx="4827600" cy="5211720"/>
          </a:xfrm>
          <a:prstGeom prst="rect">
            <a:avLst/>
          </a:prstGeom>
          <a:ln>
            <a:noFill/>
          </a:ln>
        </p:spPr>
      </p:pic>
      <p:sp>
        <p:nvSpPr>
          <p:cNvPr id="146"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7f8724"/>
                </a:solidFill>
                <a:latin typeface="Alegreya Sans"/>
                <a:ea typeface="Alegreya Sans"/>
              </a:rPr>
              <a:t>Admin app</a:t>
            </a:r>
            <a:endParaRPr b="0" lang="en-US" sz="3600" spc="-1" strike="noStrike">
              <a:latin typeface="Arial"/>
            </a:endParaRPr>
          </a:p>
        </p:txBody>
      </p:sp>
      <p:sp>
        <p:nvSpPr>
          <p:cNvPr id="147"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48" name="CustomShape 3"/>
          <p:cNvSpPr/>
          <p:nvPr/>
        </p:nvSpPr>
        <p:spPr>
          <a:xfrm>
            <a:off x="775800" y="1305000"/>
            <a:ext cx="8519760" cy="3415680"/>
          </a:xfrm>
          <a:prstGeom prst="rect">
            <a:avLst/>
          </a:prstGeom>
          <a:noFill/>
          <a:ln>
            <a:noFill/>
          </a:ln>
        </p:spPr>
        <p:style>
          <a:lnRef idx="0"/>
          <a:fillRef idx="0"/>
          <a:effectRef idx="0"/>
          <a:fontRef idx="minor"/>
        </p:style>
      </p:sp>
      <p:pic>
        <p:nvPicPr>
          <p:cNvPr id="149" name="Shape 103" descr=""/>
          <p:cNvPicPr/>
          <p:nvPr/>
        </p:nvPicPr>
        <p:blipFill>
          <a:blip r:embed="rId2"/>
          <a:stretch/>
        </p:blipFill>
        <p:spPr>
          <a:xfrm>
            <a:off x="276840" y="1828800"/>
            <a:ext cx="5436000" cy="30088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Shape 84" descr=""/>
          <p:cNvPicPr/>
          <p:nvPr/>
        </p:nvPicPr>
        <p:blipFill>
          <a:blip r:embed="rId1"/>
          <a:stretch/>
        </p:blipFill>
        <p:spPr>
          <a:xfrm>
            <a:off x="5076360" y="0"/>
            <a:ext cx="4827600" cy="5211720"/>
          </a:xfrm>
          <a:prstGeom prst="rect">
            <a:avLst/>
          </a:prstGeom>
          <a:ln>
            <a:noFill/>
          </a:ln>
        </p:spPr>
      </p:pic>
      <p:sp>
        <p:nvSpPr>
          <p:cNvPr id="151"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7f8724"/>
                </a:solidFill>
                <a:latin typeface="Alegreya Sans"/>
                <a:ea typeface="Alegreya Sans"/>
              </a:rPr>
              <a:t>Web architectuur</a:t>
            </a:r>
            <a:endParaRPr b="0" lang="en-US" sz="3600" spc="-1" strike="noStrike">
              <a:latin typeface="Arial"/>
            </a:endParaRPr>
          </a:p>
        </p:txBody>
      </p:sp>
      <p:sp>
        <p:nvSpPr>
          <p:cNvPr id="152"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53" name="CustomShape 3"/>
          <p:cNvSpPr/>
          <p:nvPr/>
        </p:nvSpPr>
        <p:spPr>
          <a:xfrm>
            <a:off x="775800" y="1305000"/>
            <a:ext cx="8519760" cy="3415680"/>
          </a:xfrm>
          <a:prstGeom prst="rect">
            <a:avLst/>
          </a:prstGeom>
          <a:noFill/>
          <a:ln>
            <a:noFill/>
          </a:ln>
        </p:spPr>
        <p:style>
          <a:lnRef idx="0"/>
          <a:fillRef idx="0"/>
          <a:effectRef idx="0"/>
          <a:fontRef idx="minor"/>
        </p:style>
      </p:sp>
      <p:pic>
        <p:nvPicPr>
          <p:cNvPr id="154" name="" descr=""/>
          <p:cNvPicPr/>
          <p:nvPr/>
        </p:nvPicPr>
        <p:blipFill>
          <a:blip r:embed="rId2"/>
          <a:stretch/>
        </p:blipFill>
        <p:spPr>
          <a:xfrm>
            <a:off x="251640" y="1463040"/>
            <a:ext cx="4685760" cy="34189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311760" y="418320"/>
            <a:ext cx="8519760" cy="625320"/>
          </a:xfrm>
          <a:prstGeom prst="rect">
            <a:avLst/>
          </a:prstGeom>
          <a:noFill/>
          <a:ln>
            <a:noFill/>
          </a:ln>
        </p:spPr>
        <p:txBody>
          <a:bodyPr lIns="0" rIns="0" tIns="0" bIns="0" anchor="ctr"/>
          <a:p>
            <a:pPr algn="ctr"/>
            <a:r>
              <a:rPr b="0" lang="en-US" sz="4400" spc="-1" strike="noStrike">
                <a:latin typeface="Arial"/>
              </a:rPr>
              <a:t>Tools</a:t>
            </a:r>
            <a:endParaRPr b="0" lang="en-US" sz="4400" spc="-1" strike="noStrike">
              <a:latin typeface="Arial"/>
            </a:endParaRPr>
          </a:p>
        </p:txBody>
      </p:sp>
      <p:pic>
        <p:nvPicPr>
          <p:cNvPr id="156" name="" descr=""/>
          <p:cNvPicPr/>
          <p:nvPr/>
        </p:nvPicPr>
        <p:blipFill>
          <a:blip r:embed="rId1"/>
          <a:stretch/>
        </p:blipFill>
        <p:spPr>
          <a:xfrm>
            <a:off x="6400800" y="2828880"/>
            <a:ext cx="2468880" cy="2108880"/>
          </a:xfrm>
          <a:prstGeom prst="rect">
            <a:avLst/>
          </a:prstGeom>
          <a:ln>
            <a:noFill/>
          </a:ln>
        </p:spPr>
      </p:pic>
      <p:pic>
        <p:nvPicPr>
          <p:cNvPr id="157" name="" descr=""/>
          <p:cNvPicPr/>
          <p:nvPr/>
        </p:nvPicPr>
        <p:blipFill>
          <a:blip r:embed="rId2"/>
          <a:stretch/>
        </p:blipFill>
        <p:spPr>
          <a:xfrm>
            <a:off x="182880" y="3931920"/>
            <a:ext cx="4105080" cy="1114200"/>
          </a:xfrm>
          <a:prstGeom prst="rect">
            <a:avLst/>
          </a:prstGeom>
          <a:ln>
            <a:noFill/>
          </a:ln>
        </p:spPr>
      </p:pic>
      <p:pic>
        <p:nvPicPr>
          <p:cNvPr id="158" name="" descr=""/>
          <p:cNvPicPr/>
          <p:nvPr/>
        </p:nvPicPr>
        <p:blipFill>
          <a:blip r:embed="rId3"/>
          <a:stretch/>
        </p:blipFill>
        <p:spPr>
          <a:xfrm>
            <a:off x="74880" y="202320"/>
            <a:ext cx="4154040" cy="3772800"/>
          </a:xfrm>
          <a:prstGeom prst="rect">
            <a:avLst/>
          </a:prstGeom>
          <a:ln>
            <a:noFill/>
          </a:ln>
        </p:spPr>
      </p:pic>
      <p:pic>
        <p:nvPicPr>
          <p:cNvPr id="159" name="" descr=""/>
          <p:cNvPicPr/>
          <p:nvPr/>
        </p:nvPicPr>
        <p:blipFill>
          <a:blip r:embed="rId4"/>
          <a:stretch/>
        </p:blipFill>
        <p:spPr>
          <a:xfrm>
            <a:off x="6535440" y="0"/>
            <a:ext cx="2882880" cy="2560320"/>
          </a:xfrm>
          <a:prstGeom prst="rect">
            <a:avLst/>
          </a:prstGeom>
          <a:ln>
            <a:noFill/>
          </a:ln>
        </p:spPr>
      </p:pic>
      <p:pic>
        <p:nvPicPr>
          <p:cNvPr id="160" name="" descr=""/>
          <p:cNvPicPr/>
          <p:nvPr/>
        </p:nvPicPr>
        <p:blipFill>
          <a:blip r:embed="rId5"/>
          <a:stretch/>
        </p:blipFill>
        <p:spPr>
          <a:xfrm>
            <a:off x="3421080" y="1371600"/>
            <a:ext cx="3326040" cy="203436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0" y="-19800"/>
            <a:ext cx="9143280" cy="5162760"/>
          </a:xfrm>
          <a:prstGeom prst="rect">
            <a:avLst/>
          </a:prstGeom>
          <a:solidFill>
            <a:srgbClr val="7f8724"/>
          </a:solidFill>
          <a:ln>
            <a:noFill/>
          </a:ln>
        </p:spPr>
        <p:style>
          <a:lnRef idx="0"/>
          <a:fillRef idx="0"/>
          <a:effectRef idx="0"/>
          <a:fontRef idx="minor"/>
        </p:style>
      </p:sp>
      <p:sp>
        <p:nvSpPr>
          <p:cNvPr id="162" name="CustomShape 2"/>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fffff"/>
                </a:solidFill>
                <a:latin typeface="Alegreya Sans"/>
                <a:ea typeface="Alegreya Sans"/>
              </a:rPr>
              <a:t>Technische haalbaarheid</a:t>
            </a:r>
            <a:endParaRPr b="0" lang="en-US" sz="3600" spc="-1" strike="noStrike">
              <a:latin typeface="Arial"/>
            </a:endParaRPr>
          </a:p>
        </p:txBody>
      </p:sp>
      <p:sp>
        <p:nvSpPr>
          <p:cNvPr id="163" name="CustomShape 3"/>
          <p:cNvSpPr/>
          <p:nvPr/>
        </p:nvSpPr>
        <p:spPr>
          <a:xfrm>
            <a:off x="623520" y="1152360"/>
            <a:ext cx="7373880" cy="3415680"/>
          </a:xfrm>
          <a:prstGeom prst="rect">
            <a:avLst/>
          </a:prstGeom>
          <a:noFill/>
          <a:ln>
            <a:noFill/>
          </a:ln>
        </p:spPr>
        <p:style>
          <a:lnRef idx="0"/>
          <a:fillRef idx="0"/>
          <a:effectRef idx="0"/>
          <a:fontRef idx="minor"/>
        </p:style>
        <p:txBody>
          <a:bodyPr lIns="90000" rIns="90000" tIns="91440" bIns="91440"/>
          <a:p>
            <a:pPr>
              <a:lnSpc>
                <a:spcPct val="100000"/>
              </a:lnSpc>
            </a:pPr>
            <a:r>
              <a:rPr b="1" lang="en-US" sz="1800" spc="-1" strike="noStrike">
                <a:solidFill>
                  <a:srgbClr val="ffffff"/>
                </a:solidFill>
                <a:latin typeface="Arial"/>
                <a:ea typeface="Arial"/>
              </a:rPr>
              <a:t>Enkele probleemfactoren</a:t>
            </a:r>
            <a:endParaRPr b="0" lang="en-US" sz="1800" spc="-1" strike="noStrike">
              <a:latin typeface="Arial"/>
            </a:endParaRPr>
          </a:p>
          <a:p>
            <a:pPr lvl="4" marL="285840" indent="-285120">
              <a:lnSpc>
                <a:spcPct val="100000"/>
              </a:lnSpc>
              <a:buClr>
                <a:srgbClr val="ffffff"/>
              </a:buClr>
              <a:buFont typeface="StarSymbol"/>
              <a:buChar char="-"/>
            </a:pPr>
            <a:r>
              <a:rPr b="1" lang="en-US" sz="1400" spc="-1" strike="noStrike">
                <a:solidFill>
                  <a:srgbClr val="ffffff"/>
                </a:solidFill>
                <a:latin typeface="Arial"/>
                <a:ea typeface="Arial"/>
              </a:rPr>
              <a:t>Park is groot</a:t>
            </a:r>
            <a:endParaRPr b="0" lang="en-US" sz="1400" spc="-1" strike="noStrike">
              <a:latin typeface="Arial"/>
            </a:endParaRPr>
          </a:p>
          <a:p>
            <a:pPr lvl="4" marL="285840" indent="-285120">
              <a:lnSpc>
                <a:spcPct val="100000"/>
              </a:lnSpc>
              <a:buClr>
                <a:srgbClr val="ffffff"/>
              </a:buClr>
              <a:buFont typeface="StarSymbol"/>
              <a:buChar char="-"/>
            </a:pPr>
            <a:r>
              <a:rPr b="1" lang="en-US" sz="1400" spc="-1" strike="noStrike">
                <a:solidFill>
                  <a:srgbClr val="ffffff"/>
                </a:solidFill>
                <a:latin typeface="Arial"/>
                <a:ea typeface="Arial"/>
              </a:rPr>
              <a:t>Geen Wi-Fi in het park</a:t>
            </a:r>
            <a:endParaRPr b="0" lang="en-US" sz="1400" spc="-1" strike="noStrike">
              <a:latin typeface="Arial"/>
            </a:endParaRPr>
          </a:p>
          <a:p>
            <a:pPr lvl="4" marL="285840" indent="-285120">
              <a:lnSpc>
                <a:spcPct val="100000"/>
              </a:lnSpc>
              <a:buClr>
                <a:srgbClr val="ffffff"/>
              </a:buClr>
              <a:buFont typeface="StarSymbol"/>
              <a:buChar char="-"/>
            </a:pPr>
            <a:r>
              <a:rPr b="1" lang="en-US" sz="1400" spc="-1" strike="noStrike">
                <a:solidFill>
                  <a:srgbClr val="ffffff"/>
                </a:solidFill>
                <a:latin typeface="Arial"/>
                <a:ea typeface="Arial"/>
              </a:rPr>
              <a:t>Weersomstandigheden (warm, vochtig, nat)</a:t>
            </a:r>
            <a:endParaRPr b="0" lang="en-US" sz="1400" spc="-1" strike="noStrike">
              <a:latin typeface="Arial"/>
            </a:endParaRPr>
          </a:p>
        </p:txBody>
      </p:sp>
      <p:pic>
        <p:nvPicPr>
          <p:cNvPr id="164" name="Shape 124" descr=""/>
          <p:cNvPicPr/>
          <p:nvPr/>
        </p:nvPicPr>
        <p:blipFill>
          <a:blip r:embed="rId1"/>
          <a:stretch/>
        </p:blipFill>
        <p:spPr>
          <a:xfrm>
            <a:off x="4339080" y="-30240"/>
            <a:ext cx="4861080" cy="52030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339</TotalTime>
  <Application>LibreOffice/5.4.3.2$Linux_X86_64 LibreOffice_project/40m0$Build-2</Application>
  <Words>522</Words>
  <Paragraphs>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Nick van der Burg</dc:creator>
  <dc:description/>
  <dc:language>en-US</dc:language>
  <cp:lastModifiedBy/>
  <cp:lastPrinted>2017-12-01T14:31:49Z</cp:lastPrinted>
  <dcterms:modified xsi:type="dcterms:W3CDTF">2017-12-04T10:30:54Z</dcterms:modified>
  <cp:revision>22</cp:revision>
  <dc:subject/>
  <dc:title>Burgers’ Zoo</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18</vt:i4>
  </property>
  <property fmtid="{D5CDD505-2E9C-101B-9397-08002B2CF9AE}" pid="8" name="PresentationFormat">
    <vt:lpwstr>Diavoorstelling (16:9)</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