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media/image3.png" ContentType="image/png"/>
  <Override PartName="/ppt/media/image1.png" ContentType="image/png"/>
  <Override PartName="/ppt/media/image2.png" ContentType="image/png"/>
  <Override PartName="/ppt/media/image7.png" ContentType="image/png"/>
  <Override PartName="/ppt/media/image10.jpeg" ContentType="image/jpeg"/>
  <Override PartName="/ppt/media/image11.jpeg" ContentType="image/jpe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5.png" ContentType="image/png"/>
  <Override PartName="/ppt/media/image6.jpeg" ContentType="image/jpeg"/>
  <Override PartName="/ppt/media/image16.png" ContentType="image/png"/>
  <Override PartName="/ppt/media/image8.jpeg" ContentType="image/jpeg"/>
  <Override PartName="/ppt/media/image9.jpeg" ContentType="image/jpeg"/>
  <Override PartName="/ppt/media/image12.png" ContentType="image/png"/>
  <Override PartName="/ppt/media/image13.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a:t>
            </a:r>
            <a:r>
              <a:rPr b="0" lang="en-US" sz="2000" spc="-1" strike="noStrike">
                <a:latin typeface="Arial"/>
              </a:rPr>
              <a:t>edit </a:t>
            </a:r>
            <a:r>
              <a:rPr b="0" lang="en-US" sz="2000" spc="-1" strike="noStrike">
                <a:latin typeface="Arial"/>
              </a:rPr>
              <a:t>the </a:t>
            </a:r>
            <a:r>
              <a:rPr b="0" lang="en-US" sz="2000" spc="-1" strike="noStrike">
                <a:latin typeface="Arial"/>
              </a:rPr>
              <a:t>notes </a:t>
            </a:r>
            <a:r>
              <a:rPr b="0" lang="en-US" sz="2000" spc="-1" strike="noStrike">
                <a:latin typeface="Arial"/>
              </a:rPr>
              <a:t>forma</a:t>
            </a:r>
            <a:r>
              <a:rPr b="0" lang="en-US" sz="2000" spc="-1" strike="noStrike">
                <a:latin typeface="Arial"/>
              </a:rPr>
              <a:t>t</a:t>
            </a:r>
            <a:endParaRPr b="0" lang="en-US" sz="2000" spc="-1" strike="noStrike">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26FC24BF-B4B5-4E92-9F32-14CA2021B3E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In opdracht van Burgers’ Zoo dient een concept bedacht te worden waarbij de verbetering van de mobiliteit, beleving van bezoekers en toegankelijkheid van het park centraal staat. Voor dit concept wordt tevens een prototype ontwikkeld waarmee aangetoond kan worden of het concept haalbaar is.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15000"/>
              </a:lnSpc>
            </a:pPr>
            <a:r>
              <a:rPr b="0" lang="en-US" sz="1100" spc="-1" strike="noStrike">
                <a:solidFill>
                  <a:srgbClr val="000000"/>
                </a:solidFill>
                <a:latin typeface="Arial"/>
              </a:rPr>
              <a:t>Het park van Burger’s Zoo bevat een mobiliteitsprobleem. Het park bevat weinig rustplaatsen, zit vol met steile hellingen en heuvels en de looppaden zijn op sommige plekken van slechte kwaliteit waardoor oudere of mindervalide mensen niet gemakkelijk door het park kunnen lopen. </a:t>
            </a:r>
            <a:endParaRPr b="0" lang="en-US" sz="1100" spc="-1" strike="noStrike">
              <a:latin typeface="Arial"/>
            </a:endParaRPr>
          </a:p>
          <a:p>
            <a:pPr marL="216000" indent="-216000">
              <a:lnSpc>
                <a:spcPct val="115000"/>
              </a:lnSpc>
            </a:pPr>
            <a:r>
              <a:rPr b="0" lang="en-US" sz="1100" spc="-1" strike="noStrike">
                <a:solidFill>
                  <a:srgbClr val="000000"/>
                </a:solidFill>
                <a:latin typeface="Arial"/>
              </a:rPr>
              <a:t>De op sommige plekken slechte bestrating en smalle wegen maakt het voor personen die in een rolstoel zitten ook heel lastig. Het gevolg hiervan is dat deze mindervalide personen niet snel terug zullen keren naar het park.</a:t>
            </a:r>
            <a:endParaRPr b="0" lang="en-US" sz="1100" spc="-1" strike="noStrike">
              <a:latin typeface="Arial"/>
            </a:endParaRPr>
          </a:p>
          <a:p>
            <a:pPr marL="216000" indent="-216000">
              <a:lnSpc>
                <a:spcPct val="115000"/>
              </a:lnSpc>
            </a:pPr>
            <a:endParaRPr b="0" lang="en-US" sz="1100" spc="-1" strike="noStrike">
              <a:latin typeface="Arial"/>
            </a:endParaRPr>
          </a:p>
          <a:p>
            <a:pPr marL="216000" indent="-216000">
              <a:lnSpc>
                <a:spcPct val="115000"/>
              </a:lnSpc>
            </a:pPr>
            <a:r>
              <a:rPr b="0" lang="en-US" sz="1100" spc="-1" strike="noStrike">
                <a:solidFill>
                  <a:srgbClr val="000000"/>
                </a:solidFill>
                <a:latin typeface="Arial"/>
              </a:rPr>
              <a:t>De doelgroep van dit project is erg breed en is van toepassing op normale bezoekers, kinderen, ouderen (65+), maar ook minder valide bezoekers. Wij focussen ons vooral op oudere bezoekers (65+), omdat wij denken dat jonge ouders met kinderen fit genoeg zijn om het park helemaal te bezoeken. Grootouders met kinderen daarentegen zullen veel sneller vermoeid raken en dat is het probleem wat wij aanpakken. De heuvels zijn er nou eenmaal en de bezoekers vinden de heuvels niet erg. Dat maakt het park juist mooi. Wij focussen daarom op de looproutes van Burger’s Zoo. Hiervoor willen wij gebruik maken van de hellingenkaart die is aangereikt door de IPO groep.</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In opdracht van Burgers’ Zoo dient een concept bedacht te worden waarbij de verbetering van de mobiliteit, beleving van bezoekers en toegankelijkheid van het park centraal staat. Voor dit concept wordt tevens een prototype ontwikkeld waarmee aangetoond kan worden of het concept haalbaar is.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15000"/>
              </a:lnSpc>
            </a:pPr>
            <a:r>
              <a:rPr b="0" lang="en-US" sz="1100" spc="-1" strike="noStrike">
                <a:solidFill>
                  <a:srgbClr val="000000"/>
                </a:solidFill>
                <a:latin typeface="Arial"/>
              </a:rPr>
              <a:t>Het park van Burger’s Zoo bevat een mobiliteitsprobleem. Het park bevat weinig rustplaatsen, zit vol met steile hellingen en heuvels en de looppaden zijn op sommige plekken van slechte kwaliteit waardoor oudere of mindervalide mensen niet gemakkelijk door het park kunnen lopen. </a:t>
            </a:r>
            <a:endParaRPr b="0" lang="en-US" sz="1100" spc="-1" strike="noStrike">
              <a:latin typeface="Arial"/>
            </a:endParaRPr>
          </a:p>
          <a:p>
            <a:pPr marL="216000" indent="-216000">
              <a:lnSpc>
                <a:spcPct val="115000"/>
              </a:lnSpc>
            </a:pPr>
            <a:r>
              <a:rPr b="0" lang="en-US" sz="1100" spc="-1" strike="noStrike">
                <a:solidFill>
                  <a:srgbClr val="000000"/>
                </a:solidFill>
                <a:latin typeface="Arial"/>
              </a:rPr>
              <a:t>De op sommige plekken slechte bestrating en smalle wegen maakt het voor personen die in een rolstoel zitten ook heel lastig. Het gevolg hiervan is dat deze mindervalide personen niet snel terug zullen keren naar het park.</a:t>
            </a:r>
            <a:endParaRPr b="0" lang="en-US" sz="1100" spc="-1" strike="noStrike">
              <a:latin typeface="Arial"/>
            </a:endParaRPr>
          </a:p>
          <a:p>
            <a:pPr marL="216000" indent="-216000">
              <a:lnSpc>
                <a:spcPct val="115000"/>
              </a:lnSpc>
            </a:pPr>
            <a:endParaRPr b="0" lang="en-US" sz="1100" spc="-1" strike="noStrike">
              <a:latin typeface="Arial"/>
            </a:endParaRPr>
          </a:p>
          <a:p>
            <a:pPr marL="216000" indent="-216000">
              <a:lnSpc>
                <a:spcPct val="115000"/>
              </a:lnSpc>
            </a:pPr>
            <a:r>
              <a:rPr b="0" lang="en-US" sz="1100" spc="-1" strike="noStrike">
                <a:solidFill>
                  <a:srgbClr val="000000"/>
                </a:solidFill>
                <a:latin typeface="Arial"/>
              </a:rPr>
              <a:t>De doelgroep van dit project is erg breed en is van toepassing op normale bezoekers, kinderen, ouderen (65+), maar ook minder valide bezoekers. Wij focussen ons vooral op oudere bezoekers (65+), omdat wij denken dat jonge ouders met kinderen fit genoeg zijn om het park helemaal te bezoeken. Grootouders met kinderen daarentegen zullen veel sneller vermoeid raken en dat is het probleem wat wij aanpakken. De heuvels zijn er nou eenmaal en de bezoekers vinden de heuvels niet erg. Dat maakt het park juist mooi. Wij focussen daarom op de looproutes van Burger’s Zoo. Hiervoor willen wij gebruik maken van de hellingenkaart die is aangereikt door de IPO groep.</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15000"/>
              </a:lnSpc>
            </a:pPr>
            <a:endParaRPr b="0" lang="en-US" sz="2000" spc="-1" strike="noStrike">
              <a:latin typeface="Arial"/>
            </a:endParaRPr>
          </a:p>
          <a:p>
            <a:pPr marL="216000" indent="-216000">
              <a:lnSpc>
                <a:spcPct val="115000"/>
              </a:lnSpc>
            </a:pPr>
            <a:r>
              <a:rPr b="0" lang="en-US" sz="1100" spc="-1" strike="noStrike">
                <a:solidFill>
                  <a:srgbClr val="000000"/>
                </a:solidFill>
                <a:latin typeface="Arial"/>
              </a:rPr>
              <a:t>Hoe zijn we tot de doelgroep gekomen</a:t>
            </a:r>
            <a:endParaRPr b="0" lang="en-US" sz="1100" spc="-1" strike="noStrike">
              <a:latin typeface="Arial"/>
            </a:endParaRPr>
          </a:p>
          <a:p>
            <a:pPr marL="457200" indent="-298080">
              <a:lnSpc>
                <a:spcPct val="115000"/>
              </a:lnSpc>
              <a:buClr>
                <a:srgbClr val="000000"/>
              </a:buClr>
              <a:buFont typeface="StarSymbol"/>
              <a:buChar char="-"/>
            </a:pPr>
            <a:r>
              <a:rPr b="0" lang="en-US" sz="1100" spc="-1" strike="noStrike">
                <a:solidFill>
                  <a:srgbClr val="000000"/>
                </a:solidFill>
                <a:latin typeface="Arial"/>
              </a:rPr>
              <a:t>Research op het internet → We hebben slechte recensies van rolstoelgebruikers gelezen.</a:t>
            </a:r>
            <a:endParaRPr b="0" lang="en-US" sz="1100" spc="-1" strike="noStrike">
              <a:latin typeface="Arial"/>
            </a:endParaRPr>
          </a:p>
          <a:p>
            <a:pPr marL="457200" indent="-298080">
              <a:lnSpc>
                <a:spcPct val="115000"/>
              </a:lnSpc>
              <a:buClr>
                <a:srgbClr val="000000"/>
              </a:buClr>
              <a:buFont typeface="StarSymbol"/>
              <a:buChar char="-"/>
            </a:pPr>
            <a:r>
              <a:rPr b="0" lang="en-US" sz="1100" spc="-1" strike="noStrike">
                <a:solidFill>
                  <a:srgbClr val="000000"/>
                </a:solidFill>
                <a:latin typeface="Arial"/>
              </a:rPr>
              <a:t>Observaties → Wij zagen dat rolstoelgebruikers en vooral de duwers het zwaar hadden.</a:t>
            </a:r>
            <a:endParaRPr b="0" lang="en-US" sz="1100" spc="-1" strike="noStrike">
              <a:latin typeface="Arial"/>
            </a:endParaRPr>
          </a:p>
          <a:p>
            <a:pPr marL="457200" indent="-298080">
              <a:lnSpc>
                <a:spcPct val="115000"/>
              </a:lnSpc>
              <a:buClr>
                <a:srgbClr val="000000"/>
              </a:buClr>
              <a:buFont typeface="StarSymbol"/>
              <a:buChar char="-"/>
            </a:pPr>
            <a:r>
              <a:rPr b="0" lang="en-US" sz="1100" spc="-1" strike="noStrike">
                <a:solidFill>
                  <a:srgbClr val="000000"/>
                </a:solidFill>
                <a:latin typeface="Arial"/>
              </a:rPr>
              <a:t>Semi structured interviews → Tijdens het doorvragen bleek het toch allemaal iets minder positief te zijn.</a:t>
            </a:r>
            <a:endParaRPr b="0" lang="en-US" sz="1100" spc="-1" strike="noStrike">
              <a:latin typeface="Arial"/>
            </a:endParaRPr>
          </a:p>
          <a:p>
            <a:pPr>
              <a:lnSpc>
                <a:spcPct val="115000"/>
              </a:lnSpc>
            </a:pPr>
            <a:endParaRPr b="0" lang="en-US" sz="1100" spc="-1" strike="noStrike">
              <a:latin typeface="Arial"/>
            </a:endParaRPr>
          </a:p>
          <a:p>
            <a:pPr>
              <a:lnSpc>
                <a:spcPct val="115000"/>
              </a:lnSpc>
            </a:pPr>
            <a:r>
              <a:rPr b="1" lang="en-US" sz="1100" spc="-1" strike="noStrike">
                <a:solidFill>
                  <a:srgbClr val="000000"/>
                </a:solidFill>
                <a:latin typeface="Arial"/>
              </a:rPr>
              <a:t>Citaties van bezoekers:</a:t>
            </a:r>
            <a:endParaRPr b="0" lang="en-US" sz="1100" spc="-1" strike="noStrike">
              <a:latin typeface="Arial"/>
            </a:endParaRPr>
          </a:p>
          <a:p>
            <a:pPr>
              <a:lnSpc>
                <a:spcPct val="115000"/>
              </a:lnSpc>
            </a:pPr>
            <a:r>
              <a:rPr b="0" lang="en-US" sz="1100" spc="-1" strike="noStrike">
                <a:solidFill>
                  <a:srgbClr val="000000"/>
                </a:solidFill>
                <a:latin typeface="Arial"/>
              </a:rPr>
              <a:t>“</a:t>
            </a:r>
            <a:r>
              <a:rPr b="0" lang="en-US" sz="1100" spc="-1" strike="noStrike">
                <a:solidFill>
                  <a:srgbClr val="000000"/>
                </a:solidFill>
                <a:latin typeface="Arial"/>
              </a:rPr>
              <a:t>Heuvels zijn heel zwaar om de rolstoel op te duwen” - rolstoel duwer</a:t>
            </a:r>
            <a:endParaRPr b="0" lang="en-US" sz="1100" spc="-1" strike="noStrike">
              <a:latin typeface="Arial"/>
            </a:endParaRPr>
          </a:p>
          <a:p>
            <a:pPr>
              <a:lnSpc>
                <a:spcPct val="115000"/>
              </a:lnSpc>
            </a:pPr>
            <a:r>
              <a:rPr b="0" lang="en-US" sz="1100" spc="-1" strike="noStrike">
                <a:solidFill>
                  <a:srgbClr val="000000"/>
                </a:solidFill>
                <a:latin typeface="Arial"/>
              </a:rPr>
              <a:t>“</a:t>
            </a:r>
            <a:r>
              <a:rPr b="0" lang="en-US" sz="1100" spc="-1" strike="noStrike">
                <a:solidFill>
                  <a:srgbClr val="000000"/>
                </a:solidFill>
                <a:latin typeface="Arial"/>
              </a:rPr>
              <a:t>Bij de olifanten is het heel steil en remmen met je handen is lastig, dat gaat branden.” - Jongen in rolstoel, gebroken been</a:t>
            </a:r>
            <a:endParaRPr b="0" lang="en-US" sz="1100" spc="-1" strike="noStrike">
              <a:latin typeface="Arial"/>
            </a:endParaRPr>
          </a:p>
          <a:p>
            <a:pPr>
              <a:lnSpc>
                <a:spcPct val="115000"/>
              </a:lnSpc>
            </a:pPr>
            <a:r>
              <a:rPr b="0" lang="en-US" sz="1100" spc="-1" strike="noStrike">
                <a:solidFill>
                  <a:srgbClr val="000000"/>
                </a:solidFill>
                <a:latin typeface="Arial"/>
              </a:rPr>
              <a:t>“</a:t>
            </a:r>
            <a:r>
              <a:rPr b="0" lang="en-US" sz="1100" spc="-1" strike="noStrike">
                <a:solidFill>
                  <a:srgbClr val="000000"/>
                </a:solidFill>
                <a:latin typeface="Arial"/>
              </a:rPr>
              <a:t>Rolstoel duwen is op sommige punten zwaar” - Burgers’ Zoo Medewerker</a:t>
            </a:r>
            <a:endParaRPr b="0" lang="en-US" sz="1100" spc="-1" strike="noStrike">
              <a:latin typeface="Arial"/>
            </a:endParaRPr>
          </a:p>
          <a:p>
            <a:pPr>
              <a:lnSpc>
                <a:spcPct val="115000"/>
              </a:lnSpc>
            </a:pP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15000"/>
              </a:lnSpc>
            </a:pPr>
            <a:endParaRPr b="0" lang="en-US" sz="2000" spc="-1" strike="noStrike">
              <a:latin typeface="Arial"/>
            </a:endParaRPr>
          </a:p>
          <a:p>
            <a:pPr marL="216000" indent="-216000">
              <a:lnSpc>
                <a:spcPct val="115000"/>
              </a:lnSpc>
            </a:pPr>
            <a:r>
              <a:rPr b="1" lang="en-US" sz="1100" spc="-1" strike="noStrike">
                <a:solidFill>
                  <a:srgbClr val="000000"/>
                </a:solidFill>
                <a:latin typeface="Arial"/>
              </a:rPr>
              <a:t>Citaties van bezoekers:</a:t>
            </a:r>
            <a:endParaRPr b="0" lang="en-US" sz="1100" spc="-1" strike="noStrike">
              <a:latin typeface="Arial"/>
            </a:endParaRPr>
          </a:p>
          <a:p>
            <a:pPr marL="216000" indent="-216000">
              <a:lnSpc>
                <a:spcPct val="115000"/>
              </a:lnSpc>
            </a:pPr>
            <a:r>
              <a:rPr b="0" lang="en-US" sz="1100" spc="-1" strike="noStrike">
                <a:solidFill>
                  <a:srgbClr val="000000"/>
                </a:solidFill>
                <a:latin typeface="Arial"/>
              </a:rPr>
              <a:t>“</a:t>
            </a:r>
            <a:r>
              <a:rPr b="0" lang="en-US" sz="1100" spc="-1" strike="noStrike">
                <a:solidFill>
                  <a:srgbClr val="000000"/>
                </a:solidFill>
                <a:latin typeface="Arial"/>
              </a:rPr>
              <a:t>Heuvels zijn heel zwaar om de rolstoel op te duwen” - rolstoel duwer</a:t>
            </a:r>
            <a:endParaRPr b="0" lang="en-US" sz="1100" spc="-1" strike="noStrike">
              <a:latin typeface="Arial"/>
            </a:endParaRPr>
          </a:p>
          <a:p>
            <a:pPr marL="216000" indent="-216000">
              <a:lnSpc>
                <a:spcPct val="115000"/>
              </a:lnSpc>
            </a:pPr>
            <a:r>
              <a:rPr b="0" lang="en-US" sz="1100" spc="-1" strike="noStrike">
                <a:solidFill>
                  <a:srgbClr val="000000"/>
                </a:solidFill>
                <a:latin typeface="Arial"/>
              </a:rPr>
              <a:t>“</a:t>
            </a:r>
            <a:r>
              <a:rPr b="0" lang="en-US" sz="1100" spc="-1" strike="noStrike">
                <a:solidFill>
                  <a:srgbClr val="000000"/>
                </a:solidFill>
                <a:latin typeface="Arial"/>
              </a:rPr>
              <a:t>Bij de olifanten is het heel steil en remmen met je handen is lastig, dat gaat branden.” - Jongen in rolstoel, gebroken been</a:t>
            </a:r>
            <a:endParaRPr b="0" lang="en-US" sz="1100" spc="-1" strike="noStrike">
              <a:latin typeface="Arial"/>
            </a:endParaRPr>
          </a:p>
          <a:p>
            <a:pPr marL="216000" indent="-216000">
              <a:lnSpc>
                <a:spcPct val="115000"/>
              </a:lnSpc>
            </a:pPr>
            <a:r>
              <a:rPr b="0" lang="en-US" sz="1100" spc="-1" strike="noStrike">
                <a:solidFill>
                  <a:srgbClr val="000000"/>
                </a:solidFill>
                <a:latin typeface="Arial"/>
              </a:rPr>
              <a:t>“</a:t>
            </a:r>
            <a:r>
              <a:rPr b="0" lang="en-US" sz="1100" spc="-1" strike="noStrike">
                <a:solidFill>
                  <a:srgbClr val="000000"/>
                </a:solidFill>
                <a:latin typeface="Arial"/>
              </a:rPr>
              <a:t>Rolstoel duwen is op sommige punten zwaar” - Burgers’ Zoo Medewerker</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a:t>
            </a:r>
            <a:r>
              <a:rPr b="0" lang="en-US" sz="5200" spc="-1" strike="noStrike">
                <a:solidFill>
                  <a:srgbClr val="000000"/>
                </a:solidFill>
                <a:latin typeface="Arial"/>
              </a:rPr>
              <a:t>l</a:t>
            </a:r>
            <a:r>
              <a:rPr b="0" lang="en-US" sz="5200" spc="-1" strike="noStrike">
                <a:solidFill>
                  <a:srgbClr val="000000"/>
                </a:solidFill>
                <a:latin typeface="Arial"/>
              </a:rPr>
              <a:t>i</a:t>
            </a:r>
            <a:r>
              <a:rPr b="0" lang="en-US" sz="5200" spc="-1" strike="noStrike">
                <a:solidFill>
                  <a:srgbClr val="000000"/>
                </a:solidFill>
                <a:latin typeface="Arial"/>
              </a:rPr>
              <a:t>c</a:t>
            </a:r>
            <a:r>
              <a:rPr b="0" lang="en-US" sz="5200" spc="-1" strike="noStrike">
                <a:solidFill>
                  <a:srgbClr val="000000"/>
                </a:solidFill>
                <a:latin typeface="Arial"/>
              </a:rPr>
              <a:t>k</a:t>
            </a:r>
            <a:r>
              <a:rPr b="0" lang="en-US" sz="5200" spc="-1" strike="noStrike">
                <a:solidFill>
                  <a:srgbClr val="000000"/>
                </a:solidFill>
                <a:latin typeface="Arial"/>
              </a:rPr>
              <a:t> </a:t>
            </a:r>
            <a:r>
              <a:rPr b="0" lang="en-US" sz="5200" spc="-1" strike="noStrike">
                <a:solidFill>
                  <a:srgbClr val="000000"/>
                </a:solidFill>
                <a:latin typeface="Arial"/>
              </a:rPr>
              <a:t>t</a:t>
            </a:r>
            <a:r>
              <a:rPr b="0" lang="en-US" sz="5200" spc="-1" strike="noStrike">
                <a:solidFill>
                  <a:srgbClr val="000000"/>
                </a:solidFill>
                <a:latin typeface="Arial"/>
              </a:rPr>
              <a:t>o</a:t>
            </a:r>
            <a:r>
              <a:rPr b="0" lang="en-US" sz="5200" spc="-1" strike="noStrike">
                <a:solidFill>
                  <a:srgbClr val="000000"/>
                </a:solidFill>
                <a:latin typeface="Arial"/>
              </a:rPr>
              <a:t> </a:t>
            </a:r>
            <a:r>
              <a:rPr b="0" lang="en-US" sz="5200" spc="-1" strike="noStrike">
                <a:solidFill>
                  <a:srgbClr val="000000"/>
                </a:solidFill>
                <a:latin typeface="Arial"/>
              </a:rPr>
              <a:t>e</a:t>
            </a:r>
            <a:r>
              <a:rPr b="0" lang="en-US" sz="5200" spc="-1" strike="noStrike">
                <a:solidFill>
                  <a:srgbClr val="000000"/>
                </a:solidFill>
                <a:latin typeface="Arial"/>
              </a:rPr>
              <a:t>d</a:t>
            </a:r>
            <a:r>
              <a:rPr b="0" lang="en-US" sz="5200" spc="-1" strike="noStrike">
                <a:solidFill>
                  <a:srgbClr val="000000"/>
                </a:solidFill>
                <a:latin typeface="Arial"/>
              </a:rPr>
              <a:t>i</a:t>
            </a:r>
            <a:r>
              <a:rPr b="0" lang="en-US" sz="5200" spc="-1" strike="noStrike">
                <a:solidFill>
                  <a:srgbClr val="000000"/>
                </a:solidFill>
                <a:latin typeface="Arial"/>
              </a:rPr>
              <a:t>t</a:t>
            </a:r>
            <a:r>
              <a:rPr b="0" lang="en-US" sz="5200" spc="-1" strike="noStrike">
                <a:solidFill>
                  <a:srgbClr val="000000"/>
                </a:solidFill>
                <a:latin typeface="Arial"/>
              </a:rPr>
              <a:t> </a:t>
            </a:r>
            <a:r>
              <a:rPr b="0" lang="en-US" sz="5200" spc="-1" strike="noStrike">
                <a:solidFill>
                  <a:srgbClr val="000000"/>
                </a:solidFill>
                <a:latin typeface="Arial"/>
              </a:rPr>
              <a:t>t</a:t>
            </a:r>
            <a:r>
              <a:rPr b="0" lang="en-US" sz="5200" spc="-1" strike="noStrike">
                <a:solidFill>
                  <a:srgbClr val="000000"/>
                </a:solidFill>
                <a:latin typeface="Arial"/>
              </a:rPr>
              <a:t>h</a:t>
            </a:r>
            <a:r>
              <a:rPr b="0" lang="en-US" sz="5200" spc="-1" strike="noStrike">
                <a:solidFill>
                  <a:srgbClr val="000000"/>
                </a:solidFill>
                <a:latin typeface="Arial"/>
              </a:rPr>
              <a:t>e</a:t>
            </a:r>
            <a:r>
              <a:rPr b="0" lang="en-US" sz="5200" spc="-1" strike="noStrike">
                <a:solidFill>
                  <a:srgbClr val="000000"/>
                </a:solidFill>
                <a:latin typeface="Arial"/>
              </a:rPr>
              <a:t> </a:t>
            </a:r>
            <a:r>
              <a:rPr b="0" lang="en-US" sz="5200" spc="-1" strike="noStrike">
                <a:solidFill>
                  <a:srgbClr val="000000"/>
                </a:solidFill>
                <a:latin typeface="Arial"/>
              </a:rPr>
              <a:t>t</a:t>
            </a:r>
            <a:r>
              <a:rPr b="0" lang="en-US" sz="5200" spc="-1" strike="noStrike">
                <a:solidFill>
                  <a:srgbClr val="000000"/>
                </a:solidFill>
                <a:latin typeface="Arial"/>
              </a:rPr>
              <a:t>i</a:t>
            </a:r>
            <a:r>
              <a:rPr b="0" lang="en-US" sz="5200" spc="-1" strike="noStrike">
                <a:solidFill>
                  <a:srgbClr val="000000"/>
                </a:solidFill>
                <a:latin typeface="Arial"/>
              </a:rPr>
              <a:t>t</a:t>
            </a:r>
            <a:r>
              <a:rPr b="0" lang="en-US" sz="5200" spc="-1" strike="noStrike">
                <a:solidFill>
                  <a:srgbClr val="000000"/>
                </a:solidFill>
                <a:latin typeface="Arial"/>
              </a:rPr>
              <a:t>l</a:t>
            </a:r>
            <a:r>
              <a:rPr b="0" lang="en-US" sz="5200" spc="-1" strike="noStrike">
                <a:solidFill>
                  <a:srgbClr val="000000"/>
                </a:solidFill>
                <a:latin typeface="Arial"/>
              </a:rPr>
              <a:t>e</a:t>
            </a:r>
            <a:r>
              <a:rPr b="0" lang="en-US" sz="5200" spc="-1" strike="noStrike">
                <a:solidFill>
                  <a:srgbClr val="000000"/>
                </a:solidFill>
                <a:latin typeface="Arial"/>
              </a:rPr>
              <a:t> </a:t>
            </a:r>
            <a:r>
              <a:rPr b="0" lang="en-US" sz="5200" spc="-1" strike="noStrike">
                <a:solidFill>
                  <a:srgbClr val="000000"/>
                </a:solidFill>
                <a:latin typeface="Arial"/>
              </a:rPr>
              <a:t>t</a:t>
            </a:r>
            <a:r>
              <a:rPr b="0" lang="en-US" sz="5200" spc="-1" strike="noStrike">
                <a:solidFill>
                  <a:srgbClr val="000000"/>
                </a:solidFill>
                <a:latin typeface="Arial"/>
              </a:rPr>
              <a:t>e</a:t>
            </a:r>
            <a:r>
              <a:rPr b="0" lang="en-US" sz="5200" spc="-1" strike="noStrike">
                <a:solidFill>
                  <a:srgbClr val="000000"/>
                </a:solidFill>
                <a:latin typeface="Arial"/>
              </a:rPr>
              <a:t>x</a:t>
            </a:r>
            <a:r>
              <a:rPr b="0" lang="en-US" sz="5200" spc="-1" strike="noStrike">
                <a:solidFill>
                  <a:srgbClr val="000000"/>
                </a:solidFill>
                <a:latin typeface="Arial"/>
              </a:rPr>
              <a:t>t</a:t>
            </a:r>
            <a:r>
              <a:rPr b="0" lang="en-US" sz="5200" spc="-1" strike="noStrike">
                <a:solidFill>
                  <a:srgbClr val="000000"/>
                </a:solidFill>
                <a:latin typeface="Arial"/>
              </a:rPr>
              <a:t> </a:t>
            </a:r>
            <a:r>
              <a:rPr b="0" lang="en-US" sz="5200" spc="-1" strike="noStrike">
                <a:solidFill>
                  <a:srgbClr val="000000"/>
                </a:solidFill>
                <a:latin typeface="Arial"/>
              </a:rPr>
              <a:t>f</a:t>
            </a:r>
            <a:r>
              <a:rPr b="0" lang="en-US" sz="5200" spc="-1" strike="noStrike">
                <a:solidFill>
                  <a:srgbClr val="000000"/>
                </a:solidFill>
                <a:latin typeface="Arial"/>
              </a:rPr>
              <a:t>o</a:t>
            </a:r>
            <a:r>
              <a:rPr b="0" lang="en-US" sz="5200" spc="-1" strike="noStrike">
                <a:solidFill>
                  <a:srgbClr val="000000"/>
                </a:solidFill>
                <a:latin typeface="Arial"/>
              </a:rPr>
              <a:t>r</a:t>
            </a:r>
            <a:r>
              <a:rPr b="0" lang="en-US" sz="5200" spc="-1" strike="noStrike">
                <a:solidFill>
                  <a:srgbClr val="000000"/>
                </a:solidFill>
                <a:latin typeface="Arial"/>
              </a:rPr>
              <a:t>m</a:t>
            </a:r>
            <a:r>
              <a:rPr b="0" lang="en-US" sz="5200" spc="-1" strike="noStrike">
                <a:solidFill>
                  <a:srgbClr val="000000"/>
                </a:solidFill>
                <a:latin typeface="Arial"/>
              </a:rPr>
              <a:t>a</a:t>
            </a:r>
            <a:r>
              <a:rPr b="0" lang="en-US" sz="5200" spc="-1" strike="noStrike">
                <a:solidFill>
                  <a:srgbClr val="000000"/>
                </a:solidFill>
                <a:latin typeface="Arial"/>
              </a:rPr>
              <a:t>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248F311D-1443-4C6B-99ED-FF325F4A094C}"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AFC10786-8569-4842-9059-9B0B987B98CF}" type="slidenum">
              <a:rPr b="0" lang="en-US" sz="1400" spc="-1" strike="noStrike">
                <a:solidFill>
                  <a:srgbClr val="000000"/>
                </a:solidFill>
                <a:latin typeface="Arial"/>
                <a:ea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5.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0" y="0"/>
            <a:ext cx="9143640" cy="5223600"/>
          </a:xfrm>
          <a:prstGeom prst="rect">
            <a:avLst/>
          </a:prstGeom>
          <a:solidFill>
            <a:srgbClr val="ba1816"/>
          </a:solidFill>
          <a:ln w="9360">
            <a:solidFill>
              <a:schemeClr val="dk2"/>
            </a:solidFill>
            <a:round/>
          </a:ln>
        </p:spPr>
        <p:style>
          <a:lnRef idx="0"/>
          <a:fillRef idx="0"/>
          <a:effectRef idx="0"/>
          <a:fontRef idx="minor"/>
        </p:style>
      </p:sp>
      <p:sp>
        <p:nvSpPr>
          <p:cNvPr id="84" name="TextShape 2"/>
          <p:cNvSpPr txBox="1"/>
          <p:nvPr/>
        </p:nvSpPr>
        <p:spPr>
          <a:xfrm>
            <a:off x="0" y="1762920"/>
            <a:ext cx="5556600" cy="905040"/>
          </a:xfrm>
          <a:prstGeom prst="rect">
            <a:avLst/>
          </a:prstGeom>
          <a:noFill/>
          <a:ln>
            <a:noFill/>
          </a:ln>
        </p:spPr>
        <p:txBody>
          <a:bodyPr tIns="91440" bIns="91440" anchor="b"/>
          <a:p>
            <a:pPr algn="ctr">
              <a:lnSpc>
                <a:spcPct val="100000"/>
              </a:lnSpc>
            </a:pPr>
            <a:r>
              <a:rPr b="1" lang="en-US" sz="4800" spc="-1" strike="noStrike">
                <a:solidFill>
                  <a:srgbClr val="ffffff"/>
                </a:solidFill>
                <a:latin typeface="Alegreya Sans"/>
                <a:ea typeface="Alegreya Sans"/>
              </a:rPr>
              <a:t>Burger</a:t>
            </a:r>
            <a:r>
              <a:rPr b="1" lang="en-US" sz="4800" spc="-1" strike="noStrike">
                <a:solidFill>
                  <a:srgbClr val="ffffff"/>
                </a:solidFill>
                <a:latin typeface="Alegreya Sans"/>
                <a:ea typeface="Alegreya Sans"/>
              </a:rPr>
              <a:t>s’ zoo</a:t>
            </a:r>
            <a:endParaRPr b="0" lang="en-US" sz="4800" spc="-1" strike="noStrike">
              <a:solidFill>
                <a:srgbClr val="000000"/>
              </a:solidFill>
              <a:latin typeface="Arial"/>
            </a:endParaRPr>
          </a:p>
        </p:txBody>
      </p:sp>
      <p:sp>
        <p:nvSpPr>
          <p:cNvPr id="85" name="TextShape 3"/>
          <p:cNvSpPr txBox="1"/>
          <p:nvPr/>
        </p:nvSpPr>
        <p:spPr>
          <a:xfrm>
            <a:off x="641880" y="2668320"/>
            <a:ext cx="3960720" cy="792360"/>
          </a:xfrm>
          <a:prstGeom prst="rect">
            <a:avLst/>
          </a:prstGeom>
          <a:noFill/>
          <a:ln>
            <a:noFill/>
          </a:ln>
        </p:spPr>
        <p:txBody>
          <a:bodyPr tIns="91440" bIns="91440"/>
          <a:p>
            <a:pPr algn="ctr">
              <a:lnSpc>
                <a:spcPct val="100000"/>
              </a:lnSpc>
            </a:pPr>
            <a:r>
              <a:rPr b="0" lang="en-US" sz="2400" spc="-1" strike="noStrike">
                <a:solidFill>
                  <a:srgbClr val="cccccc"/>
                </a:solidFill>
                <a:latin typeface="Arial"/>
                <a:ea typeface="Arial"/>
              </a:rPr>
              <a:t>Team 1</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Sharon Franke</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Sijmen </a:t>
            </a:r>
            <a:r>
              <a:rPr b="0" lang="en-US" sz="1400" spc="-1" strike="noStrike">
                <a:solidFill>
                  <a:srgbClr val="cccccc"/>
                </a:solidFill>
                <a:latin typeface="Arial"/>
                <a:ea typeface="Arial"/>
              </a:rPr>
              <a:t>Huizenga</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 </a:t>
            </a:r>
            <a:r>
              <a:rPr b="0" lang="en-US" sz="1400" spc="-1" strike="noStrike">
                <a:solidFill>
                  <a:srgbClr val="cccccc"/>
                </a:solidFill>
                <a:latin typeface="Arial"/>
                <a:ea typeface="Arial"/>
              </a:rPr>
              <a:t>Thomas Kool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Rick van </a:t>
            </a:r>
            <a:r>
              <a:rPr b="0" lang="en-US" sz="1400" spc="-1" strike="noStrike">
                <a:solidFill>
                  <a:srgbClr val="cccccc"/>
                </a:solidFill>
                <a:latin typeface="Arial"/>
                <a:ea typeface="Arial"/>
              </a:rPr>
              <a:t>Lieshout</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Asher de Vries</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86" name="Shape 57" descr=""/>
          <p:cNvPicPr/>
          <p:nvPr/>
        </p:nvPicPr>
        <p:blipFill>
          <a:blip r:embed="rId1"/>
          <a:srcRect l="10274" t="0" r="0" b="0"/>
          <a:stretch/>
        </p:blipFill>
        <p:spPr>
          <a:xfrm>
            <a:off x="4795200" y="-28800"/>
            <a:ext cx="5148000" cy="52808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Shape 62" descr=""/>
          <p:cNvPicPr/>
          <p:nvPr/>
        </p:nvPicPr>
        <p:blipFill>
          <a:blip r:embed="rId1"/>
          <a:stretch/>
        </p:blipFill>
        <p:spPr>
          <a:xfrm>
            <a:off x="16560" y="0"/>
            <a:ext cx="9143640" cy="5143320"/>
          </a:xfrm>
          <a:prstGeom prst="rect">
            <a:avLst/>
          </a:prstGeom>
          <a:ln>
            <a:noFill/>
          </a:ln>
        </p:spPr>
      </p:pic>
      <p:sp>
        <p:nvSpPr>
          <p:cNvPr id="88"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solidFill>
                <a:srgbClr val="000000"/>
              </a:solidFill>
              <a:latin typeface="Arial"/>
            </a:endParaRPr>
          </a:p>
        </p:txBody>
      </p:sp>
      <p:sp>
        <p:nvSpPr>
          <p:cNvPr id="89" name="TextShape 2"/>
          <p:cNvSpPr txBox="1"/>
          <p:nvPr/>
        </p:nvSpPr>
        <p:spPr>
          <a:xfrm>
            <a:off x="623520" y="1152360"/>
            <a:ext cx="8520120" cy="3416040"/>
          </a:xfrm>
          <a:prstGeom prst="rect">
            <a:avLst/>
          </a:prstGeom>
          <a:noFill/>
          <a:ln>
            <a:noFill/>
          </a:ln>
        </p:spPr>
        <p:txBody>
          <a:bodyPr tIns="91440" bIns="91440"/>
          <a:p>
            <a:pPr marL="432000" indent="-324000">
              <a:spcBef>
                <a:spcPts val="1417"/>
              </a:spcBef>
              <a:buClr>
                <a:srgbClr val="000000"/>
              </a:buClr>
              <a:buFont typeface="Liberation Serif"/>
              <a:buAutoNum type="arabicPeriod"/>
            </a:pPr>
            <a:r>
              <a:rPr b="0" lang="en-US" sz="1400" spc="-1" strike="noStrike">
                <a:solidFill>
                  <a:srgbClr val="000000"/>
                </a:solidFill>
                <a:latin typeface="Arial"/>
              </a:rPr>
              <a:t>Opdracht beschrijving</a:t>
            </a:r>
            <a:endParaRPr b="0" lang="en-US" sz="1400" spc="-1" strike="noStrike">
              <a:solidFill>
                <a:srgbClr val="000000"/>
              </a:solidFill>
              <a:latin typeface="Arial"/>
            </a:endParaRPr>
          </a:p>
          <a:p>
            <a:pPr marL="432000" indent="-324000">
              <a:spcBef>
                <a:spcPts val="1417"/>
              </a:spcBef>
              <a:buClr>
                <a:srgbClr val="000000"/>
              </a:buClr>
              <a:buFont typeface="Liberation Serif"/>
              <a:buAutoNum type="arabicPeriod"/>
            </a:pPr>
            <a:r>
              <a:rPr b="0" lang="en-US" sz="1400" spc="-1" strike="noStrike">
                <a:solidFill>
                  <a:srgbClr val="000000"/>
                </a:solidFill>
                <a:latin typeface="Arial"/>
              </a:rPr>
              <a:t>Concept uitleg</a:t>
            </a:r>
            <a:endParaRPr b="0" lang="en-US" sz="1400" spc="-1" strike="noStrike">
              <a:solidFill>
                <a:srgbClr val="000000"/>
              </a:solidFill>
              <a:latin typeface="Arial"/>
            </a:endParaRPr>
          </a:p>
          <a:p>
            <a:pPr marL="432000" indent="-324000">
              <a:spcBef>
                <a:spcPts val="1417"/>
              </a:spcBef>
              <a:buClr>
                <a:srgbClr val="000000"/>
              </a:buClr>
              <a:buFont typeface="Liberation Serif"/>
              <a:buAutoNum type="arabicPeriod"/>
            </a:pPr>
            <a:r>
              <a:rPr b="0" lang="en-US" sz="1400" spc="-1" strike="noStrike">
                <a:solidFill>
                  <a:srgbClr val="000000"/>
                </a:solidFill>
                <a:latin typeface="Arial"/>
              </a:rPr>
              <a:t>Onze oplossing</a:t>
            </a:r>
            <a:endParaRPr b="0" lang="en-US" sz="1400" spc="-1" strike="noStrike">
              <a:solidFill>
                <a:srgbClr val="000000"/>
              </a:solidFill>
              <a:latin typeface="Arial"/>
            </a:endParaRPr>
          </a:p>
          <a:p>
            <a:pPr marL="432000" indent="-324000">
              <a:spcBef>
                <a:spcPts val="1417"/>
              </a:spcBef>
              <a:buClr>
                <a:srgbClr val="000000"/>
              </a:buClr>
              <a:buFont typeface="Liberation Serif"/>
              <a:buAutoNum type="arabicPeriod"/>
            </a:pPr>
            <a:r>
              <a:rPr b="0" lang="en-US" sz="1400" spc="-1" strike="noStrike">
                <a:solidFill>
                  <a:srgbClr val="000000"/>
                </a:solidFill>
                <a:latin typeface="Arial"/>
              </a:rPr>
              <a:t>Technische haalbaarheid</a:t>
            </a:r>
            <a:endParaRPr b="0" lang="en-US" sz="14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Shape 69" descr=""/>
          <p:cNvPicPr/>
          <p:nvPr/>
        </p:nvPicPr>
        <p:blipFill>
          <a:blip r:embed="rId1"/>
          <a:stretch/>
        </p:blipFill>
        <p:spPr>
          <a:xfrm>
            <a:off x="3287520" y="0"/>
            <a:ext cx="5856480" cy="5142960"/>
          </a:xfrm>
          <a:prstGeom prst="rect">
            <a:avLst/>
          </a:prstGeom>
          <a:ln>
            <a:noFill/>
          </a:ln>
        </p:spPr>
      </p:pic>
      <p:sp>
        <p:nvSpPr>
          <p:cNvPr id="91"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8b214"/>
                </a:solidFill>
                <a:latin typeface="Alegreya Sans"/>
                <a:ea typeface="Alegreya Sans"/>
              </a:rPr>
              <a:t>Concept</a:t>
            </a:r>
            <a:endParaRPr b="0" lang="en-US" sz="3600" spc="-1" strike="noStrike">
              <a:solidFill>
                <a:srgbClr val="000000"/>
              </a:solidFill>
              <a:latin typeface="Arial"/>
            </a:endParaRPr>
          </a:p>
        </p:txBody>
      </p:sp>
      <p:sp>
        <p:nvSpPr>
          <p:cNvPr id="92" name="TextShape 2"/>
          <p:cNvSpPr txBox="1"/>
          <p:nvPr/>
        </p:nvSpPr>
        <p:spPr>
          <a:xfrm>
            <a:off x="623520" y="1260360"/>
            <a:ext cx="8520120" cy="3416040"/>
          </a:xfrm>
          <a:prstGeom prst="rect">
            <a:avLst/>
          </a:prstGeom>
          <a:noFill/>
          <a:ln>
            <a:noFill/>
          </a:ln>
        </p:spPr>
        <p:txBody>
          <a:bodyPr tIns="91440" bIns="91440"/>
          <a:p>
            <a:pPr>
              <a:lnSpc>
                <a:spcPct val="150000"/>
              </a:lnSpc>
              <a:spcAft>
                <a:spcPts val="1599"/>
              </a:spcAft>
            </a:pPr>
            <a:r>
              <a:rPr b="0" lang="en-US" sz="1800" spc="-1" strike="noStrike">
                <a:solidFill>
                  <a:srgbClr val="595959"/>
                </a:solidFill>
                <a:latin typeface="Arial"/>
                <a:ea typeface="Arial"/>
              </a:rPr>
              <a:t>- Mobiliteitsprobleem</a:t>
            </a:r>
            <a:endParaRPr b="0" lang="en-US" sz="1800" spc="-1" strike="noStrike">
              <a:solidFill>
                <a:srgbClr val="000000"/>
              </a:solidFill>
              <a:latin typeface="Arial"/>
            </a:endParaRPr>
          </a:p>
          <a:p>
            <a:pPr>
              <a:lnSpc>
                <a:spcPct val="150000"/>
              </a:lnSpc>
              <a:spcAft>
                <a:spcPts val="1599"/>
              </a:spcAft>
            </a:pPr>
            <a:r>
              <a:rPr b="0" lang="en-US" sz="1800" spc="-1" strike="noStrike">
                <a:solidFill>
                  <a:srgbClr val="595959"/>
                </a:solidFill>
                <a:latin typeface="Arial"/>
                <a:ea typeface="Arial"/>
              </a:rPr>
              <a:t>- Terugkeer probleem</a:t>
            </a:r>
            <a:endParaRPr b="0" lang="en-US" sz="1800" spc="-1" strike="noStrike">
              <a:solidFill>
                <a:srgbClr val="000000"/>
              </a:solidFill>
              <a:latin typeface="Arial"/>
            </a:endParaRPr>
          </a:p>
          <a:p>
            <a:pPr>
              <a:lnSpc>
                <a:spcPct val="150000"/>
              </a:lnSpc>
              <a:spcAft>
                <a:spcPts val="1599"/>
              </a:spcAft>
            </a:pPr>
            <a:endParaRPr b="0" lang="en-US" sz="1800" spc="-1" strike="noStrike">
              <a:solidFill>
                <a:srgbClr val="000000"/>
              </a:solidFill>
              <a:latin typeface="Arial"/>
            </a:endParaRPr>
          </a:p>
        </p:txBody>
      </p:sp>
      <p:pic>
        <p:nvPicPr>
          <p:cNvPr id="93" name="Shape 62" descr=""/>
          <p:cNvPicPr/>
          <p:nvPr/>
        </p:nvPicPr>
        <p:blipFill>
          <a:blip r:embed="rId2"/>
          <a:stretch/>
        </p:blipFill>
        <p:spPr>
          <a:xfrm>
            <a:off x="2273040" y="3278880"/>
            <a:ext cx="1750320" cy="1750320"/>
          </a:xfrm>
          <a:prstGeom prst="rect">
            <a:avLst/>
          </a:prstGeom>
          <a:ln>
            <a:noFill/>
          </a:ln>
        </p:spPr>
      </p:pic>
      <p:pic>
        <p:nvPicPr>
          <p:cNvPr id="94" name="Shape 64" descr=""/>
          <p:cNvPicPr/>
          <p:nvPr/>
        </p:nvPicPr>
        <p:blipFill>
          <a:blip r:embed="rId3"/>
          <a:stretch/>
        </p:blipFill>
        <p:spPr>
          <a:xfrm>
            <a:off x="1188720" y="3785040"/>
            <a:ext cx="1152720" cy="1152720"/>
          </a:xfrm>
          <a:prstGeom prst="rect">
            <a:avLst/>
          </a:prstGeom>
          <a:ln>
            <a:noFill/>
          </a:ln>
        </p:spPr>
      </p:pic>
      <p:pic>
        <p:nvPicPr>
          <p:cNvPr id="95" name="Shape 63" descr=""/>
          <p:cNvPicPr/>
          <p:nvPr/>
        </p:nvPicPr>
        <p:blipFill>
          <a:blip r:embed="rId4"/>
          <a:stretch/>
        </p:blipFill>
        <p:spPr>
          <a:xfrm>
            <a:off x="186840" y="4297680"/>
            <a:ext cx="910440" cy="640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0" y="0"/>
            <a:ext cx="9144000" cy="5228640"/>
          </a:xfrm>
          <a:prstGeom prst="rect">
            <a:avLst/>
          </a:prstGeom>
          <a:ln>
            <a:noFill/>
          </a:ln>
        </p:spPr>
      </p:pic>
      <p:sp>
        <p:nvSpPr>
          <p:cNvPr id="97" name="TextShape 1"/>
          <p:cNvSpPr txBox="1"/>
          <p:nvPr/>
        </p:nvSpPr>
        <p:spPr>
          <a:xfrm>
            <a:off x="4501080" y="3287160"/>
            <a:ext cx="180720" cy="232560"/>
          </a:xfrm>
          <a:prstGeom prst="rect">
            <a:avLst/>
          </a:prstGeom>
          <a:noFill/>
          <a:ln>
            <a:noFill/>
          </a:ln>
        </p:spPr>
      </p:sp>
      <p:sp>
        <p:nvSpPr>
          <p:cNvPr id="98" name="TextShape 2"/>
          <p:cNvSpPr txBox="1"/>
          <p:nvPr/>
        </p:nvSpPr>
        <p:spPr>
          <a:xfrm>
            <a:off x="4501080" y="3287160"/>
            <a:ext cx="2082600" cy="1650600"/>
          </a:xfrm>
          <a:prstGeom prst="rect">
            <a:avLst/>
          </a:prstGeom>
          <a:noFill/>
          <a:ln>
            <a:noFill/>
          </a:ln>
        </p:spPr>
      </p:sp>
      <p:sp>
        <p:nvSpPr>
          <p:cNvPr id="99" name="TextShape 3"/>
          <p:cNvSpPr txBox="1"/>
          <p:nvPr/>
        </p:nvSpPr>
        <p:spPr>
          <a:xfrm>
            <a:off x="4501080" y="3287160"/>
            <a:ext cx="180720" cy="232560"/>
          </a:xfrm>
          <a:prstGeom prst="rect">
            <a:avLst/>
          </a:prstGeom>
          <a:noFill/>
          <a:ln>
            <a:noFill/>
          </a:ln>
        </p:spPr>
      </p:sp>
      <p:pic>
        <p:nvPicPr>
          <p:cNvPr id="100" name="Shape 71" descr=""/>
          <p:cNvPicPr/>
          <p:nvPr/>
        </p:nvPicPr>
        <p:blipFill>
          <a:blip r:embed="rId2"/>
          <a:stretch/>
        </p:blipFill>
        <p:spPr>
          <a:xfrm>
            <a:off x="4640760" y="404640"/>
            <a:ext cx="1866600" cy="1523520"/>
          </a:xfrm>
          <a:prstGeom prst="rect">
            <a:avLst/>
          </a:prstGeom>
          <a:ln>
            <a:noFill/>
          </a:ln>
        </p:spPr>
      </p:pic>
      <p:pic>
        <p:nvPicPr>
          <p:cNvPr id="101" name="Shape 69" descr=""/>
          <p:cNvPicPr/>
          <p:nvPr/>
        </p:nvPicPr>
        <p:blipFill>
          <a:blip r:embed="rId3"/>
          <a:stretch/>
        </p:blipFill>
        <p:spPr>
          <a:xfrm>
            <a:off x="6994800" y="1134360"/>
            <a:ext cx="1858320" cy="2111760"/>
          </a:xfrm>
          <a:prstGeom prst="rect">
            <a:avLst/>
          </a:prstGeom>
          <a:ln>
            <a:noFill/>
          </a:ln>
        </p:spPr>
      </p:pic>
      <p:pic>
        <p:nvPicPr>
          <p:cNvPr id="102" name="Shape 70" descr=""/>
          <p:cNvPicPr/>
          <p:nvPr/>
        </p:nvPicPr>
        <p:blipFill>
          <a:blip r:embed="rId4"/>
          <a:stretch/>
        </p:blipFill>
        <p:spPr>
          <a:xfrm>
            <a:off x="6369120" y="3443760"/>
            <a:ext cx="1617840" cy="1467720"/>
          </a:xfrm>
          <a:prstGeom prst="rect">
            <a:avLst/>
          </a:prstGeom>
          <a:ln>
            <a:noFill/>
          </a:ln>
        </p:spPr>
      </p:pic>
      <p:pic>
        <p:nvPicPr>
          <p:cNvPr id="103" name="Shape 72" descr=""/>
          <p:cNvPicPr/>
          <p:nvPr/>
        </p:nvPicPr>
        <p:blipFill>
          <a:blip r:embed="rId5"/>
          <a:stretch/>
        </p:blipFill>
        <p:spPr>
          <a:xfrm>
            <a:off x="627840" y="1635480"/>
            <a:ext cx="2932560" cy="32331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0" y="-10080"/>
            <a:ext cx="9143640" cy="5163120"/>
          </a:xfrm>
          <a:prstGeom prst="rect">
            <a:avLst/>
          </a:prstGeom>
          <a:solidFill>
            <a:srgbClr val="f8b214"/>
          </a:solidFill>
          <a:ln>
            <a:noFill/>
          </a:ln>
        </p:spPr>
        <p:style>
          <a:lnRef idx="0"/>
          <a:fillRef idx="0"/>
          <a:effectRef idx="0"/>
          <a:fontRef idx="minor"/>
        </p:style>
      </p:sp>
      <p:sp>
        <p:nvSpPr>
          <p:cNvPr id="105"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Terugkeer probleem</a:t>
            </a:r>
            <a:endParaRPr b="0" lang="en-US" sz="3600" spc="-1" strike="noStrike">
              <a:solidFill>
                <a:srgbClr val="000000"/>
              </a:solidFill>
              <a:latin typeface="Arial"/>
            </a:endParaRPr>
          </a:p>
        </p:txBody>
      </p:sp>
      <p:pic>
        <p:nvPicPr>
          <p:cNvPr id="106" name="Shape 78" descr=""/>
          <p:cNvPicPr/>
          <p:nvPr/>
        </p:nvPicPr>
        <p:blipFill>
          <a:blip r:embed="rId1"/>
          <a:stretch/>
        </p:blipFill>
        <p:spPr>
          <a:xfrm>
            <a:off x="3194280" y="-42840"/>
            <a:ext cx="5949360" cy="5224680"/>
          </a:xfrm>
          <a:prstGeom prst="rect">
            <a:avLst/>
          </a:prstGeom>
          <a:ln>
            <a:noFill/>
          </a:ln>
        </p:spPr>
      </p:pic>
      <p:sp>
        <p:nvSpPr>
          <p:cNvPr id="107" name="TextShape 3"/>
          <p:cNvSpPr txBox="1"/>
          <p:nvPr/>
        </p:nvSpPr>
        <p:spPr>
          <a:xfrm>
            <a:off x="623520" y="1152360"/>
            <a:ext cx="5905440" cy="3416040"/>
          </a:xfrm>
          <a:prstGeom prst="rect">
            <a:avLst/>
          </a:prstGeom>
          <a:noFill/>
          <a:ln>
            <a:noFill/>
          </a:ln>
        </p:spPr>
        <p:txBody>
          <a:bodyPr tIns="91440" bIns="91440"/>
          <a:p>
            <a:pPr>
              <a:lnSpc>
                <a:spcPct val="100000"/>
              </a:lnSpc>
            </a:pPr>
            <a:r>
              <a:rPr b="0" lang="en-US" sz="1800" spc="-1" strike="noStrike">
                <a:solidFill>
                  <a:srgbClr val="ffffff"/>
                </a:solidFill>
                <a:latin typeface="Arial"/>
                <a:ea typeface="Arial"/>
              </a:rPr>
              <a:t>- Kinderen stimuleren om terug te komen. </a:t>
            </a:r>
            <a:br/>
            <a:endParaRPr b="0" lang="en-US" sz="1800" spc="-1" strike="noStrike">
              <a:solidFill>
                <a:srgbClr val="000000"/>
              </a:solidFill>
              <a:latin typeface="Arial"/>
            </a:endParaRPr>
          </a:p>
        </p:txBody>
      </p:sp>
      <p:pic>
        <p:nvPicPr>
          <p:cNvPr id="108" name="Shape 83" descr=""/>
          <p:cNvPicPr/>
          <p:nvPr/>
        </p:nvPicPr>
        <p:blipFill>
          <a:blip r:embed="rId2"/>
          <a:stretch/>
        </p:blipFill>
        <p:spPr>
          <a:xfrm>
            <a:off x="190800" y="2078280"/>
            <a:ext cx="5295600" cy="29314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Shape 171" descr=""/>
          <p:cNvPicPr/>
          <p:nvPr/>
        </p:nvPicPr>
        <p:blipFill>
          <a:blip r:embed="rId1"/>
          <a:stretch/>
        </p:blipFill>
        <p:spPr>
          <a:xfrm>
            <a:off x="6100920" y="0"/>
            <a:ext cx="3043080" cy="5142960"/>
          </a:xfrm>
          <a:prstGeom prst="rect">
            <a:avLst/>
          </a:prstGeom>
          <a:ln>
            <a:noFill/>
          </a:ln>
        </p:spPr>
      </p:pic>
      <p:sp>
        <p:nvSpPr>
          <p:cNvPr id="110"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1799cd"/>
                </a:solidFill>
                <a:latin typeface="Alegreya Sans"/>
                <a:ea typeface="Alegreya Sans"/>
              </a:rPr>
              <a:t>Admin app</a:t>
            </a:r>
            <a:endParaRPr b="0" lang="en-US" sz="3600" spc="-1" strike="noStrike">
              <a:solidFill>
                <a:srgbClr val="000000"/>
              </a:solidFill>
              <a:latin typeface="Arial"/>
            </a:endParaRPr>
          </a:p>
        </p:txBody>
      </p:sp>
      <p:pic>
        <p:nvPicPr>
          <p:cNvPr id="111" name="Shape 103" descr=""/>
          <p:cNvPicPr/>
          <p:nvPr/>
        </p:nvPicPr>
        <p:blipFill>
          <a:blip r:embed="rId2"/>
          <a:stretch/>
        </p:blipFill>
        <p:spPr>
          <a:xfrm>
            <a:off x="276840" y="1828800"/>
            <a:ext cx="5436720" cy="3009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Shape 84" descr=""/>
          <p:cNvPicPr/>
          <p:nvPr/>
        </p:nvPicPr>
        <p:blipFill>
          <a:blip r:embed="rId1"/>
          <a:stretch/>
        </p:blipFill>
        <p:spPr>
          <a:xfrm>
            <a:off x="5076360" y="0"/>
            <a:ext cx="4827960" cy="5212080"/>
          </a:xfrm>
          <a:prstGeom prst="rect">
            <a:avLst/>
          </a:prstGeom>
          <a:ln>
            <a:noFill/>
          </a:ln>
        </p:spPr>
      </p:pic>
      <p:sp>
        <p:nvSpPr>
          <p:cNvPr id="113"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7f8724"/>
                </a:solidFill>
                <a:latin typeface="Alegreya Sans"/>
                <a:ea typeface="Alegreya Sans"/>
              </a:rPr>
              <a:t>Technische haalbaarheid</a:t>
            </a:r>
            <a:endParaRPr b="0" lang="en-US" sz="3600" spc="-1" strike="noStrike">
              <a:solidFill>
                <a:srgbClr val="000000"/>
              </a:solidFill>
              <a:latin typeface="Arial"/>
            </a:endParaRPr>
          </a:p>
        </p:txBody>
      </p:sp>
      <p:sp>
        <p:nvSpPr>
          <p:cNvPr id="114" name="TextShape 2"/>
          <p:cNvSpPr txBox="1"/>
          <p:nvPr/>
        </p:nvSpPr>
        <p:spPr>
          <a:xfrm>
            <a:off x="623520" y="1152360"/>
            <a:ext cx="8520120" cy="3416040"/>
          </a:xfrm>
          <a:prstGeom prst="rect">
            <a:avLst/>
          </a:prstGeom>
          <a:noFill/>
          <a:ln>
            <a:noFill/>
          </a:ln>
        </p:spPr>
        <p:txBody>
          <a:bodyPr tIns="91440" bIns="91440"/>
          <a:p>
            <a:pPr marL="457200" indent="-228240">
              <a:lnSpc>
                <a:spcPct val="100000"/>
              </a:lnSpc>
              <a:buClr>
                <a:srgbClr val="595959"/>
              </a:buClr>
              <a:buFont typeface="Wingdings" charset="2"/>
              <a:buChar char=""/>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Enkele probleemfactoren</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ea typeface="Arial"/>
              </a:rPr>
              <a:t>Park is groot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ea typeface="Arial"/>
              </a:rPr>
              <a:t>Geen wifi in het park</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ea typeface="Arial"/>
              </a:rPr>
              <a:t>Weersomstandigheden (warm, vochtig, nat)</a:t>
            </a:r>
            <a:endParaRPr b="0" lang="en-US" sz="1400" spc="-1" strike="noStrike">
              <a:solidFill>
                <a:srgbClr val="000000"/>
              </a:solidFill>
              <a:latin typeface="Arial"/>
            </a:endParaRPr>
          </a:p>
          <a:p>
            <a:pPr lvl="1" marL="914400" indent="-228240">
              <a:lnSpc>
                <a:spcPct val="100000"/>
              </a:lnSpc>
              <a:buClr>
                <a:srgbClr val="595959"/>
              </a:buClr>
              <a:buFont typeface="StarSymbol"/>
              <a:buChar char="◆"/>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0" y="-19800"/>
            <a:ext cx="9143640" cy="5163120"/>
          </a:xfrm>
          <a:prstGeom prst="rect">
            <a:avLst/>
          </a:prstGeom>
          <a:solidFill>
            <a:srgbClr val="7f8724"/>
          </a:solidFill>
          <a:ln>
            <a:noFill/>
          </a:ln>
        </p:spPr>
        <p:style>
          <a:lnRef idx="0"/>
          <a:fillRef idx="0"/>
          <a:effectRef idx="0"/>
          <a:fontRef idx="minor"/>
        </p:style>
      </p:sp>
      <p:sp>
        <p:nvSpPr>
          <p:cNvPr id="116"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Oplossing</a:t>
            </a:r>
            <a:endParaRPr b="0" lang="en-US" sz="3600" spc="-1" strike="noStrike">
              <a:solidFill>
                <a:srgbClr val="000000"/>
              </a:solidFill>
              <a:latin typeface="Arial"/>
            </a:endParaRPr>
          </a:p>
        </p:txBody>
      </p:sp>
      <p:pic>
        <p:nvPicPr>
          <p:cNvPr id="117" name="Shape 124" descr=""/>
          <p:cNvPicPr/>
          <p:nvPr/>
        </p:nvPicPr>
        <p:blipFill>
          <a:blip r:embed="rId1"/>
          <a:stretch/>
        </p:blipFill>
        <p:spPr>
          <a:xfrm>
            <a:off x="4339080" y="-30240"/>
            <a:ext cx="4861440" cy="5203440"/>
          </a:xfrm>
          <a:prstGeom prst="rect">
            <a:avLst/>
          </a:prstGeom>
          <a:ln>
            <a:noFill/>
          </a:ln>
        </p:spPr>
      </p:pic>
      <p:sp>
        <p:nvSpPr>
          <p:cNvPr id="118" name="TextShape 3"/>
          <p:cNvSpPr txBox="1"/>
          <p:nvPr/>
        </p:nvSpPr>
        <p:spPr>
          <a:xfrm>
            <a:off x="623520" y="1152720"/>
            <a:ext cx="5905440" cy="3416040"/>
          </a:xfrm>
          <a:prstGeom prst="rect">
            <a:avLst/>
          </a:prstGeom>
          <a:noFill/>
          <a:ln>
            <a:noFill/>
          </a:ln>
        </p:spPr>
        <p:txBody>
          <a:bodyPr tIns="91440" bIns="91440"/>
          <a:p>
            <a:pPr>
              <a:lnSpc>
                <a:spcPct val="100000"/>
              </a:lnSpc>
            </a:pPr>
            <a:r>
              <a:rPr b="0" lang="en-US" sz="1800" spc="-1" strike="noStrike">
                <a:solidFill>
                  <a:srgbClr val="ffffff"/>
                </a:solidFill>
                <a:latin typeface="Arial"/>
                <a:ea typeface="Arial"/>
              </a:rPr>
              <a:t>- nrf netwerk</a:t>
            </a:r>
            <a:endParaRPr b="0" lang="en-US" sz="1800" spc="-1" strike="noStrike">
              <a:solidFill>
                <a:srgbClr val="000000"/>
              </a:solidFill>
              <a:latin typeface="Arial"/>
            </a:endParaRPr>
          </a:p>
          <a:p>
            <a:pPr>
              <a:lnSpc>
                <a:spcPct val="100000"/>
              </a:lnSpc>
            </a:pPr>
            <a:r>
              <a:rPr b="0" lang="en-US" sz="1800" spc="-1" strike="noStrike">
                <a:solidFill>
                  <a:srgbClr val="ffffff"/>
                </a:solidFill>
                <a:latin typeface="Arial"/>
                <a:ea typeface="Arial"/>
              </a:rPr>
              <a:t>- Poten verbinden met een gateway </a:t>
            </a:r>
            <a:endParaRPr b="0" lang="en-US" sz="1800" spc="-1" strike="noStrike">
              <a:solidFill>
                <a:srgbClr val="000000"/>
              </a:solidFill>
              <a:latin typeface="Arial"/>
            </a:endParaRPr>
          </a:p>
          <a:p>
            <a:pPr>
              <a:lnSpc>
                <a:spcPct val="100000"/>
              </a:lnSpc>
            </a:pPr>
            <a:r>
              <a:rPr b="0" lang="en-US" sz="1800" spc="-1" strike="noStrike">
                <a:solidFill>
                  <a:srgbClr val="ffffff"/>
                </a:solidFill>
                <a:latin typeface="Arial"/>
                <a:ea typeface="Arial"/>
              </a:rPr>
              <a:t>- Mesh netwerk van repeaters (poten)</a:t>
            </a:r>
            <a:br/>
            <a:endParaRPr b="0" lang="en-US" sz="18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4560" y="0"/>
            <a:ext cx="6141960" cy="5143320"/>
          </a:xfrm>
          <a:prstGeom prst="rect">
            <a:avLst/>
          </a:prstGeom>
          <a:solidFill>
            <a:srgbClr val="385d8a"/>
          </a:solidFill>
          <a:ln>
            <a:noFill/>
          </a:ln>
        </p:spPr>
        <p:style>
          <a:lnRef idx="0"/>
          <a:fillRef idx="0"/>
          <a:effectRef idx="0"/>
          <a:fontRef idx="minor"/>
        </p:style>
      </p:sp>
      <p:pic>
        <p:nvPicPr>
          <p:cNvPr id="120" name="Shape 179" descr=""/>
          <p:cNvPicPr/>
          <p:nvPr/>
        </p:nvPicPr>
        <p:blipFill>
          <a:blip r:embed="rId1"/>
          <a:stretch/>
        </p:blipFill>
        <p:spPr>
          <a:xfrm>
            <a:off x="6064920" y="0"/>
            <a:ext cx="3043080" cy="5142960"/>
          </a:xfrm>
          <a:prstGeom prst="rect">
            <a:avLst/>
          </a:prstGeom>
          <a:ln>
            <a:noFill/>
          </a:ln>
        </p:spPr>
      </p:pic>
      <p:sp>
        <p:nvSpPr>
          <p:cNvPr id="121" name="TextShape 2"/>
          <p:cNvSpPr txBox="1"/>
          <p:nvPr/>
        </p:nvSpPr>
        <p:spPr>
          <a:xfrm>
            <a:off x="311760" y="1506600"/>
            <a:ext cx="6301080" cy="906120"/>
          </a:xfrm>
          <a:prstGeom prst="rect">
            <a:avLst/>
          </a:prstGeom>
          <a:noFill/>
          <a:ln>
            <a:noFill/>
          </a:ln>
        </p:spPr>
        <p:txBody>
          <a:bodyPr tIns="91440" bIns="91440"/>
          <a:p>
            <a:pPr algn="ctr">
              <a:lnSpc>
                <a:spcPct val="100000"/>
              </a:lnSpc>
            </a:pPr>
            <a:r>
              <a:rPr b="1" lang="en-US" sz="4800" spc="-1" strike="noStrike">
                <a:solidFill>
                  <a:srgbClr val="ffffff"/>
                </a:solidFill>
                <a:latin typeface="Alegreya Sans"/>
                <a:ea typeface="Alegreya Sans"/>
              </a:rPr>
              <a:t>Vragen?</a:t>
            </a:r>
            <a:br/>
            <a:r>
              <a:rPr b="1" lang="en-US" sz="4800" spc="-1" strike="noStrike">
                <a:solidFill>
                  <a:srgbClr val="ffffff"/>
                </a:solidFill>
                <a:latin typeface="Alegreya Sans"/>
                <a:ea typeface="Alegreya Sans"/>
              </a:rPr>
              <a:t>Opmerkingen?</a:t>
            </a:r>
            <a:br/>
            <a:r>
              <a:rPr b="1" lang="en-US" sz="4800" spc="-1" strike="noStrike">
                <a:solidFill>
                  <a:srgbClr val="ffffff"/>
                </a:solidFill>
                <a:latin typeface="Alegreya Sans"/>
                <a:ea typeface="Alegreya Sans"/>
              </a:rPr>
              <a:t>ideeën?</a:t>
            </a:r>
            <a:endParaRPr b="0" lang="en-US" sz="48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LibreOffice/5.4.3.2$Linux_X86_64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2017-11-30T13:19:53Z</dcterms:modified>
  <cp:revision>1</cp:revision>
  <dc:subject/>
  <dc:title/>
</cp:coreProperties>
</file>