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o Limfong" initials="TL" lastIdx="1" clrIdx="0">
    <p:extLst>
      <p:ext uri="{19B8F6BF-5375-455C-9EA6-DF929625EA0E}">
        <p15:presenceInfo xmlns:p15="http://schemas.microsoft.com/office/powerpoint/2012/main" userId="aba4befffe4ba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00DA00"/>
    <a:srgbClr val="00B1FF"/>
    <a:srgbClr val="7690C3"/>
    <a:srgbClr val="00B0FE"/>
    <a:srgbClr val="72FF00"/>
    <a:srgbClr val="02DB00"/>
    <a:srgbClr val="00306C"/>
    <a:srgbClr val="FF0303"/>
    <a:srgbClr val="73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90" autoAdjust="0"/>
    <p:restoredTop sz="94620" autoAdjust="0"/>
  </p:normalViewPr>
  <p:slideViewPr>
    <p:cSldViewPr>
      <p:cViewPr>
        <p:scale>
          <a:sx n="30" d="100"/>
          <a:sy n="30" d="100"/>
        </p:scale>
        <p:origin x="3144" y="-204"/>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21/03/2020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956D9CE-BC3F-734E-B228-9879294241C0}" type="datetimeFigureOut">
              <a:rPr lang="en-US" smtClean="0"/>
              <a:t>3/21/2020</a:t>
            </a:fld>
            <a:endParaRPr lang="en-US"/>
          </a:p>
        </p:txBody>
      </p:sp>
      <p:sp>
        <p:nvSpPr>
          <p:cNvPr id="4" name="Slide Image Placeholder 3"/>
          <p:cNvSpPr>
            <a:spLocks noGrp="1" noRot="1" noChangeAspect="1"/>
          </p:cNvSpPr>
          <p:nvPr>
            <p:ph type="sldImg" idx="2"/>
          </p:nvPr>
        </p:nvSpPr>
        <p:spPr>
          <a:xfrm>
            <a:off x="2330450" y="1279525"/>
            <a:ext cx="243840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D93F9FF9-7DD2-7344-8A2E-F8480C19200A}" type="slidenum">
              <a:rPr lang="en-US" smtClean="0"/>
              <a:t>‹#›</a:t>
            </a:fld>
            <a:endParaRPr lang="en-US"/>
          </a:p>
        </p:txBody>
      </p:sp>
    </p:spTree>
    <p:extLst>
      <p:ext uri="{BB962C8B-B14F-4D97-AF65-F5344CB8AC3E}">
        <p14:creationId xmlns:p14="http://schemas.microsoft.com/office/powerpoint/2010/main" val="6287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3F9FF9-7DD2-7344-8A2E-F8480C19200A}" type="slidenum">
              <a:rPr lang="en-US" smtClean="0"/>
              <a:t>1</a:t>
            </a:fld>
            <a:endParaRPr lang="en-US"/>
          </a:p>
        </p:txBody>
      </p:sp>
    </p:spTree>
    <p:extLst>
      <p:ext uri="{BB962C8B-B14F-4D97-AF65-F5344CB8AC3E}">
        <p14:creationId xmlns:p14="http://schemas.microsoft.com/office/powerpoint/2010/main" val="1414933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MDE">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0316E"/>
              </a:gs>
              <a:gs pos="0">
                <a:srgbClr val="00B0FE"/>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chemeClr val="bg1"/>
                </a:solidFill>
              </a:rPr>
              <a:t>B.Eng. Mechanical Design Engineering</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5800" dirty="0">
                <a:solidFill>
                  <a:schemeClr val="bg1"/>
                </a:solidFill>
              </a:rPr>
              <a:t>Mech</a:t>
            </a:r>
          </a:p>
        </p:txBody>
      </p:sp>
    </p:spTree>
    <p:extLst>
      <p:ext uri="{BB962C8B-B14F-4D97-AF65-F5344CB8AC3E}">
        <p14:creationId xmlns:p14="http://schemas.microsoft.com/office/powerpoint/2010/main" val="174404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GS Poster MT">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0316E"/>
              </a:gs>
              <a:gs pos="0">
                <a:srgbClr val="00B0FE"/>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chemeClr val="bg1"/>
                </a:solidFill>
              </a:rPr>
              <a:t>B.Eng. Mechatronics</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5800" dirty="0">
                <a:solidFill>
                  <a:schemeClr val="bg1"/>
                </a:solidFill>
              </a:rPr>
              <a:t>Mech</a:t>
            </a:r>
          </a:p>
        </p:txBody>
      </p:sp>
    </p:spTree>
    <p:extLst>
      <p:ext uri="{BB962C8B-B14F-4D97-AF65-F5344CB8AC3E}">
        <p14:creationId xmlns:p14="http://schemas.microsoft.com/office/powerpoint/2010/main" val="9780576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34" Type="http://schemas.openxmlformats.org/officeDocument/2006/relationships/image" Target="../media/image3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jpg"/><Relationship Id="rId33"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g"/><Relationship Id="rId24" Type="http://schemas.openxmlformats.org/officeDocument/2006/relationships/image" Target="../media/image24.png"/><Relationship Id="rId32" Type="http://schemas.openxmlformats.org/officeDocument/2006/relationships/image" Target="../media/image29.png"/><Relationship Id="rId37" Type="http://schemas.openxmlformats.org/officeDocument/2006/relationships/image" Target="../media/image35.jpeg"/><Relationship Id="rId5" Type="http://schemas.openxmlformats.org/officeDocument/2006/relationships/image" Target="../media/image5.jp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4.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 Id="rId22" Type="http://schemas.openxmlformats.org/officeDocument/2006/relationships/image" Target="../media/image22.jpeg"/><Relationship Id="rId27" Type="http://schemas.openxmlformats.org/officeDocument/2006/relationships/image" Target="../media/image27.PNG"/><Relationship Id="rId35" Type="http://schemas.openxmlformats.org/officeDocument/2006/relationships/image" Target="../media/image33.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009199-6329-4DFE-90C4-4EB48525987E}"/>
              </a:ext>
            </a:extLst>
          </p:cNvPr>
          <p:cNvSpPr/>
          <p:nvPr/>
        </p:nvSpPr>
        <p:spPr>
          <a:xfrm>
            <a:off x="309347" y="3163422"/>
            <a:ext cx="8861060" cy="14325208"/>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800" dirty="0">
              <a:solidFill>
                <a:schemeClr val="tx1"/>
              </a:solidFill>
              <a:cs typeface="Arial" panose="020B0604020202020204" pitchFamily="34" charset="0"/>
            </a:endParaRPr>
          </a:p>
          <a:p>
            <a:pPr algn="just"/>
            <a:r>
              <a:rPr lang="en-US" sz="2800" dirty="0">
                <a:solidFill>
                  <a:schemeClr val="tx1"/>
                </a:solidFill>
              </a:rPr>
              <a:t>The wavelet method has recently been developed to enhance image quality through noise removal resulting in images with enhanced resolution. </a:t>
            </a:r>
          </a:p>
          <a:p>
            <a:pPr algn="just"/>
            <a:endParaRPr lang="en-US" sz="2800" dirty="0">
              <a:solidFill>
                <a:schemeClr val="tx1"/>
              </a:solidFill>
              <a:cs typeface="Arial" panose="020B0604020202020204" pitchFamily="34" charset="0"/>
            </a:endParaRPr>
          </a:p>
          <a:p>
            <a:pPr algn="just"/>
            <a:r>
              <a:rPr lang="en-US" sz="2800" dirty="0">
                <a:solidFill>
                  <a:schemeClr val="tx1"/>
                </a:solidFill>
                <a:cs typeface="Arial" panose="020B0604020202020204" pitchFamily="34" charset="0"/>
              </a:rPr>
              <a:t>Wavelet CycleGan is a novel algorithm created for rain removal and preservation of colors of the images in HSV color space. Wavelet CycleGan consist of two stages – frequency sub bands and residual rain removal</a:t>
            </a:r>
            <a:r>
              <a:rPr lang="en-US" sz="2800" dirty="0">
                <a:solidFill>
                  <a:srgbClr val="FF0000"/>
                </a:solidFill>
                <a:cs typeface="Arial" panose="020B0604020202020204" pitchFamily="34" charset="0"/>
              </a:rPr>
              <a:t>. </a:t>
            </a:r>
            <a:r>
              <a:rPr lang="en-US" sz="2800" dirty="0">
                <a:solidFill>
                  <a:schemeClr val="tx1"/>
                </a:solidFill>
                <a:cs typeface="Arial" panose="020B0604020202020204" pitchFamily="34" charset="0"/>
              </a:rPr>
              <a:t>Frequency sub bands focuses on different location of frequency information which enhances the structure of the images and retain the original color. Residual rain removal focuses on removing the rain.</a:t>
            </a:r>
          </a:p>
          <a:p>
            <a:pPr algn="just"/>
            <a:endParaRPr lang="en-US" sz="2800" dirty="0">
              <a:solidFill>
                <a:schemeClr val="tx1"/>
              </a:solidFill>
              <a:cs typeface="Arial" panose="020B0604020202020204" pitchFamily="34" charset="0"/>
            </a:endParaRPr>
          </a:p>
          <a:p>
            <a:pPr algn="just"/>
            <a:r>
              <a:rPr lang="en-US" sz="2800" dirty="0">
                <a:solidFill>
                  <a:schemeClr val="tx1"/>
                </a:solidFill>
                <a:cs typeface="Arial" panose="020B0604020202020204" pitchFamily="34" charset="0"/>
              </a:rPr>
              <a:t>Frequency sub bands can be obtained by applying DWT (Discrete Wavelet Transform) to the luminance(V) channel, where human vision is sensitive to luminance changes. After applying DWT, four coefficients will be obtained – LL (low-low), LH(low-high), HL(high-low), HH(high-high). These coefficients </a:t>
            </a:r>
            <a:r>
              <a:rPr lang="en-US" sz="2800" dirty="0">
                <a:solidFill>
                  <a:schemeClr val="tx1"/>
                </a:solidFill>
              </a:rPr>
              <a:t>contains frequency information of different locations which is ideal for training in Convolutional Neural Network (CNN). It will be </a:t>
            </a:r>
            <a:r>
              <a:rPr lang="en-US" sz="2800" dirty="0">
                <a:solidFill>
                  <a:schemeClr val="tx1"/>
                </a:solidFill>
                <a:cs typeface="Arial" panose="020B0604020202020204" pitchFamily="34" charset="0"/>
              </a:rPr>
              <a:t>reconstructed back using IDWT (Inverse Discrete Wavelet Transform) and converted back to RGB channel. CycleGan is then used to remove most of the rain. </a:t>
            </a:r>
          </a:p>
          <a:p>
            <a:pPr algn="just"/>
            <a:endParaRPr lang="en-US" sz="2800" dirty="0">
              <a:solidFill>
                <a:schemeClr val="tx1"/>
              </a:solidFill>
              <a:cs typeface="Arial" panose="020B0604020202020204" pitchFamily="34" charset="0"/>
            </a:endParaRPr>
          </a:p>
          <a:p>
            <a:pPr algn="just"/>
            <a:r>
              <a:rPr lang="en-US" sz="2800" dirty="0">
                <a:solidFill>
                  <a:schemeClr val="tx1"/>
                </a:solidFill>
                <a:cs typeface="Arial" panose="020B0604020202020204" pitchFamily="34" charset="0"/>
              </a:rPr>
              <a:t>The proposed solution removed rain more efficiently, preserved the color of the images. Additionally, both quantitative comparison &amp; qualitative analysis are much better than the existing solution – CycleGAN.</a:t>
            </a:r>
          </a:p>
        </p:txBody>
      </p:sp>
      <p:pic>
        <p:nvPicPr>
          <p:cNvPr id="56" name="Picture 55">
            <a:extLst>
              <a:ext uri="{FF2B5EF4-FFF2-40B4-BE49-F238E27FC236}">
                <a16:creationId xmlns:a16="http://schemas.microsoft.com/office/drawing/2014/main" id="{09F5D3E7-55DA-4DD2-A730-771D7EE57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635" y="26259122"/>
            <a:ext cx="1007853" cy="643307"/>
          </a:xfrm>
          <a:prstGeom prst="rect">
            <a:avLst/>
          </a:prstGeom>
        </p:spPr>
      </p:pic>
      <p:pic>
        <p:nvPicPr>
          <p:cNvPr id="51" name="Picture 50">
            <a:extLst>
              <a:ext uri="{FF2B5EF4-FFF2-40B4-BE49-F238E27FC236}">
                <a16:creationId xmlns:a16="http://schemas.microsoft.com/office/drawing/2014/main" id="{10EB3275-472A-4ADC-A4C7-25105B3BD9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3138" y="26303337"/>
            <a:ext cx="1128216" cy="593604"/>
          </a:xfrm>
          <a:prstGeom prst="rect">
            <a:avLst/>
          </a:prstGeom>
        </p:spPr>
      </p:pic>
      <p:pic>
        <p:nvPicPr>
          <p:cNvPr id="3" name="Picture 2">
            <a:extLst>
              <a:ext uri="{FF2B5EF4-FFF2-40B4-BE49-F238E27FC236}">
                <a16:creationId xmlns:a16="http://schemas.microsoft.com/office/drawing/2014/main" id="{68C531AC-523A-4905-A8B1-9ECB7F0492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241" y="1865774"/>
            <a:ext cx="1366402" cy="1273953"/>
          </a:xfrm>
          <a:prstGeom prst="rect">
            <a:avLst/>
          </a:prstGeom>
        </p:spPr>
      </p:pic>
      <p:sp>
        <p:nvSpPr>
          <p:cNvPr id="23" name="TextBox 22">
            <a:extLst>
              <a:ext uri="{FF2B5EF4-FFF2-40B4-BE49-F238E27FC236}">
                <a16:creationId xmlns:a16="http://schemas.microsoft.com/office/drawing/2014/main" id="{2FA05D2F-F0AD-43FE-B658-CC595016F4D1}"/>
              </a:ext>
            </a:extLst>
          </p:cNvPr>
          <p:cNvSpPr txBox="1"/>
          <p:nvPr/>
        </p:nvSpPr>
        <p:spPr>
          <a:xfrm>
            <a:off x="303383" y="28969051"/>
            <a:ext cx="8653496" cy="830997"/>
          </a:xfrm>
          <a:prstGeom prst="rect">
            <a:avLst/>
          </a:prstGeom>
          <a:noFill/>
        </p:spPr>
        <p:txBody>
          <a:bodyPr wrap="square" rtlCol="0">
            <a:spAutoFit/>
          </a:bodyPr>
          <a:lstStyle/>
          <a:p>
            <a:r>
              <a:rPr lang="en-US" sz="2400" dirty="0"/>
              <a:t>Supervisors (Singapore): </a:t>
            </a:r>
            <a:r>
              <a:rPr lang="en-US" sz="2400" dirty="0" err="1"/>
              <a:t>Mr</a:t>
            </a:r>
            <a:r>
              <a:rPr lang="en-US" sz="2400" dirty="0"/>
              <a:t> Tang Lai Meng</a:t>
            </a:r>
          </a:p>
          <a:p>
            <a:r>
              <a:rPr lang="en-US" sz="2400" dirty="0"/>
              <a:t>Supervisor (Glasgow): Dr. Liu Xiao Lei</a:t>
            </a:r>
          </a:p>
        </p:txBody>
      </p:sp>
      <p:sp>
        <p:nvSpPr>
          <p:cNvPr id="32" name="TextBox 31">
            <a:extLst>
              <a:ext uri="{FF2B5EF4-FFF2-40B4-BE49-F238E27FC236}">
                <a16:creationId xmlns:a16="http://schemas.microsoft.com/office/drawing/2014/main" id="{AA6C3207-82EC-492A-8E9F-2795175026FA}"/>
              </a:ext>
            </a:extLst>
          </p:cNvPr>
          <p:cNvSpPr txBox="1"/>
          <p:nvPr/>
        </p:nvSpPr>
        <p:spPr>
          <a:xfrm>
            <a:off x="363484" y="1806797"/>
            <a:ext cx="21386800" cy="1323439"/>
          </a:xfrm>
          <a:prstGeom prst="rect">
            <a:avLst/>
          </a:prstGeom>
          <a:noFill/>
          <a:ln>
            <a:noFill/>
          </a:ln>
        </p:spPr>
        <p:txBody>
          <a:bodyPr wrap="square" rtlCol="0">
            <a:spAutoFit/>
          </a:bodyPr>
          <a:lstStyle/>
          <a:p>
            <a:pPr algn="ctr"/>
            <a:r>
              <a:rPr lang="en-GB" sz="8000" b="1" i="1" dirty="0"/>
              <a:t>Removal of Rain using WAVELET CYCLEGAN</a:t>
            </a:r>
          </a:p>
        </p:txBody>
      </p:sp>
      <p:sp>
        <p:nvSpPr>
          <p:cNvPr id="48" name="TextBox 47">
            <a:extLst>
              <a:ext uri="{FF2B5EF4-FFF2-40B4-BE49-F238E27FC236}">
                <a16:creationId xmlns:a16="http://schemas.microsoft.com/office/drawing/2014/main" id="{C9E2C30A-C37E-42C2-90E4-E7D069C1F64B}"/>
              </a:ext>
            </a:extLst>
          </p:cNvPr>
          <p:cNvSpPr txBox="1"/>
          <p:nvPr/>
        </p:nvSpPr>
        <p:spPr>
          <a:xfrm>
            <a:off x="4901455" y="258363"/>
            <a:ext cx="9145016" cy="1015663"/>
          </a:xfrm>
          <a:prstGeom prst="rect">
            <a:avLst/>
          </a:prstGeom>
          <a:noFill/>
        </p:spPr>
        <p:txBody>
          <a:bodyPr wrap="square" rtlCol="0">
            <a:spAutoFit/>
          </a:bodyPr>
          <a:lstStyle/>
          <a:p>
            <a:r>
              <a:rPr lang="en-US" dirty="0">
                <a:solidFill>
                  <a:schemeClr val="bg1"/>
                </a:solidFill>
              </a:rPr>
              <a:t>TEO LIM FONG</a:t>
            </a:r>
          </a:p>
        </p:txBody>
      </p:sp>
      <p:sp>
        <p:nvSpPr>
          <p:cNvPr id="14" name="TextBox 13">
            <a:extLst>
              <a:ext uri="{FF2B5EF4-FFF2-40B4-BE49-F238E27FC236}">
                <a16:creationId xmlns:a16="http://schemas.microsoft.com/office/drawing/2014/main" id="{F464A0D0-FF4F-46EE-A55E-1815296BDE9C}"/>
              </a:ext>
            </a:extLst>
          </p:cNvPr>
          <p:cNvSpPr txBox="1"/>
          <p:nvPr/>
        </p:nvSpPr>
        <p:spPr>
          <a:xfrm>
            <a:off x="2120022" y="302169"/>
            <a:ext cx="2236674" cy="984885"/>
          </a:xfrm>
          <a:prstGeom prst="rect">
            <a:avLst/>
          </a:prstGeom>
          <a:noFill/>
        </p:spPr>
        <p:txBody>
          <a:bodyPr wrap="square" rtlCol="0">
            <a:spAutoFit/>
          </a:bodyPr>
          <a:lstStyle/>
          <a:p>
            <a:r>
              <a:rPr lang="en-US" dirty="0">
                <a:solidFill>
                  <a:schemeClr val="bg1"/>
                </a:solidFill>
              </a:rPr>
              <a:t>19118</a:t>
            </a:r>
          </a:p>
        </p:txBody>
      </p:sp>
      <p:sp>
        <p:nvSpPr>
          <p:cNvPr id="20" name="Rectangle 19">
            <a:extLst>
              <a:ext uri="{FF2B5EF4-FFF2-40B4-BE49-F238E27FC236}">
                <a16:creationId xmlns:a16="http://schemas.microsoft.com/office/drawing/2014/main" id="{FB9DC997-9098-425D-9EB2-AFE29BCB4263}"/>
              </a:ext>
            </a:extLst>
          </p:cNvPr>
          <p:cNvSpPr/>
          <p:nvPr/>
        </p:nvSpPr>
        <p:spPr>
          <a:xfrm>
            <a:off x="319170" y="3357741"/>
            <a:ext cx="8883020" cy="849155"/>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spc="600" dirty="0">
                <a:solidFill>
                  <a:schemeClr val="bg1"/>
                </a:solidFill>
                <a:latin typeface="Calibri" panose="020F0502020204030204" pitchFamily="34" charset="0"/>
                <a:ea typeface="Malgun Gothic Semilight" charset="-127"/>
                <a:cs typeface="Calibri" panose="020F0502020204030204" pitchFamily="34" charset="0"/>
              </a:rPr>
              <a:t>INTRODUCTION</a:t>
            </a:r>
            <a:r>
              <a:rPr lang="en-US" sz="6000" b="1" spc="600" dirty="0">
                <a:solidFill>
                  <a:schemeClr val="bg1"/>
                </a:solidFill>
                <a:latin typeface="Calibri" panose="020F0502020204030204" pitchFamily="34" charset="0"/>
                <a:ea typeface="Malgun Gothic Semilight" charset="-127"/>
                <a:cs typeface="Calibri" panose="020F0502020204030204" pitchFamily="34" charset="0"/>
              </a:rPr>
              <a:t> </a:t>
            </a:r>
          </a:p>
        </p:txBody>
      </p:sp>
      <p:sp>
        <p:nvSpPr>
          <p:cNvPr id="439" name="TextBox 438">
            <a:extLst>
              <a:ext uri="{FF2B5EF4-FFF2-40B4-BE49-F238E27FC236}">
                <a16:creationId xmlns:a16="http://schemas.microsoft.com/office/drawing/2014/main" id="{35306FAC-8500-499C-9555-2C2603B2CC0D}"/>
              </a:ext>
            </a:extLst>
          </p:cNvPr>
          <p:cNvSpPr txBox="1"/>
          <p:nvPr/>
        </p:nvSpPr>
        <p:spPr>
          <a:xfrm>
            <a:off x="606877" y="25458879"/>
            <a:ext cx="1371209" cy="461665"/>
          </a:xfrm>
          <a:prstGeom prst="rect">
            <a:avLst/>
          </a:prstGeom>
          <a:noFill/>
        </p:spPr>
        <p:txBody>
          <a:bodyPr wrap="none" rtlCol="0">
            <a:spAutoFit/>
          </a:bodyPr>
          <a:lstStyle/>
          <a:p>
            <a:pPr algn="ctr"/>
            <a:r>
              <a:rPr lang="en-US" sz="2400" b="1" dirty="0"/>
              <a:t>Real Rain</a:t>
            </a:r>
          </a:p>
        </p:txBody>
      </p:sp>
      <p:pic>
        <p:nvPicPr>
          <p:cNvPr id="209" name="Picture 208">
            <a:extLst>
              <a:ext uri="{FF2B5EF4-FFF2-40B4-BE49-F238E27FC236}">
                <a16:creationId xmlns:a16="http://schemas.microsoft.com/office/drawing/2014/main" id="{CAF65FB7-1557-41B7-A3DD-0C5BA7A4F0C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8790" y="23882312"/>
            <a:ext cx="2075841" cy="1589463"/>
          </a:xfrm>
          <a:prstGeom prst="rect">
            <a:avLst/>
          </a:prstGeom>
          <a:ln w="38100">
            <a:solidFill>
              <a:schemeClr val="tx1"/>
            </a:solidFill>
          </a:ln>
        </p:spPr>
      </p:pic>
      <p:cxnSp>
        <p:nvCxnSpPr>
          <p:cNvPr id="196" name="Straight Arrow Connector 195">
            <a:extLst>
              <a:ext uri="{FF2B5EF4-FFF2-40B4-BE49-F238E27FC236}">
                <a16:creationId xmlns:a16="http://schemas.microsoft.com/office/drawing/2014/main" id="{80AC1BD5-521D-4978-B5AD-F2DE35291684}"/>
              </a:ext>
            </a:extLst>
          </p:cNvPr>
          <p:cNvCxnSpPr>
            <a:cxnSpLocks/>
            <a:stCxn id="209" idx="3"/>
            <a:endCxn id="75" idx="1"/>
          </p:cNvCxnSpPr>
          <p:nvPr/>
        </p:nvCxnSpPr>
        <p:spPr>
          <a:xfrm flipV="1">
            <a:off x="2384631" y="24661516"/>
            <a:ext cx="627876" cy="155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29" name="Group 428">
            <a:extLst>
              <a:ext uri="{FF2B5EF4-FFF2-40B4-BE49-F238E27FC236}">
                <a16:creationId xmlns:a16="http://schemas.microsoft.com/office/drawing/2014/main" id="{2A2CCFA4-0472-4F12-83CA-AB1B5DF6A4EA}"/>
              </a:ext>
            </a:extLst>
          </p:cNvPr>
          <p:cNvGrpSpPr/>
          <p:nvPr/>
        </p:nvGrpSpPr>
        <p:grpSpPr>
          <a:xfrm>
            <a:off x="3012507" y="24408171"/>
            <a:ext cx="1886645" cy="506689"/>
            <a:chOff x="2710812" y="21883025"/>
            <a:chExt cx="1784940" cy="467477"/>
          </a:xfrm>
        </p:grpSpPr>
        <p:sp>
          <p:nvSpPr>
            <p:cNvPr id="75" name="Rectangle 74">
              <a:extLst>
                <a:ext uri="{FF2B5EF4-FFF2-40B4-BE49-F238E27FC236}">
                  <a16:creationId xmlns:a16="http://schemas.microsoft.com/office/drawing/2014/main" id="{9796777E-9CFE-4591-A3B4-9024803766C3}"/>
                </a:ext>
              </a:extLst>
            </p:cNvPr>
            <p:cNvSpPr/>
            <p:nvPr/>
          </p:nvSpPr>
          <p:spPr>
            <a:xfrm>
              <a:off x="2710812" y="21883026"/>
              <a:ext cx="902744" cy="467476"/>
            </a:xfrm>
            <a:prstGeom prst="rect">
              <a:avLst/>
            </a:prstGeom>
            <a:solidFill>
              <a:schemeClr val="bg2">
                <a:lumMod val="9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RGB to HSV</a:t>
              </a:r>
            </a:p>
          </p:txBody>
        </p:sp>
        <p:sp>
          <p:nvSpPr>
            <p:cNvPr id="211" name="Rectangle 210">
              <a:extLst>
                <a:ext uri="{FF2B5EF4-FFF2-40B4-BE49-F238E27FC236}">
                  <a16:creationId xmlns:a16="http://schemas.microsoft.com/office/drawing/2014/main" id="{EA2280EE-E3A3-4B20-A0BC-E4673AF289FE}"/>
                </a:ext>
              </a:extLst>
            </p:cNvPr>
            <p:cNvSpPr/>
            <p:nvPr/>
          </p:nvSpPr>
          <p:spPr>
            <a:xfrm>
              <a:off x="3898084" y="21883025"/>
              <a:ext cx="597668" cy="467475"/>
            </a:xfrm>
            <a:prstGeom prst="rect">
              <a:avLst/>
            </a:prstGeom>
            <a:solidFill>
              <a:schemeClr val="bg2">
                <a:lumMod val="9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DWT</a:t>
              </a:r>
            </a:p>
          </p:txBody>
        </p:sp>
        <p:cxnSp>
          <p:nvCxnSpPr>
            <p:cNvPr id="199" name="Straight Arrow Connector 198">
              <a:extLst>
                <a:ext uri="{FF2B5EF4-FFF2-40B4-BE49-F238E27FC236}">
                  <a16:creationId xmlns:a16="http://schemas.microsoft.com/office/drawing/2014/main" id="{6A2D0EA0-1389-474A-AC99-194FD74C6866}"/>
                </a:ext>
              </a:extLst>
            </p:cNvPr>
            <p:cNvCxnSpPr>
              <a:cxnSpLocks/>
              <a:stCxn id="75" idx="3"/>
              <a:endCxn id="211" idx="1"/>
            </p:cNvCxnSpPr>
            <p:nvPr/>
          </p:nvCxnSpPr>
          <p:spPr>
            <a:xfrm flipV="1">
              <a:off x="3613556" y="22116763"/>
              <a:ext cx="28452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431" name="Group 430">
            <a:extLst>
              <a:ext uri="{FF2B5EF4-FFF2-40B4-BE49-F238E27FC236}">
                <a16:creationId xmlns:a16="http://schemas.microsoft.com/office/drawing/2014/main" id="{785E8C01-152B-40BC-BC5C-5D8832E37488}"/>
              </a:ext>
            </a:extLst>
          </p:cNvPr>
          <p:cNvGrpSpPr/>
          <p:nvPr/>
        </p:nvGrpSpPr>
        <p:grpSpPr>
          <a:xfrm>
            <a:off x="16741123" y="24473639"/>
            <a:ext cx="1930288" cy="518801"/>
            <a:chOff x="15482246" y="21940948"/>
            <a:chExt cx="1826230" cy="478651"/>
          </a:xfrm>
        </p:grpSpPr>
        <p:sp>
          <p:nvSpPr>
            <p:cNvPr id="219" name="Rectangle 218">
              <a:extLst>
                <a:ext uri="{FF2B5EF4-FFF2-40B4-BE49-F238E27FC236}">
                  <a16:creationId xmlns:a16="http://schemas.microsoft.com/office/drawing/2014/main" id="{FE207430-73A8-4E5E-A922-DC9C3C41488F}"/>
                </a:ext>
              </a:extLst>
            </p:cNvPr>
            <p:cNvSpPr/>
            <p:nvPr/>
          </p:nvSpPr>
          <p:spPr>
            <a:xfrm>
              <a:off x="15482246" y="21989130"/>
              <a:ext cx="692155" cy="382288"/>
            </a:xfrm>
            <a:prstGeom prst="rect">
              <a:avLst/>
            </a:prstGeom>
            <a:solidFill>
              <a:schemeClr val="bg2">
                <a:lumMod val="9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IDWT</a:t>
              </a:r>
            </a:p>
          </p:txBody>
        </p:sp>
        <p:sp>
          <p:nvSpPr>
            <p:cNvPr id="220" name="Rectangle 219">
              <a:extLst>
                <a:ext uri="{FF2B5EF4-FFF2-40B4-BE49-F238E27FC236}">
                  <a16:creationId xmlns:a16="http://schemas.microsoft.com/office/drawing/2014/main" id="{293FC2BE-03F6-4BFC-AAF5-7786CCBC33DE}"/>
                </a:ext>
              </a:extLst>
            </p:cNvPr>
            <p:cNvSpPr/>
            <p:nvPr/>
          </p:nvSpPr>
          <p:spPr>
            <a:xfrm>
              <a:off x="16459720" y="21940948"/>
              <a:ext cx="848756" cy="478651"/>
            </a:xfrm>
            <a:prstGeom prst="rect">
              <a:avLst/>
            </a:prstGeom>
            <a:solidFill>
              <a:schemeClr val="bg2">
                <a:lumMod val="9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HSV to RGB</a:t>
              </a:r>
            </a:p>
          </p:txBody>
        </p:sp>
        <p:cxnSp>
          <p:nvCxnSpPr>
            <p:cNvPr id="228" name="Straight Arrow Connector 227">
              <a:extLst>
                <a:ext uri="{FF2B5EF4-FFF2-40B4-BE49-F238E27FC236}">
                  <a16:creationId xmlns:a16="http://schemas.microsoft.com/office/drawing/2014/main" id="{45B14F4B-B5AD-485A-B537-4354E942B0A9}"/>
                </a:ext>
              </a:extLst>
            </p:cNvPr>
            <p:cNvCxnSpPr>
              <a:cxnSpLocks/>
              <a:stCxn id="219" idx="3"/>
              <a:endCxn id="220" idx="1"/>
            </p:cNvCxnSpPr>
            <p:nvPr/>
          </p:nvCxnSpPr>
          <p:spPr>
            <a:xfrm>
              <a:off x="16174401" y="22180274"/>
              <a:ext cx="285319"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40" name="TextBox 339">
            <a:extLst>
              <a:ext uri="{FF2B5EF4-FFF2-40B4-BE49-F238E27FC236}">
                <a16:creationId xmlns:a16="http://schemas.microsoft.com/office/drawing/2014/main" id="{65A8EED8-AEAB-44A0-934F-17293EFDC3ED}"/>
              </a:ext>
            </a:extLst>
          </p:cNvPr>
          <p:cNvSpPr txBox="1"/>
          <p:nvPr/>
        </p:nvSpPr>
        <p:spPr>
          <a:xfrm>
            <a:off x="19262154" y="25458880"/>
            <a:ext cx="1761444" cy="461665"/>
          </a:xfrm>
          <a:prstGeom prst="rect">
            <a:avLst/>
          </a:prstGeom>
          <a:noFill/>
        </p:spPr>
        <p:txBody>
          <a:bodyPr wrap="none" rtlCol="0">
            <a:spAutoFit/>
          </a:bodyPr>
          <a:lstStyle/>
          <a:p>
            <a:pPr algn="ctr"/>
            <a:r>
              <a:rPr lang="en-US" sz="2400" b="1" dirty="0"/>
              <a:t>Generated Y</a:t>
            </a:r>
          </a:p>
        </p:txBody>
      </p:sp>
      <p:pic>
        <p:nvPicPr>
          <p:cNvPr id="124" name="Picture 123">
            <a:extLst>
              <a:ext uri="{FF2B5EF4-FFF2-40B4-BE49-F238E27FC236}">
                <a16:creationId xmlns:a16="http://schemas.microsoft.com/office/drawing/2014/main" id="{2E18A415-4543-4399-B5A5-BCB5CED74B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14897" y="23991529"/>
            <a:ext cx="2040228" cy="1483019"/>
          </a:xfrm>
          <a:prstGeom prst="rect">
            <a:avLst/>
          </a:prstGeom>
          <a:ln w="38100">
            <a:solidFill>
              <a:schemeClr val="tx1"/>
            </a:solidFill>
          </a:ln>
        </p:spPr>
      </p:pic>
      <p:cxnSp>
        <p:nvCxnSpPr>
          <p:cNvPr id="457" name="Straight Arrow Connector 456">
            <a:extLst>
              <a:ext uri="{FF2B5EF4-FFF2-40B4-BE49-F238E27FC236}">
                <a16:creationId xmlns:a16="http://schemas.microsoft.com/office/drawing/2014/main" id="{C1E5DD38-28D3-467F-844F-34C9E8A00228}"/>
              </a:ext>
            </a:extLst>
          </p:cNvPr>
          <p:cNvCxnSpPr>
            <a:cxnSpLocks/>
            <a:stCxn id="220" idx="3"/>
            <a:endCxn id="124" idx="1"/>
          </p:cNvCxnSpPr>
          <p:nvPr/>
        </p:nvCxnSpPr>
        <p:spPr>
          <a:xfrm flipV="1">
            <a:off x="18671411" y="24733039"/>
            <a:ext cx="443486"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CFE2F7DA-44BD-4B3E-87CC-E613CFCBD556}"/>
              </a:ext>
            </a:extLst>
          </p:cNvPr>
          <p:cNvGrpSpPr/>
          <p:nvPr/>
        </p:nvGrpSpPr>
        <p:grpSpPr>
          <a:xfrm>
            <a:off x="303383" y="25950453"/>
            <a:ext cx="2040228" cy="1983565"/>
            <a:chOff x="5559073" y="26286178"/>
            <a:chExt cx="2040228" cy="1983565"/>
          </a:xfrm>
        </p:grpSpPr>
        <p:pic>
          <p:nvPicPr>
            <p:cNvPr id="449" name="Picture 448">
              <a:extLst>
                <a:ext uri="{FF2B5EF4-FFF2-40B4-BE49-F238E27FC236}">
                  <a16:creationId xmlns:a16="http://schemas.microsoft.com/office/drawing/2014/main" id="{BE3F42C4-F9DA-41D0-879C-5D84809A6B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59073" y="26286178"/>
              <a:ext cx="2040228" cy="1496096"/>
            </a:xfrm>
            <a:prstGeom prst="rect">
              <a:avLst/>
            </a:prstGeom>
            <a:ln w="38100">
              <a:solidFill>
                <a:schemeClr val="tx1"/>
              </a:solidFill>
            </a:ln>
          </p:spPr>
        </p:pic>
        <p:sp>
          <p:nvSpPr>
            <p:cNvPr id="462" name="TextBox 461">
              <a:extLst>
                <a:ext uri="{FF2B5EF4-FFF2-40B4-BE49-F238E27FC236}">
                  <a16:creationId xmlns:a16="http://schemas.microsoft.com/office/drawing/2014/main" id="{4045F54A-4413-4B7F-992F-F56440F14BF3}"/>
                </a:ext>
              </a:extLst>
            </p:cNvPr>
            <p:cNvSpPr txBox="1"/>
            <p:nvPr/>
          </p:nvSpPr>
          <p:spPr>
            <a:xfrm>
              <a:off x="5792193" y="27808078"/>
              <a:ext cx="1359411" cy="461665"/>
            </a:xfrm>
            <a:prstGeom prst="rect">
              <a:avLst/>
            </a:prstGeom>
            <a:noFill/>
          </p:spPr>
          <p:txBody>
            <a:bodyPr wrap="none" rtlCol="0">
              <a:spAutoFit/>
            </a:bodyPr>
            <a:lstStyle/>
            <a:p>
              <a:pPr algn="ctr"/>
              <a:r>
                <a:rPr lang="en-US" sz="2400" b="1" dirty="0"/>
                <a:t>Rain-free</a:t>
              </a:r>
            </a:p>
          </p:txBody>
        </p:sp>
      </p:grpSp>
      <p:sp>
        <p:nvSpPr>
          <p:cNvPr id="68" name="Rectangle 67">
            <a:extLst>
              <a:ext uri="{FF2B5EF4-FFF2-40B4-BE49-F238E27FC236}">
                <a16:creationId xmlns:a16="http://schemas.microsoft.com/office/drawing/2014/main" id="{05DE75AA-3EA4-473A-88C2-846AD02FBB5E}"/>
              </a:ext>
            </a:extLst>
          </p:cNvPr>
          <p:cNvSpPr/>
          <p:nvPr/>
        </p:nvSpPr>
        <p:spPr>
          <a:xfrm>
            <a:off x="173037" y="22360144"/>
            <a:ext cx="8749736" cy="841081"/>
          </a:xfrm>
          <a:prstGeom prst="rect">
            <a:avLst/>
          </a:prstGeom>
          <a:solidFill>
            <a:schemeClr val="accent1"/>
          </a:solidFill>
          <a:ln>
            <a:solidFill>
              <a:srgbClr val="7690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spc="300" dirty="0">
                <a:solidFill>
                  <a:schemeClr val="bg1"/>
                </a:solidFill>
                <a:latin typeface="Calibri" panose="020F0502020204030204" pitchFamily="34" charset="0"/>
                <a:ea typeface="Malgun Gothic Semilight" charset="-127"/>
                <a:cs typeface="Calibri" panose="020F0502020204030204" pitchFamily="34" charset="0"/>
              </a:rPr>
              <a:t>METHOD  </a:t>
            </a:r>
          </a:p>
        </p:txBody>
      </p:sp>
      <p:sp>
        <p:nvSpPr>
          <p:cNvPr id="469" name="Rectangle 468">
            <a:extLst>
              <a:ext uri="{FF2B5EF4-FFF2-40B4-BE49-F238E27FC236}">
                <a16:creationId xmlns:a16="http://schemas.microsoft.com/office/drawing/2014/main" id="{799C0260-9327-4233-A7E8-C915A7C29568}"/>
              </a:ext>
            </a:extLst>
          </p:cNvPr>
          <p:cNvSpPr/>
          <p:nvPr/>
        </p:nvSpPr>
        <p:spPr>
          <a:xfrm>
            <a:off x="363484" y="16951522"/>
            <a:ext cx="8637709" cy="803960"/>
          </a:xfrm>
          <a:prstGeom prst="rect">
            <a:avLst/>
          </a:prstGeom>
          <a:solidFill>
            <a:schemeClr val="accent1"/>
          </a:solidFill>
          <a:ln>
            <a:solidFill>
              <a:srgbClr val="7690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spc="300" dirty="0">
                <a:solidFill>
                  <a:schemeClr val="bg1"/>
                </a:solidFill>
                <a:latin typeface="Calibri" panose="020F0502020204030204" pitchFamily="34" charset="0"/>
                <a:ea typeface="Malgun Gothic Semilight" charset="-127"/>
                <a:cs typeface="Calibri" panose="020F0502020204030204" pitchFamily="34" charset="0"/>
              </a:rPr>
              <a:t>Objective </a:t>
            </a:r>
          </a:p>
        </p:txBody>
      </p:sp>
      <p:sp>
        <p:nvSpPr>
          <p:cNvPr id="470" name="TextBox 469">
            <a:extLst>
              <a:ext uri="{FF2B5EF4-FFF2-40B4-BE49-F238E27FC236}">
                <a16:creationId xmlns:a16="http://schemas.microsoft.com/office/drawing/2014/main" id="{AEB8A4C9-44DA-4F5E-8C7A-D0A4667ADEE3}"/>
              </a:ext>
            </a:extLst>
          </p:cNvPr>
          <p:cNvSpPr txBox="1"/>
          <p:nvPr/>
        </p:nvSpPr>
        <p:spPr>
          <a:xfrm>
            <a:off x="289480" y="18824956"/>
            <a:ext cx="10132701" cy="522694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a:cs typeface="Arial" panose="020B0604020202020204" pitchFamily="34" charset="0"/>
              </a:rPr>
              <a:t>Remove rain efficiently</a:t>
            </a:r>
          </a:p>
          <a:p>
            <a:pPr marL="285750" indent="-285750">
              <a:lnSpc>
                <a:spcPct val="200000"/>
              </a:lnSpc>
              <a:buFont typeface="Arial" panose="020B0604020202020204" pitchFamily="34" charset="0"/>
              <a:buChar char="•"/>
            </a:pPr>
            <a:r>
              <a:rPr lang="en-US" sz="3000" dirty="0">
                <a:cs typeface="Arial" panose="020B0604020202020204" pitchFamily="34" charset="0"/>
              </a:rPr>
              <a:t>Retain the original color of the images</a:t>
            </a:r>
          </a:p>
          <a:p>
            <a:pPr marL="285750" indent="-285750">
              <a:lnSpc>
                <a:spcPct val="200000"/>
              </a:lnSpc>
              <a:buFont typeface="Arial" panose="020B0604020202020204" pitchFamily="34" charset="0"/>
              <a:buChar char="•"/>
            </a:pPr>
            <a:r>
              <a:rPr lang="en-US" sz="3000" dirty="0">
                <a:cs typeface="Arial" panose="020B0604020202020204" pitchFamily="34" charset="0"/>
              </a:rPr>
              <a:t>Achieve a lower NIQE (Naturalness Image Quality Evaluator)</a:t>
            </a:r>
          </a:p>
          <a:p>
            <a:pPr>
              <a:lnSpc>
                <a:spcPct val="200000"/>
              </a:lnSpc>
            </a:pPr>
            <a:endParaRPr lang="en-US" sz="3000" dirty="0">
              <a:cs typeface="Arial" panose="020B0604020202020204" pitchFamily="34" charset="0"/>
            </a:endParaRPr>
          </a:p>
          <a:p>
            <a:pPr marL="285750" indent="-285750">
              <a:lnSpc>
                <a:spcPct val="200000"/>
              </a:lnSpc>
              <a:buFont typeface="Arial" panose="020B0604020202020204" pitchFamily="34" charset="0"/>
              <a:buChar char="•"/>
            </a:pPr>
            <a:endParaRPr lang="en-US" sz="2800" dirty="0">
              <a:cs typeface="Arial" panose="020B0604020202020204" pitchFamily="34" charset="0"/>
            </a:endParaRPr>
          </a:p>
          <a:p>
            <a:pPr marL="285750" indent="-285750">
              <a:lnSpc>
                <a:spcPct val="150000"/>
              </a:lnSpc>
              <a:buFont typeface="Arial" panose="020B0604020202020204" pitchFamily="34" charset="0"/>
              <a:buChar char="•"/>
            </a:pPr>
            <a:endParaRPr lang="en-US" sz="2800" dirty="0">
              <a:cs typeface="Arial" panose="020B0604020202020204" pitchFamily="34" charset="0"/>
            </a:endParaRPr>
          </a:p>
        </p:txBody>
      </p:sp>
      <p:graphicFrame>
        <p:nvGraphicFramePr>
          <p:cNvPr id="561" name="Table 561">
            <a:extLst>
              <a:ext uri="{FF2B5EF4-FFF2-40B4-BE49-F238E27FC236}">
                <a16:creationId xmlns:a16="http://schemas.microsoft.com/office/drawing/2014/main" id="{72288E7B-A615-480E-BD47-CBE13660D0CD}"/>
              </a:ext>
            </a:extLst>
          </p:cNvPr>
          <p:cNvGraphicFramePr>
            <a:graphicFrameLocks noGrp="1"/>
          </p:cNvGraphicFramePr>
          <p:nvPr>
            <p:extLst>
              <p:ext uri="{D42A27DB-BD31-4B8C-83A1-F6EECF244321}">
                <p14:modId xmlns:p14="http://schemas.microsoft.com/office/powerpoint/2010/main" val="653873772"/>
              </p:ext>
            </p:extLst>
          </p:nvPr>
        </p:nvGraphicFramePr>
        <p:xfrm>
          <a:off x="10099210" y="9378983"/>
          <a:ext cx="5071584" cy="2902201"/>
        </p:xfrm>
        <a:graphic>
          <a:graphicData uri="http://schemas.openxmlformats.org/drawingml/2006/table">
            <a:tbl>
              <a:tblPr firstRow="1" bandRow="1">
                <a:effectLst>
                  <a:outerShdw blurRad="76200" dir="18900000" sy="23000" kx="-1200000" algn="bl" rotWithShape="0">
                    <a:prstClr val="black">
                      <a:alpha val="20000"/>
                    </a:prstClr>
                  </a:outerShdw>
                </a:effectLst>
                <a:tableStyleId>{5C22544A-7EE6-4342-B048-85BDC9FD1C3A}</a:tableStyleId>
              </a:tblPr>
              <a:tblGrid>
                <a:gridCol w="1267897">
                  <a:extLst>
                    <a:ext uri="{9D8B030D-6E8A-4147-A177-3AD203B41FA5}">
                      <a16:colId xmlns:a16="http://schemas.microsoft.com/office/drawing/2014/main" val="2244625023"/>
                    </a:ext>
                  </a:extLst>
                </a:gridCol>
                <a:gridCol w="1180900">
                  <a:extLst>
                    <a:ext uri="{9D8B030D-6E8A-4147-A177-3AD203B41FA5}">
                      <a16:colId xmlns:a16="http://schemas.microsoft.com/office/drawing/2014/main" val="1295973655"/>
                    </a:ext>
                  </a:extLst>
                </a:gridCol>
                <a:gridCol w="1253099">
                  <a:extLst>
                    <a:ext uri="{9D8B030D-6E8A-4147-A177-3AD203B41FA5}">
                      <a16:colId xmlns:a16="http://schemas.microsoft.com/office/drawing/2014/main" val="2360405293"/>
                    </a:ext>
                  </a:extLst>
                </a:gridCol>
                <a:gridCol w="1369688">
                  <a:extLst>
                    <a:ext uri="{9D8B030D-6E8A-4147-A177-3AD203B41FA5}">
                      <a16:colId xmlns:a16="http://schemas.microsoft.com/office/drawing/2014/main" val="3950262061"/>
                    </a:ext>
                  </a:extLst>
                </a:gridCol>
              </a:tblGrid>
              <a:tr h="1906882">
                <a:tc>
                  <a:txBody>
                    <a:bodyPr/>
                    <a:lstStyle/>
                    <a:p>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p>
                      <a:pPr algn="ctr"/>
                      <a:endParaRPr lang="en-US" sz="2000" dirty="0"/>
                    </a:p>
                    <a:p>
                      <a:pPr algn="ctr"/>
                      <a:r>
                        <a:rPr lang="en-US" sz="2000" dirty="0"/>
                        <a:t>ID CGAN</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p>
                      <a:pPr algn="ctr"/>
                      <a:endParaRPr lang="en-US" sz="2000" dirty="0"/>
                    </a:p>
                    <a:p>
                      <a:pPr algn="ctr"/>
                      <a:r>
                        <a:rPr lang="en-US" sz="2000" dirty="0"/>
                        <a:t>CycleGan</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p>
                      <a:pPr algn="ctr"/>
                      <a:r>
                        <a:rPr lang="en-US" sz="2000" dirty="0"/>
                        <a:t>Wavelet </a:t>
                      </a:r>
                    </a:p>
                    <a:p>
                      <a:pPr algn="ctr"/>
                      <a:r>
                        <a:rPr lang="en-US" sz="2000" dirty="0"/>
                        <a:t>CycleGan</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558525"/>
                  </a:ext>
                </a:extLst>
              </a:tr>
              <a:tr h="995319">
                <a:tc>
                  <a:txBody>
                    <a:bodyPr/>
                    <a:lstStyle/>
                    <a:p>
                      <a:pPr algn="ctr"/>
                      <a:endParaRPr lang="en-US" sz="2000" dirty="0"/>
                    </a:p>
                    <a:p>
                      <a:pPr algn="ctr"/>
                      <a:r>
                        <a:rPr lang="en-US" sz="2000" dirty="0"/>
                        <a:t>SSIM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p>
                      <a:pPr algn="ctr"/>
                      <a:r>
                        <a:rPr lang="en-US" sz="2000" dirty="0"/>
                        <a:t>0.8133*</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p>
                      <a:pPr algn="ctr"/>
                      <a:r>
                        <a:rPr lang="en-US" sz="2000" dirty="0"/>
                        <a:t>0.8980</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p>
                      <a:pPr algn="ctr"/>
                      <a:r>
                        <a:rPr lang="en-US" sz="2000" dirty="0"/>
                        <a:t>0.908</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78853"/>
                  </a:ext>
                </a:extLst>
              </a:tr>
            </a:tbl>
          </a:graphicData>
        </a:graphic>
      </p:graphicFrame>
      <p:sp>
        <p:nvSpPr>
          <p:cNvPr id="563" name="TextBox 562">
            <a:extLst>
              <a:ext uri="{FF2B5EF4-FFF2-40B4-BE49-F238E27FC236}">
                <a16:creationId xmlns:a16="http://schemas.microsoft.com/office/drawing/2014/main" id="{3478A090-493C-457F-88B9-752B2F256720}"/>
              </a:ext>
            </a:extLst>
          </p:cNvPr>
          <p:cNvSpPr txBox="1"/>
          <p:nvPr/>
        </p:nvSpPr>
        <p:spPr>
          <a:xfrm>
            <a:off x="9977286" y="12327683"/>
            <a:ext cx="10084877" cy="707886"/>
          </a:xfrm>
          <a:prstGeom prst="rect">
            <a:avLst/>
          </a:prstGeom>
          <a:noFill/>
        </p:spPr>
        <p:txBody>
          <a:bodyPr wrap="none" rtlCol="0">
            <a:spAutoFit/>
          </a:bodyPr>
          <a:lstStyle/>
          <a:p>
            <a:pPr algn="just"/>
            <a:r>
              <a:rPr lang="en-US" sz="2000" b="1" dirty="0"/>
              <a:t>Table 1.</a:t>
            </a:r>
            <a:r>
              <a:rPr lang="en-US" sz="2000" dirty="0"/>
              <a:t> Quantitative Comparison between the different algorithms using the synthetic data set</a:t>
            </a:r>
          </a:p>
          <a:p>
            <a:endParaRPr lang="en-US" sz="2000" dirty="0"/>
          </a:p>
        </p:txBody>
      </p:sp>
      <p:grpSp>
        <p:nvGrpSpPr>
          <p:cNvPr id="573" name="Group 572">
            <a:extLst>
              <a:ext uri="{FF2B5EF4-FFF2-40B4-BE49-F238E27FC236}">
                <a16:creationId xmlns:a16="http://schemas.microsoft.com/office/drawing/2014/main" id="{BDA97122-F092-44E1-BD06-6EDEB806A28D}"/>
              </a:ext>
            </a:extLst>
          </p:cNvPr>
          <p:cNvGrpSpPr/>
          <p:nvPr/>
        </p:nvGrpSpPr>
        <p:grpSpPr>
          <a:xfrm>
            <a:off x="9665581" y="14947587"/>
            <a:ext cx="11368829" cy="8503567"/>
            <a:chOff x="9867995" y="4426793"/>
            <a:chExt cx="10978145" cy="10747791"/>
          </a:xfrm>
        </p:grpSpPr>
        <p:grpSp>
          <p:nvGrpSpPr>
            <p:cNvPr id="4" name="Group 3">
              <a:extLst>
                <a:ext uri="{FF2B5EF4-FFF2-40B4-BE49-F238E27FC236}">
                  <a16:creationId xmlns:a16="http://schemas.microsoft.com/office/drawing/2014/main" id="{727980A2-E340-4B65-96AA-3AA0AEA295AB}"/>
                </a:ext>
              </a:extLst>
            </p:cNvPr>
            <p:cNvGrpSpPr/>
            <p:nvPr/>
          </p:nvGrpSpPr>
          <p:grpSpPr>
            <a:xfrm>
              <a:off x="9867995" y="4435602"/>
              <a:ext cx="10978145" cy="5083789"/>
              <a:chOff x="621279" y="22791649"/>
              <a:chExt cx="19342794" cy="5438693"/>
            </a:xfrm>
          </p:grpSpPr>
          <p:grpSp>
            <p:nvGrpSpPr>
              <p:cNvPr id="312" name="Group 311">
                <a:extLst>
                  <a:ext uri="{FF2B5EF4-FFF2-40B4-BE49-F238E27FC236}">
                    <a16:creationId xmlns:a16="http://schemas.microsoft.com/office/drawing/2014/main" id="{35B53862-A0DA-4307-8499-9E766980D342}"/>
                  </a:ext>
                </a:extLst>
              </p:cNvPr>
              <p:cNvGrpSpPr/>
              <p:nvPr/>
            </p:nvGrpSpPr>
            <p:grpSpPr>
              <a:xfrm>
                <a:off x="621279" y="22830429"/>
                <a:ext cx="19342794" cy="5399913"/>
                <a:chOff x="2961683" y="22711291"/>
                <a:chExt cx="18081336" cy="5399913"/>
              </a:xfrm>
            </p:grpSpPr>
            <p:grpSp>
              <p:nvGrpSpPr>
                <p:cNvPr id="311" name="Group 310">
                  <a:extLst>
                    <a:ext uri="{FF2B5EF4-FFF2-40B4-BE49-F238E27FC236}">
                      <a16:creationId xmlns:a16="http://schemas.microsoft.com/office/drawing/2014/main" id="{9AF2C1E7-DE08-42E7-9DD6-7A7DA1F61F1B}"/>
                    </a:ext>
                  </a:extLst>
                </p:cNvPr>
                <p:cNvGrpSpPr/>
                <p:nvPr/>
              </p:nvGrpSpPr>
              <p:grpSpPr>
                <a:xfrm>
                  <a:off x="2961683" y="22711291"/>
                  <a:ext cx="18081336" cy="5399913"/>
                  <a:chOff x="619700" y="22773056"/>
                  <a:chExt cx="18081336" cy="5399913"/>
                </a:xfrm>
              </p:grpSpPr>
              <p:sp>
                <p:nvSpPr>
                  <p:cNvPr id="303" name="Rectangle: Rounded Corners 302">
                    <a:extLst>
                      <a:ext uri="{FF2B5EF4-FFF2-40B4-BE49-F238E27FC236}">
                        <a16:creationId xmlns:a16="http://schemas.microsoft.com/office/drawing/2014/main" id="{C732726A-FC63-4C0D-8881-A03875BE6B71}"/>
                      </a:ext>
                    </a:extLst>
                  </p:cNvPr>
                  <p:cNvSpPr/>
                  <p:nvPr/>
                </p:nvSpPr>
                <p:spPr>
                  <a:xfrm>
                    <a:off x="1042501" y="23915588"/>
                    <a:ext cx="17658535" cy="166233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Rounded Corners 305">
                    <a:extLst>
                      <a:ext uri="{FF2B5EF4-FFF2-40B4-BE49-F238E27FC236}">
                        <a16:creationId xmlns:a16="http://schemas.microsoft.com/office/drawing/2014/main" id="{9C49A9DC-1515-442F-85FB-CF51C732B3EE}"/>
                      </a:ext>
                    </a:extLst>
                  </p:cNvPr>
                  <p:cNvSpPr/>
                  <p:nvPr/>
                </p:nvSpPr>
                <p:spPr>
                  <a:xfrm>
                    <a:off x="1042501" y="26167821"/>
                    <a:ext cx="17595895" cy="184059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Rounded Corners 306">
                    <a:extLst>
                      <a:ext uri="{FF2B5EF4-FFF2-40B4-BE49-F238E27FC236}">
                        <a16:creationId xmlns:a16="http://schemas.microsoft.com/office/drawing/2014/main" id="{025B9D44-BF6A-4AB1-84E0-B8A99272B469}"/>
                      </a:ext>
                    </a:extLst>
                  </p:cNvPr>
                  <p:cNvSpPr/>
                  <p:nvPr/>
                </p:nvSpPr>
                <p:spPr>
                  <a:xfrm>
                    <a:off x="5745584" y="23481846"/>
                    <a:ext cx="3543264" cy="4691123"/>
                  </a:xfrm>
                  <a:prstGeom prst="roundRect">
                    <a:avLst/>
                  </a:prstGeom>
                  <a:solidFill>
                    <a:schemeClr val="accent4">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56F9B920-E108-4171-9319-42AF41C1F17B}"/>
                      </a:ext>
                    </a:extLst>
                  </p:cNvPr>
                  <p:cNvSpPr txBox="1"/>
                  <p:nvPr/>
                </p:nvSpPr>
                <p:spPr>
                  <a:xfrm>
                    <a:off x="619700" y="22773056"/>
                    <a:ext cx="5354510" cy="624241"/>
                  </a:xfrm>
                  <a:prstGeom prst="rect">
                    <a:avLst/>
                  </a:prstGeom>
                  <a:noFill/>
                </p:spPr>
                <p:txBody>
                  <a:bodyPr wrap="square" rtlCol="0">
                    <a:spAutoFit/>
                  </a:bodyPr>
                  <a:lstStyle/>
                  <a:p>
                    <a:pPr algn="ctr"/>
                    <a:r>
                      <a:rPr lang="en-US" sz="2400" b="1" dirty="0"/>
                      <a:t>Real Rain</a:t>
                    </a:r>
                  </a:p>
                </p:txBody>
              </p:sp>
              <p:sp>
                <p:nvSpPr>
                  <p:cNvPr id="308" name="Rectangle: Rounded Corners 307">
                    <a:extLst>
                      <a:ext uri="{FF2B5EF4-FFF2-40B4-BE49-F238E27FC236}">
                        <a16:creationId xmlns:a16="http://schemas.microsoft.com/office/drawing/2014/main" id="{08F073BA-ECED-4B9D-8C84-9A42BAC6EF8C}"/>
                      </a:ext>
                    </a:extLst>
                  </p:cNvPr>
                  <p:cNvSpPr/>
                  <p:nvPr/>
                </p:nvSpPr>
                <p:spPr>
                  <a:xfrm>
                    <a:off x="14716058" y="23469444"/>
                    <a:ext cx="3543264" cy="4622903"/>
                  </a:xfrm>
                  <a:prstGeom prst="roundRect">
                    <a:avLst/>
                  </a:prstGeom>
                  <a:solidFill>
                    <a:schemeClr val="accent6">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Rectangle: Rounded Corners 308">
                    <a:extLst>
                      <a:ext uri="{FF2B5EF4-FFF2-40B4-BE49-F238E27FC236}">
                        <a16:creationId xmlns:a16="http://schemas.microsoft.com/office/drawing/2014/main" id="{BB0B1117-05EF-45E6-8717-677DDF041C8E}"/>
                      </a:ext>
                    </a:extLst>
                  </p:cNvPr>
                  <p:cNvSpPr/>
                  <p:nvPr/>
                </p:nvSpPr>
                <p:spPr>
                  <a:xfrm>
                    <a:off x="10284706" y="23469445"/>
                    <a:ext cx="3543264" cy="4622903"/>
                  </a:xfrm>
                  <a:prstGeom prst="roundRect">
                    <a:avLst/>
                  </a:prstGeom>
                  <a:solidFill>
                    <a:schemeClr val="tx2">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5" name="Rectangle: Rounded Corners 304">
                  <a:extLst>
                    <a:ext uri="{FF2B5EF4-FFF2-40B4-BE49-F238E27FC236}">
                      <a16:creationId xmlns:a16="http://schemas.microsoft.com/office/drawing/2014/main" id="{04D19FD5-2EE1-4665-B2BF-051EBC878D49}"/>
                    </a:ext>
                  </a:extLst>
                </p:cNvPr>
                <p:cNvSpPr/>
                <p:nvPr/>
              </p:nvSpPr>
              <p:spPr>
                <a:xfrm>
                  <a:off x="3928032" y="23411786"/>
                  <a:ext cx="3543264" cy="4687017"/>
                </a:xfrm>
                <a:prstGeom prst="roundRect">
                  <a:avLst/>
                </a:prstGeom>
                <a:solidFill>
                  <a:schemeClr val="accent3">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1" name="TextBox 320">
                <a:extLst>
                  <a:ext uri="{FF2B5EF4-FFF2-40B4-BE49-F238E27FC236}">
                    <a16:creationId xmlns:a16="http://schemas.microsoft.com/office/drawing/2014/main" id="{20076E37-724F-460C-B18C-A3865B0B4897}"/>
                  </a:ext>
                </a:extLst>
              </p:cNvPr>
              <p:cNvSpPr txBox="1"/>
              <p:nvPr/>
            </p:nvSpPr>
            <p:spPr>
              <a:xfrm>
                <a:off x="6539664" y="22791649"/>
                <a:ext cx="3004608" cy="624241"/>
              </a:xfrm>
              <a:prstGeom prst="rect">
                <a:avLst/>
              </a:prstGeom>
              <a:noFill/>
            </p:spPr>
            <p:txBody>
              <a:bodyPr wrap="square" rtlCol="0">
                <a:spAutoFit/>
              </a:bodyPr>
              <a:lstStyle/>
              <a:p>
                <a:pPr algn="ctr"/>
                <a:r>
                  <a:rPr lang="en-US" sz="2400" b="1" dirty="0"/>
                  <a:t>ID-CGAN</a:t>
                </a:r>
              </a:p>
            </p:txBody>
          </p:sp>
          <p:grpSp>
            <p:nvGrpSpPr>
              <p:cNvPr id="2" name="Group 1">
                <a:extLst>
                  <a:ext uri="{FF2B5EF4-FFF2-40B4-BE49-F238E27FC236}">
                    <a16:creationId xmlns:a16="http://schemas.microsoft.com/office/drawing/2014/main" id="{4F502EAB-B4AA-4672-A23B-E85CB0EE0CD3}"/>
                  </a:ext>
                </a:extLst>
              </p:cNvPr>
              <p:cNvGrpSpPr/>
              <p:nvPr/>
            </p:nvGrpSpPr>
            <p:grpSpPr>
              <a:xfrm>
                <a:off x="1239032" y="23886910"/>
                <a:ext cx="18543734" cy="4114663"/>
                <a:chOff x="1348351" y="23853497"/>
                <a:chExt cx="18543734" cy="4114663"/>
              </a:xfrm>
            </p:grpSpPr>
            <p:pic>
              <p:nvPicPr>
                <p:cNvPr id="313" name="Picture 312">
                  <a:extLst>
                    <a:ext uri="{FF2B5EF4-FFF2-40B4-BE49-F238E27FC236}">
                      <a16:creationId xmlns:a16="http://schemas.microsoft.com/office/drawing/2014/main" id="{B74BB040-4F0E-4C55-84D9-B7206B6B14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41981" y="23911957"/>
                  <a:ext cx="2815945" cy="1706412"/>
                </a:xfrm>
                <a:prstGeom prst="rect">
                  <a:avLst/>
                </a:prstGeom>
                <a:ln w="38100">
                  <a:solidFill>
                    <a:srgbClr val="00316E"/>
                  </a:solidFill>
                </a:ln>
              </p:spPr>
            </p:pic>
            <p:pic>
              <p:nvPicPr>
                <p:cNvPr id="315" name="Picture 314">
                  <a:extLst>
                    <a:ext uri="{FF2B5EF4-FFF2-40B4-BE49-F238E27FC236}">
                      <a16:creationId xmlns:a16="http://schemas.microsoft.com/office/drawing/2014/main" id="{2631B4D1-12C4-4EB0-A54E-2E7D3AA5328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1791" y="26185011"/>
                  <a:ext cx="2858041" cy="1783149"/>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sp>
              <p:nvSpPr>
                <p:cNvPr id="316" name="TextBox 315">
                  <a:extLst>
                    <a:ext uri="{FF2B5EF4-FFF2-40B4-BE49-F238E27FC236}">
                      <a16:creationId xmlns:a16="http://schemas.microsoft.com/office/drawing/2014/main" id="{3DD97655-F16C-4ACC-8865-5A05A38B8338}"/>
                    </a:ext>
                  </a:extLst>
                </p:cNvPr>
                <p:cNvSpPr txBox="1"/>
                <p:nvPr/>
              </p:nvSpPr>
              <p:spPr>
                <a:xfrm>
                  <a:off x="1348351" y="25586251"/>
                  <a:ext cx="4672854" cy="544265"/>
                </a:xfrm>
                <a:prstGeom prst="rect">
                  <a:avLst/>
                </a:prstGeom>
                <a:noFill/>
              </p:spPr>
              <p:txBody>
                <a:bodyPr wrap="square" rtlCol="0">
                  <a:spAutoFit/>
                </a:bodyPr>
                <a:lstStyle/>
                <a:p>
                  <a:pPr algn="ctr"/>
                  <a:r>
                    <a:rPr lang="en-US" sz="2400" b="1" dirty="0"/>
                    <a:t>NIQE (7.3045)</a:t>
                  </a:r>
                </a:p>
              </p:txBody>
            </p:sp>
            <p:pic>
              <p:nvPicPr>
                <p:cNvPr id="319" name="Picture 318">
                  <a:extLst>
                    <a:ext uri="{FF2B5EF4-FFF2-40B4-BE49-F238E27FC236}">
                      <a16:creationId xmlns:a16="http://schemas.microsoft.com/office/drawing/2014/main" id="{7EA94243-6511-4A7C-87A1-9105B1A6C9F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23151" y="23853497"/>
                  <a:ext cx="2922804" cy="1782914"/>
                </a:xfrm>
                <a:prstGeom prst="rect">
                  <a:avLst/>
                </a:prstGeom>
                <a:ln w="38100">
                  <a:solidFill>
                    <a:schemeClr val="tx1"/>
                  </a:solidFill>
                </a:ln>
              </p:spPr>
            </p:pic>
            <p:pic>
              <p:nvPicPr>
                <p:cNvPr id="320" name="Picture 319">
                  <a:extLst>
                    <a:ext uri="{FF2B5EF4-FFF2-40B4-BE49-F238E27FC236}">
                      <a16:creationId xmlns:a16="http://schemas.microsoft.com/office/drawing/2014/main" id="{75B3090A-FA2B-4B8F-86CD-D70DD9DD93D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23152" y="26208308"/>
                  <a:ext cx="2858041" cy="1759852"/>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sp>
              <p:nvSpPr>
                <p:cNvPr id="322" name="TextBox 321">
                  <a:extLst>
                    <a:ext uri="{FF2B5EF4-FFF2-40B4-BE49-F238E27FC236}">
                      <a16:creationId xmlns:a16="http://schemas.microsoft.com/office/drawing/2014/main" id="{951AE8CD-57A2-4228-B0DD-3B95076B9079}"/>
                    </a:ext>
                  </a:extLst>
                </p:cNvPr>
                <p:cNvSpPr txBox="1"/>
                <p:nvPr/>
              </p:nvSpPr>
              <p:spPr>
                <a:xfrm>
                  <a:off x="6279033" y="25590425"/>
                  <a:ext cx="3771037" cy="544265"/>
                </a:xfrm>
                <a:prstGeom prst="rect">
                  <a:avLst/>
                </a:prstGeom>
                <a:noFill/>
              </p:spPr>
              <p:txBody>
                <a:bodyPr wrap="square" rtlCol="0">
                  <a:spAutoFit/>
                </a:bodyPr>
                <a:lstStyle/>
                <a:p>
                  <a:pPr algn="ctr"/>
                  <a:r>
                    <a:rPr lang="en-US" sz="2400" b="1" dirty="0"/>
                    <a:t>NIQE (3.7611)</a:t>
                  </a:r>
                </a:p>
              </p:txBody>
            </p:sp>
            <p:pic>
              <p:nvPicPr>
                <p:cNvPr id="326" name="Picture 325">
                  <a:extLst>
                    <a:ext uri="{FF2B5EF4-FFF2-40B4-BE49-F238E27FC236}">
                      <a16:creationId xmlns:a16="http://schemas.microsoft.com/office/drawing/2014/main" id="{643CA2BE-5110-437F-9137-62AC5279DEA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6962" y="23893950"/>
                  <a:ext cx="2940282" cy="1726808"/>
                </a:xfrm>
                <a:prstGeom prst="rect">
                  <a:avLst/>
                </a:prstGeom>
                <a:ln w="38100">
                  <a:solidFill>
                    <a:schemeClr val="tx1"/>
                  </a:solidFill>
                </a:ln>
              </p:spPr>
            </p:pic>
            <p:pic>
              <p:nvPicPr>
                <p:cNvPr id="328" name="Picture 327">
                  <a:extLst>
                    <a:ext uri="{FF2B5EF4-FFF2-40B4-BE49-F238E27FC236}">
                      <a16:creationId xmlns:a16="http://schemas.microsoft.com/office/drawing/2014/main" id="{E4B8A713-825A-4FE4-972E-14936879041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1474" r="2005" b="1"/>
                <a:stretch/>
              </p:blipFill>
              <p:spPr>
                <a:xfrm>
                  <a:off x="11552059" y="26266477"/>
                  <a:ext cx="2826121" cy="1630936"/>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sp>
              <p:nvSpPr>
                <p:cNvPr id="329" name="TextBox 328">
                  <a:extLst>
                    <a:ext uri="{FF2B5EF4-FFF2-40B4-BE49-F238E27FC236}">
                      <a16:creationId xmlns:a16="http://schemas.microsoft.com/office/drawing/2014/main" id="{E5075D4E-F7C8-448B-95CB-B70CD6E94336}"/>
                    </a:ext>
                  </a:extLst>
                </p:cNvPr>
                <p:cNvSpPr txBox="1"/>
                <p:nvPr/>
              </p:nvSpPr>
              <p:spPr>
                <a:xfrm>
                  <a:off x="10985417" y="25556322"/>
                  <a:ext cx="4027124" cy="544265"/>
                </a:xfrm>
                <a:prstGeom prst="rect">
                  <a:avLst/>
                </a:prstGeom>
                <a:noFill/>
              </p:spPr>
              <p:txBody>
                <a:bodyPr wrap="square" rtlCol="0">
                  <a:spAutoFit/>
                </a:bodyPr>
                <a:lstStyle/>
                <a:p>
                  <a:pPr algn="ctr"/>
                  <a:r>
                    <a:rPr lang="en-US" sz="2400" b="1" dirty="0"/>
                    <a:t>NIQE (3.0532)</a:t>
                  </a:r>
                </a:p>
              </p:txBody>
            </p:sp>
            <p:pic>
              <p:nvPicPr>
                <p:cNvPr id="330" name="Picture 329">
                  <a:extLst>
                    <a:ext uri="{FF2B5EF4-FFF2-40B4-BE49-F238E27FC236}">
                      <a16:creationId xmlns:a16="http://schemas.microsoft.com/office/drawing/2014/main" id="{079C0A45-E23C-42EC-89D2-B5562121A7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15764" y="23950869"/>
                  <a:ext cx="2991116" cy="1750111"/>
                </a:xfrm>
                <a:prstGeom prst="rect">
                  <a:avLst/>
                </a:prstGeom>
                <a:ln w="38100">
                  <a:solidFill>
                    <a:schemeClr val="tx1"/>
                  </a:solidFill>
                </a:ln>
              </p:spPr>
            </p:pic>
            <p:pic>
              <p:nvPicPr>
                <p:cNvPr id="332" name="Picture 331">
                  <a:extLst>
                    <a:ext uri="{FF2B5EF4-FFF2-40B4-BE49-F238E27FC236}">
                      <a16:creationId xmlns:a16="http://schemas.microsoft.com/office/drawing/2014/main" id="{95E70BCB-3406-4251-8272-D4A6A76D39B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b="3161"/>
                <a:stretch/>
              </p:blipFill>
              <p:spPr>
                <a:xfrm>
                  <a:off x="16257735" y="26289022"/>
                  <a:ext cx="2801600" cy="1589345"/>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sp>
              <p:nvSpPr>
                <p:cNvPr id="333" name="TextBox 332">
                  <a:extLst>
                    <a:ext uri="{FF2B5EF4-FFF2-40B4-BE49-F238E27FC236}">
                      <a16:creationId xmlns:a16="http://schemas.microsoft.com/office/drawing/2014/main" id="{3BDCF51A-D994-401E-B8E0-47C6EB08F976}"/>
                    </a:ext>
                  </a:extLst>
                </p:cNvPr>
                <p:cNvSpPr txBox="1"/>
                <p:nvPr/>
              </p:nvSpPr>
              <p:spPr>
                <a:xfrm>
                  <a:off x="15632434" y="25669497"/>
                  <a:ext cx="4259651" cy="544265"/>
                </a:xfrm>
                <a:prstGeom prst="rect">
                  <a:avLst/>
                </a:prstGeom>
                <a:noFill/>
              </p:spPr>
              <p:txBody>
                <a:bodyPr wrap="square" rtlCol="0">
                  <a:spAutoFit/>
                </a:bodyPr>
                <a:lstStyle/>
                <a:p>
                  <a:pPr algn="ctr"/>
                  <a:r>
                    <a:rPr lang="en-US" sz="2400" b="1" dirty="0"/>
                    <a:t>NIQE (2.7537)</a:t>
                  </a:r>
                </a:p>
              </p:txBody>
            </p:sp>
            <p:sp>
              <p:nvSpPr>
                <p:cNvPr id="334" name="Rectangle 333">
                  <a:extLst>
                    <a:ext uri="{FF2B5EF4-FFF2-40B4-BE49-F238E27FC236}">
                      <a16:creationId xmlns:a16="http://schemas.microsoft.com/office/drawing/2014/main" id="{EB43A5E5-65C9-475C-9217-09E1E62CFEA9}"/>
                    </a:ext>
                  </a:extLst>
                </p:cNvPr>
                <p:cNvSpPr/>
                <p:nvPr/>
              </p:nvSpPr>
              <p:spPr>
                <a:xfrm>
                  <a:off x="4157020" y="24998379"/>
                  <a:ext cx="801741" cy="558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885F067F-8BE7-42A9-820E-FD5B5B3DF078}"/>
                    </a:ext>
                  </a:extLst>
                </p:cNvPr>
                <p:cNvSpPr/>
                <p:nvPr/>
              </p:nvSpPr>
              <p:spPr>
                <a:xfrm>
                  <a:off x="8632212" y="25038324"/>
                  <a:ext cx="801741" cy="558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D58BD2A-9B7B-41FB-A272-86FD27435F9C}"/>
                    </a:ext>
                  </a:extLst>
                </p:cNvPr>
                <p:cNvSpPr/>
                <p:nvPr/>
              </p:nvSpPr>
              <p:spPr>
                <a:xfrm>
                  <a:off x="13457574" y="25003574"/>
                  <a:ext cx="801741" cy="558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5875DD61-CD15-4AE9-BCD5-886CB9687167}"/>
                    </a:ext>
                  </a:extLst>
                </p:cNvPr>
                <p:cNvSpPr/>
                <p:nvPr/>
              </p:nvSpPr>
              <p:spPr>
                <a:xfrm>
                  <a:off x="18257595" y="25099108"/>
                  <a:ext cx="801741" cy="5589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TextBox 20">
              <a:extLst>
                <a:ext uri="{FF2B5EF4-FFF2-40B4-BE49-F238E27FC236}">
                  <a16:creationId xmlns:a16="http://schemas.microsoft.com/office/drawing/2014/main" id="{F6BC1978-116F-4563-8DB0-60E5452EA3F8}"/>
                </a:ext>
              </a:extLst>
            </p:cNvPr>
            <p:cNvSpPr txBox="1"/>
            <p:nvPr/>
          </p:nvSpPr>
          <p:spPr>
            <a:xfrm>
              <a:off x="10150721" y="14668879"/>
              <a:ext cx="5442516" cy="505705"/>
            </a:xfrm>
            <a:prstGeom prst="rect">
              <a:avLst/>
            </a:prstGeom>
            <a:noFill/>
          </p:spPr>
          <p:txBody>
            <a:bodyPr wrap="none" rtlCol="0">
              <a:spAutoFit/>
            </a:bodyPr>
            <a:lstStyle/>
            <a:p>
              <a:r>
                <a:rPr lang="en-US" sz="2000" b="1" dirty="0"/>
                <a:t>Figure 3</a:t>
              </a:r>
              <a:r>
                <a:rPr lang="en-US" sz="2000" dirty="0"/>
                <a:t> Qualitative Analysis using real rain images</a:t>
              </a:r>
            </a:p>
          </p:txBody>
        </p:sp>
        <p:sp>
          <p:nvSpPr>
            <p:cNvPr id="471" name="TextBox 470">
              <a:extLst>
                <a:ext uri="{FF2B5EF4-FFF2-40B4-BE49-F238E27FC236}">
                  <a16:creationId xmlns:a16="http://schemas.microsoft.com/office/drawing/2014/main" id="{548539E1-D483-498E-B3B9-8BB1EAC35239}"/>
                </a:ext>
              </a:extLst>
            </p:cNvPr>
            <p:cNvSpPr txBox="1"/>
            <p:nvPr/>
          </p:nvSpPr>
          <p:spPr>
            <a:xfrm>
              <a:off x="15795595" y="4426793"/>
              <a:ext cx="2151304" cy="583506"/>
            </a:xfrm>
            <a:prstGeom prst="rect">
              <a:avLst/>
            </a:prstGeom>
            <a:noFill/>
          </p:spPr>
          <p:txBody>
            <a:bodyPr wrap="square" rtlCol="0">
              <a:spAutoFit/>
            </a:bodyPr>
            <a:lstStyle/>
            <a:p>
              <a:pPr algn="ctr"/>
              <a:r>
                <a:rPr lang="en-US" sz="2400" b="1" dirty="0"/>
                <a:t>CycleGAN</a:t>
              </a:r>
            </a:p>
          </p:txBody>
        </p:sp>
        <p:grpSp>
          <p:nvGrpSpPr>
            <p:cNvPr id="513" name="Group 512">
              <a:extLst>
                <a:ext uri="{FF2B5EF4-FFF2-40B4-BE49-F238E27FC236}">
                  <a16:creationId xmlns:a16="http://schemas.microsoft.com/office/drawing/2014/main" id="{B667DCAC-A63A-48E5-B6A3-DA822D292497}"/>
                </a:ext>
              </a:extLst>
            </p:cNvPr>
            <p:cNvGrpSpPr/>
            <p:nvPr/>
          </p:nvGrpSpPr>
          <p:grpSpPr>
            <a:xfrm>
              <a:off x="10144104" y="10033799"/>
              <a:ext cx="10681861" cy="4396596"/>
              <a:chOff x="1000678" y="23526817"/>
              <a:chExt cx="18963395" cy="4703525"/>
            </a:xfrm>
          </p:grpSpPr>
          <p:grpSp>
            <p:nvGrpSpPr>
              <p:cNvPr id="514" name="Group 513">
                <a:extLst>
                  <a:ext uri="{FF2B5EF4-FFF2-40B4-BE49-F238E27FC236}">
                    <a16:creationId xmlns:a16="http://schemas.microsoft.com/office/drawing/2014/main" id="{D9DFB86F-523E-4223-8791-2EA16E085561}"/>
                  </a:ext>
                </a:extLst>
              </p:cNvPr>
              <p:cNvGrpSpPr/>
              <p:nvPr/>
            </p:nvGrpSpPr>
            <p:grpSpPr>
              <a:xfrm>
                <a:off x="1000678" y="23526817"/>
                <a:ext cx="18963395" cy="4703525"/>
                <a:chOff x="3316339" y="23407679"/>
                <a:chExt cx="17726680" cy="4703525"/>
              </a:xfrm>
            </p:grpSpPr>
            <p:grpSp>
              <p:nvGrpSpPr>
                <p:cNvPr id="533" name="Group 532">
                  <a:extLst>
                    <a:ext uri="{FF2B5EF4-FFF2-40B4-BE49-F238E27FC236}">
                      <a16:creationId xmlns:a16="http://schemas.microsoft.com/office/drawing/2014/main" id="{43364E31-F8F7-491C-AB38-87EA613967E1}"/>
                    </a:ext>
                  </a:extLst>
                </p:cNvPr>
                <p:cNvGrpSpPr/>
                <p:nvPr/>
              </p:nvGrpSpPr>
              <p:grpSpPr>
                <a:xfrm>
                  <a:off x="3316339" y="23407679"/>
                  <a:ext cx="17726680" cy="4703525"/>
                  <a:chOff x="974356" y="23469444"/>
                  <a:chExt cx="17726680" cy="4703525"/>
                </a:xfrm>
              </p:grpSpPr>
              <p:sp>
                <p:nvSpPr>
                  <p:cNvPr id="535" name="Rectangle: Rounded Corners 534">
                    <a:extLst>
                      <a:ext uri="{FF2B5EF4-FFF2-40B4-BE49-F238E27FC236}">
                        <a16:creationId xmlns:a16="http://schemas.microsoft.com/office/drawing/2014/main" id="{F1A47824-332E-4E61-8B22-7CE330ABAA50}"/>
                      </a:ext>
                    </a:extLst>
                  </p:cNvPr>
                  <p:cNvSpPr/>
                  <p:nvPr/>
                </p:nvSpPr>
                <p:spPr>
                  <a:xfrm>
                    <a:off x="1042501" y="23915588"/>
                    <a:ext cx="17658535" cy="166233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Rounded Corners 535">
                    <a:extLst>
                      <a:ext uri="{FF2B5EF4-FFF2-40B4-BE49-F238E27FC236}">
                        <a16:creationId xmlns:a16="http://schemas.microsoft.com/office/drawing/2014/main" id="{F247E8C0-E713-4704-83A0-A3C6F3BD0576}"/>
                      </a:ext>
                    </a:extLst>
                  </p:cNvPr>
                  <p:cNvSpPr/>
                  <p:nvPr/>
                </p:nvSpPr>
                <p:spPr>
                  <a:xfrm>
                    <a:off x="974356" y="26039529"/>
                    <a:ext cx="17595895" cy="184059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Rounded Corners 536">
                    <a:extLst>
                      <a:ext uri="{FF2B5EF4-FFF2-40B4-BE49-F238E27FC236}">
                        <a16:creationId xmlns:a16="http://schemas.microsoft.com/office/drawing/2014/main" id="{7295C971-F123-4B8D-85CC-72F938FA74A4}"/>
                      </a:ext>
                    </a:extLst>
                  </p:cNvPr>
                  <p:cNvSpPr/>
                  <p:nvPr/>
                </p:nvSpPr>
                <p:spPr>
                  <a:xfrm>
                    <a:off x="5745584" y="23481846"/>
                    <a:ext cx="3543264" cy="4691123"/>
                  </a:xfrm>
                  <a:prstGeom prst="roundRect">
                    <a:avLst/>
                  </a:prstGeom>
                  <a:solidFill>
                    <a:schemeClr val="accent4">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Rectangle: Rounded Corners 538">
                    <a:extLst>
                      <a:ext uri="{FF2B5EF4-FFF2-40B4-BE49-F238E27FC236}">
                        <a16:creationId xmlns:a16="http://schemas.microsoft.com/office/drawing/2014/main" id="{D3A335BF-DD97-4934-AA5A-13D398D96362}"/>
                      </a:ext>
                    </a:extLst>
                  </p:cNvPr>
                  <p:cNvSpPr/>
                  <p:nvPr/>
                </p:nvSpPr>
                <p:spPr>
                  <a:xfrm>
                    <a:off x="14716058" y="23469444"/>
                    <a:ext cx="3543264" cy="4622903"/>
                  </a:xfrm>
                  <a:prstGeom prst="roundRect">
                    <a:avLst/>
                  </a:prstGeom>
                  <a:solidFill>
                    <a:schemeClr val="accent6">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 name="Rectangle: Rounded Corners 539">
                    <a:extLst>
                      <a:ext uri="{FF2B5EF4-FFF2-40B4-BE49-F238E27FC236}">
                        <a16:creationId xmlns:a16="http://schemas.microsoft.com/office/drawing/2014/main" id="{B12B27F1-59B7-4588-9B68-A96924D74462}"/>
                      </a:ext>
                    </a:extLst>
                  </p:cNvPr>
                  <p:cNvSpPr/>
                  <p:nvPr/>
                </p:nvSpPr>
                <p:spPr>
                  <a:xfrm>
                    <a:off x="10284706" y="23469445"/>
                    <a:ext cx="3543265" cy="4622903"/>
                  </a:xfrm>
                  <a:prstGeom prst="roundRect">
                    <a:avLst/>
                  </a:prstGeom>
                  <a:solidFill>
                    <a:schemeClr val="tx2">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4" name="Rectangle: Rounded Corners 533">
                  <a:extLst>
                    <a:ext uri="{FF2B5EF4-FFF2-40B4-BE49-F238E27FC236}">
                      <a16:creationId xmlns:a16="http://schemas.microsoft.com/office/drawing/2014/main" id="{BC3A6408-5A01-49B8-AE07-EB028E112CD9}"/>
                    </a:ext>
                  </a:extLst>
                </p:cNvPr>
                <p:cNvSpPr/>
                <p:nvPr/>
              </p:nvSpPr>
              <p:spPr>
                <a:xfrm>
                  <a:off x="3928032" y="23411786"/>
                  <a:ext cx="3543264" cy="4687017"/>
                </a:xfrm>
                <a:prstGeom prst="roundRect">
                  <a:avLst/>
                </a:prstGeom>
                <a:solidFill>
                  <a:schemeClr val="accent3">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6" name="Group 515">
                <a:extLst>
                  <a:ext uri="{FF2B5EF4-FFF2-40B4-BE49-F238E27FC236}">
                    <a16:creationId xmlns:a16="http://schemas.microsoft.com/office/drawing/2014/main" id="{42C34117-674F-4FB2-AA14-1BF8D10A7074}"/>
                  </a:ext>
                </a:extLst>
              </p:cNvPr>
              <p:cNvGrpSpPr/>
              <p:nvPr/>
            </p:nvGrpSpPr>
            <p:grpSpPr>
              <a:xfrm>
                <a:off x="1235394" y="25611365"/>
                <a:ext cx="18549533" cy="561877"/>
                <a:chOff x="1344713" y="25577952"/>
                <a:chExt cx="18549533" cy="561877"/>
              </a:xfrm>
            </p:grpSpPr>
            <p:sp>
              <p:nvSpPr>
                <p:cNvPr id="519" name="TextBox 518">
                  <a:extLst>
                    <a:ext uri="{FF2B5EF4-FFF2-40B4-BE49-F238E27FC236}">
                      <a16:creationId xmlns:a16="http://schemas.microsoft.com/office/drawing/2014/main" id="{9C5D9D0C-0A06-46B8-A417-28A74F666FB8}"/>
                    </a:ext>
                  </a:extLst>
                </p:cNvPr>
                <p:cNvSpPr txBox="1"/>
                <p:nvPr/>
              </p:nvSpPr>
              <p:spPr>
                <a:xfrm>
                  <a:off x="1344713" y="25622672"/>
                  <a:ext cx="4672855" cy="493893"/>
                </a:xfrm>
                <a:prstGeom prst="rect">
                  <a:avLst/>
                </a:prstGeom>
                <a:noFill/>
              </p:spPr>
              <p:txBody>
                <a:bodyPr wrap="square" rtlCol="0">
                  <a:spAutoFit/>
                </a:bodyPr>
                <a:lstStyle/>
                <a:p>
                  <a:pPr algn="ctr"/>
                  <a:r>
                    <a:rPr lang="en-US" sz="2400" b="1" dirty="0"/>
                    <a:t>NIQE (5.8153)</a:t>
                  </a:r>
                </a:p>
              </p:txBody>
            </p:sp>
            <p:sp>
              <p:nvSpPr>
                <p:cNvPr id="522" name="TextBox 521">
                  <a:extLst>
                    <a:ext uri="{FF2B5EF4-FFF2-40B4-BE49-F238E27FC236}">
                      <a16:creationId xmlns:a16="http://schemas.microsoft.com/office/drawing/2014/main" id="{111C6BAB-B034-4C64-B205-9319B473253E}"/>
                    </a:ext>
                  </a:extLst>
                </p:cNvPr>
                <p:cNvSpPr txBox="1"/>
                <p:nvPr/>
              </p:nvSpPr>
              <p:spPr>
                <a:xfrm>
                  <a:off x="6278214" y="25645934"/>
                  <a:ext cx="3771038" cy="493895"/>
                </a:xfrm>
                <a:prstGeom prst="rect">
                  <a:avLst/>
                </a:prstGeom>
                <a:noFill/>
              </p:spPr>
              <p:txBody>
                <a:bodyPr wrap="square" rtlCol="0">
                  <a:spAutoFit/>
                </a:bodyPr>
                <a:lstStyle/>
                <a:p>
                  <a:pPr algn="ctr"/>
                  <a:r>
                    <a:rPr lang="en-US" sz="2400" b="1" dirty="0"/>
                    <a:t>NIQE (3.1650)</a:t>
                  </a:r>
                </a:p>
              </p:txBody>
            </p:sp>
            <p:sp>
              <p:nvSpPr>
                <p:cNvPr id="525" name="TextBox 524">
                  <a:extLst>
                    <a:ext uri="{FF2B5EF4-FFF2-40B4-BE49-F238E27FC236}">
                      <a16:creationId xmlns:a16="http://schemas.microsoft.com/office/drawing/2014/main" id="{5EF1EB0D-BFC2-472B-9F70-E6D005A63108}"/>
                    </a:ext>
                  </a:extLst>
                </p:cNvPr>
                <p:cNvSpPr txBox="1"/>
                <p:nvPr/>
              </p:nvSpPr>
              <p:spPr>
                <a:xfrm>
                  <a:off x="10947245" y="25584436"/>
                  <a:ext cx="4027123" cy="493893"/>
                </a:xfrm>
                <a:prstGeom prst="rect">
                  <a:avLst/>
                </a:prstGeom>
                <a:noFill/>
              </p:spPr>
              <p:txBody>
                <a:bodyPr wrap="square" rtlCol="0">
                  <a:spAutoFit/>
                </a:bodyPr>
                <a:lstStyle/>
                <a:p>
                  <a:pPr algn="ctr"/>
                  <a:r>
                    <a:rPr lang="en-US" sz="2400" b="1" dirty="0"/>
                    <a:t>NIQE (3.4610)</a:t>
                  </a:r>
                </a:p>
              </p:txBody>
            </p:sp>
            <p:sp>
              <p:nvSpPr>
                <p:cNvPr id="528" name="TextBox 527">
                  <a:extLst>
                    <a:ext uri="{FF2B5EF4-FFF2-40B4-BE49-F238E27FC236}">
                      <a16:creationId xmlns:a16="http://schemas.microsoft.com/office/drawing/2014/main" id="{E0A91D64-7859-404A-8E3A-C46197053A83}"/>
                    </a:ext>
                  </a:extLst>
                </p:cNvPr>
                <p:cNvSpPr txBox="1"/>
                <p:nvPr/>
              </p:nvSpPr>
              <p:spPr>
                <a:xfrm>
                  <a:off x="15634595" y="25577952"/>
                  <a:ext cx="4259651" cy="493894"/>
                </a:xfrm>
                <a:prstGeom prst="rect">
                  <a:avLst/>
                </a:prstGeom>
                <a:noFill/>
              </p:spPr>
              <p:txBody>
                <a:bodyPr wrap="square" rtlCol="0">
                  <a:spAutoFit/>
                </a:bodyPr>
                <a:lstStyle/>
                <a:p>
                  <a:pPr algn="ctr"/>
                  <a:r>
                    <a:rPr lang="en-US" sz="2400" b="1" dirty="0"/>
                    <a:t>NIQE (3.0171)</a:t>
                  </a:r>
                </a:p>
              </p:txBody>
            </p:sp>
          </p:grpSp>
        </p:grpSp>
        <p:pic>
          <p:nvPicPr>
            <p:cNvPr id="541" name="Picture 540">
              <a:extLst>
                <a:ext uri="{FF2B5EF4-FFF2-40B4-BE49-F238E27FC236}">
                  <a16:creationId xmlns:a16="http://schemas.microsoft.com/office/drawing/2014/main" id="{F5ACCBDF-8AFC-4272-8B70-705ADDAB92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725791" y="12653019"/>
              <a:ext cx="1619957" cy="1532446"/>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pic>
          <p:nvPicPr>
            <p:cNvPr id="542" name="Picture 541">
              <a:extLst>
                <a:ext uri="{FF2B5EF4-FFF2-40B4-BE49-F238E27FC236}">
                  <a16:creationId xmlns:a16="http://schemas.microsoft.com/office/drawing/2014/main" id="{495AFDA5-3C45-4EF0-AC3A-F9572E05991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260305" y="12650312"/>
              <a:ext cx="1591079" cy="1586109"/>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pic>
          <p:nvPicPr>
            <p:cNvPr id="543" name="Picture 542">
              <a:extLst>
                <a:ext uri="{FF2B5EF4-FFF2-40B4-BE49-F238E27FC236}">
                  <a16:creationId xmlns:a16="http://schemas.microsoft.com/office/drawing/2014/main" id="{E960533F-1D27-46B1-AEAA-5BE9C575D9D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003702" y="12605376"/>
              <a:ext cx="1638872" cy="1585360"/>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pic>
          <p:nvPicPr>
            <p:cNvPr id="545" name="Picture 544">
              <a:extLst>
                <a:ext uri="{FF2B5EF4-FFF2-40B4-BE49-F238E27FC236}">
                  <a16:creationId xmlns:a16="http://schemas.microsoft.com/office/drawing/2014/main" id="{E1FEF41C-98C5-49BC-992E-6AEB356BAAD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657601" y="10313059"/>
              <a:ext cx="1669261" cy="1669261"/>
            </a:xfrm>
            <a:prstGeom prst="rect">
              <a:avLst/>
            </a:prstGeom>
            <a:ln w="38100">
              <a:solidFill>
                <a:schemeClr val="tx1"/>
              </a:solidFill>
            </a:ln>
          </p:spPr>
        </p:pic>
        <p:pic>
          <p:nvPicPr>
            <p:cNvPr id="547" name="Picture 546">
              <a:extLst>
                <a:ext uri="{FF2B5EF4-FFF2-40B4-BE49-F238E27FC236}">
                  <a16:creationId xmlns:a16="http://schemas.microsoft.com/office/drawing/2014/main" id="{CBE3A8F2-687B-4EA9-B146-FF25F88F00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198006" y="10246336"/>
              <a:ext cx="1726881" cy="1726881"/>
            </a:xfrm>
            <a:prstGeom prst="rect">
              <a:avLst/>
            </a:prstGeom>
            <a:ln w="38100">
              <a:solidFill>
                <a:schemeClr val="tx1"/>
              </a:solidFill>
            </a:ln>
          </p:spPr>
        </p:pic>
        <p:pic>
          <p:nvPicPr>
            <p:cNvPr id="548" name="Picture 547">
              <a:extLst>
                <a:ext uri="{FF2B5EF4-FFF2-40B4-BE49-F238E27FC236}">
                  <a16:creationId xmlns:a16="http://schemas.microsoft.com/office/drawing/2014/main" id="{362DE470-3F8E-4E61-B0BD-048F46C839A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8711184" y="12612953"/>
              <a:ext cx="1646512" cy="1562661"/>
            </a:xfrm>
            <a:prstGeom prst="roundRect">
              <a:avLst>
                <a:gd name="adj" fmla="val 8594"/>
              </a:avLst>
            </a:prstGeom>
            <a:solidFill>
              <a:srgbClr val="FFFFFF">
                <a:shade val="85000"/>
              </a:srgbClr>
            </a:solidFill>
            <a:ln w="38100">
              <a:solidFill>
                <a:schemeClr val="tx1"/>
              </a:solidFill>
            </a:ln>
            <a:effectLst>
              <a:reflection blurRad="12700" stA="38000" endPos="28000" dist="5000" dir="5400000" sy="-100000" algn="bl" rotWithShape="0"/>
            </a:effectLst>
          </p:spPr>
        </p:pic>
        <p:pic>
          <p:nvPicPr>
            <p:cNvPr id="550" name="Picture 549">
              <a:extLst>
                <a:ext uri="{FF2B5EF4-FFF2-40B4-BE49-F238E27FC236}">
                  <a16:creationId xmlns:a16="http://schemas.microsoft.com/office/drawing/2014/main" id="{B451C6F4-8181-4337-98FF-E8B769E5C84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633138" y="10259465"/>
              <a:ext cx="1914189" cy="1727378"/>
            </a:xfrm>
            <a:prstGeom prst="rect">
              <a:avLst/>
            </a:prstGeom>
            <a:ln w="38100">
              <a:solidFill>
                <a:schemeClr val="tx1"/>
              </a:solidFill>
            </a:ln>
          </p:spPr>
        </p:pic>
        <p:pic>
          <p:nvPicPr>
            <p:cNvPr id="552" name="Picture 551">
              <a:extLst>
                <a:ext uri="{FF2B5EF4-FFF2-40B4-BE49-F238E27FC236}">
                  <a16:creationId xmlns:a16="http://schemas.microsoft.com/office/drawing/2014/main" id="{62733923-9284-4A97-94C8-EB6A3318367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942472" y="10235272"/>
              <a:ext cx="1725451" cy="1725451"/>
            </a:xfrm>
            <a:prstGeom prst="rect">
              <a:avLst/>
            </a:prstGeom>
            <a:ln w="38100">
              <a:solidFill>
                <a:schemeClr val="tx1"/>
              </a:solidFill>
            </a:ln>
          </p:spPr>
        </p:pic>
        <p:sp>
          <p:nvSpPr>
            <p:cNvPr id="567" name="Rectangle 566">
              <a:extLst>
                <a:ext uri="{FF2B5EF4-FFF2-40B4-BE49-F238E27FC236}">
                  <a16:creationId xmlns:a16="http://schemas.microsoft.com/office/drawing/2014/main" id="{3D2F4B18-CF8A-426E-B066-1F86BB0C41C8}"/>
                </a:ext>
              </a:extLst>
            </p:cNvPr>
            <p:cNvSpPr/>
            <p:nvPr/>
          </p:nvSpPr>
          <p:spPr>
            <a:xfrm>
              <a:off x="17091284" y="11465428"/>
              <a:ext cx="507324" cy="439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A62ACDBD-FF7A-4FAC-AF86-AFE59FD8023A}"/>
                </a:ext>
              </a:extLst>
            </p:cNvPr>
            <p:cNvSpPr/>
            <p:nvPr/>
          </p:nvSpPr>
          <p:spPr>
            <a:xfrm>
              <a:off x="11921662" y="11497858"/>
              <a:ext cx="507324" cy="439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D0240026-A901-45F7-8616-FF0A4AC62EB4}"/>
                </a:ext>
              </a:extLst>
            </p:cNvPr>
            <p:cNvSpPr/>
            <p:nvPr/>
          </p:nvSpPr>
          <p:spPr>
            <a:xfrm>
              <a:off x="19782440" y="11508627"/>
              <a:ext cx="507324" cy="439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BE223DE5-5293-4F46-BAE0-55BED297D09C}"/>
                </a:ext>
              </a:extLst>
            </p:cNvPr>
            <p:cNvSpPr/>
            <p:nvPr/>
          </p:nvSpPr>
          <p:spPr>
            <a:xfrm>
              <a:off x="14371380" y="11464156"/>
              <a:ext cx="507324" cy="439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1" name="Rectangle 570">
            <a:extLst>
              <a:ext uri="{FF2B5EF4-FFF2-40B4-BE49-F238E27FC236}">
                <a16:creationId xmlns:a16="http://schemas.microsoft.com/office/drawing/2014/main" id="{38955E9E-BB22-4C86-ADED-01C603B0D4F2}"/>
              </a:ext>
            </a:extLst>
          </p:cNvPr>
          <p:cNvSpPr/>
          <p:nvPr/>
        </p:nvSpPr>
        <p:spPr>
          <a:xfrm>
            <a:off x="9947408" y="12749733"/>
            <a:ext cx="10693400" cy="707886"/>
          </a:xfrm>
          <a:prstGeom prst="rect">
            <a:avLst/>
          </a:prstGeom>
        </p:spPr>
        <p:txBody>
          <a:bodyPr>
            <a:spAutoFit/>
          </a:bodyPr>
          <a:lstStyle/>
          <a:p>
            <a:pPr algn="just"/>
            <a:r>
              <a:rPr lang="en-US" sz="2000" dirty="0"/>
              <a:t>* Lai Meng Tang, Li Hong Lim, and Paul Siebert (2018) Removal of Visual Disruption Caused by Rain using Cycle-Consistent Generative Adversarial Networks</a:t>
            </a:r>
          </a:p>
        </p:txBody>
      </p:sp>
      <p:sp>
        <p:nvSpPr>
          <p:cNvPr id="572" name="TextBox 571">
            <a:extLst>
              <a:ext uri="{FF2B5EF4-FFF2-40B4-BE49-F238E27FC236}">
                <a16:creationId xmlns:a16="http://schemas.microsoft.com/office/drawing/2014/main" id="{4162BE3F-F914-4B78-A11A-7D42505F14D6}"/>
              </a:ext>
            </a:extLst>
          </p:cNvPr>
          <p:cNvSpPr txBox="1"/>
          <p:nvPr/>
        </p:nvSpPr>
        <p:spPr>
          <a:xfrm>
            <a:off x="371037" y="17953842"/>
            <a:ext cx="6392712" cy="1015663"/>
          </a:xfrm>
          <a:prstGeom prst="rect">
            <a:avLst/>
          </a:prstGeom>
          <a:noFill/>
        </p:spPr>
        <p:txBody>
          <a:bodyPr wrap="none" rtlCol="0">
            <a:spAutoFit/>
          </a:bodyPr>
          <a:lstStyle/>
          <a:p>
            <a:r>
              <a:rPr lang="en-US" sz="3000" dirty="0"/>
              <a:t>Create and implement novel algorithm, </a:t>
            </a:r>
          </a:p>
          <a:p>
            <a:r>
              <a:rPr lang="en-US" sz="3000" dirty="0"/>
              <a:t>Wavelet CycleGAN to: </a:t>
            </a:r>
          </a:p>
        </p:txBody>
      </p:sp>
      <p:sp>
        <p:nvSpPr>
          <p:cNvPr id="284" name="TextBox 283">
            <a:extLst>
              <a:ext uri="{FF2B5EF4-FFF2-40B4-BE49-F238E27FC236}">
                <a16:creationId xmlns:a16="http://schemas.microsoft.com/office/drawing/2014/main" id="{0E276E48-7ED9-46BE-90A6-34F0F90EDDC1}"/>
              </a:ext>
            </a:extLst>
          </p:cNvPr>
          <p:cNvSpPr txBox="1"/>
          <p:nvPr/>
        </p:nvSpPr>
        <p:spPr>
          <a:xfrm>
            <a:off x="10021920" y="14282631"/>
            <a:ext cx="11096440" cy="1631216"/>
          </a:xfrm>
          <a:prstGeom prst="rect">
            <a:avLst/>
          </a:prstGeom>
          <a:noFill/>
        </p:spPr>
        <p:txBody>
          <a:bodyPr wrap="square" rtlCol="0">
            <a:spAutoFit/>
          </a:bodyPr>
          <a:lstStyle/>
          <a:p>
            <a:pPr algn="just"/>
            <a:r>
              <a:rPr lang="en-US" sz="2400" dirty="0"/>
              <a:t>NIQE (Naturalness Image Quality Evaluator) is an image comparison without any dependency (ground truth). </a:t>
            </a:r>
          </a:p>
          <a:p>
            <a:pPr algn="just"/>
            <a:endParaRPr lang="en-US" sz="2800" dirty="0"/>
          </a:p>
          <a:p>
            <a:pPr algn="just"/>
            <a:endParaRPr lang="en-US" sz="2400" dirty="0"/>
          </a:p>
        </p:txBody>
      </p:sp>
      <p:sp>
        <p:nvSpPr>
          <p:cNvPr id="157" name="Rectangle 156">
            <a:extLst>
              <a:ext uri="{FF2B5EF4-FFF2-40B4-BE49-F238E27FC236}">
                <a16:creationId xmlns:a16="http://schemas.microsoft.com/office/drawing/2014/main" id="{124B05BB-D760-4021-A567-7B26AF54B3D9}"/>
              </a:ext>
            </a:extLst>
          </p:cNvPr>
          <p:cNvSpPr/>
          <p:nvPr/>
        </p:nvSpPr>
        <p:spPr>
          <a:xfrm>
            <a:off x="10070377" y="13497643"/>
            <a:ext cx="10982135" cy="803960"/>
          </a:xfrm>
          <a:prstGeom prst="rect">
            <a:avLst/>
          </a:prstGeom>
          <a:solidFill>
            <a:schemeClr val="accent1"/>
          </a:solidFill>
          <a:ln>
            <a:solidFill>
              <a:srgbClr val="7690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spc="300" dirty="0">
                <a:solidFill>
                  <a:schemeClr val="bg1"/>
                </a:solidFill>
                <a:latin typeface="Calibri" panose="020F0502020204030204" pitchFamily="34" charset="0"/>
                <a:ea typeface="Malgun Gothic Semilight" charset="-127"/>
                <a:cs typeface="Calibri" panose="020F0502020204030204" pitchFamily="34" charset="0"/>
              </a:rPr>
              <a:t>Testing Dataset </a:t>
            </a:r>
          </a:p>
        </p:txBody>
      </p:sp>
      <p:sp>
        <p:nvSpPr>
          <p:cNvPr id="158" name="Rectangle 157">
            <a:extLst>
              <a:ext uri="{FF2B5EF4-FFF2-40B4-BE49-F238E27FC236}">
                <a16:creationId xmlns:a16="http://schemas.microsoft.com/office/drawing/2014/main" id="{2C73AA53-BEA9-43BB-8116-B87ED6673020}"/>
              </a:ext>
            </a:extLst>
          </p:cNvPr>
          <p:cNvSpPr/>
          <p:nvPr/>
        </p:nvSpPr>
        <p:spPr>
          <a:xfrm>
            <a:off x="10190814" y="3373322"/>
            <a:ext cx="10786762" cy="831771"/>
          </a:xfrm>
          <a:prstGeom prst="rect">
            <a:avLst/>
          </a:prstGeom>
          <a:solidFill>
            <a:schemeClr val="accent1"/>
          </a:solidFill>
          <a:ln>
            <a:solidFill>
              <a:srgbClr val="7690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spc="300" dirty="0">
                <a:solidFill>
                  <a:schemeClr val="bg1"/>
                </a:solidFill>
                <a:latin typeface="Calibri" panose="020F0502020204030204" pitchFamily="34" charset="0"/>
                <a:ea typeface="Malgun Gothic Semilight" charset="-127"/>
                <a:cs typeface="Calibri" panose="020F0502020204030204" pitchFamily="34" charset="0"/>
              </a:rPr>
              <a:t>Training Dataset </a:t>
            </a:r>
          </a:p>
        </p:txBody>
      </p:sp>
      <p:grpSp>
        <p:nvGrpSpPr>
          <p:cNvPr id="482" name="Group 481">
            <a:extLst>
              <a:ext uri="{FF2B5EF4-FFF2-40B4-BE49-F238E27FC236}">
                <a16:creationId xmlns:a16="http://schemas.microsoft.com/office/drawing/2014/main" id="{8506B060-904E-47A7-863E-0C182835B62D}"/>
              </a:ext>
            </a:extLst>
          </p:cNvPr>
          <p:cNvGrpSpPr/>
          <p:nvPr/>
        </p:nvGrpSpPr>
        <p:grpSpPr>
          <a:xfrm>
            <a:off x="9666955" y="4391824"/>
            <a:ext cx="11310621" cy="5084735"/>
            <a:chOff x="9666955" y="4600355"/>
            <a:chExt cx="11059637" cy="4040541"/>
          </a:xfrm>
        </p:grpSpPr>
        <p:grpSp>
          <p:nvGrpSpPr>
            <p:cNvPr id="18" name="Group 17">
              <a:extLst>
                <a:ext uri="{FF2B5EF4-FFF2-40B4-BE49-F238E27FC236}">
                  <a16:creationId xmlns:a16="http://schemas.microsoft.com/office/drawing/2014/main" id="{5E321B92-D7AB-4958-9927-13A237B3B5A5}"/>
                </a:ext>
              </a:extLst>
            </p:cNvPr>
            <p:cNvGrpSpPr/>
            <p:nvPr/>
          </p:nvGrpSpPr>
          <p:grpSpPr>
            <a:xfrm>
              <a:off x="9666955" y="6805996"/>
              <a:ext cx="2652113" cy="1834900"/>
              <a:chOff x="9828575" y="4438420"/>
              <a:chExt cx="2652113" cy="1834900"/>
            </a:xfrm>
          </p:grpSpPr>
          <p:pic>
            <p:nvPicPr>
              <p:cNvPr id="17" name="Picture 16">
                <a:extLst>
                  <a:ext uri="{FF2B5EF4-FFF2-40B4-BE49-F238E27FC236}">
                    <a16:creationId xmlns:a16="http://schemas.microsoft.com/office/drawing/2014/main" id="{B27D9700-AA01-4556-A487-F1597A4E0B9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95642" y="4438420"/>
                <a:ext cx="1719670" cy="1338521"/>
              </a:xfrm>
              <a:prstGeom prst="rect">
                <a:avLst/>
              </a:prstGeom>
              <a:ln w="28575">
                <a:solidFill>
                  <a:schemeClr val="tx1"/>
                </a:solidFill>
              </a:ln>
            </p:spPr>
          </p:pic>
          <p:sp>
            <p:nvSpPr>
              <p:cNvPr id="163" name="TextBox 162">
                <a:extLst>
                  <a:ext uri="{FF2B5EF4-FFF2-40B4-BE49-F238E27FC236}">
                    <a16:creationId xmlns:a16="http://schemas.microsoft.com/office/drawing/2014/main" id="{A5986480-C5FE-43E0-8675-B8C95CD7DCE8}"/>
                  </a:ext>
                </a:extLst>
              </p:cNvPr>
              <p:cNvSpPr txBox="1"/>
              <p:nvPr/>
            </p:nvSpPr>
            <p:spPr>
              <a:xfrm>
                <a:off x="9828575" y="5811655"/>
                <a:ext cx="2652113" cy="461665"/>
              </a:xfrm>
              <a:prstGeom prst="rect">
                <a:avLst/>
              </a:prstGeom>
              <a:noFill/>
            </p:spPr>
            <p:txBody>
              <a:bodyPr wrap="square" rtlCol="0">
                <a:spAutoFit/>
              </a:bodyPr>
              <a:lstStyle/>
              <a:p>
                <a:pPr algn="ctr"/>
                <a:r>
                  <a:rPr lang="en-US" sz="2400" b="1" dirty="0"/>
                  <a:t>Ground Truth</a:t>
                </a:r>
              </a:p>
            </p:txBody>
          </p:sp>
        </p:grpSp>
        <p:grpSp>
          <p:nvGrpSpPr>
            <p:cNvPr id="19" name="Group 18">
              <a:extLst>
                <a:ext uri="{FF2B5EF4-FFF2-40B4-BE49-F238E27FC236}">
                  <a16:creationId xmlns:a16="http://schemas.microsoft.com/office/drawing/2014/main" id="{3996071F-C5B9-4C2B-8996-49775B1BCC4B}"/>
                </a:ext>
              </a:extLst>
            </p:cNvPr>
            <p:cNvGrpSpPr/>
            <p:nvPr/>
          </p:nvGrpSpPr>
          <p:grpSpPr>
            <a:xfrm>
              <a:off x="9740021" y="4718733"/>
              <a:ext cx="2652113" cy="1848416"/>
              <a:chOff x="9789467" y="6902947"/>
              <a:chExt cx="2652113" cy="1848416"/>
            </a:xfrm>
          </p:grpSpPr>
          <p:pic>
            <p:nvPicPr>
              <p:cNvPr id="15" name="Picture 14">
                <a:extLst>
                  <a:ext uri="{FF2B5EF4-FFF2-40B4-BE49-F238E27FC236}">
                    <a16:creationId xmlns:a16="http://schemas.microsoft.com/office/drawing/2014/main" id="{E1DE64DF-020D-4137-B002-9643EE10C2D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269052" y="6902947"/>
                <a:ext cx="1761335" cy="1334084"/>
              </a:xfrm>
              <a:prstGeom prst="rect">
                <a:avLst/>
              </a:prstGeom>
              <a:ln w="28575">
                <a:solidFill>
                  <a:schemeClr val="tx1"/>
                </a:solidFill>
              </a:ln>
            </p:spPr>
          </p:pic>
          <p:sp>
            <p:nvSpPr>
              <p:cNvPr id="164" name="TextBox 163">
                <a:extLst>
                  <a:ext uri="{FF2B5EF4-FFF2-40B4-BE49-F238E27FC236}">
                    <a16:creationId xmlns:a16="http://schemas.microsoft.com/office/drawing/2014/main" id="{D0758B43-31C1-4BA9-8967-5917B0C6F601}"/>
                  </a:ext>
                </a:extLst>
              </p:cNvPr>
              <p:cNvSpPr txBox="1"/>
              <p:nvPr/>
            </p:nvSpPr>
            <p:spPr>
              <a:xfrm>
                <a:off x="9789467" y="8289698"/>
                <a:ext cx="2652113" cy="461665"/>
              </a:xfrm>
              <a:prstGeom prst="rect">
                <a:avLst/>
              </a:prstGeom>
              <a:noFill/>
            </p:spPr>
            <p:txBody>
              <a:bodyPr wrap="square" rtlCol="0">
                <a:spAutoFit/>
              </a:bodyPr>
              <a:lstStyle/>
              <a:p>
                <a:pPr algn="ctr"/>
                <a:r>
                  <a:rPr lang="en-US" sz="2400" b="1" dirty="0"/>
                  <a:t>Synthetic Rain</a:t>
                </a:r>
              </a:p>
            </p:txBody>
          </p:sp>
        </p:grpSp>
        <p:grpSp>
          <p:nvGrpSpPr>
            <p:cNvPr id="481" name="Group 480">
              <a:extLst>
                <a:ext uri="{FF2B5EF4-FFF2-40B4-BE49-F238E27FC236}">
                  <a16:creationId xmlns:a16="http://schemas.microsoft.com/office/drawing/2014/main" id="{14BB9819-6A59-4739-855A-33FFD3BF5986}"/>
                </a:ext>
              </a:extLst>
            </p:cNvPr>
            <p:cNvGrpSpPr/>
            <p:nvPr/>
          </p:nvGrpSpPr>
          <p:grpSpPr>
            <a:xfrm>
              <a:off x="11853692" y="4600355"/>
              <a:ext cx="8872900" cy="3167074"/>
              <a:chOff x="11853692" y="4600355"/>
              <a:chExt cx="8872900" cy="3167074"/>
            </a:xfrm>
          </p:grpSpPr>
          <p:grpSp>
            <p:nvGrpSpPr>
              <p:cNvPr id="49" name="Group 48">
                <a:extLst>
                  <a:ext uri="{FF2B5EF4-FFF2-40B4-BE49-F238E27FC236}">
                    <a16:creationId xmlns:a16="http://schemas.microsoft.com/office/drawing/2014/main" id="{4A7275EE-22ED-4C1F-BCC4-37BBB7F91EB7}"/>
                  </a:ext>
                </a:extLst>
              </p:cNvPr>
              <p:cNvGrpSpPr/>
              <p:nvPr/>
            </p:nvGrpSpPr>
            <p:grpSpPr>
              <a:xfrm>
                <a:off x="12709623" y="4600355"/>
                <a:ext cx="5297119" cy="1649662"/>
                <a:chOff x="12683445" y="5662996"/>
                <a:chExt cx="6866939" cy="1600597"/>
              </a:xfrm>
            </p:grpSpPr>
            <p:pic>
              <p:nvPicPr>
                <p:cNvPr id="168" name="Picture 167">
                  <a:extLst>
                    <a:ext uri="{FF2B5EF4-FFF2-40B4-BE49-F238E27FC236}">
                      <a16:creationId xmlns:a16="http://schemas.microsoft.com/office/drawing/2014/main" id="{F29092CE-D0FC-4C3E-8DB8-C4C3D60580F9}"/>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2948636" y="5896924"/>
                  <a:ext cx="1142958" cy="1040811"/>
                </a:xfrm>
                <a:prstGeom prst="rect">
                  <a:avLst/>
                </a:prstGeom>
              </p:spPr>
            </p:pic>
            <p:sp>
              <p:nvSpPr>
                <p:cNvPr id="171" name="TextBox 170">
                  <a:extLst>
                    <a:ext uri="{FF2B5EF4-FFF2-40B4-BE49-F238E27FC236}">
                      <a16:creationId xmlns:a16="http://schemas.microsoft.com/office/drawing/2014/main" id="{317D3BEB-7583-4FCB-8CCA-C322F8A1C966}"/>
                    </a:ext>
                  </a:extLst>
                </p:cNvPr>
                <p:cNvSpPr txBox="1"/>
                <p:nvPr/>
              </p:nvSpPr>
              <p:spPr>
                <a:xfrm>
                  <a:off x="14031268" y="5933289"/>
                  <a:ext cx="710230" cy="953375"/>
                </a:xfrm>
                <a:prstGeom prst="rect">
                  <a:avLst/>
                </a:prstGeom>
                <a:noFill/>
              </p:spPr>
              <p:txBody>
                <a:bodyPr wrap="square" rtlCol="0">
                  <a:spAutoFit/>
                </a:bodyPr>
                <a:lstStyle/>
                <a:p>
                  <a:r>
                    <a:rPr lang="en-US" sz="3600" dirty="0"/>
                    <a:t>…</a:t>
                  </a:r>
                </a:p>
              </p:txBody>
            </p:sp>
            <p:cxnSp>
              <p:nvCxnSpPr>
                <p:cNvPr id="25" name="Straight Arrow Connector 24">
                  <a:extLst>
                    <a:ext uri="{FF2B5EF4-FFF2-40B4-BE49-F238E27FC236}">
                      <a16:creationId xmlns:a16="http://schemas.microsoft.com/office/drawing/2014/main" id="{CB9C7926-C36E-4678-9BBC-35E347CB8DB0}"/>
                    </a:ext>
                  </a:extLst>
                </p:cNvPr>
                <p:cNvCxnSpPr/>
                <p:nvPr/>
              </p:nvCxnSpPr>
              <p:spPr>
                <a:xfrm>
                  <a:off x="14134242" y="6452690"/>
                  <a:ext cx="4653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6D249A02-BF25-406F-84A9-32347D711467}"/>
                    </a:ext>
                  </a:extLst>
                </p:cNvPr>
                <p:cNvSpPr/>
                <p:nvPr/>
              </p:nvSpPr>
              <p:spPr>
                <a:xfrm>
                  <a:off x="12683445" y="5662996"/>
                  <a:ext cx="6866939" cy="1600597"/>
                </a:xfrm>
                <a:prstGeom prst="round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174">
                  <a:extLst>
                    <a:ext uri="{FF2B5EF4-FFF2-40B4-BE49-F238E27FC236}">
                      <a16:creationId xmlns:a16="http://schemas.microsoft.com/office/drawing/2014/main" id="{876B8672-CF41-4B38-A863-72E3CD6985D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5465636" y="5891593"/>
                  <a:ext cx="1268325" cy="1027079"/>
                </a:xfrm>
                <a:prstGeom prst="rect">
                  <a:avLst/>
                </a:prstGeom>
              </p:spPr>
            </p:pic>
            <p:pic>
              <p:nvPicPr>
                <p:cNvPr id="28" name="Picture 27">
                  <a:extLst>
                    <a:ext uri="{FF2B5EF4-FFF2-40B4-BE49-F238E27FC236}">
                      <a16:creationId xmlns:a16="http://schemas.microsoft.com/office/drawing/2014/main" id="{C27AB112-B2AB-426C-BD0B-961C05817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6881" y="5873614"/>
                  <a:ext cx="1192972" cy="1086567"/>
                </a:xfrm>
                <a:prstGeom prst="rect">
                  <a:avLst/>
                </a:prstGeom>
              </p:spPr>
            </p:pic>
            <p:cxnSp>
              <p:nvCxnSpPr>
                <p:cNvPr id="178" name="Straight Arrow Connector 177">
                  <a:extLst>
                    <a:ext uri="{FF2B5EF4-FFF2-40B4-BE49-F238E27FC236}">
                      <a16:creationId xmlns:a16="http://schemas.microsoft.com/office/drawing/2014/main" id="{A9155D06-C439-4385-B663-5A65E46EDF0B}"/>
                    </a:ext>
                  </a:extLst>
                </p:cNvPr>
                <p:cNvCxnSpPr/>
                <p:nvPr/>
              </p:nvCxnSpPr>
              <p:spPr>
                <a:xfrm>
                  <a:off x="16791232" y="6417328"/>
                  <a:ext cx="4653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1" name="Picture 180">
                  <a:extLst>
                    <a:ext uri="{FF2B5EF4-FFF2-40B4-BE49-F238E27FC236}">
                      <a16:creationId xmlns:a16="http://schemas.microsoft.com/office/drawing/2014/main" id="{5D4E1783-E330-4C2E-859D-01858D47EFAA}"/>
                    </a:ext>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t="-7504" r="66460" b="-1"/>
                <a:stretch/>
              </p:blipFill>
              <p:spPr>
                <a:xfrm>
                  <a:off x="14715699" y="5944646"/>
                  <a:ext cx="386118" cy="936888"/>
                </a:xfrm>
                <a:prstGeom prst="rect">
                  <a:avLst/>
                </a:prstGeom>
              </p:spPr>
            </p:pic>
            <p:cxnSp>
              <p:nvCxnSpPr>
                <p:cNvPr id="31" name="Straight Arrow Connector 30">
                  <a:extLst>
                    <a:ext uri="{FF2B5EF4-FFF2-40B4-BE49-F238E27FC236}">
                      <a16:creationId xmlns:a16="http://schemas.microsoft.com/office/drawing/2014/main" id="{17BD6043-B993-4F91-99C4-4DDEE71969AC}"/>
                    </a:ext>
                  </a:extLst>
                </p:cNvPr>
                <p:cNvCxnSpPr>
                  <a:stCxn id="181" idx="3"/>
                  <a:endCxn id="175" idx="1"/>
                </p:cNvCxnSpPr>
                <p:nvPr/>
              </p:nvCxnSpPr>
              <p:spPr>
                <a:xfrm flipV="1">
                  <a:off x="15101817" y="6405133"/>
                  <a:ext cx="363819" cy="795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45CFBEA8-21C3-44EE-BE2C-F050FDEDA6B8}"/>
                    </a:ext>
                  </a:extLst>
                </p:cNvPr>
                <p:cNvSpPr/>
                <p:nvPr/>
              </p:nvSpPr>
              <p:spPr>
                <a:xfrm>
                  <a:off x="17341664" y="6218011"/>
                  <a:ext cx="271257" cy="42986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6" name="TextBox 35">
                  <a:extLst>
                    <a:ext uri="{FF2B5EF4-FFF2-40B4-BE49-F238E27FC236}">
                      <a16:creationId xmlns:a16="http://schemas.microsoft.com/office/drawing/2014/main" id="{19F9A0CA-FD4C-4A9F-A7E5-28443CF4C257}"/>
                    </a:ext>
                  </a:extLst>
                </p:cNvPr>
                <p:cNvSpPr txBox="1"/>
                <p:nvPr/>
              </p:nvSpPr>
              <p:spPr>
                <a:xfrm>
                  <a:off x="17262113" y="6225303"/>
                  <a:ext cx="364201" cy="523220"/>
                </a:xfrm>
                <a:prstGeom prst="rect">
                  <a:avLst/>
                </a:prstGeom>
                <a:noFill/>
              </p:spPr>
              <p:txBody>
                <a:bodyPr wrap="square" rtlCol="0">
                  <a:spAutoFit/>
                </a:bodyPr>
                <a:lstStyle/>
                <a:p>
                  <a:r>
                    <a:rPr lang="en-US" sz="2800" b="1" dirty="0"/>
                    <a:t>+</a:t>
                  </a:r>
                </a:p>
              </p:txBody>
            </p:sp>
            <p:cxnSp>
              <p:nvCxnSpPr>
                <p:cNvPr id="39" name="Connector: Elbow 38">
                  <a:extLst>
                    <a:ext uri="{FF2B5EF4-FFF2-40B4-BE49-F238E27FC236}">
                      <a16:creationId xmlns:a16="http://schemas.microsoft.com/office/drawing/2014/main" id="{99663371-2807-4662-9B25-0E5706569172}"/>
                    </a:ext>
                  </a:extLst>
                </p:cNvPr>
                <p:cNvCxnSpPr>
                  <a:cxnSpLocks/>
                  <a:endCxn id="34" idx="0"/>
                </p:cNvCxnSpPr>
                <p:nvPr/>
              </p:nvCxnSpPr>
              <p:spPr>
                <a:xfrm flipV="1">
                  <a:off x="15283725" y="6218011"/>
                  <a:ext cx="2193568" cy="114607"/>
                </a:xfrm>
                <a:prstGeom prst="bentConnector4">
                  <a:avLst>
                    <a:gd name="adj1" fmla="val -1222"/>
                    <a:gd name="adj2" fmla="val 330258"/>
                  </a:avLst>
                </a:prstGeom>
                <a:ln w="38100">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E233BB8D-EF73-4D2D-8FD1-6DD7B805403C}"/>
                    </a:ext>
                  </a:extLst>
                </p:cNvPr>
                <p:cNvCxnSpPr/>
                <p:nvPr/>
              </p:nvCxnSpPr>
              <p:spPr>
                <a:xfrm>
                  <a:off x="17672213" y="6422662"/>
                  <a:ext cx="4653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2BC8700-AC57-4AF4-9F45-42151C28163F}"/>
                        </a:ext>
                      </a:extLst>
                    </p:cNvPr>
                    <p:cNvSpPr txBox="1"/>
                    <p:nvPr/>
                  </p:nvSpPr>
                  <p:spPr>
                    <a:xfrm>
                      <a:off x="14519896" y="6805435"/>
                      <a:ext cx="3538270" cy="4544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latin typeface="Cambria Math" panose="02040503050406030204" pitchFamily="18" charset="0"/>
                                  </a:rPr>
                                </m:ctrlPr>
                              </m:sSupPr>
                              <m:e>
                                <m:r>
                                  <a:rPr lang="en-US" sz="2400" b="1" i="0" dirty="0">
                                    <a:latin typeface="Cambria Math" panose="02040503050406030204" pitchFamily="18" charset="0"/>
                                  </a:rPr>
                                  <m:t>𝐍𝐞𝐮𝐫𝐚𝐥</m:t>
                                </m:r>
                                <m:r>
                                  <a:rPr lang="en-US" sz="2400" b="1" i="0" dirty="0">
                                    <a:latin typeface="Cambria Math" panose="02040503050406030204" pitchFamily="18" charset="0"/>
                                  </a:rPr>
                                  <m:t> </m:t>
                                </m:r>
                                <m:r>
                                  <a:rPr lang="en-US" sz="2400" b="1" i="0" dirty="0">
                                    <a:latin typeface="Cambria Math" panose="02040503050406030204" pitchFamily="18" charset="0"/>
                                  </a:rPr>
                                  <m:t>𝐍𝐞𝐭𝐰𝐨𝐫𝐤</m:t>
                                </m:r>
                              </m:e>
                              <m:sup>
                                <m:r>
                                  <a:rPr lang="en-US" sz="2400" b="1" i="1" dirty="0" smtClean="0">
                                    <a:latin typeface="Cambria Math" panose="02040503050406030204" pitchFamily="18" charset="0"/>
                                  </a:rPr>
                                  <m:t>#</m:t>
                                </m:r>
                              </m:sup>
                            </m:sSup>
                          </m:oMath>
                        </m:oMathPara>
                      </a14:m>
                      <a:endParaRPr lang="en-US" sz="2400" b="1" dirty="0"/>
                    </a:p>
                  </p:txBody>
                </p:sp>
              </mc:Choice>
              <mc:Fallback xmlns="">
                <p:sp>
                  <p:nvSpPr>
                    <p:cNvPr id="44" name="TextBox 43">
                      <a:extLst>
                        <a:ext uri="{FF2B5EF4-FFF2-40B4-BE49-F238E27FC236}">
                          <a16:creationId xmlns:a16="http://schemas.microsoft.com/office/drawing/2014/main" id="{22BC8700-AC57-4AF4-9F45-42151C28163F}"/>
                        </a:ext>
                      </a:extLst>
                    </p:cNvPr>
                    <p:cNvSpPr txBox="1">
                      <a:spLocks noRot="1" noChangeAspect="1" noMove="1" noResize="1" noEditPoints="1" noAdjustHandles="1" noChangeArrowheads="1" noChangeShapeType="1" noTextEdit="1"/>
                    </p:cNvSpPr>
                    <p:nvPr/>
                  </p:nvSpPr>
                  <p:spPr>
                    <a:xfrm>
                      <a:off x="14519896" y="6805435"/>
                      <a:ext cx="3538270" cy="454404"/>
                    </a:xfrm>
                    <a:prstGeom prst="rect">
                      <a:avLst/>
                    </a:prstGeom>
                    <a:blipFill>
                      <a:blip r:embed="rId31"/>
                      <a:stretch>
                        <a:fillRect/>
                      </a:stretch>
                    </a:blipFill>
                  </p:spPr>
                  <p:txBody>
                    <a:bodyPr/>
                    <a:lstStyle/>
                    <a:p>
                      <a:r>
                        <a:rPr lang="en-US">
                          <a:noFill/>
                        </a:rPr>
                        <a:t> </a:t>
                      </a:r>
                    </a:p>
                  </p:txBody>
                </p:sp>
              </mc:Fallback>
            </mc:AlternateContent>
          </p:grpSp>
          <p:pic>
            <p:nvPicPr>
              <p:cNvPr id="55" name="Picture 54">
                <a:extLst>
                  <a:ext uri="{FF2B5EF4-FFF2-40B4-BE49-F238E27FC236}">
                    <a16:creationId xmlns:a16="http://schemas.microsoft.com/office/drawing/2014/main" id="{AA8058F7-41BC-4FA6-AE28-548E4C023C90}"/>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8606064" y="4702691"/>
                <a:ext cx="1718765" cy="1414986"/>
              </a:xfrm>
              <a:prstGeom prst="rect">
                <a:avLst/>
              </a:prstGeom>
              <a:ln w="28575">
                <a:solidFill>
                  <a:schemeClr val="tx1"/>
                </a:solidFill>
              </a:ln>
            </p:spPr>
          </p:pic>
          <p:cxnSp>
            <p:nvCxnSpPr>
              <p:cNvPr id="58" name="Straight Arrow Connector 57">
                <a:extLst>
                  <a:ext uri="{FF2B5EF4-FFF2-40B4-BE49-F238E27FC236}">
                    <a16:creationId xmlns:a16="http://schemas.microsoft.com/office/drawing/2014/main" id="{7EA5210B-07B2-422E-8DDA-044845172E94}"/>
                  </a:ext>
                </a:extLst>
              </p:cNvPr>
              <p:cNvCxnSpPr>
                <a:stCxn id="15" idx="3"/>
                <a:endCxn id="168" idx="1"/>
              </p:cNvCxnSpPr>
              <p:nvPr/>
            </p:nvCxnSpPr>
            <p:spPr>
              <a:xfrm flipV="1">
                <a:off x="11980941" y="5377812"/>
                <a:ext cx="933250" cy="796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8" name="Straight Arrow Connector 447">
                <a:extLst>
                  <a:ext uri="{FF2B5EF4-FFF2-40B4-BE49-F238E27FC236}">
                    <a16:creationId xmlns:a16="http://schemas.microsoft.com/office/drawing/2014/main" id="{8512F825-AF1C-498B-87DE-42043CF7984E}"/>
                  </a:ext>
                </a:extLst>
              </p:cNvPr>
              <p:cNvCxnSpPr>
                <a:stCxn id="26" idx="3"/>
                <a:endCxn id="55" idx="1"/>
              </p:cNvCxnSpPr>
              <p:nvPr/>
            </p:nvCxnSpPr>
            <p:spPr>
              <a:xfrm flipV="1">
                <a:off x="18006742" y="5410184"/>
                <a:ext cx="599322" cy="1500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5" name="TextBox 204">
                <a:extLst>
                  <a:ext uri="{FF2B5EF4-FFF2-40B4-BE49-F238E27FC236}">
                    <a16:creationId xmlns:a16="http://schemas.microsoft.com/office/drawing/2014/main" id="{1E7ED371-1248-4FFB-A2BE-36063AB4F7E1}"/>
                  </a:ext>
                </a:extLst>
              </p:cNvPr>
              <p:cNvSpPr txBox="1"/>
              <p:nvPr/>
            </p:nvSpPr>
            <p:spPr>
              <a:xfrm>
                <a:off x="18074479" y="6153514"/>
                <a:ext cx="2652113" cy="461665"/>
              </a:xfrm>
              <a:prstGeom prst="rect">
                <a:avLst/>
              </a:prstGeom>
              <a:noFill/>
            </p:spPr>
            <p:txBody>
              <a:bodyPr wrap="square" rtlCol="0">
                <a:spAutoFit/>
              </a:bodyPr>
              <a:lstStyle/>
              <a:p>
                <a:pPr algn="ctr"/>
                <a:r>
                  <a:rPr lang="en-US" sz="2400" b="1" dirty="0"/>
                  <a:t>Rain-free</a:t>
                </a:r>
              </a:p>
            </p:txBody>
          </p:sp>
          <p:sp>
            <p:nvSpPr>
              <p:cNvPr id="212" name="Rectangle 211">
                <a:extLst>
                  <a:ext uri="{FF2B5EF4-FFF2-40B4-BE49-F238E27FC236}">
                    <a16:creationId xmlns:a16="http://schemas.microsoft.com/office/drawing/2014/main" id="{63E7878F-046E-476C-BB8D-C0387D8D977D}"/>
                  </a:ext>
                </a:extLst>
              </p:cNvPr>
              <p:cNvSpPr/>
              <p:nvPr/>
            </p:nvSpPr>
            <p:spPr>
              <a:xfrm>
                <a:off x="14673876" y="7165617"/>
                <a:ext cx="1260858" cy="601812"/>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SSIM</a:t>
                </a:r>
              </a:p>
            </p:txBody>
          </p:sp>
          <p:cxnSp>
            <p:nvCxnSpPr>
              <p:cNvPr id="455" name="Straight Arrow Connector 454">
                <a:extLst>
                  <a:ext uri="{FF2B5EF4-FFF2-40B4-BE49-F238E27FC236}">
                    <a16:creationId xmlns:a16="http://schemas.microsoft.com/office/drawing/2014/main" id="{DF63E83D-543E-4B16-BFB1-97DF802DAE0F}"/>
                  </a:ext>
                </a:extLst>
              </p:cNvPr>
              <p:cNvCxnSpPr>
                <a:cxnSpLocks/>
                <a:stCxn id="17" idx="3"/>
                <a:endCxn id="212" idx="1"/>
              </p:cNvCxnSpPr>
              <p:nvPr/>
            </p:nvCxnSpPr>
            <p:spPr>
              <a:xfrm flipV="1">
                <a:off x="11853692" y="7466523"/>
                <a:ext cx="2820184" cy="873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3" name="Connector: Elbow 472">
                <a:extLst>
                  <a:ext uri="{FF2B5EF4-FFF2-40B4-BE49-F238E27FC236}">
                    <a16:creationId xmlns:a16="http://schemas.microsoft.com/office/drawing/2014/main" id="{45BA7F79-A68F-419E-85FB-45DD6173F6EC}"/>
                  </a:ext>
                </a:extLst>
              </p:cNvPr>
              <p:cNvCxnSpPr>
                <a:stCxn id="205" idx="2"/>
                <a:endCxn id="212" idx="3"/>
              </p:cNvCxnSpPr>
              <p:nvPr/>
            </p:nvCxnSpPr>
            <p:spPr>
              <a:xfrm rot="5400000">
                <a:off x="17241963" y="5307950"/>
                <a:ext cx="851344" cy="3465802"/>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77" name="TextBox 476">
                <a:extLst>
                  <a:ext uri="{FF2B5EF4-FFF2-40B4-BE49-F238E27FC236}">
                    <a16:creationId xmlns:a16="http://schemas.microsoft.com/office/drawing/2014/main" id="{E5BD56AE-CD0E-4F84-B66C-AB7936B7450F}"/>
                  </a:ext>
                </a:extLst>
              </p:cNvPr>
              <p:cNvSpPr txBox="1"/>
              <p:nvPr/>
            </p:nvSpPr>
            <p:spPr>
              <a:xfrm>
                <a:off x="13021169" y="6339486"/>
                <a:ext cx="4939568" cy="400110"/>
              </a:xfrm>
              <a:prstGeom prst="rect">
                <a:avLst/>
              </a:prstGeom>
              <a:noFill/>
            </p:spPr>
            <p:txBody>
              <a:bodyPr wrap="square" rtlCol="0">
                <a:spAutoFit/>
              </a:bodyPr>
              <a:lstStyle/>
              <a:p>
                <a:r>
                  <a:rPr lang="en-US" sz="2000" dirty="0"/>
                  <a:t># Applied to CycleGan &amp; Wavelet CycleGAN</a:t>
                </a:r>
              </a:p>
            </p:txBody>
          </p:sp>
        </p:grpSp>
      </p:grpSp>
      <p:sp>
        <p:nvSpPr>
          <p:cNvPr id="480" name="TextBox 479">
            <a:extLst>
              <a:ext uri="{FF2B5EF4-FFF2-40B4-BE49-F238E27FC236}">
                <a16:creationId xmlns:a16="http://schemas.microsoft.com/office/drawing/2014/main" id="{558E09BB-D530-4DF5-A534-5F8F9F7482F1}"/>
              </a:ext>
            </a:extLst>
          </p:cNvPr>
          <p:cNvSpPr txBox="1"/>
          <p:nvPr/>
        </p:nvSpPr>
        <p:spPr>
          <a:xfrm>
            <a:off x="15195207" y="9323625"/>
            <a:ext cx="6202649" cy="3046988"/>
          </a:xfrm>
          <a:prstGeom prst="rect">
            <a:avLst/>
          </a:prstGeom>
          <a:noFill/>
        </p:spPr>
        <p:txBody>
          <a:bodyPr wrap="square" rtlCol="0">
            <a:spAutoFit/>
          </a:bodyPr>
          <a:lstStyle/>
          <a:p>
            <a:pPr algn="just"/>
            <a:r>
              <a:rPr lang="en-US" sz="2400" dirty="0"/>
              <a:t>SSIM(Structural Similarity Index) quantifies image quality degradation by processing synthetic rain on the ground truth. SSIM also measures the perceptual  difference between rain-free images and the ground truth. Wavelet CycleGAN evidently achieves superior quantitative results when compared to other algorithms as shown in </a:t>
            </a:r>
            <a:r>
              <a:rPr lang="en-US" sz="2400" b="1" dirty="0"/>
              <a:t>Table 1</a:t>
            </a:r>
            <a:r>
              <a:rPr lang="en-US" sz="2400" dirty="0"/>
              <a:t>.</a:t>
            </a:r>
          </a:p>
        </p:txBody>
      </p:sp>
      <p:sp>
        <p:nvSpPr>
          <p:cNvPr id="229" name="TextBox 228">
            <a:extLst>
              <a:ext uri="{FF2B5EF4-FFF2-40B4-BE49-F238E27FC236}">
                <a16:creationId xmlns:a16="http://schemas.microsoft.com/office/drawing/2014/main" id="{417B79AE-C84F-4578-B4E9-4FFB3EC81CD2}"/>
              </a:ext>
            </a:extLst>
          </p:cNvPr>
          <p:cNvSpPr txBox="1"/>
          <p:nvPr/>
        </p:nvSpPr>
        <p:spPr>
          <a:xfrm>
            <a:off x="12108772" y="8503709"/>
            <a:ext cx="9211080" cy="707886"/>
          </a:xfrm>
          <a:prstGeom prst="rect">
            <a:avLst/>
          </a:prstGeom>
          <a:noFill/>
        </p:spPr>
        <p:txBody>
          <a:bodyPr wrap="square" rtlCol="0">
            <a:spAutoFit/>
          </a:bodyPr>
          <a:lstStyle/>
          <a:p>
            <a:r>
              <a:rPr lang="en-US" sz="2000" b="1" dirty="0"/>
              <a:t>Figure 2 </a:t>
            </a:r>
            <a:r>
              <a:rPr lang="en-US" sz="2000" dirty="0"/>
              <a:t>Demonstrating the process of Synthetic Rain with Neural Network and comparing it with the ground truth using SSIM</a:t>
            </a:r>
          </a:p>
        </p:txBody>
      </p:sp>
      <p:sp>
        <p:nvSpPr>
          <p:cNvPr id="257" name="TextBox 256">
            <a:extLst>
              <a:ext uri="{FF2B5EF4-FFF2-40B4-BE49-F238E27FC236}">
                <a16:creationId xmlns:a16="http://schemas.microsoft.com/office/drawing/2014/main" id="{F1829321-9294-4C3D-A526-66E09F9DCF7F}"/>
              </a:ext>
            </a:extLst>
          </p:cNvPr>
          <p:cNvSpPr txBox="1"/>
          <p:nvPr/>
        </p:nvSpPr>
        <p:spPr>
          <a:xfrm>
            <a:off x="17746264" y="14987220"/>
            <a:ext cx="3651592" cy="461665"/>
          </a:xfrm>
          <a:prstGeom prst="rect">
            <a:avLst/>
          </a:prstGeom>
          <a:noFill/>
        </p:spPr>
        <p:txBody>
          <a:bodyPr wrap="square" rtlCol="0">
            <a:spAutoFit/>
          </a:bodyPr>
          <a:lstStyle/>
          <a:p>
            <a:pPr algn="ctr"/>
            <a:r>
              <a:rPr lang="en-US" sz="2400" b="1" dirty="0"/>
              <a:t>Wavelet CycleGAN</a:t>
            </a:r>
          </a:p>
        </p:txBody>
      </p:sp>
      <p:sp>
        <p:nvSpPr>
          <p:cNvPr id="468" name="Rectangle 467">
            <a:extLst>
              <a:ext uri="{FF2B5EF4-FFF2-40B4-BE49-F238E27FC236}">
                <a16:creationId xmlns:a16="http://schemas.microsoft.com/office/drawing/2014/main" id="{6CA0F9FF-5511-4E8E-AFC0-DC252F03D7D0}"/>
              </a:ext>
            </a:extLst>
          </p:cNvPr>
          <p:cNvSpPr/>
          <p:nvPr/>
        </p:nvSpPr>
        <p:spPr>
          <a:xfrm>
            <a:off x="8017831" y="28218831"/>
            <a:ext cx="6161495" cy="400110"/>
          </a:xfrm>
          <a:prstGeom prst="rect">
            <a:avLst/>
          </a:prstGeom>
        </p:spPr>
        <p:txBody>
          <a:bodyPr wrap="none">
            <a:spAutoFit/>
          </a:bodyPr>
          <a:lstStyle/>
          <a:p>
            <a:r>
              <a:rPr lang="en-US" sz="2000" b="1" dirty="0"/>
              <a:t>Figure 1</a:t>
            </a:r>
            <a:r>
              <a:rPr lang="en-US" sz="2000" dirty="0"/>
              <a:t> Wavelet CycleGan Convolutional Neural Network</a:t>
            </a:r>
          </a:p>
        </p:txBody>
      </p:sp>
      <p:grpSp>
        <p:nvGrpSpPr>
          <p:cNvPr id="13" name="Group 12">
            <a:extLst>
              <a:ext uri="{FF2B5EF4-FFF2-40B4-BE49-F238E27FC236}">
                <a16:creationId xmlns:a16="http://schemas.microsoft.com/office/drawing/2014/main" id="{C4FBFFC8-551E-4289-9328-69666901FCA2}"/>
              </a:ext>
            </a:extLst>
          </p:cNvPr>
          <p:cNvGrpSpPr/>
          <p:nvPr/>
        </p:nvGrpSpPr>
        <p:grpSpPr>
          <a:xfrm>
            <a:off x="5135471" y="23579172"/>
            <a:ext cx="11203065" cy="2101833"/>
            <a:chOff x="5268274" y="23448191"/>
            <a:chExt cx="11095480" cy="2692057"/>
          </a:xfrm>
        </p:grpSpPr>
        <p:grpSp>
          <p:nvGrpSpPr>
            <p:cNvPr id="74" name="Group 73">
              <a:extLst>
                <a:ext uri="{FF2B5EF4-FFF2-40B4-BE49-F238E27FC236}">
                  <a16:creationId xmlns:a16="http://schemas.microsoft.com/office/drawing/2014/main" id="{109E5682-F976-4C0F-8E0A-588823C98978}"/>
                </a:ext>
              </a:extLst>
            </p:cNvPr>
            <p:cNvGrpSpPr/>
            <p:nvPr/>
          </p:nvGrpSpPr>
          <p:grpSpPr>
            <a:xfrm>
              <a:off x="5512159" y="23448191"/>
              <a:ext cx="10425093" cy="2114180"/>
              <a:chOff x="2347254" y="20943425"/>
              <a:chExt cx="14227161" cy="2700589"/>
            </a:xfrm>
          </p:grpSpPr>
          <p:grpSp>
            <p:nvGrpSpPr>
              <p:cNvPr id="40" name="Group 39">
                <a:extLst>
                  <a:ext uri="{FF2B5EF4-FFF2-40B4-BE49-F238E27FC236}">
                    <a16:creationId xmlns:a16="http://schemas.microsoft.com/office/drawing/2014/main" id="{424A2EB5-F374-46B0-87B0-61379CFDC08A}"/>
                  </a:ext>
                </a:extLst>
              </p:cNvPr>
              <p:cNvGrpSpPr/>
              <p:nvPr/>
            </p:nvGrpSpPr>
            <p:grpSpPr>
              <a:xfrm>
                <a:off x="11982239" y="21089608"/>
                <a:ext cx="4592176" cy="2476701"/>
                <a:chOff x="9518697" y="21252411"/>
                <a:chExt cx="4592176" cy="2238738"/>
              </a:xfrm>
            </p:grpSpPr>
            <p:pic>
              <p:nvPicPr>
                <p:cNvPr id="33" name="Picture 32">
                  <a:extLst>
                    <a:ext uri="{FF2B5EF4-FFF2-40B4-BE49-F238E27FC236}">
                      <a16:creationId xmlns:a16="http://schemas.microsoft.com/office/drawing/2014/main" id="{B72FE98A-D8F2-4E0F-A5E4-2C028B5684A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518697" y="22185873"/>
                  <a:ext cx="4591691" cy="1286054"/>
                </a:xfrm>
                <a:prstGeom prst="rect">
                  <a:avLst/>
                </a:prstGeom>
              </p:spPr>
            </p:pic>
            <p:sp>
              <p:nvSpPr>
                <p:cNvPr id="187" name="TextBox 186">
                  <a:extLst>
                    <a:ext uri="{FF2B5EF4-FFF2-40B4-BE49-F238E27FC236}">
                      <a16:creationId xmlns:a16="http://schemas.microsoft.com/office/drawing/2014/main" id="{499EBD97-8F45-43B7-875E-B90BE4FFF676}"/>
                    </a:ext>
                  </a:extLst>
                </p:cNvPr>
                <p:cNvSpPr txBox="1"/>
                <p:nvPr/>
              </p:nvSpPr>
              <p:spPr>
                <a:xfrm>
                  <a:off x="10538271" y="21252411"/>
                  <a:ext cx="2109483" cy="1137187"/>
                </a:xfrm>
                <a:prstGeom prst="rect">
                  <a:avLst/>
                </a:prstGeom>
                <a:noFill/>
              </p:spPr>
              <p:txBody>
                <a:bodyPr wrap="none" rtlCol="0">
                  <a:spAutoFit/>
                </a:bodyPr>
                <a:lstStyle/>
                <a:p>
                  <a:pPr algn="ctr"/>
                  <a:r>
                    <a:rPr lang="en-US" dirty="0"/>
                    <a:t> </a:t>
                  </a:r>
                  <a:r>
                    <a:rPr lang="en-US" sz="2400" b="1" dirty="0"/>
                    <a:t>Decoding</a:t>
                  </a:r>
                  <a:endParaRPr lang="en-US" b="1" dirty="0"/>
                </a:p>
              </p:txBody>
            </p:sp>
            <p:sp>
              <p:nvSpPr>
                <p:cNvPr id="188" name="Rectangle: Rounded Corners 187">
                  <a:extLst>
                    <a:ext uri="{FF2B5EF4-FFF2-40B4-BE49-F238E27FC236}">
                      <a16:creationId xmlns:a16="http://schemas.microsoft.com/office/drawing/2014/main" id="{369898B9-9CB3-4033-95A2-E146578E451C}"/>
                    </a:ext>
                  </a:extLst>
                </p:cNvPr>
                <p:cNvSpPr/>
                <p:nvPr/>
              </p:nvSpPr>
              <p:spPr>
                <a:xfrm>
                  <a:off x="9635654" y="21683907"/>
                  <a:ext cx="4475219" cy="1807242"/>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EB623028-A055-416E-8A20-45214E4C994D}"/>
                  </a:ext>
                </a:extLst>
              </p:cNvPr>
              <p:cNvGrpSpPr/>
              <p:nvPr/>
            </p:nvGrpSpPr>
            <p:grpSpPr>
              <a:xfrm>
                <a:off x="2347254" y="20943425"/>
                <a:ext cx="4565753" cy="2520360"/>
                <a:chOff x="1906409" y="20880781"/>
                <a:chExt cx="4565753" cy="2520360"/>
              </a:xfrm>
            </p:grpSpPr>
            <p:pic>
              <p:nvPicPr>
                <p:cNvPr id="30" name="Picture 29">
                  <a:extLst>
                    <a:ext uri="{FF2B5EF4-FFF2-40B4-BE49-F238E27FC236}">
                      <a16:creationId xmlns:a16="http://schemas.microsoft.com/office/drawing/2014/main" id="{2EE07E46-DBC5-4AA4-BEE7-AAFEB6EE7BE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906409" y="22137692"/>
                  <a:ext cx="4448796" cy="1162212"/>
                </a:xfrm>
                <a:prstGeom prst="rect">
                  <a:avLst/>
                </a:prstGeom>
              </p:spPr>
            </p:pic>
            <p:sp>
              <p:nvSpPr>
                <p:cNvPr id="189" name="TextBox 188">
                  <a:extLst>
                    <a:ext uri="{FF2B5EF4-FFF2-40B4-BE49-F238E27FC236}">
                      <a16:creationId xmlns:a16="http://schemas.microsoft.com/office/drawing/2014/main" id="{34F9F939-9DAD-49A0-9FBC-15254E1E43C4}"/>
                    </a:ext>
                  </a:extLst>
                </p:cNvPr>
                <p:cNvSpPr txBox="1"/>
                <p:nvPr/>
              </p:nvSpPr>
              <p:spPr>
                <a:xfrm>
                  <a:off x="2995923" y="20880781"/>
                  <a:ext cx="2063542" cy="1258061"/>
                </a:xfrm>
                <a:prstGeom prst="rect">
                  <a:avLst/>
                </a:prstGeom>
                <a:noFill/>
              </p:spPr>
              <p:txBody>
                <a:bodyPr wrap="none" rtlCol="0">
                  <a:spAutoFit/>
                </a:bodyPr>
                <a:lstStyle/>
                <a:p>
                  <a:pPr algn="ctr"/>
                  <a:r>
                    <a:rPr lang="en-US" dirty="0"/>
                    <a:t> </a:t>
                  </a:r>
                  <a:r>
                    <a:rPr lang="en-US" sz="2400" b="1" dirty="0"/>
                    <a:t>Encoding</a:t>
                  </a:r>
                  <a:endParaRPr lang="en-US" b="1" dirty="0"/>
                </a:p>
              </p:txBody>
            </p:sp>
            <p:sp>
              <p:nvSpPr>
                <p:cNvPr id="190" name="Rectangle: Rounded Corners 189">
                  <a:extLst>
                    <a:ext uri="{FF2B5EF4-FFF2-40B4-BE49-F238E27FC236}">
                      <a16:creationId xmlns:a16="http://schemas.microsoft.com/office/drawing/2014/main" id="{A53338E6-1D8D-4FDF-B412-768E39AF96CA}"/>
                    </a:ext>
                  </a:extLst>
                </p:cNvPr>
                <p:cNvSpPr/>
                <p:nvPr/>
              </p:nvSpPr>
              <p:spPr>
                <a:xfrm>
                  <a:off x="1970433" y="21504314"/>
                  <a:ext cx="4501729" cy="1896827"/>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46824663-C95C-4D56-89C8-038811AD4B55}"/>
                  </a:ext>
                </a:extLst>
              </p:cNvPr>
              <p:cNvGrpSpPr/>
              <p:nvPr/>
            </p:nvGrpSpPr>
            <p:grpSpPr>
              <a:xfrm>
                <a:off x="7396245" y="21548883"/>
                <a:ext cx="4214131" cy="2095131"/>
                <a:chOff x="6420012" y="21579752"/>
                <a:chExt cx="4214131" cy="1891968"/>
              </a:xfrm>
            </p:grpSpPr>
            <p:pic>
              <p:nvPicPr>
                <p:cNvPr id="35" name="Picture 34">
                  <a:extLst>
                    <a:ext uri="{FF2B5EF4-FFF2-40B4-BE49-F238E27FC236}">
                      <a16:creationId xmlns:a16="http://schemas.microsoft.com/office/drawing/2014/main" id="{5254A90E-BB43-4D9E-BD13-94DA5108B4C5}"/>
                    </a:ext>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t="-7504" r="66460" b="-1"/>
                <a:stretch/>
              </p:blipFill>
              <p:spPr>
                <a:xfrm>
                  <a:off x="6554659" y="22521847"/>
                  <a:ext cx="526937" cy="830997"/>
                </a:xfrm>
                <a:prstGeom prst="rect">
                  <a:avLst/>
                </a:prstGeom>
              </p:spPr>
            </p:pic>
            <p:pic>
              <p:nvPicPr>
                <p:cNvPr id="37" name="Picture 36">
                  <a:extLst>
                    <a:ext uri="{FF2B5EF4-FFF2-40B4-BE49-F238E27FC236}">
                      <a16:creationId xmlns:a16="http://schemas.microsoft.com/office/drawing/2014/main" id="{196E1F5B-4A1A-4EB9-99CE-D167478B0BD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446358" y="22451025"/>
                  <a:ext cx="1730888" cy="910994"/>
                </a:xfrm>
                <a:prstGeom prst="rect">
                  <a:avLst/>
                </a:prstGeom>
              </p:spPr>
            </p:pic>
            <p:sp>
              <p:nvSpPr>
                <p:cNvPr id="191" name="TextBox 190">
                  <a:extLst>
                    <a:ext uri="{FF2B5EF4-FFF2-40B4-BE49-F238E27FC236}">
                      <a16:creationId xmlns:a16="http://schemas.microsoft.com/office/drawing/2014/main" id="{58C201CA-132D-467B-80DE-534474F4A70A}"/>
                    </a:ext>
                  </a:extLst>
                </p:cNvPr>
                <p:cNvSpPr txBox="1"/>
                <p:nvPr/>
              </p:nvSpPr>
              <p:spPr>
                <a:xfrm>
                  <a:off x="9009583" y="21579752"/>
                  <a:ext cx="1217608" cy="612091"/>
                </a:xfrm>
                <a:prstGeom prst="rect">
                  <a:avLst/>
                </a:prstGeom>
                <a:noFill/>
              </p:spPr>
              <p:txBody>
                <a:bodyPr wrap="square" rtlCol="0">
                  <a:spAutoFit/>
                </a:bodyPr>
                <a:lstStyle/>
                <a:p>
                  <a:r>
                    <a:rPr lang="en-US" dirty="0"/>
                    <a:t>…</a:t>
                  </a:r>
                </a:p>
              </p:txBody>
            </p:sp>
            <p:cxnSp>
              <p:nvCxnSpPr>
                <p:cNvPr id="43" name="Straight Arrow Connector 42">
                  <a:extLst>
                    <a:ext uri="{FF2B5EF4-FFF2-40B4-BE49-F238E27FC236}">
                      <a16:creationId xmlns:a16="http://schemas.microsoft.com/office/drawing/2014/main" id="{DCBB076F-8ADE-4575-A520-79B64447515E}"/>
                    </a:ext>
                  </a:extLst>
                </p:cNvPr>
                <p:cNvCxnSpPr>
                  <a:cxnSpLocks/>
                </p:cNvCxnSpPr>
                <p:nvPr/>
              </p:nvCxnSpPr>
              <p:spPr>
                <a:xfrm>
                  <a:off x="9167511" y="23011074"/>
                  <a:ext cx="7114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7" name="Group 46">
                  <a:extLst>
                    <a:ext uri="{FF2B5EF4-FFF2-40B4-BE49-F238E27FC236}">
                      <a16:creationId xmlns:a16="http://schemas.microsoft.com/office/drawing/2014/main" id="{40E91FB1-696C-408B-905A-A3D7A0909358}"/>
                    </a:ext>
                  </a:extLst>
                </p:cNvPr>
                <p:cNvGrpSpPr/>
                <p:nvPr/>
              </p:nvGrpSpPr>
              <p:grpSpPr>
                <a:xfrm>
                  <a:off x="9894455" y="22624526"/>
                  <a:ext cx="434732" cy="741367"/>
                  <a:chOff x="10162633" y="22623299"/>
                  <a:chExt cx="434732" cy="741367"/>
                </a:xfrm>
              </p:grpSpPr>
              <p:sp>
                <p:nvSpPr>
                  <p:cNvPr id="45" name="Oval 44">
                    <a:extLst>
                      <a:ext uri="{FF2B5EF4-FFF2-40B4-BE49-F238E27FC236}">
                        <a16:creationId xmlns:a16="http://schemas.microsoft.com/office/drawing/2014/main" id="{23BD1B6D-D401-49CB-9AE9-E2C96CB212AE}"/>
                      </a:ext>
                    </a:extLst>
                  </p:cNvPr>
                  <p:cNvSpPr/>
                  <p:nvPr/>
                </p:nvSpPr>
                <p:spPr>
                  <a:xfrm>
                    <a:off x="10203782" y="22803846"/>
                    <a:ext cx="393583" cy="4010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30DDD85-5504-492E-A792-A013DD34D6C3}"/>
                      </a:ext>
                    </a:extLst>
                  </p:cNvPr>
                  <p:cNvSpPr txBox="1"/>
                  <p:nvPr/>
                </p:nvSpPr>
                <p:spPr>
                  <a:xfrm>
                    <a:off x="10162633" y="22623299"/>
                    <a:ext cx="300594" cy="741367"/>
                  </a:xfrm>
                  <a:prstGeom prst="rect">
                    <a:avLst/>
                  </a:prstGeom>
                  <a:noFill/>
                </p:spPr>
                <p:txBody>
                  <a:bodyPr wrap="square" rtlCol="0">
                    <a:spAutoFit/>
                  </a:bodyPr>
                  <a:lstStyle/>
                  <a:p>
                    <a:r>
                      <a:rPr lang="en-US" sz="2400" b="1" dirty="0"/>
                      <a:t>+</a:t>
                    </a:r>
                  </a:p>
                </p:txBody>
              </p:sp>
            </p:grpSp>
            <p:cxnSp>
              <p:nvCxnSpPr>
                <p:cNvPr id="54" name="Straight Arrow Connector 53">
                  <a:extLst>
                    <a:ext uri="{FF2B5EF4-FFF2-40B4-BE49-F238E27FC236}">
                      <a16:creationId xmlns:a16="http://schemas.microsoft.com/office/drawing/2014/main" id="{B5EB4AD4-7CBB-462E-9AAE-67C727604EB4}"/>
                    </a:ext>
                  </a:extLst>
                </p:cNvPr>
                <p:cNvCxnSpPr>
                  <a:cxnSpLocks/>
                </p:cNvCxnSpPr>
                <p:nvPr/>
              </p:nvCxnSpPr>
              <p:spPr>
                <a:xfrm flipV="1">
                  <a:off x="7145460" y="22906522"/>
                  <a:ext cx="31690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1083EA1F-5BC3-408A-A82A-31F4CA6F2DCE}"/>
                    </a:ext>
                  </a:extLst>
                </p:cNvPr>
                <p:cNvCxnSpPr>
                  <a:cxnSpLocks/>
                </p:cNvCxnSpPr>
                <p:nvPr/>
              </p:nvCxnSpPr>
              <p:spPr>
                <a:xfrm rot="16200000" flipH="1">
                  <a:off x="8349344" y="20972084"/>
                  <a:ext cx="217826" cy="3313522"/>
                </a:xfrm>
                <a:prstGeom prst="bentConnector3">
                  <a:avLst>
                    <a:gd name="adj1" fmla="val -77329"/>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3" name="Rectangle: Rounded Corners 192">
                  <a:extLst>
                    <a:ext uri="{FF2B5EF4-FFF2-40B4-BE49-F238E27FC236}">
                      <a16:creationId xmlns:a16="http://schemas.microsoft.com/office/drawing/2014/main" id="{04C7CEB7-A9DE-4009-84C4-D81982D01926}"/>
                    </a:ext>
                  </a:extLst>
                </p:cNvPr>
                <p:cNvSpPr/>
                <p:nvPr/>
              </p:nvSpPr>
              <p:spPr>
                <a:xfrm>
                  <a:off x="6420012" y="21671938"/>
                  <a:ext cx="4214131" cy="1799782"/>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D0C4423C-0AC6-449F-AB80-DA9E92168AD5}"/>
                    </a:ext>
                  </a:extLst>
                </p:cNvPr>
                <p:cNvSpPr txBox="1"/>
                <p:nvPr/>
              </p:nvSpPr>
              <p:spPr>
                <a:xfrm>
                  <a:off x="6933012" y="21674760"/>
                  <a:ext cx="2922315" cy="532533"/>
                </a:xfrm>
                <a:prstGeom prst="rect">
                  <a:avLst/>
                </a:prstGeom>
                <a:noFill/>
              </p:spPr>
              <p:txBody>
                <a:bodyPr wrap="none" rtlCol="0">
                  <a:spAutoFit/>
                </a:bodyPr>
                <a:lstStyle/>
                <a:p>
                  <a:pPr algn="ctr"/>
                  <a:r>
                    <a:rPr lang="en-US" sz="2400" b="1" dirty="0"/>
                    <a:t>Transformation</a:t>
                  </a:r>
                </a:p>
              </p:txBody>
            </p:sp>
          </p:grpSp>
          <p:cxnSp>
            <p:nvCxnSpPr>
              <p:cNvPr id="70" name="Straight Arrow Connector 69">
                <a:extLst>
                  <a:ext uri="{FF2B5EF4-FFF2-40B4-BE49-F238E27FC236}">
                    <a16:creationId xmlns:a16="http://schemas.microsoft.com/office/drawing/2014/main" id="{E2D6E57D-A0ED-4065-B96E-CAD366FE1804}"/>
                  </a:ext>
                </a:extLst>
              </p:cNvPr>
              <p:cNvCxnSpPr>
                <a:cxnSpLocks/>
              </p:cNvCxnSpPr>
              <p:nvPr/>
            </p:nvCxnSpPr>
            <p:spPr>
              <a:xfrm flipV="1">
                <a:off x="6729422" y="23052257"/>
                <a:ext cx="583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F5593B8F-C00C-45F2-BCF6-2A1E71734621}"/>
                  </a:ext>
                </a:extLst>
              </p:cNvPr>
              <p:cNvCxnSpPr>
                <a:cxnSpLocks/>
              </p:cNvCxnSpPr>
              <p:nvPr/>
            </p:nvCxnSpPr>
            <p:spPr>
              <a:xfrm flipV="1">
                <a:off x="11322880" y="23103600"/>
                <a:ext cx="72670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73F550DF-6B42-4968-8162-BB538E64158C}"/>
                </a:ext>
              </a:extLst>
            </p:cNvPr>
            <p:cNvGrpSpPr/>
            <p:nvPr/>
          </p:nvGrpSpPr>
          <p:grpSpPr>
            <a:xfrm>
              <a:off x="5268274" y="23672913"/>
              <a:ext cx="11095480" cy="2467335"/>
              <a:chOff x="5268274" y="23672913"/>
              <a:chExt cx="11095480" cy="2467335"/>
            </a:xfrm>
          </p:grpSpPr>
          <p:sp>
            <p:nvSpPr>
              <p:cNvPr id="285" name="TextBox 284">
                <a:extLst>
                  <a:ext uri="{FF2B5EF4-FFF2-40B4-BE49-F238E27FC236}">
                    <a16:creationId xmlns:a16="http://schemas.microsoft.com/office/drawing/2014/main" id="{26C750CC-56B1-4966-B68E-3A8DF9301CA2}"/>
                  </a:ext>
                </a:extLst>
              </p:cNvPr>
              <p:cNvSpPr txBox="1"/>
              <p:nvPr/>
            </p:nvSpPr>
            <p:spPr>
              <a:xfrm>
                <a:off x="9350245" y="25497540"/>
                <a:ext cx="2293000" cy="642708"/>
              </a:xfrm>
              <a:prstGeom prst="rect">
                <a:avLst/>
              </a:prstGeom>
              <a:noFill/>
            </p:spPr>
            <p:txBody>
              <a:bodyPr wrap="none" rtlCol="0">
                <a:spAutoFit/>
              </a:bodyPr>
              <a:lstStyle/>
              <a:p>
                <a:r>
                  <a:rPr lang="en-US" sz="2400" b="1" dirty="0"/>
                  <a:t>Generator X to Y</a:t>
                </a:r>
              </a:p>
            </p:txBody>
          </p:sp>
          <p:sp>
            <p:nvSpPr>
              <p:cNvPr id="277" name="Rectangle: Rounded Corners 276">
                <a:extLst>
                  <a:ext uri="{FF2B5EF4-FFF2-40B4-BE49-F238E27FC236}">
                    <a16:creationId xmlns:a16="http://schemas.microsoft.com/office/drawing/2014/main" id="{58C9ADDA-CC1A-46D0-94BE-1271F77CD147}"/>
                  </a:ext>
                </a:extLst>
              </p:cNvPr>
              <p:cNvSpPr/>
              <p:nvPr/>
            </p:nvSpPr>
            <p:spPr>
              <a:xfrm>
                <a:off x="5268274" y="23672913"/>
                <a:ext cx="11095480" cy="2344677"/>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40" name="Group 239">
            <a:extLst>
              <a:ext uri="{FF2B5EF4-FFF2-40B4-BE49-F238E27FC236}">
                <a16:creationId xmlns:a16="http://schemas.microsoft.com/office/drawing/2014/main" id="{B85FD6CD-973D-4142-A0D5-E2CB4290C43D}"/>
              </a:ext>
            </a:extLst>
          </p:cNvPr>
          <p:cNvGrpSpPr/>
          <p:nvPr/>
        </p:nvGrpSpPr>
        <p:grpSpPr>
          <a:xfrm>
            <a:off x="5322351" y="25553906"/>
            <a:ext cx="10658390" cy="1536056"/>
            <a:chOff x="2411278" y="20867088"/>
            <a:chExt cx="14256531" cy="2731560"/>
          </a:xfrm>
        </p:grpSpPr>
        <p:grpSp>
          <p:nvGrpSpPr>
            <p:cNvPr id="246" name="Group 245">
              <a:extLst>
                <a:ext uri="{FF2B5EF4-FFF2-40B4-BE49-F238E27FC236}">
                  <a16:creationId xmlns:a16="http://schemas.microsoft.com/office/drawing/2014/main" id="{F05E9C57-A79D-4783-B6EA-F40A86650BAB}"/>
                </a:ext>
              </a:extLst>
            </p:cNvPr>
            <p:cNvGrpSpPr/>
            <p:nvPr/>
          </p:nvGrpSpPr>
          <p:grpSpPr>
            <a:xfrm>
              <a:off x="12192590" y="20921706"/>
              <a:ext cx="4475219" cy="2619210"/>
              <a:chOff x="9729048" y="21100644"/>
              <a:chExt cx="4475219" cy="2367555"/>
            </a:xfrm>
          </p:grpSpPr>
          <p:sp>
            <p:nvSpPr>
              <p:cNvPr id="267" name="TextBox 266">
                <a:extLst>
                  <a:ext uri="{FF2B5EF4-FFF2-40B4-BE49-F238E27FC236}">
                    <a16:creationId xmlns:a16="http://schemas.microsoft.com/office/drawing/2014/main" id="{6D4C9F4E-2D6F-4E70-8095-F693F68ACEA7}"/>
                  </a:ext>
                </a:extLst>
              </p:cNvPr>
              <p:cNvSpPr txBox="1"/>
              <p:nvPr/>
            </p:nvSpPr>
            <p:spPr>
              <a:xfrm>
                <a:off x="10817587" y="21100644"/>
                <a:ext cx="2022541" cy="1583138"/>
              </a:xfrm>
              <a:prstGeom prst="rect">
                <a:avLst/>
              </a:prstGeom>
              <a:noFill/>
            </p:spPr>
            <p:txBody>
              <a:bodyPr wrap="none" rtlCol="0">
                <a:spAutoFit/>
              </a:bodyPr>
              <a:lstStyle/>
              <a:p>
                <a:pPr algn="ctr"/>
                <a:r>
                  <a:rPr lang="en-US" dirty="0"/>
                  <a:t> </a:t>
                </a:r>
                <a:r>
                  <a:rPr lang="en-US" sz="2400" b="1" dirty="0"/>
                  <a:t>Encoding</a:t>
                </a:r>
                <a:endParaRPr lang="en-US" b="1" dirty="0"/>
              </a:p>
            </p:txBody>
          </p:sp>
          <p:sp>
            <p:nvSpPr>
              <p:cNvPr id="268" name="Rectangle: Rounded Corners 267">
                <a:extLst>
                  <a:ext uri="{FF2B5EF4-FFF2-40B4-BE49-F238E27FC236}">
                    <a16:creationId xmlns:a16="http://schemas.microsoft.com/office/drawing/2014/main" id="{1C914CD8-F647-40BB-B537-49CD6EB9272B}"/>
                  </a:ext>
                </a:extLst>
              </p:cNvPr>
              <p:cNvSpPr/>
              <p:nvPr/>
            </p:nvSpPr>
            <p:spPr>
              <a:xfrm>
                <a:off x="9729048" y="21660957"/>
                <a:ext cx="4475219" cy="1807242"/>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9A7EE867-47E0-4F9F-BD6B-2B7A2666CEA7}"/>
                </a:ext>
              </a:extLst>
            </p:cNvPr>
            <p:cNvGrpSpPr/>
            <p:nvPr/>
          </p:nvGrpSpPr>
          <p:grpSpPr>
            <a:xfrm>
              <a:off x="2411278" y="20867088"/>
              <a:ext cx="4501729" cy="2731560"/>
              <a:chOff x="1970433" y="20804444"/>
              <a:chExt cx="4501729" cy="2731560"/>
            </a:xfrm>
          </p:grpSpPr>
          <p:sp>
            <p:nvSpPr>
              <p:cNvPr id="264" name="TextBox 263">
                <a:extLst>
                  <a:ext uri="{FF2B5EF4-FFF2-40B4-BE49-F238E27FC236}">
                    <a16:creationId xmlns:a16="http://schemas.microsoft.com/office/drawing/2014/main" id="{9B2A6973-312B-4151-BBD1-E07E74E2EB3A}"/>
                  </a:ext>
                </a:extLst>
              </p:cNvPr>
              <p:cNvSpPr txBox="1"/>
              <p:nvPr/>
            </p:nvSpPr>
            <p:spPr>
              <a:xfrm>
                <a:off x="3021838" y="20804444"/>
                <a:ext cx="2067568" cy="1751414"/>
              </a:xfrm>
              <a:prstGeom prst="rect">
                <a:avLst/>
              </a:prstGeom>
              <a:noFill/>
            </p:spPr>
            <p:txBody>
              <a:bodyPr wrap="none" rtlCol="0">
                <a:spAutoFit/>
              </a:bodyPr>
              <a:lstStyle/>
              <a:p>
                <a:pPr algn="ctr"/>
                <a:r>
                  <a:rPr lang="en-US" dirty="0"/>
                  <a:t> </a:t>
                </a:r>
                <a:r>
                  <a:rPr lang="en-US" sz="2400" b="1" dirty="0"/>
                  <a:t>Decoding</a:t>
                </a:r>
                <a:endParaRPr lang="en-US" b="1" dirty="0"/>
              </a:p>
            </p:txBody>
          </p:sp>
          <p:sp>
            <p:nvSpPr>
              <p:cNvPr id="265" name="Rectangle: Rounded Corners 264">
                <a:extLst>
                  <a:ext uri="{FF2B5EF4-FFF2-40B4-BE49-F238E27FC236}">
                    <a16:creationId xmlns:a16="http://schemas.microsoft.com/office/drawing/2014/main" id="{0116229E-ADEB-44CF-B088-390685231273}"/>
                  </a:ext>
                </a:extLst>
              </p:cNvPr>
              <p:cNvSpPr/>
              <p:nvPr/>
            </p:nvSpPr>
            <p:spPr>
              <a:xfrm>
                <a:off x="1970433" y="21504315"/>
                <a:ext cx="4501729" cy="2031689"/>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8" name="Group 247">
              <a:extLst>
                <a:ext uri="{FF2B5EF4-FFF2-40B4-BE49-F238E27FC236}">
                  <a16:creationId xmlns:a16="http://schemas.microsoft.com/office/drawing/2014/main" id="{916A8DDB-B9E0-4E27-8F07-6984BA94E370}"/>
                </a:ext>
              </a:extLst>
            </p:cNvPr>
            <p:cNvGrpSpPr/>
            <p:nvPr/>
          </p:nvGrpSpPr>
          <p:grpSpPr>
            <a:xfrm>
              <a:off x="7380416" y="21331219"/>
              <a:ext cx="4420528" cy="2128943"/>
              <a:chOff x="6404183" y="21383191"/>
              <a:chExt cx="4420528" cy="1922501"/>
            </a:xfrm>
          </p:grpSpPr>
          <p:pic>
            <p:nvPicPr>
              <p:cNvPr id="251" name="Picture 250">
                <a:extLst>
                  <a:ext uri="{FF2B5EF4-FFF2-40B4-BE49-F238E27FC236}">
                    <a16:creationId xmlns:a16="http://schemas.microsoft.com/office/drawing/2014/main" id="{E79BC251-297F-480E-BA53-FA9D7AE4F5A1}"/>
                  </a:ext>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t="-7504" r="66460" b="-1"/>
              <a:stretch/>
            </p:blipFill>
            <p:spPr>
              <a:xfrm>
                <a:off x="9906129" y="22340849"/>
                <a:ext cx="526937" cy="830997"/>
              </a:xfrm>
              <a:prstGeom prst="rect">
                <a:avLst/>
              </a:prstGeom>
            </p:spPr>
          </p:pic>
          <p:pic>
            <p:nvPicPr>
              <p:cNvPr id="252" name="Picture 251">
                <a:extLst>
                  <a:ext uri="{FF2B5EF4-FFF2-40B4-BE49-F238E27FC236}">
                    <a16:creationId xmlns:a16="http://schemas.microsoft.com/office/drawing/2014/main" id="{2F4311E5-4A22-4452-B771-2D8106408BD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794039" y="22293017"/>
                <a:ext cx="1730888" cy="910995"/>
              </a:xfrm>
              <a:prstGeom prst="rect">
                <a:avLst/>
              </a:prstGeom>
            </p:spPr>
          </p:pic>
          <p:sp>
            <p:nvSpPr>
              <p:cNvPr id="253" name="TextBox 252">
                <a:extLst>
                  <a:ext uri="{FF2B5EF4-FFF2-40B4-BE49-F238E27FC236}">
                    <a16:creationId xmlns:a16="http://schemas.microsoft.com/office/drawing/2014/main" id="{39EB0107-547C-4C57-BE99-347C1CAD2CE2}"/>
                  </a:ext>
                </a:extLst>
              </p:cNvPr>
              <p:cNvSpPr txBox="1"/>
              <p:nvPr/>
            </p:nvSpPr>
            <p:spPr>
              <a:xfrm>
                <a:off x="7022822" y="21465387"/>
                <a:ext cx="1217609" cy="612092"/>
              </a:xfrm>
              <a:prstGeom prst="rect">
                <a:avLst/>
              </a:prstGeom>
              <a:noFill/>
            </p:spPr>
            <p:txBody>
              <a:bodyPr wrap="square" rtlCol="0">
                <a:spAutoFit/>
              </a:bodyPr>
              <a:lstStyle/>
              <a:p>
                <a:r>
                  <a:rPr lang="en-US" dirty="0"/>
                  <a:t>…</a:t>
                </a:r>
              </a:p>
            </p:txBody>
          </p:sp>
          <p:grpSp>
            <p:nvGrpSpPr>
              <p:cNvPr id="255" name="Group 254">
                <a:extLst>
                  <a:ext uri="{FF2B5EF4-FFF2-40B4-BE49-F238E27FC236}">
                    <a16:creationId xmlns:a16="http://schemas.microsoft.com/office/drawing/2014/main" id="{EB1F19AF-01A5-4F7E-B6AF-4AAE10FB5673}"/>
                  </a:ext>
                </a:extLst>
              </p:cNvPr>
              <p:cNvGrpSpPr/>
              <p:nvPr/>
            </p:nvGrpSpPr>
            <p:grpSpPr>
              <a:xfrm>
                <a:off x="6685181" y="22372326"/>
                <a:ext cx="416378" cy="741365"/>
                <a:chOff x="6953359" y="22371099"/>
                <a:chExt cx="416378" cy="741365"/>
              </a:xfrm>
            </p:grpSpPr>
            <p:sp>
              <p:nvSpPr>
                <p:cNvPr id="261" name="Oval 260">
                  <a:extLst>
                    <a:ext uri="{FF2B5EF4-FFF2-40B4-BE49-F238E27FC236}">
                      <a16:creationId xmlns:a16="http://schemas.microsoft.com/office/drawing/2014/main" id="{39912764-A341-4F1A-9CD2-BA1ED1EF2321}"/>
                    </a:ext>
                  </a:extLst>
                </p:cNvPr>
                <p:cNvSpPr/>
                <p:nvPr/>
              </p:nvSpPr>
              <p:spPr>
                <a:xfrm>
                  <a:off x="6976155" y="22570187"/>
                  <a:ext cx="393582" cy="4010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a:extLst>
                    <a:ext uri="{FF2B5EF4-FFF2-40B4-BE49-F238E27FC236}">
                      <a16:creationId xmlns:a16="http://schemas.microsoft.com/office/drawing/2014/main" id="{7802635F-85CF-40D6-B86D-5712BFF76940}"/>
                    </a:ext>
                  </a:extLst>
                </p:cNvPr>
                <p:cNvSpPr txBox="1"/>
                <p:nvPr/>
              </p:nvSpPr>
              <p:spPr>
                <a:xfrm>
                  <a:off x="6953359" y="22371099"/>
                  <a:ext cx="300595" cy="741365"/>
                </a:xfrm>
                <a:prstGeom prst="rect">
                  <a:avLst/>
                </a:prstGeom>
                <a:noFill/>
              </p:spPr>
              <p:txBody>
                <a:bodyPr wrap="square" rtlCol="0">
                  <a:spAutoFit/>
                </a:bodyPr>
                <a:lstStyle/>
                <a:p>
                  <a:r>
                    <a:rPr lang="en-US" sz="2400" b="1" dirty="0"/>
                    <a:t>+</a:t>
                  </a:r>
                </a:p>
              </p:txBody>
            </p:sp>
          </p:grpSp>
          <p:sp>
            <p:nvSpPr>
              <p:cNvPr id="259" name="Rectangle: Rounded Corners 258">
                <a:extLst>
                  <a:ext uri="{FF2B5EF4-FFF2-40B4-BE49-F238E27FC236}">
                    <a16:creationId xmlns:a16="http://schemas.microsoft.com/office/drawing/2014/main" id="{999E8D24-5F52-438E-83DE-A8C11D5AB229}"/>
                  </a:ext>
                </a:extLst>
              </p:cNvPr>
              <p:cNvSpPr/>
              <p:nvPr/>
            </p:nvSpPr>
            <p:spPr>
              <a:xfrm>
                <a:off x="6404183" y="21406823"/>
                <a:ext cx="4420528" cy="1898869"/>
              </a:xfrm>
              <a:prstGeom prst="roundRect">
                <a:avLst/>
              </a:prstGeom>
              <a:noFill/>
              <a:ln w="571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TextBox 259">
                <a:extLst>
                  <a:ext uri="{FF2B5EF4-FFF2-40B4-BE49-F238E27FC236}">
                    <a16:creationId xmlns:a16="http://schemas.microsoft.com/office/drawing/2014/main" id="{5A0AD32C-22C0-452E-8665-F92E1E7A4329}"/>
                  </a:ext>
                </a:extLst>
              </p:cNvPr>
              <p:cNvSpPr txBox="1"/>
              <p:nvPr/>
            </p:nvSpPr>
            <p:spPr>
              <a:xfrm>
                <a:off x="7098823" y="21383191"/>
                <a:ext cx="2922315" cy="532534"/>
              </a:xfrm>
              <a:prstGeom prst="rect">
                <a:avLst/>
              </a:prstGeom>
              <a:noFill/>
            </p:spPr>
            <p:txBody>
              <a:bodyPr wrap="none" rtlCol="0">
                <a:spAutoFit/>
              </a:bodyPr>
              <a:lstStyle/>
              <a:p>
                <a:pPr algn="ctr"/>
                <a:r>
                  <a:rPr lang="en-US" sz="2400" b="1" dirty="0"/>
                  <a:t>Transformation</a:t>
                </a:r>
              </a:p>
            </p:txBody>
          </p:sp>
        </p:grpSp>
      </p:grpSp>
      <p:sp>
        <p:nvSpPr>
          <p:cNvPr id="243" name="TextBox 242">
            <a:extLst>
              <a:ext uri="{FF2B5EF4-FFF2-40B4-BE49-F238E27FC236}">
                <a16:creationId xmlns:a16="http://schemas.microsoft.com/office/drawing/2014/main" id="{9D8FF94C-255F-4255-B919-CD3A7BD2B373}"/>
              </a:ext>
            </a:extLst>
          </p:cNvPr>
          <p:cNvSpPr txBox="1"/>
          <p:nvPr/>
        </p:nvSpPr>
        <p:spPr>
          <a:xfrm>
            <a:off x="9228271" y="27089964"/>
            <a:ext cx="2339484" cy="461665"/>
          </a:xfrm>
          <a:prstGeom prst="rect">
            <a:avLst/>
          </a:prstGeom>
          <a:noFill/>
        </p:spPr>
        <p:txBody>
          <a:bodyPr wrap="none" rtlCol="0">
            <a:spAutoFit/>
          </a:bodyPr>
          <a:lstStyle/>
          <a:p>
            <a:r>
              <a:rPr lang="en-US" sz="2400" b="1" dirty="0"/>
              <a:t>Generator X to Y</a:t>
            </a:r>
          </a:p>
        </p:txBody>
      </p:sp>
      <p:cxnSp>
        <p:nvCxnSpPr>
          <p:cNvPr id="27" name="Straight Arrow Connector 26">
            <a:extLst>
              <a:ext uri="{FF2B5EF4-FFF2-40B4-BE49-F238E27FC236}">
                <a16:creationId xmlns:a16="http://schemas.microsoft.com/office/drawing/2014/main" id="{5369EBC1-CA7E-4F97-B838-FD2A6F806716}"/>
              </a:ext>
            </a:extLst>
          </p:cNvPr>
          <p:cNvCxnSpPr>
            <a:cxnSpLocks/>
            <a:stCxn id="211" idx="3"/>
          </p:cNvCxnSpPr>
          <p:nvPr/>
        </p:nvCxnSpPr>
        <p:spPr>
          <a:xfrm>
            <a:off x="4899152" y="24661515"/>
            <a:ext cx="58743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0712B11-633B-4BF5-8C5D-EA55EA3D5087}"/>
              </a:ext>
            </a:extLst>
          </p:cNvPr>
          <p:cNvCxnSpPr>
            <a:cxnSpLocks/>
            <a:endCxn id="219" idx="1"/>
          </p:cNvCxnSpPr>
          <p:nvPr/>
        </p:nvCxnSpPr>
        <p:spPr>
          <a:xfrm flipV="1">
            <a:off x="16019306" y="24733041"/>
            <a:ext cx="721817" cy="2035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70" name="TextBox 269">
            <a:extLst>
              <a:ext uri="{FF2B5EF4-FFF2-40B4-BE49-F238E27FC236}">
                <a16:creationId xmlns:a16="http://schemas.microsoft.com/office/drawing/2014/main" id="{A72FE917-81E3-40E9-BA3C-791A88E98FD0}"/>
              </a:ext>
            </a:extLst>
          </p:cNvPr>
          <p:cNvSpPr txBox="1"/>
          <p:nvPr/>
        </p:nvSpPr>
        <p:spPr>
          <a:xfrm>
            <a:off x="9057239" y="27652735"/>
            <a:ext cx="3244414" cy="584775"/>
          </a:xfrm>
          <a:prstGeom prst="rect">
            <a:avLst/>
          </a:prstGeom>
          <a:noFill/>
        </p:spPr>
        <p:txBody>
          <a:bodyPr wrap="none" rtlCol="0">
            <a:spAutoFit/>
          </a:bodyPr>
          <a:lstStyle/>
          <a:p>
            <a:r>
              <a:rPr lang="en-US" sz="3200" b="1" dirty="0"/>
              <a:t>Wavelet CycleGan</a:t>
            </a:r>
          </a:p>
        </p:txBody>
      </p:sp>
      <p:grpSp>
        <p:nvGrpSpPr>
          <p:cNvPr id="24" name="Group 23">
            <a:extLst>
              <a:ext uri="{FF2B5EF4-FFF2-40B4-BE49-F238E27FC236}">
                <a16:creationId xmlns:a16="http://schemas.microsoft.com/office/drawing/2014/main" id="{A868C662-0197-4A7D-8F55-ACC135612AE0}"/>
              </a:ext>
            </a:extLst>
          </p:cNvPr>
          <p:cNvGrpSpPr/>
          <p:nvPr/>
        </p:nvGrpSpPr>
        <p:grpSpPr>
          <a:xfrm>
            <a:off x="12887183" y="26366371"/>
            <a:ext cx="3020357" cy="572896"/>
            <a:chOff x="12887183" y="26366371"/>
            <a:chExt cx="3020357" cy="572896"/>
          </a:xfrm>
        </p:grpSpPr>
        <p:pic>
          <p:nvPicPr>
            <p:cNvPr id="22" name="Picture 21">
              <a:extLst>
                <a:ext uri="{FF2B5EF4-FFF2-40B4-BE49-F238E27FC236}">
                  <a16:creationId xmlns:a16="http://schemas.microsoft.com/office/drawing/2014/main" id="{72461433-0BB2-4EE2-A1C6-C8E6D6E03EE5}"/>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2887183" y="26496229"/>
              <a:ext cx="1013387" cy="423577"/>
            </a:xfrm>
            <a:prstGeom prst="rect">
              <a:avLst/>
            </a:prstGeom>
          </p:spPr>
        </p:pic>
        <p:pic>
          <p:nvPicPr>
            <p:cNvPr id="8" name="Picture 7">
              <a:extLst>
                <a:ext uri="{FF2B5EF4-FFF2-40B4-BE49-F238E27FC236}">
                  <a16:creationId xmlns:a16="http://schemas.microsoft.com/office/drawing/2014/main" id="{C7649B36-ADB1-48BF-9D0B-11FB96753F61}"/>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3925858" y="26422564"/>
              <a:ext cx="1016578" cy="516703"/>
            </a:xfrm>
            <a:prstGeom prst="rect">
              <a:avLst/>
            </a:prstGeom>
          </p:spPr>
        </p:pic>
        <p:pic>
          <p:nvPicPr>
            <p:cNvPr id="6" name="Picture 5">
              <a:extLst>
                <a:ext uri="{FF2B5EF4-FFF2-40B4-BE49-F238E27FC236}">
                  <a16:creationId xmlns:a16="http://schemas.microsoft.com/office/drawing/2014/main" id="{2AE92E6C-B1AA-4EB8-8EB6-64A1F3AAD292}"/>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4906681" y="26366371"/>
              <a:ext cx="1000859" cy="556920"/>
            </a:xfrm>
            <a:prstGeom prst="rect">
              <a:avLst/>
            </a:prstGeom>
          </p:spPr>
        </p:pic>
      </p:grpSp>
      <p:pic>
        <p:nvPicPr>
          <p:cNvPr id="38" name="Picture 37">
            <a:extLst>
              <a:ext uri="{FF2B5EF4-FFF2-40B4-BE49-F238E27FC236}">
                <a16:creationId xmlns:a16="http://schemas.microsoft.com/office/drawing/2014/main" id="{CAA6F14E-921E-4CF9-9365-50805FC103A6}"/>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7538943" y="26474679"/>
            <a:ext cx="920160" cy="427355"/>
          </a:xfrm>
          <a:prstGeom prst="rect">
            <a:avLst/>
          </a:prstGeom>
        </p:spPr>
      </p:pic>
      <p:cxnSp>
        <p:nvCxnSpPr>
          <p:cNvPr id="62" name="Straight Arrow Connector 61">
            <a:extLst>
              <a:ext uri="{FF2B5EF4-FFF2-40B4-BE49-F238E27FC236}">
                <a16:creationId xmlns:a16="http://schemas.microsoft.com/office/drawing/2014/main" id="{60902970-30A2-4EA9-AF1B-4CBB08F7C926}"/>
              </a:ext>
            </a:extLst>
          </p:cNvPr>
          <p:cNvCxnSpPr>
            <a:stCxn id="251" idx="1"/>
            <a:endCxn id="252" idx="3"/>
          </p:cNvCxnSpPr>
          <p:nvPr/>
        </p:nvCxnSpPr>
        <p:spPr>
          <a:xfrm flipH="1" flipV="1">
            <a:off x="11370464" y="26665121"/>
            <a:ext cx="284992" cy="48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1" name="Straight Arrow Connector 450">
            <a:extLst>
              <a:ext uri="{FF2B5EF4-FFF2-40B4-BE49-F238E27FC236}">
                <a16:creationId xmlns:a16="http://schemas.microsoft.com/office/drawing/2014/main" id="{511CAA8B-E22B-463C-B674-1D546A589335}"/>
              </a:ext>
            </a:extLst>
          </p:cNvPr>
          <p:cNvCxnSpPr>
            <a:cxnSpLocks/>
            <a:endCxn id="261" idx="6"/>
          </p:cNvCxnSpPr>
          <p:nvPr/>
        </p:nvCxnSpPr>
        <p:spPr>
          <a:xfrm flipH="1" flipV="1">
            <a:off x="9558719" y="26679703"/>
            <a:ext cx="526532"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4" name="Straight Arrow Connector 453">
            <a:extLst>
              <a:ext uri="{FF2B5EF4-FFF2-40B4-BE49-F238E27FC236}">
                <a16:creationId xmlns:a16="http://schemas.microsoft.com/office/drawing/2014/main" id="{72EFB1ED-B907-4861-B88A-7969AF93D849}"/>
              </a:ext>
            </a:extLst>
          </p:cNvPr>
          <p:cNvCxnSpPr>
            <a:stCxn id="262" idx="1"/>
            <a:endCxn id="38" idx="3"/>
          </p:cNvCxnSpPr>
          <p:nvPr/>
        </p:nvCxnSpPr>
        <p:spPr>
          <a:xfrm flipH="1">
            <a:off x="8459103" y="26661693"/>
            <a:ext cx="788326" cy="266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8" name="Straight Arrow Connector 457">
            <a:extLst>
              <a:ext uri="{FF2B5EF4-FFF2-40B4-BE49-F238E27FC236}">
                <a16:creationId xmlns:a16="http://schemas.microsoft.com/office/drawing/2014/main" id="{FFF08C72-3831-4FA3-B2B0-8B96B50B2A9E}"/>
              </a:ext>
            </a:extLst>
          </p:cNvPr>
          <p:cNvCxnSpPr>
            <a:stCxn id="22" idx="1"/>
            <a:endCxn id="251" idx="3"/>
          </p:cNvCxnSpPr>
          <p:nvPr/>
        </p:nvCxnSpPr>
        <p:spPr>
          <a:xfrm flipH="1" flipV="1">
            <a:off x="12049402" y="26670000"/>
            <a:ext cx="837781" cy="38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3" name="Rectangle: Rounded Corners 212">
            <a:extLst>
              <a:ext uri="{FF2B5EF4-FFF2-40B4-BE49-F238E27FC236}">
                <a16:creationId xmlns:a16="http://schemas.microsoft.com/office/drawing/2014/main" id="{F1549B5C-5956-4B01-B625-A4D58C1F9071}"/>
              </a:ext>
            </a:extLst>
          </p:cNvPr>
          <p:cNvSpPr/>
          <p:nvPr/>
        </p:nvSpPr>
        <p:spPr>
          <a:xfrm>
            <a:off x="5046409" y="25713642"/>
            <a:ext cx="11292127" cy="1830615"/>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0" name="Connector: Elbow 459">
            <a:extLst>
              <a:ext uri="{FF2B5EF4-FFF2-40B4-BE49-F238E27FC236}">
                <a16:creationId xmlns:a16="http://schemas.microsoft.com/office/drawing/2014/main" id="{16092DCB-1524-4F7A-BF0A-189B303AA24A}"/>
              </a:ext>
            </a:extLst>
          </p:cNvPr>
          <p:cNvCxnSpPr>
            <a:cxnSpLocks/>
            <a:stCxn id="340" idx="2"/>
            <a:endCxn id="213" idx="3"/>
          </p:cNvCxnSpPr>
          <p:nvPr/>
        </p:nvCxnSpPr>
        <p:spPr>
          <a:xfrm rot="5400000">
            <a:off x="17886504" y="24372577"/>
            <a:ext cx="708405" cy="380434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63" name="Straight Arrow Connector 462">
            <a:extLst>
              <a:ext uri="{FF2B5EF4-FFF2-40B4-BE49-F238E27FC236}">
                <a16:creationId xmlns:a16="http://schemas.microsoft.com/office/drawing/2014/main" id="{81026FCF-8C90-4231-BAAE-DABF74093FCD}"/>
              </a:ext>
            </a:extLst>
          </p:cNvPr>
          <p:cNvCxnSpPr>
            <a:cxnSpLocks/>
            <a:endCxn id="449" idx="3"/>
          </p:cNvCxnSpPr>
          <p:nvPr/>
        </p:nvCxnSpPr>
        <p:spPr>
          <a:xfrm flipH="1" flipV="1">
            <a:off x="2343611" y="26698501"/>
            <a:ext cx="2935953" cy="95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7" name="Rectangle: Rounded Corners 216">
            <a:extLst>
              <a:ext uri="{FF2B5EF4-FFF2-40B4-BE49-F238E27FC236}">
                <a16:creationId xmlns:a16="http://schemas.microsoft.com/office/drawing/2014/main" id="{A10E7AB0-9047-4363-BF38-6453F2FCCE6B}"/>
              </a:ext>
            </a:extLst>
          </p:cNvPr>
          <p:cNvSpPr/>
          <p:nvPr/>
        </p:nvSpPr>
        <p:spPr>
          <a:xfrm>
            <a:off x="2682718" y="23522226"/>
            <a:ext cx="16140758" cy="4680415"/>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A6E94AD5-FB76-49E0-BDC6-EB243736B908}"/>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19737246" y="0"/>
            <a:ext cx="1660610" cy="1620066"/>
          </a:xfrm>
          <a:prstGeom prst="rect">
            <a:avLst/>
          </a:prstGeom>
        </p:spPr>
      </p:pic>
      <p:cxnSp>
        <p:nvCxnSpPr>
          <p:cNvPr id="59" name="Connector: Elbow 58">
            <a:extLst>
              <a:ext uri="{FF2B5EF4-FFF2-40B4-BE49-F238E27FC236}">
                <a16:creationId xmlns:a16="http://schemas.microsoft.com/office/drawing/2014/main" id="{965CD16A-3F6B-47AA-84E9-E95E9B8BBFC8}"/>
              </a:ext>
            </a:extLst>
          </p:cNvPr>
          <p:cNvCxnSpPr>
            <a:cxnSpLocks/>
          </p:cNvCxnSpPr>
          <p:nvPr/>
        </p:nvCxnSpPr>
        <p:spPr>
          <a:xfrm rot="16200000" flipH="1" flipV="1">
            <a:off x="10605247" y="25253284"/>
            <a:ext cx="19601" cy="2492636"/>
          </a:xfrm>
          <a:prstGeom prst="bentConnector3">
            <a:avLst>
              <a:gd name="adj1" fmla="val -1166267"/>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524716"/>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3921</TotalTime>
  <Words>543</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Teo Limfong</cp:lastModifiedBy>
  <cp:revision>216</cp:revision>
  <cp:lastPrinted>2013-02-22T05:40:15Z</cp:lastPrinted>
  <dcterms:created xsi:type="dcterms:W3CDTF">2013-02-13T08:30:39Z</dcterms:created>
  <dcterms:modified xsi:type="dcterms:W3CDTF">2020-03-21T13:25:47Z</dcterms:modified>
</cp:coreProperties>
</file>