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7681" autoAdjust="0"/>
  </p:normalViewPr>
  <p:slideViewPr>
    <p:cSldViewPr snapToGrid="0" snapToObjects="1">
      <p:cViewPr>
        <p:scale>
          <a:sx n="50" d="100"/>
          <a:sy n="50" d="100"/>
        </p:scale>
        <p:origin x="984" y="472"/>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767462-AEA0-B941-A0F3-52FFEBCE0F65}" type="datetimeFigureOut">
              <a:rPr lang="en-US" smtClean="0"/>
              <a:pPr/>
              <a:t>2015-12-01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392245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767462-AEA0-B941-A0F3-52FFEBCE0F65}" type="datetimeFigureOut">
              <a:rPr lang="en-US" smtClean="0"/>
              <a:pPr/>
              <a:t>2015-12-01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766289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767462-AEA0-B941-A0F3-52FFEBCE0F65}" type="datetimeFigureOut">
              <a:rPr lang="en-US" smtClean="0"/>
              <a:pPr/>
              <a:t>2015-12-01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390208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767462-AEA0-B941-A0F3-52FFEBCE0F65}" type="datetimeFigureOut">
              <a:rPr lang="en-US" smtClean="0"/>
              <a:pPr/>
              <a:t>2015-12-01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2244045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767462-AEA0-B941-A0F3-52FFEBCE0F65}" type="datetimeFigureOut">
              <a:rPr lang="en-US" smtClean="0"/>
              <a:pPr/>
              <a:t>2015-12-01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239205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767462-AEA0-B941-A0F3-52FFEBCE0F65}" type="datetimeFigureOut">
              <a:rPr lang="en-US" smtClean="0"/>
              <a:pPr/>
              <a:t>2015-12-01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2602167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767462-AEA0-B941-A0F3-52FFEBCE0F65}" type="datetimeFigureOut">
              <a:rPr lang="en-US" smtClean="0"/>
              <a:pPr/>
              <a:t>2015-12-01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1284321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767462-AEA0-B941-A0F3-52FFEBCE0F65}" type="datetimeFigureOut">
              <a:rPr lang="en-US" smtClean="0"/>
              <a:pPr/>
              <a:t>2015-12-01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4183610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767462-AEA0-B941-A0F3-52FFEBCE0F65}" type="datetimeFigureOut">
              <a:rPr lang="en-US" smtClean="0"/>
              <a:pPr/>
              <a:t>2015-12-01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373482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767462-AEA0-B941-A0F3-52FFEBCE0F65}" type="datetimeFigureOut">
              <a:rPr lang="en-US" smtClean="0"/>
              <a:pPr/>
              <a:t>2015-12-01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628186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767462-AEA0-B941-A0F3-52FFEBCE0F65}" type="datetimeFigureOut">
              <a:rPr lang="en-US" smtClean="0"/>
              <a:pPr/>
              <a:t>2015-12-01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22B08-6B22-3949-90FA-87FDFEE72B96}" type="slidenum">
              <a:rPr lang="en-US" smtClean="0"/>
              <a:pPr/>
              <a:t>‹#›</a:t>
            </a:fld>
            <a:endParaRPr lang="en-US"/>
          </a:p>
        </p:txBody>
      </p:sp>
    </p:spTree>
    <p:extLst>
      <p:ext uri="{BB962C8B-B14F-4D97-AF65-F5344CB8AC3E}">
        <p14:creationId xmlns:p14="http://schemas.microsoft.com/office/powerpoint/2010/main" val="3847284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A1767462-AEA0-B941-A0F3-52FFEBCE0F65}" type="datetimeFigureOut">
              <a:rPr lang="en-US" smtClean="0"/>
              <a:pPr/>
              <a:t>2015-12-01</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3C122B08-6B22-3949-90FA-87FDFEE72B96}" type="slidenum">
              <a:rPr lang="en-US" smtClean="0"/>
              <a:pPr/>
              <a:t>‹#›</a:t>
            </a:fld>
            <a:endParaRPr lang="en-US"/>
          </a:p>
        </p:txBody>
      </p:sp>
    </p:spTree>
    <p:extLst>
      <p:ext uri="{BB962C8B-B14F-4D97-AF65-F5344CB8AC3E}">
        <p14:creationId xmlns:p14="http://schemas.microsoft.com/office/powerpoint/2010/main" val="4165358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252836" y="15377711"/>
            <a:ext cx="10476746" cy="1895122"/>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Constraints</a:t>
            </a:r>
            <a:endParaRPr lang="en-US" dirty="0"/>
          </a:p>
        </p:txBody>
      </p:sp>
      <p:sp>
        <p:nvSpPr>
          <p:cNvPr id="73" name="Rectangle 72"/>
          <p:cNvSpPr/>
          <p:nvPr/>
        </p:nvSpPr>
        <p:spPr>
          <a:xfrm>
            <a:off x="14043285" y="20036817"/>
            <a:ext cx="15856243" cy="1776485"/>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Software Design</a:t>
            </a:r>
            <a:endParaRPr lang="en-US" dirty="0"/>
          </a:p>
        </p:txBody>
      </p:sp>
      <p:sp>
        <p:nvSpPr>
          <p:cNvPr id="71" name="Rectangle 70"/>
          <p:cNvSpPr/>
          <p:nvPr/>
        </p:nvSpPr>
        <p:spPr>
          <a:xfrm>
            <a:off x="252836" y="5727780"/>
            <a:ext cx="10476746" cy="1778503"/>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Objective</a:t>
            </a:r>
            <a:endParaRPr lang="en-US" dirty="0"/>
          </a:p>
        </p:txBody>
      </p:sp>
      <p:sp>
        <p:nvSpPr>
          <p:cNvPr id="4" name="Rectangle 3"/>
          <p:cNvSpPr/>
          <p:nvPr/>
        </p:nvSpPr>
        <p:spPr>
          <a:xfrm>
            <a:off x="0" y="1"/>
            <a:ext cx="43891200" cy="5122852"/>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TextBox 29"/>
          <p:cNvSpPr txBox="1"/>
          <p:nvPr/>
        </p:nvSpPr>
        <p:spPr>
          <a:xfrm>
            <a:off x="32286718" y="6431490"/>
            <a:ext cx="8668158" cy="769441"/>
          </a:xfrm>
          <a:prstGeom prst="rect">
            <a:avLst/>
          </a:prstGeom>
          <a:noFill/>
        </p:spPr>
        <p:txBody>
          <a:bodyPr wrap="square" rtlCol="0">
            <a:spAutoFit/>
          </a:bodyPr>
          <a:lstStyle/>
          <a:p>
            <a:pPr algn="ctr"/>
            <a:r>
              <a:rPr lang="en-US" sz="4400" b="1" dirty="0" smtClean="0">
                <a:solidFill>
                  <a:srgbClr val="FFFFFF"/>
                </a:solidFill>
                <a:latin typeface="Poetsen One" panose="020108030300000D0203" pitchFamily="2" charset="0"/>
              </a:rPr>
              <a:t>SOFTWARE ARCHITECTURE</a:t>
            </a:r>
            <a:endParaRPr lang="en-US" sz="4400" b="1" dirty="0">
              <a:solidFill>
                <a:srgbClr val="FFFFFF"/>
              </a:solidFill>
              <a:latin typeface="Poetsen One" panose="020108030300000D0203" pitchFamily="2" charset="0"/>
            </a:endParaRPr>
          </a:p>
        </p:txBody>
      </p:sp>
      <p:sp>
        <p:nvSpPr>
          <p:cNvPr id="57" name="TextBox 56"/>
          <p:cNvSpPr txBox="1"/>
          <p:nvPr/>
        </p:nvSpPr>
        <p:spPr>
          <a:xfrm>
            <a:off x="400003" y="7759312"/>
            <a:ext cx="9963587" cy="2246769"/>
          </a:xfrm>
          <a:prstGeom prst="rect">
            <a:avLst/>
          </a:prstGeom>
          <a:noFill/>
        </p:spPr>
        <p:txBody>
          <a:bodyPr wrap="square" rtlCol="0">
            <a:spAutoFit/>
          </a:bodyPr>
          <a:lstStyle/>
          <a:p>
            <a:pPr algn="just" hangingPunct="0"/>
            <a:r>
              <a:rPr lang="en-US" sz="2800" dirty="0" smtClean="0">
                <a:latin typeface="Calibri (body)"/>
                <a:cs typeface="Calibri (body)"/>
              </a:rPr>
              <a:t>The objective of the project is to </a:t>
            </a:r>
            <a:r>
              <a:rPr lang="en-US" sz="2800" dirty="0">
                <a:latin typeface="Calibri (body)"/>
                <a:cs typeface="Calibri (body)"/>
              </a:rPr>
              <a:t>construct an autonomous robot that navigates to its opponents specified area in search for a specific </a:t>
            </a:r>
            <a:r>
              <a:rPr lang="en-US" sz="2800" dirty="0">
                <a:latin typeface="Calibri (Body)"/>
                <a:cs typeface="Calibri (Body)"/>
              </a:rPr>
              <a:t>colored</a:t>
            </a:r>
            <a:r>
              <a:rPr lang="en-US" sz="2800" dirty="0">
                <a:latin typeface="Calibri (body)"/>
                <a:cs typeface="Calibri (body)"/>
              </a:rPr>
              <a:t> </a:t>
            </a:r>
            <a:r>
              <a:rPr lang="en-US" sz="2800" dirty="0" smtClean="0">
                <a:latin typeface="Calibri (body)"/>
                <a:cs typeface="Calibri (body)"/>
              </a:rPr>
              <a:t>block. It must then capture this block and return to its start position before the opposing robot does the same.</a:t>
            </a:r>
          </a:p>
        </p:txBody>
      </p:sp>
      <p:sp>
        <p:nvSpPr>
          <p:cNvPr id="68" name="TextBox 67"/>
          <p:cNvSpPr txBox="1"/>
          <p:nvPr/>
        </p:nvSpPr>
        <p:spPr>
          <a:xfrm>
            <a:off x="12032317" y="3711198"/>
            <a:ext cx="18870676" cy="830997"/>
          </a:xfrm>
          <a:prstGeom prst="rect">
            <a:avLst/>
          </a:prstGeom>
          <a:noFill/>
        </p:spPr>
        <p:txBody>
          <a:bodyPr wrap="square" rtlCol="0">
            <a:spAutoFit/>
          </a:bodyPr>
          <a:lstStyle/>
          <a:p>
            <a:pPr algn="ctr"/>
            <a:r>
              <a:rPr lang="en-US" sz="4800" dirty="0" smtClean="0">
                <a:solidFill>
                  <a:schemeClr val="bg1"/>
                </a:solidFill>
                <a:latin typeface="Poetsen One" panose="020108030300000D0203" pitchFamily="2" charset="0"/>
                <a:cs typeface="Calibri"/>
              </a:rPr>
              <a:t>ECSE 211: </a:t>
            </a:r>
            <a:r>
              <a:rPr lang="en-US" sz="4800" smtClean="0">
                <a:solidFill>
                  <a:schemeClr val="bg1"/>
                </a:solidFill>
                <a:latin typeface="Poetsen One" panose="020108030300000D0203" pitchFamily="2" charset="0"/>
                <a:cs typeface="Calibri"/>
              </a:rPr>
              <a:t>DESIGN </a:t>
            </a:r>
            <a:r>
              <a:rPr lang="en-US" sz="4800" smtClean="0">
                <a:solidFill>
                  <a:schemeClr val="bg1"/>
                </a:solidFill>
                <a:latin typeface="Poetsen One" panose="020108030300000D0203" pitchFamily="2" charset="0"/>
                <a:cs typeface="Calibri"/>
              </a:rPr>
              <a:t>PRINCIPLES </a:t>
            </a:r>
            <a:r>
              <a:rPr lang="en-US" sz="4800" dirty="0" smtClean="0">
                <a:solidFill>
                  <a:schemeClr val="bg1"/>
                </a:solidFill>
                <a:latin typeface="Poetsen One" panose="020108030300000D0203" pitchFamily="2" charset="0"/>
                <a:cs typeface="Calibri"/>
              </a:rPr>
              <a:t>&amp; </a:t>
            </a:r>
            <a:r>
              <a:rPr lang="en-US" sz="4800" dirty="0" smtClean="0">
                <a:solidFill>
                  <a:schemeClr val="bg1"/>
                </a:solidFill>
                <a:latin typeface="Poetsen One" panose="020108030300000D0203" pitchFamily="2" charset="0"/>
                <a:cs typeface="Calibri"/>
              </a:rPr>
              <a:t>METHODS</a:t>
            </a:r>
            <a:endParaRPr lang="en-US" sz="4800" dirty="0">
              <a:solidFill>
                <a:schemeClr val="bg1"/>
              </a:solidFill>
              <a:latin typeface="Poetsen One" panose="020108030300000D0203" pitchFamily="2" charset="0"/>
              <a:cs typeface="Calibri"/>
            </a:endParaRPr>
          </a:p>
        </p:txBody>
      </p:sp>
      <p:sp>
        <p:nvSpPr>
          <p:cNvPr id="69" name="TextBox 68"/>
          <p:cNvSpPr txBox="1"/>
          <p:nvPr/>
        </p:nvSpPr>
        <p:spPr>
          <a:xfrm>
            <a:off x="7076116" y="-54527"/>
            <a:ext cx="27760150" cy="1938992"/>
          </a:xfrm>
          <a:prstGeom prst="rect">
            <a:avLst/>
          </a:prstGeom>
          <a:noFill/>
        </p:spPr>
        <p:txBody>
          <a:bodyPr wrap="square" rtlCol="0">
            <a:spAutoFit/>
          </a:bodyPr>
          <a:lstStyle/>
          <a:p>
            <a:pPr algn="ctr"/>
            <a:r>
              <a:rPr lang="en-US" sz="12000" dirty="0" smtClean="0">
                <a:solidFill>
                  <a:schemeClr val="bg1"/>
                </a:solidFill>
                <a:effectLst>
                  <a:outerShdw blurRad="38100" dist="38100" dir="2700000" algn="tl">
                    <a:srgbClr val="000000">
                      <a:alpha val="43137"/>
                    </a:srgbClr>
                  </a:outerShdw>
                </a:effectLst>
                <a:latin typeface="Poetsen One" panose="020108030300000D0203" pitchFamily="2" charset="0"/>
                <a:cs typeface="Calibri"/>
              </a:rPr>
              <a:t>GREG, the </a:t>
            </a:r>
            <a:r>
              <a:rPr lang="en-US" sz="12000" dirty="0" smtClean="0">
                <a:solidFill>
                  <a:schemeClr val="bg1"/>
                </a:solidFill>
                <a:effectLst>
                  <a:outerShdw blurRad="38100" dist="38100" dir="2700000" algn="tl">
                    <a:srgbClr val="000000">
                      <a:alpha val="43137"/>
                    </a:srgbClr>
                  </a:outerShdw>
                </a:effectLst>
                <a:latin typeface="Poetsen One" panose="020108030300000D0203" pitchFamily="2" charset="0"/>
                <a:cs typeface="Calibri"/>
              </a:rPr>
              <a:t>Flag Capturing </a:t>
            </a:r>
            <a:r>
              <a:rPr lang="en-US" sz="12000" dirty="0" smtClean="0">
                <a:solidFill>
                  <a:schemeClr val="bg1"/>
                </a:solidFill>
                <a:effectLst>
                  <a:outerShdw blurRad="38100" dist="38100" dir="2700000" algn="tl">
                    <a:srgbClr val="000000">
                      <a:alpha val="43137"/>
                    </a:srgbClr>
                  </a:outerShdw>
                </a:effectLst>
                <a:latin typeface="Poetsen One" panose="020108030300000D0203" pitchFamily="2" charset="0"/>
                <a:cs typeface="Calibri"/>
              </a:rPr>
              <a:t>Robot</a:t>
            </a:r>
            <a:endParaRPr lang="en-US" sz="12000" dirty="0">
              <a:solidFill>
                <a:schemeClr val="bg1"/>
              </a:solidFill>
              <a:effectLst>
                <a:outerShdw blurRad="38100" dist="38100" dir="2700000" algn="tl">
                  <a:srgbClr val="000000">
                    <a:alpha val="43137"/>
                  </a:srgbClr>
                </a:outerShdw>
              </a:effectLst>
              <a:latin typeface="Poetsen One" panose="020108030300000D0203" pitchFamily="2" charset="0"/>
              <a:cs typeface="Calibri"/>
            </a:endParaRPr>
          </a:p>
        </p:txBody>
      </p:sp>
      <p:sp>
        <p:nvSpPr>
          <p:cNvPr id="70" name="TextBox 69"/>
          <p:cNvSpPr txBox="1"/>
          <p:nvPr/>
        </p:nvSpPr>
        <p:spPr>
          <a:xfrm>
            <a:off x="33058093" y="354361"/>
            <a:ext cx="5530637" cy="3970318"/>
          </a:xfrm>
          <a:prstGeom prst="rect">
            <a:avLst/>
          </a:prstGeom>
          <a:noFill/>
        </p:spPr>
        <p:txBody>
          <a:bodyPr wrap="square" rtlCol="0">
            <a:spAutoFit/>
          </a:bodyPr>
          <a:lstStyle/>
          <a:p>
            <a:pPr hangingPunct="0"/>
            <a:r>
              <a:rPr lang="en-US" sz="3600" dirty="0" err="1">
                <a:solidFill>
                  <a:schemeClr val="bg1"/>
                </a:solidFill>
                <a:latin typeface="Poetsen One" panose="020108030300000D0203" pitchFamily="2" charset="0"/>
              </a:rPr>
              <a:t>Amlekar</a:t>
            </a:r>
            <a:r>
              <a:rPr lang="en-US" sz="3600" dirty="0">
                <a:solidFill>
                  <a:schemeClr val="bg1"/>
                </a:solidFill>
                <a:latin typeface="Poetsen One" panose="020108030300000D0203" pitchFamily="2" charset="0"/>
              </a:rPr>
              <a:t>, </a:t>
            </a:r>
            <a:r>
              <a:rPr lang="en-US" sz="3600" dirty="0" smtClean="0">
                <a:solidFill>
                  <a:schemeClr val="bg1"/>
                </a:solidFill>
                <a:latin typeface="Poetsen One" panose="020108030300000D0203" pitchFamily="2" charset="0"/>
              </a:rPr>
              <a:t>Rahul</a:t>
            </a:r>
          </a:p>
          <a:p>
            <a:pPr hangingPunct="0"/>
            <a:r>
              <a:rPr lang="en-US" sz="3600" dirty="0">
                <a:solidFill>
                  <a:schemeClr val="bg1"/>
                </a:solidFill>
                <a:latin typeface="Poetsen One" panose="020108030300000D0203" pitchFamily="2" charset="0"/>
              </a:rPr>
              <a:t>Bouchard, William</a:t>
            </a:r>
            <a:endParaRPr lang="en-CA" sz="3600" dirty="0">
              <a:solidFill>
                <a:schemeClr val="bg1"/>
              </a:solidFill>
              <a:latin typeface="Poetsen One" panose="020108030300000D0203" pitchFamily="2" charset="0"/>
            </a:endParaRPr>
          </a:p>
          <a:p>
            <a:pPr hangingPunct="0"/>
            <a:r>
              <a:rPr lang="en-US" sz="3600" dirty="0" err="1" smtClean="0">
                <a:solidFill>
                  <a:schemeClr val="bg1"/>
                </a:solidFill>
                <a:latin typeface="Poetsen One" panose="020108030300000D0203" pitchFamily="2" charset="0"/>
              </a:rPr>
              <a:t>Bercovici</a:t>
            </a:r>
            <a:r>
              <a:rPr lang="en-US" sz="3600" dirty="0">
                <a:solidFill>
                  <a:schemeClr val="bg1"/>
                </a:solidFill>
                <a:latin typeface="Poetsen One" panose="020108030300000D0203" pitchFamily="2" charset="0"/>
              </a:rPr>
              <a:t>, </a:t>
            </a:r>
            <a:r>
              <a:rPr lang="en-US" sz="3600" dirty="0" smtClean="0">
                <a:solidFill>
                  <a:schemeClr val="bg1"/>
                </a:solidFill>
                <a:latin typeface="Poetsen One" panose="020108030300000D0203" pitchFamily="2" charset="0"/>
              </a:rPr>
              <a:t>Daniele</a:t>
            </a:r>
          </a:p>
          <a:p>
            <a:pPr hangingPunct="0"/>
            <a:r>
              <a:rPr lang="en-US" sz="3600" dirty="0" smtClean="0">
                <a:solidFill>
                  <a:schemeClr val="bg1"/>
                </a:solidFill>
                <a:latin typeface="Poetsen One" panose="020108030300000D0203" pitchFamily="2" charset="0"/>
              </a:rPr>
              <a:t>Commodari</a:t>
            </a:r>
            <a:r>
              <a:rPr lang="en-US" sz="3600" dirty="0">
                <a:solidFill>
                  <a:schemeClr val="bg1"/>
                </a:solidFill>
                <a:latin typeface="Poetsen One" panose="020108030300000D0203" pitchFamily="2" charset="0"/>
              </a:rPr>
              <a:t>, Alessandro</a:t>
            </a:r>
            <a:endParaRPr lang="en-CA" sz="3600" dirty="0">
              <a:solidFill>
                <a:schemeClr val="bg1"/>
              </a:solidFill>
              <a:latin typeface="Poetsen One" panose="020108030300000D0203" pitchFamily="2" charset="0"/>
            </a:endParaRPr>
          </a:p>
          <a:p>
            <a:pPr hangingPunct="0"/>
            <a:r>
              <a:rPr lang="en-US" sz="3600" dirty="0" err="1" smtClean="0">
                <a:solidFill>
                  <a:schemeClr val="bg1"/>
                </a:solidFill>
                <a:latin typeface="Poetsen One" panose="020108030300000D0203" pitchFamily="2" charset="0"/>
              </a:rPr>
              <a:t>Ren</a:t>
            </a:r>
            <a:r>
              <a:rPr lang="en-US" sz="3600" dirty="0">
                <a:solidFill>
                  <a:schemeClr val="bg1"/>
                </a:solidFill>
                <a:latin typeface="Poetsen One" panose="020108030300000D0203" pitchFamily="2" charset="0"/>
              </a:rPr>
              <a:t>, Yan</a:t>
            </a:r>
            <a:endParaRPr lang="en-CA" sz="3600" dirty="0">
              <a:solidFill>
                <a:schemeClr val="bg1"/>
              </a:solidFill>
              <a:latin typeface="Poetsen One" panose="020108030300000D0203" pitchFamily="2" charset="0"/>
            </a:endParaRPr>
          </a:p>
          <a:p>
            <a:pPr hangingPunct="0"/>
            <a:r>
              <a:rPr lang="en-US" sz="3600" dirty="0">
                <a:solidFill>
                  <a:schemeClr val="bg1"/>
                </a:solidFill>
                <a:latin typeface="Poetsen One" panose="020108030300000D0203" pitchFamily="2" charset="0"/>
              </a:rPr>
              <a:t>Wright, </a:t>
            </a:r>
            <a:r>
              <a:rPr lang="en-US" sz="3600" dirty="0" smtClean="0">
                <a:solidFill>
                  <a:schemeClr val="bg1"/>
                </a:solidFill>
                <a:latin typeface="Poetsen One" panose="020108030300000D0203" pitchFamily="2" charset="0"/>
              </a:rPr>
              <a:t>Asher</a:t>
            </a:r>
            <a:endParaRPr lang="en-US" sz="3600" dirty="0">
              <a:solidFill>
                <a:schemeClr val="bg1"/>
              </a:solidFill>
              <a:latin typeface="Calibri"/>
            </a:endParaRPr>
          </a:p>
          <a:p>
            <a:pPr hangingPunct="0"/>
            <a:endParaRPr lang="en-CA" sz="3600" dirty="0">
              <a:solidFill>
                <a:schemeClr val="bg1"/>
              </a:solidFill>
              <a:latin typeface="Poetsen One" panose="020108030300000D0203" pitchFamily="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04" y="507469"/>
            <a:ext cx="4307988" cy="4307988"/>
          </a:xfrm>
          <a:prstGeom prst="rect">
            <a:avLst/>
          </a:prstGeom>
        </p:spPr>
      </p:pic>
      <p:sp>
        <p:nvSpPr>
          <p:cNvPr id="61" name="Text Placeholder 22"/>
          <p:cNvSpPr txBox="1">
            <a:spLocks/>
          </p:cNvSpPr>
          <p:nvPr/>
        </p:nvSpPr>
        <p:spPr bwMode="auto">
          <a:xfrm>
            <a:off x="38235128" y="354361"/>
            <a:ext cx="7885484" cy="4888144"/>
          </a:xfrm>
          <a:prstGeom prst="rect">
            <a:avLst/>
          </a:prstGeom>
        </p:spPr>
        <p:txBody>
          <a:bodyPr vert="horz" lIns="91440" tIns="45720" rIns="91440" bIns="45720" rtlCol="0">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9pPr>
          </a:lstStyle>
          <a:p>
            <a:r>
              <a:rPr lang="en-US" sz="3600" dirty="0" smtClean="0">
                <a:latin typeface="Poetsen One" panose="020108030300000D0203" pitchFamily="2" charset="0"/>
              </a:rPr>
              <a:t>| Project </a:t>
            </a:r>
            <a:r>
              <a:rPr lang="en-US" sz="3600" dirty="0">
                <a:latin typeface="Poetsen One" panose="020108030300000D0203" pitchFamily="2" charset="0"/>
              </a:rPr>
              <a:t>Manager </a:t>
            </a:r>
            <a:endParaRPr lang="en-US" sz="3600" dirty="0" smtClean="0">
              <a:latin typeface="Poetsen One" panose="020108030300000D0203" pitchFamily="2" charset="0"/>
            </a:endParaRPr>
          </a:p>
          <a:p>
            <a:r>
              <a:rPr lang="en-US" sz="3600" dirty="0">
                <a:latin typeface="Poetsen One" panose="020108030300000D0203" pitchFamily="2" charset="0"/>
              </a:rPr>
              <a:t>| Hardware </a:t>
            </a:r>
            <a:r>
              <a:rPr lang="en-US" sz="3600" dirty="0" smtClean="0">
                <a:latin typeface="Poetsen One" panose="020108030300000D0203" pitchFamily="2" charset="0"/>
              </a:rPr>
              <a:t>Manager</a:t>
            </a:r>
          </a:p>
          <a:p>
            <a:r>
              <a:rPr lang="en-US" sz="3600" dirty="0" smtClean="0">
                <a:latin typeface="Poetsen One" panose="020108030300000D0203" pitchFamily="2" charset="0"/>
              </a:rPr>
              <a:t>| Software Engineer</a:t>
            </a:r>
            <a:endParaRPr lang="en-US" sz="3600" dirty="0">
              <a:latin typeface="Poetsen One" panose="020108030300000D0203" pitchFamily="2" charset="0"/>
            </a:endParaRPr>
          </a:p>
          <a:p>
            <a:r>
              <a:rPr lang="en-US" sz="3600" dirty="0">
                <a:latin typeface="Poetsen One" panose="020108030300000D0203" pitchFamily="2" charset="0"/>
              </a:rPr>
              <a:t>| Documentation </a:t>
            </a:r>
            <a:r>
              <a:rPr lang="en-US" sz="3600" dirty="0" smtClean="0">
                <a:latin typeface="Poetsen One" panose="020108030300000D0203" pitchFamily="2" charset="0"/>
              </a:rPr>
              <a:t>Manager</a:t>
            </a:r>
          </a:p>
          <a:p>
            <a:r>
              <a:rPr lang="en-US" sz="3600" dirty="0">
                <a:latin typeface="Poetsen One" panose="020108030300000D0203" pitchFamily="2" charset="0"/>
              </a:rPr>
              <a:t>| Software </a:t>
            </a:r>
            <a:r>
              <a:rPr lang="en-US" sz="3600" dirty="0" smtClean="0">
                <a:latin typeface="Poetsen One" panose="020108030300000D0203" pitchFamily="2" charset="0"/>
              </a:rPr>
              <a:t>Engineer  </a:t>
            </a:r>
          </a:p>
          <a:p>
            <a:r>
              <a:rPr lang="en-US" sz="3600" dirty="0">
                <a:latin typeface="Poetsen One" panose="020108030300000D0203" pitchFamily="2" charset="0"/>
              </a:rPr>
              <a:t>| Software </a:t>
            </a:r>
            <a:r>
              <a:rPr lang="en-US" sz="3600" dirty="0" smtClean="0">
                <a:latin typeface="Poetsen One" panose="020108030300000D0203" pitchFamily="2" charset="0"/>
              </a:rPr>
              <a:t>Manager</a:t>
            </a:r>
            <a:endParaRPr lang="en-US" sz="3600" dirty="0" smtClean="0"/>
          </a:p>
          <a:p>
            <a:endParaRPr lang="en-US" sz="3600" dirty="0"/>
          </a:p>
        </p:txBody>
      </p:sp>
      <p:sp>
        <p:nvSpPr>
          <p:cNvPr id="78" name="Text Placeholder 22"/>
          <p:cNvSpPr txBox="1">
            <a:spLocks/>
          </p:cNvSpPr>
          <p:nvPr/>
        </p:nvSpPr>
        <p:spPr bwMode="auto">
          <a:xfrm>
            <a:off x="28841700" y="354361"/>
            <a:ext cx="13997940" cy="4888144"/>
          </a:xfrm>
          <a:prstGeom prst="rect">
            <a:avLst/>
          </a:prstGeom>
        </p:spPr>
        <p:txBody>
          <a:bodyPr vert="horz" lIns="91440" tIns="45720" rIns="91440" bIns="45720" rtlCol="0">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sz="2400" kern="1200">
                <a:solidFill>
                  <a:schemeClr val="bg1"/>
                </a:solidFill>
                <a:latin typeface="+mn-lt"/>
                <a:ea typeface="+mn-ea"/>
                <a:cs typeface="+mn-cs"/>
              </a:defRPr>
            </a:lvl9pPr>
          </a:lstStyle>
          <a:p>
            <a:endParaRPr lang="en-US" b="1"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2011" y="7682907"/>
            <a:ext cx="9412680" cy="6922004"/>
          </a:xfrm>
          <a:prstGeom prst="rect">
            <a:avLst/>
          </a:prstGeom>
        </p:spPr>
      </p:pic>
      <p:sp>
        <p:nvSpPr>
          <p:cNvPr id="10" name="TextBox 9"/>
          <p:cNvSpPr txBox="1"/>
          <p:nvPr/>
        </p:nvSpPr>
        <p:spPr>
          <a:xfrm>
            <a:off x="18839947" y="2053163"/>
            <a:ext cx="4344459" cy="1415772"/>
          </a:xfrm>
          <a:prstGeom prst="rect">
            <a:avLst/>
          </a:prstGeom>
          <a:noFill/>
        </p:spPr>
        <p:txBody>
          <a:bodyPr wrap="none" rtlCol="0">
            <a:spAutoFit/>
          </a:bodyPr>
          <a:lstStyle/>
          <a:p>
            <a:r>
              <a:rPr lang="en-US" dirty="0" smtClean="0">
                <a:solidFill>
                  <a:schemeClr val="bg1"/>
                </a:solidFill>
                <a:latin typeface="Poetsen One" panose="020108030300000D0203" pitchFamily="2" charset="0"/>
              </a:rPr>
              <a:t>TEAM 14</a:t>
            </a:r>
            <a:endParaRPr lang="en-US" dirty="0">
              <a:solidFill>
                <a:schemeClr val="bg1"/>
              </a:solidFill>
              <a:latin typeface="Poetsen One" panose="020108030300000D0203" pitchFamily="2" charset="0"/>
            </a:endParaRPr>
          </a:p>
        </p:txBody>
      </p:sp>
      <p:sp>
        <p:nvSpPr>
          <p:cNvPr id="29" name="Rectangle 28"/>
          <p:cNvSpPr/>
          <p:nvPr/>
        </p:nvSpPr>
        <p:spPr>
          <a:xfrm>
            <a:off x="252835" y="24790449"/>
            <a:ext cx="10396513" cy="1895122"/>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Budget</a:t>
            </a:r>
            <a:endParaRPr lang="en-US" dirty="0"/>
          </a:p>
        </p:txBody>
      </p:sp>
      <p:sp>
        <p:nvSpPr>
          <p:cNvPr id="33" name="Rectangle 32"/>
          <p:cNvSpPr/>
          <p:nvPr/>
        </p:nvSpPr>
        <p:spPr>
          <a:xfrm>
            <a:off x="14043285" y="5753174"/>
            <a:ext cx="15856243" cy="1778503"/>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Hardware Design</a:t>
            </a:r>
            <a:endParaRPr lang="en-US" dirty="0"/>
          </a:p>
        </p:txBody>
      </p:sp>
      <p:sp>
        <p:nvSpPr>
          <p:cNvPr id="12" name="TextBox 11"/>
          <p:cNvSpPr txBox="1"/>
          <p:nvPr/>
        </p:nvSpPr>
        <p:spPr>
          <a:xfrm>
            <a:off x="21584691" y="8522362"/>
            <a:ext cx="7646418" cy="3539431"/>
          </a:xfrm>
          <a:prstGeom prst="rect">
            <a:avLst/>
          </a:prstGeom>
          <a:noFill/>
        </p:spPr>
        <p:txBody>
          <a:bodyPr wrap="square" rtlCol="0">
            <a:spAutoFit/>
          </a:bodyPr>
          <a:lstStyle/>
          <a:p>
            <a:pPr algn="just"/>
            <a:r>
              <a:rPr lang="en-US" sz="2800" dirty="0" smtClean="0"/>
              <a:t>The ultrasonic sensors are 90-degrees from each other. One faces the left and is used to drive around blocks, and search for the flag. The other faces forward, and ensures that the robot doesn’t crash into any blocks.</a:t>
            </a:r>
          </a:p>
          <a:p>
            <a:pPr algn="just"/>
            <a:endParaRPr lang="en-US" sz="2800" dirty="0" smtClean="0"/>
          </a:p>
          <a:p>
            <a:pPr algn="just"/>
            <a:r>
              <a:rPr lang="en-US" sz="2800" dirty="0" smtClean="0"/>
              <a:t>The color sensor (below the front US sensor) is used to detect the flag.</a:t>
            </a:r>
            <a:endParaRPr lang="en-US" sz="2800" dirty="0"/>
          </a:p>
        </p:txBody>
      </p:sp>
      <p:sp>
        <p:nvSpPr>
          <p:cNvPr id="13" name="TextBox 12"/>
          <p:cNvSpPr txBox="1"/>
          <p:nvPr/>
        </p:nvSpPr>
        <p:spPr>
          <a:xfrm>
            <a:off x="14542642" y="14913197"/>
            <a:ext cx="6815137" cy="3970318"/>
          </a:xfrm>
          <a:prstGeom prst="rect">
            <a:avLst/>
          </a:prstGeom>
          <a:noFill/>
        </p:spPr>
        <p:txBody>
          <a:bodyPr wrap="square" rtlCol="0">
            <a:spAutoFit/>
          </a:bodyPr>
          <a:lstStyle/>
          <a:p>
            <a:pPr algn="just"/>
            <a:r>
              <a:rPr lang="en-US" sz="2800" dirty="0" smtClean="0"/>
              <a:t>The pick-up mechanism drops down behind the robot to grab the flag. The flag is then lifted on top of the robot. This removes any friction from the flag, and keeps a consistent center of mass.</a:t>
            </a:r>
          </a:p>
          <a:p>
            <a:pPr algn="just"/>
            <a:endParaRPr lang="en-US" sz="2800" dirty="0"/>
          </a:p>
          <a:p>
            <a:pPr algn="just"/>
            <a:r>
              <a:rPr lang="en-US" sz="2800" dirty="0" smtClean="0"/>
              <a:t>The EV3 brick’s buttons are easily accessible, which makes it much quicker to test different software.</a:t>
            </a:r>
            <a:endParaRPr lang="en-US" sz="2800" dirty="0"/>
          </a:p>
        </p:txBody>
      </p:sp>
      <p:sp>
        <p:nvSpPr>
          <p:cNvPr id="14" name="TextBox 13"/>
          <p:cNvSpPr txBox="1"/>
          <p:nvPr/>
        </p:nvSpPr>
        <p:spPr>
          <a:xfrm>
            <a:off x="400004" y="17564342"/>
            <a:ext cx="10249346" cy="7602081"/>
          </a:xfrm>
          <a:prstGeom prst="rect">
            <a:avLst/>
          </a:prstGeom>
          <a:noFill/>
        </p:spPr>
        <p:txBody>
          <a:bodyPr wrap="square" rtlCol="0">
            <a:spAutoFit/>
          </a:bodyPr>
          <a:lstStyle/>
          <a:p>
            <a:pPr algn="just"/>
            <a:r>
              <a:rPr lang="en-US" sz="2800" dirty="0" smtClean="0"/>
              <a:t>There were many constraints on the project. These </a:t>
            </a:r>
            <a:r>
              <a:rPr lang="en-US" sz="2800" dirty="0" smtClean="0"/>
              <a:t>included:</a:t>
            </a:r>
          </a:p>
          <a:p>
            <a:pPr marL="514350" indent="-514350" algn="just">
              <a:buAutoNum type="arabicPeriod"/>
            </a:pPr>
            <a:r>
              <a:rPr lang="en-US" sz="3200" b="1" dirty="0" smtClean="0"/>
              <a:t>  Time constraints</a:t>
            </a:r>
          </a:p>
          <a:p>
            <a:pPr marL="457200" indent="-457200" algn="just">
              <a:buFont typeface="Arial"/>
              <a:buChar char="•"/>
            </a:pPr>
            <a:r>
              <a:rPr lang="en-US" sz="2800" dirty="0"/>
              <a:t>The robot has to localize (determine its initial position) in under 30 seconds</a:t>
            </a:r>
          </a:p>
          <a:p>
            <a:pPr marL="457200" indent="-457200" algn="just">
              <a:buFont typeface="Arial"/>
              <a:buChar char="•"/>
            </a:pPr>
            <a:r>
              <a:rPr lang="en-US" sz="2800" dirty="0"/>
              <a:t>The robot has to capture the flag in under 5 minutes</a:t>
            </a:r>
          </a:p>
          <a:p>
            <a:pPr marL="457200" indent="-457200" algn="just">
              <a:buFont typeface="Arial"/>
              <a:buChar char="•"/>
            </a:pPr>
            <a:r>
              <a:rPr lang="en-US" sz="2800" dirty="0"/>
              <a:t>The total project time (budget) allowed was 9 hours/week for each person, for a total of 7 </a:t>
            </a:r>
            <a:r>
              <a:rPr lang="en-US" sz="2800" dirty="0" smtClean="0"/>
              <a:t>weeks</a:t>
            </a:r>
          </a:p>
          <a:p>
            <a:pPr marL="457200" indent="-457200" algn="just">
              <a:buFont typeface="Arial"/>
              <a:buChar char="•"/>
            </a:pPr>
            <a:endParaRPr lang="en-US" sz="3200" b="1" dirty="0" smtClean="0"/>
          </a:p>
          <a:p>
            <a:pPr algn="just"/>
            <a:r>
              <a:rPr lang="en-US" sz="3200" b="1" dirty="0" smtClean="0"/>
              <a:t>2.    Hardware Constraints</a:t>
            </a:r>
            <a:endParaRPr lang="en-US" sz="3200" b="1" dirty="0" smtClean="0"/>
          </a:p>
          <a:p>
            <a:pPr marL="493200" indent="-457200" algn="just">
              <a:buFont typeface="Arial"/>
              <a:buChar char="•"/>
            </a:pPr>
            <a:r>
              <a:rPr lang="en-US" sz="2800" dirty="0" smtClean="0"/>
              <a:t>We </a:t>
            </a:r>
            <a:r>
              <a:rPr lang="en-US" sz="2800" dirty="0"/>
              <a:t>constrained our hardware design by choosing to only use one EV3 brick. This meant that our design could only use four sensors, and four motors.</a:t>
            </a:r>
          </a:p>
          <a:p>
            <a:pPr marL="457200" indent="-457200" algn="just">
              <a:buFont typeface="Arial"/>
              <a:buChar char="•"/>
            </a:pPr>
            <a:r>
              <a:rPr lang="en-US" sz="2800" dirty="0"/>
              <a:t>The only sensors we were allowed to use were ultrasonic sensors, light sensors, touch sensors, and gyro sensors</a:t>
            </a:r>
            <a:r>
              <a:rPr lang="en-US" sz="2800" dirty="0" smtClean="0"/>
              <a:t>.</a:t>
            </a:r>
          </a:p>
          <a:p>
            <a:pPr marL="457200" indent="-457200" algn="just">
              <a:buFont typeface="Arial"/>
              <a:buChar char="•"/>
            </a:pPr>
            <a:r>
              <a:rPr lang="en-US" sz="2800" dirty="0" smtClean="0"/>
              <a:t>The </a:t>
            </a:r>
            <a:r>
              <a:rPr lang="en-US" sz="2800" dirty="0"/>
              <a:t>robot was not allowed to </a:t>
            </a:r>
            <a:r>
              <a:rPr lang="en-US" sz="2800" dirty="0" smtClean="0"/>
              <a:t>use sensors to intentionally </a:t>
            </a:r>
            <a:r>
              <a:rPr lang="en-US" sz="2800" dirty="0"/>
              <a:t>interfere with </a:t>
            </a:r>
            <a:r>
              <a:rPr lang="en-US" sz="2800" dirty="0" smtClean="0"/>
              <a:t>those of </a:t>
            </a:r>
            <a:r>
              <a:rPr lang="en-US" sz="2800" dirty="0"/>
              <a:t>the opponent robot.</a:t>
            </a:r>
          </a:p>
          <a:p>
            <a:pPr algn="just"/>
            <a:endParaRPr lang="en-US" sz="2800" dirty="0" smtClean="0"/>
          </a:p>
        </p:txBody>
      </p:sp>
      <p:sp>
        <p:nvSpPr>
          <p:cNvPr id="15" name="TextBox 14"/>
          <p:cNvSpPr txBox="1"/>
          <p:nvPr/>
        </p:nvSpPr>
        <p:spPr>
          <a:xfrm>
            <a:off x="400003" y="26888078"/>
            <a:ext cx="10249345" cy="2246769"/>
          </a:xfrm>
          <a:prstGeom prst="rect">
            <a:avLst/>
          </a:prstGeom>
          <a:noFill/>
        </p:spPr>
        <p:txBody>
          <a:bodyPr wrap="square" rtlCol="0">
            <a:spAutoFit/>
          </a:bodyPr>
          <a:lstStyle/>
          <a:p>
            <a:pPr algn="just"/>
            <a:r>
              <a:rPr lang="en-US" sz="2800" dirty="0" smtClean="0"/>
              <a:t>Our team went slightly over-budget on the allowed time. However, the time spent by team members was very similar. Additionally, much of this time was spent at meetings. These meetings included weekly meetings with the professor, TA, and with just the group.</a:t>
            </a:r>
          </a:p>
          <a:p>
            <a:pPr algn="just"/>
            <a:endParaRPr lang="en-US" sz="2800" dirty="0"/>
          </a:p>
        </p:txBody>
      </p:sp>
      <p:sp>
        <p:nvSpPr>
          <p:cNvPr id="34" name="Rectangle 33"/>
          <p:cNvSpPr/>
          <p:nvPr/>
        </p:nvSpPr>
        <p:spPr>
          <a:xfrm>
            <a:off x="33173359" y="5710842"/>
            <a:ext cx="10448452" cy="1792219"/>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Strategy</a:t>
            </a:r>
            <a:endParaRPr lang="en-US" dirty="0"/>
          </a:p>
        </p:txBody>
      </p:sp>
      <p:sp>
        <p:nvSpPr>
          <p:cNvPr id="16" name="TextBox 15"/>
          <p:cNvSpPr txBox="1"/>
          <p:nvPr/>
        </p:nvSpPr>
        <p:spPr>
          <a:xfrm>
            <a:off x="33173360" y="7682907"/>
            <a:ext cx="10448452" cy="4462760"/>
          </a:xfrm>
          <a:prstGeom prst="rect">
            <a:avLst/>
          </a:prstGeom>
          <a:noFill/>
        </p:spPr>
        <p:txBody>
          <a:bodyPr wrap="square" rtlCol="0">
            <a:spAutoFit/>
          </a:bodyPr>
          <a:lstStyle/>
          <a:p>
            <a:pPr algn="just"/>
            <a:r>
              <a:rPr lang="en-US" sz="3200" b="1" dirty="0" smtClean="0"/>
              <a:t>Localization (figuring out initial position):</a:t>
            </a:r>
            <a:endParaRPr lang="en-US" sz="2800" b="1" dirty="0"/>
          </a:p>
          <a:p>
            <a:pPr algn="just"/>
            <a:r>
              <a:rPr lang="en-US" sz="2800" dirty="0" smtClean="0"/>
              <a:t>We chose to localize by looking at the distance values 360-degrees around the robot, and then figuring out the initial orientation.</a:t>
            </a:r>
          </a:p>
          <a:p>
            <a:pPr algn="just"/>
            <a:r>
              <a:rPr lang="en-US" sz="2800" dirty="0" smtClean="0"/>
              <a:t>A typical distance profile looks something like this:</a:t>
            </a:r>
          </a:p>
          <a:p>
            <a:pPr algn="just"/>
            <a:endParaRPr lang="en-US" sz="2800" dirty="0"/>
          </a:p>
          <a:p>
            <a:pPr algn="just"/>
            <a:endParaRPr lang="en-US" sz="2800" dirty="0" smtClean="0"/>
          </a:p>
          <a:p>
            <a:pPr algn="just"/>
            <a:endParaRPr lang="en-US" sz="2800" dirty="0"/>
          </a:p>
          <a:p>
            <a:pPr algn="just"/>
            <a:endParaRPr lang="en-US" sz="2800" dirty="0" smtClean="0"/>
          </a:p>
          <a:p>
            <a:pPr algn="just"/>
            <a:endParaRPr lang="en-US" sz="2800" dirty="0"/>
          </a:p>
          <a:p>
            <a:pPr algn="just"/>
            <a:endParaRPr lang="en-US" sz="2800" dirty="0" smtClean="0"/>
          </a:p>
        </p:txBody>
      </p:sp>
      <p:sp>
        <p:nvSpPr>
          <p:cNvPr id="41" name="TextBox 40"/>
          <p:cNvSpPr txBox="1"/>
          <p:nvPr/>
        </p:nvSpPr>
        <p:spPr>
          <a:xfrm>
            <a:off x="33161875" y="22199997"/>
            <a:ext cx="10378705" cy="1508105"/>
          </a:xfrm>
          <a:prstGeom prst="rect">
            <a:avLst/>
          </a:prstGeom>
          <a:noFill/>
        </p:spPr>
        <p:txBody>
          <a:bodyPr wrap="square" rtlCol="0">
            <a:spAutoFit/>
          </a:bodyPr>
          <a:lstStyle/>
          <a:p>
            <a:r>
              <a:rPr lang="en-US" sz="3600" b="1" dirty="0" smtClean="0"/>
              <a:t>1. Slack</a:t>
            </a:r>
          </a:p>
          <a:p>
            <a:pPr marL="720000" algn="just"/>
            <a:r>
              <a:rPr lang="en-US" sz="2800" dirty="0" smtClean="0"/>
              <a:t>Slack (team messaging platform) was used for messaging  (text and media) between the teams and sub-teams.</a:t>
            </a:r>
            <a:endParaRPr lang="en-US" sz="2800" dirty="0"/>
          </a:p>
        </p:txBody>
      </p:sp>
      <p:sp>
        <p:nvSpPr>
          <p:cNvPr id="46" name="TextBox 45"/>
          <p:cNvSpPr txBox="1"/>
          <p:nvPr/>
        </p:nvSpPr>
        <p:spPr>
          <a:xfrm>
            <a:off x="33161875" y="23774539"/>
            <a:ext cx="10378705" cy="1938992"/>
          </a:xfrm>
          <a:prstGeom prst="rect">
            <a:avLst/>
          </a:prstGeom>
          <a:noFill/>
        </p:spPr>
        <p:txBody>
          <a:bodyPr wrap="square" rtlCol="0">
            <a:spAutoFit/>
          </a:bodyPr>
          <a:lstStyle/>
          <a:p>
            <a:r>
              <a:rPr lang="en-US" sz="3600" b="1" dirty="0"/>
              <a:t>2</a:t>
            </a:r>
            <a:r>
              <a:rPr lang="en-US" sz="3600" b="1" dirty="0" smtClean="0"/>
              <a:t>. </a:t>
            </a:r>
            <a:r>
              <a:rPr lang="en-US" sz="3600" b="1" dirty="0" err="1" smtClean="0"/>
              <a:t>Dropbox</a:t>
            </a:r>
            <a:endParaRPr lang="en-US" sz="3600" b="1" dirty="0" smtClean="0"/>
          </a:p>
          <a:p>
            <a:pPr marL="720000" algn="just"/>
            <a:r>
              <a:rPr lang="en-US" sz="2800" dirty="0" err="1" smtClean="0"/>
              <a:t>Dropbox</a:t>
            </a:r>
            <a:r>
              <a:rPr lang="en-US" sz="2800" dirty="0" smtClean="0"/>
              <a:t> is a cloud storage service. We used </a:t>
            </a:r>
            <a:r>
              <a:rPr lang="en-US" sz="2800" dirty="0" err="1" smtClean="0"/>
              <a:t>Dropbox</a:t>
            </a:r>
            <a:r>
              <a:rPr lang="en-US" sz="2800" dirty="0" smtClean="0"/>
              <a:t> to store all of our documentation, meeting minutes, and presentations. We also used </a:t>
            </a:r>
            <a:r>
              <a:rPr lang="en-US" sz="2800" dirty="0" err="1" smtClean="0"/>
              <a:t>Dropbox</a:t>
            </a:r>
            <a:r>
              <a:rPr lang="en-US" sz="2800" dirty="0" smtClean="0"/>
              <a:t> to simultaneously collaborate on documents.</a:t>
            </a:r>
            <a:endParaRPr lang="en-US" sz="2800" dirty="0"/>
          </a:p>
        </p:txBody>
      </p:sp>
      <p:sp>
        <p:nvSpPr>
          <p:cNvPr id="47" name="TextBox 46"/>
          <p:cNvSpPr txBox="1"/>
          <p:nvPr/>
        </p:nvSpPr>
        <p:spPr>
          <a:xfrm>
            <a:off x="33161875" y="25704933"/>
            <a:ext cx="10378705" cy="1508105"/>
          </a:xfrm>
          <a:prstGeom prst="rect">
            <a:avLst/>
          </a:prstGeom>
          <a:noFill/>
        </p:spPr>
        <p:txBody>
          <a:bodyPr wrap="square" rtlCol="0">
            <a:spAutoFit/>
          </a:bodyPr>
          <a:lstStyle/>
          <a:p>
            <a:r>
              <a:rPr lang="en-US" sz="3600" b="1" dirty="0" smtClean="0"/>
              <a:t>3. Gantt Project</a:t>
            </a:r>
          </a:p>
          <a:p>
            <a:pPr marL="720000" algn="just"/>
            <a:r>
              <a:rPr lang="en-US" sz="2800" dirty="0" smtClean="0"/>
              <a:t>Gantt Project is used for creating Gantt models. It was used to keep track of the project, and ensure everything was on track.</a:t>
            </a:r>
            <a:endParaRPr lang="en-US" sz="2800" dirty="0"/>
          </a:p>
        </p:txBody>
      </p:sp>
      <p:sp>
        <p:nvSpPr>
          <p:cNvPr id="48" name="TextBox 47"/>
          <p:cNvSpPr txBox="1"/>
          <p:nvPr/>
        </p:nvSpPr>
        <p:spPr>
          <a:xfrm>
            <a:off x="33161875" y="27213038"/>
            <a:ext cx="10378705" cy="1938992"/>
          </a:xfrm>
          <a:prstGeom prst="rect">
            <a:avLst/>
          </a:prstGeom>
          <a:noFill/>
        </p:spPr>
        <p:txBody>
          <a:bodyPr wrap="square" rtlCol="0">
            <a:spAutoFit/>
          </a:bodyPr>
          <a:lstStyle/>
          <a:p>
            <a:r>
              <a:rPr lang="en-US" sz="3600" b="1" dirty="0"/>
              <a:t>4</a:t>
            </a:r>
            <a:r>
              <a:rPr lang="en-US" sz="3600" b="1" dirty="0" smtClean="0"/>
              <a:t>. </a:t>
            </a:r>
            <a:r>
              <a:rPr lang="en-US" sz="3600" b="1" dirty="0" err="1" smtClean="0"/>
              <a:t>GitHub</a:t>
            </a:r>
            <a:endParaRPr lang="en-US" sz="3600" b="1" dirty="0" smtClean="0"/>
          </a:p>
          <a:p>
            <a:pPr marL="720000" algn="just"/>
            <a:r>
              <a:rPr lang="en-US" sz="2800" dirty="0" err="1" smtClean="0"/>
              <a:t>GitHub</a:t>
            </a:r>
            <a:r>
              <a:rPr lang="en-US" sz="2800" dirty="0"/>
              <a:t> (Web-</a:t>
            </a:r>
            <a:r>
              <a:rPr lang="en-US" sz="2800" dirty="0" smtClean="0"/>
              <a:t>based software hosting platform) was used for the robot’s software. This simplified software collaboration, and allowed everyone to make changes at any time.</a:t>
            </a:r>
            <a:endParaRPr lang="en-US" sz="2800" dirty="0"/>
          </a:p>
        </p:txBody>
      </p:sp>
      <p:sp>
        <p:nvSpPr>
          <p:cNvPr id="49" name="TextBox 48"/>
          <p:cNvSpPr txBox="1"/>
          <p:nvPr/>
        </p:nvSpPr>
        <p:spPr>
          <a:xfrm>
            <a:off x="33243107" y="29148734"/>
            <a:ext cx="10378705" cy="1508105"/>
          </a:xfrm>
          <a:prstGeom prst="rect">
            <a:avLst/>
          </a:prstGeom>
          <a:noFill/>
        </p:spPr>
        <p:txBody>
          <a:bodyPr wrap="square" rtlCol="0">
            <a:spAutoFit/>
          </a:bodyPr>
          <a:lstStyle/>
          <a:p>
            <a:r>
              <a:rPr lang="en-US" sz="3600" b="1" dirty="0" smtClean="0"/>
              <a:t>5. Eclipse</a:t>
            </a:r>
          </a:p>
          <a:p>
            <a:pPr marL="720000" algn="just"/>
            <a:r>
              <a:rPr lang="en-US" sz="2800" dirty="0" smtClean="0"/>
              <a:t>Eclipse (Java IDE) was the IDE we used for coding (with </a:t>
            </a:r>
            <a:r>
              <a:rPr lang="en-US" sz="2800" dirty="0" err="1" smtClean="0"/>
              <a:t>Git</a:t>
            </a:r>
            <a:r>
              <a:rPr lang="en-US" sz="2800" dirty="0" smtClean="0"/>
              <a:t>). It allowed for simple integration with </a:t>
            </a:r>
            <a:r>
              <a:rPr lang="en-US" sz="2800" dirty="0" err="1" smtClean="0"/>
              <a:t>Git</a:t>
            </a:r>
            <a:r>
              <a:rPr lang="en-US" sz="2800" dirty="0" smtClean="0"/>
              <a:t> and the </a:t>
            </a:r>
            <a:r>
              <a:rPr lang="en-US" sz="2800" dirty="0" err="1" smtClean="0"/>
              <a:t>Lejos</a:t>
            </a:r>
            <a:r>
              <a:rPr lang="en-US" sz="2800" dirty="0" smtClean="0"/>
              <a:t> EV3.</a:t>
            </a:r>
            <a:endParaRPr lang="en-US" sz="2800" dirty="0"/>
          </a:p>
        </p:txBody>
      </p:sp>
      <p:sp>
        <p:nvSpPr>
          <p:cNvPr id="52" name="TextBox 51"/>
          <p:cNvSpPr txBox="1"/>
          <p:nvPr/>
        </p:nvSpPr>
        <p:spPr>
          <a:xfrm>
            <a:off x="33345827" y="30810067"/>
            <a:ext cx="10378705" cy="1508105"/>
          </a:xfrm>
          <a:prstGeom prst="rect">
            <a:avLst/>
          </a:prstGeom>
          <a:noFill/>
        </p:spPr>
        <p:txBody>
          <a:bodyPr wrap="square" rtlCol="0">
            <a:spAutoFit/>
          </a:bodyPr>
          <a:lstStyle/>
          <a:p>
            <a:r>
              <a:rPr lang="en-US" sz="3600" b="1" dirty="0"/>
              <a:t>6</a:t>
            </a:r>
            <a:r>
              <a:rPr lang="en-US" sz="3600" b="1" dirty="0" smtClean="0"/>
              <a:t>. Lego Digital Designer</a:t>
            </a:r>
          </a:p>
          <a:p>
            <a:pPr marL="720000" algn="just"/>
            <a:r>
              <a:rPr lang="en-US" sz="2800" dirty="0" smtClean="0"/>
              <a:t>Lego Digital Designer (Lego modelling software) was used to model the hardware designs of the robot.</a:t>
            </a:r>
            <a:endParaRPr lang="en-US" sz="2800" dirty="0"/>
          </a:p>
        </p:txBody>
      </p:sp>
      <p:pic>
        <p:nvPicPr>
          <p:cNvPr id="19" name="Picture 18" descr="slack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03184" y="22724011"/>
            <a:ext cx="1018776" cy="1018776"/>
          </a:xfrm>
          <a:prstGeom prst="rect">
            <a:avLst/>
          </a:prstGeom>
        </p:spPr>
      </p:pic>
      <p:pic>
        <p:nvPicPr>
          <p:cNvPr id="20" name="Picture 19" descr="dropbox_logo_detail.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934718" y="24376709"/>
            <a:ext cx="1097280" cy="1018276"/>
          </a:xfrm>
          <a:prstGeom prst="rect">
            <a:avLst/>
          </a:prstGeom>
        </p:spPr>
      </p:pic>
      <p:pic>
        <p:nvPicPr>
          <p:cNvPr id="21" name="Picture 20" descr="GanttProject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003184" y="26240330"/>
            <a:ext cx="909860" cy="1014984"/>
          </a:xfrm>
          <a:prstGeom prst="rect">
            <a:avLst/>
          </a:prstGeom>
        </p:spPr>
      </p:pic>
      <p:pic>
        <p:nvPicPr>
          <p:cNvPr id="22" name="Picture 21" descr="EclipseLogo.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003184" y="29638063"/>
            <a:ext cx="1018776" cy="1018776"/>
          </a:xfrm>
          <a:prstGeom prst="rect">
            <a:avLst/>
          </a:prstGeom>
        </p:spPr>
      </p:pic>
      <p:pic>
        <p:nvPicPr>
          <p:cNvPr id="23" name="Picture 22" descr="BlueBrick_Graphic.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003184" y="31336690"/>
            <a:ext cx="1014984" cy="1014984"/>
          </a:xfrm>
          <a:prstGeom prst="rect">
            <a:avLst/>
          </a:prstGeom>
        </p:spPr>
      </p:pic>
      <p:pic>
        <p:nvPicPr>
          <p:cNvPr id="24" name="Picture 23" descr="gitHub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934718" y="27738404"/>
            <a:ext cx="1219808" cy="1219808"/>
          </a:xfrm>
          <a:prstGeom prst="rect">
            <a:avLst/>
          </a:prstGeom>
        </p:spPr>
      </p:pic>
      <p:pic>
        <p:nvPicPr>
          <p:cNvPr id="25" name="Picture 24" descr="Screen Shot 2015-12-01 at 1.07.23 A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02499" y="9775895"/>
            <a:ext cx="5277695" cy="5270885"/>
          </a:xfrm>
          <a:prstGeom prst="rect">
            <a:avLst/>
          </a:prstGeom>
        </p:spPr>
      </p:pic>
      <p:sp>
        <p:nvSpPr>
          <p:cNvPr id="26" name="TextBox 25"/>
          <p:cNvSpPr txBox="1"/>
          <p:nvPr/>
        </p:nvSpPr>
        <p:spPr>
          <a:xfrm>
            <a:off x="400003" y="10445591"/>
            <a:ext cx="4764913" cy="4401205"/>
          </a:xfrm>
          <a:prstGeom prst="rect">
            <a:avLst/>
          </a:prstGeom>
          <a:noFill/>
        </p:spPr>
        <p:txBody>
          <a:bodyPr wrap="square" rtlCol="0">
            <a:spAutoFit/>
          </a:bodyPr>
          <a:lstStyle/>
          <a:p>
            <a:pPr algn="just"/>
            <a:r>
              <a:rPr lang="en-US" sz="2800" dirty="0" smtClean="0">
                <a:latin typeface="Calibri (body)"/>
                <a:cs typeface="Calibri (body)"/>
              </a:rPr>
              <a:t>The arena is a 12</a:t>
            </a:r>
            <a:r>
              <a:rPr lang="en-US" sz="2800" dirty="0">
                <a:latin typeface="Calibri (body)"/>
                <a:cs typeface="Calibri (body)"/>
              </a:rPr>
              <a:t>’x12’ enclosed area filled with randomly placed </a:t>
            </a:r>
            <a:r>
              <a:rPr lang="en-US" sz="2800" dirty="0" smtClean="0">
                <a:latin typeface="Calibri (body)"/>
                <a:cs typeface="Calibri (body)"/>
              </a:rPr>
              <a:t>obstacles (brown blocks). Each robot has a zone to travel to (red and green zones), and each zone contains potential flags (</a:t>
            </a:r>
            <a:r>
              <a:rPr lang="en-US" sz="2800" dirty="0" smtClean="0">
                <a:latin typeface="Calibri (body)"/>
                <a:cs typeface="Calibri (body)"/>
              </a:rPr>
              <a:t>blue, yellow</a:t>
            </a:r>
            <a:r>
              <a:rPr lang="en-US" sz="2800" dirty="0" smtClean="0">
                <a:latin typeface="Calibri (body)"/>
                <a:cs typeface="Calibri (body)"/>
              </a:rPr>
              <a:t>, and </a:t>
            </a:r>
            <a:r>
              <a:rPr lang="en-US" sz="2800" dirty="0" smtClean="0">
                <a:latin typeface="Calibri (body)"/>
                <a:cs typeface="Calibri (body)"/>
              </a:rPr>
              <a:t>pink </a:t>
            </a:r>
            <a:r>
              <a:rPr lang="en-US" sz="2800" dirty="0" smtClean="0">
                <a:latin typeface="Calibri (body)"/>
                <a:cs typeface="Calibri (body)"/>
              </a:rPr>
              <a:t>squares).</a:t>
            </a:r>
            <a:endParaRPr lang="en-CA" sz="2800" dirty="0">
              <a:latin typeface="Calibri (body)"/>
              <a:cs typeface="Calibri (body)"/>
            </a:endParaRPr>
          </a:p>
          <a:p>
            <a:r>
              <a:rPr lang="en-US" sz="2800" dirty="0" smtClean="0">
                <a:latin typeface="Calibri (body)"/>
                <a:cs typeface="Calibri (body)"/>
              </a:rPr>
              <a:t> </a:t>
            </a:r>
            <a:endParaRPr lang="en-US" sz="2800" dirty="0">
              <a:latin typeface="Calibri (body)"/>
              <a:cs typeface="Calibri (body)"/>
            </a:endParaRPr>
          </a:p>
        </p:txBody>
      </p:sp>
      <p:sp>
        <p:nvSpPr>
          <p:cNvPr id="62" name="Rectangle 61"/>
          <p:cNvSpPr/>
          <p:nvPr/>
        </p:nvSpPr>
        <p:spPr>
          <a:xfrm>
            <a:off x="33173360" y="20213572"/>
            <a:ext cx="10448452" cy="1792219"/>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Platforms Used</a:t>
            </a:r>
            <a:endParaRPr lang="en-US" dirty="0"/>
          </a:p>
        </p:txBody>
      </p:sp>
      <p:sp>
        <p:nvSpPr>
          <p:cNvPr id="53" name="TextBox 52"/>
          <p:cNvSpPr txBox="1"/>
          <p:nvPr/>
        </p:nvSpPr>
        <p:spPr>
          <a:xfrm>
            <a:off x="39120054" y="9815024"/>
            <a:ext cx="4420526" cy="2246769"/>
          </a:xfrm>
          <a:prstGeom prst="rect">
            <a:avLst/>
          </a:prstGeom>
          <a:noFill/>
        </p:spPr>
        <p:txBody>
          <a:bodyPr wrap="square" rtlCol="0">
            <a:spAutoFit/>
          </a:bodyPr>
          <a:lstStyle/>
          <a:p>
            <a:pPr algn="just"/>
            <a:r>
              <a:rPr lang="en-US" sz="2800" dirty="0" smtClean="0"/>
              <a:t>The green circles (minima) correspond to the two walls. The red circles correspond to the arena. The robot then knows where </a:t>
            </a:r>
            <a:r>
              <a:rPr lang="en-US" sz="2800" dirty="0"/>
              <a:t>it is</a:t>
            </a:r>
            <a:r>
              <a:rPr lang="en-US" sz="2800" dirty="0" smtClean="0"/>
              <a:t>.</a:t>
            </a:r>
            <a:endParaRPr lang="en-US" sz="2800" dirty="0"/>
          </a:p>
        </p:txBody>
      </p:sp>
      <p:pic>
        <p:nvPicPr>
          <p:cNvPr id="54" name="Picture 53" descr="360Profile zoom.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202209" y="9648693"/>
            <a:ext cx="4703995" cy="2598345"/>
          </a:xfrm>
          <a:prstGeom prst="rect">
            <a:avLst/>
          </a:prstGeom>
        </p:spPr>
      </p:pic>
      <p:sp>
        <p:nvSpPr>
          <p:cNvPr id="55" name="TextBox 54"/>
          <p:cNvSpPr txBox="1"/>
          <p:nvPr/>
        </p:nvSpPr>
        <p:spPr>
          <a:xfrm>
            <a:off x="33128051" y="12284677"/>
            <a:ext cx="10446353" cy="1877437"/>
          </a:xfrm>
          <a:prstGeom prst="rect">
            <a:avLst/>
          </a:prstGeom>
          <a:noFill/>
        </p:spPr>
        <p:txBody>
          <a:bodyPr wrap="square" rtlCol="0">
            <a:spAutoFit/>
          </a:bodyPr>
          <a:lstStyle/>
          <a:p>
            <a:pPr algn="just"/>
            <a:r>
              <a:rPr lang="en-US" sz="3200" b="1" dirty="0" smtClean="0"/>
              <a:t>Navigation &amp; Odometry</a:t>
            </a:r>
            <a:r>
              <a:rPr lang="en-US" sz="3200" dirty="0" smtClean="0"/>
              <a:t>:</a:t>
            </a:r>
            <a:endParaRPr lang="en-US" sz="2800" dirty="0"/>
          </a:p>
          <a:p>
            <a:pPr algn="just"/>
            <a:r>
              <a:rPr lang="en-US" sz="2800" dirty="0" smtClean="0"/>
              <a:t>As the robot navigates towards a position</a:t>
            </a:r>
            <a:r>
              <a:rPr lang="en-US" sz="2800" dirty="0"/>
              <a:t>, </a:t>
            </a:r>
            <a:r>
              <a:rPr lang="en-US" sz="2800" dirty="0" smtClean="0"/>
              <a:t>it updates its odometer by keeping track of how much its wheels spin. It also corrects the odometer whenever it hits a black grid line.</a:t>
            </a:r>
            <a:endParaRPr lang="en-US" sz="2800" dirty="0"/>
          </a:p>
        </p:txBody>
      </p:sp>
      <p:sp>
        <p:nvSpPr>
          <p:cNvPr id="56" name="TextBox 55"/>
          <p:cNvSpPr txBox="1"/>
          <p:nvPr/>
        </p:nvSpPr>
        <p:spPr>
          <a:xfrm>
            <a:off x="33094227" y="14189122"/>
            <a:ext cx="10796973" cy="1446550"/>
          </a:xfrm>
          <a:prstGeom prst="rect">
            <a:avLst/>
          </a:prstGeom>
          <a:noFill/>
        </p:spPr>
        <p:txBody>
          <a:bodyPr wrap="square" rtlCol="0">
            <a:spAutoFit/>
          </a:bodyPr>
          <a:lstStyle/>
          <a:p>
            <a:pPr algn="just"/>
            <a:r>
              <a:rPr lang="en-US" sz="3200" b="1" dirty="0"/>
              <a:t>Avoidance</a:t>
            </a:r>
            <a:r>
              <a:rPr lang="en-US" sz="3200" b="1" dirty="0" smtClean="0"/>
              <a:t>:</a:t>
            </a:r>
            <a:endParaRPr lang="en-US" sz="2800" dirty="0"/>
          </a:p>
          <a:p>
            <a:pPr algn="just"/>
            <a:r>
              <a:rPr lang="en-US" sz="2800" dirty="0" smtClean="0"/>
              <a:t>Upon seeing a </a:t>
            </a:r>
            <a:r>
              <a:rPr lang="en-US" sz="2800" dirty="0"/>
              <a:t>block in the way, </a:t>
            </a:r>
            <a:r>
              <a:rPr lang="en-US" sz="2800" dirty="0" smtClean="0"/>
              <a:t>the robot rotates to use </a:t>
            </a:r>
            <a:r>
              <a:rPr lang="en-US" sz="2800" dirty="0"/>
              <a:t>the side-sensor to “watch”  </a:t>
            </a:r>
            <a:r>
              <a:rPr lang="en-US" sz="2800" dirty="0" smtClean="0"/>
              <a:t>the block. The robot then passes the block and continues.</a:t>
            </a:r>
            <a:endParaRPr lang="en-US" sz="2800" dirty="0"/>
          </a:p>
        </p:txBody>
      </p:sp>
      <p:sp>
        <p:nvSpPr>
          <p:cNvPr id="58" name="TextBox 57"/>
          <p:cNvSpPr txBox="1"/>
          <p:nvPr/>
        </p:nvSpPr>
        <p:spPr>
          <a:xfrm>
            <a:off x="33094228" y="15747493"/>
            <a:ext cx="10796972" cy="2308324"/>
          </a:xfrm>
          <a:prstGeom prst="rect">
            <a:avLst/>
          </a:prstGeom>
          <a:noFill/>
        </p:spPr>
        <p:txBody>
          <a:bodyPr wrap="square" rtlCol="0">
            <a:spAutoFit/>
          </a:bodyPr>
          <a:lstStyle/>
          <a:p>
            <a:pPr algn="just"/>
            <a:r>
              <a:rPr lang="en-US" sz="3200" b="1" dirty="0"/>
              <a:t>Searching for the block: </a:t>
            </a:r>
            <a:endParaRPr lang="en-US" sz="2800" dirty="0"/>
          </a:p>
          <a:p>
            <a:pPr algn="just"/>
            <a:r>
              <a:rPr lang="en-US" sz="2800" dirty="0"/>
              <a:t>The </a:t>
            </a:r>
            <a:r>
              <a:rPr lang="en-US" sz="2800" dirty="0" smtClean="0"/>
              <a:t>robot travels around the </a:t>
            </a:r>
            <a:r>
              <a:rPr lang="en-US" sz="2800" dirty="0"/>
              <a:t>perimeter of the </a:t>
            </a:r>
            <a:r>
              <a:rPr lang="en-US" sz="2800" dirty="0" smtClean="0"/>
              <a:t>flag zone while using the side-sensor to search for blocks. It checks to see if each block is the flag</a:t>
            </a:r>
            <a:r>
              <a:rPr lang="en-US" sz="2800" dirty="0"/>
              <a:t>.</a:t>
            </a:r>
          </a:p>
          <a:p>
            <a:endParaRPr lang="en-US" sz="2800" dirty="0"/>
          </a:p>
          <a:p>
            <a:endParaRPr lang="en-US" sz="2800" dirty="0"/>
          </a:p>
        </p:txBody>
      </p:sp>
      <p:pic>
        <p:nvPicPr>
          <p:cNvPr id="59" name="Picture 58" descr="Perimeter.png"/>
          <p:cNvPicPr>
            <a:picLocks noChangeAspect="1"/>
          </p:cNvPicPr>
          <p:nvPr/>
        </p:nvPicPr>
        <p:blipFill rotWithShape="1">
          <a:blip r:embed="rId12">
            <a:extLst>
              <a:ext uri="{28A0092B-C50C-407E-A947-70E740481C1C}">
                <a14:useLocalDpi xmlns:a14="http://schemas.microsoft.com/office/drawing/2010/main" val="0"/>
              </a:ext>
            </a:extLst>
          </a:blip>
          <a:srcRect l="4461" r="10408"/>
          <a:stretch/>
        </p:blipFill>
        <p:spPr>
          <a:xfrm>
            <a:off x="35180588" y="17080518"/>
            <a:ext cx="6341280" cy="2769582"/>
          </a:xfrm>
          <a:prstGeom prst="rect">
            <a:avLst/>
          </a:prstGeom>
        </p:spPr>
      </p:pic>
      <p:sp>
        <p:nvSpPr>
          <p:cNvPr id="64" name="TextBox 63"/>
          <p:cNvSpPr txBox="1"/>
          <p:nvPr/>
        </p:nvSpPr>
        <p:spPr>
          <a:xfrm>
            <a:off x="15519910" y="31289587"/>
            <a:ext cx="12864588" cy="1384995"/>
          </a:xfrm>
          <a:prstGeom prst="rect">
            <a:avLst/>
          </a:prstGeom>
          <a:noFill/>
        </p:spPr>
        <p:txBody>
          <a:bodyPr wrap="square" rtlCol="0">
            <a:spAutoFit/>
          </a:bodyPr>
          <a:lstStyle/>
          <a:p>
            <a:r>
              <a:rPr lang="en-US" sz="2800" dirty="0" smtClean="0"/>
              <a:t>The software is split into Sensors, Localization, Odometry, Controllers, and View (LCD).</a:t>
            </a:r>
          </a:p>
          <a:p>
            <a:r>
              <a:rPr lang="en-US" sz="2800" dirty="0" smtClean="0"/>
              <a:t>We minimized the amount of classes we used to keep the code as readable as possible.</a:t>
            </a:r>
          </a:p>
          <a:p>
            <a:r>
              <a:rPr lang="en-US" sz="2800" dirty="0" smtClean="0"/>
              <a:t>Our code followed the open-close principle: open for addition, closed for modification.</a:t>
            </a:r>
            <a:endParaRPr lang="en-US" sz="2800" dirty="0"/>
          </a:p>
        </p:txBody>
      </p:sp>
      <p:pic>
        <p:nvPicPr>
          <p:cNvPr id="2" name="Picture 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087364" y="12877915"/>
            <a:ext cx="10847354" cy="7773787"/>
          </a:xfrm>
          <a:prstGeom prst="rect">
            <a:avLst/>
          </a:prstGeom>
        </p:spPr>
      </p:pic>
      <p:pic>
        <p:nvPicPr>
          <p:cNvPr id="28" name="Picture 2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3812" y="29099110"/>
            <a:ext cx="10394550" cy="2237579"/>
          </a:xfrm>
          <a:prstGeom prst="rect">
            <a:avLst/>
          </a:prstGeom>
        </p:spPr>
      </p:pic>
      <p:pic>
        <p:nvPicPr>
          <p:cNvPr id="5" name="Picture 4" descr="Domain Model V5.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251390" y="21854911"/>
            <a:ext cx="13590310" cy="9538012"/>
          </a:xfrm>
          <a:prstGeom prst="rect">
            <a:avLst/>
          </a:prstGeom>
        </p:spPr>
      </p:pic>
    </p:spTree>
    <p:extLst>
      <p:ext uri="{BB962C8B-B14F-4D97-AF65-F5344CB8AC3E}">
        <p14:creationId xmlns:p14="http://schemas.microsoft.com/office/powerpoint/2010/main" val="319524025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1017</TotalTime>
  <Words>887</Words>
  <Application>Microsoft Macintosh PowerPoint</Application>
  <PresentationFormat>Custom</PresentationFormat>
  <Paragraphs>72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Manager/>
  <Company>University of Pennsylvania</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Biomedical Library</dc:creator>
  <cp:keywords/>
  <dc:description/>
  <cp:lastModifiedBy>Asher</cp:lastModifiedBy>
  <cp:revision>62</cp:revision>
  <dcterms:created xsi:type="dcterms:W3CDTF">2011-08-19T15:53:02Z</dcterms:created>
  <dcterms:modified xsi:type="dcterms:W3CDTF">2015-12-01T18:09:58Z</dcterms:modified>
  <cp:category/>
</cp:coreProperties>
</file>