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sldIdLst>
    <p:sldId id="256" r:id="rId2"/>
    <p:sldId id="279" r:id="rId3"/>
    <p:sldId id="280" r:id="rId4"/>
    <p:sldId id="301" r:id="rId5"/>
    <p:sldId id="286" r:id="rId6"/>
    <p:sldId id="287" r:id="rId7"/>
    <p:sldId id="284" r:id="rId8"/>
    <p:sldId id="285" r:id="rId9"/>
    <p:sldId id="288" r:id="rId10"/>
    <p:sldId id="332" r:id="rId11"/>
    <p:sldId id="289" r:id="rId12"/>
    <p:sldId id="290" r:id="rId13"/>
    <p:sldId id="327" r:id="rId14"/>
    <p:sldId id="293" r:id="rId15"/>
    <p:sldId id="302" r:id="rId16"/>
    <p:sldId id="294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8" r:id="rId36"/>
    <p:sldId id="321" r:id="rId37"/>
    <p:sldId id="322" r:id="rId38"/>
    <p:sldId id="329" r:id="rId39"/>
    <p:sldId id="324" r:id="rId40"/>
    <p:sldId id="325" r:id="rId41"/>
    <p:sldId id="326" r:id="rId42"/>
    <p:sldId id="330" r:id="rId43"/>
    <p:sldId id="331" r:id="rId44"/>
    <p:sldId id="300" r:id="rId4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6" autoAdjust="0"/>
    <p:restoredTop sz="90929"/>
  </p:normalViewPr>
  <p:slideViewPr>
    <p:cSldViewPr>
      <p:cViewPr varScale="1">
        <p:scale>
          <a:sx n="98" d="100"/>
          <a:sy n="98" d="100"/>
        </p:scale>
        <p:origin x="7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11.xml"/><Relationship Id="rId1" Type="http://schemas.openxmlformats.org/officeDocument/2006/relationships/slide" Target="slides/slide9.xml"/><Relationship Id="rId6" Type="http://schemas.openxmlformats.org/officeDocument/2006/relationships/slide" Target="slides/slide31.xml"/><Relationship Id="rId5" Type="http://schemas.openxmlformats.org/officeDocument/2006/relationships/slide" Target="slides/slide26.xml"/><Relationship Id="rId4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EF2938-586C-412B-B689-6B0438E612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9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pic>
        <p:nvPicPr>
          <p:cNvPr id="14" name="Picture 17" descr="The crest of the University of Sheffield" title="University Cres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11430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8" descr="The trademark icon for UML, showing the letters U, M, L as the sides of a cube." title="UML ico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0"/>
            <a:ext cx="12096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47800" y="1828800"/>
            <a:ext cx="5715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1722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172200"/>
            <a:ext cx="5105400" cy="457200"/>
          </a:xfrm>
        </p:spPr>
        <p:txBody>
          <a:bodyPr/>
          <a:lstStyle>
            <a:lvl1pPr>
              <a:defRPr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3309F09-108F-42CE-8E99-8AAAB74CED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36781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82059-A250-4C67-A728-41A162F7C8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024641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478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478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D9D59-0C2C-42A5-8B54-4C663C7E76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44995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078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145088" y="2017713"/>
            <a:ext cx="3810000" cy="40782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5566C-B78B-498F-BE91-EB81EA6480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015999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078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0782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3600" y="6172200"/>
            <a:ext cx="5181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B0B5B-5A6B-4A1D-8C9C-C3347B2717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4532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54581-BB3F-4B10-98B7-04B530139F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41274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B8368-3C9E-434E-A88E-A003BA5960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876998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078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078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7C380-3A1F-4CEB-8E34-ED25A26744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239043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770EB-5532-4260-BA9D-EEE7D6D01C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37411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5F4D7-F933-4E02-85DB-F35BAE20D3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5880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B1318-3E98-4992-AD77-DEFCB5B4BA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58320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06746-9510-4557-ACA2-A0D5AA8D2C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640169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FF332-C9E4-4833-A6BC-50BFFA5218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0657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1722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dirty="0" smtClean="0"/>
            </a:lvl1pPr>
          </a:lstStyle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958EA2A-A902-4E88-ABA9-F014112006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8" name="Picture 1038" descr="D:\Tony's Documents\My Pictures\shef.gi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11430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transition>
    <p:wipe dir="d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www.dcs.shef.ac.uk/people/A.Simon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xdyWLcwSKCkN6o9rn6XiODF-yktTgvDkn3ALCPyf7ZbHdyg/viewform?usp=sf_lin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hV_T8Xx79KI4PZ6HAvNPKhCK3qqq22j2TRTxBlZxjXNy4Sg/viewform?usp=sf_lin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embed/PK_yguLapgA?start=40;end=100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>
                <a:solidFill>
                  <a:schemeClr val="bg2"/>
                </a:solidFill>
              </a:rPr>
              <a:t>© Anthony J H Simons, University of Sheffield 2022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Systems Design and Security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063750"/>
          </a:xfrm>
        </p:spPr>
        <p:txBody>
          <a:bodyPr/>
          <a:lstStyle/>
          <a:p>
            <a:pPr eaLnBrk="1" hangingPunct="1"/>
            <a:r>
              <a:rPr lang="en-GB" altLang="en-US" dirty="0"/>
              <a:t>Part 1:  Software Engineering</a:t>
            </a:r>
          </a:p>
          <a:p>
            <a:pPr eaLnBrk="1" hangingPunct="1"/>
            <a:endParaRPr lang="en-GB" altLang="en-US" sz="2000" dirty="0"/>
          </a:p>
          <a:p>
            <a:pPr eaLnBrk="1" hangingPunct="1"/>
            <a:r>
              <a:rPr lang="en-GB" altLang="en-US" sz="2000" dirty="0">
                <a:hlinkClick r:id="rId2"/>
              </a:rPr>
              <a:t>http://staffwww.dcs.shef.ac.uk/people/A.Simons/</a:t>
            </a:r>
            <a:endParaRPr lang="en-GB" altLang="en-US" sz="2000" dirty="0"/>
          </a:p>
          <a:p>
            <a:pPr eaLnBrk="1" hangingPunct="1"/>
            <a:r>
              <a:rPr lang="en-GB" altLang="en-US" sz="2000" dirty="0"/>
              <a:t>Home </a:t>
            </a:r>
            <a:r>
              <a:rPr lang="en-GB" altLang="en-US" sz="2000" dirty="0">
                <a:sym typeface="Symbol" pitchFamily="18" charset="2"/>
              </a:rPr>
              <a:t> </a:t>
            </a:r>
            <a:r>
              <a:rPr lang="en-GB" altLang="en-US" sz="2000" dirty="0"/>
              <a:t>Teaching </a:t>
            </a:r>
            <a:r>
              <a:rPr lang="en-GB" altLang="en-US" sz="2000" dirty="0">
                <a:sym typeface="Symbol" pitchFamily="18" charset="2"/>
              </a:rPr>
              <a:t> Lectures  </a:t>
            </a:r>
            <a:br>
              <a:rPr lang="en-GB" altLang="en-US" sz="2000" dirty="0">
                <a:sym typeface="Symbol" pitchFamily="18" charset="2"/>
              </a:rPr>
            </a:br>
            <a:r>
              <a:rPr lang="en-GB" altLang="en-US" sz="2000" dirty="0">
                <a:sym typeface="Symbol" pitchFamily="18" charset="2"/>
              </a:rPr>
              <a:t>COM2008/COM3008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Lost!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2597202" cy="407828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Digital Wave Processor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DCS built a high reliability multiprocessor unit based on the INMOS </a:t>
            </a:r>
            <a:r>
              <a:rPr lang="en-GB" sz="1600" dirty="0" err="1"/>
              <a:t>Transputer</a:t>
            </a:r>
            <a:r>
              <a:rPr lang="en-GB" sz="1600" dirty="0"/>
              <a:t> with parallel processing and re-</a:t>
            </a:r>
            <a:r>
              <a:rPr lang="en-GB" sz="1600" dirty="0" err="1"/>
              <a:t>allocatable</a:t>
            </a:r>
            <a:r>
              <a:rPr lang="en-GB" sz="1600" dirty="0"/>
              <a:t> tasks.  Controlled all scientific instruments for data compaction, compression, event selection, and particle/wave correlation.</a:t>
            </a:r>
            <a:endParaRPr lang="en-GB" dirty="0"/>
          </a:p>
        </p:txBody>
      </p:sp>
      <p:pic>
        <p:nvPicPr>
          <p:cNvPr id="10" name="Online Image Placeholder 9" descr="The Digital Wave Processor was a multiprocessor unit based on the INMOS Transputer, built by our department for the Cluster satellite mission.  It was destroyed in the unsuccessful maiden launch of Ariane 5." title="Digital Wave Processor"/>
          <p:cNvPicPr>
            <a:picLocks noGrp="1" noChangeAspect="1"/>
          </p:cNvPicPr>
          <p:nvPr>
            <p:ph type="clipArt" sz="half" idx="2"/>
          </p:nvPr>
        </p:nvPicPr>
        <p:blipFill>
          <a:blip r:embed="rId2"/>
          <a:stretch>
            <a:fillRect/>
          </a:stretch>
        </p:blipFill>
        <p:spPr>
          <a:xfrm>
            <a:off x="3991022" y="2132820"/>
            <a:ext cx="4725765" cy="336256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5566C-B78B-498F-BE91-EB81EA648041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991022" y="5533688"/>
            <a:ext cx="417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©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180625457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98699A-564B-478B-AB9A-C43E491D3C89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Systemic Failures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Mars Climate Orbiter (1999): lost by NASA flight controllers during orbital insertion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Different measurement units (imperial and metric) for guidance and propulsion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Real cause: lack of communication between software teams</a:t>
            </a:r>
          </a:p>
        </p:txBody>
      </p:sp>
      <p:pic>
        <p:nvPicPr>
          <p:cNvPr id="24582" name="Picture 6" descr="The NASA Mars Climate Orbiter satellite, whcih was lost during orbital insertion.  The cause was a mis-match in SI and imperial units used in separate software systems." title="Mars Climate Orbi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32766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B235288-0CD0-4128-BBCC-94D9DFAD4FE7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Some Progress…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6250" indent="-476250" eaLnBrk="1" hangingPunct="1">
              <a:lnSpc>
                <a:spcPct val="90000"/>
              </a:lnSpc>
            </a:pPr>
            <a:r>
              <a:rPr lang="en-GB" altLang="en-US" sz="2000"/>
              <a:t>Increased ability to produce more complex software systems (modular, component-based)</a:t>
            </a:r>
          </a:p>
          <a:p>
            <a:pPr marL="476250" indent="-476250" eaLnBrk="1" hangingPunct="1">
              <a:lnSpc>
                <a:spcPct val="90000"/>
              </a:lnSpc>
            </a:pPr>
            <a:r>
              <a:rPr lang="en-GB" altLang="en-US" sz="2000"/>
              <a:t>Effective methods to specify, design, implement software have been developed (formal models, code generation)</a:t>
            </a:r>
          </a:p>
          <a:p>
            <a:pPr marL="476250" indent="-476250" eaLnBrk="1" hangingPunct="1">
              <a:lnSpc>
                <a:spcPct val="90000"/>
              </a:lnSpc>
            </a:pPr>
            <a:r>
              <a:rPr lang="en-GB" altLang="en-US" sz="2000"/>
              <a:t>A better understanding of the activities involved in software development (people issues – psychology, politics)</a:t>
            </a:r>
          </a:p>
          <a:p>
            <a:pPr marL="476250" indent="-476250" eaLnBrk="1" hangingPunct="1">
              <a:lnSpc>
                <a:spcPct val="90000"/>
              </a:lnSpc>
            </a:pPr>
            <a:r>
              <a:rPr lang="en-GB" altLang="en-US" sz="2000"/>
              <a:t>Novel software engineering approaches (clean room, time-boxed prototyping, test-first design)</a:t>
            </a:r>
          </a:p>
          <a:p>
            <a:pPr marL="476250" indent="-476250" eaLnBrk="1" hangingPunct="1">
              <a:lnSpc>
                <a:spcPct val="90000"/>
              </a:lnSpc>
            </a:pPr>
            <a:r>
              <a:rPr lang="en-GB" altLang="en-US" sz="2000"/>
              <a:t>Standard notations and tools have been produced (UML, CASE tools)</a:t>
            </a:r>
          </a:p>
          <a:p>
            <a:pPr marL="476250" indent="-476250" eaLnBrk="1" hangingPunct="1">
              <a:lnSpc>
                <a:spcPct val="90000"/>
              </a:lnSpc>
            </a:pPr>
            <a:endParaRPr lang="en-GB" altLang="en-US" sz="20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Lab 1: Software and Risk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Other famous failures?</a:t>
            </a:r>
          </a:p>
          <a:p>
            <a:pPr lvl="1" eaLnBrk="1" hangingPunct="1"/>
            <a:r>
              <a:rPr lang="en-GB" altLang="en-US" sz="2000" dirty="0"/>
              <a:t>Can you name recent interesting cases?</a:t>
            </a:r>
          </a:p>
          <a:p>
            <a:pPr lvl="1" eaLnBrk="1" hangingPunct="1"/>
            <a:r>
              <a:rPr lang="en-GB" altLang="en-US" sz="2000" dirty="0"/>
              <a:t>What dangers and risks are we running?</a:t>
            </a:r>
            <a:endParaRPr lang="en-GB" altLang="en-US" sz="2400" dirty="0"/>
          </a:p>
          <a:p>
            <a:pPr eaLnBrk="1" hangingPunct="1"/>
            <a:r>
              <a:rPr lang="en-GB" altLang="en-US" sz="2400" dirty="0"/>
              <a:t>What main cause of failure? (rank 1-3)</a:t>
            </a:r>
          </a:p>
          <a:p>
            <a:pPr lvl="1" eaLnBrk="1" hangingPunct="1"/>
            <a:r>
              <a:rPr lang="en-GB" altLang="en-US" sz="2000" dirty="0"/>
              <a:t>weak developer skills/coding practices</a:t>
            </a:r>
          </a:p>
          <a:p>
            <a:pPr lvl="1" eaLnBrk="1" hangingPunct="1"/>
            <a:r>
              <a:rPr lang="en-GB" altLang="en-US" sz="2000" dirty="0"/>
              <a:t>poor team communication</a:t>
            </a:r>
          </a:p>
          <a:p>
            <a:pPr lvl="1" eaLnBrk="1" hangingPunct="1"/>
            <a:r>
              <a:rPr lang="en-GB" altLang="en-US" sz="2000" dirty="0"/>
              <a:t>poor project/risk management</a:t>
            </a:r>
            <a:endParaRPr lang="en-GB" altLang="en-US" sz="2400" dirty="0"/>
          </a:p>
          <a:p>
            <a:pPr eaLnBrk="1" hangingPunct="1"/>
            <a:r>
              <a:rPr lang="en-GB" altLang="en-US" sz="2400" dirty="0"/>
              <a:t>What legal/social changes?</a:t>
            </a:r>
          </a:p>
          <a:p>
            <a:pPr lvl="1" eaLnBrk="1" hangingPunct="1"/>
            <a:r>
              <a:rPr lang="en-GB" altLang="en-US" sz="2000" dirty="0"/>
              <a:t>How will the profession of Software Engineer change?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4F037F-041A-440E-AD6B-739599AF2E52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 sz="1400"/>
          </a:p>
        </p:txBody>
      </p:sp>
      <p:sp>
        <p:nvSpPr>
          <p:cNvPr id="2" name="Up-Down Arrow 1"/>
          <p:cNvSpPr/>
          <p:nvPr/>
        </p:nvSpPr>
        <p:spPr bwMode="auto">
          <a:xfrm>
            <a:off x="1331550" y="3789050"/>
            <a:ext cx="360050" cy="79211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Speech Bubble: Rectangle with Corners Rounded 2">
            <a:hlinkClick r:id="rId2"/>
            <a:extLst>
              <a:ext uri="{FF2B5EF4-FFF2-40B4-BE49-F238E27FC236}">
                <a16:creationId xmlns:a16="http://schemas.microsoft.com/office/drawing/2014/main" id="{242AE15D-87ED-724F-8C53-87677037B99B}"/>
              </a:ext>
            </a:extLst>
          </p:cNvPr>
          <p:cNvSpPr/>
          <p:nvPr/>
        </p:nvSpPr>
        <p:spPr bwMode="auto">
          <a:xfrm>
            <a:off x="7017589" y="3219052"/>
            <a:ext cx="1433422" cy="569998"/>
          </a:xfrm>
          <a:prstGeom prst="wedgeRoundRectCallout">
            <a:avLst>
              <a:gd name="adj1" fmla="val -54996"/>
              <a:gd name="adj2" fmla="val 10491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Run a Poll</a:t>
            </a:r>
            <a:endParaRPr kumimoji="0" lang="en-FM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7CB621-6726-4FB8-95EF-C6AE99765180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Kinds of Software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6250" indent="-476250" eaLnBrk="1" hangingPunct="1"/>
            <a:r>
              <a:rPr lang="en-GB" altLang="en-US" sz="2400" dirty="0"/>
              <a:t>System software  </a:t>
            </a:r>
          </a:p>
          <a:p>
            <a:pPr marL="476250" indent="-476250" eaLnBrk="1" hangingPunct="1"/>
            <a:r>
              <a:rPr lang="en-GB" altLang="en-US" sz="2400" dirty="0"/>
              <a:t>Real-time software </a:t>
            </a:r>
          </a:p>
          <a:p>
            <a:pPr marL="476250" indent="-476250" eaLnBrk="1" hangingPunct="1"/>
            <a:r>
              <a:rPr lang="en-GB" altLang="en-US" sz="2400" dirty="0"/>
              <a:t>Business software</a:t>
            </a:r>
          </a:p>
          <a:p>
            <a:pPr marL="476250" indent="-476250" eaLnBrk="1" hangingPunct="1"/>
            <a:r>
              <a:rPr lang="en-GB" altLang="en-US" sz="2400" dirty="0"/>
              <a:t>Engineering and scientific software</a:t>
            </a:r>
          </a:p>
          <a:p>
            <a:pPr marL="476250" indent="-476250" eaLnBrk="1" hangingPunct="1"/>
            <a:r>
              <a:rPr lang="en-GB" altLang="en-US" sz="2400" dirty="0"/>
              <a:t>Embedded software</a:t>
            </a:r>
          </a:p>
          <a:p>
            <a:pPr marL="476250" indent="-476250" eaLnBrk="1" hangingPunct="1"/>
            <a:r>
              <a:rPr lang="en-GB" altLang="en-US" sz="2400" dirty="0"/>
              <a:t>Personal computer software</a:t>
            </a:r>
          </a:p>
          <a:p>
            <a:pPr marL="476250" indent="-476250" eaLnBrk="1" hangingPunct="1"/>
            <a:r>
              <a:rPr lang="en-GB" altLang="en-US" sz="2400" dirty="0"/>
              <a:t>Web-based software</a:t>
            </a:r>
          </a:p>
          <a:p>
            <a:pPr marL="476250" indent="-476250" eaLnBrk="1" hangingPunct="1"/>
            <a:r>
              <a:rPr lang="en-GB" altLang="en-US" sz="2400" dirty="0"/>
              <a:t>Artificial Intelligence software </a:t>
            </a:r>
          </a:p>
          <a:p>
            <a:pPr marL="476250" indent="-476250" eaLnBrk="1" hangingPunct="1"/>
            <a:r>
              <a:rPr lang="en-GB" altLang="en-US" sz="2400" dirty="0"/>
              <a:t>Research software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Software is Everywhere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Business information systems</a:t>
            </a:r>
          </a:p>
          <a:p>
            <a:pPr lvl="1" eaLnBrk="1" hangingPunct="1"/>
            <a:r>
              <a:rPr lang="en-GB" altLang="en-US" sz="2000" dirty="0"/>
              <a:t>Banking, finance, purchasing, office data systems</a:t>
            </a:r>
          </a:p>
          <a:p>
            <a:pPr eaLnBrk="1" hangingPunct="1"/>
            <a:r>
              <a:rPr lang="en-GB" altLang="en-US" sz="2400" dirty="0"/>
              <a:t>Embedded systems</a:t>
            </a:r>
          </a:p>
          <a:p>
            <a:pPr lvl="1" eaLnBrk="1" hangingPunct="1"/>
            <a:r>
              <a:rPr lang="en-GB" altLang="en-US" sz="2000" dirty="0"/>
              <a:t>Internet, telecoms, medical, industrial processes</a:t>
            </a:r>
          </a:p>
          <a:p>
            <a:pPr eaLnBrk="1" hangingPunct="1"/>
            <a:r>
              <a:rPr lang="en-GB" altLang="en-US" sz="2400" dirty="0"/>
              <a:t>Lifestyle/entertainment</a:t>
            </a:r>
          </a:p>
          <a:p>
            <a:pPr lvl="1" eaLnBrk="1" hangingPunct="1"/>
            <a:r>
              <a:rPr lang="en-GB" altLang="en-US" sz="2000" dirty="0"/>
              <a:t>TV, video, film, games, publishing, social networks</a:t>
            </a:r>
          </a:p>
          <a:p>
            <a:pPr eaLnBrk="1" hangingPunct="1"/>
            <a:r>
              <a:rPr lang="en-GB" altLang="en-US" sz="2400" dirty="0"/>
              <a:t>Science and engineering</a:t>
            </a:r>
          </a:p>
          <a:p>
            <a:pPr lvl="1" eaLnBrk="1" hangingPunct="1"/>
            <a:r>
              <a:rPr lang="en-GB" altLang="en-US" sz="2000" dirty="0"/>
              <a:t>Genetics, robotics, education, military ...</a:t>
            </a:r>
          </a:p>
          <a:p>
            <a:pPr eaLnBrk="1" hangingPunct="1"/>
            <a:r>
              <a:rPr lang="en-GB" altLang="en-US" sz="2400" dirty="0"/>
              <a:t>Software is...</a:t>
            </a:r>
          </a:p>
          <a:p>
            <a:pPr lvl="1" eaLnBrk="1" hangingPunct="1"/>
            <a:r>
              <a:rPr lang="en-GB" altLang="en-US" sz="2000" dirty="0"/>
              <a:t>the most complex of any engineered human </a:t>
            </a:r>
            <a:r>
              <a:rPr lang="en-GB" altLang="en-US" sz="2000" dirty="0" err="1"/>
              <a:t>artifact</a:t>
            </a:r>
            <a:endParaRPr lang="en-GB" altLang="en-US" sz="2000" dirty="0"/>
          </a:p>
          <a:p>
            <a:pPr lvl="1" eaLnBrk="1" hangingPunct="1"/>
            <a:endParaRPr lang="en-GB" altLang="en-US" sz="2000" dirty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6D9AB6A-93E2-4B67-AF67-ACF78CFA7540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en-US" sz="140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F7F549-FABC-4C25-86CD-BFAB84C28F9C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Software Process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GB" sz="2000" dirty="0"/>
              <a:t>A </a:t>
            </a:r>
            <a:r>
              <a:rPr lang="en-GB" sz="2000" dirty="0">
                <a:solidFill>
                  <a:schemeClr val="hlink"/>
                </a:solidFill>
              </a:rPr>
              <a:t>software process</a:t>
            </a:r>
            <a:r>
              <a:rPr lang="en-GB" sz="2000" dirty="0"/>
              <a:t> consists of a </a:t>
            </a:r>
            <a:r>
              <a:rPr lang="en-GB" sz="2000" i="1" dirty="0"/>
              <a:t>set of activities</a:t>
            </a:r>
            <a:r>
              <a:rPr lang="en-GB" sz="2000" dirty="0"/>
              <a:t> and associated results which lead to the production of a </a:t>
            </a:r>
            <a:r>
              <a:rPr lang="en-GB" sz="2000" dirty="0">
                <a:solidFill>
                  <a:schemeClr val="hlink"/>
                </a:solidFill>
              </a:rPr>
              <a:t>software product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tx2"/>
                </a:solidFill>
              </a:rPr>
              <a:t>[Sommerville, 2016]</a:t>
            </a:r>
          </a:p>
          <a:p>
            <a:pPr marL="476250" indent="-476250" eaLnBrk="1" hangingPunct="1">
              <a:buFont typeface="Wingdings" pitchFamily="2" charset="2"/>
              <a:buNone/>
              <a:defRPr/>
            </a:pPr>
            <a:endParaRPr lang="en-GB" sz="2000" dirty="0"/>
          </a:p>
          <a:p>
            <a:pPr marL="476250" indent="-476250" eaLnBrk="1" hangingPunct="1">
              <a:buFont typeface="Wingdings" pitchFamily="2" charset="2"/>
              <a:buNone/>
              <a:defRPr/>
            </a:pPr>
            <a:r>
              <a:rPr lang="en-GB" sz="2000" dirty="0"/>
              <a:t>Four fundamental activities:</a:t>
            </a:r>
          </a:p>
          <a:p>
            <a:pPr marL="476250" indent="-476250" eaLnBrk="1" hangingPunct="1">
              <a:defRPr/>
            </a:pPr>
            <a:r>
              <a:rPr lang="en-GB" sz="2000" dirty="0"/>
              <a:t>Software specification – requirements, formalisation</a:t>
            </a:r>
          </a:p>
          <a:p>
            <a:pPr marL="476250" indent="-476250" eaLnBrk="1" hangingPunct="1">
              <a:defRPr/>
            </a:pPr>
            <a:r>
              <a:rPr lang="en-GB" sz="2000" dirty="0"/>
              <a:t>Software development – design, implementation</a:t>
            </a:r>
          </a:p>
          <a:p>
            <a:pPr marL="476250" indent="-476250" eaLnBrk="1" hangingPunct="1">
              <a:defRPr/>
            </a:pPr>
            <a:r>
              <a:rPr lang="en-GB" sz="2000" dirty="0"/>
              <a:t>Software validation – validation, verification, testing</a:t>
            </a:r>
          </a:p>
          <a:p>
            <a:pPr marL="476250" indent="-476250" eaLnBrk="1" hangingPunct="1">
              <a:defRPr/>
            </a:pPr>
            <a:r>
              <a:rPr lang="en-GB" sz="2000" dirty="0"/>
              <a:t>Software evolution – bug fixes, upgrades, adaptation</a:t>
            </a:r>
          </a:p>
          <a:p>
            <a:pPr marL="476250" indent="-476250" eaLnBrk="1" hangingPunct="1">
              <a:defRPr/>
            </a:pPr>
            <a:endParaRPr lang="en-GB" sz="2000" dirty="0"/>
          </a:p>
          <a:p>
            <a:pPr marL="476250" indent="-476250" eaLnBrk="1" hangingPunct="1">
              <a:buFont typeface="Wingdings" pitchFamily="2" charset="2"/>
              <a:buNone/>
              <a:defRPr/>
            </a:pPr>
            <a:r>
              <a:rPr lang="en-GB" sz="2000" dirty="0"/>
              <a:t>Software involves:  </a:t>
            </a:r>
            <a:r>
              <a:rPr lang="en-GB" sz="2000" dirty="0">
                <a:solidFill>
                  <a:srgbClr val="FF0000"/>
                </a:solidFill>
              </a:rPr>
              <a:t>Products</a:t>
            </a:r>
            <a:r>
              <a:rPr lang="en-GB" sz="2000" dirty="0"/>
              <a:t> – </a:t>
            </a:r>
            <a:r>
              <a:rPr lang="en-GB" sz="2000" dirty="0">
                <a:solidFill>
                  <a:schemeClr val="tx2"/>
                </a:solidFill>
              </a:rPr>
              <a:t>Processes</a:t>
            </a:r>
            <a:r>
              <a:rPr lang="en-GB" sz="2000" dirty="0"/>
              <a:t> – </a:t>
            </a:r>
            <a:r>
              <a:rPr lang="en-GB" sz="2000" dirty="0">
                <a:solidFill>
                  <a:srgbClr val="FF0000"/>
                </a:solidFill>
              </a:rPr>
              <a:t>Models</a:t>
            </a:r>
            <a:r>
              <a:rPr lang="en-GB" sz="2000" dirty="0"/>
              <a:t> – </a:t>
            </a:r>
            <a:r>
              <a:rPr lang="en-GB" sz="2000" dirty="0">
                <a:solidFill>
                  <a:schemeClr val="tx2"/>
                </a:solidFill>
              </a:rPr>
              <a:t>People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FAFBC45-00D4-4F72-8EA2-8966532A7CAD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Software Lifecycle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What kinds of activity?</a:t>
            </a:r>
          </a:p>
          <a:p>
            <a:pPr eaLnBrk="1" hangingPunct="1"/>
            <a:r>
              <a:rPr lang="en-GB" altLang="en-US" sz="2400"/>
              <a:t>Commission a software system</a:t>
            </a:r>
          </a:p>
          <a:p>
            <a:pPr lvl="1" eaLnBrk="1" hangingPunct="1"/>
            <a:r>
              <a:rPr lang="en-GB" altLang="en-US" sz="2000"/>
              <a:t>Feasibility study</a:t>
            </a:r>
          </a:p>
          <a:p>
            <a:pPr lvl="1" eaLnBrk="1" hangingPunct="1"/>
            <a:r>
              <a:rPr lang="en-GB" altLang="en-US" sz="2000"/>
              <a:t>Requirements elicitation</a:t>
            </a:r>
          </a:p>
          <a:p>
            <a:pPr eaLnBrk="1" hangingPunct="1"/>
            <a:r>
              <a:rPr lang="en-GB" altLang="en-US" sz="2400"/>
              <a:t>Construct the software system</a:t>
            </a:r>
          </a:p>
          <a:p>
            <a:pPr lvl="1" eaLnBrk="1" hangingPunct="1"/>
            <a:r>
              <a:rPr lang="en-GB" altLang="en-US" sz="2000"/>
              <a:t>Systems analysis, formal specification and design</a:t>
            </a:r>
          </a:p>
          <a:p>
            <a:pPr lvl="1" eaLnBrk="1" hangingPunct="1"/>
            <a:r>
              <a:rPr lang="en-GB" altLang="en-US" sz="2000"/>
              <a:t>Implementation, testing and deployment</a:t>
            </a:r>
          </a:p>
          <a:p>
            <a:pPr eaLnBrk="1" hangingPunct="1"/>
            <a:r>
              <a:rPr lang="en-GB" altLang="en-US" sz="2400"/>
              <a:t>Maintain the software system</a:t>
            </a:r>
          </a:p>
          <a:p>
            <a:pPr lvl="1" eaLnBrk="1" hangingPunct="1"/>
            <a:r>
              <a:rPr lang="en-GB" altLang="en-US" sz="2000"/>
              <a:t>Fix faults, extend the system</a:t>
            </a:r>
          </a:p>
          <a:p>
            <a:pPr lvl="1" eaLnBrk="1" hangingPunct="1"/>
            <a:r>
              <a:rPr lang="en-GB" altLang="en-US" sz="2000"/>
              <a:t>Decommission the system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F06CD5-DC89-47BE-9821-B74FC49726C5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Lifecycle Activities – 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Feasibility Study</a:t>
            </a:r>
          </a:p>
          <a:p>
            <a:pPr lvl="1" eaLnBrk="1" hangingPunct="1"/>
            <a:r>
              <a:rPr lang="en-GB" altLang="en-US" sz="2000"/>
              <a:t>Outline the objectives of the business</a:t>
            </a:r>
          </a:p>
          <a:p>
            <a:pPr lvl="1" eaLnBrk="1" hangingPunct="1"/>
            <a:r>
              <a:rPr lang="en-GB" altLang="en-US" sz="2000"/>
              <a:t>Met by the software system, or by other means?</a:t>
            </a:r>
          </a:p>
          <a:p>
            <a:pPr eaLnBrk="1" hangingPunct="1"/>
            <a:r>
              <a:rPr lang="en-GB" altLang="en-US" sz="2400"/>
              <a:t>Requirements Elicitation</a:t>
            </a:r>
          </a:p>
          <a:p>
            <a:pPr lvl="1" eaLnBrk="1" hangingPunct="1"/>
            <a:r>
              <a:rPr lang="en-GB" altLang="en-US" sz="2000"/>
              <a:t>Collect required system behaviours from stakeholders</a:t>
            </a:r>
          </a:p>
          <a:p>
            <a:pPr lvl="1" eaLnBrk="1" hangingPunct="1"/>
            <a:r>
              <a:rPr lang="en-GB" altLang="en-US" sz="2000"/>
              <a:t>Use interviews, workshops; get different viewpoints</a:t>
            </a:r>
          </a:p>
          <a:p>
            <a:pPr eaLnBrk="1" hangingPunct="1"/>
            <a:r>
              <a:rPr lang="en-GB" altLang="en-US" sz="2400"/>
              <a:t>Systems Analysis</a:t>
            </a:r>
          </a:p>
          <a:p>
            <a:pPr lvl="1" eaLnBrk="1" hangingPunct="1"/>
            <a:r>
              <a:rPr lang="en-GB" altLang="en-US" sz="2000"/>
              <a:t>Determine the scope, interface to other systems</a:t>
            </a:r>
          </a:p>
          <a:p>
            <a:pPr lvl="1" eaLnBrk="1" hangingPunct="1"/>
            <a:r>
              <a:rPr lang="en-GB" altLang="en-US" sz="2000"/>
              <a:t>Break down into models of:  </a:t>
            </a:r>
            <a:r>
              <a:rPr lang="en-GB" altLang="en-US" sz="2000">
                <a:solidFill>
                  <a:schemeClr val="tx2"/>
                </a:solidFill>
              </a:rPr>
              <a:t>data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chemeClr val="hlink"/>
                </a:solidFill>
              </a:rPr>
              <a:t>processing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chemeClr val="tx2"/>
                </a:solidFill>
              </a:rPr>
              <a:t>time</a:t>
            </a:r>
          </a:p>
          <a:p>
            <a:pPr lvl="1" eaLnBrk="1" hangingPunct="1"/>
            <a:r>
              <a:rPr lang="en-GB" altLang="en-US" sz="2000"/>
              <a:t>Model </a:t>
            </a:r>
            <a:r>
              <a:rPr lang="en-GB" altLang="en-US" sz="2000">
                <a:solidFill>
                  <a:schemeClr val="hlink"/>
                </a:solidFill>
              </a:rPr>
              <a:t>what</a:t>
            </a:r>
            <a:r>
              <a:rPr lang="en-GB" altLang="en-US" sz="2000"/>
              <a:t> the system has to achieve (not </a:t>
            </a:r>
            <a:r>
              <a:rPr lang="en-GB" altLang="en-US" sz="2000">
                <a:solidFill>
                  <a:schemeClr val="tx2"/>
                </a:solidFill>
              </a:rPr>
              <a:t>how</a:t>
            </a:r>
            <a:r>
              <a:rPr lang="en-GB" altLang="en-US" sz="2000"/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4C76CF-D1D1-4B80-AF09-EF28DB5F6715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Lifecycle Activities – II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Formal Specification</a:t>
            </a:r>
          </a:p>
          <a:p>
            <a:pPr lvl="1" eaLnBrk="1" hangingPunct="1"/>
            <a:r>
              <a:rPr lang="en-GB" altLang="en-US" sz="2000"/>
              <a:t>Logical model and proof of expected behaviour</a:t>
            </a:r>
          </a:p>
          <a:p>
            <a:pPr lvl="1" eaLnBrk="1" hangingPunct="1"/>
            <a:r>
              <a:rPr lang="en-GB" altLang="en-US" sz="2000"/>
              <a:t>For safety-, mission-, business-critical systems</a:t>
            </a:r>
          </a:p>
          <a:p>
            <a:pPr eaLnBrk="1" hangingPunct="1"/>
            <a:r>
              <a:rPr lang="en-GB" altLang="en-US" sz="2400"/>
              <a:t>Systems Design</a:t>
            </a:r>
          </a:p>
          <a:p>
            <a:pPr lvl="1" eaLnBrk="1" hangingPunct="1"/>
            <a:r>
              <a:rPr lang="en-GB" altLang="en-US" sz="2000"/>
              <a:t>Split into units, modules and subsystems</a:t>
            </a:r>
          </a:p>
          <a:p>
            <a:pPr lvl="1" eaLnBrk="1" hangingPunct="1"/>
            <a:r>
              <a:rPr lang="en-GB" altLang="en-US" sz="2000"/>
              <a:t>Choose between alternative design strategies</a:t>
            </a:r>
          </a:p>
          <a:p>
            <a:pPr lvl="1" eaLnBrk="1" hangingPunct="1"/>
            <a:r>
              <a:rPr lang="en-GB" altLang="en-US" sz="2000"/>
              <a:t>Model </a:t>
            </a:r>
            <a:r>
              <a:rPr lang="en-GB" altLang="en-US" sz="2000">
                <a:solidFill>
                  <a:schemeClr val="hlink"/>
                </a:solidFill>
              </a:rPr>
              <a:t>how</a:t>
            </a:r>
            <a:r>
              <a:rPr lang="en-GB" altLang="en-US" sz="2000"/>
              <a:t> the system achieves its goals</a:t>
            </a:r>
          </a:p>
          <a:p>
            <a:pPr eaLnBrk="1" hangingPunct="1"/>
            <a:r>
              <a:rPr lang="en-GB" altLang="en-US" sz="2400"/>
              <a:t>Implementation</a:t>
            </a:r>
          </a:p>
          <a:p>
            <a:pPr lvl="1" eaLnBrk="1" hangingPunct="1"/>
            <a:r>
              <a:rPr lang="en-GB" altLang="en-US" sz="2000"/>
              <a:t>Select technology: programming language, web script</a:t>
            </a:r>
          </a:p>
          <a:p>
            <a:pPr lvl="1" eaLnBrk="1" hangingPunct="1"/>
            <a:r>
              <a:rPr lang="en-GB" altLang="en-US" sz="2000"/>
              <a:t>Construct units, modules and integrate the system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88ED7F-0D15-4571-AE7A-4B934950EDEB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Bibliography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0"/>
            <a:ext cx="7772400" cy="3886200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Software Engineering</a:t>
            </a:r>
          </a:p>
          <a:p>
            <a:pPr lvl="1" eaLnBrk="1" hangingPunct="1"/>
            <a:r>
              <a:rPr lang="en-GB" altLang="en-US" sz="2000" dirty="0"/>
              <a:t>I </a:t>
            </a:r>
            <a:r>
              <a:rPr lang="en-GB" altLang="en-US" sz="2000" dirty="0" err="1"/>
              <a:t>Sommerville</a:t>
            </a:r>
            <a:r>
              <a:rPr lang="en-GB" altLang="en-US" sz="2000" dirty="0"/>
              <a:t>, Software Engineering, </a:t>
            </a:r>
            <a:r>
              <a:rPr lang="en-GB" altLang="en-US" sz="2000" dirty="0">
                <a:solidFill>
                  <a:schemeClr val="tx2"/>
                </a:solidFill>
              </a:rPr>
              <a:t>10</a:t>
            </a:r>
            <a:r>
              <a:rPr lang="en-GB" altLang="en-US" sz="2000" baseline="30000" dirty="0">
                <a:solidFill>
                  <a:schemeClr val="tx2"/>
                </a:solidFill>
              </a:rPr>
              <a:t>th</a:t>
            </a:r>
            <a:r>
              <a:rPr lang="en-GB" altLang="en-US" sz="2000" dirty="0">
                <a:solidFill>
                  <a:schemeClr val="tx2"/>
                </a:solidFill>
              </a:rPr>
              <a:t> ed.</a:t>
            </a:r>
            <a:r>
              <a:rPr lang="en-GB" altLang="en-US" sz="2000" dirty="0"/>
              <a:t>, Pearson, 2016.</a:t>
            </a:r>
          </a:p>
          <a:p>
            <a:pPr lvl="1" eaLnBrk="1" hangingPunct="1"/>
            <a:r>
              <a:rPr lang="en-GB" altLang="en-US" sz="2000" dirty="0"/>
              <a:t>R S Pressman and B R Maxim, Software Engineering: A Practitioner's Approach, </a:t>
            </a:r>
            <a:r>
              <a:rPr lang="en-GB" altLang="en-US" sz="2000" dirty="0">
                <a:solidFill>
                  <a:schemeClr val="tx2"/>
                </a:solidFill>
              </a:rPr>
              <a:t>9</a:t>
            </a:r>
            <a:r>
              <a:rPr lang="en-GB" altLang="en-US" sz="2000" baseline="30000" dirty="0">
                <a:solidFill>
                  <a:schemeClr val="tx2"/>
                </a:solidFill>
              </a:rPr>
              <a:t>th</a:t>
            </a:r>
            <a:r>
              <a:rPr lang="en-GB" altLang="en-US" sz="2000" dirty="0">
                <a:solidFill>
                  <a:schemeClr val="tx2"/>
                </a:solidFill>
              </a:rPr>
              <a:t> ed.,</a:t>
            </a:r>
            <a:r>
              <a:rPr lang="en-GB" altLang="en-US" sz="2000" dirty="0"/>
              <a:t> McGraw-Hill, 2019.</a:t>
            </a:r>
          </a:p>
        </p:txBody>
      </p:sp>
      <p:pic>
        <p:nvPicPr>
          <p:cNvPr id="16390" name="Picture 4" descr="The trademark icon for UML, showing the letters U, M, L as the sides of a cube." title="UM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382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C6B35D6-ECB3-469C-BCA6-0AAB3E6DCE91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Lifecycle Activities – III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Unit testing, integration testing (up to specification)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Path coverage, stress-, load-testing (no failures)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Acceptance testing by users (up to requirements)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Deployment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Install, configure system (at multiple sites?)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Operate the system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Maintenance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Fix faults discovered late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Add new functionality (new requirements)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Decommission the system (outlived its usefulness)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5F22F3B-2DF4-45E8-9B44-B5B0612864EA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en-US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Software Process Models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Traditional software process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Waterfall software lifecycle model [Royce, 1970]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Spiral software lifecycle model [Boehm, 1988]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V-model of the software lifecycle [Germany, 1996]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Formal software process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Cleanroom [IBM]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VDM or Z/B with refinement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Radical software process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Prototyping models (rapid- ; evolutionary-)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Time-boxed models (Rapid Appl. Dev., DSDM)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Agile methods (eXtreme Programming, Scrum)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© Anthony J H Simons, University of Sheffield 2022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F1F4-B0CC-4A38-A9E4-CD3FB7B55AAB}" type="slidenum">
              <a:rPr lang="en-GB">
                <a:latin typeface="+mn-lt"/>
              </a:rPr>
              <a:pPr>
                <a:defRPr/>
              </a:pPr>
              <a:t>22</a:t>
            </a:fld>
            <a:endParaRPr lang="en-GB">
              <a:latin typeface="+mn-lt"/>
            </a:endParaRPr>
          </a:p>
        </p:txBody>
      </p:sp>
      <p:sp>
        <p:nvSpPr>
          <p:cNvPr id="35844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Waterfall Lifecycle Model</a:t>
            </a:r>
          </a:p>
        </p:txBody>
      </p:sp>
      <p:grpSp>
        <p:nvGrpSpPr>
          <p:cNvPr id="35845" name="Group 21"/>
          <p:cNvGrpSpPr>
            <a:grpSpLocks/>
          </p:cNvGrpSpPr>
          <p:nvPr/>
        </p:nvGrpSpPr>
        <p:grpSpPr bwMode="auto">
          <a:xfrm>
            <a:off x="762000" y="2286000"/>
            <a:ext cx="7848600" cy="3863975"/>
            <a:chOff x="113" y="1253"/>
            <a:chExt cx="5352" cy="2621"/>
          </a:xfrm>
        </p:grpSpPr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113" y="1253"/>
              <a:ext cx="1905" cy="4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GB" sz="1800" dirty="0">
                  <a:latin typeface="+mn-lt"/>
                </a:rPr>
                <a:t>Requirements analysis and </a:t>
              </a:r>
              <a:r>
                <a:rPr lang="en-GB" sz="1800" dirty="0">
                  <a:latin typeface="+mn-lt"/>
                  <a:cs typeface="Tahoma" pitchFamily="34" charset="0"/>
                </a:rPr>
                <a:t>definition</a:t>
              </a:r>
            </a:p>
          </p:txBody>
        </p:sp>
        <p:sp>
          <p:nvSpPr>
            <p:cNvPr id="56326" name="Text Box 6"/>
            <p:cNvSpPr txBox="1">
              <a:spLocks noChangeArrowheads="1"/>
            </p:cNvSpPr>
            <p:nvPr/>
          </p:nvSpPr>
          <p:spPr bwMode="auto">
            <a:xfrm>
              <a:off x="975" y="1797"/>
              <a:ext cx="1905" cy="4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GB" sz="1800" dirty="0">
                  <a:latin typeface="+mn-lt"/>
                </a:rPr>
                <a:t>System and software design</a:t>
              </a: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1791" y="2341"/>
              <a:ext cx="1905" cy="4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GB" sz="1800">
                  <a:latin typeface="+mn-lt"/>
                </a:rPr>
                <a:t>Implementing and unit testing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2561" y="2885"/>
              <a:ext cx="1906" cy="4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GB" sz="1800">
                  <a:latin typeface="+mn-lt"/>
                </a:rPr>
                <a:t>Integration and system testing</a:t>
              </a:r>
            </a:p>
          </p:txBody>
        </p:sp>
        <p:sp>
          <p:nvSpPr>
            <p:cNvPr id="56329" name="Text Box 9"/>
            <p:cNvSpPr txBox="1">
              <a:spLocks noChangeArrowheads="1"/>
            </p:cNvSpPr>
            <p:nvPr/>
          </p:nvSpPr>
          <p:spPr bwMode="auto">
            <a:xfrm>
              <a:off x="3560" y="3430"/>
              <a:ext cx="1905" cy="4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GB" sz="1800" dirty="0">
                  <a:latin typeface="+mn-lt"/>
                </a:rPr>
                <a:t>Operation and maintenance</a:t>
              </a:r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>
              <a:off x="2018" y="1434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2880" y="1979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>
              <a:off x="3696" y="2523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4468" y="3067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2426" y="1434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3288" y="1979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4105" y="2523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76" y="306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</p:grpSp>
      <p:sp>
        <p:nvSpPr>
          <p:cNvPr id="56343" name="Line 23"/>
          <p:cNvSpPr>
            <a:spLocks noChangeShapeType="1"/>
          </p:cNvSpPr>
          <p:nvPr/>
        </p:nvSpPr>
        <p:spPr bwMode="auto">
          <a:xfrm flipH="1">
            <a:off x="914400" y="5867400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GB">
              <a:latin typeface="+mn-lt"/>
            </a:endParaRPr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 flipV="1">
            <a:off x="914400" y="29718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GB">
              <a:latin typeface="+mn-lt"/>
            </a:endParaRPr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V="1">
            <a:off x="2209800" y="37338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GB">
              <a:latin typeface="+mn-lt"/>
            </a:endParaRPr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 flipV="1">
            <a:off x="3352800" y="45720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GB">
              <a:latin typeface="+mn-lt"/>
            </a:endParaRPr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 flipV="1">
            <a:off x="4495800" y="5334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GB">
              <a:latin typeface="+mn-lt"/>
            </a:endParaRP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105400" y="2235200"/>
            <a:ext cx="2486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800" dirty="0">
                <a:latin typeface="+mn-lt"/>
              </a:rPr>
              <a:t>a </a:t>
            </a:r>
            <a:r>
              <a:rPr lang="en-GB" sz="1800" dirty="0">
                <a:solidFill>
                  <a:schemeClr val="hlink"/>
                </a:solidFill>
                <a:latin typeface="+mn-lt"/>
              </a:rPr>
              <a:t>linear</a:t>
            </a:r>
            <a:r>
              <a:rPr lang="en-GB" sz="1800" dirty="0">
                <a:latin typeface="+mn-lt"/>
              </a:rPr>
              <a:t> lifecycle model</a:t>
            </a:r>
            <a:endParaRPr lang="en-GB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5486400" y="2514600"/>
            <a:ext cx="160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800">
                <a:solidFill>
                  <a:schemeClr val="tx2"/>
                </a:solidFill>
                <a:latin typeface="+mn-lt"/>
              </a:rPr>
              <a:t>[Royce, 1970]</a:t>
            </a:r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9B23D6F-2C84-4D3B-AA92-C23DDB4032C7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German V-Model</a:t>
            </a:r>
          </a:p>
        </p:txBody>
      </p:sp>
      <p:pic>
        <p:nvPicPr>
          <p:cNvPr id="36869" name="Picture 4" descr="The German V-Model, which aligns quality assurance methods with lifecycle stages." title="The V-Model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9342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6172200" y="5486400"/>
            <a:ext cx="2587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2"/>
                </a:solidFill>
              </a:rPr>
              <a:t>[http://www.glemser.com/</a:t>
            </a:r>
            <a:br>
              <a:rPr lang="en-GB" altLang="en-US" sz="1600">
                <a:solidFill>
                  <a:schemeClr val="tx2"/>
                </a:solidFill>
              </a:rPr>
            </a:br>
            <a:r>
              <a:rPr lang="en-GB" altLang="en-US" sz="1600">
                <a:solidFill>
                  <a:schemeClr val="tx2"/>
                </a:solidFill>
              </a:rPr>
              <a:t>  images/misc/VModel.gif]</a:t>
            </a:r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304800" y="5562600"/>
            <a:ext cx="2379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2"/>
                </a:solidFill>
              </a:rPr>
              <a:t>[German Ministry of the </a:t>
            </a:r>
            <a:br>
              <a:rPr lang="en-GB" altLang="en-US" sz="1600">
                <a:solidFill>
                  <a:schemeClr val="tx2"/>
                </a:solidFill>
              </a:rPr>
            </a:br>
            <a:r>
              <a:rPr lang="en-GB" altLang="en-US" sz="1600">
                <a:solidFill>
                  <a:schemeClr val="tx2"/>
                </a:solidFill>
              </a:rPr>
              <a:t>Interior, 1996]</a:t>
            </a:r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228600" y="5181600"/>
            <a:ext cx="2486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a </a:t>
            </a:r>
            <a:r>
              <a:rPr lang="en-GB" altLang="en-US" sz="1800">
                <a:solidFill>
                  <a:schemeClr val="hlink"/>
                </a:solidFill>
              </a:rPr>
              <a:t>linear</a:t>
            </a:r>
            <a:r>
              <a:rPr lang="en-GB" altLang="en-US" sz="1800"/>
              <a:t> lifecycle model</a:t>
            </a:r>
            <a:endParaRPr lang="en-GB" alt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056B56-BC31-4538-873F-363502D6CC4F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en-US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Waterfall: Evaluation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Strong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staged development reflects engineering practice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encourages a discipline of abstract modelling, to break down complex systems into parts, views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good for project management, coordination, documentation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V-model matches each specification stage with a validation stage, reducing cost of faults discovered early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Weak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linear process is inflexible – in practice, stages overlap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imposes early commitment to rigid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difficult to deal with late changes – increasing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real systems evolve faster than one complete cycle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608132A-8530-4B96-9F7C-1E0D93D9E11B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en-US" sz="1400"/>
          </a:p>
        </p:txBody>
      </p:sp>
      <p:sp>
        <p:nvSpPr>
          <p:cNvPr id="3891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Rapid Prototyping</a:t>
            </a:r>
          </a:p>
        </p:txBody>
      </p:sp>
      <p:sp>
        <p:nvSpPr>
          <p:cNvPr id="62467" name="Rectangle 2051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Reasons to adopt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Requirements are vague or poorly understood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Build a prototype to help elicit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Collect feedback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Software lifecycle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Build a basic prototype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Iterate the prototype, add or change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When acceptable, discard and build finished system</a:t>
            </a:r>
          </a:p>
        </p:txBody>
      </p:sp>
      <p:sp>
        <p:nvSpPr>
          <p:cNvPr id="38918" name="Oval 2063"/>
          <p:cNvSpPr>
            <a:spLocks noChangeArrowheads="1"/>
          </p:cNvSpPr>
          <p:nvPr/>
        </p:nvSpPr>
        <p:spPr bwMode="auto">
          <a:xfrm>
            <a:off x="6477000" y="2362200"/>
            <a:ext cx="193675" cy="1905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grpSp>
        <p:nvGrpSpPr>
          <p:cNvPr id="38919" name="Group 2064"/>
          <p:cNvGrpSpPr>
            <a:grpSpLocks/>
          </p:cNvGrpSpPr>
          <p:nvPr/>
        </p:nvGrpSpPr>
        <p:grpSpPr bwMode="auto">
          <a:xfrm>
            <a:off x="5257800" y="4419600"/>
            <a:ext cx="211138" cy="203200"/>
            <a:chOff x="4800" y="1344"/>
            <a:chExt cx="144" cy="144"/>
          </a:xfrm>
        </p:grpSpPr>
        <p:sp>
          <p:nvSpPr>
            <p:cNvPr id="38934" name="Oval 2065"/>
            <p:cNvSpPr>
              <a:spLocks noChangeArrowheads="1"/>
            </p:cNvSpPr>
            <p:nvPr/>
          </p:nvSpPr>
          <p:spPr bwMode="auto">
            <a:xfrm>
              <a:off x="4800" y="1344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38935" name="Oval 2066"/>
            <p:cNvSpPr>
              <a:spLocks noChangeArrowheads="1"/>
            </p:cNvSpPr>
            <p:nvPr/>
          </p:nvSpPr>
          <p:spPr bwMode="auto">
            <a:xfrm>
              <a:off x="4848" y="1392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38920" name="AutoShape 2067"/>
          <p:cNvSpPr>
            <a:spLocks noChangeArrowheads="1"/>
          </p:cNvSpPr>
          <p:nvPr/>
        </p:nvSpPr>
        <p:spPr bwMode="auto">
          <a:xfrm>
            <a:off x="5791200" y="2819400"/>
            <a:ext cx="22860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Initial prototype</a:t>
            </a:r>
          </a:p>
        </p:txBody>
      </p:sp>
      <p:sp>
        <p:nvSpPr>
          <p:cNvPr id="38921" name="AutoShape 2069"/>
          <p:cNvSpPr>
            <a:spLocks noChangeArrowheads="1"/>
          </p:cNvSpPr>
          <p:nvPr/>
        </p:nvSpPr>
        <p:spPr bwMode="auto">
          <a:xfrm>
            <a:off x="5791200" y="3810000"/>
            <a:ext cx="22860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Improved versions</a:t>
            </a:r>
          </a:p>
        </p:txBody>
      </p:sp>
      <p:sp>
        <p:nvSpPr>
          <p:cNvPr id="38922" name="AutoShape 2070"/>
          <p:cNvSpPr>
            <a:spLocks noChangeArrowheads="1"/>
          </p:cNvSpPr>
          <p:nvPr/>
        </p:nvSpPr>
        <p:spPr bwMode="auto">
          <a:xfrm>
            <a:off x="5791200" y="5181600"/>
            <a:ext cx="22860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Build system</a:t>
            </a:r>
          </a:p>
        </p:txBody>
      </p:sp>
      <p:cxnSp>
        <p:nvCxnSpPr>
          <p:cNvPr id="38923" name="AutoShape 2071"/>
          <p:cNvCxnSpPr>
            <a:cxnSpLocks noChangeShapeType="1"/>
            <a:stCxn id="38918" idx="6"/>
            <a:endCxn id="38920" idx="0"/>
          </p:cNvCxnSpPr>
          <p:nvPr/>
        </p:nvCxnSpPr>
        <p:spPr bwMode="auto">
          <a:xfrm>
            <a:off x="6680200" y="2457450"/>
            <a:ext cx="254000" cy="3619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2072"/>
          <p:cNvCxnSpPr>
            <a:cxnSpLocks noChangeShapeType="1"/>
            <a:stCxn id="38920" idx="2"/>
            <a:endCxn id="38921" idx="0"/>
          </p:cNvCxnSpPr>
          <p:nvPr/>
        </p:nvCxnSpPr>
        <p:spPr bwMode="auto">
          <a:xfrm rot="5400000">
            <a:off x="6705600" y="35814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2073"/>
          <p:cNvCxnSpPr>
            <a:cxnSpLocks noChangeShapeType="1"/>
            <a:stCxn id="38921" idx="3"/>
            <a:endCxn id="38921" idx="2"/>
          </p:cNvCxnSpPr>
          <p:nvPr/>
        </p:nvCxnSpPr>
        <p:spPr bwMode="auto">
          <a:xfrm flipH="1">
            <a:off x="6934200" y="4076700"/>
            <a:ext cx="1143000" cy="266700"/>
          </a:xfrm>
          <a:prstGeom prst="curvedConnector4">
            <a:avLst>
              <a:gd name="adj1" fmla="val -20000"/>
              <a:gd name="adj2" fmla="val 2880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6" name="Oval 2075"/>
          <p:cNvSpPr>
            <a:spLocks noChangeArrowheads="1"/>
          </p:cNvSpPr>
          <p:nvPr/>
        </p:nvSpPr>
        <p:spPr bwMode="auto">
          <a:xfrm>
            <a:off x="6400800" y="4724400"/>
            <a:ext cx="193675" cy="1905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cxnSp>
        <p:nvCxnSpPr>
          <p:cNvPr id="38927" name="AutoShape 2076"/>
          <p:cNvCxnSpPr>
            <a:cxnSpLocks noChangeShapeType="1"/>
            <a:stCxn id="38926" idx="6"/>
            <a:endCxn id="38922" idx="0"/>
          </p:cNvCxnSpPr>
          <p:nvPr/>
        </p:nvCxnSpPr>
        <p:spPr bwMode="auto">
          <a:xfrm>
            <a:off x="6604000" y="4819650"/>
            <a:ext cx="330200" cy="3619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928" name="Group 2077"/>
          <p:cNvGrpSpPr>
            <a:grpSpLocks/>
          </p:cNvGrpSpPr>
          <p:nvPr/>
        </p:nvGrpSpPr>
        <p:grpSpPr bwMode="auto">
          <a:xfrm>
            <a:off x="7391400" y="5943600"/>
            <a:ext cx="211138" cy="203200"/>
            <a:chOff x="4800" y="1344"/>
            <a:chExt cx="144" cy="144"/>
          </a:xfrm>
        </p:grpSpPr>
        <p:sp>
          <p:nvSpPr>
            <p:cNvPr id="38932" name="Oval 2078"/>
            <p:cNvSpPr>
              <a:spLocks noChangeArrowheads="1"/>
            </p:cNvSpPr>
            <p:nvPr/>
          </p:nvSpPr>
          <p:spPr bwMode="auto">
            <a:xfrm>
              <a:off x="4800" y="1344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38933" name="Oval 2079"/>
            <p:cNvSpPr>
              <a:spLocks noChangeArrowheads="1"/>
            </p:cNvSpPr>
            <p:nvPr/>
          </p:nvSpPr>
          <p:spPr bwMode="auto">
            <a:xfrm>
              <a:off x="4848" y="1392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cxnSp>
        <p:nvCxnSpPr>
          <p:cNvPr id="38929" name="AutoShape 2080"/>
          <p:cNvCxnSpPr>
            <a:cxnSpLocks noChangeShapeType="1"/>
            <a:stCxn id="38921" idx="1"/>
            <a:endCxn id="38934" idx="0"/>
          </p:cNvCxnSpPr>
          <p:nvPr/>
        </p:nvCxnSpPr>
        <p:spPr bwMode="auto">
          <a:xfrm rot="10800000" flipV="1">
            <a:off x="5364163" y="4076700"/>
            <a:ext cx="427037" cy="333375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2081"/>
          <p:cNvCxnSpPr>
            <a:cxnSpLocks noChangeShapeType="1"/>
            <a:stCxn id="38922" idx="2"/>
            <a:endCxn id="38932" idx="2"/>
          </p:cNvCxnSpPr>
          <p:nvPr/>
        </p:nvCxnSpPr>
        <p:spPr bwMode="auto">
          <a:xfrm rot="16200000" flipH="1">
            <a:off x="6992938" y="5656262"/>
            <a:ext cx="330200" cy="447675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1" name="Rectangle 2082"/>
          <p:cNvSpPr>
            <a:spLocks noChangeArrowheads="1"/>
          </p:cNvSpPr>
          <p:nvPr/>
        </p:nvSpPr>
        <p:spPr bwMode="auto">
          <a:xfrm>
            <a:off x="7010400" y="1854200"/>
            <a:ext cx="166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an </a:t>
            </a:r>
            <a:r>
              <a:rPr lang="en-GB" altLang="en-US" sz="1800">
                <a:solidFill>
                  <a:schemeClr val="hlink"/>
                </a:solidFill>
              </a:rPr>
              <a:t>iterative</a:t>
            </a:r>
            <a:r>
              <a:rPr lang="en-GB" altLang="en-US" sz="1800"/>
              <a:t> </a:t>
            </a:r>
            <a:br>
              <a:rPr lang="en-GB" altLang="en-US" sz="1800"/>
            </a:br>
            <a:r>
              <a:rPr lang="en-GB" altLang="en-US" sz="1800"/>
              <a:t>lifecycle model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E9EA89C-05FC-4BAF-963F-3E81D62CE432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en-US" sz="14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Evolutionary Prototyping </a:t>
            </a:r>
          </a:p>
        </p:txBody>
      </p:sp>
      <p:sp>
        <p:nvSpPr>
          <p:cNvPr id="61453" name="Rectangle 1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Reasons to adopt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Requirements are vague or misunderstood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Time constraints may force early termination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Software lifecycle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Build a basic prototype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Evolve the prototype towards finished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Stop when the system is ready, or the time limit is exceeded</a:t>
            </a:r>
          </a:p>
        </p:txBody>
      </p:sp>
      <p:sp>
        <p:nvSpPr>
          <p:cNvPr id="39942" name="Oval 15"/>
          <p:cNvSpPr>
            <a:spLocks noChangeArrowheads="1"/>
          </p:cNvSpPr>
          <p:nvPr/>
        </p:nvSpPr>
        <p:spPr bwMode="auto">
          <a:xfrm>
            <a:off x="6096000" y="2514600"/>
            <a:ext cx="193675" cy="1905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39943" name="AutoShape 19"/>
          <p:cNvSpPr>
            <a:spLocks noChangeArrowheads="1"/>
          </p:cNvSpPr>
          <p:nvPr/>
        </p:nvSpPr>
        <p:spPr bwMode="auto">
          <a:xfrm>
            <a:off x="5410200" y="2971800"/>
            <a:ext cx="22860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Initial prototype</a:t>
            </a:r>
          </a:p>
        </p:txBody>
      </p:sp>
      <p:sp>
        <p:nvSpPr>
          <p:cNvPr id="39944" name="AutoShape 20"/>
          <p:cNvSpPr>
            <a:spLocks noChangeArrowheads="1"/>
          </p:cNvSpPr>
          <p:nvPr/>
        </p:nvSpPr>
        <p:spPr bwMode="auto">
          <a:xfrm>
            <a:off x="5410200" y="3962400"/>
            <a:ext cx="22860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Improved versions</a:t>
            </a:r>
          </a:p>
        </p:txBody>
      </p:sp>
      <p:sp>
        <p:nvSpPr>
          <p:cNvPr id="39945" name="AutoShape 21"/>
          <p:cNvSpPr>
            <a:spLocks noChangeArrowheads="1"/>
          </p:cNvSpPr>
          <p:nvPr/>
        </p:nvSpPr>
        <p:spPr bwMode="auto">
          <a:xfrm>
            <a:off x="5410200" y="5181600"/>
            <a:ext cx="22860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Final version</a:t>
            </a:r>
          </a:p>
        </p:txBody>
      </p:sp>
      <p:cxnSp>
        <p:nvCxnSpPr>
          <p:cNvPr id="39946" name="AutoShape 22"/>
          <p:cNvCxnSpPr>
            <a:cxnSpLocks noChangeShapeType="1"/>
            <a:stCxn id="39942" idx="6"/>
            <a:endCxn id="39943" idx="0"/>
          </p:cNvCxnSpPr>
          <p:nvPr/>
        </p:nvCxnSpPr>
        <p:spPr bwMode="auto">
          <a:xfrm>
            <a:off x="6299200" y="2609850"/>
            <a:ext cx="254000" cy="3619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AutoShape 23"/>
          <p:cNvCxnSpPr>
            <a:cxnSpLocks noChangeShapeType="1"/>
            <a:stCxn id="39943" idx="2"/>
            <a:endCxn id="39944" idx="0"/>
          </p:cNvCxnSpPr>
          <p:nvPr/>
        </p:nvCxnSpPr>
        <p:spPr bwMode="auto">
          <a:xfrm rot="5400000">
            <a:off x="6324600" y="3733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AutoShape 24"/>
          <p:cNvCxnSpPr>
            <a:cxnSpLocks noChangeShapeType="1"/>
            <a:stCxn id="39944" idx="3"/>
            <a:endCxn id="39944" idx="2"/>
          </p:cNvCxnSpPr>
          <p:nvPr/>
        </p:nvCxnSpPr>
        <p:spPr bwMode="auto">
          <a:xfrm flipH="1">
            <a:off x="6553200" y="4229100"/>
            <a:ext cx="1143000" cy="266700"/>
          </a:xfrm>
          <a:prstGeom prst="curvedConnector4">
            <a:avLst>
              <a:gd name="adj1" fmla="val -20000"/>
              <a:gd name="adj2" fmla="val 2880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AutoShape 26"/>
          <p:cNvCxnSpPr>
            <a:cxnSpLocks noChangeShapeType="1"/>
            <a:stCxn id="39944" idx="2"/>
            <a:endCxn id="39945" idx="0"/>
          </p:cNvCxnSpPr>
          <p:nvPr/>
        </p:nvCxnSpPr>
        <p:spPr bwMode="auto">
          <a:xfrm rot="5400000">
            <a:off x="6210300" y="48387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50" name="Group 27"/>
          <p:cNvGrpSpPr>
            <a:grpSpLocks/>
          </p:cNvGrpSpPr>
          <p:nvPr/>
        </p:nvGrpSpPr>
        <p:grpSpPr bwMode="auto">
          <a:xfrm>
            <a:off x="7010400" y="5943600"/>
            <a:ext cx="211138" cy="203200"/>
            <a:chOff x="4800" y="1344"/>
            <a:chExt cx="144" cy="144"/>
          </a:xfrm>
        </p:grpSpPr>
        <p:sp>
          <p:nvSpPr>
            <p:cNvPr id="39953" name="Oval 28"/>
            <p:cNvSpPr>
              <a:spLocks noChangeArrowheads="1"/>
            </p:cNvSpPr>
            <p:nvPr/>
          </p:nvSpPr>
          <p:spPr bwMode="auto">
            <a:xfrm>
              <a:off x="4800" y="1344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39954" name="Oval 29"/>
            <p:cNvSpPr>
              <a:spLocks noChangeArrowheads="1"/>
            </p:cNvSpPr>
            <p:nvPr/>
          </p:nvSpPr>
          <p:spPr bwMode="auto">
            <a:xfrm>
              <a:off x="4848" y="1392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cxnSp>
        <p:nvCxnSpPr>
          <p:cNvPr id="39951" name="AutoShape 31"/>
          <p:cNvCxnSpPr>
            <a:cxnSpLocks noChangeShapeType="1"/>
            <a:stCxn id="39945" idx="2"/>
            <a:endCxn id="39953" idx="2"/>
          </p:cNvCxnSpPr>
          <p:nvPr/>
        </p:nvCxnSpPr>
        <p:spPr bwMode="auto">
          <a:xfrm rot="16200000" flipH="1">
            <a:off x="6611938" y="5656262"/>
            <a:ext cx="330200" cy="447675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2" name="Rectangle 32"/>
          <p:cNvSpPr>
            <a:spLocks noChangeArrowheads="1"/>
          </p:cNvSpPr>
          <p:nvPr/>
        </p:nvSpPr>
        <p:spPr bwMode="auto">
          <a:xfrm>
            <a:off x="6629400" y="2006600"/>
            <a:ext cx="166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an </a:t>
            </a:r>
            <a:r>
              <a:rPr lang="en-GB" altLang="en-US" sz="1800">
                <a:solidFill>
                  <a:schemeClr val="hlink"/>
                </a:solidFill>
              </a:rPr>
              <a:t>iterative</a:t>
            </a:r>
            <a:r>
              <a:rPr lang="en-GB" altLang="en-US" sz="1800"/>
              <a:t> </a:t>
            </a:r>
            <a:br>
              <a:rPr lang="en-GB" altLang="en-US" sz="1800"/>
            </a:br>
            <a:r>
              <a:rPr lang="en-GB" altLang="en-US" sz="1800"/>
              <a:t>lifecycle model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AC14F7B-3699-4682-ADDD-D5E1F1BD7657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en-US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Prototyping: Evaluation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Strong points</a:t>
            </a:r>
          </a:p>
          <a:p>
            <a:pPr lvl="1" eaLnBrk="1" hangingPunct="1"/>
            <a:r>
              <a:rPr lang="en-GB" altLang="en-US" sz="2000"/>
              <a:t>Helpful when requirements are not understood</a:t>
            </a:r>
          </a:p>
          <a:p>
            <a:pPr lvl="1" eaLnBrk="1" hangingPunct="1"/>
            <a:r>
              <a:rPr lang="en-GB" altLang="en-US" sz="2000"/>
              <a:t>Flexible, for small-to-medium sized systems</a:t>
            </a:r>
          </a:p>
          <a:p>
            <a:pPr lvl="1" eaLnBrk="1" hangingPunct="1"/>
            <a:r>
              <a:rPr lang="en-GB" altLang="en-US" sz="2000"/>
              <a:t>Short turnaround, accommodates late changes</a:t>
            </a:r>
          </a:p>
          <a:p>
            <a:pPr lvl="1" eaLnBrk="1" hangingPunct="1"/>
            <a:r>
              <a:rPr lang="en-GB" altLang="en-US" sz="2000"/>
              <a:t>Prototype can be discarded, or evolve to final version</a:t>
            </a:r>
          </a:p>
          <a:p>
            <a:pPr eaLnBrk="1" hangingPunct="1"/>
            <a:r>
              <a:rPr lang="en-GB" altLang="en-US" sz="2400"/>
              <a:t>Weak points</a:t>
            </a:r>
          </a:p>
          <a:p>
            <a:pPr lvl="1" eaLnBrk="1" hangingPunct="1"/>
            <a:r>
              <a:rPr lang="en-GB" altLang="en-US" sz="2000"/>
              <a:t>Development process is not visible</a:t>
            </a:r>
          </a:p>
          <a:p>
            <a:pPr lvl="1" eaLnBrk="1" hangingPunct="1"/>
            <a:r>
              <a:rPr lang="en-GB" altLang="en-US" sz="2000"/>
              <a:t>Evolution creates poorly structured systems</a:t>
            </a:r>
          </a:p>
          <a:p>
            <a:pPr lvl="1" eaLnBrk="1" hangingPunct="1"/>
            <a:r>
              <a:rPr lang="en-GB" altLang="en-US" sz="2000"/>
              <a:t>Special tools, special techniques required</a:t>
            </a:r>
          </a:p>
          <a:p>
            <a:pPr lvl="1" eaLnBrk="1" hangingPunct="1"/>
            <a:r>
              <a:rPr lang="en-GB" altLang="en-US" sz="2000"/>
              <a:t>Cannot use with large-scale projects requiring coordination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A5D2D5C-9B43-4F26-9758-E9391A7649F4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GB" altLang="en-US" sz="14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Spiral Lifecycle Model</a:t>
            </a:r>
          </a:p>
        </p:txBody>
      </p:sp>
      <p:pic>
        <p:nvPicPr>
          <p:cNvPr id="41989" name="Picture 4" descr="The Bohem Spiral lifecycle, whcih assesses risk at each incremental stage." title="The Boehm Spiral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487680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381000" y="4953000"/>
            <a:ext cx="19907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2"/>
                </a:solidFill>
              </a:rPr>
              <a:t>[http://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2"/>
                </a:solidFill>
              </a:rPr>
              <a:t>www.stsc.hill.af.mil/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2"/>
                </a:solidFill>
              </a:rPr>
              <a:t>crossTalk/2001/05/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2"/>
                </a:solidFill>
              </a:rPr>
              <a:t>boehm.html]</a:t>
            </a:r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533400" y="2590800"/>
            <a:ext cx="166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an </a:t>
            </a:r>
            <a:r>
              <a:rPr lang="en-GB" altLang="en-US" sz="1800">
                <a:solidFill>
                  <a:schemeClr val="hlink"/>
                </a:solidFill>
              </a:rPr>
              <a:t>iterative</a:t>
            </a:r>
            <a:r>
              <a:rPr lang="en-GB" altLang="en-US" sz="1800"/>
              <a:t> </a:t>
            </a:r>
            <a:br>
              <a:rPr lang="en-GB" altLang="en-US" sz="1800"/>
            </a:br>
            <a:r>
              <a:rPr lang="en-GB" altLang="en-US" sz="1800"/>
              <a:t>lifecycle model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533400" y="3352800"/>
            <a:ext cx="1700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[Boehm, 1988]</a:t>
            </a:r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055806-76E0-4701-A2CD-EFABB493C081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en-US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Spiral Model: Features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Reasons to adopt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Key idea is </a:t>
            </a:r>
            <a:r>
              <a:rPr lang="en-GB" altLang="en-US" sz="2000">
                <a:solidFill>
                  <a:schemeClr val="tx2"/>
                </a:solidFill>
              </a:rPr>
              <a:t>risk evaluation</a:t>
            </a:r>
            <a:r>
              <a:rPr lang="en-GB" altLang="en-US" sz="2000"/>
              <a:t> and </a:t>
            </a:r>
            <a:r>
              <a:rPr lang="en-GB" altLang="en-US" sz="2000">
                <a:solidFill>
                  <a:schemeClr val="hlink"/>
                </a:solidFill>
              </a:rPr>
              <a:t>reduction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Each cycle is a stage in the software process (here, requirements, analysis, design, implementation)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Other stages possible (eg interface, database, middleware)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Can choose to terminate after each risk evaluation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Four stages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Set specific objectives for the current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Evaluate risks, explore alternative approaches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Develop and validate the current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Plan the next stage, when requested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3083C9B-BACB-4F04-8789-6648A9D1DAD3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Software engineering definitions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History of software engineering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Famous myths and software failures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Software lifecycle activities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Traditional software process models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Radical software process models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Software component-based industry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2000" dirty="0"/>
              <a:t>Reading: </a:t>
            </a:r>
            <a:r>
              <a:rPr lang="en-GB" altLang="en-US" sz="2000" dirty="0" err="1"/>
              <a:t>Sommerville</a:t>
            </a:r>
            <a:r>
              <a:rPr lang="en-GB" altLang="en-US" sz="2000" dirty="0"/>
              <a:t> chapters 1-3, 16</a:t>
            </a:r>
            <a:br>
              <a:rPr lang="en-GB" altLang="en-US" sz="2000" dirty="0"/>
            </a:br>
            <a:r>
              <a:rPr lang="en-GB" altLang="en-US" sz="2000" dirty="0"/>
              <a:t>	   Pressman chapters 2-4</a:t>
            </a:r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FB3DC3D-7F1A-431F-B730-269DBFFC246F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en-US" sz="14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Spiral Model: Evaluation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Strong points</a:t>
            </a:r>
          </a:p>
          <a:p>
            <a:pPr lvl="1" eaLnBrk="1" hangingPunct="1"/>
            <a:r>
              <a:rPr lang="en-GB" altLang="en-US" sz="2000"/>
              <a:t>Combination of waterfall and prototyping approaches</a:t>
            </a:r>
          </a:p>
          <a:p>
            <a:pPr lvl="1" eaLnBrk="1" hangingPunct="1"/>
            <a:r>
              <a:rPr lang="en-GB" altLang="en-US" sz="2000"/>
              <a:t>Adapts to different projects with different stages</a:t>
            </a:r>
          </a:p>
          <a:p>
            <a:pPr lvl="1" eaLnBrk="1" hangingPunct="1"/>
            <a:r>
              <a:rPr lang="en-GB" altLang="en-US" sz="2000"/>
              <a:t>Clear software process for large-scale projects, iterative cycles last 6 months – 2 years</a:t>
            </a:r>
          </a:p>
          <a:p>
            <a:pPr lvl="1" eaLnBrk="1" hangingPunct="1"/>
            <a:r>
              <a:rPr lang="en-GB" altLang="en-US" sz="2000"/>
              <a:t>Clear evaluation of each stage, determines whether to proceed, or cut losses due to high risk</a:t>
            </a:r>
          </a:p>
          <a:p>
            <a:pPr eaLnBrk="1" hangingPunct="1"/>
            <a:r>
              <a:rPr lang="en-GB" altLang="en-US" sz="2400"/>
              <a:t>Weak points</a:t>
            </a:r>
          </a:p>
          <a:p>
            <a:pPr lvl="1" eaLnBrk="1" hangingPunct="1"/>
            <a:r>
              <a:rPr lang="en-GB" altLang="en-US" sz="2000"/>
              <a:t>Projects can still be terminated before delivery</a:t>
            </a:r>
          </a:p>
          <a:p>
            <a:pPr lvl="1" eaLnBrk="1" hangingPunct="1"/>
            <a:r>
              <a:rPr lang="en-GB" altLang="en-US" sz="2000"/>
              <a:t>Late changes can still have serious consequences</a:t>
            </a:r>
          </a:p>
          <a:p>
            <a:pPr lvl="1" eaLnBrk="1" hangingPunct="1"/>
            <a:endParaRPr lang="en-GB" altLang="en-US" sz="20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38CADD5-1E96-4420-A3D7-E544B49A9478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en-US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Formal Systems Development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z="2000"/>
              <a:t>Reasons to adopt</a:t>
            </a:r>
          </a:p>
          <a:p>
            <a:pPr lvl="1" eaLnBrk="1" hangingPunct="1"/>
            <a:r>
              <a:rPr lang="en-GB" altLang="en-US" sz="1800"/>
              <a:t>Safety-critical, mission-critical systems</a:t>
            </a:r>
          </a:p>
          <a:p>
            <a:pPr lvl="1" eaLnBrk="1" hangingPunct="1"/>
            <a:r>
              <a:rPr lang="en-GB" altLang="en-US" sz="1800"/>
              <a:t>Medical treatment, aircraft, traffic control systems, etc.</a:t>
            </a:r>
          </a:p>
          <a:p>
            <a:pPr eaLnBrk="1" hangingPunct="1"/>
            <a:r>
              <a:rPr lang="en-GB" altLang="en-US" sz="2000"/>
              <a:t>Software lifecycle</a:t>
            </a:r>
          </a:p>
          <a:p>
            <a:pPr lvl="1" eaLnBrk="1" hangingPunct="1"/>
            <a:r>
              <a:rPr lang="en-GB" altLang="en-US" sz="1800"/>
              <a:t>Construct formal spec. from initial requirements</a:t>
            </a:r>
          </a:p>
          <a:p>
            <a:pPr lvl="1" eaLnBrk="1" hangingPunct="1"/>
            <a:r>
              <a:rPr lang="en-GB" altLang="en-US" sz="1800"/>
              <a:t>Prove safety properties of the specification</a:t>
            </a:r>
          </a:p>
          <a:p>
            <a:pPr lvl="1" eaLnBrk="1" hangingPunct="1"/>
            <a:r>
              <a:rPr lang="en-GB" altLang="en-US" sz="1800"/>
              <a:t>Use refinement rules to transform into a correct implementation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6096000" y="1981200"/>
            <a:ext cx="193675" cy="1905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5334000" y="2362200"/>
            <a:ext cx="2362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Initial requirements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5334000" y="4191000"/>
            <a:ext cx="2362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Transformations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5334000" y="5257800"/>
            <a:ext cx="2362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Correct system</a:t>
            </a:r>
          </a:p>
        </p:txBody>
      </p:sp>
      <p:cxnSp>
        <p:nvCxnSpPr>
          <p:cNvPr id="45066" name="AutoShape 8"/>
          <p:cNvCxnSpPr>
            <a:cxnSpLocks noChangeShapeType="1"/>
            <a:stCxn id="45062" idx="6"/>
            <a:endCxn id="45063" idx="0"/>
          </p:cNvCxnSpPr>
          <p:nvPr/>
        </p:nvCxnSpPr>
        <p:spPr bwMode="auto">
          <a:xfrm>
            <a:off x="6299200" y="2076450"/>
            <a:ext cx="215900" cy="2857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AutoShape 9"/>
          <p:cNvCxnSpPr>
            <a:cxnSpLocks noChangeShapeType="1"/>
            <a:stCxn id="45073" idx="2"/>
            <a:endCxn id="45064" idx="0"/>
          </p:cNvCxnSpPr>
          <p:nvPr/>
        </p:nvCxnSpPr>
        <p:spPr bwMode="auto">
          <a:xfrm rot="5400000">
            <a:off x="6286500" y="39624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10"/>
          <p:cNvCxnSpPr>
            <a:cxnSpLocks noChangeShapeType="1"/>
            <a:stCxn id="45064" idx="3"/>
            <a:endCxn id="45064" idx="2"/>
          </p:cNvCxnSpPr>
          <p:nvPr/>
        </p:nvCxnSpPr>
        <p:spPr bwMode="auto">
          <a:xfrm flipH="1">
            <a:off x="6515100" y="4457700"/>
            <a:ext cx="1181100" cy="266700"/>
          </a:xfrm>
          <a:prstGeom prst="curvedConnector4">
            <a:avLst>
              <a:gd name="adj1" fmla="val -19356"/>
              <a:gd name="adj2" fmla="val 18571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1"/>
          <p:cNvCxnSpPr>
            <a:cxnSpLocks noChangeShapeType="1"/>
            <a:stCxn id="45064" idx="2"/>
            <a:endCxn id="45065" idx="0"/>
          </p:cNvCxnSpPr>
          <p:nvPr/>
        </p:nvCxnSpPr>
        <p:spPr bwMode="auto">
          <a:xfrm rot="5400000">
            <a:off x="6248400" y="49911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070" name="Group 12"/>
          <p:cNvGrpSpPr>
            <a:grpSpLocks/>
          </p:cNvGrpSpPr>
          <p:nvPr/>
        </p:nvGrpSpPr>
        <p:grpSpPr bwMode="auto">
          <a:xfrm>
            <a:off x="6858000" y="5943600"/>
            <a:ext cx="211138" cy="203200"/>
            <a:chOff x="4800" y="1344"/>
            <a:chExt cx="144" cy="144"/>
          </a:xfrm>
        </p:grpSpPr>
        <p:sp>
          <p:nvSpPr>
            <p:cNvPr id="45077" name="Oval 13"/>
            <p:cNvSpPr>
              <a:spLocks noChangeArrowheads="1"/>
            </p:cNvSpPr>
            <p:nvPr/>
          </p:nvSpPr>
          <p:spPr bwMode="auto">
            <a:xfrm>
              <a:off x="4800" y="1344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45078" name="Oval 14"/>
            <p:cNvSpPr>
              <a:spLocks noChangeArrowheads="1"/>
            </p:cNvSpPr>
            <p:nvPr/>
          </p:nvSpPr>
          <p:spPr bwMode="auto">
            <a:xfrm>
              <a:off x="4848" y="1392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cxnSp>
        <p:nvCxnSpPr>
          <p:cNvPr id="45071" name="AutoShape 15"/>
          <p:cNvCxnSpPr>
            <a:cxnSpLocks noChangeShapeType="1"/>
            <a:stCxn id="45065" idx="2"/>
            <a:endCxn id="45077" idx="2"/>
          </p:cNvCxnSpPr>
          <p:nvPr/>
        </p:nvCxnSpPr>
        <p:spPr bwMode="auto">
          <a:xfrm rot="16200000" flipH="1">
            <a:off x="6554788" y="5751512"/>
            <a:ext cx="254000" cy="333375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7467600" y="48768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hlink"/>
                </a:solidFill>
              </a:rPr>
              <a:t>refinement</a:t>
            </a:r>
            <a:endParaRPr lang="en-GB" altLang="en-US" sz="1800"/>
          </a:p>
        </p:txBody>
      </p:sp>
      <p:sp>
        <p:nvSpPr>
          <p:cNvPr id="45073" name="AutoShape 17"/>
          <p:cNvSpPr>
            <a:spLocks noChangeArrowheads="1"/>
          </p:cNvSpPr>
          <p:nvPr/>
        </p:nvSpPr>
        <p:spPr bwMode="auto">
          <a:xfrm>
            <a:off x="5334000" y="3200400"/>
            <a:ext cx="2362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Formal specification</a:t>
            </a:r>
          </a:p>
        </p:txBody>
      </p:sp>
      <p:cxnSp>
        <p:nvCxnSpPr>
          <p:cNvPr id="45074" name="AutoShape 18"/>
          <p:cNvCxnSpPr>
            <a:cxnSpLocks noChangeShapeType="1"/>
            <a:stCxn id="45063" idx="2"/>
            <a:endCxn id="45073" idx="0"/>
          </p:cNvCxnSpPr>
          <p:nvPr/>
        </p:nvCxnSpPr>
        <p:spPr bwMode="auto">
          <a:xfrm rot="5400000">
            <a:off x="6362700" y="30480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19"/>
          <p:cNvCxnSpPr>
            <a:cxnSpLocks noChangeShapeType="1"/>
          </p:cNvCxnSpPr>
          <p:nvPr/>
        </p:nvCxnSpPr>
        <p:spPr bwMode="auto">
          <a:xfrm flipH="1">
            <a:off x="6515100" y="3467100"/>
            <a:ext cx="1181100" cy="266700"/>
          </a:xfrm>
          <a:prstGeom prst="curvedConnector4">
            <a:avLst>
              <a:gd name="adj1" fmla="val -19356"/>
              <a:gd name="adj2" fmla="val 18571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7924800" y="3657600"/>
            <a:ext cx="78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hlink"/>
                </a:solidFill>
              </a:rPr>
              <a:t>proof</a:t>
            </a:r>
            <a:r>
              <a:rPr lang="en-GB" altLang="en-US" sz="180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C66653A-E951-468E-80DA-D769D04CFC9A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en-US" sz="14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Formal Systems: Evaluation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Strong points</a:t>
            </a:r>
          </a:p>
          <a:p>
            <a:pPr lvl="1" eaLnBrk="1" hangingPunct="1"/>
            <a:r>
              <a:rPr lang="en-GB" altLang="en-US" sz="2000"/>
              <a:t>Precise and error-free: </a:t>
            </a:r>
            <a:r>
              <a:rPr lang="en-GB" altLang="en-US" sz="2000">
                <a:solidFill>
                  <a:schemeClr val="tx2"/>
                </a:solidFill>
              </a:rPr>
              <a:t>correct by construction</a:t>
            </a:r>
          </a:p>
          <a:p>
            <a:pPr lvl="1" eaLnBrk="1" hangingPunct="1"/>
            <a:r>
              <a:rPr lang="en-GB" altLang="en-US" sz="2000"/>
              <a:t>Used for safety-critical, mission-critical systems</a:t>
            </a:r>
          </a:p>
          <a:p>
            <a:pPr lvl="1" eaLnBrk="1" hangingPunct="1"/>
            <a:r>
              <a:rPr lang="en-GB" altLang="en-US" sz="2000"/>
              <a:t>Proofs of correct specification (complete, consistent)</a:t>
            </a:r>
          </a:p>
          <a:p>
            <a:pPr eaLnBrk="1" hangingPunct="1"/>
            <a:r>
              <a:rPr lang="en-GB" altLang="en-US" sz="2400"/>
              <a:t>Weak points</a:t>
            </a:r>
          </a:p>
          <a:p>
            <a:pPr lvl="1" eaLnBrk="1" hangingPunct="1"/>
            <a:r>
              <a:rPr lang="en-GB" altLang="en-US" sz="2000"/>
              <a:t>Requires specialised mathematical expertise</a:t>
            </a:r>
          </a:p>
          <a:p>
            <a:pPr lvl="1" eaLnBrk="1" hangingPunct="1"/>
            <a:r>
              <a:rPr lang="en-GB" altLang="en-US" sz="2000"/>
              <a:t>Perceived as difficult, or costly (but counter-examples)</a:t>
            </a:r>
          </a:p>
          <a:p>
            <a:pPr lvl="1" eaLnBrk="1" hangingPunct="1"/>
            <a:r>
              <a:rPr lang="en-GB" altLang="en-US" sz="2000"/>
              <a:t>Must still validate formal models against user requirements</a:t>
            </a:r>
          </a:p>
          <a:p>
            <a:pPr lvl="1" eaLnBrk="1" hangingPunct="1"/>
            <a:r>
              <a:rPr lang="en-GB" altLang="en-US" sz="2000"/>
              <a:t>Time-to-market is more compelling than correctness!</a:t>
            </a:r>
          </a:p>
          <a:p>
            <a:pPr lvl="1" eaLnBrk="1" hangingPunct="1"/>
            <a:r>
              <a:rPr lang="en-GB" altLang="en-US" sz="2000"/>
              <a:t>Non-formal approaches often seem adequate</a:t>
            </a:r>
          </a:p>
          <a:p>
            <a:pPr lvl="1" eaLnBrk="1" hangingPunct="1"/>
            <a:endParaRPr lang="en-GB" altLang="en-US" sz="20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4EA031-49D3-4DD1-83AC-1652DD3440E4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en-US" sz="1400"/>
          </a:p>
        </p:txBody>
      </p:sp>
      <p:sp>
        <p:nvSpPr>
          <p:cNvPr id="471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Incremental Development 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Reasons to adopt</a:t>
            </a:r>
          </a:p>
          <a:p>
            <a:pPr lvl="1" eaLnBrk="1" hangingPunct="1"/>
            <a:r>
              <a:rPr lang="en-GB" altLang="en-US" sz="2000"/>
              <a:t>Time-to-market is critical</a:t>
            </a:r>
          </a:p>
          <a:p>
            <a:pPr lvl="1" eaLnBrk="1" hangingPunct="1"/>
            <a:r>
              <a:rPr lang="en-GB" altLang="en-US" sz="2000"/>
              <a:t>Must deliver something</a:t>
            </a:r>
          </a:p>
          <a:p>
            <a:pPr eaLnBrk="1" hangingPunct="1"/>
            <a:r>
              <a:rPr lang="en-GB" altLang="en-US" sz="2400"/>
              <a:t>Software lifecycle</a:t>
            </a:r>
          </a:p>
          <a:p>
            <a:pPr lvl="1" eaLnBrk="1" hangingPunct="1"/>
            <a:r>
              <a:rPr lang="en-GB" altLang="en-US" sz="2000"/>
              <a:t>Sort requirements into prioritized increments</a:t>
            </a:r>
          </a:p>
          <a:p>
            <a:pPr lvl="1" eaLnBrk="1" hangingPunct="1"/>
            <a:r>
              <a:rPr lang="en-GB" altLang="en-US" sz="2000"/>
              <a:t>Deliver each increment within fixed time-box</a:t>
            </a:r>
          </a:p>
          <a:p>
            <a:pPr lvl="1" eaLnBrk="1" hangingPunct="1"/>
            <a:r>
              <a:rPr lang="en-GB" altLang="en-US" sz="2000"/>
              <a:t>Stop after the agreed number of iterations (often 4: DSDM)</a:t>
            </a:r>
          </a:p>
        </p:txBody>
      </p:sp>
      <p:sp>
        <p:nvSpPr>
          <p:cNvPr id="47110" name="Oval 1028"/>
          <p:cNvSpPr>
            <a:spLocks noChangeArrowheads="1"/>
          </p:cNvSpPr>
          <p:nvPr/>
        </p:nvSpPr>
        <p:spPr bwMode="auto">
          <a:xfrm>
            <a:off x="6096000" y="2514600"/>
            <a:ext cx="193675" cy="1905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7111" name="AutoShape 1029"/>
          <p:cNvSpPr>
            <a:spLocks noChangeArrowheads="1"/>
          </p:cNvSpPr>
          <p:nvPr/>
        </p:nvSpPr>
        <p:spPr bwMode="auto">
          <a:xfrm>
            <a:off x="5105400" y="2971800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Prioritize requirements</a:t>
            </a:r>
          </a:p>
        </p:txBody>
      </p:sp>
      <p:sp>
        <p:nvSpPr>
          <p:cNvPr id="47112" name="AutoShape 1030"/>
          <p:cNvSpPr>
            <a:spLocks noChangeArrowheads="1"/>
          </p:cNvSpPr>
          <p:nvPr/>
        </p:nvSpPr>
        <p:spPr bwMode="auto">
          <a:xfrm>
            <a:off x="5105400" y="3962400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Incremental version</a:t>
            </a:r>
          </a:p>
        </p:txBody>
      </p:sp>
      <p:sp>
        <p:nvSpPr>
          <p:cNvPr id="47113" name="AutoShape 1031"/>
          <p:cNvSpPr>
            <a:spLocks noChangeArrowheads="1"/>
          </p:cNvSpPr>
          <p:nvPr/>
        </p:nvSpPr>
        <p:spPr bwMode="auto">
          <a:xfrm>
            <a:off x="5105400" y="5181600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Final version</a:t>
            </a:r>
          </a:p>
        </p:txBody>
      </p:sp>
      <p:cxnSp>
        <p:nvCxnSpPr>
          <p:cNvPr id="47114" name="AutoShape 1032"/>
          <p:cNvCxnSpPr>
            <a:cxnSpLocks noChangeShapeType="1"/>
            <a:stCxn id="47110" idx="6"/>
            <a:endCxn id="47111" idx="0"/>
          </p:cNvCxnSpPr>
          <p:nvPr/>
        </p:nvCxnSpPr>
        <p:spPr bwMode="auto">
          <a:xfrm>
            <a:off x="6299200" y="2609850"/>
            <a:ext cx="177800" cy="3619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033"/>
          <p:cNvCxnSpPr>
            <a:cxnSpLocks noChangeShapeType="1"/>
            <a:stCxn id="47111" idx="2"/>
            <a:endCxn id="47112" idx="0"/>
          </p:cNvCxnSpPr>
          <p:nvPr/>
        </p:nvCxnSpPr>
        <p:spPr bwMode="auto">
          <a:xfrm rot="5400000">
            <a:off x="6248400" y="3733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034"/>
          <p:cNvCxnSpPr>
            <a:cxnSpLocks noChangeShapeType="1"/>
            <a:stCxn id="47112" idx="3"/>
            <a:endCxn id="47112" idx="2"/>
          </p:cNvCxnSpPr>
          <p:nvPr/>
        </p:nvCxnSpPr>
        <p:spPr bwMode="auto">
          <a:xfrm flipH="1">
            <a:off x="6477000" y="4229100"/>
            <a:ext cx="1371600" cy="266700"/>
          </a:xfrm>
          <a:prstGeom prst="curvedConnector4">
            <a:avLst>
              <a:gd name="adj1" fmla="val -16667"/>
              <a:gd name="adj2" fmla="val 18571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035"/>
          <p:cNvCxnSpPr>
            <a:cxnSpLocks noChangeShapeType="1"/>
            <a:stCxn id="47112" idx="2"/>
            <a:endCxn id="47113" idx="0"/>
          </p:cNvCxnSpPr>
          <p:nvPr/>
        </p:nvCxnSpPr>
        <p:spPr bwMode="auto">
          <a:xfrm rot="5400000">
            <a:off x="6134100" y="48387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8" name="Group 1036"/>
          <p:cNvGrpSpPr>
            <a:grpSpLocks/>
          </p:cNvGrpSpPr>
          <p:nvPr/>
        </p:nvGrpSpPr>
        <p:grpSpPr bwMode="auto">
          <a:xfrm>
            <a:off x="7010400" y="5943600"/>
            <a:ext cx="211138" cy="203200"/>
            <a:chOff x="4800" y="1344"/>
            <a:chExt cx="144" cy="144"/>
          </a:xfrm>
        </p:grpSpPr>
        <p:sp>
          <p:nvSpPr>
            <p:cNvPr id="47122" name="Oval 1037"/>
            <p:cNvSpPr>
              <a:spLocks noChangeArrowheads="1"/>
            </p:cNvSpPr>
            <p:nvPr/>
          </p:nvSpPr>
          <p:spPr bwMode="auto">
            <a:xfrm>
              <a:off x="4800" y="1344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47123" name="Oval 1038"/>
            <p:cNvSpPr>
              <a:spLocks noChangeArrowheads="1"/>
            </p:cNvSpPr>
            <p:nvPr/>
          </p:nvSpPr>
          <p:spPr bwMode="auto">
            <a:xfrm>
              <a:off x="4848" y="1392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</p:grpSp>
      <p:cxnSp>
        <p:nvCxnSpPr>
          <p:cNvPr id="47119" name="AutoShape 1039"/>
          <p:cNvCxnSpPr>
            <a:cxnSpLocks noChangeShapeType="1"/>
            <a:stCxn id="47113" idx="2"/>
            <a:endCxn id="47122" idx="2"/>
          </p:cNvCxnSpPr>
          <p:nvPr/>
        </p:nvCxnSpPr>
        <p:spPr bwMode="auto">
          <a:xfrm rot="16200000" flipH="1">
            <a:off x="6573838" y="5618162"/>
            <a:ext cx="330200" cy="523875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0" name="Rectangle 1040"/>
          <p:cNvSpPr>
            <a:spLocks noChangeArrowheads="1"/>
          </p:cNvSpPr>
          <p:nvPr/>
        </p:nvSpPr>
        <p:spPr bwMode="auto">
          <a:xfrm>
            <a:off x="6629400" y="2006600"/>
            <a:ext cx="166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an </a:t>
            </a:r>
            <a:r>
              <a:rPr lang="en-GB" altLang="en-US" sz="1800">
                <a:solidFill>
                  <a:schemeClr val="hlink"/>
                </a:solidFill>
              </a:rPr>
              <a:t>iterative</a:t>
            </a:r>
            <a:r>
              <a:rPr lang="en-GB" altLang="en-US" sz="1800"/>
              <a:t> </a:t>
            </a:r>
            <a:br>
              <a:rPr lang="en-GB" altLang="en-US" sz="1800"/>
            </a:br>
            <a:r>
              <a:rPr lang="en-GB" altLang="en-US" sz="1800"/>
              <a:t>lifecycle model</a:t>
            </a:r>
          </a:p>
        </p:txBody>
      </p:sp>
      <p:sp>
        <p:nvSpPr>
          <p:cNvPr id="47121" name="Rectangle 1041"/>
          <p:cNvSpPr>
            <a:spLocks noChangeArrowheads="1"/>
          </p:cNvSpPr>
          <p:nvPr/>
        </p:nvSpPr>
        <p:spPr bwMode="auto">
          <a:xfrm>
            <a:off x="7086600" y="47244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hlink"/>
                </a:solidFill>
              </a:rPr>
              <a:t>increment 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F7DEE1-4971-4B4E-9F42-E2FDA7C6CCE8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GB" alt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Incremental: Evaluation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Strong points</a:t>
            </a:r>
          </a:p>
          <a:p>
            <a:pPr lvl="1" eaLnBrk="1" hangingPunct="1"/>
            <a:r>
              <a:rPr lang="en-GB" altLang="en-US" sz="2000"/>
              <a:t>Reduces gap between specification and delivery</a:t>
            </a:r>
          </a:p>
          <a:p>
            <a:pPr lvl="1" eaLnBrk="1" hangingPunct="1"/>
            <a:r>
              <a:rPr lang="en-GB" altLang="en-US" sz="2000"/>
              <a:t>Much lower risk of total project failure</a:t>
            </a:r>
          </a:p>
          <a:p>
            <a:pPr lvl="1" eaLnBrk="1" hangingPunct="1"/>
            <a:r>
              <a:rPr lang="en-GB" altLang="en-US" sz="2000"/>
              <a:t>Early increments can be prototypes</a:t>
            </a:r>
          </a:p>
          <a:p>
            <a:pPr lvl="1" eaLnBrk="1" hangingPunct="1"/>
            <a:r>
              <a:rPr lang="en-GB" altLang="en-US" sz="2000"/>
              <a:t>Highest priority services are delivered first</a:t>
            </a:r>
          </a:p>
          <a:p>
            <a:pPr eaLnBrk="1" hangingPunct="1"/>
            <a:r>
              <a:rPr lang="en-GB" altLang="en-US" sz="2400"/>
              <a:t>Weak points</a:t>
            </a:r>
          </a:p>
          <a:p>
            <a:pPr lvl="1" eaLnBrk="1" hangingPunct="1"/>
            <a:r>
              <a:rPr lang="en-GB" altLang="en-US" sz="2000"/>
              <a:t>Increments have to be small, to deliver within the time-boxed period (avoid “feature creep”)</a:t>
            </a:r>
          </a:p>
          <a:p>
            <a:pPr lvl="1" eaLnBrk="1" hangingPunct="1"/>
            <a:r>
              <a:rPr lang="en-GB" altLang="en-US" sz="2000"/>
              <a:t>Hard to map large global requirements onto increments</a:t>
            </a:r>
          </a:p>
          <a:p>
            <a:pPr lvl="1" eaLnBrk="1" hangingPunct="1"/>
            <a:r>
              <a:rPr lang="en-GB" altLang="en-US" sz="2000"/>
              <a:t>Short time-box (RAD, DSDM) works best when requirements are well-understood and modular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Lab 2: Which Lifecycle?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000" dirty="0"/>
              <a:t>Your client is a healthcare SME (small company)</a:t>
            </a:r>
          </a:p>
          <a:p>
            <a:pPr lvl="1" eaLnBrk="1" hangingPunct="1"/>
            <a:r>
              <a:rPr lang="en-GB" altLang="en-US" sz="1800" dirty="0"/>
              <a:t>want a ground-breaking software system to learn the links between disabilities and the kinds of equipment prescribed by doctors.</a:t>
            </a:r>
          </a:p>
          <a:p>
            <a:pPr eaLnBrk="1" hangingPunct="1"/>
            <a:r>
              <a:rPr lang="en-GB" altLang="en-US" sz="2000" dirty="0"/>
              <a:t>Your client is the Daimler AG automotive company</a:t>
            </a:r>
          </a:p>
          <a:p>
            <a:pPr lvl="1" eaLnBrk="1" hangingPunct="1"/>
            <a:r>
              <a:rPr lang="en-GB" altLang="en-US" sz="1800" dirty="0"/>
              <a:t>want to coordinate the release of their on-board engine monitoring system with matching engine maintenance systems at garages.</a:t>
            </a:r>
          </a:p>
          <a:p>
            <a:pPr eaLnBrk="1" hangingPunct="1"/>
            <a:r>
              <a:rPr lang="en-GB" altLang="en-US" sz="2000" dirty="0"/>
              <a:t>Your client is Boeing Commercial Airplanes</a:t>
            </a:r>
          </a:p>
          <a:p>
            <a:pPr lvl="1" eaLnBrk="1" hangingPunct="1"/>
            <a:r>
              <a:rPr lang="en-GB" altLang="en-US" sz="1800" dirty="0"/>
              <a:t>want the latest fly-by-wire and on-board entertainment systems for the next-generation Dreamliner airplane.</a:t>
            </a:r>
          </a:p>
          <a:p>
            <a:pPr eaLnBrk="1" hangingPunct="1"/>
            <a:r>
              <a:rPr lang="en-GB" altLang="en-US" sz="2000" dirty="0"/>
              <a:t>Your client is the UK National Health Service</a:t>
            </a:r>
          </a:p>
          <a:p>
            <a:pPr lvl="1" eaLnBrk="1" hangingPunct="1"/>
            <a:r>
              <a:rPr lang="en-GB" altLang="en-US" sz="1800" dirty="0"/>
              <a:t>want a standardised national healthcare record system, but don’t yet know how far the government budget will stretch.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7401DE-EB59-41DC-AB9B-C2B6C165BC5C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GB" altLang="en-US" sz="1400"/>
          </a:p>
        </p:txBody>
      </p:sp>
      <p:sp>
        <p:nvSpPr>
          <p:cNvPr id="2" name="Speech Bubble: Rectangle with Corners Rounded 1">
            <a:hlinkClick r:id="rId2"/>
            <a:extLst>
              <a:ext uri="{FF2B5EF4-FFF2-40B4-BE49-F238E27FC236}">
                <a16:creationId xmlns:a16="http://schemas.microsoft.com/office/drawing/2014/main" id="{664B57F8-AC3C-6DAA-D99D-5169B32F3F2D}"/>
              </a:ext>
            </a:extLst>
          </p:cNvPr>
          <p:cNvSpPr/>
          <p:nvPr/>
        </p:nvSpPr>
        <p:spPr bwMode="auto">
          <a:xfrm>
            <a:off x="7276351" y="1008924"/>
            <a:ext cx="1433422" cy="569998"/>
          </a:xfrm>
          <a:prstGeom prst="wedgeRoundRectCallout">
            <a:avLst>
              <a:gd name="adj1" fmla="val -54996"/>
              <a:gd name="adj2" fmla="val 10491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Run a Poll</a:t>
            </a:r>
            <a:endParaRPr kumimoji="0" lang="en-FM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4BCD0F7-A4A1-4285-AB7C-6D6926B081DE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GB" altLang="en-US" sz="14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Shift to Components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Bespoke structured systems</a:t>
            </a:r>
          </a:p>
          <a:p>
            <a:pPr lvl="1" eaLnBrk="1" hangingPunct="1"/>
            <a:r>
              <a:rPr lang="en-GB" altLang="en-US" sz="2000"/>
              <a:t>1970s: systems made-to-measure (at any cost!)</a:t>
            </a:r>
          </a:p>
          <a:p>
            <a:pPr lvl="1" eaLnBrk="1" hangingPunct="1"/>
            <a:r>
              <a:rPr lang="en-GB" altLang="en-US" sz="2000"/>
              <a:t>older structured languages: Fortran, Cobol</a:t>
            </a:r>
          </a:p>
          <a:p>
            <a:pPr lvl="1" eaLnBrk="1" hangingPunct="1"/>
            <a:r>
              <a:rPr lang="en-GB" altLang="en-US" sz="2000"/>
              <a:t>clear </a:t>
            </a:r>
            <a:r>
              <a:rPr lang="en-GB" altLang="en-US" sz="2000">
                <a:solidFill>
                  <a:schemeClr val="tx2"/>
                </a:solidFill>
              </a:rPr>
              <a:t>top-down design</a:t>
            </a:r>
            <a:r>
              <a:rPr lang="en-GB" altLang="en-US" sz="2000"/>
              <a:t> and </a:t>
            </a:r>
            <a:r>
              <a:rPr lang="en-GB" altLang="en-US" sz="2000">
                <a:solidFill>
                  <a:schemeClr val="tx2"/>
                </a:solidFill>
              </a:rPr>
              <a:t>stepwise refinement</a:t>
            </a:r>
          </a:p>
          <a:p>
            <a:pPr eaLnBrk="1" hangingPunct="1"/>
            <a:r>
              <a:rPr lang="en-GB" altLang="en-US" sz="2400"/>
              <a:t>Component-based systems</a:t>
            </a:r>
          </a:p>
          <a:p>
            <a:pPr lvl="1" eaLnBrk="1" hangingPunct="1"/>
            <a:r>
              <a:rPr lang="en-GB" altLang="en-US" sz="2000"/>
              <a:t>1990s: mix-and-match systems (fast, cheap)</a:t>
            </a:r>
          </a:p>
          <a:p>
            <a:pPr lvl="1" eaLnBrk="1" hangingPunct="1"/>
            <a:r>
              <a:rPr lang="en-GB" altLang="en-US" sz="2000"/>
              <a:t>object-oriented, component-based development</a:t>
            </a:r>
          </a:p>
          <a:p>
            <a:pPr lvl="1" eaLnBrk="1" hangingPunct="1"/>
            <a:r>
              <a:rPr lang="en-GB" altLang="en-US" sz="2000"/>
              <a:t>clear emphasis on component reuse</a:t>
            </a:r>
          </a:p>
          <a:p>
            <a:pPr lvl="1" eaLnBrk="1" hangingPunct="1"/>
            <a:r>
              <a:rPr lang="en-GB" altLang="en-US" sz="2000"/>
              <a:t>mixture of top-down design, bottom-up assembly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20D09B9-E9D8-4DEC-9AF0-ECDFA292AAAF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GB" altLang="en-US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Component-Based Development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Requirements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Collect system requirements as a set of tasks (top-down), or user-interactions: </a:t>
            </a:r>
            <a:r>
              <a:rPr lang="en-GB" altLang="en-US" sz="2000">
                <a:solidFill>
                  <a:schemeClr val="tx2"/>
                </a:solidFill>
              </a:rPr>
              <a:t>use cases</a:t>
            </a:r>
            <a:r>
              <a:rPr lang="en-GB" altLang="en-US" sz="2000"/>
              <a:t> (bottom-up)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Analyse requirements to map onto software components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Construction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Build as much of the system as possible from existing components, or </a:t>
            </a:r>
            <a:r>
              <a:rPr lang="en-GB" altLang="en-US" sz="2000">
                <a:solidFill>
                  <a:schemeClr val="tx2"/>
                </a:solidFill>
              </a:rPr>
              <a:t>frameworks</a:t>
            </a:r>
            <a:r>
              <a:rPr lang="en-GB" altLang="en-US" sz="2000"/>
              <a:t> (component architectures)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Develop new components and integrate within existing framework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Reuse/refactoring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Schedule framework for maintenance (</a:t>
            </a:r>
            <a:r>
              <a:rPr lang="en-GB" altLang="en-US" sz="2000">
                <a:solidFill>
                  <a:schemeClr val="tx2"/>
                </a:solidFill>
              </a:rPr>
              <a:t>refactoring</a:t>
            </a:r>
            <a:r>
              <a:rPr lang="en-GB" altLang="en-US" sz="2000"/>
              <a:t> – improve structure) and harvest any new reusable components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Changing Practices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/>
              <a:t>How to reward developers?</a:t>
            </a:r>
          </a:p>
          <a:p>
            <a:pPr lvl="1"/>
            <a:r>
              <a:rPr lang="en-GB" altLang="en-US" sz="2000"/>
              <a:t>KLOC? – promotes code bloat!</a:t>
            </a:r>
          </a:p>
          <a:p>
            <a:pPr lvl="1"/>
            <a:r>
              <a:rPr lang="en-GB" altLang="en-US" sz="2000"/>
              <a:t>code reuse? – needs a proper market</a:t>
            </a:r>
          </a:p>
          <a:p>
            <a:pPr lvl="1"/>
            <a:r>
              <a:rPr lang="en-GB" altLang="en-US" sz="2000"/>
              <a:t>elegance? – how to measure effectively?</a:t>
            </a:r>
          </a:p>
          <a:p>
            <a:r>
              <a:rPr lang="en-GB" altLang="en-US" sz="2400"/>
              <a:t>New roles in software house?</a:t>
            </a:r>
          </a:p>
          <a:p>
            <a:pPr lvl="1"/>
            <a:r>
              <a:rPr lang="en-GB" altLang="en-US" sz="2000"/>
              <a:t>developer – focus just on the application</a:t>
            </a:r>
          </a:p>
          <a:p>
            <a:pPr lvl="1"/>
            <a:r>
              <a:rPr lang="en-GB" altLang="en-US" sz="2000"/>
              <a:t>facilitator – finds needed components in the library</a:t>
            </a:r>
          </a:p>
          <a:p>
            <a:pPr lvl="1"/>
            <a:r>
              <a:rPr lang="en-GB" altLang="en-US" sz="2000"/>
              <a:t>scavenger – harvests components for the library</a:t>
            </a:r>
          </a:p>
          <a:p>
            <a:pPr lvl="1"/>
            <a:r>
              <a:rPr lang="en-GB" altLang="en-US" sz="2000"/>
              <a:t>librarian – defends library from unguarded modifications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503BF49-29A3-42E0-828B-966BAE61C11C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GB" altLang="en-US" sz="1400"/>
          </a:p>
        </p:txBody>
      </p:sp>
      <p:grpSp>
        <p:nvGrpSpPr>
          <p:cNvPr id="2" name="Group 9" descr="A visual joke: Arnold Schwarzenegger as Conan the Barbarian used as a metaphor for the Software Librarian, defending the library from uncontrolled extensions that break the purity of the design framework." title="Conan the Librarian"/>
          <p:cNvGrpSpPr>
            <a:grpSpLocks/>
          </p:cNvGrpSpPr>
          <p:nvPr/>
        </p:nvGrpSpPr>
        <p:grpSpPr bwMode="auto">
          <a:xfrm>
            <a:off x="6948488" y="836613"/>
            <a:ext cx="1658937" cy="3373437"/>
            <a:chOff x="7020340" y="1412720"/>
            <a:chExt cx="1658938" cy="3373429"/>
          </a:xfrm>
        </p:grpSpPr>
        <p:pic>
          <p:nvPicPr>
            <p:cNvPr id="53255" name="Picture 7" descr="D:\Tony's Documents\My Pictures\Cona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340" y="2420860"/>
              <a:ext cx="1658938" cy="2057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6" name="WordArt 8"/>
            <p:cNvSpPr>
              <a:spLocks noChangeArrowheads="1" noChangeShapeType="1" noTextEdit="1"/>
            </p:cNvSpPr>
            <p:nvPr/>
          </p:nvSpPr>
          <p:spPr bwMode="auto">
            <a:xfrm>
              <a:off x="7020340" y="1412720"/>
              <a:ext cx="1656230" cy="86412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Conan the</a:t>
              </a:r>
            </a:p>
            <a:p>
              <a:r>
                <a:rPr lang="en-GB" sz="3600" kern="10"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Librarian</a:t>
              </a:r>
            </a:p>
          </p:txBody>
        </p:sp>
        <p:sp>
          <p:nvSpPr>
            <p:cNvPr id="53257" name="Text Box 9"/>
            <p:cNvSpPr txBox="1">
              <a:spLocks noChangeArrowheads="1"/>
            </p:cNvSpPr>
            <p:nvPr/>
          </p:nvSpPr>
          <p:spPr bwMode="auto">
            <a:xfrm>
              <a:off x="7020340" y="4509150"/>
              <a:ext cx="15842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200">
                  <a:solidFill>
                    <a:schemeClr val="tx2"/>
                  </a:solidFill>
                </a:rPr>
                <a:t>© Universal Pictures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4934759-C46C-48F9-9519-AEDD2397130F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GB" altLang="en-US" sz="14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Components: Evaluation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Strong points</a:t>
            </a:r>
          </a:p>
          <a:p>
            <a:pPr lvl="1" eaLnBrk="1" hangingPunct="1"/>
            <a:r>
              <a:rPr lang="en-GB" altLang="en-US" sz="2000" dirty="0"/>
              <a:t>Rapid development strategy, promotes reuse</a:t>
            </a:r>
          </a:p>
          <a:p>
            <a:pPr lvl="1" eaLnBrk="1" hangingPunct="1"/>
            <a:r>
              <a:rPr lang="en-GB" altLang="en-US" sz="2000" dirty="0"/>
              <a:t>Greatly reduced time-to-market (from 3</a:t>
            </a:r>
            <a:r>
              <a:rPr lang="en-GB" altLang="en-US" sz="2000" baseline="30000" dirty="0"/>
              <a:t>rd</a:t>
            </a:r>
            <a:r>
              <a:rPr lang="en-GB" altLang="en-US" sz="2000" dirty="0"/>
              <a:t> project)</a:t>
            </a:r>
          </a:p>
          <a:p>
            <a:pPr lvl="1" eaLnBrk="1" hangingPunct="1"/>
            <a:r>
              <a:rPr lang="en-GB" altLang="en-US" sz="2000" dirty="0"/>
              <a:t>Reduces costs, and risks</a:t>
            </a:r>
          </a:p>
          <a:p>
            <a:pPr eaLnBrk="1" hangingPunct="1"/>
            <a:r>
              <a:rPr lang="en-GB" altLang="en-US" sz="2400" dirty="0"/>
              <a:t>Weak points</a:t>
            </a:r>
          </a:p>
          <a:p>
            <a:pPr lvl="1" eaLnBrk="1" hangingPunct="1"/>
            <a:r>
              <a:rPr lang="en-GB" altLang="en-US" sz="2000" dirty="0"/>
              <a:t>High initial set-up costs (building frameworks, components)</a:t>
            </a:r>
          </a:p>
          <a:p>
            <a:pPr lvl="1" eaLnBrk="1" hangingPunct="1"/>
            <a:r>
              <a:rPr lang="en-GB" altLang="en-US" sz="2000" dirty="0"/>
              <a:t>Retrain personnel to fit new roles (</a:t>
            </a:r>
            <a:r>
              <a:rPr lang="en-GB" altLang="en-US" sz="2000" dirty="0" err="1"/>
              <a:t>eg</a:t>
            </a:r>
            <a:r>
              <a:rPr lang="en-GB" altLang="en-US" sz="2000" dirty="0"/>
              <a:t>: librarian)</a:t>
            </a:r>
          </a:p>
          <a:p>
            <a:pPr lvl="1" eaLnBrk="1" hangingPunct="1"/>
            <a:r>
              <a:rPr lang="en-GB" altLang="en-US" sz="2000" dirty="0"/>
              <a:t>Can lose control over the component set (adaptation)</a:t>
            </a:r>
          </a:p>
          <a:p>
            <a:pPr lvl="1" eaLnBrk="1" hangingPunct="1"/>
            <a:r>
              <a:rPr lang="en-GB" altLang="en-US" sz="2000" dirty="0"/>
              <a:t>Systems are sometimes forced to fit the framework and so don’t deliver as expected </a:t>
            </a:r>
          </a:p>
          <a:p>
            <a:pPr lvl="1" eaLnBrk="1" hangingPunct="1"/>
            <a:endParaRPr lang="en-GB" altLang="en-US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C5555D-4E9D-4FAB-9275-D73D52E2952D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What’s the Difference?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Computer Science</a:t>
            </a:r>
          </a:p>
          <a:p>
            <a:pPr lvl="1" eaLnBrk="1" hangingPunct="1"/>
            <a:r>
              <a:rPr lang="en-GB" altLang="en-US" sz="2000" dirty="0"/>
              <a:t>develops theory, methods, limits of what is computable</a:t>
            </a:r>
          </a:p>
          <a:p>
            <a:pPr lvl="1" eaLnBrk="1" hangingPunct="1"/>
            <a:r>
              <a:rPr lang="en-GB" altLang="en-US" sz="2000" dirty="0"/>
              <a:t>algorithms, data structures, formal grammars, abstract machines, numerical analysis</a:t>
            </a:r>
          </a:p>
          <a:p>
            <a:pPr eaLnBrk="1" hangingPunct="1"/>
            <a:r>
              <a:rPr lang="en-GB" altLang="en-US" sz="2400" dirty="0"/>
              <a:t>Software Engineering</a:t>
            </a:r>
          </a:p>
          <a:p>
            <a:pPr lvl="1" eaLnBrk="1" hangingPunct="1"/>
            <a:r>
              <a:rPr lang="en-GB" altLang="en-US" sz="2000" dirty="0"/>
              <a:t>applies theory, methods to solve practical problems</a:t>
            </a:r>
          </a:p>
          <a:p>
            <a:pPr lvl="1" eaLnBrk="1" hangingPunct="1"/>
            <a:r>
              <a:rPr lang="en-GB" altLang="en-US" sz="2000" dirty="0"/>
              <a:t>creates complex software products </a:t>
            </a:r>
          </a:p>
          <a:p>
            <a:pPr lvl="1" eaLnBrk="1" hangingPunct="1"/>
            <a:r>
              <a:rPr lang="en-GB" altLang="en-US" sz="2000"/>
              <a:t>follows a design, management process</a:t>
            </a:r>
          </a:p>
          <a:p>
            <a:pPr lvl="1" eaLnBrk="1" hangingPunct="1"/>
            <a:r>
              <a:rPr lang="en-GB" altLang="en-US" sz="2000" dirty="0"/>
              <a:t>uses models of systems (diagrams, specifications)</a:t>
            </a:r>
          </a:p>
          <a:p>
            <a:pPr lvl="1" eaLnBrk="1" hangingPunct="1"/>
            <a:r>
              <a:rPr lang="en-GB" altLang="en-US" sz="2000" dirty="0"/>
              <a:t>deals with people (stakeholders, managers)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D273E6A-D48E-4D84-82C2-4816F25D049A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GB" altLang="en-US" sz="14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Agile Methods (XP)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Agile methods philosophy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No “big design up-front” – just “user stories”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The production code base and saved tests are the only lasting deliverables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Short increments, daily builds, pass all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XP has “pair programming”: coder and critic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Anyone can modify the code base (extreme!)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Embrace change (extreme!)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eXtreme Programming (XP)  </a:t>
            </a:r>
            <a:r>
              <a:rPr lang="en-GB" altLang="en-US" sz="2000">
                <a:solidFill>
                  <a:schemeClr val="tx2"/>
                </a:solidFill>
              </a:rPr>
              <a:t>[Beck, 2000]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Scrum  </a:t>
            </a:r>
            <a:r>
              <a:rPr lang="en-GB" altLang="en-US" sz="2000">
                <a:solidFill>
                  <a:schemeClr val="tx2"/>
                </a:solidFill>
              </a:rPr>
              <a:t>[Sutherland and Schwaber, 1996]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77193CE-14D7-4692-AE71-ACF7F48F3DCE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GB" altLang="en-US" sz="140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Agile Methods: Evaluation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Strong points</a:t>
            </a:r>
          </a:p>
          <a:p>
            <a:pPr lvl="1" eaLnBrk="1" hangingPunct="1"/>
            <a:r>
              <a:rPr lang="en-GB" altLang="en-US" sz="2000" dirty="0"/>
              <a:t>Avoids unproductive, wasted documentation</a:t>
            </a:r>
          </a:p>
          <a:p>
            <a:pPr lvl="1" eaLnBrk="1" hangingPunct="1"/>
            <a:r>
              <a:rPr lang="en-GB" altLang="en-US" sz="2000" dirty="0"/>
              <a:t>Emphasis on testing (= meeting specification)</a:t>
            </a:r>
          </a:p>
          <a:p>
            <a:pPr lvl="1" eaLnBrk="1" hangingPunct="1"/>
            <a:r>
              <a:rPr lang="en-GB" altLang="en-US" sz="2000" dirty="0"/>
              <a:t>Developers enjoy the lightweight approach</a:t>
            </a:r>
          </a:p>
          <a:p>
            <a:pPr lvl="1" eaLnBrk="1" hangingPunct="1"/>
            <a:r>
              <a:rPr lang="en-GB" altLang="en-US" sz="2000" dirty="0"/>
              <a:t>System is always up-to-date</a:t>
            </a:r>
          </a:p>
          <a:p>
            <a:pPr eaLnBrk="1" hangingPunct="1"/>
            <a:r>
              <a:rPr lang="en-GB" altLang="en-US" sz="2400" dirty="0"/>
              <a:t>Weak points</a:t>
            </a:r>
          </a:p>
          <a:p>
            <a:pPr lvl="1" eaLnBrk="1" hangingPunct="1"/>
            <a:r>
              <a:rPr lang="en-GB" altLang="en-US" sz="2000" dirty="0"/>
              <a:t>Inflexible process, cannot adapt to organisations</a:t>
            </a:r>
          </a:p>
          <a:p>
            <a:pPr lvl="1" eaLnBrk="1" hangingPunct="1"/>
            <a:r>
              <a:rPr lang="en-GB" altLang="en-US" sz="2000" dirty="0"/>
              <a:t>Expects good design to emerge by evolution</a:t>
            </a:r>
          </a:p>
          <a:p>
            <a:pPr lvl="1" eaLnBrk="1" hangingPunct="1"/>
            <a:r>
              <a:rPr lang="en-GB" altLang="en-US" sz="2000" dirty="0"/>
              <a:t>In practice, may fail for large systems that require coordination – no change tracking documentation</a:t>
            </a:r>
          </a:p>
          <a:p>
            <a:pPr lvl="1" eaLnBrk="1" hangingPunct="1"/>
            <a:endParaRPr lang="en-GB" altLang="en-US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Shift to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Bespoke systems</a:t>
            </a:r>
          </a:p>
          <a:p>
            <a:pPr lvl="1"/>
            <a:r>
              <a:rPr lang="en-GB" sz="2000" dirty="0"/>
              <a:t>1970s: large monolithic systems serving a single purpose, each a one-off design</a:t>
            </a:r>
          </a:p>
          <a:p>
            <a:r>
              <a:rPr lang="en-GB" sz="2400" dirty="0"/>
              <a:t>Component-based systems</a:t>
            </a:r>
          </a:p>
          <a:p>
            <a:pPr lvl="1"/>
            <a:r>
              <a:rPr lang="en-GB" sz="2000" dirty="0"/>
              <a:t>1990s: systems broken down into mix-and-match reusable components</a:t>
            </a:r>
          </a:p>
          <a:p>
            <a:pPr lvl="1"/>
            <a:r>
              <a:rPr lang="en-GB" sz="2000" dirty="0"/>
              <a:t>affected creation, not deployment; software still sold as shrink-wrapped releases</a:t>
            </a:r>
          </a:p>
          <a:p>
            <a:r>
              <a:rPr lang="en-GB" sz="2400" dirty="0"/>
              <a:t>Service-oriented systems</a:t>
            </a:r>
          </a:p>
          <a:p>
            <a:pPr lvl="1"/>
            <a:r>
              <a:rPr lang="en-GB" sz="2000" dirty="0"/>
              <a:t>2000s: early web-wrappers for ERM software</a:t>
            </a:r>
          </a:p>
          <a:p>
            <a:pPr lvl="1"/>
            <a:r>
              <a:rPr lang="en-GB" sz="2000" dirty="0"/>
              <a:t>2010s: components converted into service bundles, rented in the cloud</a:t>
            </a:r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54581-BB3F-4B10-98B7-04B530139F0A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sp>
        <p:nvSpPr>
          <p:cNvPr id="6" name="Line Callout 1 (Accent Bar) 5"/>
          <p:cNvSpPr/>
          <p:nvPr/>
        </p:nvSpPr>
        <p:spPr bwMode="auto">
          <a:xfrm>
            <a:off x="5537460" y="4581160"/>
            <a:ext cx="3250680" cy="360050"/>
          </a:xfrm>
          <a:prstGeom prst="accentCallout1">
            <a:avLst>
              <a:gd name="adj1" fmla="val 92623"/>
              <a:gd name="adj2" fmla="val 102062"/>
              <a:gd name="adj3" fmla="val 181981"/>
              <a:gd name="adj4" fmla="val 654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Enterprise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5292696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Strong points</a:t>
            </a:r>
          </a:p>
          <a:p>
            <a:pPr lvl="1"/>
            <a:r>
              <a:rPr lang="en-GB" sz="2000" dirty="0"/>
              <a:t>Purchase only those services you need, rather than a whole shrink-wrapped package</a:t>
            </a:r>
          </a:p>
          <a:p>
            <a:pPr lvl="1"/>
            <a:r>
              <a:rPr lang="en-GB" sz="2000" dirty="0"/>
              <a:t>No need to re-purchase the latest upgrades, since rented services are always up-to-date</a:t>
            </a:r>
          </a:p>
          <a:p>
            <a:pPr lvl="1"/>
            <a:r>
              <a:rPr lang="en-GB" sz="2000" dirty="0"/>
              <a:t>Converts capital expenditure (CAPEX) into operating expenditure (OPEX)</a:t>
            </a:r>
          </a:p>
          <a:p>
            <a:r>
              <a:rPr lang="en-GB" sz="2400" dirty="0"/>
              <a:t>Weak points</a:t>
            </a:r>
          </a:p>
          <a:p>
            <a:pPr lvl="1"/>
            <a:r>
              <a:rPr lang="en-GB" sz="2000" dirty="0"/>
              <a:t>Web layer adds further complexity, many interfaces between service components</a:t>
            </a:r>
          </a:p>
          <a:p>
            <a:pPr lvl="1"/>
            <a:r>
              <a:rPr lang="en-GB" sz="2000" dirty="0"/>
              <a:t>Additional Internet security issues, especially with JavaScript</a:t>
            </a:r>
          </a:p>
          <a:p>
            <a:pPr lvl="1"/>
            <a:r>
              <a:rPr lang="en-GB" sz="2000" dirty="0"/>
              <a:t>Cloud platforms with large ecosystem of providers; very hard to assure quality control</a:t>
            </a:r>
          </a:p>
          <a:p>
            <a:pPr lvl="1"/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© Anthony J H Simons, University of Sheffield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54581-BB3F-4B10-98B7-04B530139F0A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737370"/>
      </p:ext>
    </p:extLst>
  </p:cSld>
  <p:clrMapOvr>
    <a:masterClrMapping/>
  </p:clrMapOvr>
  <p:transition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Summary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7772400" cy="4078288"/>
          </a:xfrm>
        </p:spPr>
        <p:txBody>
          <a:bodyPr/>
          <a:lstStyle/>
          <a:p>
            <a:pPr eaLnBrk="1" hangingPunct="1"/>
            <a:r>
              <a:rPr lang="en-GB" altLang="en-US" sz="2000" dirty="0"/>
              <a:t>Software engineering covers </a:t>
            </a:r>
            <a:r>
              <a:rPr lang="en-US" altLang="en-US" sz="2000" dirty="0"/>
              <a:t>all aspects of software production: </a:t>
            </a:r>
            <a:r>
              <a:rPr lang="en-US" altLang="en-US" sz="2000" dirty="0">
                <a:solidFill>
                  <a:srgbClr val="FF0000"/>
                </a:solidFill>
              </a:rPr>
              <a:t>technical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chemeClr val="tx2"/>
                </a:solidFill>
              </a:rPr>
              <a:t>management</a:t>
            </a:r>
            <a:r>
              <a:rPr lang="en-US" altLang="en-US" sz="2000" dirty="0"/>
              <a:t> process</a:t>
            </a:r>
            <a:endParaRPr lang="en-GB" altLang="en-US" sz="2000" dirty="0"/>
          </a:p>
          <a:p>
            <a:pPr eaLnBrk="1" hangingPunct="1"/>
            <a:r>
              <a:rPr lang="en-GB" altLang="en-US" sz="2000" dirty="0"/>
              <a:t>Software engineering includes software </a:t>
            </a:r>
            <a:r>
              <a:rPr lang="en-GB" altLang="en-US" sz="2000" dirty="0">
                <a:solidFill>
                  <a:srgbClr val="FF0000"/>
                </a:solidFill>
              </a:rPr>
              <a:t>products</a:t>
            </a:r>
            <a:r>
              <a:rPr lang="en-GB" altLang="en-US" sz="2000" dirty="0"/>
              <a:t>, </a:t>
            </a:r>
            <a:r>
              <a:rPr lang="en-GB" altLang="en-US" sz="2000" dirty="0">
                <a:solidFill>
                  <a:schemeClr val="tx2"/>
                </a:solidFill>
              </a:rPr>
              <a:t>processes</a:t>
            </a:r>
            <a:r>
              <a:rPr lang="en-GB" altLang="en-US" sz="2000" dirty="0"/>
              <a:t>, </a:t>
            </a:r>
            <a:r>
              <a:rPr lang="en-GB" altLang="en-US" sz="2000" dirty="0">
                <a:solidFill>
                  <a:srgbClr val="FF0000"/>
                </a:solidFill>
              </a:rPr>
              <a:t>models</a:t>
            </a:r>
            <a:r>
              <a:rPr lang="en-GB" altLang="en-US" sz="2000" dirty="0"/>
              <a:t> and </a:t>
            </a:r>
            <a:r>
              <a:rPr lang="en-GB" altLang="en-US" sz="2000" dirty="0">
                <a:solidFill>
                  <a:schemeClr val="tx2"/>
                </a:solidFill>
              </a:rPr>
              <a:t>people</a:t>
            </a:r>
          </a:p>
          <a:p>
            <a:pPr eaLnBrk="1" hangingPunct="1"/>
            <a:r>
              <a:rPr lang="en-GB" altLang="en-US" sz="2000" dirty="0"/>
              <a:t>The </a:t>
            </a:r>
            <a:r>
              <a:rPr lang="en-GB" altLang="en-US" sz="2000" dirty="0">
                <a:solidFill>
                  <a:schemeClr val="tx2"/>
                </a:solidFill>
              </a:rPr>
              <a:t>software lifecycle </a:t>
            </a:r>
            <a:r>
              <a:rPr lang="en-GB" altLang="en-US" sz="2000" dirty="0"/>
              <a:t>consists of: requirements elicitation, analysis, design, implementation, testing, maintenance…</a:t>
            </a:r>
          </a:p>
          <a:p>
            <a:pPr eaLnBrk="1" hangingPunct="1"/>
            <a:r>
              <a:rPr lang="en-GB" altLang="en-US" sz="2000" dirty="0"/>
              <a:t>Traditional process models are </a:t>
            </a:r>
            <a:r>
              <a:rPr lang="en-GB" altLang="en-US" sz="2000" dirty="0">
                <a:solidFill>
                  <a:schemeClr val="tx2"/>
                </a:solidFill>
              </a:rPr>
              <a:t>linear</a:t>
            </a:r>
            <a:r>
              <a:rPr lang="en-GB" altLang="en-US" sz="2000" dirty="0"/>
              <a:t>, good at coordinating large teams, but weak when handling change</a:t>
            </a:r>
          </a:p>
          <a:p>
            <a:pPr eaLnBrk="1" hangingPunct="1"/>
            <a:r>
              <a:rPr lang="en-GB" altLang="en-US" sz="2000" dirty="0"/>
              <a:t>Radical process models are </a:t>
            </a:r>
            <a:r>
              <a:rPr lang="en-GB" altLang="en-US" sz="2000" dirty="0">
                <a:solidFill>
                  <a:schemeClr val="tx2"/>
                </a:solidFill>
              </a:rPr>
              <a:t>iterative</a:t>
            </a:r>
            <a:r>
              <a:rPr lang="en-GB" altLang="en-US" sz="2000" dirty="0"/>
              <a:t>, good at adapting to change and delivering, but weak at coordination</a:t>
            </a:r>
          </a:p>
          <a:p>
            <a:pPr eaLnBrk="1" hangingPunct="1"/>
            <a:r>
              <a:rPr lang="en-GB" altLang="en-US" sz="2000" dirty="0"/>
              <a:t>The shift to </a:t>
            </a:r>
            <a:r>
              <a:rPr lang="en-GB" altLang="en-US" sz="2000" dirty="0">
                <a:solidFill>
                  <a:schemeClr val="tx2"/>
                </a:solidFill>
              </a:rPr>
              <a:t>software</a:t>
            </a:r>
            <a:r>
              <a:rPr lang="en-GB" altLang="en-US" sz="2000" dirty="0"/>
              <a:t> </a:t>
            </a:r>
            <a:r>
              <a:rPr lang="en-GB" altLang="en-US" sz="2000" dirty="0">
                <a:solidFill>
                  <a:schemeClr val="tx2"/>
                </a:solidFill>
              </a:rPr>
              <a:t>component </a:t>
            </a:r>
            <a:r>
              <a:rPr lang="en-GB" altLang="en-US" sz="2000" dirty="0"/>
              <a:t>technology</a:t>
            </a:r>
            <a:r>
              <a:rPr lang="en-GB" altLang="en-US" sz="2000" dirty="0">
                <a:solidFill>
                  <a:schemeClr val="tx2"/>
                </a:solidFill>
              </a:rPr>
              <a:t> </a:t>
            </a:r>
            <a:r>
              <a:rPr lang="en-GB" altLang="en-US" sz="2000" dirty="0"/>
              <a:t>requires a shift in the software development strategy</a:t>
            </a:r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47E27C1-5CE0-43E8-A8FE-BF5EC728D121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GB" altLang="en-US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912A0C-41CB-4610-A359-17BB6DC9DEF2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Software Engineering…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cs typeface="Times New Roman" pitchFamily="18" charset="0"/>
              </a:rPr>
              <a:t>is the application of a systematic, disciplined, quantifiable approach to the development, operation and maintenance of software.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dirty="0">
                <a:cs typeface="Times New Roman" pitchFamily="18" charset="0"/>
              </a:rPr>
              <a:t>	</a:t>
            </a:r>
            <a:r>
              <a:rPr lang="en-US" altLang="en-US" sz="1800" dirty="0">
                <a:solidFill>
                  <a:schemeClr val="tx2"/>
                </a:solidFill>
                <a:cs typeface="Times New Roman" pitchFamily="18" charset="0"/>
              </a:rPr>
              <a:t>[IEEE </a:t>
            </a:r>
            <a:r>
              <a:rPr lang="en-GB" altLang="en-US" sz="1800" dirty="0">
                <a:solidFill>
                  <a:schemeClr val="tx2"/>
                </a:solidFill>
                <a:cs typeface="Times New Roman" pitchFamily="18" charset="0"/>
              </a:rPr>
              <a:t>Standard Glossary of Software Engineering Terminology, IEEE </a:t>
            </a:r>
            <a:r>
              <a:rPr lang="en-GB" altLang="en-US" sz="1800" dirty="0" err="1">
                <a:solidFill>
                  <a:schemeClr val="tx2"/>
                </a:solidFill>
                <a:cs typeface="Times New Roman" pitchFamily="18" charset="0"/>
              </a:rPr>
              <a:t>std</a:t>
            </a:r>
            <a:r>
              <a:rPr lang="en-GB" altLang="en-US" sz="1800" dirty="0">
                <a:solidFill>
                  <a:schemeClr val="tx2"/>
                </a:solidFill>
                <a:cs typeface="Times New Roman" pitchFamily="18" charset="0"/>
              </a:rPr>
              <a:t> 610.12, 1990]</a:t>
            </a:r>
          </a:p>
          <a:p>
            <a:pPr eaLnBrk="1" hangingPunct="1"/>
            <a:r>
              <a:rPr lang="en-GB" altLang="en-US" sz="2000" dirty="0">
                <a:cs typeface="Times New Roman" pitchFamily="18" charset="0"/>
              </a:rPr>
              <a:t>is an engineering discipline that is concerned with all aspects of software production.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dirty="0">
                <a:cs typeface="Times New Roman" pitchFamily="18" charset="0"/>
              </a:rPr>
              <a:t>	</a:t>
            </a:r>
            <a:r>
              <a:rPr lang="en-GB" altLang="en-US" sz="1800" dirty="0">
                <a:solidFill>
                  <a:schemeClr val="tx2"/>
                </a:solidFill>
                <a:cs typeface="Times New Roman" pitchFamily="18" charset="0"/>
              </a:rPr>
              <a:t>[I </a:t>
            </a:r>
            <a:r>
              <a:rPr lang="en-GB" altLang="en-US" sz="1800" dirty="0" err="1">
                <a:solidFill>
                  <a:schemeClr val="tx2"/>
                </a:solidFill>
                <a:cs typeface="Times New Roman" pitchFamily="18" charset="0"/>
              </a:rPr>
              <a:t>Sommerville</a:t>
            </a:r>
            <a:r>
              <a:rPr lang="en-GB" altLang="en-US" sz="1800" dirty="0">
                <a:solidFill>
                  <a:schemeClr val="tx2"/>
                </a:solidFill>
                <a:cs typeface="Times New Roman" pitchFamily="18" charset="0"/>
              </a:rPr>
              <a:t>, 2016]</a:t>
            </a:r>
          </a:p>
          <a:p>
            <a:pPr eaLnBrk="1" hangingPunct="1"/>
            <a:r>
              <a:rPr lang="en-GB" altLang="en-US" sz="2000" dirty="0">
                <a:cs typeface="Times New Roman" pitchFamily="18" charset="0"/>
              </a:rPr>
              <a:t>is the establishment and use of sound engineering principles in order to economically obtain software that is reliable and works efficiently on real machines.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dirty="0">
                <a:cs typeface="Times New Roman" pitchFamily="18" charset="0"/>
              </a:rPr>
              <a:t>	</a:t>
            </a:r>
            <a:r>
              <a:rPr lang="en-GB" altLang="en-US" sz="1800" dirty="0">
                <a:solidFill>
                  <a:schemeClr val="tx2"/>
                </a:solidFill>
                <a:cs typeface="Times New Roman" pitchFamily="18" charset="0"/>
              </a:rPr>
              <a:t>[F L Bauer, NATO Conf. </a:t>
            </a:r>
            <a:r>
              <a:rPr lang="en-GB" altLang="en-US" sz="1800" dirty="0" err="1">
                <a:solidFill>
                  <a:schemeClr val="tx2"/>
                </a:solidFill>
                <a:cs typeface="Times New Roman" pitchFamily="18" charset="0"/>
              </a:rPr>
              <a:t>Softw</a:t>
            </a:r>
            <a:r>
              <a:rPr lang="en-GB" altLang="en-US" sz="1800" dirty="0">
                <a:solidFill>
                  <a:schemeClr val="tx2"/>
                </a:solidFill>
                <a:cs typeface="Times New Roman" pitchFamily="18" charset="0"/>
              </a:rPr>
              <a:t>. Eng., </a:t>
            </a:r>
            <a:r>
              <a:rPr lang="en-GB" altLang="en-US" sz="1800" dirty="0" err="1">
                <a:solidFill>
                  <a:schemeClr val="tx2"/>
                </a:solidFill>
                <a:cs typeface="Times New Roman" pitchFamily="18" charset="0"/>
              </a:rPr>
              <a:t>Garmisch</a:t>
            </a:r>
            <a:r>
              <a:rPr lang="en-GB" altLang="en-US" sz="1800" dirty="0">
                <a:solidFill>
                  <a:schemeClr val="tx2"/>
                </a:solidFill>
                <a:cs typeface="Times New Roman" pitchFamily="18" charset="0"/>
              </a:rPr>
              <a:t>, 1968]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748F9C4-08CC-45FD-B89D-C017D0B4FAF6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Some History…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NATO Conference, Garmisch, Germany, 1968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convened to discuss the “software crisis”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more complex systems on 3</a:t>
            </a:r>
            <a:r>
              <a:rPr lang="en-GB" altLang="en-US" sz="2000" baseline="30000"/>
              <a:t>rd</a:t>
            </a:r>
            <a:r>
              <a:rPr lang="en-GB" altLang="en-US" sz="2000"/>
              <a:t> generation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first coined the term “software engineering”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The software crisis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delays in software delivery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higher costs than originally estimated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software unreliable, difficult to maintain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Need for new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engineering discipline (apply theories within real constraints)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cover all aspects of production (technical and management)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DCC8013-71C8-4189-A2E7-D630D52F0B5F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Software Myths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marL="476250" indent="-476250" eaLnBrk="1" hangingPunct="1">
              <a:lnSpc>
                <a:spcPct val="80000"/>
              </a:lnSpc>
            </a:pPr>
            <a:r>
              <a:rPr lang="en-GB" altLang="en-US" sz="2400" dirty="0"/>
              <a:t>Management myths</a:t>
            </a:r>
          </a:p>
          <a:p>
            <a:pPr marL="952500" lvl="1" eaLnBrk="1" hangingPunct="1">
              <a:lnSpc>
                <a:spcPct val="80000"/>
              </a:lnSpc>
            </a:pPr>
            <a:r>
              <a:rPr lang="en-GB" altLang="en-US" sz="2000" dirty="0"/>
              <a:t>Follow published standards for building software</a:t>
            </a:r>
          </a:p>
          <a:p>
            <a:pPr marL="952500" lvl="1" eaLnBrk="1" hangingPunct="1">
              <a:lnSpc>
                <a:spcPct val="80000"/>
              </a:lnSpc>
            </a:pPr>
            <a:r>
              <a:rPr lang="en-GB" altLang="en-US" sz="2000" dirty="0"/>
              <a:t>Use state of the art tools to build software</a:t>
            </a:r>
          </a:p>
          <a:p>
            <a:pPr marL="952500" lvl="1" eaLnBrk="1" hangingPunct="1">
              <a:lnSpc>
                <a:spcPct val="80000"/>
              </a:lnSpc>
            </a:pPr>
            <a:r>
              <a:rPr lang="en-GB" altLang="en-US" sz="2000" dirty="0"/>
              <a:t>Add more programmers if behind schedule</a:t>
            </a:r>
          </a:p>
          <a:p>
            <a:pPr marL="476250" indent="-476250" eaLnBrk="1" hangingPunct="1">
              <a:lnSpc>
                <a:spcPct val="80000"/>
              </a:lnSpc>
            </a:pPr>
            <a:r>
              <a:rPr lang="en-GB" altLang="en-US" sz="2400" dirty="0"/>
              <a:t>Customer myths</a:t>
            </a:r>
          </a:p>
          <a:p>
            <a:pPr marL="952500" lvl="1" eaLnBrk="1" hangingPunct="1">
              <a:lnSpc>
                <a:spcPct val="80000"/>
              </a:lnSpc>
            </a:pPr>
            <a:r>
              <a:rPr lang="en-GB" altLang="en-US" sz="2000" dirty="0"/>
              <a:t>General description of objectives is enough to start coding</a:t>
            </a:r>
          </a:p>
          <a:p>
            <a:pPr marL="952500" lvl="1" eaLnBrk="1" hangingPunct="1">
              <a:lnSpc>
                <a:spcPct val="80000"/>
              </a:lnSpc>
            </a:pPr>
            <a:r>
              <a:rPr lang="en-GB" altLang="en-US" sz="2000" dirty="0"/>
              <a:t>Requirements may change as the software is flexible  </a:t>
            </a:r>
          </a:p>
          <a:p>
            <a:pPr marL="476250" indent="-476250" eaLnBrk="1" hangingPunct="1">
              <a:lnSpc>
                <a:spcPct val="80000"/>
              </a:lnSpc>
            </a:pPr>
            <a:r>
              <a:rPr lang="en-GB" altLang="en-US" sz="2400" dirty="0"/>
              <a:t>Practitioner myths</a:t>
            </a:r>
          </a:p>
          <a:p>
            <a:pPr marL="952500" lvl="1" eaLnBrk="1" hangingPunct="1">
              <a:lnSpc>
                <a:spcPct val="80000"/>
              </a:lnSpc>
            </a:pPr>
            <a:r>
              <a:rPr lang="en-GB" altLang="en-US" sz="2000" dirty="0"/>
              <a:t>Task is accomplished when the program works</a:t>
            </a:r>
          </a:p>
          <a:p>
            <a:pPr marL="952500" lvl="1" eaLnBrk="1" hangingPunct="1">
              <a:lnSpc>
                <a:spcPct val="80000"/>
              </a:lnSpc>
            </a:pPr>
            <a:r>
              <a:rPr lang="en-GB" altLang="en-US" sz="2000" dirty="0"/>
              <a:t>Quality assessment only when the program is running</a:t>
            </a:r>
          </a:p>
          <a:p>
            <a:pPr marL="952500" lvl="1" eaLnBrk="1" hangingPunct="1">
              <a:lnSpc>
                <a:spcPct val="80000"/>
              </a:lnSpc>
            </a:pPr>
            <a:r>
              <a:rPr lang="en-GB" altLang="en-US" sz="2000" dirty="0"/>
              <a:t>Working program is the only project deliverable </a:t>
            </a:r>
          </a:p>
          <a:p>
            <a:pPr marL="476250" indent="-476250" eaLnBrk="1" hangingPunct="1">
              <a:lnSpc>
                <a:spcPct val="80000"/>
              </a:lnSpc>
            </a:pPr>
            <a:r>
              <a:rPr lang="en-GB" altLang="en-US" sz="2400" dirty="0"/>
              <a:t>Continuing “software affliction” </a:t>
            </a:r>
            <a:r>
              <a:rPr lang="en-GB" altLang="en-US" sz="2000" dirty="0">
                <a:solidFill>
                  <a:schemeClr val="tx2"/>
                </a:solidFill>
              </a:rPr>
              <a:t>[Pressman, 1997].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06E3FA6-3269-4D98-872C-3F3ACE4930BF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 sz="140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Software Failures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Therac-25 (1985-1987): six people overexposed during treatments for cancer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Taurus (1993): London Stock Exchange automated transaction settlement system cancelled after 5 years in development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UK Passport Office (2006):  project </a:t>
            </a:r>
            <a:br>
              <a:rPr lang="en-GB" altLang="en-US" sz="2000" dirty="0"/>
            </a:br>
            <a:r>
              <a:rPr lang="en-GB" altLang="en-US" sz="2000" dirty="0"/>
              <a:t>cancelled after 10 years, wasting £12m, </a:t>
            </a:r>
            <a:br>
              <a:rPr lang="en-GB" altLang="en-US" sz="2000" dirty="0"/>
            </a:br>
            <a:r>
              <a:rPr lang="en-GB" altLang="en-US" sz="2000" dirty="0"/>
              <a:t>wrecking 500 holidays; due to lack </a:t>
            </a:r>
            <a:br>
              <a:rPr lang="en-GB" altLang="en-US" sz="2000" dirty="0"/>
            </a:br>
            <a:r>
              <a:rPr lang="en-GB" altLang="en-US" sz="2000" dirty="0"/>
              <a:t>of testing and change control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800" dirty="0"/>
              <a:t>	</a:t>
            </a:r>
            <a:br>
              <a:rPr lang="en-GB" altLang="en-US" sz="1800" dirty="0"/>
            </a:br>
            <a:r>
              <a:rPr lang="en-GB" altLang="en-US" sz="1800" dirty="0">
                <a:solidFill>
                  <a:schemeClr val="tx2"/>
                </a:solidFill>
              </a:rPr>
              <a:t>[http://infotech.fanshawec.on.ca/gsantor/</a:t>
            </a:r>
            <a:br>
              <a:rPr lang="en-GB" altLang="en-US" sz="1800" dirty="0">
                <a:solidFill>
                  <a:schemeClr val="tx2"/>
                </a:solidFill>
              </a:rPr>
            </a:br>
            <a:r>
              <a:rPr lang="en-GB" altLang="en-US" sz="1800" dirty="0">
                <a:solidFill>
                  <a:schemeClr val="tx2"/>
                </a:solidFill>
              </a:rPr>
              <a:t>	Computing/FamousBugs.htm]</a:t>
            </a:r>
          </a:p>
        </p:txBody>
      </p:sp>
      <p:pic>
        <p:nvPicPr>
          <p:cNvPr id="22534" name="Picture 6" descr="An image of the old UK passport." title="UK pass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3733800"/>
            <a:ext cx="15255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dirty="0"/>
              <a:t>© Anthony J H Simons, University of Sheffield 2022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F1F8DC0-F70A-4931-8BF4-42484E4C04BE}" type="slidenum">
              <a:rPr lang="en-GB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 sz="1400"/>
          </a:p>
        </p:txBody>
      </p:sp>
      <p:pic>
        <p:nvPicPr>
          <p:cNvPr id="37894" name="Picture 6" descr="The maiden launch of Ariane 5, which failed 39 seconds into flight.  The Cluster satellite mission that it carried was destroyed." title="Ariane 5 launc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40" y="1960068"/>
            <a:ext cx="280035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Technical Failures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4151312" cy="4078287"/>
          </a:xfrm>
        </p:spPr>
        <p:txBody>
          <a:bodyPr/>
          <a:lstStyle/>
          <a:p>
            <a:pPr eaLnBrk="1" hangingPunct="1"/>
            <a:r>
              <a:rPr lang="en-GB" altLang="en-US" sz="2000" dirty="0"/>
              <a:t>Ariane 5 (1996): explodes 39 sec. into launch due to an error converting from floating point into 16-bit integer</a:t>
            </a:r>
          </a:p>
          <a:p>
            <a:pPr eaLnBrk="1" hangingPunct="1"/>
            <a:r>
              <a:rPr lang="en-GB" altLang="en-US" sz="2000" dirty="0"/>
              <a:t>Costs $7bn and 10 years of effort – carried the original Cluster satellite mission</a:t>
            </a:r>
          </a:p>
          <a:p>
            <a:pPr eaLnBrk="1" hangingPunct="1"/>
            <a:r>
              <a:rPr lang="en-GB" altLang="en-US" sz="2000" dirty="0"/>
              <a:t>Real cause: wrong assumption when reusing Ariane 4 guidance package</a:t>
            </a:r>
          </a:p>
        </p:txBody>
      </p:sp>
      <p:sp>
        <p:nvSpPr>
          <p:cNvPr id="2" name="Right Arrow Callout 1"/>
          <p:cNvSpPr/>
          <p:nvPr/>
        </p:nvSpPr>
        <p:spPr bwMode="auto">
          <a:xfrm>
            <a:off x="4211950" y="5280129"/>
            <a:ext cx="1800250" cy="569314"/>
          </a:xfrm>
          <a:prstGeom prst="rightArrowCallout">
            <a:avLst>
              <a:gd name="adj1" fmla="val 31061"/>
              <a:gd name="adj2" fmla="val 29546"/>
              <a:gd name="adj3" fmla="val 25000"/>
              <a:gd name="adj4" fmla="val 649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/>
              <a:t>C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lick image </a:t>
            </a:r>
            <a:b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video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5095</TotalTime>
  <Words>3278</Words>
  <Application>Microsoft Office PowerPoint</Application>
  <PresentationFormat>On-screen Show (4:3)</PresentationFormat>
  <Paragraphs>505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Impact</vt:lpstr>
      <vt:lpstr>Tahoma</vt:lpstr>
      <vt:lpstr>Times New Roman</vt:lpstr>
      <vt:lpstr>Wingdings</vt:lpstr>
      <vt:lpstr>Blends</vt:lpstr>
      <vt:lpstr>Systems Design and Security</vt:lpstr>
      <vt:lpstr>Bibliography</vt:lpstr>
      <vt:lpstr>Outline</vt:lpstr>
      <vt:lpstr>What’s the Difference?</vt:lpstr>
      <vt:lpstr>Software Engineering…</vt:lpstr>
      <vt:lpstr>Some History…</vt:lpstr>
      <vt:lpstr>Software Myths</vt:lpstr>
      <vt:lpstr>Software Failures</vt:lpstr>
      <vt:lpstr>Technical Failures</vt:lpstr>
      <vt:lpstr>What we Lost!</vt:lpstr>
      <vt:lpstr>Systemic Failures</vt:lpstr>
      <vt:lpstr>Some Progress…</vt:lpstr>
      <vt:lpstr>Lab 1: Software and Risk</vt:lpstr>
      <vt:lpstr>Kinds of Software</vt:lpstr>
      <vt:lpstr>Software is Everywhere</vt:lpstr>
      <vt:lpstr>Software Process</vt:lpstr>
      <vt:lpstr>Software Lifecycle</vt:lpstr>
      <vt:lpstr>Lifecycle Activities – I</vt:lpstr>
      <vt:lpstr>Lifecycle Activities – II</vt:lpstr>
      <vt:lpstr>Lifecycle Activities – III</vt:lpstr>
      <vt:lpstr>Software Process Models</vt:lpstr>
      <vt:lpstr>Waterfall Lifecycle Model</vt:lpstr>
      <vt:lpstr>German V-Model</vt:lpstr>
      <vt:lpstr>Waterfall: Evaluation</vt:lpstr>
      <vt:lpstr>Rapid Prototyping</vt:lpstr>
      <vt:lpstr>Evolutionary Prototyping </vt:lpstr>
      <vt:lpstr>Prototyping: Evaluation</vt:lpstr>
      <vt:lpstr>Spiral Lifecycle Model</vt:lpstr>
      <vt:lpstr>Spiral Model: Features</vt:lpstr>
      <vt:lpstr>Spiral Model: Evaluation</vt:lpstr>
      <vt:lpstr>Formal Systems Development </vt:lpstr>
      <vt:lpstr>Formal Systems: Evaluation</vt:lpstr>
      <vt:lpstr>Incremental Development </vt:lpstr>
      <vt:lpstr>Incremental: Evaluation</vt:lpstr>
      <vt:lpstr>Lab 2: Which Lifecycle?</vt:lpstr>
      <vt:lpstr>Shift to Components</vt:lpstr>
      <vt:lpstr>Component-Based Development</vt:lpstr>
      <vt:lpstr>Changing Practices</vt:lpstr>
      <vt:lpstr>Components: Evaluation</vt:lpstr>
      <vt:lpstr>Agile Methods (XP)</vt:lpstr>
      <vt:lpstr>Agile Methods: Evaluation</vt:lpstr>
      <vt:lpstr>Shift to Services</vt:lpstr>
      <vt:lpstr>Services – Evaluation</vt:lpstr>
      <vt:lpstr>Summary</vt:lpstr>
    </vt:vector>
  </TitlesOfParts>
  <Company>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COM6030 Software Analysis and Design</dc:title>
  <dc:creator>Anthony J H Simons</dc:creator>
  <cp:lastModifiedBy>Anthony</cp:lastModifiedBy>
  <cp:revision>137</cp:revision>
  <dcterms:created xsi:type="dcterms:W3CDTF">2006-09-27T20:59:14Z</dcterms:created>
  <dcterms:modified xsi:type="dcterms:W3CDTF">2022-08-11T14:34:37Z</dcterms:modified>
</cp:coreProperties>
</file>