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60"/>
  </p:normalViewPr>
  <p:slideViewPr>
    <p:cSldViewPr snapToGrid="0">
      <p:cViewPr varScale="1">
        <p:scale>
          <a:sx n="83" d="100"/>
          <a:sy n="83" d="100"/>
        </p:scale>
        <p:origin x="60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81EA2-2DA3-4F7F-B481-73FA35CEB5F2}"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7817A-1BD5-4C65-B7C1-4F0F0A8DE854}" type="slidenum">
              <a:rPr lang="en-US" smtClean="0"/>
              <a:t>‹#›</a:t>
            </a:fld>
            <a:endParaRPr lang="en-US"/>
          </a:p>
        </p:txBody>
      </p:sp>
    </p:spTree>
    <p:extLst>
      <p:ext uri="{BB962C8B-B14F-4D97-AF65-F5344CB8AC3E}">
        <p14:creationId xmlns:p14="http://schemas.microsoft.com/office/powerpoint/2010/main" val="288974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60C3D2-CC41-4E52-AC9C-78C359794E6F}" type="datetime1">
              <a:rPr lang="en-US" smtClean="0"/>
              <a:t>8/11/2019</a:t>
            </a:fld>
            <a:endParaRPr lang="en-US"/>
          </a:p>
        </p:txBody>
      </p:sp>
      <p:sp>
        <p:nvSpPr>
          <p:cNvPr id="5" name="Footer Placeholder 4"/>
          <p:cNvSpPr>
            <a:spLocks noGrp="1"/>
          </p:cNvSpPr>
          <p:nvPr>
            <p:ph type="ftr" sz="quarter" idx="11"/>
          </p:nvPr>
        </p:nvSpPr>
        <p:spPr/>
        <p:txBody>
          <a:bodyPr/>
          <a:lstStyle/>
          <a:p>
            <a:r>
              <a:rPr lang="en-US" smtClean="0"/>
              <a:t>Smart Waste Management System</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305421E-9D9B-4025-A003-A0C0E0B6E498}" type="slidenum">
              <a:rPr lang="en-US" smtClean="0"/>
              <a:t>‹#›</a:t>
            </a:fld>
            <a:endParaRPr lang="en-US"/>
          </a:p>
        </p:txBody>
      </p:sp>
    </p:spTree>
    <p:extLst>
      <p:ext uri="{BB962C8B-B14F-4D97-AF65-F5344CB8AC3E}">
        <p14:creationId xmlns:p14="http://schemas.microsoft.com/office/powerpoint/2010/main" val="3612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F1F7BB-8EE2-4C86-861C-48A3A1BFA108}" type="datetime1">
              <a:rPr lang="en-US" smtClean="0"/>
              <a:t>8/11/2019</a:t>
            </a:fld>
            <a:endParaRPr lang="en-US"/>
          </a:p>
        </p:txBody>
      </p:sp>
      <p:sp>
        <p:nvSpPr>
          <p:cNvPr id="5" name="Footer Placeholder 4"/>
          <p:cNvSpPr>
            <a:spLocks noGrp="1"/>
          </p:cNvSpPr>
          <p:nvPr>
            <p:ph type="ftr" sz="quarter" idx="11"/>
          </p:nvPr>
        </p:nvSpPr>
        <p:spPr/>
        <p:txBody>
          <a:bodyPr/>
          <a:lstStyle/>
          <a:p>
            <a:r>
              <a:rPr lang="en-US" smtClean="0"/>
              <a:t>Smart Waste Management System</a:t>
            </a:r>
            <a:endParaRPr lang="en-US"/>
          </a:p>
        </p:txBody>
      </p:sp>
      <p:sp>
        <p:nvSpPr>
          <p:cNvPr id="6" name="Slide Number Placeholder 5"/>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101304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34DA7B-A145-4203-B21A-3CB7AE46FA88}" type="datetime1">
              <a:rPr lang="en-US" smtClean="0"/>
              <a:t>8/11/2019</a:t>
            </a:fld>
            <a:endParaRPr lang="en-US"/>
          </a:p>
        </p:txBody>
      </p:sp>
      <p:sp>
        <p:nvSpPr>
          <p:cNvPr id="5" name="Footer Placeholder 4"/>
          <p:cNvSpPr>
            <a:spLocks noGrp="1"/>
          </p:cNvSpPr>
          <p:nvPr>
            <p:ph type="ftr" sz="quarter" idx="11"/>
          </p:nvPr>
        </p:nvSpPr>
        <p:spPr/>
        <p:txBody>
          <a:bodyPr/>
          <a:lstStyle/>
          <a:p>
            <a:r>
              <a:rPr lang="en-US" smtClean="0"/>
              <a:t>Smart Waste Management System</a:t>
            </a:r>
            <a:endParaRPr lang="en-US"/>
          </a:p>
        </p:txBody>
      </p:sp>
      <p:sp>
        <p:nvSpPr>
          <p:cNvPr id="6" name="Slide Number Placeholder 5"/>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342171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C623AC-EC14-44A4-8EA4-426DB1C815EB}" type="datetime1">
              <a:rPr lang="en-US" smtClean="0"/>
              <a:t>8/11/2019</a:t>
            </a:fld>
            <a:endParaRPr lang="en-US"/>
          </a:p>
        </p:txBody>
      </p:sp>
      <p:sp>
        <p:nvSpPr>
          <p:cNvPr id="5" name="Footer Placeholder 4"/>
          <p:cNvSpPr>
            <a:spLocks noGrp="1"/>
          </p:cNvSpPr>
          <p:nvPr>
            <p:ph type="ftr" sz="quarter" idx="11"/>
          </p:nvPr>
        </p:nvSpPr>
        <p:spPr/>
        <p:txBody>
          <a:bodyPr/>
          <a:lstStyle/>
          <a:p>
            <a:r>
              <a:rPr lang="en-US" smtClean="0"/>
              <a:t>Smart Waste Management System</a:t>
            </a:r>
            <a:endParaRPr lang="en-US"/>
          </a:p>
        </p:txBody>
      </p:sp>
      <p:sp>
        <p:nvSpPr>
          <p:cNvPr id="6" name="Slide Number Placeholder 5"/>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40151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52076DDF-C92F-430C-9B93-75BE50689B0D}" type="datetime1">
              <a:rPr lang="en-US" smtClean="0"/>
              <a:t>8/11/2019</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smtClean="0"/>
              <a:t>Smart Waste Management System</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305421E-9D9B-4025-A003-A0C0E0B6E498}" type="slidenum">
              <a:rPr lang="en-US" smtClean="0"/>
              <a:t>‹#›</a:t>
            </a:fld>
            <a:endParaRPr lang="en-US"/>
          </a:p>
        </p:txBody>
      </p:sp>
    </p:spTree>
    <p:extLst>
      <p:ext uri="{BB962C8B-B14F-4D97-AF65-F5344CB8AC3E}">
        <p14:creationId xmlns:p14="http://schemas.microsoft.com/office/powerpoint/2010/main" val="321107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B685F5-35E5-4495-A8D3-143EA10CD4B9}" type="datetime1">
              <a:rPr lang="en-US" smtClean="0"/>
              <a:t>8/11/2019</a:t>
            </a:fld>
            <a:endParaRPr lang="en-US"/>
          </a:p>
        </p:txBody>
      </p:sp>
      <p:sp>
        <p:nvSpPr>
          <p:cNvPr id="6" name="Footer Placeholder 5"/>
          <p:cNvSpPr>
            <a:spLocks noGrp="1"/>
          </p:cNvSpPr>
          <p:nvPr>
            <p:ph type="ftr" sz="quarter" idx="11"/>
          </p:nvPr>
        </p:nvSpPr>
        <p:spPr/>
        <p:txBody>
          <a:bodyPr/>
          <a:lstStyle/>
          <a:p>
            <a:r>
              <a:rPr lang="en-US" smtClean="0"/>
              <a:t>Smart Waste Management System</a:t>
            </a:r>
            <a:endParaRPr lang="en-US"/>
          </a:p>
        </p:txBody>
      </p:sp>
      <p:sp>
        <p:nvSpPr>
          <p:cNvPr id="7" name="Slide Number Placeholder 6"/>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75029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8054F9-0D5D-4144-B706-02340827B722}" type="datetime1">
              <a:rPr lang="en-US" smtClean="0"/>
              <a:t>8/11/2019</a:t>
            </a:fld>
            <a:endParaRPr lang="en-US"/>
          </a:p>
        </p:txBody>
      </p:sp>
      <p:sp>
        <p:nvSpPr>
          <p:cNvPr id="8" name="Footer Placeholder 7"/>
          <p:cNvSpPr>
            <a:spLocks noGrp="1"/>
          </p:cNvSpPr>
          <p:nvPr>
            <p:ph type="ftr" sz="quarter" idx="11"/>
          </p:nvPr>
        </p:nvSpPr>
        <p:spPr/>
        <p:txBody>
          <a:bodyPr/>
          <a:lstStyle/>
          <a:p>
            <a:r>
              <a:rPr lang="en-US" smtClean="0"/>
              <a:t>Smart Waste Management System</a:t>
            </a:r>
            <a:endParaRPr lang="en-US"/>
          </a:p>
        </p:txBody>
      </p:sp>
      <p:sp>
        <p:nvSpPr>
          <p:cNvPr id="9" name="Slide Number Placeholder 8"/>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4166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A8F4E-F4DE-4EBA-8B58-F6028D10D837}" type="datetime1">
              <a:rPr lang="en-US" smtClean="0"/>
              <a:t>8/11/2019</a:t>
            </a:fld>
            <a:endParaRPr lang="en-US"/>
          </a:p>
        </p:txBody>
      </p:sp>
      <p:sp>
        <p:nvSpPr>
          <p:cNvPr id="4" name="Footer Placeholder 3"/>
          <p:cNvSpPr>
            <a:spLocks noGrp="1"/>
          </p:cNvSpPr>
          <p:nvPr>
            <p:ph type="ftr" sz="quarter" idx="11"/>
          </p:nvPr>
        </p:nvSpPr>
        <p:spPr/>
        <p:txBody>
          <a:bodyPr/>
          <a:lstStyle/>
          <a:p>
            <a:r>
              <a:rPr lang="en-US" smtClean="0"/>
              <a:t>Smart Waste Management System</a:t>
            </a:r>
            <a:endParaRPr lang="en-US"/>
          </a:p>
        </p:txBody>
      </p:sp>
      <p:sp>
        <p:nvSpPr>
          <p:cNvPr id="5" name="Slide Number Placeholder 4"/>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37877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55489-897A-455D-A6C8-3A40DCE875C1}" type="datetime1">
              <a:rPr lang="en-US" smtClean="0"/>
              <a:t>8/11/2019</a:t>
            </a:fld>
            <a:endParaRPr lang="en-US"/>
          </a:p>
        </p:txBody>
      </p:sp>
      <p:sp>
        <p:nvSpPr>
          <p:cNvPr id="3" name="Footer Placeholder 2"/>
          <p:cNvSpPr>
            <a:spLocks noGrp="1"/>
          </p:cNvSpPr>
          <p:nvPr>
            <p:ph type="ftr" sz="quarter" idx="11"/>
          </p:nvPr>
        </p:nvSpPr>
        <p:spPr/>
        <p:txBody>
          <a:bodyPr/>
          <a:lstStyle/>
          <a:p>
            <a:r>
              <a:rPr lang="en-US" smtClean="0"/>
              <a:t>Smart Waste Management System</a:t>
            </a:r>
            <a:endParaRPr lang="en-US"/>
          </a:p>
        </p:txBody>
      </p:sp>
      <p:sp>
        <p:nvSpPr>
          <p:cNvPr id="4" name="Slide Number Placeholder 3"/>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149661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7E387E-DC46-4545-893E-C1A676687204}" type="datetime1">
              <a:rPr lang="en-US" smtClean="0"/>
              <a:t>8/11/2019</a:t>
            </a:fld>
            <a:endParaRPr lang="en-US"/>
          </a:p>
        </p:txBody>
      </p:sp>
      <p:sp>
        <p:nvSpPr>
          <p:cNvPr id="6" name="Footer Placeholder 5"/>
          <p:cNvSpPr>
            <a:spLocks noGrp="1"/>
          </p:cNvSpPr>
          <p:nvPr>
            <p:ph type="ftr" sz="quarter" idx="11"/>
          </p:nvPr>
        </p:nvSpPr>
        <p:spPr/>
        <p:txBody>
          <a:bodyPr/>
          <a:lstStyle/>
          <a:p>
            <a:r>
              <a:rPr lang="en-US" smtClean="0"/>
              <a:t>Smart Waste Management System</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243136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B1FF0A-EC61-41B8-A7B3-8DA125B8AE20}" type="datetime1">
              <a:rPr lang="en-US" smtClean="0"/>
              <a:t>8/11/2019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305421E-9D9B-4025-A003-A0C0E0B6E498}" type="slidenum">
              <a:rPr lang="en-US" smtClean="0"/>
              <a:t>‹#›</a:t>
            </a:fld>
            <a:endParaRPr lang="en-US"/>
          </a:p>
        </p:txBody>
      </p:sp>
    </p:spTree>
    <p:extLst>
      <p:ext uri="{BB962C8B-B14F-4D97-AF65-F5344CB8AC3E}">
        <p14:creationId xmlns:p14="http://schemas.microsoft.com/office/powerpoint/2010/main" val="272598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67C1548-5774-462D-93BA-1594B43B9BBB}" type="datetime1">
              <a:rPr lang="en-US" smtClean="0"/>
              <a:t>8/11/2019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Smart Waste Management System</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305421E-9D9B-4025-A003-A0C0E0B6E498}" type="slidenum">
              <a:rPr lang="en-US" smtClean="0"/>
              <a:t>‹#›</a:t>
            </a:fld>
            <a:endParaRPr lang="en-US"/>
          </a:p>
        </p:txBody>
      </p:sp>
    </p:spTree>
    <p:extLst>
      <p:ext uri="{BB962C8B-B14F-4D97-AF65-F5344CB8AC3E}">
        <p14:creationId xmlns:p14="http://schemas.microsoft.com/office/powerpoint/2010/main" val="3661734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Waste Management System</a:t>
            </a:r>
            <a:endParaRPr lang="en-US" dirty="0"/>
          </a:p>
        </p:txBody>
      </p:sp>
      <p:sp>
        <p:nvSpPr>
          <p:cNvPr id="3" name="Subtitle 2"/>
          <p:cNvSpPr>
            <a:spLocks noGrp="1"/>
          </p:cNvSpPr>
          <p:nvPr>
            <p:ph type="subTitle" idx="1"/>
          </p:nvPr>
        </p:nvSpPr>
        <p:spPr>
          <a:xfrm>
            <a:off x="1051560" y="4666211"/>
            <a:ext cx="7891272" cy="1069848"/>
          </a:xfrm>
        </p:spPr>
        <p:txBody>
          <a:bodyPr>
            <a:noAutofit/>
          </a:bodyPr>
          <a:lstStyle/>
          <a:p>
            <a:pPr algn="l"/>
            <a:r>
              <a:rPr lang="en-US" sz="1600" dirty="0" smtClean="0"/>
              <a:t>Presented by:</a:t>
            </a:r>
          </a:p>
          <a:p>
            <a:pPr algn="l"/>
            <a:r>
              <a:rPr lang="en-US" sz="1600" dirty="0" err="1" smtClean="0"/>
              <a:t>Ashesh</a:t>
            </a:r>
            <a:r>
              <a:rPr lang="en-US" sz="1600" dirty="0" smtClean="0"/>
              <a:t> Shrestha</a:t>
            </a:r>
          </a:p>
          <a:p>
            <a:pPr algn="l"/>
            <a:r>
              <a:rPr lang="en-US" sz="1600" dirty="0" err="1" smtClean="0"/>
              <a:t>Wachaspati</a:t>
            </a:r>
            <a:r>
              <a:rPr lang="en-US" sz="1600" dirty="0" smtClean="0"/>
              <a:t> Arya</a:t>
            </a:r>
          </a:p>
          <a:p>
            <a:pPr algn="l"/>
            <a:r>
              <a:rPr lang="en-US" sz="1600" dirty="0" err="1" smtClean="0"/>
              <a:t>Alaka</a:t>
            </a:r>
            <a:r>
              <a:rPr lang="en-US" sz="1600" dirty="0" smtClean="0"/>
              <a:t> Shrestha</a:t>
            </a:r>
          </a:p>
          <a:p>
            <a:pPr algn="l"/>
            <a:r>
              <a:rPr lang="en-US" sz="1600" dirty="0" err="1" smtClean="0"/>
              <a:t>Sweta</a:t>
            </a:r>
            <a:r>
              <a:rPr lang="en-US" sz="1600" dirty="0" smtClean="0"/>
              <a:t> Singh</a:t>
            </a:r>
            <a:endParaRPr lang="en-US" sz="1600" dirty="0"/>
          </a:p>
        </p:txBody>
      </p:sp>
      <p:sp>
        <p:nvSpPr>
          <p:cNvPr id="5" name="Slide Number Placeholder 4"/>
          <p:cNvSpPr>
            <a:spLocks noGrp="1"/>
          </p:cNvSpPr>
          <p:nvPr>
            <p:ph type="sldNum" sz="quarter" idx="12"/>
          </p:nvPr>
        </p:nvSpPr>
        <p:spPr/>
        <p:txBody>
          <a:bodyPr/>
          <a:lstStyle/>
          <a:p>
            <a:fld id="{8305421E-9D9B-4025-A003-A0C0E0B6E498}" type="slidenum">
              <a:rPr lang="en-US" smtClean="0"/>
              <a:t>1</a:t>
            </a:fld>
            <a:endParaRPr lang="en-US"/>
          </a:p>
        </p:txBody>
      </p:sp>
    </p:spTree>
    <p:extLst>
      <p:ext uri="{BB962C8B-B14F-4D97-AF65-F5344CB8AC3E}">
        <p14:creationId xmlns:p14="http://schemas.microsoft.com/office/powerpoint/2010/main" val="3631411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Interface</a:t>
            </a:r>
            <a:r>
              <a:rPr lang="en-US" dirty="0" smtClean="0"/>
              <a:t>:</a:t>
            </a:r>
            <a:endParaRPr lang="en-US" dirty="0"/>
          </a:p>
        </p:txBody>
      </p:sp>
      <p:sp>
        <p:nvSpPr>
          <p:cNvPr id="3" name="Content Placeholder 2"/>
          <p:cNvSpPr>
            <a:spLocks noGrp="1"/>
          </p:cNvSpPr>
          <p:nvPr>
            <p:ph idx="1"/>
          </p:nvPr>
        </p:nvSpPr>
        <p:spPr/>
        <p:txBody>
          <a:bodyPr/>
          <a:lstStyle/>
          <a:p>
            <a:r>
              <a:rPr lang="en-US" dirty="0" smtClean="0"/>
              <a:t>Arduino IDE</a:t>
            </a:r>
            <a:endParaRPr lang="en-US" dirty="0"/>
          </a:p>
          <a:p>
            <a:r>
              <a:rPr lang="en-US" dirty="0" err="1"/>
              <a:t>WebServer</a:t>
            </a:r>
            <a:r>
              <a:rPr lang="en-US" dirty="0"/>
              <a:t> </a:t>
            </a:r>
          </a:p>
          <a:p>
            <a:endParaRPr lang="en-US" dirty="0"/>
          </a:p>
          <a:p>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10</a:t>
            </a:fld>
            <a:endParaRPr lang="en-US"/>
          </a:p>
        </p:txBody>
      </p:sp>
    </p:spTree>
    <p:extLst>
      <p:ext uri="{BB962C8B-B14F-4D97-AF65-F5344CB8AC3E}">
        <p14:creationId xmlns:p14="http://schemas.microsoft.com/office/powerpoint/2010/main" val="1152967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Front end </a:t>
            </a:r>
            <a:r>
              <a:rPr lang="en-US" dirty="0" smtClean="0"/>
              <a:t>Technologies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HTML5</a:t>
            </a:r>
          </a:p>
          <a:p>
            <a:r>
              <a:rPr lang="en-US" dirty="0" smtClean="0"/>
              <a:t>CSS3</a:t>
            </a:r>
          </a:p>
          <a:p>
            <a:r>
              <a:rPr lang="en-US" dirty="0" smtClean="0"/>
              <a:t>JavaScript</a:t>
            </a:r>
          </a:p>
          <a:p>
            <a:r>
              <a:rPr lang="en-US" dirty="0" smtClean="0"/>
              <a:t>JQuery</a:t>
            </a:r>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11</a:t>
            </a:fld>
            <a:endParaRPr lang="en-US"/>
          </a:p>
        </p:txBody>
      </p:sp>
    </p:spTree>
    <p:extLst>
      <p:ext uri="{BB962C8B-B14F-4D97-AF65-F5344CB8AC3E}">
        <p14:creationId xmlns:p14="http://schemas.microsoft.com/office/powerpoint/2010/main" val="230290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Technology</a:t>
            </a:r>
            <a:endParaRPr lang="en-US" dirty="0"/>
          </a:p>
        </p:txBody>
      </p:sp>
      <p:sp>
        <p:nvSpPr>
          <p:cNvPr id="3" name="Content Placeholder 2"/>
          <p:cNvSpPr>
            <a:spLocks noGrp="1"/>
          </p:cNvSpPr>
          <p:nvPr>
            <p:ph idx="1"/>
          </p:nvPr>
        </p:nvSpPr>
        <p:spPr/>
        <p:txBody>
          <a:bodyPr/>
          <a:lstStyle/>
          <a:p>
            <a:r>
              <a:rPr lang="en-US" dirty="0" smtClean="0"/>
              <a:t>Django </a:t>
            </a:r>
          </a:p>
          <a:p>
            <a:r>
              <a:rPr lang="en-US" dirty="0" err="1" smtClean="0"/>
              <a:t>MySql</a:t>
            </a:r>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12</a:t>
            </a:fld>
            <a:endParaRPr lang="en-US"/>
          </a:p>
        </p:txBody>
      </p:sp>
    </p:spTree>
    <p:extLst>
      <p:ext uri="{BB962C8B-B14F-4D97-AF65-F5344CB8AC3E}">
        <p14:creationId xmlns:p14="http://schemas.microsoft.com/office/powerpoint/2010/main" val="3811367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Tools/Design Tools</a:t>
            </a:r>
            <a:endParaRPr lang="en-US" dirty="0"/>
          </a:p>
        </p:txBody>
      </p:sp>
      <p:sp>
        <p:nvSpPr>
          <p:cNvPr id="3" name="Content Placeholder 2"/>
          <p:cNvSpPr>
            <a:spLocks noGrp="1"/>
          </p:cNvSpPr>
          <p:nvPr>
            <p:ph idx="1"/>
          </p:nvPr>
        </p:nvSpPr>
        <p:spPr/>
        <p:txBody>
          <a:bodyPr/>
          <a:lstStyle/>
          <a:p>
            <a:r>
              <a:rPr lang="en-US" dirty="0" smtClean="0"/>
              <a:t>Trello</a:t>
            </a:r>
          </a:p>
          <a:p>
            <a:r>
              <a:rPr lang="en-US" dirty="0" smtClean="0"/>
              <a:t>GitHub</a:t>
            </a:r>
          </a:p>
          <a:p>
            <a:r>
              <a:rPr lang="en-US" dirty="0" smtClean="0"/>
              <a:t>Draw.io</a:t>
            </a:r>
          </a:p>
          <a:p>
            <a:r>
              <a:rPr lang="en-US" dirty="0" smtClean="0"/>
              <a:t>Adobe Photoshop, Illustrator</a:t>
            </a:r>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13</a:t>
            </a:fld>
            <a:endParaRPr lang="en-US"/>
          </a:p>
        </p:txBody>
      </p:sp>
    </p:spTree>
    <p:extLst>
      <p:ext uri="{BB962C8B-B14F-4D97-AF65-F5344CB8AC3E}">
        <p14:creationId xmlns:p14="http://schemas.microsoft.com/office/powerpoint/2010/main" val="2378368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Interfaces</a:t>
            </a:r>
            <a:endParaRPr lang="en-US" dirty="0"/>
          </a:p>
        </p:txBody>
      </p:sp>
      <p:sp>
        <p:nvSpPr>
          <p:cNvPr id="3" name="Content Placeholder 2"/>
          <p:cNvSpPr>
            <a:spLocks noGrp="1"/>
          </p:cNvSpPr>
          <p:nvPr>
            <p:ph idx="1"/>
          </p:nvPr>
        </p:nvSpPr>
        <p:spPr/>
        <p:txBody>
          <a:bodyPr/>
          <a:lstStyle/>
          <a:p>
            <a:r>
              <a:rPr lang="en-US" dirty="0" smtClean="0"/>
              <a:t>Arduino Uno/Nano or </a:t>
            </a:r>
            <a:r>
              <a:rPr lang="en-US" dirty="0" err="1" smtClean="0"/>
              <a:t>NodeMCU</a:t>
            </a:r>
            <a:endParaRPr lang="en-US" dirty="0" smtClean="0"/>
          </a:p>
          <a:p>
            <a:r>
              <a:rPr lang="en-US" dirty="0" smtClean="0"/>
              <a:t>Ultrasonic Sensor</a:t>
            </a:r>
          </a:p>
          <a:p>
            <a:r>
              <a:rPr lang="en-US" dirty="0" smtClean="0"/>
              <a:t>Wi-Fi Module(Esp8266)</a:t>
            </a:r>
          </a:p>
          <a:p>
            <a:endParaRPr lang="en-US" dirty="0" smtClean="0"/>
          </a:p>
        </p:txBody>
      </p:sp>
      <p:sp>
        <p:nvSpPr>
          <p:cNvPr id="5" name="Slide Number Placeholder 4"/>
          <p:cNvSpPr>
            <a:spLocks noGrp="1"/>
          </p:cNvSpPr>
          <p:nvPr>
            <p:ph type="sldNum" sz="quarter" idx="12"/>
          </p:nvPr>
        </p:nvSpPr>
        <p:spPr/>
        <p:txBody>
          <a:bodyPr/>
          <a:lstStyle/>
          <a:p>
            <a:fld id="{8305421E-9D9B-4025-A003-A0C0E0B6E498}" type="slidenum">
              <a:rPr lang="en-US" smtClean="0"/>
              <a:t>14</a:t>
            </a:fld>
            <a:endParaRPr lang="en-US"/>
          </a:p>
        </p:txBody>
      </p:sp>
    </p:spTree>
    <p:extLst>
      <p:ext uri="{BB962C8B-B14F-4D97-AF65-F5344CB8AC3E}">
        <p14:creationId xmlns:p14="http://schemas.microsoft.com/office/powerpoint/2010/main" val="4248595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stretch>
            <a:fillRect/>
          </a:stretch>
        </p:blipFill>
        <p:spPr>
          <a:xfrm>
            <a:off x="2731138" y="1635703"/>
            <a:ext cx="6071117" cy="4785881"/>
          </a:xfrm>
          <a:prstGeom prst="rect">
            <a:avLst/>
          </a:prstGeom>
        </p:spPr>
      </p:pic>
      <p:sp>
        <p:nvSpPr>
          <p:cNvPr id="5" name="Slide Number Placeholder 4"/>
          <p:cNvSpPr>
            <a:spLocks noGrp="1"/>
          </p:cNvSpPr>
          <p:nvPr>
            <p:ph type="sldNum" sz="quarter" idx="12"/>
          </p:nvPr>
        </p:nvSpPr>
        <p:spPr/>
        <p:txBody>
          <a:bodyPr/>
          <a:lstStyle/>
          <a:p>
            <a:fld id="{8305421E-9D9B-4025-A003-A0C0E0B6E498}" type="slidenum">
              <a:rPr lang="en-US" smtClean="0"/>
              <a:t>15</a:t>
            </a:fld>
            <a:endParaRPr lang="en-US"/>
          </a:p>
        </p:txBody>
      </p:sp>
    </p:spTree>
    <p:extLst>
      <p:ext uri="{BB962C8B-B14F-4D97-AF65-F5344CB8AC3E}">
        <p14:creationId xmlns:p14="http://schemas.microsoft.com/office/powerpoint/2010/main" val="3326867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 2-DFD</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4036" y="1496292"/>
            <a:ext cx="10814211" cy="5361708"/>
          </a:xfrm>
        </p:spPr>
      </p:pic>
      <p:sp>
        <p:nvSpPr>
          <p:cNvPr id="4" name="Slide Number Placeholder 3"/>
          <p:cNvSpPr>
            <a:spLocks noGrp="1"/>
          </p:cNvSpPr>
          <p:nvPr>
            <p:ph type="sldNum" sz="quarter" idx="12"/>
          </p:nvPr>
        </p:nvSpPr>
        <p:spPr/>
        <p:txBody>
          <a:bodyPr/>
          <a:lstStyle/>
          <a:p>
            <a:fld id="{8305421E-9D9B-4025-A003-A0C0E0B6E498}" type="slidenum">
              <a:rPr lang="en-US" smtClean="0"/>
              <a:t>16</a:t>
            </a:fld>
            <a:endParaRPr lang="en-US"/>
          </a:p>
        </p:txBody>
      </p:sp>
    </p:spTree>
    <p:extLst>
      <p:ext uri="{BB962C8B-B14F-4D97-AF65-F5344CB8AC3E}">
        <p14:creationId xmlns:p14="http://schemas.microsoft.com/office/powerpoint/2010/main" val="4288726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8541"/>
            <a:ext cx="10515600" cy="1325563"/>
          </a:xfrm>
        </p:spPr>
        <p:txBody>
          <a:bodyPr/>
          <a:lstStyle/>
          <a:p>
            <a:r>
              <a:rPr lang="en-US" dirty="0" smtClean="0"/>
              <a:t>Project Task and Time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688080"/>
              </p:ext>
            </p:extLst>
          </p:nvPr>
        </p:nvGraphicFramePr>
        <p:xfrm>
          <a:off x="963104" y="925509"/>
          <a:ext cx="10075683" cy="5501964"/>
        </p:xfrm>
        <a:graphic>
          <a:graphicData uri="http://schemas.openxmlformats.org/drawingml/2006/table">
            <a:tbl>
              <a:tblPr firstRow="1" firstCol="1" bandRow="1">
                <a:tableStyleId>{5C22544A-7EE6-4342-B048-85BDC9FD1C3A}</a:tableStyleId>
              </a:tblPr>
              <a:tblGrid>
                <a:gridCol w="2099946">
                  <a:extLst>
                    <a:ext uri="{9D8B030D-6E8A-4147-A177-3AD203B41FA5}">
                      <a16:colId xmlns:a16="http://schemas.microsoft.com/office/drawing/2014/main" val="4010716305"/>
                    </a:ext>
                  </a:extLst>
                </a:gridCol>
                <a:gridCol w="937366">
                  <a:extLst>
                    <a:ext uri="{9D8B030D-6E8A-4147-A177-3AD203B41FA5}">
                      <a16:colId xmlns:a16="http://schemas.microsoft.com/office/drawing/2014/main" val="3624674191"/>
                    </a:ext>
                  </a:extLst>
                </a:gridCol>
                <a:gridCol w="951571">
                  <a:extLst>
                    <a:ext uri="{9D8B030D-6E8A-4147-A177-3AD203B41FA5}">
                      <a16:colId xmlns:a16="http://schemas.microsoft.com/office/drawing/2014/main" val="2389649266"/>
                    </a:ext>
                  </a:extLst>
                </a:gridCol>
                <a:gridCol w="917080">
                  <a:extLst>
                    <a:ext uri="{9D8B030D-6E8A-4147-A177-3AD203B41FA5}">
                      <a16:colId xmlns:a16="http://schemas.microsoft.com/office/drawing/2014/main" val="3981321677"/>
                    </a:ext>
                  </a:extLst>
                </a:gridCol>
                <a:gridCol w="955628">
                  <a:extLst>
                    <a:ext uri="{9D8B030D-6E8A-4147-A177-3AD203B41FA5}">
                      <a16:colId xmlns:a16="http://schemas.microsoft.com/office/drawing/2014/main" val="2624407244"/>
                    </a:ext>
                  </a:extLst>
                </a:gridCol>
                <a:gridCol w="1021566">
                  <a:extLst>
                    <a:ext uri="{9D8B030D-6E8A-4147-A177-3AD203B41FA5}">
                      <a16:colId xmlns:a16="http://schemas.microsoft.com/office/drawing/2014/main" val="3330834273"/>
                    </a:ext>
                  </a:extLst>
                </a:gridCol>
                <a:gridCol w="1021566">
                  <a:extLst>
                    <a:ext uri="{9D8B030D-6E8A-4147-A177-3AD203B41FA5}">
                      <a16:colId xmlns:a16="http://schemas.microsoft.com/office/drawing/2014/main" val="955472242"/>
                    </a:ext>
                  </a:extLst>
                </a:gridCol>
                <a:gridCol w="1085480">
                  <a:extLst>
                    <a:ext uri="{9D8B030D-6E8A-4147-A177-3AD203B41FA5}">
                      <a16:colId xmlns:a16="http://schemas.microsoft.com/office/drawing/2014/main" val="2104067726"/>
                    </a:ext>
                  </a:extLst>
                </a:gridCol>
                <a:gridCol w="1085480">
                  <a:extLst>
                    <a:ext uri="{9D8B030D-6E8A-4147-A177-3AD203B41FA5}">
                      <a16:colId xmlns:a16="http://schemas.microsoft.com/office/drawing/2014/main" val="2168445141"/>
                    </a:ext>
                  </a:extLst>
                </a:gridCol>
              </a:tblGrid>
              <a:tr h="624647">
                <a:tc>
                  <a:txBody>
                    <a:bodyPr/>
                    <a:lstStyle/>
                    <a:p>
                      <a:pPr marL="457200" marR="0" algn="just">
                        <a:lnSpc>
                          <a:spcPct val="150000"/>
                        </a:lnSpc>
                        <a:spcBef>
                          <a:spcPts val="0"/>
                        </a:spcBef>
                        <a:spcAft>
                          <a:spcPts val="0"/>
                        </a:spcAft>
                        <a:tabLst>
                          <a:tab pos="2971800" algn="ctr"/>
                          <a:tab pos="5943600" algn="r"/>
                        </a:tabLst>
                      </a:pPr>
                      <a:r>
                        <a:rPr lang="en-US" sz="1400" dirty="0" smtClean="0">
                          <a:effectLst/>
                        </a:rPr>
                        <a:t>               Weeks</a:t>
                      </a:r>
                    </a:p>
                    <a:p>
                      <a:pPr marL="457200" marR="0" algn="l">
                        <a:lnSpc>
                          <a:spcPct val="150000"/>
                        </a:lnSpc>
                        <a:spcBef>
                          <a:spcPts val="0"/>
                        </a:spcBef>
                        <a:spcAft>
                          <a:spcPts val="0"/>
                        </a:spcAft>
                        <a:tabLst>
                          <a:tab pos="2971800" algn="ctr"/>
                          <a:tab pos="5943600" algn="r"/>
                        </a:tabLst>
                      </a:pPr>
                      <a:r>
                        <a:rPr lang="en-US" sz="1400" dirty="0" smtClean="0">
                          <a:effectLst/>
                        </a:rPr>
                        <a:t>Works</a:t>
                      </a:r>
                    </a:p>
                  </a:txBody>
                  <a:tcPr marL="53425" marR="53425" marT="0" marB="0"/>
                </a:tc>
                <a:tc>
                  <a:txBody>
                    <a:bodyPr/>
                    <a:lstStyle/>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1st</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2nd</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3rd</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50000"/>
                        </a:lnSpc>
                        <a:spcBef>
                          <a:spcPts val="0"/>
                        </a:spcBef>
                        <a:spcAft>
                          <a:spcPts val="0"/>
                        </a:spcAft>
                      </a:pPr>
                      <a:r>
                        <a:rPr lang="en-US" sz="900" dirty="0">
                          <a:effectLst/>
                        </a:rPr>
                        <a:t> </a:t>
                      </a:r>
                    </a:p>
                    <a:p>
                      <a:pPr marL="0" marR="0" algn="just">
                        <a:lnSpc>
                          <a:spcPct val="150000"/>
                        </a:lnSpc>
                        <a:spcBef>
                          <a:spcPts val="0"/>
                        </a:spcBef>
                        <a:spcAft>
                          <a:spcPts val="0"/>
                        </a:spcAft>
                      </a:pPr>
                      <a:r>
                        <a:rPr lang="en-US" sz="900" dirty="0">
                          <a:effectLst/>
                        </a:rPr>
                        <a:t> </a:t>
                      </a:r>
                    </a:p>
                    <a:p>
                      <a:pPr marL="0" marR="0" algn="just">
                        <a:lnSpc>
                          <a:spcPct val="150000"/>
                        </a:lnSpc>
                        <a:spcBef>
                          <a:spcPts val="0"/>
                        </a:spcBef>
                        <a:spcAft>
                          <a:spcPts val="0"/>
                        </a:spcAft>
                      </a:pPr>
                      <a:r>
                        <a:rPr lang="en-US" sz="900" dirty="0">
                          <a:effectLst/>
                        </a:rPr>
                        <a:t>4th</a:t>
                      </a:r>
                      <a:endParaRPr lang="en-US" sz="9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5th</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6th</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7th</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 </a:t>
                      </a:r>
                    </a:p>
                    <a:p>
                      <a:pPr marL="0" marR="0" algn="just">
                        <a:lnSpc>
                          <a:spcPct val="150000"/>
                        </a:lnSpc>
                        <a:spcBef>
                          <a:spcPts val="0"/>
                        </a:spcBef>
                        <a:spcAft>
                          <a:spcPts val="0"/>
                        </a:spcAft>
                      </a:pPr>
                      <a:r>
                        <a:rPr lang="en-US" sz="900">
                          <a:effectLst/>
                        </a:rPr>
                        <a:t>8th</a:t>
                      </a:r>
                      <a:endParaRPr lang="en-US" sz="900">
                        <a:effectLst/>
                        <a:latin typeface="Calibri" panose="020F0502020204030204" pitchFamily="34" charset="0"/>
                        <a:ea typeface="Calibri" panose="020F0502020204030204" pitchFamily="34" charset="0"/>
                        <a:cs typeface="Mangal"/>
                      </a:endParaRPr>
                    </a:p>
                  </a:txBody>
                  <a:tcPr marL="53425" marR="53425" marT="0" marB="0"/>
                </a:tc>
                <a:extLst>
                  <a:ext uri="{0D108BD9-81ED-4DB2-BD59-A6C34878D82A}">
                    <a16:rowId xmlns:a16="http://schemas.microsoft.com/office/drawing/2014/main" val="283048197"/>
                  </a:ext>
                </a:extLst>
              </a:tr>
              <a:tr h="929528">
                <a:tc>
                  <a:txBody>
                    <a:bodyPr/>
                    <a:lstStyle/>
                    <a:p>
                      <a:pPr marL="0" marR="0" algn="just">
                        <a:lnSpc>
                          <a:spcPct val="107000"/>
                        </a:lnSpc>
                        <a:spcBef>
                          <a:spcPts val="0"/>
                        </a:spcBef>
                        <a:spcAft>
                          <a:spcPts val="0"/>
                        </a:spcAft>
                      </a:pPr>
                      <a:r>
                        <a:rPr lang="en-US" sz="1400" dirty="0">
                          <a:effectLst/>
                        </a:rPr>
                        <a:t> </a:t>
                      </a:r>
                    </a:p>
                    <a:p>
                      <a:pPr marL="0" marR="0" algn="just">
                        <a:lnSpc>
                          <a:spcPct val="107000"/>
                        </a:lnSpc>
                        <a:spcBef>
                          <a:spcPts val="0"/>
                        </a:spcBef>
                        <a:spcAft>
                          <a:spcPts val="0"/>
                        </a:spcAft>
                      </a:pPr>
                      <a:r>
                        <a:rPr lang="en-US" sz="1400" dirty="0">
                          <a:effectLst/>
                        </a:rPr>
                        <a:t>Title Selection</a:t>
                      </a:r>
                    </a:p>
                    <a:p>
                      <a:pPr marL="0" marR="0" algn="just">
                        <a:lnSpc>
                          <a:spcPct val="107000"/>
                        </a:lnSpc>
                        <a:spcBef>
                          <a:spcPts val="0"/>
                        </a:spcBef>
                        <a:spcAft>
                          <a:spcPts val="0"/>
                        </a:spcAft>
                      </a:pPr>
                      <a:r>
                        <a:rPr lang="en-US" sz="1400" dirty="0">
                          <a:effectLst/>
                        </a:rPr>
                        <a:t>&amp; Literature</a:t>
                      </a:r>
                    </a:p>
                    <a:p>
                      <a:pPr marL="0" marR="0" algn="just">
                        <a:lnSpc>
                          <a:spcPct val="107000"/>
                        </a:lnSpc>
                        <a:spcBef>
                          <a:spcPts val="0"/>
                        </a:spcBef>
                        <a:spcAft>
                          <a:spcPts val="0"/>
                        </a:spcAft>
                      </a:pPr>
                      <a:r>
                        <a:rPr lang="en-US" sz="1400" dirty="0">
                          <a:effectLst/>
                        </a:rPr>
                        <a:t>Review</a:t>
                      </a:r>
                      <a:endParaRPr lang="en-US" sz="14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tc>
                <a:extLst>
                  <a:ext uri="{0D108BD9-81ED-4DB2-BD59-A6C34878D82A}">
                    <a16:rowId xmlns:a16="http://schemas.microsoft.com/office/drawing/2014/main" val="748686545"/>
                  </a:ext>
                </a:extLst>
              </a:tr>
              <a:tr h="694226">
                <a:tc>
                  <a:txBody>
                    <a:bodyPr/>
                    <a:lstStyle/>
                    <a:p>
                      <a:pPr marL="0" marR="0" algn="just">
                        <a:lnSpc>
                          <a:spcPct val="107000"/>
                        </a:lnSpc>
                        <a:spcBef>
                          <a:spcPts val="0"/>
                        </a:spcBef>
                        <a:spcAft>
                          <a:spcPts val="0"/>
                        </a:spcAft>
                      </a:pPr>
                      <a:r>
                        <a:rPr lang="en-US" sz="1400" dirty="0">
                          <a:effectLst/>
                        </a:rPr>
                        <a:t> </a:t>
                      </a:r>
                    </a:p>
                    <a:p>
                      <a:pPr marL="0" marR="0" algn="just">
                        <a:lnSpc>
                          <a:spcPct val="107000"/>
                        </a:lnSpc>
                        <a:spcBef>
                          <a:spcPts val="0"/>
                        </a:spcBef>
                        <a:spcAft>
                          <a:spcPts val="0"/>
                        </a:spcAft>
                      </a:pPr>
                      <a:r>
                        <a:rPr lang="en-US" sz="1400" dirty="0">
                          <a:effectLst/>
                        </a:rPr>
                        <a:t>Component</a:t>
                      </a:r>
                    </a:p>
                    <a:p>
                      <a:pPr marL="0" marR="0" algn="just">
                        <a:lnSpc>
                          <a:spcPct val="107000"/>
                        </a:lnSpc>
                        <a:spcBef>
                          <a:spcPts val="0"/>
                        </a:spcBef>
                        <a:spcAft>
                          <a:spcPts val="0"/>
                        </a:spcAft>
                      </a:pPr>
                      <a:r>
                        <a:rPr lang="en-US" sz="1400" dirty="0">
                          <a:effectLst/>
                        </a:rPr>
                        <a:t>Collection</a:t>
                      </a:r>
                      <a:endParaRPr lang="en-US" sz="14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extLst>
                  <a:ext uri="{0D108BD9-81ED-4DB2-BD59-A6C34878D82A}">
                    <a16:rowId xmlns:a16="http://schemas.microsoft.com/office/drawing/2014/main" val="2144348497"/>
                  </a:ext>
                </a:extLst>
              </a:tr>
              <a:tr h="929528">
                <a:tc>
                  <a:txBody>
                    <a:bodyPr/>
                    <a:lstStyle/>
                    <a:p>
                      <a:pPr marL="0" marR="0" algn="just">
                        <a:lnSpc>
                          <a:spcPct val="107000"/>
                        </a:lnSpc>
                        <a:spcBef>
                          <a:spcPts val="0"/>
                        </a:spcBef>
                        <a:spcAft>
                          <a:spcPts val="0"/>
                        </a:spcAft>
                      </a:pPr>
                      <a:r>
                        <a:rPr lang="en-US" sz="1400" dirty="0" smtClean="0">
                          <a:effectLst/>
                        </a:rPr>
                        <a:t> </a:t>
                      </a:r>
                    </a:p>
                    <a:p>
                      <a:pPr marL="0" marR="0" algn="just">
                        <a:lnSpc>
                          <a:spcPct val="107000"/>
                        </a:lnSpc>
                        <a:spcBef>
                          <a:spcPts val="0"/>
                        </a:spcBef>
                        <a:spcAft>
                          <a:spcPts val="0"/>
                        </a:spcAft>
                      </a:pPr>
                      <a:r>
                        <a:rPr lang="en-US" sz="1400" dirty="0" smtClean="0">
                          <a:effectLst/>
                        </a:rPr>
                        <a:t>Problem</a:t>
                      </a:r>
                    </a:p>
                    <a:p>
                      <a:pPr marL="0" marR="0" algn="just">
                        <a:lnSpc>
                          <a:spcPct val="107000"/>
                        </a:lnSpc>
                        <a:spcBef>
                          <a:spcPts val="0"/>
                        </a:spcBef>
                        <a:spcAft>
                          <a:spcPts val="0"/>
                        </a:spcAft>
                      </a:pPr>
                      <a:r>
                        <a:rPr lang="en-US" sz="1400" dirty="0" smtClean="0">
                          <a:effectLst/>
                        </a:rPr>
                        <a:t>Discussion/Template Designing</a:t>
                      </a:r>
                      <a:endParaRPr lang="en-US" sz="14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tc>
                <a:extLst>
                  <a:ext uri="{0D108BD9-81ED-4DB2-BD59-A6C34878D82A}">
                    <a16:rowId xmlns:a16="http://schemas.microsoft.com/office/drawing/2014/main" val="2637281683"/>
                  </a:ext>
                </a:extLst>
              </a:tr>
              <a:tr h="929528">
                <a:tc>
                  <a:txBody>
                    <a:bodyPr/>
                    <a:lstStyle/>
                    <a:p>
                      <a:pPr marL="0" marR="0" algn="just">
                        <a:lnSpc>
                          <a:spcPct val="107000"/>
                        </a:lnSpc>
                        <a:spcBef>
                          <a:spcPts val="0"/>
                        </a:spcBef>
                        <a:spcAft>
                          <a:spcPts val="0"/>
                        </a:spcAft>
                      </a:pPr>
                      <a:r>
                        <a:rPr lang="en-US" sz="1400" dirty="0">
                          <a:effectLst/>
                        </a:rPr>
                        <a:t> </a:t>
                      </a:r>
                    </a:p>
                    <a:p>
                      <a:pPr marL="0" marR="0">
                        <a:lnSpc>
                          <a:spcPct val="107000"/>
                        </a:lnSpc>
                        <a:spcBef>
                          <a:spcPts val="0"/>
                        </a:spcBef>
                        <a:spcAft>
                          <a:spcPts val="0"/>
                        </a:spcAft>
                      </a:pPr>
                      <a:r>
                        <a:rPr lang="en-US" sz="1400" dirty="0">
                          <a:effectLst/>
                        </a:rPr>
                        <a:t>Circuit Design, Connecting &amp; Backend</a:t>
                      </a:r>
                      <a:endParaRPr lang="en-US" sz="14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tc>
                <a:extLst>
                  <a:ext uri="{0D108BD9-81ED-4DB2-BD59-A6C34878D82A}">
                    <a16:rowId xmlns:a16="http://schemas.microsoft.com/office/drawing/2014/main" val="2297559407"/>
                  </a:ext>
                </a:extLst>
              </a:tr>
              <a:tr h="694226">
                <a:tc>
                  <a:txBody>
                    <a:bodyPr/>
                    <a:lstStyle/>
                    <a:p>
                      <a:pPr marL="0" marR="0" algn="just">
                        <a:lnSpc>
                          <a:spcPct val="107000"/>
                        </a:lnSpc>
                        <a:spcBef>
                          <a:spcPts val="0"/>
                        </a:spcBef>
                        <a:spcAft>
                          <a:spcPts val="0"/>
                        </a:spcAft>
                      </a:pPr>
                      <a:r>
                        <a:rPr lang="en-US" sz="1400" dirty="0">
                          <a:effectLst/>
                        </a:rPr>
                        <a:t> </a:t>
                      </a:r>
                    </a:p>
                    <a:p>
                      <a:pPr marL="0" marR="0">
                        <a:lnSpc>
                          <a:spcPct val="107000"/>
                        </a:lnSpc>
                        <a:spcBef>
                          <a:spcPts val="0"/>
                        </a:spcBef>
                        <a:spcAft>
                          <a:spcPts val="0"/>
                        </a:spcAft>
                      </a:pPr>
                      <a:r>
                        <a:rPr lang="en-US" sz="1400" dirty="0">
                          <a:effectLst/>
                        </a:rPr>
                        <a:t> Testing and debugging</a:t>
                      </a:r>
                      <a:endParaRPr lang="en-US" sz="14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Mangal"/>
                      </a:endParaRPr>
                    </a:p>
                  </a:txBody>
                  <a:tcPr marL="53425" marR="53425" marT="0" marB="0"/>
                </a:tc>
                <a:extLst>
                  <a:ext uri="{0D108BD9-81ED-4DB2-BD59-A6C34878D82A}">
                    <a16:rowId xmlns:a16="http://schemas.microsoft.com/office/drawing/2014/main" val="1084537412"/>
                  </a:ext>
                </a:extLst>
              </a:tr>
              <a:tr h="600695">
                <a:tc>
                  <a:txBody>
                    <a:bodyPr/>
                    <a:lstStyle/>
                    <a:p>
                      <a:pPr marL="0" marR="0" algn="just">
                        <a:lnSpc>
                          <a:spcPct val="107000"/>
                        </a:lnSpc>
                        <a:spcBef>
                          <a:spcPts val="0"/>
                        </a:spcBef>
                        <a:spcAft>
                          <a:spcPts val="0"/>
                        </a:spcAft>
                      </a:pPr>
                      <a:r>
                        <a:rPr lang="en-US" sz="1400" dirty="0">
                          <a:effectLst/>
                        </a:rPr>
                        <a:t> </a:t>
                      </a:r>
                    </a:p>
                    <a:p>
                      <a:pPr marL="0" marR="0" algn="just">
                        <a:lnSpc>
                          <a:spcPct val="107000"/>
                        </a:lnSpc>
                        <a:spcBef>
                          <a:spcPts val="0"/>
                        </a:spcBef>
                        <a:spcAft>
                          <a:spcPts val="0"/>
                        </a:spcAft>
                      </a:pPr>
                      <a:r>
                        <a:rPr lang="en-US" sz="1400" dirty="0">
                          <a:effectLst/>
                        </a:rPr>
                        <a:t>Finalizing &amp;</a:t>
                      </a:r>
                    </a:p>
                    <a:p>
                      <a:pPr marL="0" marR="0" algn="just">
                        <a:lnSpc>
                          <a:spcPct val="107000"/>
                        </a:lnSpc>
                        <a:spcBef>
                          <a:spcPts val="0"/>
                        </a:spcBef>
                        <a:spcAft>
                          <a:spcPts val="0"/>
                        </a:spcAft>
                      </a:pPr>
                      <a:r>
                        <a:rPr lang="en-US" sz="1400" dirty="0">
                          <a:effectLst/>
                        </a:rPr>
                        <a:t>Documentation</a:t>
                      </a:r>
                      <a:endParaRPr lang="en-US" sz="1400" dirty="0">
                        <a:effectLst/>
                        <a:latin typeface="Calibri" panose="020F0502020204030204" pitchFamily="34" charset="0"/>
                        <a:ea typeface="Calibri" panose="020F0502020204030204" pitchFamily="34" charset="0"/>
                        <a:cs typeface="Mangal"/>
                      </a:endParaRPr>
                    </a:p>
                  </a:txBody>
                  <a:tcPr marL="53425" marR="53425" marT="0" marB="0"/>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tc>
                  <a:txBody>
                    <a:bodyPr/>
                    <a:lstStyle/>
                    <a:p>
                      <a:pPr marL="0" marR="0" algn="just">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Mangal"/>
                      </a:endParaRPr>
                    </a:p>
                  </a:txBody>
                  <a:tcPr marL="53425" marR="53425" marT="0" marB="0">
                    <a:solidFill>
                      <a:srgbClr val="002060"/>
                    </a:solidFill>
                  </a:tcPr>
                </a:tc>
                <a:extLst>
                  <a:ext uri="{0D108BD9-81ED-4DB2-BD59-A6C34878D82A}">
                    <a16:rowId xmlns:a16="http://schemas.microsoft.com/office/drawing/2014/main" val="4105969937"/>
                  </a:ext>
                </a:extLst>
              </a:tr>
            </a:tbl>
          </a:graphicData>
        </a:graphic>
      </p:graphicFrame>
      <p:sp>
        <p:nvSpPr>
          <p:cNvPr id="5" name="Rectangle 2"/>
          <p:cNvSpPr>
            <a:spLocks noChangeArrowheads="1"/>
          </p:cNvSpPr>
          <p:nvPr/>
        </p:nvSpPr>
        <p:spPr bwMode="auto">
          <a:xfrm>
            <a:off x="-1958469" y="1891613"/>
            <a:ext cx="213343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6" name="Straight Arrow Connector 5"/>
          <p:cNvCxnSpPr>
            <a:cxnSpLocks noChangeShapeType="1"/>
          </p:cNvCxnSpPr>
          <p:nvPr/>
        </p:nvCxnSpPr>
        <p:spPr bwMode="auto">
          <a:xfrm>
            <a:off x="963104" y="1041064"/>
            <a:ext cx="2100607" cy="5614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Slide Number Placeholder 6"/>
          <p:cNvSpPr>
            <a:spLocks noGrp="1"/>
          </p:cNvSpPr>
          <p:nvPr>
            <p:ph type="sldNum" sz="quarter" idx="12"/>
          </p:nvPr>
        </p:nvSpPr>
        <p:spPr/>
        <p:txBody>
          <a:bodyPr/>
          <a:lstStyle/>
          <a:p>
            <a:fld id="{8305421E-9D9B-4025-A003-A0C0E0B6E498}" type="slidenum">
              <a:rPr lang="en-US" smtClean="0"/>
              <a:t>17</a:t>
            </a:fld>
            <a:endParaRPr lang="en-US"/>
          </a:p>
        </p:txBody>
      </p:sp>
    </p:spTree>
    <p:extLst>
      <p:ext uri="{BB962C8B-B14F-4D97-AF65-F5344CB8AC3E}">
        <p14:creationId xmlns:p14="http://schemas.microsoft.com/office/powerpoint/2010/main" val="3841829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Division Table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17753126"/>
              </p:ext>
            </p:extLst>
          </p:nvPr>
        </p:nvGraphicFramePr>
        <p:xfrm>
          <a:off x="838200" y="1690688"/>
          <a:ext cx="9811326" cy="4861972"/>
        </p:xfrm>
        <a:graphic>
          <a:graphicData uri="http://schemas.openxmlformats.org/drawingml/2006/table">
            <a:tbl>
              <a:tblPr firstRow="1" bandRow="1">
                <a:tableStyleId>{5C22544A-7EE6-4342-B048-85BDC9FD1C3A}</a:tableStyleId>
              </a:tblPr>
              <a:tblGrid>
                <a:gridCol w="4905663">
                  <a:extLst>
                    <a:ext uri="{9D8B030D-6E8A-4147-A177-3AD203B41FA5}">
                      <a16:colId xmlns:a16="http://schemas.microsoft.com/office/drawing/2014/main" val="3382201243"/>
                    </a:ext>
                  </a:extLst>
                </a:gridCol>
                <a:gridCol w="4905663">
                  <a:extLst>
                    <a:ext uri="{9D8B030D-6E8A-4147-A177-3AD203B41FA5}">
                      <a16:colId xmlns:a16="http://schemas.microsoft.com/office/drawing/2014/main" val="3052563944"/>
                    </a:ext>
                  </a:extLst>
                </a:gridCol>
              </a:tblGrid>
              <a:tr h="527573">
                <a:tc>
                  <a:txBody>
                    <a:bodyPr/>
                    <a:lstStyle/>
                    <a:p>
                      <a:r>
                        <a:rPr lang="en-US" dirty="0" smtClean="0"/>
                        <a:t>Works</a:t>
                      </a:r>
                      <a:endParaRPr lang="en-US" dirty="0"/>
                    </a:p>
                  </a:txBody>
                  <a:tcPr/>
                </a:tc>
                <a:tc>
                  <a:txBody>
                    <a:bodyPr/>
                    <a:lstStyle/>
                    <a:p>
                      <a:r>
                        <a:rPr lang="en-US" dirty="0" smtClean="0"/>
                        <a:t>Name</a:t>
                      </a:r>
                      <a:endParaRPr lang="en-US" dirty="0"/>
                    </a:p>
                  </a:txBody>
                  <a:tcPr/>
                </a:tc>
                <a:extLst>
                  <a:ext uri="{0D108BD9-81ED-4DB2-BD59-A6C34878D82A}">
                    <a16:rowId xmlns:a16="http://schemas.microsoft.com/office/drawing/2014/main" val="50693055"/>
                  </a:ext>
                </a:extLst>
              </a:tr>
              <a:tr h="527573">
                <a:tc>
                  <a:txBody>
                    <a:bodyPr/>
                    <a:lstStyle/>
                    <a:p>
                      <a:pPr marL="0" marR="0" algn="just">
                        <a:lnSpc>
                          <a:spcPct val="107000"/>
                        </a:lnSpc>
                        <a:spcBef>
                          <a:spcPts val="0"/>
                        </a:spcBef>
                        <a:spcAft>
                          <a:spcPts val="0"/>
                        </a:spcAft>
                      </a:pPr>
                      <a:r>
                        <a:rPr lang="en-US" sz="1400" dirty="0" smtClean="0">
                          <a:effectLst/>
                        </a:rPr>
                        <a:t> </a:t>
                      </a:r>
                    </a:p>
                    <a:p>
                      <a:pPr marL="0" marR="0" algn="just">
                        <a:lnSpc>
                          <a:spcPct val="107000"/>
                        </a:lnSpc>
                        <a:spcBef>
                          <a:spcPts val="0"/>
                        </a:spcBef>
                        <a:spcAft>
                          <a:spcPts val="0"/>
                        </a:spcAft>
                      </a:pPr>
                      <a:r>
                        <a:rPr lang="en-US" sz="1400" dirty="0" smtClean="0">
                          <a:effectLst/>
                        </a:rPr>
                        <a:t>Title Selection&amp; Literature</a:t>
                      </a:r>
                    </a:p>
                    <a:p>
                      <a:pPr marL="0" marR="0" algn="just">
                        <a:lnSpc>
                          <a:spcPct val="107000"/>
                        </a:lnSpc>
                        <a:spcBef>
                          <a:spcPts val="0"/>
                        </a:spcBef>
                        <a:spcAft>
                          <a:spcPts val="0"/>
                        </a:spcAft>
                      </a:pPr>
                      <a:r>
                        <a:rPr lang="en-US" sz="1400" dirty="0" smtClean="0">
                          <a:effectLst/>
                        </a:rPr>
                        <a:t>Review/Requirement</a:t>
                      </a:r>
                      <a:r>
                        <a:rPr lang="en-US" sz="1400" baseline="0" dirty="0" smtClean="0">
                          <a:effectLst/>
                        </a:rPr>
                        <a:t> Analysis</a:t>
                      </a:r>
                      <a:endParaRPr lang="en-US" sz="1400" dirty="0" smtClean="0">
                        <a:effectLst/>
                        <a:latin typeface="Calibri" panose="020F0502020204030204" pitchFamily="34" charset="0"/>
                        <a:ea typeface="Calibri" panose="020F0502020204030204" pitchFamily="34" charset="0"/>
                        <a:cs typeface="Mangal"/>
                      </a:endParaRPr>
                    </a:p>
                    <a:p>
                      <a:pPr algn="just"/>
                      <a:endParaRPr lang="en-US" sz="1400" dirty="0"/>
                    </a:p>
                  </a:txBody>
                  <a:tcPr/>
                </a:tc>
                <a:tc>
                  <a:txBody>
                    <a:bodyPr/>
                    <a:lstStyle/>
                    <a:p>
                      <a:r>
                        <a:rPr lang="en-US" dirty="0" err="1" smtClean="0"/>
                        <a:t>Ashesh</a:t>
                      </a:r>
                      <a:r>
                        <a:rPr lang="en-US" dirty="0" smtClean="0"/>
                        <a:t>, </a:t>
                      </a:r>
                      <a:r>
                        <a:rPr lang="en-US" dirty="0" err="1" smtClean="0"/>
                        <a:t>Wachas</a:t>
                      </a:r>
                      <a:r>
                        <a:rPr lang="en-US" dirty="0" smtClean="0"/>
                        <a:t>, </a:t>
                      </a:r>
                      <a:r>
                        <a:rPr lang="en-US" dirty="0" err="1" smtClean="0"/>
                        <a:t>Alaka</a:t>
                      </a:r>
                      <a:r>
                        <a:rPr lang="en-US" dirty="0" smtClean="0"/>
                        <a:t>, </a:t>
                      </a:r>
                      <a:r>
                        <a:rPr lang="en-US" dirty="0" err="1" smtClean="0"/>
                        <a:t>Sweta</a:t>
                      </a:r>
                      <a:endParaRPr lang="en-US" dirty="0"/>
                    </a:p>
                  </a:txBody>
                  <a:tcPr/>
                </a:tc>
                <a:extLst>
                  <a:ext uri="{0D108BD9-81ED-4DB2-BD59-A6C34878D82A}">
                    <a16:rowId xmlns:a16="http://schemas.microsoft.com/office/drawing/2014/main" val="1974487747"/>
                  </a:ext>
                </a:extLst>
              </a:tr>
              <a:tr h="527573">
                <a:tc>
                  <a:txBody>
                    <a:bodyPr/>
                    <a:lstStyle/>
                    <a:p>
                      <a:pPr marL="0" marR="0" algn="just">
                        <a:lnSpc>
                          <a:spcPct val="107000"/>
                        </a:lnSpc>
                        <a:spcBef>
                          <a:spcPts val="0"/>
                        </a:spcBef>
                        <a:spcAft>
                          <a:spcPts val="0"/>
                        </a:spcAft>
                      </a:pPr>
                      <a:r>
                        <a:rPr lang="en-US" sz="1400" smtClean="0">
                          <a:effectLst/>
                        </a:rPr>
                        <a:t>ComponentCollection</a:t>
                      </a:r>
                      <a:endParaRPr lang="en-US" sz="1400" dirty="0" smtClean="0">
                        <a:effectLst/>
                        <a:latin typeface="Calibri" panose="020F0502020204030204" pitchFamily="34" charset="0"/>
                        <a:ea typeface="Calibri" panose="020F0502020204030204" pitchFamily="34" charset="0"/>
                        <a:cs typeface="Mangal"/>
                      </a:endParaRPr>
                    </a:p>
                    <a:p>
                      <a:pPr algn="just"/>
                      <a:endParaRPr lang="en-US" sz="1400" dirty="0"/>
                    </a:p>
                  </a:txBody>
                  <a:tcPr/>
                </a:tc>
                <a:tc>
                  <a:txBody>
                    <a:bodyPr/>
                    <a:lstStyle/>
                    <a:p>
                      <a:r>
                        <a:rPr lang="en-US" dirty="0" err="1" smtClean="0"/>
                        <a:t>Ashesh</a:t>
                      </a:r>
                      <a:r>
                        <a:rPr lang="en-US" dirty="0" smtClean="0"/>
                        <a:t>, </a:t>
                      </a:r>
                      <a:r>
                        <a:rPr lang="en-US" dirty="0" err="1" smtClean="0"/>
                        <a:t>Alaka</a:t>
                      </a:r>
                      <a:endParaRPr lang="en-US" dirty="0"/>
                    </a:p>
                  </a:txBody>
                  <a:tcPr/>
                </a:tc>
                <a:extLst>
                  <a:ext uri="{0D108BD9-81ED-4DB2-BD59-A6C34878D82A}">
                    <a16:rowId xmlns:a16="http://schemas.microsoft.com/office/drawing/2014/main" val="4146117316"/>
                  </a:ext>
                </a:extLst>
              </a:tr>
              <a:tr h="527573">
                <a:tc>
                  <a:txBody>
                    <a:bodyPr/>
                    <a:lstStyle/>
                    <a:p>
                      <a:pPr marL="0" marR="0" algn="just">
                        <a:lnSpc>
                          <a:spcPct val="107000"/>
                        </a:lnSpc>
                        <a:spcBef>
                          <a:spcPts val="0"/>
                        </a:spcBef>
                        <a:spcAft>
                          <a:spcPts val="0"/>
                        </a:spcAft>
                      </a:pPr>
                      <a:r>
                        <a:rPr lang="en-US" sz="1400" dirty="0" smtClean="0">
                          <a:effectLst/>
                        </a:rPr>
                        <a:t> </a:t>
                      </a:r>
                    </a:p>
                    <a:p>
                      <a:pPr marL="0" marR="0" algn="just">
                        <a:lnSpc>
                          <a:spcPct val="107000"/>
                        </a:lnSpc>
                        <a:spcBef>
                          <a:spcPts val="0"/>
                        </a:spcBef>
                        <a:spcAft>
                          <a:spcPts val="0"/>
                        </a:spcAft>
                      </a:pPr>
                      <a:r>
                        <a:rPr lang="en-US" sz="1400" smtClean="0">
                          <a:effectLst/>
                        </a:rPr>
                        <a:t>Problem</a:t>
                      </a:r>
                      <a:r>
                        <a:rPr lang="en-US" sz="1400" baseline="0" smtClean="0">
                          <a:effectLst/>
                        </a:rPr>
                        <a:t> </a:t>
                      </a:r>
                      <a:r>
                        <a:rPr lang="en-US" sz="1400" smtClean="0">
                          <a:effectLst/>
                        </a:rPr>
                        <a:t>Discussion/Template </a:t>
                      </a:r>
                      <a:r>
                        <a:rPr lang="en-US" sz="1400" dirty="0" smtClean="0">
                          <a:effectLst/>
                        </a:rPr>
                        <a:t>Designing</a:t>
                      </a:r>
                      <a:endParaRPr lang="en-US" sz="1400" dirty="0" smtClean="0">
                        <a:effectLst/>
                        <a:latin typeface="Calibri" panose="020F0502020204030204" pitchFamily="34" charset="0"/>
                        <a:ea typeface="Calibri" panose="020F0502020204030204" pitchFamily="34" charset="0"/>
                        <a:cs typeface="Mangal"/>
                      </a:endParaRPr>
                    </a:p>
                    <a:p>
                      <a:pPr algn="just"/>
                      <a:endParaRPr lang="en-US" sz="1400" dirty="0"/>
                    </a:p>
                  </a:txBody>
                  <a:tcPr/>
                </a:tc>
                <a:tc>
                  <a:txBody>
                    <a:bodyPr/>
                    <a:lstStyle/>
                    <a:p>
                      <a:r>
                        <a:rPr lang="en-US" dirty="0" err="1" smtClean="0"/>
                        <a:t>Alaka</a:t>
                      </a:r>
                      <a:r>
                        <a:rPr lang="en-US" dirty="0" smtClean="0"/>
                        <a:t>, </a:t>
                      </a:r>
                      <a:r>
                        <a:rPr lang="en-US" dirty="0" err="1" smtClean="0"/>
                        <a:t>Wachas</a:t>
                      </a:r>
                      <a:endParaRPr lang="en-US" dirty="0"/>
                    </a:p>
                  </a:txBody>
                  <a:tcPr/>
                </a:tc>
                <a:extLst>
                  <a:ext uri="{0D108BD9-81ED-4DB2-BD59-A6C34878D82A}">
                    <a16:rowId xmlns:a16="http://schemas.microsoft.com/office/drawing/2014/main" val="2684608976"/>
                  </a:ext>
                </a:extLst>
              </a:tr>
              <a:tr h="52757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effectLst/>
                        </a:rPr>
                        <a:t>Circuit Design, Connecting &amp; Backend</a:t>
                      </a:r>
                      <a:endParaRPr lang="en-US" sz="1400" dirty="0" smtClean="0">
                        <a:effectLst/>
                        <a:latin typeface="Calibri" panose="020F0502020204030204" pitchFamily="34" charset="0"/>
                        <a:ea typeface="Calibri" panose="020F0502020204030204" pitchFamily="34" charset="0"/>
                        <a:cs typeface="Mangal"/>
                      </a:endParaRPr>
                    </a:p>
                    <a:p>
                      <a:pPr algn="just"/>
                      <a:endParaRPr lang="en-US" sz="1400" dirty="0"/>
                    </a:p>
                  </a:txBody>
                  <a:tcPr/>
                </a:tc>
                <a:tc>
                  <a:txBody>
                    <a:bodyPr/>
                    <a:lstStyle/>
                    <a:p>
                      <a:r>
                        <a:rPr lang="en-US" dirty="0" err="1" smtClean="0"/>
                        <a:t>Ashesh</a:t>
                      </a:r>
                      <a:r>
                        <a:rPr lang="en-US" dirty="0" smtClean="0"/>
                        <a:t>, </a:t>
                      </a:r>
                      <a:r>
                        <a:rPr lang="en-US" dirty="0" err="1" smtClean="0"/>
                        <a:t>Sweta</a:t>
                      </a:r>
                      <a:endParaRPr lang="en-US" dirty="0"/>
                    </a:p>
                  </a:txBody>
                  <a:tcPr/>
                </a:tc>
                <a:extLst>
                  <a:ext uri="{0D108BD9-81ED-4DB2-BD59-A6C34878D82A}">
                    <a16:rowId xmlns:a16="http://schemas.microsoft.com/office/drawing/2014/main" val="136044943"/>
                  </a:ext>
                </a:extLst>
              </a:tr>
              <a:tr h="527573">
                <a:tc>
                  <a:txBody>
                    <a:bodyPr/>
                    <a:lstStyle/>
                    <a:p>
                      <a:pPr marL="0" marR="0" algn="just">
                        <a:lnSpc>
                          <a:spcPct val="107000"/>
                        </a:lnSpc>
                        <a:spcBef>
                          <a:spcPts val="0"/>
                        </a:spcBef>
                        <a:spcAft>
                          <a:spcPts val="0"/>
                        </a:spcAft>
                      </a:pPr>
                      <a:r>
                        <a:rPr lang="en-US" sz="1400" dirty="0" smtClean="0">
                          <a:effectLst/>
                        </a:rPr>
                        <a:t> </a:t>
                      </a:r>
                    </a:p>
                    <a:p>
                      <a:pPr marL="0" marR="0" algn="just">
                        <a:lnSpc>
                          <a:spcPct val="107000"/>
                        </a:lnSpc>
                        <a:spcBef>
                          <a:spcPts val="0"/>
                        </a:spcBef>
                        <a:spcAft>
                          <a:spcPts val="0"/>
                        </a:spcAft>
                      </a:pPr>
                      <a:r>
                        <a:rPr lang="en-US" sz="1400" dirty="0" smtClean="0">
                          <a:effectLst/>
                        </a:rPr>
                        <a:t> Testing and debugging</a:t>
                      </a:r>
                      <a:endParaRPr lang="en-US" sz="1400" dirty="0" smtClean="0">
                        <a:effectLst/>
                        <a:latin typeface="Calibri" panose="020F0502020204030204" pitchFamily="34" charset="0"/>
                        <a:ea typeface="Calibri" panose="020F0502020204030204" pitchFamily="34" charset="0"/>
                        <a:cs typeface="Mangal"/>
                      </a:endParaRPr>
                    </a:p>
                    <a:p>
                      <a:pPr algn="just"/>
                      <a:endParaRPr lang="en-US" sz="1400" dirty="0"/>
                    </a:p>
                  </a:txBody>
                  <a:tcPr/>
                </a:tc>
                <a:tc>
                  <a:txBody>
                    <a:bodyPr/>
                    <a:lstStyle/>
                    <a:p>
                      <a:r>
                        <a:rPr lang="en-US" dirty="0" err="1" smtClean="0"/>
                        <a:t>Sweta</a:t>
                      </a:r>
                      <a:r>
                        <a:rPr lang="en-US" dirty="0" smtClean="0"/>
                        <a:t>,</a:t>
                      </a:r>
                      <a:r>
                        <a:rPr lang="en-US" baseline="0" dirty="0" smtClean="0"/>
                        <a:t>  </a:t>
                      </a:r>
                      <a:r>
                        <a:rPr lang="en-US" baseline="0" dirty="0" err="1" smtClean="0"/>
                        <a:t>Wachas</a:t>
                      </a:r>
                      <a:endParaRPr lang="en-US" dirty="0"/>
                    </a:p>
                  </a:txBody>
                  <a:tcPr/>
                </a:tc>
                <a:extLst>
                  <a:ext uri="{0D108BD9-81ED-4DB2-BD59-A6C34878D82A}">
                    <a16:rowId xmlns:a16="http://schemas.microsoft.com/office/drawing/2014/main" val="62698685"/>
                  </a:ext>
                </a:extLst>
              </a:tr>
              <a:tr h="527573">
                <a:tc>
                  <a:txBody>
                    <a:bodyPr/>
                    <a:lstStyle/>
                    <a:p>
                      <a:pPr marL="0" marR="0" algn="just">
                        <a:lnSpc>
                          <a:spcPct val="107000"/>
                        </a:lnSpc>
                        <a:spcBef>
                          <a:spcPts val="0"/>
                        </a:spcBef>
                        <a:spcAft>
                          <a:spcPts val="0"/>
                        </a:spcAft>
                      </a:pPr>
                      <a:r>
                        <a:rPr lang="en-US" sz="1400" dirty="0" smtClean="0">
                          <a:effectLst/>
                        </a:rPr>
                        <a:t>Finalizing &amp;</a:t>
                      </a:r>
                    </a:p>
                    <a:p>
                      <a:pPr marL="0" marR="0" algn="just">
                        <a:lnSpc>
                          <a:spcPct val="107000"/>
                        </a:lnSpc>
                        <a:spcBef>
                          <a:spcPts val="0"/>
                        </a:spcBef>
                        <a:spcAft>
                          <a:spcPts val="0"/>
                        </a:spcAft>
                      </a:pPr>
                      <a:r>
                        <a:rPr lang="en-US" sz="1400" dirty="0" smtClean="0">
                          <a:effectLst/>
                        </a:rPr>
                        <a:t>Documentation</a:t>
                      </a:r>
                      <a:endParaRPr lang="en-US" sz="1400" dirty="0" smtClean="0">
                        <a:effectLst/>
                        <a:latin typeface="Calibri" panose="020F0502020204030204" pitchFamily="34" charset="0"/>
                        <a:ea typeface="Calibri" panose="020F0502020204030204" pitchFamily="34" charset="0"/>
                        <a:cs typeface="Mangal"/>
                      </a:endParaRPr>
                    </a:p>
                    <a:p>
                      <a:pPr algn="just"/>
                      <a:endParaRPr lang="en-US" sz="1400" dirty="0"/>
                    </a:p>
                  </a:txBody>
                  <a:tcPr/>
                </a:tc>
                <a:tc>
                  <a:txBody>
                    <a:bodyPr/>
                    <a:lstStyle/>
                    <a:p>
                      <a:r>
                        <a:rPr lang="en-US" dirty="0" err="1" smtClean="0"/>
                        <a:t>Alaka</a:t>
                      </a:r>
                      <a:r>
                        <a:rPr lang="en-US" dirty="0" smtClean="0"/>
                        <a:t>, </a:t>
                      </a:r>
                      <a:r>
                        <a:rPr lang="en-US" dirty="0" err="1" smtClean="0"/>
                        <a:t>Sweta</a:t>
                      </a:r>
                      <a:r>
                        <a:rPr lang="en-US" dirty="0" smtClean="0"/>
                        <a:t>, </a:t>
                      </a:r>
                      <a:r>
                        <a:rPr lang="en-US" dirty="0" err="1" smtClean="0"/>
                        <a:t>Ashesh</a:t>
                      </a:r>
                      <a:endParaRPr lang="en-US" dirty="0"/>
                    </a:p>
                  </a:txBody>
                  <a:tcPr/>
                </a:tc>
                <a:extLst>
                  <a:ext uri="{0D108BD9-81ED-4DB2-BD59-A6C34878D82A}">
                    <a16:rowId xmlns:a16="http://schemas.microsoft.com/office/drawing/2014/main" val="3296970896"/>
                  </a:ext>
                </a:extLst>
              </a:tr>
            </a:tbl>
          </a:graphicData>
        </a:graphic>
      </p:graphicFrame>
      <p:sp>
        <p:nvSpPr>
          <p:cNvPr id="4" name="Slide Number Placeholder 3"/>
          <p:cNvSpPr>
            <a:spLocks noGrp="1"/>
          </p:cNvSpPr>
          <p:nvPr>
            <p:ph type="sldNum" sz="quarter" idx="12"/>
          </p:nvPr>
        </p:nvSpPr>
        <p:spPr/>
        <p:txBody>
          <a:bodyPr/>
          <a:lstStyle/>
          <a:p>
            <a:fld id="{8305421E-9D9B-4025-A003-A0C0E0B6E498}" type="slidenum">
              <a:rPr lang="en-US" smtClean="0"/>
              <a:t>18</a:t>
            </a:fld>
            <a:endParaRPr lang="en-US"/>
          </a:p>
        </p:txBody>
      </p:sp>
    </p:spTree>
    <p:extLst>
      <p:ext uri="{BB962C8B-B14F-4D97-AF65-F5344CB8AC3E}">
        <p14:creationId xmlns:p14="http://schemas.microsoft.com/office/powerpoint/2010/main" val="181123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491" y="2434070"/>
            <a:ext cx="10515600" cy="1325563"/>
          </a:xfrm>
        </p:spPr>
        <p:txBody>
          <a:bodyPr>
            <a:normAutofit/>
          </a:bodyPr>
          <a:lstStyle/>
          <a:p>
            <a:r>
              <a:rPr lang="en-US" sz="8800" dirty="0" smtClean="0"/>
              <a:t>Thank You</a:t>
            </a:r>
            <a:endParaRPr lang="en-US" sz="8800" dirty="0"/>
          </a:p>
        </p:txBody>
      </p:sp>
      <p:sp>
        <p:nvSpPr>
          <p:cNvPr id="4" name="Slide Number Placeholder 3"/>
          <p:cNvSpPr>
            <a:spLocks noGrp="1"/>
          </p:cNvSpPr>
          <p:nvPr>
            <p:ph type="sldNum" sz="quarter" idx="12"/>
          </p:nvPr>
        </p:nvSpPr>
        <p:spPr/>
        <p:txBody>
          <a:bodyPr/>
          <a:lstStyle/>
          <a:p>
            <a:fld id="{8305421E-9D9B-4025-A003-A0C0E0B6E498}" type="slidenum">
              <a:rPr lang="en-US" smtClean="0"/>
              <a:t>19</a:t>
            </a:fld>
            <a:endParaRPr lang="en-US"/>
          </a:p>
        </p:txBody>
      </p:sp>
    </p:spTree>
    <p:extLst>
      <p:ext uri="{BB962C8B-B14F-4D97-AF65-F5344CB8AC3E}">
        <p14:creationId xmlns:p14="http://schemas.microsoft.com/office/powerpoint/2010/main" val="3631899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Smart waste management system is IOT based waste management system which include the website as dashboard and which help workers to track and monitor the status of solid waste all over the city .It also provides the full featured google map view of dustbin location and trash level as various indicator as well as it provide the smart route to unload the trash bin. This project also capable to track the efficiency of worker and also gives the routine update of city.</a:t>
            </a:r>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2</a:t>
            </a:fld>
            <a:endParaRPr lang="en-US"/>
          </a:p>
        </p:txBody>
      </p:sp>
    </p:spTree>
    <p:extLst>
      <p:ext uri="{BB962C8B-B14F-4D97-AF65-F5344CB8AC3E}">
        <p14:creationId xmlns:p14="http://schemas.microsoft.com/office/powerpoint/2010/main" val="164013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Smart Waste Management System?</a:t>
            </a:r>
            <a:endParaRPr lang="en-US" dirty="0"/>
          </a:p>
        </p:txBody>
      </p:sp>
      <p:sp>
        <p:nvSpPr>
          <p:cNvPr id="3" name="Content Placeholder 2"/>
          <p:cNvSpPr>
            <a:spLocks noGrp="1"/>
          </p:cNvSpPr>
          <p:nvPr>
            <p:ph idx="1"/>
          </p:nvPr>
        </p:nvSpPr>
        <p:spPr/>
        <p:txBody>
          <a:bodyPr/>
          <a:lstStyle/>
          <a:p>
            <a:r>
              <a:rPr lang="en-US" dirty="0" smtClean="0"/>
              <a:t>Poor waste management system.</a:t>
            </a:r>
          </a:p>
          <a:p>
            <a:r>
              <a:rPr lang="en-US" dirty="0" smtClean="0"/>
              <a:t>Irresponsible workers.</a:t>
            </a:r>
          </a:p>
          <a:p>
            <a:r>
              <a:rPr lang="en-US" dirty="0" smtClean="0"/>
              <a:t>Route problem.</a:t>
            </a:r>
          </a:p>
          <a:p>
            <a:r>
              <a:rPr lang="en-US" dirty="0" smtClean="0"/>
              <a:t>Poor work Schedule.</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 y="2547504"/>
            <a:ext cx="5791200" cy="401161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1636" y="2547504"/>
            <a:ext cx="5440444" cy="3624696"/>
          </a:xfrm>
          <a:prstGeom prst="rect">
            <a:avLst/>
          </a:prstGeom>
        </p:spPr>
      </p:pic>
      <p:sp>
        <p:nvSpPr>
          <p:cNvPr id="7" name="Slide Number Placeholder 6"/>
          <p:cNvSpPr>
            <a:spLocks noGrp="1"/>
          </p:cNvSpPr>
          <p:nvPr>
            <p:ph type="sldNum" sz="quarter" idx="12"/>
          </p:nvPr>
        </p:nvSpPr>
        <p:spPr/>
        <p:txBody>
          <a:bodyPr/>
          <a:lstStyle/>
          <a:p>
            <a:fld id="{8305421E-9D9B-4025-A003-A0C0E0B6E498}" type="slidenum">
              <a:rPr lang="en-US" smtClean="0"/>
              <a:t>3</a:t>
            </a:fld>
            <a:endParaRPr lang="en-US"/>
          </a:p>
        </p:txBody>
      </p:sp>
    </p:spTree>
    <p:extLst>
      <p:ext uri="{BB962C8B-B14F-4D97-AF65-F5344CB8AC3E}">
        <p14:creationId xmlns:p14="http://schemas.microsoft.com/office/powerpoint/2010/main" val="353257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38200" y="1123660"/>
            <a:ext cx="10515600" cy="5032375"/>
          </a:xfrm>
        </p:spPr>
        <p:txBody>
          <a:bodyPr>
            <a:normAutofit/>
          </a:bodyPr>
          <a:lstStyle/>
          <a:p>
            <a:endParaRPr lang="en-US" dirty="0"/>
          </a:p>
          <a:p>
            <a:r>
              <a:rPr lang="en-US" dirty="0"/>
              <a:t>The proposed system would be able to automate the solid waste monitoring process and management of the overall collection process using IOT (Internet of Things). </a:t>
            </a:r>
          </a:p>
          <a:p>
            <a:r>
              <a:rPr lang="en-US" dirty="0" smtClean="0"/>
              <a:t> </a:t>
            </a:r>
            <a:r>
              <a:rPr lang="en-US" dirty="0"/>
              <a:t>The Proposed system consist of main subsystems namely Smart Trash System(STS) and Smart Monitoring and Controlling Hut(SMCH). </a:t>
            </a:r>
          </a:p>
          <a:p>
            <a:r>
              <a:rPr lang="en-US" dirty="0" smtClean="0"/>
              <a:t> </a:t>
            </a:r>
            <a:r>
              <a:rPr lang="en-US" dirty="0"/>
              <a:t>In the proposed system, whenever the waste bin gets filled this is acknowledged by placing the circuit at the waste bin, which transmits it to the receiver at the desired place in the area or spot. </a:t>
            </a:r>
          </a:p>
          <a:p>
            <a:r>
              <a:rPr lang="en-US" dirty="0" smtClean="0"/>
              <a:t> </a:t>
            </a:r>
            <a:r>
              <a:rPr lang="en-US" dirty="0"/>
              <a:t>In the proposed system, the received signal indicates the waste bin status at the monitoring and controlling system. </a:t>
            </a:r>
          </a:p>
          <a:p>
            <a:r>
              <a:rPr lang="en-US" dirty="0" smtClean="0"/>
              <a:t> </a:t>
            </a:r>
            <a:r>
              <a:rPr lang="en-US" dirty="0"/>
              <a:t>In the proposed system, it would be able to configure the smart(shortest) route for collecting the garbage from the container. </a:t>
            </a:r>
          </a:p>
          <a:p>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4</a:t>
            </a:fld>
            <a:endParaRPr lang="en-US"/>
          </a:p>
        </p:txBody>
      </p:sp>
    </p:spTree>
    <p:extLst>
      <p:ext uri="{BB962C8B-B14F-4D97-AF65-F5344CB8AC3E}">
        <p14:creationId xmlns:p14="http://schemas.microsoft.com/office/powerpoint/2010/main" val="1428017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764310" y="1169844"/>
            <a:ext cx="10515600" cy="4351338"/>
          </a:xfrm>
        </p:spPr>
        <p:txBody>
          <a:bodyPr>
            <a:normAutofit/>
          </a:bodyPr>
          <a:lstStyle/>
          <a:p>
            <a:endParaRPr lang="en-US" dirty="0"/>
          </a:p>
          <a:p>
            <a:r>
              <a:rPr lang="en-US" dirty="0"/>
              <a:t>This project helps to monitor the level of solid waste remotely and help to notify the worker for instance of waste level which provide greater accessibility to the dustbin. </a:t>
            </a:r>
          </a:p>
          <a:p>
            <a:r>
              <a:rPr lang="en-US" dirty="0" smtClean="0"/>
              <a:t> </a:t>
            </a:r>
            <a:r>
              <a:rPr lang="en-US" dirty="0"/>
              <a:t>It provides location of dustbin to the user which are recorded in the database. </a:t>
            </a:r>
          </a:p>
          <a:p>
            <a:r>
              <a:rPr lang="en-US" dirty="0" smtClean="0"/>
              <a:t> </a:t>
            </a:r>
            <a:r>
              <a:rPr lang="en-US" dirty="0"/>
              <a:t>It provides smart route for the garbage collector van which leads to reduction of fuel consuming and effective work. </a:t>
            </a:r>
          </a:p>
          <a:p>
            <a:r>
              <a:rPr lang="en-US" dirty="0" smtClean="0"/>
              <a:t> </a:t>
            </a:r>
            <a:r>
              <a:rPr lang="en-US" dirty="0"/>
              <a:t>Provide work tracking platform for the workers. </a:t>
            </a:r>
          </a:p>
          <a:p>
            <a:r>
              <a:rPr lang="en-US" dirty="0"/>
              <a:t> </a:t>
            </a:r>
            <a:r>
              <a:rPr lang="en-US" dirty="0" smtClean="0"/>
              <a:t>This </a:t>
            </a:r>
            <a:r>
              <a:rPr lang="en-US" dirty="0"/>
              <a:t>project helps to maintain our city clean and minimize the pollution. </a:t>
            </a:r>
          </a:p>
          <a:p>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5</a:t>
            </a:fld>
            <a:endParaRPr lang="en-US"/>
          </a:p>
        </p:txBody>
      </p:sp>
    </p:spTree>
    <p:extLst>
      <p:ext uri="{BB962C8B-B14F-4D97-AF65-F5344CB8AC3E}">
        <p14:creationId xmlns:p14="http://schemas.microsoft.com/office/powerpoint/2010/main" val="328090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838200" y="1169843"/>
            <a:ext cx="10515600" cy="4351338"/>
          </a:xfrm>
        </p:spPr>
        <p:txBody>
          <a:bodyPr/>
          <a:lstStyle/>
          <a:p>
            <a:endParaRPr lang="en-US" dirty="0"/>
          </a:p>
          <a:p>
            <a:r>
              <a:rPr lang="en-US" dirty="0"/>
              <a:t>Dustbin requires Wi-Fi network to upload the data to database. So Internet facility is required for each and every dustbin. </a:t>
            </a:r>
          </a:p>
          <a:p>
            <a:r>
              <a:rPr lang="en-US" dirty="0" smtClean="0"/>
              <a:t>Sometimes </a:t>
            </a:r>
            <a:r>
              <a:rPr lang="en-US" dirty="0"/>
              <a:t>garbage indicator may indicate wrong value due to linear reading of ultrasonic sensor. </a:t>
            </a:r>
          </a:p>
          <a:p>
            <a:r>
              <a:rPr lang="en-US" dirty="0" smtClean="0"/>
              <a:t>Durability </a:t>
            </a:r>
            <a:r>
              <a:rPr lang="en-US" dirty="0"/>
              <a:t>of the project is low on the hardware side. </a:t>
            </a:r>
          </a:p>
          <a:p>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6</a:t>
            </a:fld>
            <a:endParaRPr lang="en-US"/>
          </a:p>
        </p:txBody>
      </p:sp>
    </p:spTree>
    <p:extLst>
      <p:ext uri="{BB962C8B-B14F-4D97-AF65-F5344CB8AC3E}">
        <p14:creationId xmlns:p14="http://schemas.microsoft.com/office/powerpoint/2010/main" val="4152594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lstStyle/>
          <a:p>
            <a:r>
              <a:rPr lang="en-US" dirty="0" smtClean="0"/>
              <a:t>Software Development Process.</a:t>
            </a:r>
          </a:p>
          <a:p>
            <a:r>
              <a:rPr lang="en-US" dirty="0" smtClean="0"/>
              <a:t>Software Interfaces.</a:t>
            </a:r>
          </a:p>
          <a:p>
            <a:r>
              <a:rPr lang="en-US" dirty="0" smtClean="0"/>
              <a:t>Hardware Interfaces.</a:t>
            </a:r>
          </a:p>
          <a:p>
            <a:r>
              <a:rPr lang="en-US" dirty="0" smtClean="0"/>
              <a:t>Software Management Tools.</a:t>
            </a:r>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7</a:t>
            </a:fld>
            <a:endParaRPr lang="en-US"/>
          </a:p>
        </p:txBody>
      </p:sp>
    </p:spTree>
    <p:extLst>
      <p:ext uri="{BB962C8B-B14F-4D97-AF65-F5344CB8AC3E}">
        <p14:creationId xmlns:p14="http://schemas.microsoft.com/office/powerpoint/2010/main" val="8165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Process</a:t>
            </a:r>
            <a:endParaRPr lang="en-US" dirty="0"/>
          </a:p>
        </p:txBody>
      </p:sp>
      <p:pic>
        <p:nvPicPr>
          <p:cNvPr id="4" name="Content Placeholder 3"/>
          <p:cNvPicPr>
            <a:picLocks noGrp="1" noChangeAspect="1"/>
          </p:cNvPicPr>
          <p:nvPr>
            <p:ph idx="1"/>
          </p:nvPr>
        </p:nvPicPr>
        <p:blipFill>
          <a:blip r:embed="rId2"/>
          <a:stretch>
            <a:fillRect/>
          </a:stretch>
        </p:blipFill>
        <p:spPr>
          <a:xfrm>
            <a:off x="1624608" y="1690688"/>
            <a:ext cx="6863610" cy="3970635"/>
          </a:xfrm>
          <a:prstGeom prst="rect">
            <a:avLst/>
          </a:prstGeom>
        </p:spPr>
      </p:pic>
      <p:sp>
        <p:nvSpPr>
          <p:cNvPr id="5" name="TextBox 4"/>
          <p:cNvSpPr txBox="1"/>
          <p:nvPr/>
        </p:nvSpPr>
        <p:spPr>
          <a:xfrm>
            <a:off x="3666836" y="5661323"/>
            <a:ext cx="3796146" cy="369332"/>
          </a:xfrm>
          <a:prstGeom prst="rect">
            <a:avLst/>
          </a:prstGeom>
          <a:noFill/>
        </p:spPr>
        <p:txBody>
          <a:bodyPr wrap="square" rtlCol="0">
            <a:spAutoFit/>
          </a:bodyPr>
          <a:lstStyle/>
          <a:p>
            <a:r>
              <a:rPr lang="en-US" dirty="0" smtClean="0"/>
              <a:t>Fig. Incremental Model </a:t>
            </a:r>
            <a:endParaRPr lang="en-US" dirty="0"/>
          </a:p>
        </p:txBody>
      </p:sp>
      <p:sp>
        <p:nvSpPr>
          <p:cNvPr id="6" name="Slide Number Placeholder 5"/>
          <p:cNvSpPr>
            <a:spLocks noGrp="1"/>
          </p:cNvSpPr>
          <p:nvPr>
            <p:ph type="sldNum" sz="quarter" idx="12"/>
          </p:nvPr>
        </p:nvSpPr>
        <p:spPr/>
        <p:txBody>
          <a:bodyPr/>
          <a:lstStyle/>
          <a:p>
            <a:fld id="{8305421E-9D9B-4025-A003-A0C0E0B6E498}" type="slidenum">
              <a:rPr lang="en-US" smtClean="0"/>
              <a:t>8</a:t>
            </a:fld>
            <a:endParaRPr lang="en-US"/>
          </a:p>
        </p:txBody>
      </p:sp>
    </p:spTree>
    <p:extLst>
      <p:ext uri="{BB962C8B-B14F-4D97-AF65-F5344CB8AC3E}">
        <p14:creationId xmlns:p14="http://schemas.microsoft.com/office/powerpoint/2010/main" val="4265106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Incremental Model?</a:t>
            </a:r>
            <a:endParaRPr lang="en-US" dirty="0"/>
          </a:p>
        </p:txBody>
      </p:sp>
      <p:sp>
        <p:nvSpPr>
          <p:cNvPr id="3" name="Content Placeholder 2"/>
          <p:cNvSpPr>
            <a:spLocks noGrp="1"/>
          </p:cNvSpPr>
          <p:nvPr>
            <p:ph idx="1"/>
          </p:nvPr>
        </p:nvSpPr>
        <p:spPr>
          <a:xfrm>
            <a:off x="838200" y="1400752"/>
            <a:ext cx="10515600" cy="4351338"/>
          </a:xfrm>
        </p:spPr>
        <p:txBody>
          <a:bodyPr>
            <a:normAutofit/>
          </a:bodyPr>
          <a:lstStyle/>
          <a:p>
            <a:pPr marL="0" indent="0">
              <a:buNone/>
            </a:pPr>
            <a:endParaRPr lang="en-US" dirty="0" smtClean="0"/>
          </a:p>
          <a:p>
            <a:pPr lvl="0"/>
            <a:r>
              <a:rPr lang="en-US" dirty="0"/>
              <a:t>Generates working software quickly and early during the software life cycle.</a:t>
            </a:r>
          </a:p>
          <a:p>
            <a:pPr lvl="0"/>
            <a:r>
              <a:rPr lang="en-US" dirty="0"/>
              <a:t>This model is more flexible – less costly to change scope and requirements.</a:t>
            </a:r>
          </a:p>
          <a:p>
            <a:pPr lvl="0"/>
            <a:r>
              <a:rPr lang="en-US" dirty="0"/>
              <a:t>It is easier to test and debug during a smaller iteration.</a:t>
            </a:r>
          </a:p>
          <a:p>
            <a:pPr lvl="0"/>
            <a:r>
              <a:rPr lang="en-US" dirty="0"/>
              <a:t>In this model customer can respond to each built.</a:t>
            </a:r>
          </a:p>
          <a:p>
            <a:pPr lvl="0"/>
            <a:r>
              <a:rPr lang="en-US" dirty="0"/>
              <a:t>Lowers initial delivery cost.</a:t>
            </a:r>
          </a:p>
          <a:p>
            <a:pPr lvl="0"/>
            <a:r>
              <a:rPr lang="en-US" dirty="0"/>
              <a:t>Easier to manage risk because risky pieces are identified and handled during iteration.</a:t>
            </a:r>
          </a:p>
          <a:p>
            <a:pPr>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8305421E-9D9B-4025-A003-A0C0E0B6E498}" type="slidenum">
              <a:rPr lang="en-US" smtClean="0"/>
              <a:t>9</a:t>
            </a:fld>
            <a:endParaRPr lang="en-US"/>
          </a:p>
        </p:txBody>
      </p:sp>
    </p:spTree>
    <p:extLst>
      <p:ext uri="{BB962C8B-B14F-4D97-AF65-F5344CB8AC3E}">
        <p14:creationId xmlns:p14="http://schemas.microsoft.com/office/powerpoint/2010/main" val="1380923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704</TotalTime>
  <Words>598</Words>
  <Application>Microsoft Office PowerPoint</Application>
  <PresentationFormat>Widescreen</PresentationFormat>
  <Paragraphs>201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Mangal</vt:lpstr>
      <vt:lpstr>Rockwell</vt:lpstr>
      <vt:lpstr>Rockwell Condensed</vt:lpstr>
      <vt:lpstr>Wingdings</vt:lpstr>
      <vt:lpstr>Wood Type</vt:lpstr>
      <vt:lpstr>Smart Waste Management System</vt:lpstr>
      <vt:lpstr>Introduction</vt:lpstr>
      <vt:lpstr>Why Smart Waste Management System?</vt:lpstr>
      <vt:lpstr>Objectives</vt:lpstr>
      <vt:lpstr>Scope</vt:lpstr>
      <vt:lpstr>Limitations</vt:lpstr>
      <vt:lpstr>Methodology </vt:lpstr>
      <vt:lpstr>Software Development Process</vt:lpstr>
      <vt:lpstr>Why Incremental Model?</vt:lpstr>
      <vt:lpstr>Software Interface:</vt:lpstr>
      <vt:lpstr> Front end Technologies  </vt:lpstr>
      <vt:lpstr>Backend Technology</vt:lpstr>
      <vt:lpstr>Project Management Tools/Design Tools</vt:lpstr>
      <vt:lpstr>Hardware Interfaces</vt:lpstr>
      <vt:lpstr>Use Case Diagram</vt:lpstr>
      <vt:lpstr>Level – 2-DFD</vt:lpstr>
      <vt:lpstr>Project Task and Time Schedule</vt:lpstr>
      <vt:lpstr>Work Division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 System</dc:title>
  <dc:creator>Ashesh Shrestha</dc:creator>
  <cp:lastModifiedBy>Ashesh Shrestha</cp:lastModifiedBy>
  <cp:revision>19</cp:revision>
  <dcterms:created xsi:type="dcterms:W3CDTF">2019-08-10T08:31:35Z</dcterms:created>
  <dcterms:modified xsi:type="dcterms:W3CDTF">2019-08-11T08:30:39Z</dcterms:modified>
</cp:coreProperties>
</file>