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0" r:id="rId2"/>
  </p:sldMasterIdLst>
  <p:notesMasterIdLst>
    <p:notesMasterId r:id="rId25"/>
  </p:notesMasterIdLst>
  <p:sldIdLst>
    <p:sldId id="256" r:id="rId3"/>
    <p:sldId id="269" r:id="rId4"/>
    <p:sldId id="257" r:id="rId5"/>
    <p:sldId id="270" r:id="rId6"/>
    <p:sldId id="271" r:id="rId7"/>
    <p:sldId id="265" r:id="rId8"/>
    <p:sldId id="273" r:id="rId9"/>
    <p:sldId id="279" r:id="rId10"/>
    <p:sldId id="260" r:id="rId11"/>
    <p:sldId id="259" r:id="rId12"/>
    <p:sldId id="278" r:id="rId13"/>
    <p:sldId id="275" r:id="rId14"/>
    <p:sldId id="285" r:id="rId15"/>
    <p:sldId id="277" r:id="rId16"/>
    <p:sldId id="283" r:id="rId17"/>
    <p:sldId id="263" r:id="rId18"/>
    <p:sldId id="272" r:id="rId19"/>
    <p:sldId id="280" r:id="rId20"/>
    <p:sldId id="274" r:id="rId21"/>
    <p:sldId id="262" r:id="rId22"/>
    <p:sldId id="286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64329" autoAdjust="0"/>
  </p:normalViewPr>
  <p:slideViewPr>
    <p:cSldViewPr showGuides="1">
      <p:cViewPr>
        <p:scale>
          <a:sx n="100" d="100"/>
          <a:sy n="100" d="100"/>
        </p:scale>
        <p:origin x="-450" y="-7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BCC89-0565-4E99-B195-DFF95423B9EE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05880-7FA4-46ED-927D-65DDABEB5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66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munity_structure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400" b="1" dirty="0" smtClean="0"/>
              <a:t>Expanded</a:t>
            </a:r>
            <a:r>
              <a:rPr lang="en-US" sz="1400" b="1" baseline="0" dirty="0" smtClean="0"/>
              <a:t>, beveled text and shadow</a:t>
            </a:r>
          </a:p>
          <a:p>
            <a:r>
              <a:rPr lang="en-US" sz="1400" b="0" baseline="0" dirty="0" smtClean="0"/>
              <a:t>(Basic)</a:t>
            </a:r>
            <a:endParaRPr lang="en-US" sz="1400" b="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200" dirty="0" smtClean="0"/>
              <a:t>To</a:t>
            </a:r>
            <a:r>
              <a:rPr lang="en-US" sz="1200" baseline="0" dirty="0" smtClean="0"/>
              <a:t> reproduce the text effects on this slide, do the following:</a:t>
            </a:r>
            <a:endParaRPr lang="en-US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 the </a:t>
            </a:r>
            <a:r>
              <a:rPr lang="en-US" sz="1200" b="1" i="0" dirty="0" smtClean="0"/>
              <a:t>Home</a:t>
            </a:r>
            <a:r>
              <a:rPr lang="en-US" sz="1200" i="0" dirty="0" smtClean="0"/>
              <a:t> tab, in the</a:t>
            </a:r>
            <a:r>
              <a:rPr lang="en-US" sz="1200" i="0" baseline="0" dirty="0" smtClean="0"/>
              <a:t> </a:t>
            </a:r>
            <a:r>
              <a:rPr lang="en-US" sz="1200" b="1" i="0" baseline="0" dirty="0" smtClean="0"/>
              <a:t>Slides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Layout</a:t>
            </a:r>
            <a:r>
              <a:rPr lang="en-US" sz="1200" i="0" baseline="0" dirty="0" smtClean="0"/>
              <a:t>, and then click </a:t>
            </a:r>
            <a:r>
              <a:rPr lang="en-US" sz="1200" b="1" i="0" baseline="0" dirty="0" smtClean="0"/>
              <a:t>Blank</a:t>
            </a:r>
            <a:r>
              <a:rPr lang="en-US" sz="1200" i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</a:t>
            </a:r>
            <a:r>
              <a:rPr lang="en-US" sz="1200" i="0" baseline="0" dirty="0" smtClean="0"/>
              <a:t> the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Text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Text Box</a:t>
            </a:r>
            <a:r>
              <a:rPr lang="en-US" sz="1200" i="0" baseline="0" dirty="0" smtClean="0"/>
              <a:t>, and then on the slide, drag to draw the text box.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Enter text in the text box, select the text, and then o</a:t>
            </a:r>
            <a:r>
              <a:rPr lang="en-US" sz="1200" i="0" dirty="0" smtClean="0"/>
              <a:t>n the </a:t>
            </a:r>
            <a:r>
              <a:rPr lang="en-US" sz="1200" b="1" i="0" dirty="0" smtClean="0"/>
              <a:t>Home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Font</a:t>
            </a:r>
            <a:r>
              <a:rPr lang="en-US" sz="1200" i="0" baseline="0" dirty="0" smtClean="0"/>
              <a:t> group, select </a:t>
            </a:r>
            <a:r>
              <a:rPr lang="en-US" sz="1200" b="1" i="0" baseline="0" dirty="0" smtClean="0"/>
              <a:t>Calisto MT </a:t>
            </a:r>
            <a:r>
              <a:rPr lang="en-US" sz="1200" i="0" baseline="0" dirty="0" smtClean="0"/>
              <a:t>from the </a:t>
            </a:r>
            <a:r>
              <a:rPr lang="en-US" sz="1200" b="1" i="0" baseline="0" dirty="0" smtClean="0"/>
              <a:t>Font</a:t>
            </a:r>
            <a:r>
              <a:rPr lang="en-US" sz="1200" i="0" baseline="0" dirty="0" smtClean="0"/>
              <a:t> list and then select </a:t>
            </a:r>
            <a:r>
              <a:rPr lang="en-US" sz="1200" b="1" i="0" baseline="0" dirty="0" smtClean="0"/>
              <a:t>60</a:t>
            </a:r>
            <a:r>
              <a:rPr lang="en-US" sz="1200" i="0" baseline="0" dirty="0" smtClean="0"/>
              <a:t> from the </a:t>
            </a:r>
            <a:r>
              <a:rPr lang="en-US" sz="1200" b="1" i="0" baseline="0" dirty="0" smtClean="0"/>
              <a:t>Font Size </a:t>
            </a:r>
            <a:r>
              <a:rPr lang="en-US" sz="1200" i="0" baseline="0" dirty="0" smtClean="0"/>
              <a:t>list.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On the </a:t>
            </a:r>
            <a:r>
              <a:rPr lang="en-US" sz="1200" b="1" i="0" baseline="0" dirty="0" smtClean="0"/>
              <a:t>Home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Paragraph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Center</a:t>
            </a:r>
            <a:r>
              <a:rPr lang="en-US" sz="1200" i="0" baseline="0" dirty="0" smtClean="0"/>
              <a:t> to center the text in the text box.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Font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Character Spacing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More Spacing</a:t>
            </a:r>
            <a:r>
              <a:rPr lang="en-US" sz="120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In the </a:t>
            </a:r>
            <a:r>
              <a:rPr lang="en-US" sz="1200" b="1" dirty="0" smtClean="0"/>
              <a:t>Font</a:t>
            </a:r>
            <a:r>
              <a:rPr lang="en-US" sz="1200" dirty="0" smtClean="0"/>
              <a:t> dialog box, 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Character </a:t>
            </a:r>
            <a:r>
              <a:rPr lang="en-US" sz="1200" b="1" dirty="0" smtClean="0"/>
              <a:t>Spacing</a:t>
            </a:r>
            <a:r>
              <a:rPr lang="en-US" sz="1200" b="1" baseline="0" dirty="0" smtClean="0"/>
              <a:t> </a:t>
            </a:r>
            <a:r>
              <a:rPr lang="en-US" sz="1200" baseline="0" dirty="0" smtClean="0"/>
              <a:t>tab, in the </a:t>
            </a:r>
            <a:r>
              <a:rPr lang="en-US" sz="1200" b="1" baseline="0" dirty="0" smtClean="0"/>
              <a:t>Spacing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Expanded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By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22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i="0" baseline="0" dirty="0" smtClean="0"/>
              <a:t>Under </a:t>
            </a:r>
            <a:r>
              <a:rPr lang="en-US" sz="1200" b="1" i="0" baseline="0" dirty="0" smtClean="0"/>
              <a:t>Drawing Tools</a:t>
            </a:r>
            <a:r>
              <a:rPr lang="en-US" sz="1200" i="0" baseline="0" dirty="0" smtClean="0"/>
              <a:t>, on the </a:t>
            </a:r>
            <a:r>
              <a:rPr lang="en-US" sz="1200" b="1" i="0" baseline="0" dirty="0" smtClean="0"/>
              <a:t>Format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WordArt Styles</a:t>
            </a:r>
            <a:r>
              <a:rPr lang="en-US" sz="1200" i="0" baseline="0" dirty="0" smtClean="0"/>
              <a:t> group, click the arrow next to </a:t>
            </a:r>
            <a:r>
              <a:rPr lang="en-US" sz="1200" b="1" i="0" baseline="0" dirty="0" smtClean="0"/>
              <a:t>Text Fill</a:t>
            </a:r>
            <a:r>
              <a:rPr lang="en-US" sz="1200" i="0" baseline="0" dirty="0" smtClean="0"/>
              <a:t>, and then under </a:t>
            </a:r>
            <a:r>
              <a:rPr lang="en-US" sz="1200" b="1" i="0" baseline="0" dirty="0" smtClean="0"/>
              <a:t>Theme Colors</a:t>
            </a:r>
            <a:r>
              <a:rPr lang="en-US" sz="1200" i="0" baseline="0" dirty="0" smtClean="0"/>
              <a:t> click </a:t>
            </a:r>
            <a:r>
              <a:rPr lang="en-US" sz="1200" b="1" baseline="0" dirty="0" smtClean="0"/>
              <a:t>Tan, Background 2, Darker 50% </a:t>
            </a:r>
            <a:r>
              <a:rPr lang="en-US" sz="1200" baseline="0" dirty="0" smtClean="0"/>
              <a:t>(fourth row, third option from the left).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i="0" baseline="0" dirty="0" smtClean="0"/>
              <a:t>Under </a:t>
            </a:r>
            <a:r>
              <a:rPr lang="en-US" sz="1200" b="1" i="0" baseline="0" dirty="0" smtClean="0"/>
              <a:t>Drawing Tools</a:t>
            </a:r>
            <a:r>
              <a:rPr lang="en-US" sz="1200" i="0" baseline="0" dirty="0" smtClean="0"/>
              <a:t>, on the </a:t>
            </a:r>
            <a:r>
              <a:rPr lang="en-US" sz="1200" b="1" i="0" baseline="0" dirty="0" smtClean="0"/>
              <a:t>Format</a:t>
            </a:r>
            <a:r>
              <a:rPr lang="en-US" sz="1200" i="0" baseline="0" dirty="0" smtClean="0"/>
              <a:t> tab, in the bottom right corner of the </a:t>
            </a:r>
            <a:r>
              <a:rPr lang="en-US" sz="1200" b="1" i="0" baseline="0" dirty="0" smtClean="0"/>
              <a:t>WordArt Styles</a:t>
            </a:r>
            <a:r>
              <a:rPr lang="en-US" sz="1200" i="0" baseline="0" dirty="0" smtClean="0"/>
              <a:t> group, click the </a:t>
            </a:r>
            <a:r>
              <a:rPr lang="en-US" sz="1200" b="1" i="0" baseline="0" dirty="0" smtClean="0"/>
              <a:t>Format Text Effects </a:t>
            </a:r>
            <a:r>
              <a:rPr lang="en-US" sz="1200" i="0" baseline="0" dirty="0" smtClean="0"/>
              <a:t>dialog box launcher. In the </a:t>
            </a:r>
            <a:r>
              <a:rPr lang="en-US" sz="1200" b="1" i="0" baseline="0" dirty="0" smtClean="0"/>
              <a:t>Format Text Effects </a:t>
            </a:r>
            <a:r>
              <a:rPr lang="en-US" sz="1200" i="0" baseline="0" dirty="0" smtClean="0"/>
              <a:t>dialog box, click </a:t>
            </a:r>
            <a:r>
              <a:rPr lang="en-US" sz="1200" b="1" baseline="0" dirty="0" smtClean="0"/>
              <a:t>3-D Format</a:t>
            </a:r>
            <a:r>
              <a:rPr lang="en-US" sz="1200" baseline="0" dirty="0" smtClean="0"/>
              <a:t> in the left pane, and then do the following in the right pane: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i="0" baseline="0" dirty="0" smtClean="0"/>
              <a:t>Under </a:t>
            </a:r>
            <a:r>
              <a:rPr lang="en-US" sz="1200" b="1" i="0" baseline="0" dirty="0" smtClean="0"/>
              <a:t>Bevel</a:t>
            </a:r>
            <a:r>
              <a:rPr lang="en-US" sz="1200" i="0" baseline="0" dirty="0" smtClean="0"/>
              <a:t>, click the button next to </a:t>
            </a:r>
            <a:r>
              <a:rPr lang="en-US" sz="1200" b="1" i="0" baseline="0" dirty="0" smtClean="0"/>
              <a:t>Top</a:t>
            </a:r>
            <a:r>
              <a:rPr lang="en-US" sz="1200" i="0" baseline="0" dirty="0" smtClean="0"/>
              <a:t>, and then under </a:t>
            </a:r>
            <a:r>
              <a:rPr lang="en-US" sz="1200" b="1" i="0" baseline="0" dirty="0" smtClean="0"/>
              <a:t>Bevel</a:t>
            </a:r>
            <a:r>
              <a:rPr lang="en-US" sz="1200" i="0" baseline="0" dirty="0" smtClean="0"/>
              <a:t> click </a:t>
            </a:r>
            <a:r>
              <a:rPr lang="en-US" sz="1200" b="1" i="0" baseline="0" dirty="0" smtClean="0"/>
              <a:t>Soft Round </a:t>
            </a:r>
            <a:r>
              <a:rPr lang="en-US" sz="1200" i="0" baseline="0" dirty="0" smtClean="0"/>
              <a:t>(second row, second option from the left). Next to </a:t>
            </a:r>
            <a:r>
              <a:rPr lang="en-US" sz="1200" b="1" i="0" baseline="0" dirty="0" smtClean="0"/>
              <a:t>Top</a:t>
            </a:r>
            <a:r>
              <a:rPr lang="en-US" sz="1200" i="0" baseline="0" dirty="0" smtClean="0"/>
              <a:t>, in the </a:t>
            </a:r>
            <a:r>
              <a:rPr lang="en-US" sz="1200" b="1" i="0" baseline="0" dirty="0" smtClean="0"/>
              <a:t>Width</a:t>
            </a:r>
            <a:r>
              <a:rPr lang="en-US" sz="1200" i="0" baseline="0" dirty="0" smtClean="0"/>
              <a:t> box, enter </a:t>
            </a:r>
            <a:r>
              <a:rPr lang="en-US" sz="1200" b="1" i="0" baseline="0" dirty="0" smtClean="0"/>
              <a:t>4 pt</a:t>
            </a:r>
            <a:r>
              <a:rPr lang="en-US" sz="1200" b="0" i="0" baseline="0" dirty="0" smtClean="0"/>
              <a:t>, and </a:t>
            </a:r>
            <a:r>
              <a:rPr lang="en-US" sz="1200" i="0" baseline="0" dirty="0" smtClean="0"/>
              <a:t>in the </a:t>
            </a:r>
            <a:r>
              <a:rPr lang="en-US" sz="1200" b="1" i="0" baseline="0" dirty="0" smtClean="0"/>
              <a:t>Height </a:t>
            </a:r>
            <a:r>
              <a:rPr lang="en-US" sz="1200" b="0" i="0" baseline="0" dirty="0" smtClean="0"/>
              <a:t>box,</a:t>
            </a:r>
            <a:r>
              <a:rPr lang="en-US" sz="1200" b="1" i="0" baseline="0" dirty="0" smtClean="0"/>
              <a:t> </a:t>
            </a:r>
            <a:r>
              <a:rPr lang="en-US" sz="1200" b="0" i="0" baseline="0" dirty="0" smtClean="0"/>
              <a:t>enter</a:t>
            </a:r>
            <a:r>
              <a:rPr lang="en-US" sz="1200" i="0" baseline="0" dirty="0" smtClean="0"/>
              <a:t> </a:t>
            </a:r>
            <a:r>
              <a:rPr lang="en-US" sz="1200" b="1" i="0" baseline="0" dirty="0" smtClean="0"/>
              <a:t>6 pt</a:t>
            </a:r>
            <a:r>
              <a:rPr lang="en-US" sz="1200" i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i="0" baseline="0" dirty="0" smtClean="0"/>
              <a:t>Under </a:t>
            </a:r>
            <a:r>
              <a:rPr lang="en-US" sz="1200" b="1" i="0" baseline="0" dirty="0" smtClean="0"/>
              <a:t>Depth</a:t>
            </a:r>
            <a:r>
              <a:rPr lang="en-US" sz="1200" i="0" baseline="0" dirty="0" smtClean="0"/>
              <a:t>, click the button next to </a:t>
            </a:r>
            <a:r>
              <a:rPr lang="en-US" sz="1200" b="1" i="0" baseline="0" dirty="0" smtClean="0"/>
              <a:t>Color</a:t>
            </a:r>
            <a:r>
              <a:rPr lang="en-US" sz="1200" i="0" baseline="0" dirty="0" smtClean="0"/>
              <a:t>, and then under </a:t>
            </a:r>
            <a:r>
              <a:rPr lang="en-US" sz="1200" b="1" i="0" baseline="0" dirty="0" smtClean="0"/>
              <a:t>Theme Colors</a:t>
            </a:r>
            <a:r>
              <a:rPr lang="en-US" sz="1200" i="0" baseline="0" dirty="0" smtClean="0"/>
              <a:t> click </a:t>
            </a:r>
            <a:r>
              <a:rPr lang="en-US" sz="1200" b="1" baseline="0" dirty="0" smtClean="0"/>
              <a:t>Tan, Background 2, Darker 50% </a:t>
            </a:r>
            <a:r>
              <a:rPr lang="en-US" sz="1200" b="0" baseline="0" dirty="0" smtClean="0"/>
              <a:t>(fourth row, third option from the left). In the</a:t>
            </a:r>
            <a:r>
              <a:rPr lang="en-US" sz="1200" b="0" i="0" baseline="0" dirty="0" smtClean="0"/>
              <a:t> </a:t>
            </a:r>
            <a:r>
              <a:rPr lang="en-US" sz="1200" b="1" i="0" baseline="0" dirty="0" smtClean="0"/>
              <a:t>Depth</a:t>
            </a:r>
            <a:r>
              <a:rPr lang="en-US" sz="1200" b="0" i="0" baseline="0" dirty="0" smtClean="0"/>
              <a:t> box, e</a:t>
            </a:r>
            <a:r>
              <a:rPr lang="en-US" sz="1200" b="0" baseline="0" dirty="0" smtClean="0"/>
              <a:t>nter </a:t>
            </a:r>
            <a:r>
              <a:rPr lang="en-US" sz="1200" b="1" baseline="0" dirty="0" smtClean="0"/>
              <a:t>6 pt</a:t>
            </a:r>
            <a:r>
              <a:rPr lang="en-US" sz="1200" b="0" i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i="0" baseline="0" dirty="0" smtClean="0"/>
              <a:t>Under </a:t>
            </a:r>
            <a:r>
              <a:rPr lang="en-US" sz="1200" b="1" i="0" baseline="0" dirty="0" smtClean="0"/>
              <a:t>Contour</a:t>
            </a:r>
            <a:r>
              <a:rPr lang="en-US" sz="1200" b="0" i="0" baseline="0" dirty="0" smtClean="0"/>
              <a:t>, click the button next to </a:t>
            </a:r>
            <a:r>
              <a:rPr lang="en-US" sz="1200" b="1" i="0" baseline="0" dirty="0" smtClean="0"/>
              <a:t>Color</a:t>
            </a:r>
            <a:r>
              <a:rPr lang="en-US" sz="1200" b="0" i="0" baseline="0" dirty="0" smtClean="0"/>
              <a:t>, and then </a:t>
            </a:r>
            <a:r>
              <a:rPr lang="en-US" sz="1200" i="0" baseline="0" dirty="0" smtClean="0"/>
              <a:t>under </a:t>
            </a:r>
            <a:r>
              <a:rPr lang="en-US" sz="1200" b="1" i="0" baseline="0" dirty="0" smtClean="0"/>
              <a:t>Theme Colors</a:t>
            </a:r>
            <a:r>
              <a:rPr lang="en-US" sz="1200" i="0" baseline="0" dirty="0" smtClean="0"/>
              <a:t> </a:t>
            </a:r>
            <a:r>
              <a:rPr lang="en-US" sz="1200" b="0" i="0" baseline="0" dirty="0" smtClean="0"/>
              <a:t>click </a:t>
            </a:r>
            <a:r>
              <a:rPr lang="en-US" sz="1200" b="1" i="0" baseline="0" dirty="0" smtClean="0"/>
              <a:t>White, Background 1 </a:t>
            </a:r>
            <a:r>
              <a:rPr lang="en-US" sz="1200" b="0" i="0" baseline="0" dirty="0" smtClean="0"/>
              <a:t>(first row, first option from the left). In the </a:t>
            </a:r>
            <a:r>
              <a:rPr lang="en-US" sz="1200" b="1" i="0" baseline="0" dirty="0" smtClean="0"/>
              <a:t>Size</a:t>
            </a:r>
            <a:r>
              <a:rPr lang="en-US" sz="1200" b="0" i="0" baseline="0" dirty="0" smtClean="0"/>
              <a:t> box, enter </a:t>
            </a:r>
            <a:r>
              <a:rPr lang="en-US" sz="1200" b="1" i="0" baseline="0" dirty="0" smtClean="0"/>
              <a:t>0 pt</a:t>
            </a:r>
            <a:r>
              <a:rPr lang="en-US" sz="1200" b="0" i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i="0" baseline="0" dirty="0" smtClean="0"/>
              <a:t>Under </a:t>
            </a:r>
            <a:r>
              <a:rPr lang="en-US" sz="1200" b="1" i="0" baseline="0" dirty="0" smtClean="0"/>
              <a:t>Surface</a:t>
            </a:r>
            <a:r>
              <a:rPr lang="en-US" sz="1200" b="0" i="0" baseline="0" dirty="0" smtClean="0"/>
              <a:t>, click the button next to </a:t>
            </a:r>
            <a:r>
              <a:rPr lang="en-US" sz="1200" b="1" i="0" baseline="0" dirty="0" smtClean="0"/>
              <a:t>Material</a:t>
            </a:r>
            <a:r>
              <a:rPr lang="en-US" sz="1200" b="0" i="0" baseline="0" dirty="0" smtClean="0"/>
              <a:t>, and then under </a:t>
            </a:r>
            <a:r>
              <a:rPr lang="en-US" sz="1200" b="1" i="0" baseline="0" dirty="0" smtClean="0"/>
              <a:t>Translucent</a:t>
            </a:r>
            <a:r>
              <a:rPr lang="en-US" sz="1200" b="0" i="0" baseline="0" dirty="0" smtClean="0"/>
              <a:t> click </a:t>
            </a:r>
            <a:r>
              <a:rPr lang="en-US" sz="1200" b="1" i="0" baseline="0" dirty="0" smtClean="0"/>
              <a:t>Powder</a:t>
            </a:r>
            <a:r>
              <a:rPr lang="en-US" sz="1200" b="0" i="0" baseline="0" dirty="0" smtClean="0"/>
              <a:t>. Click the button next to </a:t>
            </a:r>
            <a:r>
              <a:rPr lang="en-US" sz="1200" b="1" i="0" baseline="0" dirty="0" smtClean="0"/>
              <a:t>Lighting</a:t>
            </a:r>
            <a:r>
              <a:rPr lang="en-US" sz="1200" b="0" i="0" baseline="0" dirty="0" smtClean="0"/>
              <a:t>, and then under </a:t>
            </a:r>
            <a:r>
              <a:rPr lang="en-US" sz="1200" b="1" i="0" baseline="0" dirty="0" smtClean="0"/>
              <a:t>Warm</a:t>
            </a:r>
            <a:r>
              <a:rPr lang="en-US" sz="1200" b="0" i="0" baseline="0" dirty="0" smtClean="0"/>
              <a:t> click </a:t>
            </a:r>
            <a:r>
              <a:rPr lang="en-US" sz="1200" b="1" i="0" baseline="0" dirty="0" smtClean="0"/>
              <a:t>Morning</a:t>
            </a:r>
            <a:r>
              <a:rPr lang="en-US" sz="1200" b="0" i="0" baseline="0" dirty="0" smtClean="0"/>
              <a:t>. </a:t>
            </a:r>
            <a:endParaRPr lang="en-US" sz="1200" i="0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 Also in the </a:t>
            </a:r>
            <a:r>
              <a:rPr lang="en-US" sz="1200" b="1" baseline="0" dirty="0" smtClean="0"/>
              <a:t>Format Text Effects</a:t>
            </a:r>
            <a:r>
              <a:rPr lang="en-US" sz="1200" baseline="0" dirty="0" smtClean="0"/>
              <a:t> dialog box, click </a:t>
            </a:r>
            <a:r>
              <a:rPr lang="en-US" sz="1200" b="1" baseline="0" dirty="0" smtClean="0"/>
              <a:t>Shadow</a:t>
            </a:r>
            <a:r>
              <a:rPr lang="en-US" sz="1200" baseline="0" dirty="0" smtClean="0"/>
              <a:t> in the left pane, and then do the following in the right pane: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the button next to </a:t>
            </a:r>
            <a:r>
              <a:rPr lang="en-US" sz="1200" b="1" baseline="0" dirty="0" smtClean="0"/>
              <a:t>Presets</a:t>
            </a:r>
            <a:r>
              <a:rPr lang="en-US" sz="1200" baseline="0" dirty="0" smtClean="0"/>
              <a:t>, and under </a:t>
            </a:r>
            <a:r>
              <a:rPr lang="en-US" sz="1200" b="1" baseline="0" dirty="0" smtClean="0"/>
              <a:t>Perspective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Perspective Diagonal Upper Left</a:t>
            </a:r>
            <a:r>
              <a:rPr lang="en-US" sz="1200" baseline="0" dirty="0" smtClean="0"/>
              <a:t> 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 In the </a:t>
            </a:r>
            <a:r>
              <a:rPr lang="en-US" sz="1200" b="1" baseline="0" dirty="0" smtClean="0"/>
              <a:t>Transparency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85%</a:t>
            </a:r>
            <a:r>
              <a:rPr lang="en-US" sz="1200" baseline="0" dirty="0" smtClean="0"/>
              <a:t>. </a:t>
            </a:r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r>
              <a:rPr lang="en-US" sz="1200" dirty="0" smtClean="0"/>
              <a:t>To</a:t>
            </a:r>
            <a:r>
              <a:rPr lang="en-US" sz="1200" baseline="0" dirty="0" smtClean="0"/>
              <a:t> reproduce the background on this slide, do the following:</a:t>
            </a:r>
            <a:endParaRPr lang="en-US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right pane, and then do the following: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Radial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smtClean="0"/>
              <a:t>Click the button next to </a:t>
            </a:r>
            <a:r>
              <a:rPr lang="en-US" sz="1200" b="1" dirty="0" smtClean="0"/>
              <a:t>Direction</a:t>
            </a:r>
            <a:r>
              <a:rPr lang="en-US" sz="1200" dirty="0" smtClean="0"/>
              <a:t>, and then</a:t>
            </a:r>
            <a:r>
              <a:rPr lang="en-US" sz="1200" baseline="0" dirty="0" smtClean="0"/>
              <a:t> click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Corner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(first option from the left).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three stops appear in the slider.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Also under </a:t>
            </a:r>
            <a:r>
              <a:rPr lang="en-US" sz="1200" b="1" dirty="0" smtClean="0"/>
              <a:t>Gradient stops</a:t>
            </a:r>
            <a:r>
              <a:rPr lang="en-US" sz="1200" dirty="0" smtClean="0"/>
              <a:t>, customize the gradient stops that you added as follows:</a:t>
            </a:r>
          </a:p>
          <a:p>
            <a:pPr marL="685800" lvl="1" indent="-228600">
              <a:buFont typeface="Arial" pitchFamily="34" charset="0"/>
              <a:buChar char="•"/>
              <a:defRPr/>
            </a:pPr>
            <a:r>
              <a:rPr lang="en-US" sz="1200" dirty="0" smtClean="0"/>
              <a:t>Select </a:t>
            </a:r>
            <a:r>
              <a:rPr lang="en-US" sz="1200" b="0" dirty="0" smtClean="0"/>
              <a:t>the</a:t>
            </a:r>
            <a:r>
              <a:rPr lang="en-US" sz="1200" b="0" baseline="0" dirty="0" smtClean="0"/>
              <a:t> first stop in the slider, </a:t>
            </a:r>
            <a:r>
              <a:rPr lang="en-US" sz="1200" dirty="0" smtClean="0"/>
              <a:t>and then do the following: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</a:t>
            </a:r>
            <a:r>
              <a:rPr lang="en-US" sz="1200" dirty="0" smtClean="0"/>
              <a:t> the </a:t>
            </a:r>
            <a:r>
              <a:rPr lang="en-US" sz="1200" b="1" dirty="0" smtClean="0"/>
              <a:t>Position </a:t>
            </a:r>
            <a:r>
              <a:rPr lang="en-US" sz="1200" dirty="0" smtClean="0"/>
              <a:t>box, enter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45</a:t>
            </a:r>
            <a:r>
              <a:rPr lang="en-US" sz="1200" b="1" dirty="0" smtClean="0"/>
              <a:t>%</a:t>
            </a:r>
            <a:r>
              <a:rPr lang="en-US" sz="1200" dirty="0" smtClean="0"/>
              <a:t>.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en-US" sz="1200" dirty="0" smtClean="0"/>
              <a:t>Click the button next to </a:t>
            </a:r>
            <a:r>
              <a:rPr lang="en-US" sz="1200" b="1" dirty="0" smtClean="0"/>
              <a:t>Color</a:t>
            </a:r>
            <a:r>
              <a:rPr lang="en-US" sz="1200" dirty="0" smtClean="0"/>
              <a:t>, and then </a:t>
            </a:r>
            <a:r>
              <a:rPr lang="en-US" sz="1200" i="0" baseline="0" dirty="0" smtClean="0"/>
              <a:t>under </a:t>
            </a:r>
            <a:r>
              <a:rPr lang="en-US" sz="1200" b="1" i="0" baseline="0" dirty="0" smtClean="0"/>
              <a:t>Theme Colors</a:t>
            </a:r>
            <a:r>
              <a:rPr lang="en-US" sz="1200" i="0" baseline="0" dirty="0" smtClean="0"/>
              <a:t> </a:t>
            </a:r>
            <a:r>
              <a:rPr lang="en-US" sz="1200" dirty="0" smtClean="0"/>
              <a:t>click </a:t>
            </a:r>
            <a:r>
              <a:rPr lang="en-US" sz="1200" b="1" dirty="0" smtClean="0"/>
              <a:t>White,</a:t>
            </a:r>
            <a:r>
              <a:rPr lang="en-US" sz="1200" b="1" baseline="0" dirty="0" smtClean="0"/>
              <a:t> Background 1 </a:t>
            </a:r>
            <a:r>
              <a:rPr lang="en-US" sz="1200" b="0" baseline="0" dirty="0" smtClean="0"/>
              <a:t>(first row, first option from the left).</a:t>
            </a:r>
            <a:endParaRPr lang="en-US" sz="1200" b="0" dirty="0" smtClean="0"/>
          </a:p>
          <a:p>
            <a:pPr marL="685800" lvl="1" indent="-228600">
              <a:buFont typeface="Arial" pitchFamily="34" charset="0"/>
              <a:buChar char="•"/>
              <a:defRPr/>
            </a:pPr>
            <a:r>
              <a:rPr lang="en-US" sz="1200" dirty="0" smtClean="0"/>
              <a:t>Select </a:t>
            </a:r>
            <a:r>
              <a:rPr lang="en-US" sz="1200" b="0" dirty="0" smtClean="0"/>
              <a:t>the next stop in the slider</a:t>
            </a:r>
            <a:r>
              <a:rPr lang="en-US" sz="1200" dirty="0" smtClean="0"/>
              <a:t>, and then do the following: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</a:t>
            </a:r>
            <a:r>
              <a:rPr lang="en-US" sz="1200" dirty="0" smtClean="0"/>
              <a:t> the </a:t>
            </a:r>
            <a:r>
              <a:rPr lang="en-US" sz="1200" b="1" dirty="0" smtClean="0"/>
              <a:t>Position </a:t>
            </a:r>
            <a:r>
              <a:rPr lang="en-US" sz="1200" dirty="0" smtClean="0"/>
              <a:t>box, enter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80</a:t>
            </a:r>
            <a:r>
              <a:rPr lang="en-US" sz="1200" b="1" dirty="0" smtClean="0"/>
              <a:t>%</a:t>
            </a:r>
            <a:r>
              <a:rPr lang="en-US" sz="1200" dirty="0" smtClean="0"/>
              <a:t>.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en-US" sz="1200" dirty="0" smtClean="0"/>
              <a:t>Click the button next to </a:t>
            </a:r>
            <a:r>
              <a:rPr lang="en-US" sz="1200" b="1" dirty="0" smtClean="0"/>
              <a:t>Color</a:t>
            </a:r>
            <a:r>
              <a:rPr lang="en-US" sz="1200" dirty="0" smtClean="0"/>
              <a:t>, click </a:t>
            </a:r>
            <a:r>
              <a:rPr lang="en-US" sz="1200" b="1" dirty="0" smtClean="0"/>
              <a:t>More Colors</a:t>
            </a:r>
            <a:r>
              <a:rPr lang="en-US" sz="1200" dirty="0" smtClean="0"/>
              <a:t>, and then in the </a:t>
            </a:r>
            <a:r>
              <a:rPr lang="en-US" sz="1200" b="1" dirty="0" smtClean="0"/>
              <a:t>Colors</a:t>
            </a:r>
            <a:r>
              <a:rPr lang="en-US" sz="1200" dirty="0" smtClean="0"/>
              <a:t> dialog box, on the </a:t>
            </a:r>
            <a:r>
              <a:rPr lang="en-US" sz="1200" b="1" dirty="0" smtClean="0"/>
              <a:t>Custom</a:t>
            </a:r>
            <a:r>
              <a:rPr lang="en-US" sz="1200" dirty="0" smtClean="0"/>
              <a:t> tab, enter values for Red: </a:t>
            </a:r>
            <a:r>
              <a:rPr lang="en-US" sz="1200" b="1" dirty="0" smtClean="0"/>
              <a:t>223</a:t>
            </a:r>
            <a:r>
              <a:rPr lang="en-US" sz="1200" dirty="0" smtClean="0"/>
              <a:t>, Green: </a:t>
            </a:r>
            <a:r>
              <a:rPr lang="en-US" sz="1200" b="1" dirty="0" smtClean="0"/>
              <a:t>219</a:t>
            </a:r>
            <a:r>
              <a:rPr lang="en-US" sz="1200" dirty="0" smtClean="0"/>
              <a:t>, Blue: </a:t>
            </a:r>
            <a:r>
              <a:rPr lang="en-US" sz="1200" b="1" dirty="0" smtClean="0"/>
              <a:t>211</a:t>
            </a:r>
            <a:r>
              <a:rPr lang="en-US" sz="120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  <a:defRPr/>
            </a:pPr>
            <a:r>
              <a:rPr lang="en-US" sz="1200" dirty="0" smtClean="0"/>
              <a:t>Select </a:t>
            </a:r>
            <a:r>
              <a:rPr lang="en-US" sz="1200" b="0" dirty="0" smtClean="0"/>
              <a:t>the last stop in the slider</a:t>
            </a:r>
            <a:r>
              <a:rPr lang="en-US" sz="1200" dirty="0" smtClean="0"/>
              <a:t>, and then do the following: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</a:t>
            </a:r>
            <a:r>
              <a:rPr lang="en-US" sz="1200" dirty="0" smtClean="0"/>
              <a:t> the </a:t>
            </a:r>
            <a:r>
              <a:rPr lang="en-US" sz="1200" b="1" dirty="0" smtClean="0"/>
              <a:t>Position </a:t>
            </a:r>
            <a:r>
              <a:rPr lang="en-US" sz="1200" dirty="0" smtClean="0"/>
              <a:t>box, enter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100</a:t>
            </a:r>
            <a:r>
              <a:rPr lang="en-US" sz="1200" b="1" dirty="0" smtClean="0"/>
              <a:t>%</a:t>
            </a:r>
            <a:r>
              <a:rPr lang="en-US" sz="1200" dirty="0" smtClean="0"/>
              <a:t>.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en-US" sz="1200" dirty="0" smtClean="0"/>
              <a:t>Click the button next to </a:t>
            </a:r>
            <a:r>
              <a:rPr lang="en-US" sz="1200" b="1" dirty="0" smtClean="0"/>
              <a:t>Color</a:t>
            </a:r>
            <a:r>
              <a:rPr lang="en-US" sz="1200" dirty="0" smtClean="0"/>
              <a:t>, click </a:t>
            </a:r>
            <a:r>
              <a:rPr lang="en-US" sz="1200" b="1" dirty="0" smtClean="0"/>
              <a:t>More Colors</a:t>
            </a:r>
            <a:r>
              <a:rPr lang="en-US" sz="1200" dirty="0" smtClean="0"/>
              <a:t>, and then in the </a:t>
            </a:r>
            <a:r>
              <a:rPr lang="en-US" sz="1200" b="1" dirty="0" smtClean="0"/>
              <a:t>Colors</a:t>
            </a:r>
            <a:r>
              <a:rPr lang="en-US" sz="1200" dirty="0" smtClean="0"/>
              <a:t> dialog box, on the </a:t>
            </a:r>
            <a:r>
              <a:rPr lang="en-US" sz="1200" b="1" dirty="0" smtClean="0"/>
              <a:t>Custom</a:t>
            </a:r>
            <a:r>
              <a:rPr lang="en-US" sz="1200" dirty="0" smtClean="0"/>
              <a:t> tab, enter values for Red: </a:t>
            </a:r>
            <a:r>
              <a:rPr lang="en-US" sz="1200" b="1" dirty="0" smtClean="0"/>
              <a:t>213</a:t>
            </a:r>
            <a:r>
              <a:rPr lang="en-US" sz="1200" dirty="0" smtClean="0"/>
              <a:t>, Green: </a:t>
            </a:r>
            <a:r>
              <a:rPr lang="en-US" sz="1200" b="1" dirty="0" smtClean="0"/>
              <a:t>208</a:t>
            </a:r>
            <a:r>
              <a:rPr lang="en-US" sz="1200" dirty="0" smtClean="0"/>
              <a:t>, Blue: </a:t>
            </a:r>
            <a:r>
              <a:rPr lang="en-US" sz="1200" b="1" dirty="0" smtClean="0"/>
              <a:t>197</a:t>
            </a:r>
            <a:r>
              <a:rPr lang="en-US" sz="1200" b="0" dirty="0" smtClean="0"/>
              <a:t>.</a:t>
            </a:r>
          </a:p>
          <a:p>
            <a:endParaRPr lang="en-US" sz="120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452594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05880-7FA4-46ED-927D-65DDABEB52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1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400" b="1" dirty="0" smtClean="0"/>
              <a:t>Expanded</a:t>
            </a:r>
            <a:r>
              <a:rPr lang="en-US" sz="1400" b="1" baseline="0" dirty="0" smtClean="0"/>
              <a:t>, beveled text and shadow</a:t>
            </a:r>
          </a:p>
          <a:p>
            <a:r>
              <a:rPr lang="en-US" sz="1400" b="0" baseline="0" dirty="0" smtClean="0"/>
              <a:t>(Basic)</a:t>
            </a:r>
            <a:endParaRPr lang="en-US" sz="1400" b="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200" dirty="0" smtClean="0"/>
              <a:t>To</a:t>
            </a:r>
            <a:r>
              <a:rPr lang="en-US" sz="1200" baseline="0" dirty="0" smtClean="0"/>
              <a:t> reproduce the text effects on this slide, do the following:</a:t>
            </a:r>
            <a:endParaRPr lang="en-US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 the </a:t>
            </a:r>
            <a:r>
              <a:rPr lang="en-US" sz="1200" b="1" i="0" dirty="0" smtClean="0"/>
              <a:t>Home</a:t>
            </a:r>
            <a:r>
              <a:rPr lang="en-US" sz="1200" i="0" dirty="0" smtClean="0"/>
              <a:t> tab, in the</a:t>
            </a:r>
            <a:r>
              <a:rPr lang="en-US" sz="1200" i="0" baseline="0" dirty="0" smtClean="0"/>
              <a:t> </a:t>
            </a:r>
            <a:r>
              <a:rPr lang="en-US" sz="1200" b="1" i="0" baseline="0" dirty="0" smtClean="0"/>
              <a:t>Slides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Layout</a:t>
            </a:r>
            <a:r>
              <a:rPr lang="en-US" sz="1200" i="0" baseline="0" dirty="0" smtClean="0"/>
              <a:t>, and then click </a:t>
            </a:r>
            <a:r>
              <a:rPr lang="en-US" sz="1200" b="1" i="0" baseline="0" dirty="0" smtClean="0"/>
              <a:t>Blank</a:t>
            </a:r>
            <a:r>
              <a:rPr lang="en-US" sz="1200" i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</a:t>
            </a:r>
            <a:r>
              <a:rPr lang="en-US" sz="1200" i="0" baseline="0" dirty="0" smtClean="0"/>
              <a:t> the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Text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Text Box</a:t>
            </a:r>
            <a:r>
              <a:rPr lang="en-US" sz="1200" i="0" baseline="0" dirty="0" smtClean="0"/>
              <a:t>, and then on the slide, drag to draw the text box.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Enter text in the text box, select the text, and then o</a:t>
            </a:r>
            <a:r>
              <a:rPr lang="en-US" sz="1200" i="0" dirty="0" smtClean="0"/>
              <a:t>n the </a:t>
            </a:r>
            <a:r>
              <a:rPr lang="en-US" sz="1200" b="1" i="0" dirty="0" smtClean="0"/>
              <a:t>Home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Font</a:t>
            </a:r>
            <a:r>
              <a:rPr lang="en-US" sz="1200" i="0" baseline="0" dirty="0" smtClean="0"/>
              <a:t> group, select </a:t>
            </a:r>
            <a:r>
              <a:rPr lang="en-US" sz="1200" b="1" i="0" baseline="0" dirty="0" smtClean="0"/>
              <a:t>Calisto MT </a:t>
            </a:r>
            <a:r>
              <a:rPr lang="en-US" sz="1200" i="0" baseline="0" dirty="0" smtClean="0"/>
              <a:t>from the </a:t>
            </a:r>
            <a:r>
              <a:rPr lang="en-US" sz="1200" b="1" i="0" baseline="0" dirty="0" smtClean="0"/>
              <a:t>Font</a:t>
            </a:r>
            <a:r>
              <a:rPr lang="en-US" sz="1200" i="0" baseline="0" dirty="0" smtClean="0"/>
              <a:t> list and then select </a:t>
            </a:r>
            <a:r>
              <a:rPr lang="en-US" sz="1200" b="1" i="0" baseline="0" dirty="0" smtClean="0"/>
              <a:t>60</a:t>
            </a:r>
            <a:r>
              <a:rPr lang="en-US" sz="1200" i="0" baseline="0" dirty="0" smtClean="0"/>
              <a:t> from the </a:t>
            </a:r>
            <a:r>
              <a:rPr lang="en-US" sz="1200" b="1" i="0" baseline="0" dirty="0" smtClean="0"/>
              <a:t>Font Size </a:t>
            </a:r>
            <a:r>
              <a:rPr lang="en-US" sz="1200" i="0" baseline="0" dirty="0" smtClean="0"/>
              <a:t>list.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On the </a:t>
            </a:r>
            <a:r>
              <a:rPr lang="en-US" sz="1200" b="1" i="0" baseline="0" dirty="0" smtClean="0"/>
              <a:t>Home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Paragraph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Center</a:t>
            </a:r>
            <a:r>
              <a:rPr lang="en-US" sz="1200" i="0" baseline="0" dirty="0" smtClean="0"/>
              <a:t> to center the text in the text box.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Font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Character Spacing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More Spacing</a:t>
            </a:r>
            <a:r>
              <a:rPr lang="en-US" sz="120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In the </a:t>
            </a:r>
            <a:r>
              <a:rPr lang="en-US" sz="1200" b="1" dirty="0" smtClean="0"/>
              <a:t>Font</a:t>
            </a:r>
            <a:r>
              <a:rPr lang="en-US" sz="1200" dirty="0" smtClean="0"/>
              <a:t> dialog box, 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Character </a:t>
            </a:r>
            <a:r>
              <a:rPr lang="en-US" sz="1200" b="1" dirty="0" smtClean="0"/>
              <a:t>Spacing</a:t>
            </a:r>
            <a:r>
              <a:rPr lang="en-US" sz="1200" b="1" baseline="0" dirty="0" smtClean="0"/>
              <a:t> </a:t>
            </a:r>
            <a:r>
              <a:rPr lang="en-US" sz="1200" baseline="0" dirty="0" smtClean="0"/>
              <a:t>tab, in the </a:t>
            </a:r>
            <a:r>
              <a:rPr lang="en-US" sz="1200" b="1" baseline="0" dirty="0" smtClean="0"/>
              <a:t>Spacing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Expanded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By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22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i="0" baseline="0" dirty="0" smtClean="0"/>
              <a:t>Under </a:t>
            </a:r>
            <a:r>
              <a:rPr lang="en-US" sz="1200" b="1" i="0" baseline="0" dirty="0" smtClean="0"/>
              <a:t>Drawing Tools</a:t>
            </a:r>
            <a:r>
              <a:rPr lang="en-US" sz="1200" i="0" baseline="0" dirty="0" smtClean="0"/>
              <a:t>, on the </a:t>
            </a:r>
            <a:r>
              <a:rPr lang="en-US" sz="1200" b="1" i="0" baseline="0" dirty="0" smtClean="0"/>
              <a:t>Format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WordArt Styles</a:t>
            </a:r>
            <a:r>
              <a:rPr lang="en-US" sz="1200" i="0" baseline="0" dirty="0" smtClean="0"/>
              <a:t> group, click the arrow next to </a:t>
            </a:r>
            <a:r>
              <a:rPr lang="en-US" sz="1200" b="1" i="0" baseline="0" dirty="0" smtClean="0"/>
              <a:t>Text Fill</a:t>
            </a:r>
            <a:r>
              <a:rPr lang="en-US" sz="1200" i="0" baseline="0" dirty="0" smtClean="0"/>
              <a:t>, and then under </a:t>
            </a:r>
            <a:r>
              <a:rPr lang="en-US" sz="1200" b="1" i="0" baseline="0" dirty="0" smtClean="0"/>
              <a:t>Theme Colors</a:t>
            </a:r>
            <a:r>
              <a:rPr lang="en-US" sz="1200" i="0" baseline="0" dirty="0" smtClean="0"/>
              <a:t> click </a:t>
            </a:r>
            <a:r>
              <a:rPr lang="en-US" sz="1200" b="1" baseline="0" dirty="0" smtClean="0"/>
              <a:t>Tan, Background 2, Darker 50% </a:t>
            </a:r>
            <a:r>
              <a:rPr lang="en-US" sz="1200" baseline="0" dirty="0" smtClean="0"/>
              <a:t>(fourth row, third option from the left).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i="0" baseline="0" dirty="0" smtClean="0"/>
              <a:t>Under </a:t>
            </a:r>
            <a:r>
              <a:rPr lang="en-US" sz="1200" b="1" i="0" baseline="0" dirty="0" smtClean="0"/>
              <a:t>Drawing Tools</a:t>
            </a:r>
            <a:r>
              <a:rPr lang="en-US" sz="1200" i="0" baseline="0" dirty="0" smtClean="0"/>
              <a:t>, on the </a:t>
            </a:r>
            <a:r>
              <a:rPr lang="en-US" sz="1200" b="1" i="0" baseline="0" dirty="0" smtClean="0"/>
              <a:t>Format</a:t>
            </a:r>
            <a:r>
              <a:rPr lang="en-US" sz="1200" i="0" baseline="0" dirty="0" smtClean="0"/>
              <a:t> tab, in the bottom right corner of the </a:t>
            </a:r>
            <a:r>
              <a:rPr lang="en-US" sz="1200" b="1" i="0" baseline="0" dirty="0" smtClean="0"/>
              <a:t>WordArt Styles</a:t>
            </a:r>
            <a:r>
              <a:rPr lang="en-US" sz="1200" i="0" baseline="0" dirty="0" smtClean="0"/>
              <a:t> group, click the </a:t>
            </a:r>
            <a:r>
              <a:rPr lang="en-US" sz="1200" b="1" i="0" baseline="0" dirty="0" smtClean="0"/>
              <a:t>Format Text Effects </a:t>
            </a:r>
            <a:r>
              <a:rPr lang="en-US" sz="1200" i="0" baseline="0" dirty="0" smtClean="0"/>
              <a:t>dialog box launcher. In the </a:t>
            </a:r>
            <a:r>
              <a:rPr lang="en-US" sz="1200" b="1" i="0" baseline="0" dirty="0" smtClean="0"/>
              <a:t>Format Text Effects </a:t>
            </a:r>
            <a:r>
              <a:rPr lang="en-US" sz="1200" i="0" baseline="0" dirty="0" smtClean="0"/>
              <a:t>dialog box, click </a:t>
            </a:r>
            <a:r>
              <a:rPr lang="en-US" sz="1200" b="1" baseline="0" dirty="0" smtClean="0"/>
              <a:t>3-D Format</a:t>
            </a:r>
            <a:r>
              <a:rPr lang="en-US" sz="1200" baseline="0" dirty="0" smtClean="0"/>
              <a:t> in the left pane, and then do the following in the right pane: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i="0" baseline="0" dirty="0" smtClean="0"/>
              <a:t>Under </a:t>
            </a:r>
            <a:r>
              <a:rPr lang="en-US" sz="1200" b="1" i="0" baseline="0" dirty="0" smtClean="0"/>
              <a:t>Bevel</a:t>
            </a:r>
            <a:r>
              <a:rPr lang="en-US" sz="1200" i="0" baseline="0" dirty="0" smtClean="0"/>
              <a:t>, click the button next to </a:t>
            </a:r>
            <a:r>
              <a:rPr lang="en-US" sz="1200" b="1" i="0" baseline="0" dirty="0" smtClean="0"/>
              <a:t>Top</a:t>
            </a:r>
            <a:r>
              <a:rPr lang="en-US" sz="1200" i="0" baseline="0" dirty="0" smtClean="0"/>
              <a:t>, and then under </a:t>
            </a:r>
            <a:r>
              <a:rPr lang="en-US" sz="1200" b="1" i="0" baseline="0" dirty="0" smtClean="0"/>
              <a:t>Bevel</a:t>
            </a:r>
            <a:r>
              <a:rPr lang="en-US" sz="1200" i="0" baseline="0" dirty="0" smtClean="0"/>
              <a:t> click </a:t>
            </a:r>
            <a:r>
              <a:rPr lang="en-US" sz="1200" b="1" i="0" baseline="0" dirty="0" smtClean="0"/>
              <a:t>Soft Round </a:t>
            </a:r>
            <a:r>
              <a:rPr lang="en-US" sz="1200" i="0" baseline="0" dirty="0" smtClean="0"/>
              <a:t>(second row, second option from the left). Next to </a:t>
            </a:r>
            <a:r>
              <a:rPr lang="en-US" sz="1200" b="1" i="0" baseline="0" dirty="0" smtClean="0"/>
              <a:t>Top</a:t>
            </a:r>
            <a:r>
              <a:rPr lang="en-US" sz="1200" i="0" baseline="0" dirty="0" smtClean="0"/>
              <a:t>, in the </a:t>
            </a:r>
            <a:r>
              <a:rPr lang="en-US" sz="1200" b="1" i="0" baseline="0" dirty="0" smtClean="0"/>
              <a:t>Width</a:t>
            </a:r>
            <a:r>
              <a:rPr lang="en-US" sz="1200" i="0" baseline="0" dirty="0" smtClean="0"/>
              <a:t> box, enter </a:t>
            </a:r>
            <a:r>
              <a:rPr lang="en-US" sz="1200" b="1" i="0" baseline="0" dirty="0" smtClean="0"/>
              <a:t>4 pt</a:t>
            </a:r>
            <a:r>
              <a:rPr lang="en-US" sz="1200" b="0" i="0" baseline="0" dirty="0" smtClean="0"/>
              <a:t>, and </a:t>
            </a:r>
            <a:r>
              <a:rPr lang="en-US" sz="1200" i="0" baseline="0" dirty="0" smtClean="0"/>
              <a:t>in the </a:t>
            </a:r>
            <a:r>
              <a:rPr lang="en-US" sz="1200" b="1" i="0" baseline="0" dirty="0" smtClean="0"/>
              <a:t>Height </a:t>
            </a:r>
            <a:r>
              <a:rPr lang="en-US" sz="1200" b="0" i="0" baseline="0" dirty="0" smtClean="0"/>
              <a:t>box,</a:t>
            </a:r>
            <a:r>
              <a:rPr lang="en-US" sz="1200" b="1" i="0" baseline="0" dirty="0" smtClean="0"/>
              <a:t> </a:t>
            </a:r>
            <a:r>
              <a:rPr lang="en-US" sz="1200" b="0" i="0" baseline="0" dirty="0" smtClean="0"/>
              <a:t>enter</a:t>
            </a:r>
            <a:r>
              <a:rPr lang="en-US" sz="1200" i="0" baseline="0" dirty="0" smtClean="0"/>
              <a:t> </a:t>
            </a:r>
            <a:r>
              <a:rPr lang="en-US" sz="1200" b="1" i="0" baseline="0" dirty="0" smtClean="0"/>
              <a:t>6 pt</a:t>
            </a:r>
            <a:r>
              <a:rPr lang="en-US" sz="1200" i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i="0" baseline="0" dirty="0" smtClean="0"/>
              <a:t>Under </a:t>
            </a:r>
            <a:r>
              <a:rPr lang="en-US" sz="1200" b="1" i="0" baseline="0" dirty="0" smtClean="0"/>
              <a:t>Depth</a:t>
            </a:r>
            <a:r>
              <a:rPr lang="en-US" sz="1200" i="0" baseline="0" dirty="0" smtClean="0"/>
              <a:t>, click the button next to </a:t>
            </a:r>
            <a:r>
              <a:rPr lang="en-US" sz="1200" b="1" i="0" baseline="0" dirty="0" smtClean="0"/>
              <a:t>Color</a:t>
            </a:r>
            <a:r>
              <a:rPr lang="en-US" sz="1200" i="0" baseline="0" dirty="0" smtClean="0"/>
              <a:t>, and then under </a:t>
            </a:r>
            <a:r>
              <a:rPr lang="en-US" sz="1200" b="1" i="0" baseline="0" dirty="0" smtClean="0"/>
              <a:t>Theme Colors</a:t>
            </a:r>
            <a:r>
              <a:rPr lang="en-US" sz="1200" i="0" baseline="0" dirty="0" smtClean="0"/>
              <a:t> click </a:t>
            </a:r>
            <a:r>
              <a:rPr lang="en-US" sz="1200" b="1" baseline="0" dirty="0" smtClean="0"/>
              <a:t>Tan, Background 2, Darker 50% </a:t>
            </a:r>
            <a:r>
              <a:rPr lang="en-US" sz="1200" b="0" baseline="0" dirty="0" smtClean="0"/>
              <a:t>(fourth row, third option from the left). In the</a:t>
            </a:r>
            <a:r>
              <a:rPr lang="en-US" sz="1200" b="0" i="0" baseline="0" dirty="0" smtClean="0"/>
              <a:t> </a:t>
            </a:r>
            <a:r>
              <a:rPr lang="en-US" sz="1200" b="1" i="0" baseline="0" dirty="0" smtClean="0"/>
              <a:t>Depth</a:t>
            </a:r>
            <a:r>
              <a:rPr lang="en-US" sz="1200" b="0" i="0" baseline="0" dirty="0" smtClean="0"/>
              <a:t> box, e</a:t>
            </a:r>
            <a:r>
              <a:rPr lang="en-US" sz="1200" b="0" baseline="0" dirty="0" smtClean="0"/>
              <a:t>nter </a:t>
            </a:r>
            <a:r>
              <a:rPr lang="en-US" sz="1200" b="1" baseline="0" dirty="0" smtClean="0"/>
              <a:t>6 pt</a:t>
            </a:r>
            <a:r>
              <a:rPr lang="en-US" sz="1200" b="0" i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i="0" baseline="0" dirty="0" smtClean="0"/>
              <a:t>Under </a:t>
            </a:r>
            <a:r>
              <a:rPr lang="en-US" sz="1200" b="1" i="0" baseline="0" dirty="0" smtClean="0"/>
              <a:t>Contour</a:t>
            </a:r>
            <a:r>
              <a:rPr lang="en-US" sz="1200" b="0" i="0" baseline="0" dirty="0" smtClean="0"/>
              <a:t>, click the button next to </a:t>
            </a:r>
            <a:r>
              <a:rPr lang="en-US" sz="1200" b="1" i="0" baseline="0" dirty="0" smtClean="0"/>
              <a:t>Color</a:t>
            </a:r>
            <a:r>
              <a:rPr lang="en-US" sz="1200" b="0" i="0" baseline="0" dirty="0" smtClean="0"/>
              <a:t>, and then </a:t>
            </a:r>
            <a:r>
              <a:rPr lang="en-US" sz="1200" i="0" baseline="0" dirty="0" smtClean="0"/>
              <a:t>under </a:t>
            </a:r>
            <a:r>
              <a:rPr lang="en-US" sz="1200" b="1" i="0" baseline="0" dirty="0" smtClean="0"/>
              <a:t>Theme Colors</a:t>
            </a:r>
            <a:r>
              <a:rPr lang="en-US" sz="1200" i="0" baseline="0" dirty="0" smtClean="0"/>
              <a:t> </a:t>
            </a:r>
            <a:r>
              <a:rPr lang="en-US" sz="1200" b="0" i="0" baseline="0" dirty="0" smtClean="0"/>
              <a:t>click </a:t>
            </a:r>
            <a:r>
              <a:rPr lang="en-US" sz="1200" b="1" i="0" baseline="0" dirty="0" smtClean="0"/>
              <a:t>White, Background 1 </a:t>
            </a:r>
            <a:r>
              <a:rPr lang="en-US" sz="1200" b="0" i="0" baseline="0" dirty="0" smtClean="0"/>
              <a:t>(first row, first option from the left). In the </a:t>
            </a:r>
            <a:r>
              <a:rPr lang="en-US" sz="1200" b="1" i="0" baseline="0" dirty="0" smtClean="0"/>
              <a:t>Size</a:t>
            </a:r>
            <a:r>
              <a:rPr lang="en-US" sz="1200" b="0" i="0" baseline="0" dirty="0" smtClean="0"/>
              <a:t> box, enter </a:t>
            </a:r>
            <a:r>
              <a:rPr lang="en-US" sz="1200" b="1" i="0" baseline="0" dirty="0" smtClean="0"/>
              <a:t>0 pt</a:t>
            </a:r>
            <a:r>
              <a:rPr lang="en-US" sz="1200" b="0" i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i="0" baseline="0" dirty="0" smtClean="0"/>
              <a:t>Under </a:t>
            </a:r>
            <a:r>
              <a:rPr lang="en-US" sz="1200" b="1" i="0" baseline="0" dirty="0" smtClean="0"/>
              <a:t>Surface</a:t>
            </a:r>
            <a:r>
              <a:rPr lang="en-US" sz="1200" b="0" i="0" baseline="0" dirty="0" smtClean="0"/>
              <a:t>, click the button next to </a:t>
            </a:r>
            <a:r>
              <a:rPr lang="en-US" sz="1200" b="1" i="0" baseline="0" dirty="0" smtClean="0"/>
              <a:t>Material</a:t>
            </a:r>
            <a:r>
              <a:rPr lang="en-US" sz="1200" b="0" i="0" baseline="0" dirty="0" smtClean="0"/>
              <a:t>, and then under </a:t>
            </a:r>
            <a:r>
              <a:rPr lang="en-US" sz="1200" b="1" i="0" baseline="0" dirty="0" smtClean="0"/>
              <a:t>Translucent</a:t>
            </a:r>
            <a:r>
              <a:rPr lang="en-US" sz="1200" b="0" i="0" baseline="0" dirty="0" smtClean="0"/>
              <a:t> click </a:t>
            </a:r>
            <a:r>
              <a:rPr lang="en-US" sz="1200" b="1" i="0" baseline="0" dirty="0" smtClean="0"/>
              <a:t>Powder</a:t>
            </a:r>
            <a:r>
              <a:rPr lang="en-US" sz="1200" b="0" i="0" baseline="0" dirty="0" smtClean="0"/>
              <a:t>. Click the button next to </a:t>
            </a:r>
            <a:r>
              <a:rPr lang="en-US" sz="1200" b="1" i="0" baseline="0" dirty="0" smtClean="0"/>
              <a:t>Lighting</a:t>
            </a:r>
            <a:r>
              <a:rPr lang="en-US" sz="1200" b="0" i="0" baseline="0" dirty="0" smtClean="0"/>
              <a:t>, and then under </a:t>
            </a:r>
            <a:r>
              <a:rPr lang="en-US" sz="1200" b="1" i="0" baseline="0" dirty="0" smtClean="0"/>
              <a:t>Warm</a:t>
            </a:r>
            <a:r>
              <a:rPr lang="en-US" sz="1200" b="0" i="0" baseline="0" dirty="0" smtClean="0"/>
              <a:t> click </a:t>
            </a:r>
            <a:r>
              <a:rPr lang="en-US" sz="1200" b="1" i="0" baseline="0" dirty="0" smtClean="0"/>
              <a:t>Morning</a:t>
            </a:r>
            <a:r>
              <a:rPr lang="en-US" sz="1200" b="0" i="0" baseline="0" dirty="0" smtClean="0"/>
              <a:t>. </a:t>
            </a:r>
            <a:endParaRPr lang="en-US" sz="1200" i="0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 Also in the </a:t>
            </a:r>
            <a:r>
              <a:rPr lang="en-US" sz="1200" b="1" baseline="0" dirty="0" smtClean="0"/>
              <a:t>Format Text Effects</a:t>
            </a:r>
            <a:r>
              <a:rPr lang="en-US" sz="1200" baseline="0" dirty="0" smtClean="0"/>
              <a:t> dialog box, click </a:t>
            </a:r>
            <a:r>
              <a:rPr lang="en-US" sz="1200" b="1" baseline="0" dirty="0" smtClean="0"/>
              <a:t>Shadow</a:t>
            </a:r>
            <a:r>
              <a:rPr lang="en-US" sz="1200" baseline="0" dirty="0" smtClean="0"/>
              <a:t> in the left pane, and then do the following in the right pane: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the button next to </a:t>
            </a:r>
            <a:r>
              <a:rPr lang="en-US" sz="1200" b="1" baseline="0" dirty="0" smtClean="0"/>
              <a:t>Presets</a:t>
            </a:r>
            <a:r>
              <a:rPr lang="en-US" sz="1200" baseline="0" dirty="0" smtClean="0"/>
              <a:t>, and under </a:t>
            </a:r>
            <a:r>
              <a:rPr lang="en-US" sz="1200" b="1" baseline="0" dirty="0" smtClean="0"/>
              <a:t>Perspective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Perspective Diagonal Upper Left</a:t>
            </a:r>
            <a:r>
              <a:rPr lang="en-US" sz="1200" baseline="0" dirty="0" smtClean="0"/>
              <a:t> 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 In the </a:t>
            </a:r>
            <a:r>
              <a:rPr lang="en-US" sz="1200" b="1" baseline="0" dirty="0" smtClean="0"/>
              <a:t>Transparency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85%</a:t>
            </a:r>
            <a:r>
              <a:rPr lang="en-US" sz="1200" baseline="0" dirty="0" smtClean="0"/>
              <a:t>. </a:t>
            </a:r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r>
              <a:rPr lang="en-US" sz="1200" dirty="0" smtClean="0"/>
              <a:t>To</a:t>
            </a:r>
            <a:r>
              <a:rPr lang="en-US" sz="1200" baseline="0" dirty="0" smtClean="0"/>
              <a:t> reproduce the background on this slide, do the following:</a:t>
            </a:r>
            <a:endParaRPr lang="en-US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right pane, and then do the following: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Radial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smtClean="0"/>
              <a:t>Click the button next to </a:t>
            </a:r>
            <a:r>
              <a:rPr lang="en-US" sz="1200" b="1" dirty="0" smtClean="0"/>
              <a:t>Direction</a:t>
            </a:r>
            <a:r>
              <a:rPr lang="en-US" sz="1200" dirty="0" smtClean="0"/>
              <a:t>, and then</a:t>
            </a:r>
            <a:r>
              <a:rPr lang="en-US" sz="1200" baseline="0" dirty="0" smtClean="0"/>
              <a:t> click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Corner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(first option from the left).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three stops appear in the slider.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Also under </a:t>
            </a:r>
            <a:r>
              <a:rPr lang="en-US" sz="1200" b="1" dirty="0" smtClean="0"/>
              <a:t>Gradient stops</a:t>
            </a:r>
            <a:r>
              <a:rPr lang="en-US" sz="1200" dirty="0" smtClean="0"/>
              <a:t>, customize the gradient stops that you added as follows:</a:t>
            </a:r>
          </a:p>
          <a:p>
            <a:pPr marL="685800" lvl="1" indent="-228600">
              <a:buFont typeface="Arial" pitchFamily="34" charset="0"/>
              <a:buChar char="•"/>
              <a:defRPr/>
            </a:pPr>
            <a:r>
              <a:rPr lang="en-US" sz="1200" dirty="0" smtClean="0"/>
              <a:t>Select </a:t>
            </a:r>
            <a:r>
              <a:rPr lang="en-US" sz="1200" b="0" dirty="0" smtClean="0"/>
              <a:t>the</a:t>
            </a:r>
            <a:r>
              <a:rPr lang="en-US" sz="1200" b="0" baseline="0" dirty="0" smtClean="0"/>
              <a:t> first stop in the slider, </a:t>
            </a:r>
            <a:r>
              <a:rPr lang="en-US" sz="1200" dirty="0" smtClean="0"/>
              <a:t>and then do the following: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</a:t>
            </a:r>
            <a:r>
              <a:rPr lang="en-US" sz="1200" dirty="0" smtClean="0"/>
              <a:t> the </a:t>
            </a:r>
            <a:r>
              <a:rPr lang="en-US" sz="1200" b="1" dirty="0" smtClean="0"/>
              <a:t>Position </a:t>
            </a:r>
            <a:r>
              <a:rPr lang="en-US" sz="1200" dirty="0" smtClean="0"/>
              <a:t>box, enter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45</a:t>
            </a:r>
            <a:r>
              <a:rPr lang="en-US" sz="1200" b="1" dirty="0" smtClean="0"/>
              <a:t>%</a:t>
            </a:r>
            <a:r>
              <a:rPr lang="en-US" sz="1200" dirty="0" smtClean="0"/>
              <a:t>.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en-US" sz="1200" dirty="0" smtClean="0"/>
              <a:t>Click the button next to </a:t>
            </a:r>
            <a:r>
              <a:rPr lang="en-US" sz="1200" b="1" dirty="0" smtClean="0"/>
              <a:t>Color</a:t>
            </a:r>
            <a:r>
              <a:rPr lang="en-US" sz="1200" dirty="0" smtClean="0"/>
              <a:t>, and then </a:t>
            </a:r>
            <a:r>
              <a:rPr lang="en-US" sz="1200" i="0" baseline="0" dirty="0" smtClean="0"/>
              <a:t>under </a:t>
            </a:r>
            <a:r>
              <a:rPr lang="en-US" sz="1200" b="1" i="0" baseline="0" dirty="0" smtClean="0"/>
              <a:t>Theme Colors</a:t>
            </a:r>
            <a:r>
              <a:rPr lang="en-US" sz="1200" i="0" baseline="0" dirty="0" smtClean="0"/>
              <a:t> </a:t>
            </a:r>
            <a:r>
              <a:rPr lang="en-US" sz="1200" dirty="0" smtClean="0"/>
              <a:t>click </a:t>
            </a:r>
            <a:r>
              <a:rPr lang="en-US" sz="1200" b="1" dirty="0" smtClean="0"/>
              <a:t>White,</a:t>
            </a:r>
            <a:r>
              <a:rPr lang="en-US" sz="1200" b="1" baseline="0" dirty="0" smtClean="0"/>
              <a:t> Background 1 </a:t>
            </a:r>
            <a:r>
              <a:rPr lang="en-US" sz="1200" b="0" baseline="0" dirty="0" smtClean="0"/>
              <a:t>(first row, first option from the left).</a:t>
            </a:r>
            <a:endParaRPr lang="en-US" sz="1200" b="0" dirty="0" smtClean="0"/>
          </a:p>
          <a:p>
            <a:pPr marL="685800" lvl="1" indent="-228600">
              <a:buFont typeface="Arial" pitchFamily="34" charset="0"/>
              <a:buChar char="•"/>
              <a:defRPr/>
            </a:pPr>
            <a:r>
              <a:rPr lang="en-US" sz="1200" dirty="0" smtClean="0"/>
              <a:t>Select </a:t>
            </a:r>
            <a:r>
              <a:rPr lang="en-US" sz="1200" b="0" dirty="0" smtClean="0"/>
              <a:t>the next stop in the slider</a:t>
            </a:r>
            <a:r>
              <a:rPr lang="en-US" sz="1200" dirty="0" smtClean="0"/>
              <a:t>, and then do the following: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</a:t>
            </a:r>
            <a:r>
              <a:rPr lang="en-US" sz="1200" dirty="0" smtClean="0"/>
              <a:t> the </a:t>
            </a:r>
            <a:r>
              <a:rPr lang="en-US" sz="1200" b="1" dirty="0" smtClean="0"/>
              <a:t>Position </a:t>
            </a:r>
            <a:r>
              <a:rPr lang="en-US" sz="1200" dirty="0" smtClean="0"/>
              <a:t>box, enter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80</a:t>
            </a:r>
            <a:r>
              <a:rPr lang="en-US" sz="1200" b="1" dirty="0" smtClean="0"/>
              <a:t>%</a:t>
            </a:r>
            <a:r>
              <a:rPr lang="en-US" sz="1200" dirty="0" smtClean="0"/>
              <a:t>.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en-US" sz="1200" dirty="0" smtClean="0"/>
              <a:t>Click the button next to </a:t>
            </a:r>
            <a:r>
              <a:rPr lang="en-US" sz="1200" b="1" dirty="0" smtClean="0"/>
              <a:t>Color</a:t>
            </a:r>
            <a:r>
              <a:rPr lang="en-US" sz="1200" dirty="0" smtClean="0"/>
              <a:t>, click </a:t>
            </a:r>
            <a:r>
              <a:rPr lang="en-US" sz="1200" b="1" dirty="0" smtClean="0"/>
              <a:t>More Colors</a:t>
            </a:r>
            <a:r>
              <a:rPr lang="en-US" sz="1200" dirty="0" smtClean="0"/>
              <a:t>, and then in the </a:t>
            </a:r>
            <a:r>
              <a:rPr lang="en-US" sz="1200" b="1" dirty="0" smtClean="0"/>
              <a:t>Colors</a:t>
            </a:r>
            <a:r>
              <a:rPr lang="en-US" sz="1200" dirty="0" smtClean="0"/>
              <a:t> dialog box, on the </a:t>
            </a:r>
            <a:r>
              <a:rPr lang="en-US" sz="1200" b="1" dirty="0" smtClean="0"/>
              <a:t>Custom</a:t>
            </a:r>
            <a:r>
              <a:rPr lang="en-US" sz="1200" dirty="0" smtClean="0"/>
              <a:t> tab, enter values for Red: </a:t>
            </a:r>
            <a:r>
              <a:rPr lang="en-US" sz="1200" b="1" dirty="0" smtClean="0"/>
              <a:t>223</a:t>
            </a:r>
            <a:r>
              <a:rPr lang="en-US" sz="1200" dirty="0" smtClean="0"/>
              <a:t>, Green: </a:t>
            </a:r>
            <a:r>
              <a:rPr lang="en-US" sz="1200" b="1" dirty="0" smtClean="0"/>
              <a:t>219</a:t>
            </a:r>
            <a:r>
              <a:rPr lang="en-US" sz="1200" dirty="0" smtClean="0"/>
              <a:t>, Blue: </a:t>
            </a:r>
            <a:r>
              <a:rPr lang="en-US" sz="1200" b="1" dirty="0" smtClean="0"/>
              <a:t>211</a:t>
            </a:r>
            <a:r>
              <a:rPr lang="en-US" sz="120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  <a:defRPr/>
            </a:pPr>
            <a:r>
              <a:rPr lang="en-US" sz="1200" dirty="0" smtClean="0"/>
              <a:t>Select </a:t>
            </a:r>
            <a:r>
              <a:rPr lang="en-US" sz="1200" b="0" dirty="0" smtClean="0"/>
              <a:t>the last stop in the slider</a:t>
            </a:r>
            <a:r>
              <a:rPr lang="en-US" sz="1200" dirty="0" smtClean="0"/>
              <a:t>, and then do the following: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</a:t>
            </a:r>
            <a:r>
              <a:rPr lang="en-US" sz="1200" dirty="0" smtClean="0"/>
              <a:t> the </a:t>
            </a:r>
            <a:r>
              <a:rPr lang="en-US" sz="1200" b="1" dirty="0" smtClean="0"/>
              <a:t>Position </a:t>
            </a:r>
            <a:r>
              <a:rPr lang="en-US" sz="1200" dirty="0" smtClean="0"/>
              <a:t>box, enter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100</a:t>
            </a:r>
            <a:r>
              <a:rPr lang="en-US" sz="1200" b="1" dirty="0" smtClean="0"/>
              <a:t>%</a:t>
            </a:r>
            <a:r>
              <a:rPr lang="en-US" sz="1200" dirty="0" smtClean="0"/>
              <a:t>.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en-US" sz="1200" dirty="0" smtClean="0"/>
              <a:t>Click the button next to </a:t>
            </a:r>
            <a:r>
              <a:rPr lang="en-US" sz="1200" b="1" dirty="0" smtClean="0"/>
              <a:t>Color</a:t>
            </a:r>
            <a:r>
              <a:rPr lang="en-US" sz="1200" dirty="0" smtClean="0"/>
              <a:t>, click </a:t>
            </a:r>
            <a:r>
              <a:rPr lang="en-US" sz="1200" b="1" dirty="0" smtClean="0"/>
              <a:t>More Colors</a:t>
            </a:r>
            <a:r>
              <a:rPr lang="en-US" sz="1200" dirty="0" smtClean="0"/>
              <a:t>, and then in the </a:t>
            </a:r>
            <a:r>
              <a:rPr lang="en-US" sz="1200" b="1" dirty="0" smtClean="0"/>
              <a:t>Colors</a:t>
            </a:r>
            <a:r>
              <a:rPr lang="en-US" sz="1200" dirty="0" smtClean="0"/>
              <a:t> dialog box, on the </a:t>
            </a:r>
            <a:r>
              <a:rPr lang="en-US" sz="1200" b="1" dirty="0" smtClean="0"/>
              <a:t>Custom</a:t>
            </a:r>
            <a:r>
              <a:rPr lang="en-US" sz="1200" dirty="0" smtClean="0"/>
              <a:t> tab, enter values for Red: </a:t>
            </a:r>
            <a:r>
              <a:rPr lang="en-US" sz="1200" b="1" dirty="0" smtClean="0"/>
              <a:t>213</a:t>
            </a:r>
            <a:r>
              <a:rPr lang="en-US" sz="1200" dirty="0" smtClean="0"/>
              <a:t>, Green: </a:t>
            </a:r>
            <a:r>
              <a:rPr lang="en-US" sz="1200" b="1" dirty="0" smtClean="0"/>
              <a:t>208</a:t>
            </a:r>
            <a:r>
              <a:rPr lang="en-US" sz="1200" dirty="0" smtClean="0"/>
              <a:t>, Blue: </a:t>
            </a:r>
            <a:r>
              <a:rPr lang="en-US" sz="1200" b="1" dirty="0" smtClean="0"/>
              <a:t>197</a:t>
            </a:r>
            <a:r>
              <a:rPr lang="en-US" sz="1200" b="0" dirty="0" smtClean="0"/>
              <a:t>.</a:t>
            </a:r>
          </a:p>
          <a:p>
            <a:endParaRPr lang="en-US" sz="120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822608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high modularity have dense connections between the nodes within modules but sparse connections between nodes in different modules. Modularity is often used in optimization methods for detecting </a:t>
            </a:r>
            <a:r>
              <a:rPr lang="en-US" dirty="0" smtClean="0">
                <a:hlinkClick r:id="rId3" tooltip="Community structure"/>
              </a:rPr>
              <a:t>community structure</a:t>
            </a:r>
            <a:r>
              <a:rPr lang="en-US" dirty="0" smtClean="0"/>
              <a:t> in networks. However, it has been shown that modularity suffers a resolution limit and, therefore, it is unable to detect small communities. Biological networks, including animal brains, exhibit a high degree of modularity.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05880-7FA4-46ED-927D-65DDABEB52A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19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/>
              <a:pPr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41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/>
              <a:pPr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77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/>
              <a:pPr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31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/>
              <a:pPr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/>
              <a:pPr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0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/>
              <a:pPr/>
              <a:t>4/23/2015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0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/>
              <a:pPr/>
              <a:t>4/23/2015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692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/>
              <a:pPr/>
              <a:t>4/23/2015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83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/>
              <a:pPr/>
              <a:t>4/23/2015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04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/>
              <a:pPr/>
              <a:t>4/23/2015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48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/>
              <a:pPr/>
              <a:t>4/23/2015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9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5785-8A43-4CC4-A705-D4AA7E8DB57F}" type="datetimeFigureOut">
              <a:rPr lang="en-US" smtClean="0"/>
              <a:pPr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B4CE-5129-41CA-A75E-F2AE589D1F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5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un.org/Data.aspx?q=Health&amp;d=WHO&amp;f=MEASURE_CODE%3aWHS7_108" TargetMode="External"/><Relationship Id="rId2" Type="http://schemas.openxmlformats.org/officeDocument/2006/relationships/hyperlink" Target="http://data.un.org/Data.aspx?d=MDG&amp;f=seriesRowID%3a56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ata.un.org/Data.aspx?q=GDP&amp;d=WDI&amp;f=Indicator_Code%3aNY.GDP.MKTP.CD" TargetMode="External"/><Relationship Id="rId4" Type="http://schemas.openxmlformats.org/officeDocument/2006/relationships/hyperlink" Target="http://data.un.org/Data.aspx?q=Health&amp;d=MDG&amp;f=seriesRowID%3a57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2579224"/>
            <a:ext cx="8590843" cy="101566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  <a:scene3d>
              <a:camera prst="orthographicFront"/>
              <a:lightRig rig="morning" dir="t"/>
            </a:scene3d>
            <a:sp3d extrusionH="76200" prstMaterial="powder">
              <a:bevelT w="50800" prst="softRound"/>
              <a:extrusionClr>
                <a:schemeClr val="bg2">
                  <a:lumMod val="50000"/>
                </a:schemeClr>
              </a:extrusionClr>
              <a:contourClr>
                <a:schemeClr val="bg1"/>
              </a:contourClr>
            </a:sp3d>
          </a:bodyPr>
          <a:lstStyle/>
          <a:p>
            <a:pPr algn="ctr"/>
            <a:r>
              <a:rPr lang="en-US" sz="6000" spc="2200" dirty="0" smtClean="0">
                <a:ln w="19050">
                  <a:noFill/>
                </a:ln>
                <a:solidFill>
                  <a:schemeClr val="bg2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15000"/>
                    </a:prstClr>
                  </a:outerShdw>
                </a:effectLst>
                <a:latin typeface="Calisto MT" pitchFamily="18" charset="0"/>
              </a:rPr>
              <a:t>DATA MINNING PRESENATION</a:t>
            </a:r>
            <a:endParaRPr lang="en-US" sz="6000" spc="2200" dirty="0">
              <a:ln w="19050">
                <a:noFill/>
              </a:ln>
              <a:solidFill>
                <a:schemeClr val="bg2">
                  <a:lumMod val="5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15000"/>
                  </a:prstClr>
                </a:outerShdw>
              </a:effectLst>
              <a:latin typeface="Calisto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881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USED AND 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UNSUPERVISED DATA TYPE:</a:t>
            </a:r>
          </a:p>
          <a:p>
            <a:pPr marL="0" indent="0">
              <a:buNone/>
            </a:pPr>
            <a:r>
              <a:rPr lang="en-US" b="1" dirty="0" smtClean="0"/>
              <a:t>k</a:t>
            </a:r>
            <a:r>
              <a:rPr lang="en-US" dirty="0" smtClean="0"/>
              <a:t>-</a:t>
            </a:r>
            <a:r>
              <a:rPr lang="en-US" b="1" dirty="0" smtClean="0"/>
              <a:t>means clustering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</a:t>
            </a:r>
            <a:r>
              <a:rPr lang="en-US" dirty="0" smtClean="0"/>
              <a:t>n </a:t>
            </a:r>
            <a:r>
              <a:rPr lang="en-US" dirty="0"/>
              <a:t>iterative, data-partitioning algorithm that assigns n observations to exactly one of </a:t>
            </a:r>
            <a:r>
              <a:rPr lang="en-US" b="1" dirty="0"/>
              <a:t>k 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/>
              <a:t>k</a:t>
            </a:r>
            <a:r>
              <a:rPr lang="en-US" dirty="0"/>
              <a:t> is </a:t>
            </a:r>
            <a:r>
              <a:rPr lang="en-US" dirty="0" smtClean="0"/>
              <a:t>usually chosen </a:t>
            </a:r>
            <a:r>
              <a:rPr lang="en-US" dirty="0"/>
              <a:t>before the algorithm starts. </a:t>
            </a:r>
          </a:p>
        </p:txBody>
      </p:sp>
    </p:spTree>
    <p:extLst>
      <p:ext uri="{BB962C8B-B14F-4D97-AF65-F5344CB8AC3E}">
        <p14:creationId xmlns:p14="http://schemas.microsoft.com/office/powerpoint/2010/main" val="102616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/>
              <a:t>of the simplest </a:t>
            </a:r>
            <a:r>
              <a:rPr lang="en-US" dirty="0" smtClean="0"/>
              <a:t>algorithms</a:t>
            </a:r>
          </a:p>
          <a:p>
            <a:r>
              <a:rPr lang="en-US" dirty="0"/>
              <a:t>U</a:t>
            </a:r>
            <a:r>
              <a:rPr lang="en-US" dirty="0" smtClean="0"/>
              <a:t>ses </a:t>
            </a:r>
            <a:r>
              <a:rPr lang="en-US" dirty="0"/>
              <a:t>unsupervised learning method to solve known clustering issues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It works really well with large datasets.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99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FORMULATION OF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relationship can be drawn between the GDP, Skilled Health Workers who attend to birth, GDP allocated to health and IMR.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Has Infant Mortality </a:t>
            </a:r>
            <a:r>
              <a:rPr lang="en-US" dirty="0" smtClean="0"/>
              <a:t>gotten better or worse </a:t>
            </a:r>
            <a:r>
              <a:rPr lang="en-US" dirty="0" smtClean="0"/>
              <a:t> </a:t>
            </a:r>
            <a:r>
              <a:rPr lang="en-US" dirty="0" smtClean="0"/>
              <a:t>over the years?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Answers?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2579224"/>
            <a:ext cx="8590843" cy="101566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  <a:scene3d>
              <a:camera prst="orthographicFront"/>
              <a:lightRig rig="morning" dir="t"/>
            </a:scene3d>
            <a:sp3d extrusionH="76200" prstMaterial="powder">
              <a:bevelT w="50800" prst="softRound"/>
              <a:extrusionClr>
                <a:schemeClr val="bg2">
                  <a:lumMod val="50000"/>
                </a:schemeClr>
              </a:extrusionClr>
              <a:contourClr>
                <a:schemeClr val="bg1"/>
              </a:contourClr>
            </a:sp3d>
          </a:bodyPr>
          <a:lstStyle/>
          <a:p>
            <a:pPr algn="ctr"/>
            <a:r>
              <a:rPr lang="en-US" sz="6000" spc="2200" dirty="0" smtClean="0">
                <a:ln w="19050">
                  <a:noFill/>
                </a:ln>
                <a:solidFill>
                  <a:schemeClr val="bg2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15000"/>
                    </a:prstClr>
                  </a:outerShdw>
                </a:effectLst>
                <a:latin typeface="Calisto MT" pitchFamily="18" charset="0"/>
              </a:rPr>
              <a:t>DATA </a:t>
            </a:r>
            <a:r>
              <a:rPr lang="en-US" sz="6000" spc="2200" dirty="0" smtClean="0">
                <a:ln w="19050">
                  <a:noFill/>
                </a:ln>
                <a:solidFill>
                  <a:schemeClr val="bg2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15000"/>
                    </a:prstClr>
                  </a:outerShdw>
                </a:effectLst>
                <a:latin typeface="Calisto MT" pitchFamily="18" charset="0"/>
              </a:rPr>
              <a:t>ANALYSIS</a:t>
            </a:r>
            <a:endParaRPr lang="en-US" sz="6000" spc="2200" dirty="0">
              <a:ln w="19050">
                <a:noFill/>
              </a:ln>
              <a:solidFill>
                <a:schemeClr val="bg2">
                  <a:lumMod val="5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15000"/>
                  </a:prstClr>
                </a:outerShdw>
              </a:effectLst>
              <a:latin typeface="Calisto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2801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x=matrix(</a:t>
            </a:r>
            <a:r>
              <a:rPr lang="en-US" dirty="0" err="1"/>
              <a:t>rnorm</a:t>
            </a:r>
            <a:r>
              <a:rPr lang="en-US" dirty="0"/>
              <a:t>(</a:t>
            </a:r>
            <a:r>
              <a:rPr lang="en-US" dirty="0" err="1"/>
              <a:t>mydata</a:t>
            </a:r>
            <a:r>
              <a:rPr lang="en-US" dirty="0"/>
              <a:t>), </a:t>
            </a:r>
            <a:r>
              <a:rPr lang="en-US" dirty="0" err="1"/>
              <a:t>ncol</a:t>
            </a:r>
            <a:r>
              <a:rPr lang="en-US" dirty="0"/>
              <a:t>=5)</a:t>
            </a:r>
          </a:p>
          <a:p>
            <a:r>
              <a:rPr lang="en-US" dirty="0"/>
              <a:t>&gt; head(x)</a:t>
            </a:r>
          </a:p>
          <a:p>
            <a:r>
              <a:rPr lang="en-US" dirty="0"/>
              <a:t>           [,1]     [,2]      [,3]       [,4]     [,5]</a:t>
            </a:r>
          </a:p>
          <a:p>
            <a:r>
              <a:rPr lang="en-US" dirty="0"/>
              <a:t>[1,] -0.8408555 1.384359 -1.255492 0.07014277 1.711441</a:t>
            </a:r>
          </a:p>
          <a:p>
            <a:r>
              <a:rPr lang="en-US" dirty="0"/>
              <a:t>&gt; x=matrix(</a:t>
            </a:r>
            <a:r>
              <a:rPr lang="en-US" dirty="0" err="1"/>
              <a:t>rnorm</a:t>
            </a:r>
            <a:r>
              <a:rPr lang="en-US" dirty="0"/>
              <a:t>(681*5), </a:t>
            </a:r>
            <a:r>
              <a:rPr lang="en-US" dirty="0" err="1"/>
              <a:t>ncol</a:t>
            </a:r>
            <a:r>
              <a:rPr lang="en-US" dirty="0"/>
              <a:t>=5)</a:t>
            </a:r>
          </a:p>
          <a:p>
            <a:r>
              <a:rPr lang="en-US" dirty="0"/>
              <a:t>&gt; head(x)</a:t>
            </a:r>
          </a:p>
          <a:p>
            <a:r>
              <a:rPr lang="en-US" dirty="0"/>
              <a:t>           [,1]       [,2]       [,3]        [,4]       [,5]</a:t>
            </a:r>
          </a:p>
          <a:p>
            <a:r>
              <a:rPr lang="en-US" dirty="0"/>
              <a:t>[1,] -0.6029080 -2.7925930  0.9783359  0.79048131 -0.6224355</a:t>
            </a:r>
          </a:p>
          <a:p>
            <a:r>
              <a:rPr lang="en-US" dirty="0"/>
              <a:t>[2,] -0.4721664  1.6514171  1.0695528 -0.81098193 -0.3401807</a:t>
            </a:r>
          </a:p>
          <a:p>
            <a:r>
              <a:rPr lang="en-US" dirty="0"/>
              <a:t>[3,] -0.6353713  2.6095467 -1.3386475 -0.27759055 -1.2551173</a:t>
            </a:r>
          </a:p>
          <a:p>
            <a:r>
              <a:rPr lang="en-US" dirty="0"/>
              <a:t>[4,] -0.2857736 -0.6032469  0.9287718  0.01657095 -2.6034144</a:t>
            </a:r>
          </a:p>
          <a:p>
            <a:r>
              <a:rPr lang="en-US" dirty="0"/>
              <a:t>[5,]  0.1381082  0.4104312  1.3375707  0.57049206  1.4419410</a:t>
            </a:r>
          </a:p>
          <a:p>
            <a:r>
              <a:rPr lang="en-US" dirty="0"/>
              <a:t>[6,]  1.2276303  0.5518676  1.3683238  0.03512478  0.3230794</a:t>
            </a:r>
          </a:p>
          <a:p>
            <a:r>
              <a:rPr lang="en-US" dirty="0"/>
              <a:t>&gt; </a:t>
            </a:r>
            <a:r>
              <a:rPr lang="en-US" dirty="0" err="1"/>
              <a:t>km.out</a:t>
            </a:r>
            <a:r>
              <a:rPr lang="en-US" dirty="0"/>
              <a:t>=</a:t>
            </a:r>
            <a:r>
              <a:rPr lang="en-US" dirty="0" err="1"/>
              <a:t>kmeans</a:t>
            </a:r>
            <a:r>
              <a:rPr lang="en-US" dirty="0"/>
              <a:t>(x,5,nstart=20)</a:t>
            </a:r>
          </a:p>
          <a:p>
            <a:r>
              <a:rPr lang="en-US" dirty="0"/>
              <a:t>&gt; </a:t>
            </a:r>
            <a:r>
              <a:rPr lang="en-US" dirty="0" err="1"/>
              <a:t>km.out$cluster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94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  <a:p>
            <a:r>
              <a:rPr lang="en-US" dirty="0"/>
              <a:t>  [1] 4 1 1 5 2 2 4 5 3 5 1 2 1 2 5 5 3 2 5 4 4 3 3 3 1 2 2 3 2 4 2 4 1 4 3 3 5 5 3 5 3 1 1 5 3 2 3 3 1 4 5 1</a:t>
            </a:r>
          </a:p>
          <a:p>
            <a:r>
              <a:rPr lang="en-US" dirty="0"/>
              <a:t> [53] 4 1 3 4 3 5 2 4 5 5 3 5 5 4 4 4 5 3 1 3 3 4 5 5 5 3 1 4 5 3 4 3 4 2 5 5 3 2 1 1 1 4 2 5 3 3 1 4 2 3 1 3</a:t>
            </a:r>
          </a:p>
          <a:p>
            <a:r>
              <a:rPr lang="en-US" dirty="0"/>
              <a:t>[105] 3 5 3 2 4 5 3 4 4 1 5 4 3 5 5 2 4 4 2 4 1 2 5 5 5 3 1 3 1 1 2 1 1 2 3 5 1 5 1 4 5 1 3 4 3 5 3 5 3 4 3 5</a:t>
            </a:r>
          </a:p>
          <a:p>
            <a:r>
              <a:rPr lang="en-US" dirty="0"/>
              <a:t>[157] 2 4 3 4 4 4 1 2 5 1 2 4 5 5 1 3 5 3 5 3 5 1 5 5 1 1 3 5 4 2 3 1 1 1 3 2 5 5 3 4 3 2 4 4 2 2 2 5 3 3 2 2</a:t>
            </a:r>
          </a:p>
          <a:p>
            <a:r>
              <a:rPr lang="en-US" dirty="0"/>
              <a:t>[209] 5 3 5 4 2 3 3 4 3 2 3 4 3 1 4 5 5 4 1 4 1 3 4 2 5 5 4 4 3 5 2 4 3 3 4 5 2 3 4 4 4 1 5 5 5 3 3 5 4 2 4 3</a:t>
            </a:r>
          </a:p>
          <a:p>
            <a:r>
              <a:rPr lang="en-US" dirty="0"/>
              <a:t>[261] 2 2 5 5 4 5 5 4 4 2 2 1 4 2 1 2 4 4 2 1 5 3 3 2 4 5 2 2 2 1 4 4 3 4 2 3 4 3 3 5 5 2 3 4 2 3 3 4 1 4 4 3</a:t>
            </a:r>
          </a:p>
          <a:p>
            <a:r>
              <a:rPr lang="en-US" dirty="0"/>
              <a:t>[313] 5 1 4 2 2 3 3 5 5 1 4 1 1 1 1 5 1 3 4 5 5 3 5 1 1 5 2 4 5 4 5 3 2 1 4 2 4 4 1 2 5 3 3 2 2 2 3 4 2 5 3 3</a:t>
            </a:r>
          </a:p>
          <a:p>
            <a:r>
              <a:rPr lang="en-US" dirty="0"/>
              <a:t>[365] 1 5 4 5 5 1 3 1 3 2 4 3 2 2 3 3 2 3 3 1 1 1 5 1 3 2 5 5 3 5 5 5 3 1 5 2 5 5 2 1 4 2 1 1 3 4 2 3 4 5 4 4</a:t>
            </a:r>
          </a:p>
          <a:p>
            <a:r>
              <a:rPr lang="en-US" dirty="0"/>
              <a:t>[417] 3 4 1 2 1 1 1 2 3 1 1 2 1 2 4 3 2 4 1 5 5 5 4 3 4 3 1 2 4 4 4 1 5 1 3 5 4 2 1 5 5 2 4 2 3 4 5 4 5 3 3 1</a:t>
            </a:r>
          </a:p>
          <a:p>
            <a:r>
              <a:rPr lang="en-US" dirty="0"/>
              <a:t>[469] 1 1 2 5 4 2 3 2 3 4 1 5 4 5 4 3 3 4 1 2 1 2 2 1 2 2 1 1 5 2 1 3 1 2 2 4 2 3 4 3 5 1 3 4 5 5 1 1 3 2 1 2</a:t>
            </a:r>
          </a:p>
          <a:p>
            <a:r>
              <a:rPr lang="en-US" dirty="0"/>
              <a:t>[521] 4 3 3 1 1 3 2 4 2 2 3 1 3 4 3 1 4 5 3 2 5 5 1 3 3 4 1 3 2 4 4 2 4 5 3 4 1 4 4 2 3 3 2 4 5 2 3 5 5 1 5 1</a:t>
            </a:r>
          </a:p>
          <a:p>
            <a:r>
              <a:rPr lang="en-US" dirty="0"/>
              <a:t>[573] 3 5 4 1 1 4 2 1 4 2 2 5 2 1 2 1 2 4 5 3 1 4 2 4 2 2 5 5 1 5 2 3 3 1 2 1 1 5 4 5 2 2 1 5 4 3 3 2 2 5 2 1</a:t>
            </a:r>
          </a:p>
          <a:p>
            <a:r>
              <a:rPr lang="en-US" dirty="0"/>
              <a:t>[625] 2 4 4 4 3 2 5 3 1 4 4 1 3 3 3 4 1 4 3 1 2 4 4 5 1 4 5 4 2 3 3 3 4 3 1 2 3 2 1 4 1 2 3 1 2 5 2 1 4 2 1 4</a:t>
            </a:r>
          </a:p>
          <a:p>
            <a:r>
              <a:rPr lang="en-US" dirty="0"/>
              <a:t>[677] 5 1 5 2 2</a:t>
            </a:r>
          </a:p>
        </p:txBody>
      </p:sp>
    </p:spTree>
    <p:extLst>
      <p:ext uri="{BB962C8B-B14F-4D97-AF65-F5344CB8AC3E}">
        <p14:creationId xmlns:p14="http://schemas.microsoft.com/office/powerpoint/2010/main" val="351375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K-means Actual Values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" t="13699" r="1826" b="6849"/>
          <a:stretch/>
        </p:blipFill>
        <p:spPr>
          <a:xfrm>
            <a:off x="404537" y="300396"/>
            <a:ext cx="8734097" cy="6030686"/>
          </a:xfrm>
        </p:spPr>
      </p:pic>
    </p:spTree>
    <p:extLst>
      <p:ext uri="{BB962C8B-B14F-4D97-AF65-F5344CB8AC3E}">
        <p14:creationId xmlns:p14="http://schemas.microsoft.com/office/powerpoint/2010/main" val="180390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1" t="14624" r="1174" b="8756"/>
          <a:stretch/>
        </p:blipFill>
        <p:spPr>
          <a:xfrm>
            <a:off x="457201" y="533400"/>
            <a:ext cx="8686799" cy="5791199"/>
          </a:xfrm>
        </p:spPr>
      </p:pic>
    </p:spTree>
    <p:extLst>
      <p:ext uri="{BB962C8B-B14F-4D97-AF65-F5344CB8AC3E}">
        <p14:creationId xmlns:p14="http://schemas.microsoft.com/office/powerpoint/2010/main" val="193431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887" r="76504" b="34339"/>
          <a:stretch/>
        </p:blipFill>
        <p:spPr>
          <a:xfrm>
            <a:off x="0" y="0"/>
            <a:ext cx="9144000" cy="71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0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94744"/>
            <a:ext cx="6781800" cy="698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533400"/>
            <a:ext cx="7162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Outline of Presentation:</a:t>
            </a:r>
          </a:p>
          <a:p>
            <a:endParaRPr lang="en-US" dirty="0"/>
          </a:p>
          <a:p>
            <a:r>
              <a:rPr lang="en-US" dirty="0" smtClean="0"/>
              <a:t>Introduction and Background</a:t>
            </a:r>
          </a:p>
          <a:p>
            <a:endParaRPr lang="en-US" dirty="0"/>
          </a:p>
          <a:p>
            <a:r>
              <a:rPr lang="en-US" dirty="0" smtClean="0"/>
              <a:t>Title</a:t>
            </a:r>
          </a:p>
          <a:p>
            <a:endParaRPr lang="en-US" dirty="0" smtClean="0"/>
          </a:p>
          <a:p>
            <a:r>
              <a:rPr lang="en-US" dirty="0" smtClean="0"/>
              <a:t>Preparation Process</a:t>
            </a:r>
          </a:p>
          <a:p>
            <a:endParaRPr lang="en-US" dirty="0"/>
          </a:p>
          <a:p>
            <a:r>
              <a:rPr lang="en-US" dirty="0" smtClean="0"/>
              <a:t>Tools used</a:t>
            </a:r>
          </a:p>
          <a:p>
            <a:endParaRPr lang="en-US" dirty="0"/>
          </a:p>
          <a:p>
            <a:r>
              <a:rPr lang="en-US" dirty="0" smtClean="0"/>
              <a:t>Techniques used and why</a:t>
            </a:r>
          </a:p>
          <a:p>
            <a:endParaRPr lang="en-US" dirty="0"/>
          </a:p>
          <a:p>
            <a:r>
              <a:rPr lang="en-US" dirty="0" smtClean="0"/>
              <a:t>Diagrams </a:t>
            </a:r>
          </a:p>
          <a:p>
            <a:endParaRPr lang="en-US" dirty="0"/>
          </a:p>
          <a:p>
            <a:r>
              <a:rPr lang="en-US" dirty="0" smtClean="0"/>
              <a:t>Sources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3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Kmeans</a:t>
            </a:r>
            <a:r>
              <a:rPr lang="en-US" dirty="0" smtClean="0"/>
              <a:t>-Modularity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5" t="14623" r="6807" b="1996"/>
          <a:stretch/>
        </p:blipFill>
        <p:spPr>
          <a:xfrm>
            <a:off x="1066800" y="1595628"/>
            <a:ext cx="6802394" cy="5033772"/>
          </a:xfrm>
        </p:spPr>
      </p:pic>
    </p:spTree>
    <p:extLst>
      <p:ext uri="{BB962C8B-B14F-4D97-AF65-F5344CB8AC3E}">
        <p14:creationId xmlns:p14="http://schemas.microsoft.com/office/powerpoint/2010/main" val="250679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Countries that have High GDP tend to allocate more money to the Health sector . They also have Skilled personnel attending to births and thus, low IMR.</a:t>
            </a:r>
          </a:p>
          <a:p>
            <a:r>
              <a:rPr lang="en-US" dirty="0" smtClean="0"/>
              <a:t>With regards to time , factors like technology have decreased IMR over the years.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4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http://data.un.org/Data.aspx?d=MDG&amp;f=seriesRowID%3a561</a:t>
            </a:r>
            <a:r>
              <a:rPr lang="en-US" dirty="0">
                <a:hlinkClick r:id="rId3"/>
              </a:rPr>
              <a:t>http://data.un.org/Data.aspx?q=Health&amp;d=WHO&amp;f=MEASURE_CODE%3aWHS7_108</a:t>
            </a:r>
            <a:r>
              <a:rPr lang="en-US" dirty="0">
                <a:hlinkClick r:id="rId4"/>
              </a:rPr>
              <a:t>http://data.un.org/Data.aspx?q=Health&amp;d=MDG&amp;f=seriesRowID%3a570</a:t>
            </a:r>
            <a:r>
              <a:rPr lang="en-US" dirty="0"/>
              <a:t> </a:t>
            </a:r>
            <a:r>
              <a:rPr lang="en-US" dirty="0">
                <a:hlinkClick r:id="rId5"/>
              </a:rPr>
              <a:t>http://data.un.org/Data.aspx?q=GDP&amp;d=WDI&amp;f=Indicator_Code%3aNY.GDP.MKTP.CD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99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Infant mortality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eath </a:t>
            </a:r>
            <a:r>
              <a:rPr lang="en-US" dirty="0"/>
              <a:t>of a child less than one year of age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is measured as infant mortality rate (IMR), which is the number of deaths of children under one year of age per 1000 live births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CAUSES</a:t>
            </a:r>
          </a:p>
          <a:p>
            <a:pPr marL="0" indent="0">
              <a:buNone/>
            </a:pPr>
            <a:r>
              <a:rPr lang="en-US" dirty="0" smtClean="0"/>
              <a:t>Many </a:t>
            </a:r>
            <a:r>
              <a:rPr lang="en-US" dirty="0"/>
              <a:t>factors contribute to infant mortality such as the mother's level of education, environmental conditions, and </a:t>
            </a:r>
            <a:r>
              <a:rPr lang="en-US" sz="4400" dirty="0">
                <a:solidFill>
                  <a:srgbClr val="FF0000"/>
                </a:solidFill>
              </a:rPr>
              <a:t>political </a:t>
            </a:r>
            <a:r>
              <a:rPr lang="en-US" dirty="0"/>
              <a:t>and </a:t>
            </a:r>
            <a:r>
              <a:rPr lang="en-US" sz="4000" dirty="0">
                <a:solidFill>
                  <a:srgbClr val="FF0000"/>
                </a:solidFill>
              </a:rPr>
              <a:t>medical infrastructure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1725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the relationship that exists between countries, their GDP , percentage of GDP spent on health </a:t>
            </a:r>
            <a:r>
              <a:rPr lang="en-US" dirty="0" smtClean="0"/>
              <a:t>, and IMR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2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preparation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Explored The relationship between Ages of Mothers and IM in </a:t>
            </a:r>
            <a:r>
              <a:rPr lang="en-US" dirty="0" smtClean="0"/>
              <a:t>Kenya</a:t>
            </a:r>
          </a:p>
          <a:p>
            <a:endParaRPr lang="en-US" dirty="0" smtClean="0"/>
          </a:p>
          <a:p>
            <a:r>
              <a:rPr lang="en-US" dirty="0" smtClean="0"/>
              <a:t>Found Data from UN.org –simple in CSV..</a:t>
            </a:r>
            <a:r>
              <a:rPr lang="en-US" dirty="0" err="1" smtClean="0"/>
              <a:t>yaay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Cleaning of Data</a:t>
            </a:r>
          </a:p>
          <a:p>
            <a:pPr lvl="1"/>
            <a:r>
              <a:rPr lang="en-US" dirty="0" smtClean="0"/>
              <a:t>Excel</a:t>
            </a:r>
          </a:p>
          <a:p>
            <a:pPr lvl="1"/>
            <a:r>
              <a:rPr lang="en-US" dirty="0"/>
              <a:t>R</a:t>
            </a:r>
            <a:endParaRPr lang="en-US" dirty="0" smtClean="0"/>
          </a:p>
          <a:p>
            <a:r>
              <a:rPr lang="en-US" dirty="0" smtClean="0"/>
              <a:t>2. Merging data into one frame ; eventual reduction</a:t>
            </a:r>
          </a:p>
          <a:p>
            <a:r>
              <a:rPr lang="en-US" dirty="0" smtClean="0"/>
              <a:t>Attempting Various Methods of Using 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78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UN.ORG</a:t>
            </a:r>
          </a:p>
          <a:p>
            <a:r>
              <a:rPr lang="en-US" dirty="0" smtClean="0"/>
              <a:t>WORLDBANK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37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69" t="23571" r="60412" b="10768"/>
          <a:stretch/>
        </p:blipFill>
        <p:spPr>
          <a:xfrm>
            <a:off x="0" y="0"/>
            <a:ext cx="9144000" cy="836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5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9600" dirty="0" smtClean="0">
                <a:latin typeface="Colonna MT" panose="04020805060202030203" pitchFamily="82" charset="0"/>
              </a:rPr>
              <a:t>R</a:t>
            </a:r>
          </a:p>
          <a:p>
            <a:r>
              <a:rPr lang="en-US" sz="9600" dirty="0" smtClean="0">
                <a:latin typeface="Colonna MT" panose="04020805060202030203" pitchFamily="82" charset="0"/>
              </a:rPr>
              <a:t>Excel</a:t>
            </a:r>
          </a:p>
          <a:p>
            <a:r>
              <a:rPr lang="en-US" sz="9600" dirty="0" err="1" smtClean="0">
                <a:latin typeface="Colonna MT" panose="04020805060202030203" pitchFamily="82" charset="0"/>
              </a:rPr>
              <a:t>Gephi</a:t>
            </a:r>
            <a:endParaRPr lang="en-US" sz="9600" dirty="0">
              <a:latin typeface="Colonna MT" panose="04020805060202030203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3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xpanded_beveled_text_and_shado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502C9E9-C82D-49F3-AD5E-291053E8EA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Expanded beveled text and shadow</Template>
  <TotalTime>0</TotalTime>
  <Words>2718</Words>
  <Application>Microsoft Office PowerPoint</Application>
  <PresentationFormat>On-screen Show (4:3)</PresentationFormat>
  <Paragraphs>186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Calisto MT</vt:lpstr>
      <vt:lpstr>Colonna MT</vt:lpstr>
      <vt:lpstr>Expanded_beveled_text_and_shadow</vt:lpstr>
      <vt:lpstr>PowerPoint Presentation</vt:lpstr>
      <vt:lpstr>PowerPoint Presentation</vt:lpstr>
      <vt:lpstr>INTRODUCTION &amp; BACKGROUND</vt:lpstr>
      <vt:lpstr>Title</vt:lpstr>
      <vt:lpstr>The preparation process</vt:lpstr>
      <vt:lpstr>Procedure Used</vt:lpstr>
      <vt:lpstr>SOURCES OF DATA</vt:lpstr>
      <vt:lpstr>RAW DATA</vt:lpstr>
      <vt:lpstr>TOOLS USED</vt:lpstr>
      <vt:lpstr>TECHNIQUES USED AND WHY</vt:lpstr>
      <vt:lpstr>WHY K?</vt:lpstr>
      <vt:lpstr>FORMULATION OF QUESTIONS</vt:lpstr>
      <vt:lpstr>PowerPoint Presentation</vt:lpstr>
      <vt:lpstr>SAMPLE CODE</vt:lpstr>
      <vt:lpstr>CLUSTER FORMATIONS</vt:lpstr>
      <vt:lpstr>K-means Actual Values</vt:lpstr>
      <vt:lpstr>PowerPoint Presentation</vt:lpstr>
      <vt:lpstr>PowerPoint Presentation</vt:lpstr>
      <vt:lpstr>PowerPoint Presentation</vt:lpstr>
      <vt:lpstr>Kmeans-Modularity</vt:lpstr>
      <vt:lpstr>CONCLUSIONS</vt:lpstr>
      <vt:lpstr>Sources of 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2015-04-12T22:56:25Z</dcterms:created>
  <dcterms:modified xsi:type="dcterms:W3CDTF">2015-04-24T16:29:53Z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TC024244619991</vt:lpwstr>
  </property>
</Properties>
</file>