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9471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shesi\Senior%20Year\Spring\Data%20Mining\Sentiments-on-Twitter-regarding-DumSor\twee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shesi\Senior%20Year\Spring\Data%20Mining\Sentiments-on-Twitter-regarding-DumSor\twee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Sentiment Analysis</a:t>
            </a:r>
          </a:p>
        </c:rich>
      </c:tx>
      <c:layout>
        <c:manualLayout>
          <c:xMode val="edge"/>
          <c:yMode val="edge"/>
          <c:x val="0.4011596675415573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tweets!$J$4:$J$10</c:f>
              <c:strCache>
                <c:ptCount val="7"/>
                <c:pt idx="0">
                  <c:v>Anger </c:v>
                </c:pt>
                <c:pt idx="1">
                  <c:v>Disgust</c:v>
                </c:pt>
                <c:pt idx="2">
                  <c:v>Fear </c:v>
                </c:pt>
                <c:pt idx="3">
                  <c:v>sadness</c:v>
                </c:pt>
                <c:pt idx="4">
                  <c:v>surprise</c:v>
                </c:pt>
                <c:pt idx="5">
                  <c:v>joy</c:v>
                </c:pt>
                <c:pt idx="6">
                  <c:v>unknown</c:v>
                </c:pt>
              </c:strCache>
            </c:strRef>
          </c:cat>
          <c:val>
            <c:numRef>
              <c:f>tweets!$K$4:$K$10</c:f>
              <c:numCache>
                <c:formatCode>General</c:formatCode>
                <c:ptCount val="7"/>
                <c:pt idx="0">
                  <c:v>66</c:v>
                </c:pt>
                <c:pt idx="1">
                  <c:v>10</c:v>
                </c:pt>
                <c:pt idx="2">
                  <c:v>18</c:v>
                </c:pt>
                <c:pt idx="3">
                  <c:v>87</c:v>
                </c:pt>
                <c:pt idx="4">
                  <c:v>8</c:v>
                </c:pt>
                <c:pt idx="5">
                  <c:v>167</c:v>
                </c:pt>
                <c:pt idx="6">
                  <c:v>1641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21757696"/>
        <c:axId val="1221762048"/>
      </c:barChart>
      <c:catAx>
        <c:axId val="12217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762048"/>
        <c:crosses val="autoZero"/>
        <c:auto val="1"/>
        <c:lblAlgn val="ctr"/>
        <c:lblOffset val="100"/>
        <c:noMultiLvlLbl val="0"/>
      </c:catAx>
      <c:valAx>
        <c:axId val="122176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75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Polarities for Unknowns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8893397781542"/>
          <c:y val="0.19086634605150843"/>
          <c:w val="0.87753018372703417"/>
          <c:h val="0.72088764946048411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tweets!$O$4:$O$6</c:f>
              <c:strCache>
                <c:ptCount val="3"/>
                <c:pt idx="0">
                  <c:v>Negative</c:v>
                </c:pt>
                <c:pt idx="1">
                  <c:v>Positive</c:v>
                </c:pt>
                <c:pt idx="2">
                  <c:v>Neutral</c:v>
                </c:pt>
              </c:strCache>
            </c:strRef>
          </c:cat>
          <c:val>
            <c:numRef>
              <c:f>tweets!$P$4:$P$6</c:f>
              <c:numCache>
                <c:formatCode>General</c:formatCode>
                <c:ptCount val="3"/>
                <c:pt idx="0">
                  <c:v>429</c:v>
                </c:pt>
                <c:pt idx="1">
                  <c:v>1118</c:v>
                </c:pt>
                <c:pt idx="2">
                  <c:v>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7022336"/>
        <c:axId val="1217023968"/>
      </c:barChart>
      <c:catAx>
        <c:axId val="121702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023968"/>
        <c:crosses val="autoZero"/>
        <c:auto val="1"/>
        <c:lblAlgn val="ctr"/>
        <c:lblOffset val="100"/>
        <c:noMultiLvlLbl val="0"/>
      </c:catAx>
      <c:valAx>
        <c:axId val="121702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0223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5405-3BCB-4021-9373-6A3B5700DE4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2E29E-870A-4B31-B704-7112A49E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Ghanaians with internet access take</a:t>
            </a:r>
            <a:r>
              <a:rPr lang="en-US" sz="1200" baseline="0" dirty="0" smtClean="0">
                <a:solidFill>
                  <a:schemeClr val="tx1"/>
                </a:solidFill>
              </a:rPr>
              <a:t> to social media sites such as Twitter &amp; Facebook usually to talk about and express their feelings about situations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7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</a:t>
            </a:r>
            <a:r>
              <a:rPr lang="en-US" baseline="0" dirty="0" smtClean="0"/>
              <a:t> sentiment analysis could not pick up sarcasm, it put them under the ‘positive’ polarity</a:t>
            </a:r>
          </a:p>
          <a:p>
            <a:r>
              <a:rPr lang="en-US" baseline="0" dirty="0" smtClean="0"/>
              <a:t>Also factors such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built emotions – 1500 words. Classified into anger, disgust, fear, joy, sadness and surprise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 Probability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plain English: What is the probability that something will happen,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something else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already happened.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built emotions – 1500 words. Classified into anger, disgust, fear, joy, sadness and surprise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built emotions – 1500 words. Classified into anger, disgust, fear, joy, sadness and surprise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built emotions – 1500 words. Classified into anger, disgust, fear, joy, sadness and surprise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Anger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Disgust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Fear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sadness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surprise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167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1641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built emotions – 1500 words. Classified into anger, disgust, fear, joy, sadness and surprise</a:t>
            </a:r>
          </a:p>
          <a:p>
            <a:endParaRPr lang="en-US" dirty="0" smtClean="0"/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429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1118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Neutral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built emotions – 1500 words. Classified into anger, disgust, fear, joy, sadness and surprise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</a:t>
            </a:r>
            <a:r>
              <a:rPr lang="en-US" baseline="0" dirty="0" smtClean="0"/>
              <a:t> sentiment analysis could not pick up sarcasm, it put them under the ‘positive’ polarity</a:t>
            </a:r>
          </a:p>
          <a:p>
            <a:r>
              <a:rPr lang="en-US" baseline="0" dirty="0" smtClean="0"/>
              <a:t>Also factors such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</a:t>
            </a:r>
            <a:r>
              <a:rPr lang="en-US" baseline="0" dirty="0" smtClean="0"/>
              <a:t> sentiment analysis could not pick up sarcasm, it put them under the ‘positive’ polarity</a:t>
            </a:r>
          </a:p>
          <a:p>
            <a:r>
              <a:rPr lang="en-US" baseline="0" dirty="0" smtClean="0"/>
              <a:t>Also factors such as</a:t>
            </a:r>
          </a:p>
          <a:p>
            <a:r>
              <a:rPr lang="en-US" baseline="0" dirty="0" smtClean="0"/>
              <a:t> competition</a:t>
            </a:r>
          </a:p>
          <a:p>
            <a:r>
              <a:rPr lang="en-US" baseline="0" dirty="0" smtClean="0"/>
              <a:t> dance video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2E29E-870A-4B31-B704-7112A49E47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on ‘DUMSOR’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Mohammed-Hanif Abdulai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GETTING DATA FROM TWITTER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520962"/>
            <a:ext cx="9801430" cy="427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Obtain the following from your Twitter App: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1. </a:t>
            </a:r>
            <a:r>
              <a:rPr lang="en-US" sz="3200" dirty="0" err="1" smtClean="0">
                <a:solidFill>
                  <a:schemeClr val="tx1"/>
                </a:solidFill>
              </a:rPr>
              <a:t>api_key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</a:rPr>
              <a:t>api_secret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3. </a:t>
            </a:r>
            <a:r>
              <a:rPr lang="en-US" sz="3200" dirty="0" err="1" smtClean="0">
                <a:solidFill>
                  <a:schemeClr val="tx1"/>
                </a:solidFill>
              </a:rPr>
              <a:t>access_token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4. </a:t>
            </a:r>
            <a:r>
              <a:rPr lang="en-US" sz="3200" dirty="0" err="1" smtClean="0">
                <a:solidFill>
                  <a:schemeClr val="tx1"/>
                </a:solidFill>
              </a:rPr>
              <a:t>access_token_secret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TWEET ANALYSIS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520962"/>
            <a:ext cx="980143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Request an n number of tweets from Twitter using keyword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(In this case ‘</a:t>
            </a:r>
            <a:r>
              <a:rPr lang="en-US" sz="2800" dirty="0" err="1" smtClean="0">
                <a:solidFill>
                  <a:schemeClr val="tx1"/>
                </a:solidFill>
              </a:rPr>
              <a:t>Dumsor</a:t>
            </a:r>
            <a:r>
              <a:rPr lang="en-US" sz="2800" dirty="0" smtClean="0">
                <a:solidFill>
                  <a:schemeClr val="tx1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7581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TWEET ANALYSIS (Cleaning Tweets)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926" y="1755423"/>
            <a:ext cx="980143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Remove Retweets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Remove Mentions (@person)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Remove Punctuations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Remove Numbers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Remove html links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Remove spaces (white spaces, tabs etc.)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Convert all the tweets to lowercase</a:t>
            </a:r>
          </a:p>
        </p:txBody>
      </p:sp>
    </p:spTree>
    <p:extLst>
      <p:ext uri="{BB962C8B-B14F-4D97-AF65-F5344CB8AC3E}">
        <p14:creationId xmlns:p14="http://schemas.microsoft.com/office/powerpoint/2010/main" val="34259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Naïve Bayes algorithm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262" y="1862302"/>
            <a:ext cx="980143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P(outcome/evidence) = </a:t>
            </a:r>
            <a:r>
              <a:rPr lang="en-US" u="sng" dirty="0" smtClean="0">
                <a:solidFill>
                  <a:schemeClr val="tx1"/>
                </a:solidFill>
              </a:rPr>
              <a:t>P(Likelihood of Evidence) x Prior </a:t>
            </a:r>
            <a:r>
              <a:rPr lang="en-US" u="sng" dirty="0" err="1" smtClean="0">
                <a:solidFill>
                  <a:schemeClr val="tx1"/>
                </a:solidFill>
              </a:rPr>
              <a:t>prob</a:t>
            </a:r>
            <a:r>
              <a:rPr lang="en-US" u="sng" dirty="0" smtClean="0">
                <a:solidFill>
                  <a:schemeClr val="tx1"/>
                </a:solidFill>
              </a:rPr>
              <a:t> of outcome</a:t>
            </a:r>
          </a:p>
          <a:p>
            <a:pPr marL="3657600" lvl="8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       </a:t>
            </a:r>
            <a:r>
              <a:rPr lang="en-US" sz="2800" u="sng" dirty="0" smtClean="0">
                <a:solidFill>
                  <a:schemeClr val="tx1"/>
                </a:solidFill>
              </a:rPr>
              <a:t>P(Evidence)</a:t>
            </a:r>
          </a:p>
        </p:txBody>
      </p:sp>
    </p:spTree>
    <p:extLst>
      <p:ext uri="{BB962C8B-B14F-4D97-AF65-F5344CB8AC3E}">
        <p14:creationId xmlns:p14="http://schemas.microsoft.com/office/powerpoint/2010/main" val="10986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TWEET Sentiment ANALYSIS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520962"/>
            <a:ext cx="980143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Classify emotions  using ‘Bayes algorithms’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Label tweets with unknown words ‘N/A’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Classify polarity; positive, neutral &amp; negative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Create data frame using polarity &amp; emotions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Plot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69" y="928068"/>
            <a:ext cx="12426461" cy="46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517" y="610484"/>
            <a:ext cx="12745105" cy="50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82826"/>
              </p:ext>
            </p:extLst>
          </p:nvPr>
        </p:nvGraphicFramePr>
        <p:xfrm>
          <a:off x="305073" y="643001"/>
          <a:ext cx="11704047" cy="509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6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46073"/>
              </p:ext>
            </p:extLst>
          </p:nvPr>
        </p:nvGraphicFramePr>
        <p:xfrm>
          <a:off x="786384" y="594360"/>
          <a:ext cx="9503664" cy="569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18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 APPARENT Results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520962"/>
            <a:ext cx="1047467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Emotions (from known emotions):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Ghanaians were expressing ‘joy’ about ‘</a:t>
            </a:r>
            <a:r>
              <a:rPr lang="en-US" sz="2600" dirty="0" err="1" smtClean="0">
                <a:solidFill>
                  <a:schemeClr val="tx1"/>
                </a:solidFill>
              </a:rPr>
              <a:t>Dumsor</a:t>
            </a:r>
            <a:r>
              <a:rPr lang="en-US" sz="2600" dirty="0" smtClean="0">
                <a:solidFill>
                  <a:schemeClr val="tx1"/>
                </a:solidFill>
              </a:rPr>
              <a:t>’ on Twitter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Polarity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Ghanaians tweets about ‘</a:t>
            </a:r>
            <a:r>
              <a:rPr lang="en-US" sz="2600" dirty="0" err="1" smtClean="0">
                <a:solidFill>
                  <a:schemeClr val="tx1"/>
                </a:solidFill>
              </a:rPr>
              <a:t>Dumsor</a:t>
            </a:r>
            <a:r>
              <a:rPr lang="en-US" sz="2600" dirty="0" smtClean="0">
                <a:solidFill>
                  <a:schemeClr val="tx1"/>
                </a:solidFill>
              </a:rPr>
              <a:t>’ are positive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Sentiment analysis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430" y="1698575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Background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Role of Social Media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Getting Data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Tweet Analysis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649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 DISCERNED Results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520962"/>
            <a:ext cx="1047467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Emotions (from known emotions):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Ghanaians had become apathetic about the </a:t>
            </a:r>
            <a:r>
              <a:rPr lang="en-US" sz="2600" dirty="0" err="1" smtClean="0">
                <a:solidFill>
                  <a:schemeClr val="tx1"/>
                </a:solidFill>
              </a:rPr>
              <a:t>Dumsor</a:t>
            </a:r>
            <a:r>
              <a:rPr lang="en-US" sz="2600" dirty="0" smtClean="0">
                <a:solidFill>
                  <a:schemeClr val="tx1"/>
                </a:solidFill>
              </a:rPr>
              <a:t> situation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</a:rPr>
              <a:t>Polarity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Ghanaians tweets about </a:t>
            </a:r>
            <a:r>
              <a:rPr lang="en-US" sz="2600" dirty="0" err="1" smtClean="0">
                <a:solidFill>
                  <a:schemeClr val="tx1"/>
                </a:solidFill>
              </a:rPr>
              <a:t>Dumsor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were sarcastic.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 EXAMPLE TWEETS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15" y="2292858"/>
            <a:ext cx="1047467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“well </a:t>
            </a:r>
            <a:r>
              <a:rPr lang="en-US" sz="2600" dirty="0">
                <a:solidFill>
                  <a:schemeClr val="tx1"/>
                </a:solidFill>
              </a:rPr>
              <a:t>in other </a:t>
            </a:r>
            <a:r>
              <a:rPr lang="en-US" sz="2600" dirty="0" smtClean="0">
                <a:solidFill>
                  <a:schemeClr val="tx1"/>
                </a:solidFill>
              </a:rPr>
              <a:t>news, because </a:t>
            </a:r>
            <a:r>
              <a:rPr lang="en-US" sz="2600" dirty="0">
                <a:solidFill>
                  <a:schemeClr val="tx1"/>
                </a:solidFill>
              </a:rPr>
              <a:t>of </a:t>
            </a:r>
            <a:r>
              <a:rPr lang="en-US" sz="2600" dirty="0" err="1">
                <a:solidFill>
                  <a:schemeClr val="tx1"/>
                </a:solidFill>
              </a:rPr>
              <a:t>dumsor</a:t>
            </a:r>
            <a:r>
              <a:rPr lang="en-US" sz="2600" dirty="0">
                <a:solidFill>
                  <a:schemeClr val="tx1"/>
                </a:solidFill>
              </a:rPr>
              <a:t> a friend of mine is going to be a mommy </a:t>
            </a:r>
            <a:r>
              <a:rPr lang="en-US" sz="2600" dirty="0" smtClean="0">
                <a:solidFill>
                  <a:schemeClr val="tx1"/>
                </a:solidFill>
              </a:rPr>
              <a:t>soon tragic.” (joy, neutral)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“like </a:t>
            </a:r>
            <a:r>
              <a:rPr lang="en-US" sz="2600" dirty="0">
                <a:solidFill>
                  <a:schemeClr val="tx1"/>
                </a:solidFill>
              </a:rPr>
              <a:t>flashlight a short animation film on </a:t>
            </a:r>
            <a:r>
              <a:rPr lang="en-US" sz="2600" dirty="0" err="1">
                <a:solidFill>
                  <a:schemeClr val="tx1"/>
                </a:solidFill>
              </a:rPr>
              <a:t>dumsor</a:t>
            </a:r>
            <a:r>
              <a:rPr lang="en-US" sz="2600" dirty="0">
                <a:solidFill>
                  <a:schemeClr val="tx1"/>
                </a:solidFill>
              </a:rPr>
              <a:t> by riddle </a:t>
            </a:r>
            <a:r>
              <a:rPr lang="en-US" sz="2600" dirty="0" err="1">
                <a:solidFill>
                  <a:schemeClr val="tx1"/>
                </a:solidFill>
              </a:rPr>
              <a:t>delanyo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sabblah</a:t>
            </a:r>
            <a:r>
              <a:rPr lang="en-US" sz="2600" dirty="0" smtClean="0">
                <a:solidFill>
                  <a:schemeClr val="tx1"/>
                </a:solidFill>
              </a:rPr>
              <a:t>” (joy, positive)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</a:rPr>
              <a:t>“my  </a:t>
            </a:r>
            <a:r>
              <a:rPr lang="en-US" sz="2600" dirty="0">
                <a:solidFill>
                  <a:schemeClr val="tx1"/>
                </a:solidFill>
              </a:rPr>
              <a:t>sec </a:t>
            </a:r>
            <a:r>
              <a:rPr lang="en-US" sz="2600" dirty="0" err="1">
                <a:solidFill>
                  <a:schemeClr val="tx1"/>
                </a:solidFill>
              </a:rPr>
              <a:t>dumsor</a:t>
            </a:r>
            <a:r>
              <a:rPr lang="en-US" sz="2600" dirty="0">
                <a:solidFill>
                  <a:schemeClr val="tx1"/>
                </a:solidFill>
              </a:rPr>
              <a:t> film has been selected for the </a:t>
            </a:r>
            <a:r>
              <a:rPr lang="en-US" sz="2600" dirty="0" err="1">
                <a:solidFill>
                  <a:schemeClr val="tx1"/>
                </a:solidFill>
              </a:rPr>
              <a:t>accra</a:t>
            </a:r>
            <a:r>
              <a:rPr lang="en-US" sz="2600" dirty="0">
                <a:solidFill>
                  <a:schemeClr val="tx1"/>
                </a:solidFill>
              </a:rPr>
              <a:t> short film </a:t>
            </a:r>
            <a:r>
              <a:rPr lang="en-US" sz="2600" dirty="0" err="1">
                <a:solidFill>
                  <a:schemeClr val="tx1"/>
                </a:solidFill>
              </a:rPr>
              <a:t>competitionkindly</a:t>
            </a:r>
            <a:r>
              <a:rPr lang="en-US" sz="2600" dirty="0">
                <a:solidFill>
                  <a:schemeClr val="tx1"/>
                </a:solidFill>
              </a:rPr>
              <a:t> vote by liking </a:t>
            </a:r>
            <a:r>
              <a:rPr lang="en-US" sz="2600" dirty="0" smtClean="0">
                <a:solidFill>
                  <a:schemeClr val="tx1"/>
                </a:solidFill>
              </a:rPr>
              <a:t>it” (joy, positive)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barclays</a:t>
            </a:r>
            <a:r>
              <a:rPr lang="en-US" sz="2600" dirty="0">
                <a:solidFill>
                  <a:schemeClr val="tx1"/>
                </a:solidFill>
              </a:rPr>
              <a:t> bank introduces ‘</a:t>
            </a:r>
            <a:r>
              <a:rPr lang="en-US" sz="2600" dirty="0" err="1">
                <a:solidFill>
                  <a:schemeClr val="tx1"/>
                </a:solidFill>
              </a:rPr>
              <a:t>dumsor</a:t>
            </a:r>
            <a:r>
              <a:rPr lang="en-US" sz="2600" dirty="0">
                <a:solidFill>
                  <a:schemeClr val="tx1"/>
                </a:solidFill>
              </a:rPr>
              <a:t>’ loan </a:t>
            </a:r>
            <a:r>
              <a:rPr lang="en-US" sz="2600" dirty="0" smtClean="0">
                <a:solidFill>
                  <a:schemeClr val="tx1"/>
                </a:solidFill>
              </a:rPr>
              <a:t>(unknown, negative)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157" y="2524460"/>
            <a:ext cx="10516102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THANK YOU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15" y="2292858"/>
            <a:ext cx="10474670" cy="42702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Background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79" y="1306690"/>
            <a:ext cx="8534400" cy="36152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Load Shedding for over a year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Got worse in 2015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From 24 ON/12 OFF TO 12 ON/24 OFF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248" y="2191951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latin typeface="Gotham" panose="02000604040000020004" pitchFamily="50" charset="0"/>
                <a:ea typeface="Roboto" pitchFamily="2" charset="0"/>
              </a:rPr>
              <a:t>Social media</a:t>
            </a:r>
            <a:endParaRPr lang="en-US" sz="13800" dirty="0">
              <a:latin typeface="Gotham" panose="02000604040000020004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Background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79" y="1306690"/>
            <a:ext cx="8534400" cy="36152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LOAD SHEDDING FOR OVER A YEAR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GOT WORSE THIS YEAR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FROM 24 ON/12 OFF TO 12 ON/24 OFF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err="1" smtClean="0">
                <a:latin typeface="Gotham" panose="02000604040000020004" pitchFamily="50" charset="0"/>
                <a:ea typeface="Roboto" pitchFamily="2" charset="0"/>
              </a:rPr>
              <a:t>QUestion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79" y="1306690"/>
            <a:ext cx="8534400" cy="36152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What are the feelings of Ghanaians on Twitter about the load shedding (</a:t>
            </a:r>
            <a:r>
              <a:rPr lang="en-US" sz="3600" dirty="0" err="1" smtClean="0">
                <a:solidFill>
                  <a:schemeClr val="tx1"/>
                </a:solidFill>
              </a:rPr>
              <a:t>Dumsor</a:t>
            </a:r>
            <a:r>
              <a:rPr lang="en-US" sz="3600" dirty="0" smtClean="0">
                <a:solidFill>
                  <a:schemeClr val="tx1"/>
                </a:solidFill>
              </a:rPr>
              <a:t>)?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Gotham" panose="02000604040000020004" pitchFamily="50" charset="0"/>
                <a:ea typeface="Roboto" pitchFamily="2" charset="0"/>
              </a:rPr>
              <a:t>Getting data from twitter</a:t>
            </a:r>
            <a:endParaRPr lang="en-US" dirty="0">
              <a:latin typeface="Gotham" panose="02000604040000020004" pitchFamily="50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79" y="1306690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Prerequisites: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Twitter Account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 Twitter App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>
                <a:latin typeface="Gotham" panose="02000604040000020004" pitchFamily="50" charset="0"/>
                <a:ea typeface="Roboto" pitchFamily="2" charset="0"/>
              </a:rPr>
              <a:t>Getting data from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86" y="1896100"/>
            <a:ext cx="8534400" cy="427023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Packages Installed: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twitteR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entiment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p</a:t>
            </a:r>
            <a:r>
              <a:rPr lang="en-US" sz="2800" dirty="0" err="1" smtClean="0">
                <a:solidFill>
                  <a:schemeClr val="tx1"/>
                </a:solidFill>
              </a:rPr>
              <a:t>lyr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gplot2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w</a:t>
            </a:r>
            <a:r>
              <a:rPr lang="en-US" sz="2800" dirty="0" err="1" smtClean="0">
                <a:solidFill>
                  <a:schemeClr val="tx1"/>
                </a:solidFill>
              </a:rPr>
              <a:t>ordcloud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RColorBrewer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RStem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90" y="553156"/>
            <a:ext cx="8534400" cy="1507067"/>
          </a:xfrm>
        </p:spPr>
        <p:txBody>
          <a:bodyPr/>
          <a:lstStyle/>
          <a:p>
            <a:r>
              <a:rPr lang="en-US" dirty="0">
                <a:latin typeface="Gotham" panose="02000604040000020004" pitchFamily="50" charset="0"/>
                <a:ea typeface="Roboto" pitchFamily="2" charset="0"/>
              </a:rPr>
              <a:t>Getting data from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520962"/>
            <a:ext cx="9801430" cy="427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Obtain the following from your Twitter App: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1. </a:t>
            </a:r>
            <a:r>
              <a:rPr lang="en-US" sz="3200" dirty="0" err="1" smtClean="0">
                <a:solidFill>
                  <a:schemeClr val="tx1"/>
                </a:solidFill>
              </a:rPr>
              <a:t>api_key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</a:rPr>
              <a:t>api_secret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3. </a:t>
            </a:r>
            <a:r>
              <a:rPr lang="en-US" sz="3200" dirty="0" err="1" smtClean="0">
                <a:solidFill>
                  <a:schemeClr val="tx1"/>
                </a:solidFill>
              </a:rPr>
              <a:t>access_token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4. </a:t>
            </a:r>
            <a:r>
              <a:rPr lang="en-US" sz="3200" dirty="0" err="1" smtClean="0">
                <a:solidFill>
                  <a:schemeClr val="tx1"/>
                </a:solidFill>
              </a:rPr>
              <a:t>access_token_secret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</TotalTime>
  <Words>631</Words>
  <Application>Microsoft Office PowerPoint</Application>
  <PresentationFormat>Widescreen</PresentationFormat>
  <Paragraphs>123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Gotham</vt:lpstr>
      <vt:lpstr>Roboto</vt:lpstr>
      <vt:lpstr>Wingdings 3</vt:lpstr>
      <vt:lpstr>Slice</vt:lpstr>
      <vt:lpstr>Sentiment analysis on ‘DUMSOR’ Tweets</vt:lpstr>
      <vt:lpstr>Sentiment analysis</vt:lpstr>
      <vt:lpstr>Background</vt:lpstr>
      <vt:lpstr>Social media</vt:lpstr>
      <vt:lpstr>Background</vt:lpstr>
      <vt:lpstr>QUestion</vt:lpstr>
      <vt:lpstr>Getting data from twitter</vt:lpstr>
      <vt:lpstr>Getting data from twitter</vt:lpstr>
      <vt:lpstr>Getting data from twitter</vt:lpstr>
      <vt:lpstr>GETTING DATA FROM TWITTER</vt:lpstr>
      <vt:lpstr>TWEET ANALYSIS</vt:lpstr>
      <vt:lpstr>TWEET ANALYSIS (Cleaning Tweets)</vt:lpstr>
      <vt:lpstr>Naïve Bayes algorithm</vt:lpstr>
      <vt:lpstr>TWEET Sentiment ANALYSIS</vt:lpstr>
      <vt:lpstr>PowerPoint Presentation</vt:lpstr>
      <vt:lpstr>PowerPoint Presentation</vt:lpstr>
      <vt:lpstr>PowerPoint Presentation</vt:lpstr>
      <vt:lpstr>PowerPoint Presentation</vt:lpstr>
      <vt:lpstr> APPARENT Results</vt:lpstr>
      <vt:lpstr> DISCERNED Results</vt:lpstr>
      <vt:lpstr> EXAMPLE TWEETS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‘DUMSOR’ Tweets</dc:title>
  <dc:creator>Mohammed-Hanif Abdulai</dc:creator>
  <cp:lastModifiedBy>Mohammed-Hanif Abdulai</cp:lastModifiedBy>
  <cp:revision>19</cp:revision>
  <dcterms:created xsi:type="dcterms:W3CDTF">2015-04-23T03:36:08Z</dcterms:created>
  <dcterms:modified xsi:type="dcterms:W3CDTF">2015-04-23T10:45:21Z</dcterms:modified>
</cp:coreProperties>
</file>