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5" r:id="rId6"/>
    <p:sldId id="262" r:id="rId7"/>
    <p:sldId id="260" r:id="rId8"/>
    <p:sldId id="267" r:id="rId9"/>
    <p:sldId id="259" r:id="rId10"/>
    <p:sldId id="266" r:id="rId11"/>
    <p:sldId id="268" r:id="rId12"/>
    <p:sldId id="269" r:id="rId13"/>
    <p:sldId id="272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adwo\Dropbox\final%20year\Data%20Mining\project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adwo\Dropbox\final%20year\Data%20Mining\project\Youtube_Group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Subscriber data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96734765696186E-2"/>
          <c:y val="0.11623169745291273"/>
          <c:w val="0.87756031912441534"/>
          <c:h val="0.6337345920765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'Collaboration num &amp; Subscriber '!$D$1</c:f>
              <c:strCache>
                <c:ptCount val="1"/>
                <c:pt idx="0">
                  <c:v>Subscriber number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'Collaboration num &amp; Subscriber '!$B$2:$B$51</c:f>
              <c:strCache>
                <c:ptCount val="50"/>
                <c:pt idx="0">
                  <c:v>Vsauce</c:v>
                </c:pt>
                <c:pt idx="1">
                  <c:v>Quirkology</c:v>
                </c:pt>
                <c:pt idx="2">
                  <c:v>CGP Grey</c:v>
                </c:pt>
                <c:pt idx="3">
                  <c:v>Numberphile</c:v>
                </c:pt>
                <c:pt idx="4">
                  <c:v>danisnotonfire</c:v>
                </c:pt>
                <c:pt idx="5">
                  <c:v>Marcus Butler</c:v>
                </c:pt>
                <c:pt idx="6">
                  <c:v>PointlessBlog</c:v>
                </c:pt>
                <c:pt idx="7">
                  <c:v>ThatcherJoe</c:v>
                </c:pt>
                <c:pt idx="8">
                  <c:v>Sam</c:v>
                </c:pt>
                <c:pt idx="9">
                  <c:v>AmazingPhil</c:v>
                </c:pt>
                <c:pt idx="10">
                  <c:v>Jim Chapman</c:v>
                </c:pt>
                <c:pt idx="11">
                  <c:v>Alex Day</c:v>
                </c:pt>
                <c:pt idx="12">
                  <c:v>SevenSuperGirls</c:v>
                </c:pt>
                <c:pt idx="13">
                  <c:v>FunForLouis</c:v>
                </c:pt>
                <c:pt idx="14">
                  <c:v>SORTED Food</c:v>
                </c:pt>
                <c:pt idx="15">
                  <c:v>JacksGap</c:v>
                </c:pt>
                <c:pt idx="16">
                  <c:v>TomSka</c:v>
                </c:pt>
                <c:pt idx="17">
                  <c:v>charlieissocoollike</c:v>
                </c:pt>
                <c:pt idx="18">
                  <c:v>The Slow Mo Guys</c:v>
                </c:pt>
                <c:pt idx="19">
                  <c:v>Simon\'s Cat</c:v>
                </c:pt>
                <c:pt idx="20">
                  <c:v>Eddsworld</c:v>
                </c:pt>
                <c:pt idx="21">
                  <c:v>Element Animation</c:v>
                </c:pt>
                <c:pt idx="22">
                  <c:v>YOGSCAST Lewis</c:v>
                </c:pt>
                <c:pt idx="23">
                  <c:v>KSI</c:v>
                </c:pt>
                <c:pt idx="24">
                  <c:v>Ali-A</c:v>
                </c:pt>
                <c:pt idx="25">
                  <c:v>ComedyShortsGamer</c:v>
                </c:pt>
                <c:pt idx="26">
                  <c:v>YOGSCAST Sjin</c:v>
                </c:pt>
                <c:pt idx="27">
                  <c:v>YOGSCAST Duncan</c:v>
                </c:pt>
                <c:pt idx="28">
                  <c:v>OfficialNerdCubed</c:v>
                </c:pt>
                <c:pt idx="29">
                  <c:v>TotalBiscuit</c:v>
                </c:pt>
                <c:pt idx="30">
                  <c:v>TheGamingLemon</c:v>
                </c:pt>
                <c:pt idx="31">
                  <c:v>YOGSCAST Hannah</c:v>
                </c:pt>
                <c:pt idx="32">
                  <c:v>SyndicateCentral</c:v>
                </c:pt>
                <c:pt idx="33">
                  <c:v>Did You Know Gaming</c:v>
                </c:pt>
                <c:pt idx="34">
                  <c:v>YOGSCAST Martyn</c:v>
                </c:pt>
                <c:pt idx="35">
                  <c:v>MattHDGamer</c:v>
                </c:pt>
                <c:pt idx="36">
                  <c:v>jackfrags</c:v>
                </c:pt>
                <c:pt idx="37">
                  <c:v>AtheneWins</c:v>
                </c:pt>
                <c:pt idx="38">
                  <c:v>ChaBoyyHD</c:v>
                </c:pt>
                <c:pt idx="39">
                  <c:v>alfiegames</c:v>
                </c:pt>
                <c:pt idx="40">
                  <c:v>stampylonghead</c:v>
                </c:pt>
                <c:pt idx="41">
                  <c:v>Sips</c:v>
                </c:pt>
                <c:pt idx="42">
                  <c:v>wroetoshaw</c:v>
                </c:pt>
                <c:pt idx="43">
                  <c:v>Zoella</c:v>
                </c:pt>
                <c:pt idx="44">
                  <c:v>Tanya Burr</c:v>
                </c:pt>
                <c:pt idx="45">
                  <c:v>Luxy Hair</c:v>
                </c:pt>
                <c:pt idx="46">
                  <c:v>Sprinkleofglitter</c:v>
                </c:pt>
                <c:pt idx="47">
                  <c:v>beautycrush</c:v>
                </c:pt>
                <c:pt idx="48">
                  <c:v>Fleur DeForce</c:v>
                </c:pt>
                <c:pt idx="49">
                  <c:v>Lisa Eldridge</c:v>
                </c:pt>
              </c:strCache>
            </c:strRef>
          </c:cat>
          <c:val>
            <c:numRef>
              <c:f>'Collaboration num &amp; Subscriber '!$D$2:$D$51</c:f>
              <c:numCache>
                <c:formatCode>#,##0</c:formatCode>
                <c:ptCount val="50"/>
                <c:pt idx="0">
                  <c:v>7426372</c:v>
                </c:pt>
                <c:pt idx="1">
                  <c:v>1420622</c:v>
                </c:pt>
                <c:pt idx="2">
                  <c:v>1342263</c:v>
                </c:pt>
                <c:pt idx="3">
                  <c:v>979935</c:v>
                </c:pt>
                <c:pt idx="4">
                  <c:v>3743010</c:v>
                </c:pt>
                <c:pt idx="5">
                  <c:v>2661929</c:v>
                </c:pt>
                <c:pt idx="6">
                  <c:v>2572898</c:v>
                </c:pt>
                <c:pt idx="7">
                  <c:v>2364874</c:v>
                </c:pt>
                <c:pt idx="8">
                  <c:v>2138200</c:v>
                </c:pt>
                <c:pt idx="9">
                  <c:v>1884610</c:v>
                </c:pt>
                <c:pt idx="10">
                  <c:v>1581307</c:v>
                </c:pt>
                <c:pt idx="11">
                  <c:v>1060629</c:v>
                </c:pt>
                <c:pt idx="12">
                  <c:v>1069225</c:v>
                </c:pt>
                <c:pt idx="13">
                  <c:v>821186</c:v>
                </c:pt>
                <c:pt idx="14">
                  <c:v>848687</c:v>
                </c:pt>
                <c:pt idx="15">
                  <c:v>3604465</c:v>
                </c:pt>
                <c:pt idx="16">
                  <c:v>2947831</c:v>
                </c:pt>
                <c:pt idx="17">
                  <c:v>2377552</c:v>
                </c:pt>
                <c:pt idx="18">
                  <c:v>4128832</c:v>
                </c:pt>
                <c:pt idx="19">
                  <c:v>3040861</c:v>
                </c:pt>
                <c:pt idx="20">
                  <c:v>751546</c:v>
                </c:pt>
                <c:pt idx="21">
                  <c:v>1392222</c:v>
                </c:pt>
                <c:pt idx="22">
                  <c:v>7019168</c:v>
                </c:pt>
                <c:pt idx="23">
                  <c:v>6178099</c:v>
                </c:pt>
                <c:pt idx="24">
                  <c:v>4244183</c:v>
                </c:pt>
                <c:pt idx="25">
                  <c:v>2057125</c:v>
                </c:pt>
                <c:pt idx="26">
                  <c:v>1886666</c:v>
                </c:pt>
                <c:pt idx="27">
                  <c:v>1847106</c:v>
                </c:pt>
                <c:pt idx="28">
                  <c:v>1747610</c:v>
                </c:pt>
                <c:pt idx="29">
                  <c:v>1707899</c:v>
                </c:pt>
                <c:pt idx="30">
                  <c:v>1495554</c:v>
                </c:pt>
                <c:pt idx="31">
                  <c:v>1282563</c:v>
                </c:pt>
                <c:pt idx="32">
                  <c:v>1222324</c:v>
                </c:pt>
                <c:pt idx="33">
                  <c:v>1164977</c:v>
                </c:pt>
                <c:pt idx="34">
                  <c:v>1136040</c:v>
                </c:pt>
                <c:pt idx="35">
                  <c:v>970718</c:v>
                </c:pt>
                <c:pt idx="36">
                  <c:v>823495</c:v>
                </c:pt>
                <c:pt idx="37">
                  <c:v>720411</c:v>
                </c:pt>
                <c:pt idx="38">
                  <c:v>717591</c:v>
                </c:pt>
                <c:pt idx="39">
                  <c:v>806859</c:v>
                </c:pt>
                <c:pt idx="40">
                  <c:v>3121012</c:v>
                </c:pt>
                <c:pt idx="41">
                  <c:v>1694186</c:v>
                </c:pt>
                <c:pt idx="42">
                  <c:v>1653241</c:v>
                </c:pt>
                <c:pt idx="43">
                  <c:v>5238832</c:v>
                </c:pt>
                <c:pt idx="44">
                  <c:v>2248624</c:v>
                </c:pt>
                <c:pt idx="45">
                  <c:v>1842096</c:v>
                </c:pt>
                <c:pt idx="46">
                  <c:v>1498036</c:v>
                </c:pt>
                <c:pt idx="47">
                  <c:v>1277963</c:v>
                </c:pt>
                <c:pt idx="48">
                  <c:v>1110037</c:v>
                </c:pt>
                <c:pt idx="49">
                  <c:v>894583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1030640"/>
        <c:axId val="280948176"/>
      </c:barChart>
      <c:catAx>
        <c:axId val="2810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948176"/>
        <c:crosses val="autoZero"/>
        <c:auto val="1"/>
        <c:lblAlgn val="ctr"/>
        <c:lblOffset val="100"/>
        <c:noMultiLvlLbl val="0"/>
      </c:catAx>
      <c:valAx>
        <c:axId val="2809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'Graphic 3'!$A$1:$F$1</c:f>
              <c:strCache>
                <c:ptCount val="6"/>
                <c:pt idx="0">
                  <c:v>EDU</c:v>
                </c:pt>
                <c:pt idx="1">
                  <c:v>VLOGGERS</c:v>
                </c:pt>
                <c:pt idx="2">
                  <c:v>FOOD</c:v>
                </c:pt>
                <c:pt idx="3">
                  <c:v>FILMMAKERS / ANIMATORS</c:v>
                </c:pt>
                <c:pt idx="4">
                  <c:v>GAMING</c:v>
                </c:pt>
                <c:pt idx="5">
                  <c:v>BEAUTY</c:v>
                </c:pt>
              </c:strCache>
            </c:strRef>
          </c:cat>
          <c:val>
            <c:numRef>
              <c:f>'Graphic 3'!$A$2:$F$2</c:f>
              <c:numCache>
                <c:formatCode>General</c:formatCode>
                <c:ptCount val="6"/>
                <c:pt idx="0">
                  <c:v>11169192</c:v>
                </c:pt>
                <c:pt idx="1">
                  <c:v>19897868</c:v>
                </c:pt>
                <c:pt idx="2">
                  <c:v>848687</c:v>
                </c:pt>
                <c:pt idx="3">
                  <c:v>18243309</c:v>
                </c:pt>
                <c:pt idx="4">
                  <c:v>43496827</c:v>
                </c:pt>
                <c:pt idx="5">
                  <c:v>14110171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'Collaboration num &amp; Subscriber '!$C$1</c:f>
              <c:strCache>
                <c:ptCount val="1"/>
                <c:pt idx="0">
                  <c:v>Number of Collaborations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'Collaboration num &amp; Subscriber '!$C$2:$C$51</c:f>
              <c:numCache>
                <c:formatCode>General</c:formatCode>
                <c:ptCount val="50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35</c:v>
                </c:pt>
                <c:pt idx="5">
                  <c:v>79</c:v>
                </c:pt>
                <c:pt idx="6">
                  <c:v>84</c:v>
                </c:pt>
                <c:pt idx="7">
                  <c:v>47</c:v>
                </c:pt>
                <c:pt idx="8">
                  <c:v>31</c:v>
                </c:pt>
                <c:pt idx="9">
                  <c:v>38</c:v>
                </c:pt>
                <c:pt idx="10">
                  <c:v>44</c:v>
                </c:pt>
                <c:pt idx="11">
                  <c:v>21</c:v>
                </c:pt>
                <c:pt idx="12">
                  <c:v>0</c:v>
                </c:pt>
                <c:pt idx="13">
                  <c:v>29</c:v>
                </c:pt>
                <c:pt idx="14">
                  <c:v>21</c:v>
                </c:pt>
                <c:pt idx="15">
                  <c:v>38</c:v>
                </c:pt>
                <c:pt idx="16">
                  <c:v>5</c:v>
                </c:pt>
                <c:pt idx="17">
                  <c:v>21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45</c:v>
                </c:pt>
                <c:pt idx="23">
                  <c:v>72</c:v>
                </c:pt>
                <c:pt idx="24">
                  <c:v>2</c:v>
                </c:pt>
                <c:pt idx="25">
                  <c:v>59</c:v>
                </c:pt>
                <c:pt idx="26">
                  <c:v>131</c:v>
                </c:pt>
                <c:pt idx="27">
                  <c:v>111</c:v>
                </c:pt>
                <c:pt idx="28">
                  <c:v>9</c:v>
                </c:pt>
                <c:pt idx="29">
                  <c:v>25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0</c:v>
                </c:pt>
                <c:pt idx="34">
                  <c:v>28</c:v>
                </c:pt>
                <c:pt idx="35">
                  <c:v>20</c:v>
                </c:pt>
                <c:pt idx="36">
                  <c:v>8</c:v>
                </c:pt>
                <c:pt idx="37">
                  <c:v>19</c:v>
                </c:pt>
                <c:pt idx="38">
                  <c:v>5</c:v>
                </c:pt>
                <c:pt idx="39">
                  <c:v>33</c:v>
                </c:pt>
                <c:pt idx="40">
                  <c:v>7</c:v>
                </c:pt>
                <c:pt idx="41">
                  <c:v>4</c:v>
                </c:pt>
                <c:pt idx="42">
                  <c:v>7</c:v>
                </c:pt>
                <c:pt idx="43">
                  <c:v>102</c:v>
                </c:pt>
                <c:pt idx="44">
                  <c:v>36</c:v>
                </c:pt>
                <c:pt idx="45">
                  <c:v>0</c:v>
                </c:pt>
                <c:pt idx="46">
                  <c:v>42</c:v>
                </c:pt>
                <c:pt idx="47">
                  <c:v>5</c:v>
                </c:pt>
                <c:pt idx="48">
                  <c:v>24</c:v>
                </c:pt>
                <c:pt idx="49">
                  <c:v>0</c:v>
                </c:pt>
              </c:numCache>
            </c:numRef>
          </c:val>
        </c:ser>
        <c:ser>
          <c:idx val="1"/>
          <c:order val="1"/>
          <c:tx>
            <c:strRef>
              <c:f>'Collaboration num &amp; Subscriber '!$D$1</c:f>
              <c:strCache>
                <c:ptCount val="1"/>
                <c:pt idx="0">
                  <c:v>Subscriber number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'Collaboration num &amp; Subscriber '!$D$2:$D$51</c:f>
              <c:numCache>
                <c:formatCode>#,##0</c:formatCode>
                <c:ptCount val="50"/>
                <c:pt idx="0">
                  <c:v>7426372</c:v>
                </c:pt>
                <c:pt idx="1">
                  <c:v>1420622</c:v>
                </c:pt>
                <c:pt idx="2">
                  <c:v>1342263</c:v>
                </c:pt>
                <c:pt idx="3">
                  <c:v>979935</c:v>
                </c:pt>
                <c:pt idx="4">
                  <c:v>3743010</c:v>
                </c:pt>
                <c:pt idx="5">
                  <c:v>2661929</c:v>
                </c:pt>
                <c:pt idx="6">
                  <c:v>2572898</c:v>
                </c:pt>
                <c:pt idx="7">
                  <c:v>2364874</c:v>
                </c:pt>
                <c:pt idx="8">
                  <c:v>2138200</c:v>
                </c:pt>
                <c:pt idx="9">
                  <c:v>1884610</c:v>
                </c:pt>
                <c:pt idx="10">
                  <c:v>1581307</c:v>
                </c:pt>
                <c:pt idx="11">
                  <c:v>1060629</c:v>
                </c:pt>
                <c:pt idx="12">
                  <c:v>1069225</c:v>
                </c:pt>
                <c:pt idx="13">
                  <c:v>821186</c:v>
                </c:pt>
                <c:pt idx="14">
                  <c:v>848687</c:v>
                </c:pt>
                <c:pt idx="15">
                  <c:v>3604465</c:v>
                </c:pt>
                <c:pt idx="16">
                  <c:v>2947831</c:v>
                </c:pt>
                <c:pt idx="17">
                  <c:v>2377552</c:v>
                </c:pt>
                <c:pt idx="18">
                  <c:v>4128832</c:v>
                </c:pt>
                <c:pt idx="19">
                  <c:v>3040861</c:v>
                </c:pt>
                <c:pt idx="20">
                  <c:v>751546</c:v>
                </c:pt>
                <c:pt idx="21">
                  <c:v>1392222</c:v>
                </c:pt>
                <c:pt idx="22">
                  <c:v>7019168</c:v>
                </c:pt>
                <c:pt idx="23">
                  <c:v>6178099</c:v>
                </c:pt>
                <c:pt idx="24">
                  <c:v>4244183</c:v>
                </c:pt>
                <c:pt idx="25">
                  <c:v>2057125</c:v>
                </c:pt>
                <c:pt idx="26">
                  <c:v>1886666</c:v>
                </c:pt>
                <c:pt idx="27">
                  <c:v>1847106</c:v>
                </c:pt>
                <c:pt idx="28">
                  <c:v>1747610</c:v>
                </c:pt>
                <c:pt idx="29">
                  <c:v>1707899</c:v>
                </c:pt>
                <c:pt idx="30">
                  <c:v>1495554</c:v>
                </c:pt>
                <c:pt idx="31">
                  <c:v>1282563</c:v>
                </c:pt>
                <c:pt idx="32">
                  <c:v>1222324</c:v>
                </c:pt>
                <c:pt idx="33">
                  <c:v>1164977</c:v>
                </c:pt>
                <c:pt idx="34">
                  <c:v>1136040</c:v>
                </c:pt>
                <c:pt idx="35">
                  <c:v>970718</c:v>
                </c:pt>
                <c:pt idx="36">
                  <c:v>823495</c:v>
                </c:pt>
                <c:pt idx="37">
                  <c:v>720411</c:v>
                </c:pt>
                <c:pt idx="38">
                  <c:v>717591</c:v>
                </c:pt>
                <c:pt idx="39">
                  <c:v>806859</c:v>
                </c:pt>
                <c:pt idx="40">
                  <c:v>3121012</c:v>
                </c:pt>
                <c:pt idx="41">
                  <c:v>1694186</c:v>
                </c:pt>
                <c:pt idx="42">
                  <c:v>1653241</c:v>
                </c:pt>
                <c:pt idx="43">
                  <c:v>5238832</c:v>
                </c:pt>
                <c:pt idx="44">
                  <c:v>2248624</c:v>
                </c:pt>
                <c:pt idx="45">
                  <c:v>1842096</c:v>
                </c:pt>
                <c:pt idx="46">
                  <c:v>1498036</c:v>
                </c:pt>
                <c:pt idx="47">
                  <c:v>1277963</c:v>
                </c:pt>
                <c:pt idx="48">
                  <c:v>1110037</c:v>
                </c:pt>
                <c:pt idx="49">
                  <c:v>894583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8497096"/>
        <c:axId val="488497488"/>
      </c:barChart>
      <c:catAx>
        <c:axId val="488497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497488"/>
        <c:crosses val="autoZero"/>
        <c:auto val="1"/>
        <c:lblAlgn val="ctr"/>
        <c:lblOffset val="100"/>
        <c:noMultiLvlLbl val="0"/>
      </c:catAx>
      <c:valAx>
        <c:axId val="4884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9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9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3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7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8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8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7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0" y="1066011"/>
            <a:ext cx="9699713" cy="47645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Mining 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779" y="4656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Kwadwo Busumtwi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41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Influential </a:t>
            </a:r>
            <a:r>
              <a:rPr lang="en-GB" dirty="0" smtClean="0"/>
              <a:t>Channel in the UK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391152"/>
              </p:ext>
            </p:extLst>
          </p:nvPr>
        </p:nvGraphicFramePr>
        <p:xfrm>
          <a:off x="128587" y="1506202"/>
          <a:ext cx="11934825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 smtClean="0"/>
              <a:t>Popular Channel Group in the UK</a:t>
            </a:r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342356"/>
              </p:ext>
            </p:extLst>
          </p:nvPr>
        </p:nvGraphicFramePr>
        <p:xfrm>
          <a:off x="2133600" y="2070100"/>
          <a:ext cx="66167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8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357" y="341061"/>
            <a:ext cx="10515600" cy="1325563"/>
          </a:xfrm>
        </p:spPr>
        <p:txBody>
          <a:bodyPr/>
          <a:lstStyle/>
          <a:p>
            <a:r>
              <a:rPr lang="en-GB" dirty="0" smtClean="0"/>
              <a:t>Collaborations Vs Subscribers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184668"/>
              </p:ext>
            </p:extLst>
          </p:nvPr>
        </p:nvGraphicFramePr>
        <p:xfrm>
          <a:off x="1809750" y="1750846"/>
          <a:ext cx="8572500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50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73" y="-1035304"/>
            <a:ext cx="8680704" cy="86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3525"/>
            <a:ext cx="10515600" cy="1325563"/>
          </a:xfrm>
        </p:spPr>
        <p:txBody>
          <a:bodyPr/>
          <a:lstStyle/>
          <a:p>
            <a:r>
              <a:rPr lang="en-GB" dirty="0" err="1" smtClean="0"/>
              <a:t>Gephi</a:t>
            </a:r>
            <a:r>
              <a:rPr lang="en-GB" dirty="0" smtClean="0"/>
              <a:t> Analysis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37893"/>
            <a:ext cx="12351266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There are about 17 different cluster groups from my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Gaming , </a:t>
            </a:r>
            <a:r>
              <a:rPr lang="en-GB" sz="2800" dirty="0" err="1" smtClean="0"/>
              <a:t>Vlogging</a:t>
            </a:r>
            <a:r>
              <a:rPr lang="en-GB" sz="2800" dirty="0" smtClean="0"/>
              <a:t> and Beauty Channels are the most popular groupings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Somehow the food channel works in someway with </a:t>
            </a:r>
            <a:r>
              <a:rPr lang="en-GB" sz="2800" dirty="0" err="1" smtClean="0"/>
              <a:t>vloggers</a:t>
            </a:r>
            <a:r>
              <a:rPr lang="en-GB" sz="2800" dirty="0" smtClean="0"/>
              <a:t> and beauty channels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The ‘Sidemen’ Group completely move themselves away from the other channels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8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222" y="762727"/>
            <a:ext cx="10111317" cy="42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Sources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algn="ctr"/>
            <a:endParaRPr lang="en-US" sz="5400" dirty="0"/>
          </a:p>
        </p:txBody>
      </p:sp>
      <p:pic>
        <p:nvPicPr>
          <p:cNvPr id="1026" name="Picture 2" descr="http://static4.wikia.nocookie.net/__cb20120602011752/shinobito/images/9/98/Naruto-konoha-symbol-i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2" y="419379"/>
            <a:ext cx="2033621" cy="1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059" y="1836785"/>
            <a:ext cx="1100564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https://www.youtube.com/watch?v=4XjiII4nx-4</a:t>
            </a:r>
          </a:p>
          <a:p>
            <a:endParaRPr lang="en-GB" dirty="0"/>
          </a:p>
          <a:p>
            <a:r>
              <a:rPr lang="en-GB" dirty="0"/>
              <a:t>https://drive.google.com/file/d/0B5-8EOddKWuxcG5ZZ182UzJySzA/edit</a:t>
            </a:r>
          </a:p>
          <a:p>
            <a:endParaRPr lang="en-GB" dirty="0"/>
          </a:p>
          <a:p>
            <a:r>
              <a:rPr lang="en-GB" dirty="0"/>
              <a:t>https://docs.google.com/spreadsheets/d/1iLzfp3nfAo9Pl_L5AkP-Sz4t6L2RRmxqGRrR6FKkjRg/edit#gid=2067174950</a:t>
            </a:r>
          </a:p>
          <a:p>
            <a:endParaRPr lang="en-GB" dirty="0"/>
          </a:p>
          <a:p>
            <a:r>
              <a:rPr lang="en-GB" dirty="0"/>
              <a:t>http://www.computer.org/csdl/proceedings/hicss/2008/3075/00/30750156.pdf</a:t>
            </a:r>
          </a:p>
          <a:p>
            <a:endParaRPr lang="en-GB" dirty="0"/>
          </a:p>
          <a:p>
            <a:r>
              <a:rPr lang="en-GB" dirty="0"/>
              <a:t>http://www.mpi-sws.org/~mmarcon/SocialNetworks-IMC.pdf</a:t>
            </a:r>
          </a:p>
          <a:p>
            <a:endParaRPr lang="en-GB" dirty="0"/>
          </a:p>
          <a:p>
            <a:r>
              <a:rPr lang="en-GB" dirty="0"/>
              <a:t>http://static.googleusercontent.com/media/research.google.com/en/us/pubs/archive/37738.pdf</a:t>
            </a:r>
          </a:p>
          <a:p>
            <a:endParaRPr lang="en-GB" dirty="0"/>
          </a:p>
          <a:p>
            <a:r>
              <a:rPr lang="en-GB" dirty="0"/>
              <a:t>http://www.personal.umich.edu/~ladamic/courses/networks/si508f07/projects/youtube.pdf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Presentation outline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P</a:t>
            </a:r>
            <a:r>
              <a:rPr lang="en-GB" b="1" dirty="0" smtClean="0">
                <a:latin typeface="Calisto MT" panose="02040603050505030304" pitchFamily="18" charset="0"/>
              </a:rPr>
              <a:t>roject Background</a:t>
            </a:r>
            <a:endParaRPr lang="en-GB" b="1" dirty="0" smtClean="0">
              <a:latin typeface="Calisto MT" panose="020406030505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My research questions</a:t>
            </a:r>
          </a:p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My analysis </a:t>
            </a:r>
            <a:r>
              <a:rPr lang="en-GB" b="1" dirty="0" smtClean="0">
                <a:latin typeface="Calisto MT" panose="02040603050505030304" pitchFamily="18" charset="0"/>
              </a:rPr>
              <a:t>and what </a:t>
            </a:r>
            <a:r>
              <a:rPr lang="en-GB" b="1" dirty="0" smtClean="0">
                <a:latin typeface="Calisto MT" panose="02040603050505030304" pitchFamily="18" charset="0"/>
              </a:rPr>
              <a:t>I learnt </a:t>
            </a:r>
            <a:r>
              <a:rPr lang="en-GB" b="1" dirty="0" smtClean="0">
                <a:latin typeface="Calisto MT" panose="02040603050505030304" pitchFamily="18" charset="0"/>
              </a:rPr>
              <a:t>from this </a:t>
            </a:r>
            <a:r>
              <a:rPr lang="en-GB" b="1" dirty="0" smtClean="0">
                <a:latin typeface="Calisto MT" panose="02040603050505030304" pitchFamily="18" charset="0"/>
              </a:rPr>
              <a:t>project</a:t>
            </a:r>
            <a:endParaRPr lang="en-GB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32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latin typeface="Calisto MT" panose="02040603050505030304" pitchFamily="18" charset="0"/>
              </a:rPr>
              <a:t>YouTube is the largest user-driven video </a:t>
            </a:r>
            <a:r>
              <a:rPr lang="en-GB" sz="2400" dirty="0" smtClean="0">
                <a:latin typeface="Calisto MT" panose="02040603050505030304" pitchFamily="18" charset="0"/>
              </a:rPr>
              <a:t>content provider </a:t>
            </a:r>
            <a:r>
              <a:rPr lang="en-GB" sz="2400" dirty="0">
                <a:latin typeface="Calisto MT" panose="02040603050505030304" pitchFamily="18" charset="0"/>
              </a:rPr>
              <a:t>in the </a:t>
            </a:r>
            <a:r>
              <a:rPr lang="en-GB" sz="2400" dirty="0" smtClean="0">
                <a:latin typeface="Calisto MT" panose="02040603050505030304" pitchFamily="18" charset="0"/>
              </a:rPr>
              <a:t>world</a:t>
            </a:r>
          </a:p>
          <a:p>
            <a:pPr>
              <a:lnSpc>
                <a:spcPct val="20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According to public statistics, more than 48 hours of video content is uploaded every minute and 3 billion views are generated every day.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59360"/>
            <a:ext cx="10515600" cy="1325563"/>
          </a:xfrm>
        </p:spPr>
        <p:txBody>
          <a:bodyPr/>
          <a:lstStyle/>
          <a:p>
            <a:r>
              <a:rPr lang="en-GB" dirty="0"/>
              <a:t>Successful </a:t>
            </a:r>
            <a:r>
              <a:rPr lang="en-GB" dirty="0" err="1"/>
              <a:t>Youtubers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684923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Calisto MT" panose="02040603050505030304" pitchFamily="18" charset="0"/>
              </a:rPr>
              <a:t>How much does a </a:t>
            </a:r>
            <a:r>
              <a:rPr lang="en-GB" sz="2400" dirty="0">
                <a:latin typeface="Calisto MT" panose="02040603050505030304" pitchFamily="18" charset="0"/>
              </a:rPr>
              <a:t>YouTuber with 1 million subscribers earn a </a:t>
            </a:r>
            <a:r>
              <a:rPr lang="en-GB" sz="2400" dirty="0" smtClean="0">
                <a:latin typeface="Calisto MT" panose="02040603050505030304" pitchFamily="18" charset="0"/>
              </a:rPr>
              <a:t>month?</a:t>
            </a:r>
          </a:p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Khan Academy</a:t>
            </a:r>
            <a:endParaRPr lang="en-GB" sz="2400" dirty="0">
              <a:latin typeface="Calisto MT" panose="02040603050505030304" pitchFamily="18" charset="0"/>
            </a:endParaRPr>
          </a:p>
          <a:p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$2k-$32.1k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$24.1k-$384.9k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7" y="2057399"/>
            <a:ext cx="3942348" cy="41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Jenna N. </a:t>
            </a:r>
            <a:r>
              <a:rPr lang="en-GB" sz="2400" dirty="0" err="1" smtClean="0">
                <a:latin typeface="Calisto MT" panose="02040603050505030304" pitchFamily="18" charset="0"/>
              </a:rPr>
              <a:t>Mourey</a:t>
            </a:r>
            <a:r>
              <a:rPr lang="en-GB" sz="2400" dirty="0" smtClean="0">
                <a:latin typeface="Calisto MT" panose="02040603050505030304" pitchFamily="18" charset="0"/>
              </a:rPr>
              <a:t> </a:t>
            </a:r>
            <a:r>
              <a:rPr lang="en-GB" sz="2400" dirty="0" err="1" smtClean="0">
                <a:latin typeface="Calisto MT" panose="02040603050505030304" pitchFamily="18" charset="0"/>
              </a:rPr>
              <a:t>a.ka</a:t>
            </a:r>
            <a:r>
              <a:rPr lang="en-GB" sz="2400" dirty="0" smtClean="0">
                <a:latin typeface="Calisto MT" panose="02040603050505030304" pitchFamily="18" charset="0"/>
              </a:rPr>
              <a:t> Jenna Marbles</a:t>
            </a:r>
            <a:endParaRPr lang="en-GB" sz="2400" dirty="0">
              <a:latin typeface="Calisto MT" panose="02040603050505030304" pitchFamily="18" charset="0"/>
            </a:endParaRPr>
          </a:p>
          <a:p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$5.9k-$94k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$70.5k-$1.1M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93" y="2334125"/>
            <a:ext cx="4174959" cy="417495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Successful </a:t>
            </a:r>
            <a:r>
              <a:rPr lang="en-GB" dirty="0" err="1" smtClean="0"/>
              <a:t>Youtubers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5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Successful </a:t>
            </a:r>
            <a:r>
              <a:rPr lang="en-GB" dirty="0" err="1" smtClean="0"/>
              <a:t>Youtubers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>
                <a:latin typeface="Calisto MT" panose="02040603050505030304" pitchFamily="18" charset="0"/>
              </a:rPr>
              <a:t>Felix </a:t>
            </a:r>
            <a:r>
              <a:rPr lang="en-GB" sz="2400" dirty="0" err="1">
                <a:latin typeface="Calisto MT" panose="02040603050505030304" pitchFamily="18" charset="0"/>
              </a:rPr>
              <a:t>Arvid</a:t>
            </a:r>
            <a:r>
              <a:rPr lang="en-GB" sz="2400" dirty="0">
                <a:latin typeface="Calisto MT" panose="02040603050505030304" pitchFamily="18" charset="0"/>
              </a:rPr>
              <a:t> Ulf </a:t>
            </a:r>
            <a:r>
              <a:rPr lang="en-GB" sz="2400" dirty="0" err="1">
                <a:latin typeface="Calisto MT" panose="02040603050505030304" pitchFamily="18" charset="0"/>
              </a:rPr>
              <a:t>Kjellberg</a:t>
            </a:r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$93k-$1.5M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$1.1M-$17.9M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2050" name="Picture 2" descr="https://pmcvariety.files.wordpress.com/2014/12/pewdiepie-south-park.png?w=1000&amp;h=72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4" y="2241549"/>
            <a:ext cx="5165558" cy="41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2" y="270629"/>
            <a:ext cx="11517023" cy="64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 got my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5" y="1341234"/>
            <a:ext cx="10760249" cy="53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What is the most influential channel amongst the datasets</a:t>
            </a:r>
            <a:r>
              <a:rPr lang="en-GB" sz="2400" dirty="0" smtClean="0">
                <a:latin typeface="Calisto MT" panose="02040603050505030304" pitchFamily="18" charset="0"/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GB" sz="2400" dirty="0">
                <a:latin typeface="Calisto MT" panose="02040603050505030304" pitchFamily="18" charset="0"/>
              </a:rPr>
              <a:t>What is the most popular channel group in </a:t>
            </a:r>
            <a:r>
              <a:rPr lang="en-GB" sz="2400" dirty="0" err="1" smtClean="0">
                <a:latin typeface="Calisto MT" panose="02040603050505030304" pitchFamily="18" charset="0"/>
              </a:rPr>
              <a:t>Youtube</a:t>
            </a:r>
            <a:r>
              <a:rPr lang="en-GB" sz="2400" dirty="0" smtClean="0">
                <a:latin typeface="Calisto MT" panose="02040603050505030304" pitchFamily="18" charset="0"/>
              </a:rPr>
              <a:t> UK?</a:t>
            </a:r>
            <a:endParaRPr lang="en-GB" sz="2400" dirty="0" smtClean="0">
              <a:latin typeface="Calisto MT" panose="0204060305050503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Do Collaborations necessarily lead to more subscribers</a:t>
            </a:r>
            <a:r>
              <a:rPr lang="en-GB" sz="2400" dirty="0" smtClean="0">
                <a:latin typeface="Calisto MT" panose="02040603050505030304" pitchFamily="18" charset="0"/>
              </a:rPr>
              <a:t>?</a:t>
            </a:r>
          </a:p>
          <a:p>
            <a:endParaRPr lang="en-GB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3" y="2659564"/>
            <a:ext cx="3465095" cy="31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262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Calisto MT</vt:lpstr>
      <vt:lpstr>Office Theme</vt:lpstr>
      <vt:lpstr>PowerPoint Presentation</vt:lpstr>
      <vt:lpstr>Presentation outline</vt:lpstr>
      <vt:lpstr>Background</vt:lpstr>
      <vt:lpstr>Successful Youtubers</vt:lpstr>
      <vt:lpstr>PowerPoint Presentation</vt:lpstr>
      <vt:lpstr>Successful Youtubers</vt:lpstr>
      <vt:lpstr>PowerPoint Presentation</vt:lpstr>
      <vt:lpstr>Where I got my data</vt:lpstr>
      <vt:lpstr>Research Questions</vt:lpstr>
      <vt:lpstr>Most Influential Channel in the UK</vt:lpstr>
      <vt:lpstr>Most Popular Channel Group in the UK</vt:lpstr>
      <vt:lpstr>Collaborations Vs Subscribers </vt:lpstr>
      <vt:lpstr>PowerPoint Presentation</vt:lpstr>
      <vt:lpstr>Gephi Analysis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Kwadwo Busumtwi</dc:creator>
  <cp:lastModifiedBy>Kwadwo Busumtwi</cp:lastModifiedBy>
  <cp:revision>80</cp:revision>
  <dcterms:created xsi:type="dcterms:W3CDTF">2015-04-22T19:00:42Z</dcterms:created>
  <dcterms:modified xsi:type="dcterms:W3CDTF">2015-04-24T12:43:49Z</dcterms:modified>
</cp:coreProperties>
</file>