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5" r:id="rId6"/>
    <p:sldId id="260" r:id="rId7"/>
    <p:sldId id="259" r:id="rId8"/>
    <p:sldId id="261" r:id="rId9"/>
    <p:sldId id="263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Mining\pingdo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Mining\pingdo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[pingdom.xlsx]Sheet5!PivotTable6</c:name>
    <c:fmtId val="5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Sheet5!$A$4:$A$16</c:f>
              <c:strCache>
                <c:ptCount val="12"/>
                <c:pt idx="0">
                  <c:v> AMsterd AM 2 (Netherlands)</c:v>
                </c:pt>
                <c:pt idx="1">
                  <c:v>Calgary (Canada)</c:v>
                </c:pt>
                <c:pt idx="2">
                  <c:v>Denver (CO)</c:v>
                </c:pt>
                <c:pt idx="3">
                  <c:v>Frankfurt 2 (Germany)</c:v>
                </c:pt>
                <c:pt idx="4">
                  <c:v>Las Vegas 4 (NV)</c:v>
                </c:pt>
                <c:pt idx="5">
                  <c:v>London (UK)</c:v>
                </c:pt>
                <c:pt idx="6">
                  <c:v>Los Angeles (CA)</c:v>
                </c:pt>
                <c:pt idx="7">
                  <c:v>Newark (NJ)</c:v>
                </c:pt>
                <c:pt idx="8">
                  <c:v>Prague (Czech Republic)</c:v>
                </c:pt>
                <c:pt idx="9">
                  <c:v>St. Louis (MO)</c:v>
                </c:pt>
                <c:pt idx="10">
                  <c:v>Strasbourg 4 (France)</c:v>
                </c:pt>
                <c:pt idx="11">
                  <c:v>Toronto 3 (Canada)</c:v>
                </c:pt>
              </c:strCache>
            </c:strRef>
          </c:cat>
          <c:val>
            <c:numRef>
              <c:f>Sheet5!$B$4:$B$16</c:f>
              <c:numCache>
                <c:formatCode>General</c:formatCode>
                <c:ptCount val="12"/>
                <c:pt idx="0">
                  <c:v>1450.9425647699043</c:v>
                </c:pt>
                <c:pt idx="1">
                  <c:v>1685.267050123254</c:v>
                </c:pt>
                <c:pt idx="2">
                  <c:v>1261.4961007046315</c:v>
                </c:pt>
                <c:pt idx="3">
                  <c:v>160.97088693297223</c:v>
                </c:pt>
                <c:pt idx="4">
                  <c:v>1272.8929053762822</c:v>
                </c:pt>
                <c:pt idx="5">
                  <c:v>1324.0914165561092</c:v>
                </c:pt>
                <c:pt idx="6">
                  <c:v>1586.7713011501448</c:v>
                </c:pt>
                <c:pt idx="7">
                  <c:v>1267.0365195220718</c:v>
                </c:pt>
                <c:pt idx="8">
                  <c:v>1427.7856275253464</c:v>
                </c:pt>
                <c:pt idx="9">
                  <c:v>1601.8327202984603</c:v>
                </c:pt>
                <c:pt idx="10">
                  <c:v>1323.5659534266163</c:v>
                </c:pt>
                <c:pt idx="11">
                  <c:v>1291.4389964922982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90283072"/>
        <c:axId val="-290281984"/>
      </c:barChart>
      <c:catAx>
        <c:axId val="-29028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0281984"/>
        <c:crosses val="autoZero"/>
        <c:auto val="1"/>
        <c:lblAlgn val="ctr"/>
        <c:lblOffset val="100"/>
        <c:noMultiLvlLbl val="0"/>
      </c:catAx>
      <c:valAx>
        <c:axId val="-29028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028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[pingdom.xlsx]Sheet5!PivotTable7</c:name>
    <c:fmtId val="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Sheet5!$B$19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Sheet5!$A$20:$A$44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Sheet5!$B$20:$B$44</c:f>
              <c:numCache>
                <c:formatCode>General</c:formatCode>
                <c:ptCount val="24"/>
                <c:pt idx="0">
                  <c:v>1379.1669214307551</c:v>
                </c:pt>
                <c:pt idx="1">
                  <c:v>1387.2923250126169</c:v>
                </c:pt>
                <c:pt idx="2">
                  <c:v>1367.4610266527407</c:v>
                </c:pt>
                <c:pt idx="3">
                  <c:v>1341.7487421627061</c:v>
                </c:pt>
                <c:pt idx="4">
                  <c:v>1372.5973081683169</c:v>
                </c:pt>
                <c:pt idx="5">
                  <c:v>1318.3833623524861</c:v>
                </c:pt>
                <c:pt idx="6">
                  <c:v>1346.402165506574</c:v>
                </c:pt>
                <c:pt idx="7">
                  <c:v>1391.3569881661381</c:v>
                </c:pt>
                <c:pt idx="8">
                  <c:v>1377.5447625671343</c:v>
                </c:pt>
                <c:pt idx="9">
                  <c:v>1405.5522428460943</c:v>
                </c:pt>
                <c:pt idx="10">
                  <c:v>1389.5347506764592</c:v>
                </c:pt>
                <c:pt idx="11">
                  <c:v>1386.7990589324284</c:v>
                </c:pt>
                <c:pt idx="12">
                  <c:v>1377.4298177887586</c:v>
                </c:pt>
                <c:pt idx="13">
                  <c:v>1484.3413446912077</c:v>
                </c:pt>
                <c:pt idx="14">
                  <c:v>1411.465498857578</c:v>
                </c:pt>
                <c:pt idx="15">
                  <c:v>1447.1910370143776</c:v>
                </c:pt>
                <c:pt idx="16">
                  <c:v>1455.9332110652606</c:v>
                </c:pt>
                <c:pt idx="17">
                  <c:v>1417.3318536660033</c:v>
                </c:pt>
                <c:pt idx="18">
                  <c:v>1403.4932639314145</c:v>
                </c:pt>
                <c:pt idx="19">
                  <c:v>1378.9106623833563</c:v>
                </c:pt>
                <c:pt idx="20">
                  <c:v>1395.9874560195808</c:v>
                </c:pt>
                <c:pt idx="21">
                  <c:v>1406.9947972456007</c:v>
                </c:pt>
                <c:pt idx="22">
                  <c:v>1316.6623336901666</c:v>
                </c:pt>
                <c:pt idx="23">
                  <c:v>1313.0006114338123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8630704"/>
        <c:axId val="-2098637776"/>
      </c:lineChart>
      <c:catAx>
        <c:axId val="-209863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637776"/>
        <c:crosses val="autoZero"/>
        <c:auto val="1"/>
        <c:lblAlgn val="ctr"/>
        <c:lblOffset val="100"/>
        <c:noMultiLvlLbl val="0"/>
      </c:catAx>
      <c:valAx>
        <c:axId val="-209863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63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4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3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9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FE1795-9EA7-4F44-A994-45A955743DA9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0CFD6D-716F-42DA-9F73-B8368A5228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Sense of </a:t>
            </a:r>
            <a:r>
              <a:rPr lang="en-US" dirty="0" err="1" smtClean="0"/>
              <a:t>Ashesi</a:t>
            </a:r>
            <a:r>
              <a:rPr lang="en-US" dirty="0" smtClean="0"/>
              <a:t> Website Uptime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Kpetermeni Siakor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8101"/>
          </a:xfrm>
        </p:spPr>
        <p:txBody>
          <a:bodyPr/>
          <a:lstStyle/>
          <a:p>
            <a:r>
              <a:rPr lang="en-US" dirty="0" err="1" smtClean="0"/>
              <a:t>Ashesi’s</a:t>
            </a:r>
            <a:r>
              <a:rPr lang="en-US" dirty="0" smtClean="0"/>
              <a:t> Server Address is Dynamic!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8" t="3301" r="48449" b="51804"/>
          <a:stretch/>
        </p:blipFill>
        <p:spPr>
          <a:xfrm>
            <a:off x="986041" y="1225316"/>
            <a:ext cx="984766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5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location of the probe servers have no effect on the link speed to the </a:t>
            </a:r>
            <a:r>
              <a:rPr lang="en-US" dirty="0" err="1" smtClean="0"/>
              <a:t>Ashesi</a:t>
            </a:r>
            <a:r>
              <a:rPr lang="en-US" dirty="0" smtClean="0"/>
              <a:t> webhost.</a:t>
            </a:r>
          </a:p>
          <a:p>
            <a:r>
              <a:rPr lang="en-US" dirty="0" err="1" smtClean="0"/>
              <a:t>Ashesi’s</a:t>
            </a:r>
            <a:r>
              <a:rPr lang="en-US" dirty="0" smtClean="0"/>
              <a:t> website is getting less than 99.5% uptime.</a:t>
            </a:r>
          </a:p>
          <a:p>
            <a:r>
              <a:rPr lang="en-US" dirty="0" smtClean="0"/>
              <a:t>Not enough information to conclude that </a:t>
            </a:r>
            <a:r>
              <a:rPr lang="en-US" dirty="0" err="1" smtClean="0"/>
              <a:t>Ashesi’s</a:t>
            </a:r>
            <a:r>
              <a:rPr lang="en-US" dirty="0" smtClean="0"/>
              <a:t> website moved.</a:t>
            </a:r>
          </a:p>
          <a:p>
            <a:r>
              <a:rPr lang="en-US" dirty="0" smtClean="0"/>
              <a:t>11pm each day is the fastest time to get to the </a:t>
            </a:r>
            <a:r>
              <a:rPr lang="en-US" dirty="0" err="1" smtClean="0"/>
              <a:t>Ashesi</a:t>
            </a:r>
            <a:r>
              <a:rPr lang="en-US" dirty="0" smtClean="0"/>
              <a:t>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1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CartoDB</a:t>
            </a:r>
            <a:r>
              <a:rPr lang="en-US" dirty="0" smtClean="0"/>
              <a:t>: https://mobdevsec.cartodb.com</a:t>
            </a:r>
          </a:p>
          <a:p>
            <a:r>
              <a:rPr lang="en-US" dirty="0"/>
              <a:t>Pingdom.com: https://my.pingdom.com/probes/feed</a:t>
            </a:r>
          </a:p>
        </p:txBody>
      </p:sp>
    </p:spTree>
    <p:extLst>
      <p:ext uri="{BB962C8B-B14F-4D97-AF65-F5344CB8AC3E}">
        <p14:creationId xmlns:p14="http://schemas.microsoft.com/office/powerpoint/2010/main" val="391059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Pingdom.com</a:t>
            </a:r>
          </a:p>
          <a:p>
            <a:r>
              <a:rPr lang="en-US" dirty="0" smtClean="0"/>
              <a:t>Dr. Charles 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0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smtClean="0"/>
              <a:t>Geographically Dispersed </a:t>
            </a:r>
            <a:r>
              <a:rPr lang="en-US" dirty="0" smtClean="0"/>
              <a:t>Probe Servers</a:t>
            </a:r>
          </a:p>
          <a:p>
            <a:r>
              <a:rPr lang="en-US" dirty="0" smtClean="0"/>
              <a:t>Probing data from each minute: exactly at the 56</a:t>
            </a:r>
            <a:r>
              <a:rPr lang="en-US" baseline="30000" dirty="0" smtClean="0"/>
              <a:t>th</a:t>
            </a:r>
            <a:r>
              <a:rPr lang="en-US" dirty="0" smtClean="0"/>
              <a:t> second by loading the most basic server response.</a:t>
            </a:r>
          </a:p>
          <a:p>
            <a:r>
              <a:rPr lang="en-US" dirty="0" smtClean="0"/>
              <a:t>395,166 entries covering </a:t>
            </a:r>
            <a:r>
              <a:rPr lang="en-US" dirty="0" smtClean="0"/>
              <a:t>June 26, 2014 – April 1,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8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probe servers have the fastest link to the </a:t>
            </a:r>
            <a:r>
              <a:rPr lang="en-US" dirty="0" err="1" smtClean="0"/>
              <a:t>Ashesi</a:t>
            </a:r>
            <a:r>
              <a:rPr lang="en-US" dirty="0" smtClean="0"/>
              <a:t> website?</a:t>
            </a:r>
          </a:p>
          <a:p>
            <a:r>
              <a:rPr lang="en-US" dirty="0" smtClean="0"/>
              <a:t>Where is the </a:t>
            </a:r>
            <a:r>
              <a:rPr lang="en-US" dirty="0" err="1" smtClean="0"/>
              <a:t>Ashesi</a:t>
            </a:r>
            <a:r>
              <a:rPr lang="en-US" dirty="0" smtClean="0"/>
              <a:t> website located?</a:t>
            </a:r>
          </a:p>
          <a:p>
            <a:r>
              <a:rPr lang="en-US" dirty="0" smtClean="0"/>
              <a:t>Where are the probe servers located?</a:t>
            </a:r>
          </a:p>
          <a:p>
            <a:r>
              <a:rPr lang="en-US" dirty="0" smtClean="0"/>
              <a:t>What hour (s) of the day have the fastest response times?</a:t>
            </a:r>
          </a:p>
          <a:p>
            <a:r>
              <a:rPr lang="en-US" dirty="0" smtClean="0"/>
              <a:t>What is the total uptime during the period?</a:t>
            </a:r>
          </a:p>
          <a:p>
            <a:r>
              <a:rPr lang="en-US" dirty="0" smtClean="0"/>
              <a:t>Can we tell if the </a:t>
            </a:r>
            <a:r>
              <a:rPr lang="en-US" dirty="0" err="1" smtClean="0"/>
              <a:t>Ashesi</a:t>
            </a:r>
            <a:r>
              <a:rPr lang="en-US" dirty="0" smtClean="0"/>
              <a:t> website was moved from one server to the other in the period under review?</a:t>
            </a:r>
          </a:p>
        </p:txBody>
      </p:sp>
    </p:spTree>
    <p:extLst>
      <p:ext uri="{BB962C8B-B14F-4D97-AF65-F5344CB8AC3E}">
        <p14:creationId xmlns:p14="http://schemas.microsoft.com/office/powerpoint/2010/main" val="283445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from Dr. Jackson and Pingdom.com</a:t>
            </a:r>
          </a:p>
          <a:p>
            <a:r>
              <a:rPr lang="en-US" dirty="0" smtClean="0"/>
              <a:t>Data cleaning in MS Excel 2013</a:t>
            </a:r>
          </a:p>
          <a:p>
            <a:r>
              <a:rPr lang="en-US" dirty="0" smtClean="0"/>
              <a:t>Measures of Centrality in Excel and R</a:t>
            </a:r>
          </a:p>
          <a:p>
            <a:r>
              <a:rPr lang="en-US" dirty="0" smtClean="0"/>
              <a:t>IP Geolocation using </a:t>
            </a:r>
            <a:r>
              <a:rPr lang="en-US" dirty="0" err="1" smtClean="0"/>
              <a:t>CartoDB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08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Uptime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3482"/>
            <a:ext cx="10515600" cy="12185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99.48604 %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734873"/>
            <a:ext cx="7804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Setting Variables</a:t>
            </a:r>
          </a:p>
          <a:p>
            <a:r>
              <a:rPr lang="en-US" dirty="0" err="1" smtClean="0"/>
              <a:t>numRows</a:t>
            </a:r>
            <a:r>
              <a:rPr lang="en-US" dirty="0" smtClean="0"/>
              <a:t> = length(</a:t>
            </a:r>
            <a:r>
              <a:rPr lang="en-US" dirty="0" err="1" smtClean="0"/>
              <a:t>numdom$ResponseTime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# Determining Uptime Percentage</a:t>
            </a:r>
          </a:p>
          <a:p>
            <a:r>
              <a:rPr lang="en-US" dirty="0" err="1" smtClean="0"/>
              <a:t>upTimes</a:t>
            </a:r>
            <a:r>
              <a:rPr lang="en-US" dirty="0" smtClean="0"/>
              <a:t> &lt;- </a:t>
            </a:r>
            <a:r>
              <a:rPr lang="en-US" dirty="0" err="1" smtClean="0"/>
              <a:t>numdom$Status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upTimes</a:t>
            </a:r>
            <a:endParaRPr lang="en-US" dirty="0" smtClean="0"/>
          </a:p>
          <a:p>
            <a:r>
              <a:rPr lang="en-US" dirty="0" err="1" smtClean="0"/>
              <a:t>upTime</a:t>
            </a:r>
            <a:r>
              <a:rPr lang="en-US" dirty="0" smtClean="0"/>
              <a:t> &lt;- sum(</a:t>
            </a:r>
            <a:r>
              <a:rPr lang="en-US" dirty="0" err="1" smtClean="0"/>
              <a:t>upTimes</a:t>
            </a:r>
            <a:r>
              <a:rPr lang="en-US" dirty="0" smtClean="0"/>
              <a:t> == 1)</a:t>
            </a:r>
          </a:p>
          <a:p>
            <a:r>
              <a:rPr lang="en-US" dirty="0" err="1" smtClean="0"/>
              <a:t>upTimePercentage</a:t>
            </a:r>
            <a:r>
              <a:rPr lang="en-US" dirty="0" smtClean="0"/>
              <a:t> &lt;- (</a:t>
            </a:r>
            <a:r>
              <a:rPr lang="en-US" dirty="0" err="1" smtClean="0"/>
              <a:t>upTime</a:t>
            </a:r>
            <a:r>
              <a:rPr lang="en-US" dirty="0" smtClean="0"/>
              <a:t> / </a:t>
            </a:r>
            <a:r>
              <a:rPr lang="en-US" dirty="0" err="1" smtClean="0"/>
              <a:t>numRows</a:t>
            </a:r>
            <a:r>
              <a:rPr lang="en-US" dirty="0" smtClean="0"/>
              <a:t>)*100;</a:t>
            </a:r>
          </a:p>
          <a:p>
            <a:r>
              <a:rPr lang="en-US" dirty="0" err="1" smtClean="0"/>
              <a:t>upTimePercentage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8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Location with Best Response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033202"/>
              </p:ext>
            </p:extLst>
          </p:nvPr>
        </p:nvGraphicFramePr>
        <p:xfrm>
          <a:off x="838200" y="1737360"/>
          <a:ext cx="10684822" cy="437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42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859"/>
          </a:xfrm>
        </p:spPr>
        <p:txBody>
          <a:bodyPr/>
          <a:lstStyle/>
          <a:p>
            <a:r>
              <a:rPr lang="en-US" dirty="0" smtClean="0"/>
              <a:t>Hour of Day With Best Response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618765"/>
              </p:ext>
            </p:extLst>
          </p:nvPr>
        </p:nvGraphicFramePr>
        <p:xfrm>
          <a:off x="253619" y="1320183"/>
          <a:ext cx="11491913" cy="4874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405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4661"/>
            <a:ext cx="10515600" cy="973432"/>
          </a:xfrm>
        </p:spPr>
        <p:txBody>
          <a:bodyPr/>
          <a:lstStyle/>
          <a:p>
            <a:r>
              <a:rPr lang="en-US" dirty="0" smtClean="0"/>
              <a:t>Probe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80" name="Picture 8" descr="https://cartocdn-ashbu.global.ssl.fastly.net/mobdevsec/api/v1/map/static/bbox/af36f95ebc30b20c85662dec0745234a:1429789034471.01/-153.80859375,15.284185114076445,69.78515625,66.51326044311188/1272/5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068411"/>
            <a:ext cx="1211580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471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</TotalTime>
  <Words>274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Making Sense of Ashesi Website Uptime Data</vt:lpstr>
      <vt:lpstr>Data Sources</vt:lpstr>
      <vt:lpstr>Nature of Data</vt:lpstr>
      <vt:lpstr>Research Questions</vt:lpstr>
      <vt:lpstr>Process</vt:lpstr>
      <vt:lpstr>Server Uptime</vt:lpstr>
      <vt:lpstr>Probing Location with Best Response</vt:lpstr>
      <vt:lpstr>Hour of Day With Best Response</vt:lpstr>
      <vt:lpstr>Probe Servers</vt:lpstr>
      <vt:lpstr>Ashesi’s Server Address is Dynamic!</vt:lpstr>
      <vt:lpstr>Conclusions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Kpetermeni Toquoi Siakor</dc:creator>
  <cp:lastModifiedBy>Kpetermeni Toquoi Siakor</cp:lastModifiedBy>
  <cp:revision>15</cp:revision>
  <dcterms:created xsi:type="dcterms:W3CDTF">2015-04-23T06:22:34Z</dcterms:created>
  <dcterms:modified xsi:type="dcterms:W3CDTF">2015-04-23T11:52:55Z</dcterms:modified>
</cp:coreProperties>
</file>