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6" r:id="rId5"/>
  </p:sldMasterIdLst>
  <p:notesMasterIdLst>
    <p:notesMasterId r:id="rId20"/>
  </p:notesMasterIdLst>
  <p:handoutMasterIdLst>
    <p:handoutMasterId r:id="rId21"/>
  </p:handoutMasterIdLst>
  <p:sldIdLst>
    <p:sldId id="275" r:id="rId6"/>
    <p:sldId id="303" r:id="rId7"/>
    <p:sldId id="305" r:id="rId8"/>
    <p:sldId id="297" r:id="rId9"/>
    <p:sldId id="299" r:id="rId10"/>
    <p:sldId id="296" r:id="rId11"/>
    <p:sldId id="295" r:id="rId12"/>
    <p:sldId id="306" r:id="rId13"/>
    <p:sldId id="298" r:id="rId14"/>
    <p:sldId id="308" r:id="rId15"/>
    <p:sldId id="300" r:id="rId16"/>
    <p:sldId id="301" r:id="rId17"/>
    <p:sldId id="302" r:id="rId18"/>
    <p:sldId id="307"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9B570E1-CFFA-F280-BAED-DB325FDF417B}" name="Bridges, Jessica L" initials="BL" userId="S::bridges@uta.edu::7543e851-fc57-4885-b57d-2df771cc28b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2184"/>
    <a:srgbClr val="00599B"/>
    <a:srgbClr val="80F571"/>
    <a:srgbClr val="13409F"/>
    <a:srgbClr val="CAB447"/>
    <a:srgbClr val="FFE15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p:restoredTop sz="75028" autoAdjust="0"/>
  </p:normalViewPr>
  <p:slideViewPr>
    <p:cSldViewPr snapToGrid="0" snapToObjects="1">
      <p:cViewPr varScale="1">
        <p:scale>
          <a:sx n="94" d="100"/>
          <a:sy n="94" d="100"/>
        </p:scale>
        <p:origin x="1387" y="82"/>
      </p:cViewPr>
      <p:guideLst/>
    </p:cSldViewPr>
  </p:slideViewPr>
  <p:outlineViewPr>
    <p:cViewPr>
      <p:scale>
        <a:sx n="33" d="100"/>
        <a:sy n="33" d="100"/>
      </p:scale>
      <p:origin x="0" y="-18704"/>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F0ABC6-AE81-214D-B04B-F13CE22270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2823795-EAAB-8C4B-B865-8464BECAB5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1FE638-083F-2742-8710-EF25AB6A16C1}" type="datetimeFigureOut">
              <a:rPr lang="en-US" smtClean="0"/>
              <a:t>12/9/2024</a:t>
            </a:fld>
            <a:endParaRPr lang="en-US"/>
          </a:p>
        </p:txBody>
      </p:sp>
      <p:sp>
        <p:nvSpPr>
          <p:cNvPr id="4" name="Footer Placeholder 3">
            <a:extLst>
              <a:ext uri="{FF2B5EF4-FFF2-40B4-BE49-F238E27FC236}">
                <a16:creationId xmlns:a16="http://schemas.microsoft.com/office/drawing/2014/main" id="{17BECA2D-985E-8D44-A4FB-51751C64F4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640B2F-FCD1-B940-AFB1-3C0582F356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0670D12-813D-3D40-A841-271861A2D04A}" type="slidenum">
              <a:rPr lang="en-US" smtClean="0"/>
              <a:t>‹#›</a:t>
            </a:fld>
            <a:endParaRPr lang="en-US"/>
          </a:p>
        </p:txBody>
      </p:sp>
    </p:spTree>
    <p:extLst>
      <p:ext uri="{BB962C8B-B14F-4D97-AF65-F5344CB8AC3E}">
        <p14:creationId xmlns:p14="http://schemas.microsoft.com/office/powerpoint/2010/main" val="1647157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5A097-495F-854B-A9AD-402D045A3296}"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0C5E2-78CD-F746-9BAF-2B89BCAF7EBF}" type="slidenum">
              <a:rPr lang="en-US" smtClean="0"/>
              <a:t>‹#›</a:t>
            </a:fld>
            <a:endParaRPr lang="en-US"/>
          </a:p>
        </p:txBody>
      </p:sp>
    </p:spTree>
    <p:extLst>
      <p:ext uri="{BB962C8B-B14F-4D97-AF65-F5344CB8AC3E}">
        <p14:creationId xmlns:p14="http://schemas.microsoft.com/office/powerpoint/2010/main" val="1673962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Professor. Today, my groupmate, Ganesh, and I will be presenting our project titled 'Tumor Grade Classification and Segmentation in Low-Grade Gliomas Using Deep Learning.' </a:t>
            </a:r>
          </a:p>
        </p:txBody>
      </p:sp>
      <p:sp>
        <p:nvSpPr>
          <p:cNvPr id="4" name="Slide Number Placeholder 3"/>
          <p:cNvSpPr>
            <a:spLocks noGrp="1"/>
          </p:cNvSpPr>
          <p:nvPr>
            <p:ph type="sldNum" sz="quarter" idx="5"/>
          </p:nvPr>
        </p:nvSpPr>
        <p:spPr/>
        <p:txBody>
          <a:bodyPr/>
          <a:lstStyle/>
          <a:p>
            <a:fld id="{D680C5E2-78CD-F746-9BAF-2B89BCAF7EBF}" type="slidenum">
              <a:rPr lang="en-US" smtClean="0"/>
              <a:t>1</a:t>
            </a:fld>
            <a:endParaRPr lang="en-US"/>
          </a:p>
        </p:txBody>
      </p:sp>
    </p:spTree>
    <p:extLst>
      <p:ext uri="{BB962C8B-B14F-4D97-AF65-F5344CB8AC3E}">
        <p14:creationId xmlns:p14="http://schemas.microsoft.com/office/powerpoint/2010/main" val="39977443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751A0-DAB4-56A8-CEC1-8FDCC8B739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6FD94-D91B-D18D-7915-EB8E7E8AF3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676BA3-C524-5866-5C3E-6653BE8C982B}"/>
              </a:ext>
            </a:extLst>
          </p:cNvPr>
          <p:cNvSpPr>
            <a:spLocks noGrp="1"/>
          </p:cNvSpPr>
          <p:nvPr>
            <p:ph type="body" idx="1"/>
          </p:nvPr>
        </p:nvSpPr>
        <p:spPr/>
        <p:txBody>
          <a:bodyPr/>
          <a:lstStyle/>
          <a:p>
            <a:r>
              <a:rPr lang="en-US" dirty="0"/>
              <a:t>This ROC curve demonstrates the model's classification ability, achieving an impressive AUC of 0.95, highlighting its strong performance in distinguishing between tumor and non-tumor cases.</a:t>
            </a:r>
          </a:p>
        </p:txBody>
      </p:sp>
      <p:sp>
        <p:nvSpPr>
          <p:cNvPr id="4" name="Slide Number Placeholder 3">
            <a:extLst>
              <a:ext uri="{FF2B5EF4-FFF2-40B4-BE49-F238E27FC236}">
                <a16:creationId xmlns:a16="http://schemas.microsoft.com/office/drawing/2014/main" id="{2628BCF7-D85B-EDA4-AF4F-CE0C6B5C00F4}"/>
              </a:ext>
            </a:extLst>
          </p:cNvPr>
          <p:cNvSpPr>
            <a:spLocks noGrp="1"/>
          </p:cNvSpPr>
          <p:nvPr>
            <p:ph type="sldNum" sz="quarter" idx="5"/>
          </p:nvPr>
        </p:nvSpPr>
        <p:spPr/>
        <p:txBody>
          <a:bodyPr/>
          <a:lstStyle/>
          <a:p>
            <a:fld id="{D680C5E2-78CD-F746-9BAF-2B89BCAF7EBF}" type="slidenum">
              <a:rPr lang="en-US" smtClean="0"/>
              <a:t>10</a:t>
            </a:fld>
            <a:endParaRPr lang="en-US"/>
          </a:p>
        </p:txBody>
      </p:sp>
    </p:spTree>
    <p:extLst>
      <p:ext uri="{BB962C8B-B14F-4D97-AF65-F5344CB8AC3E}">
        <p14:creationId xmlns:p14="http://schemas.microsoft.com/office/powerpoint/2010/main" val="142732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observe a improvement in segmentation predictions post-fine-tuning, with clearer tumor boundaries and higher alignment with ground truth masks, as reflected in the Dice Coefficient increase from 0.0711 to 0.3854.</a:t>
            </a:r>
          </a:p>
          <a:p>
            <a:endParaRPr lang="en-US" dirty="0"/>
          </a:p>
          <a:p>
            <a:r>
              <a:rPr lang="en-US" dirty="0"/>
              <a:t>However, the post-fine-tuning results still have room for improvement, as some tumor regions are over-segmented or under-segmented compared to the ground truth.</a:t>
            </a:r>
          </a:p>
        </p:txBody>
      </p:sp>
      <p:sp>
        <p:nvSpPr>
          <p:cNvPr id="4" name="Slide Number Placeholder 3"/>
          <p:cNvSpPr>
            <a:spLocks noGrp="1"/>
          </p:cNvSpPr>
          <p:nvPr>
            <p:ph type="sldNum" sz="quarter" idx="5"/>
          </p:nvPr>
        </p:nvSpPr>
        <p:spPr/>
        <p:txBody>
          <a:bodyPr/>
          <a:lstStyle/>
          <a:p>
            <a:fld id="{D680C5E2-78CD-F746-9BAF-2B89BCAF7EBF}" type="slidenum">
              <a:rPr lang="en-US" smtClean="0"/>
              <a:t>11</a:t>
            </a:fld>
            <a:endParaRPr lang="en-US"/>
          </a:p>
        </p:txBody>
      </p:sp>
    </p:spTree>
    <p:extLst>
      <p:ext uri="{BB962C8B-B14F-4D97-AF65-F5344CB8AC3E}">
        <p14:creationId xmlns:p14="http://schemas.microsoft.com/office/powerpoint/2010/main" val="1560780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we developed a two-stage pipeline combining U-Net for segmentation and </a:t>
            </a:r>
            <a:r>
              <a:rPr lang="en-US" dirty="0" err="1"/>
              <a:t>ResNet</a:t>
            </a:r>
            <a:r>
              <a:rPr lang="en-US" dirty="0"/>
              <a:t> for classification of gliomas.</a:t>
            </a:r>
          </a:p>
          <a:p>
            <a:endParaRPr lang="en-US" dirty="0"/>
          </a:p>
          <a:p>
            <a:r>
              <a:rPr lang="en-US" dirty="0"/>
              <a:t>Fine-tuning led to improvement in segmentation performance, increasing the Dice Coefficient from 0.0711 to 0.3854. However, we observed a minor decline in classification metrics like accuracy and F1-score.</a:t>
            </a:r>
          </a:p>
          <a:p>
            <a:endParaRPr lang="en-US"/>
          </a:p>
          <a:p>
            <a:r>
              <a:rPr lang="en-US"/>
              <a:t>Challenges </a:t>
            </a:r>
            <a:r>
              <a:rPr lang="en-US" dirty="0"/>
              <a:t>faced included dataset constraints, which limited generalization, and computational limitations that restricted further experimentation.</a:t>
            </a:r>
          </a:p>
          <a:p>
            <a:endParaRPr lang="en-US" dirty="0"/>
          </a:p>
          <a:p>
            <a:r>
              <a:rPr lang="en-US" dirty="0"/>
              <a:t>The lessons learned highlight the critical role of fine-tuning, balanced trade-offs in multitask models, and the importance of designing tailored architectures and augmentation strategies for medical imaging tasks.</a:t>
            </a:r>
          </a:p>
        </p:txBody>
      </p:sp>
      <p:sp>
        <p:nvSpPr>
          <p:cNvPr id="4" name="Slide Number Placeholder 3"/>
          <p:cNvSpPr>
            <a:spLocks noGrp="1"/>
          </p:cNvSpPr>
          <p:nvPr>
            <p:ph type="sldNum" sz="quarter" idx="5"/>
          </p:nvPr>
        </p:nvSpPr>
        <p:spPr/>
        <p:txBody>
          <a:bodyPr/>
          <a:lstStyle/>
          <a:p>
            <a:fld id="{D680C5E2-78CD-F746-9BAF-2B89BCAF7EBF}" type="slidenum">
              <a:rPr lang="en-US" smtClean="0"/>
              <a:t>12</a:t>
            </a:fld>
            <a:endParaRPr lang="en-US"/>
          </a:p>
        </p:txBody>
      </p:sp>
    </p:spTree>
    <p:extLst>
      <p:ext uri="{BB962C8B-B14F-4D97-AF65-F5344CB8AC3E}">
        <p14:creationId xmlns:p14="http://schemas.microsoft.com/office/powerpoint/2010/main" val="74961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 includes exploring GANs for synthetic data generation, domain adaptation for better generalization, and multi-task learning frameworks to jointly optimize segmentation and classification. Leveraging distributed computing could overcome computational limits and enable more experiments.</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13</a:t>
            </a:fld>
            <a:endParaRPr lang="en-US"/>
          </a:p>
        </p:txBody>
      </p:sp>
    </p:spTree>
    <p:extLst>
      <p:ext uri="{BB962C8B-B14F-4D97-AF65-F5344CB8AC3E}">
        <p14:creationId xmlns:p14="http://schemas.microsoft.com/office/powerpoint/2010/main" val="42126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time. </a:t>
            </a:r>
          </a:p>
        </p:txBody>
      </p:sp>
      <p:sp>
        <p:nvSpPr>
          <p:cNvPr id="4" name="Slide Number Placeholder 3"/>
          <p:cNvSpPr>
            <a:spLocks noGrp="1"/>
          </p:cNvSpPr>
          <p:nvPr>
            <p:ph type="sldNum" sz="quarter" idx="5"/>
          </p:nvPr>
        </p:nvSpPr>
        <p:spPr/>
        <p:txBody>
          <a:bodyPr/>
          <a:lstStyle/>
          <a:p>
            <a:fld id="{D680C5E2-78CD-F746-9BAF-2B89BCAF7EBF}" type="slidenum">
              <a:rPr lang="en-US" smtClean="0"/>
              <a:t>14</a:t>
            </a:fld>
            <a:endParaRPr lang="en-US"/>
          </a:p>
        </p:txBody>
      </p:sp>
    </p:spTree>
    <p:extLst>
      <p:ext uri="{BB962C8B-B14F-4D97-AF65-F5344CB8AC3E}">
        <p14:creationId xmlns:p14="http://schemas.microsoft.com/office/powerpoint/2010/main" val="3530328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Medical imaging plays a vital role in diagnosing and planning treatments for brain tumors, like low-grade gliomas. However, these tasks face significant challenges, including small dataset sizes leading to underfitting and difficulty in generalizing to new data. Tumors often exhibit subtle differences from normal tissues, making segmentation and classification particularly challenging. To address this, our objective was to develop a hybrid deep learning pipeline: U-Net for segmenting tumor boundaries and </a:t>
            </a:r>
            <a:r>
              <a:rPr lang="en-US" dirty="0" err="1"/>
              <a:t>ResNet</a:t>
            </a:r>
            <a:r>
              <a:rPr lang="en-US" dirty="0"/>
              <a:t> for classifying tumor presence.</a:t>
            </a:r>
          </a:p>
        </p:txBody>
      </p:sp>
      <p:sp>
        <p:nvSpPr>
          <p:cNvPr id="4" name="Slide Number Placeholder 3"/>
          <p:cNvSpPr>
            <a:spLocks noGrp="1"/>
          </p:cNvSpPr>
          <p:nvPr>
            <p:ph type="sldNum" sz="quarter" idx="5"/>
          </p:nvPr>
        </p:nvSpPr>
        <p:spPr/>
        <p:txBody>
          <a:bodyPr/>
          <a:lstStyle/>
          <a:p>
            <a:fld id="{D680C5E2-78CD-F746-9BAF-2B89BCAF7EBF}" type="slidenum">
              <a:rPr lang="en-US" smtClean="0"/>
              <a:t>2</a:t>
            </a:fld>
            <a:endParaRPr lang="en-US"/>
          </a:p>
        </p:txBody>
      </p:sp>
    </p:spTree>
    <p:extLst>
      <p:ext uri="{BB962C8B-B14F-4D97-AF65-F5344CB8AC3E}">
        <p14:creationId xmlns:p14="http://schemas.microsoft.com/office/powerpoint/2010/main" val="221176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pipeline integrates U-Net and </a:t>
            </a:r>
            <a:r>
              <a:rPr lang="en-US" dirty="0" err="1"/>
              <a:t>ResNet</a:t>
            </a:r>
            <a:r>
              <a:rPr lang="en-US" dirty="0"/>
              <a:t>, with key techniques like transfer learning and data augmentation. Transfer learning utilizes a </a:t>
            </a:r>
            <a:r>
              <a:rPr lang="en-US" dirty="0" err="1"/>
              <a:t>ResNet</a:t>
            </a:r>
            <a:r>
              <a:rPr lang="en-US" dirty="0"/>
              <a:t> pre-trained on ImageNet for better performance despite limited data. Data augmentation, including rotation and flipping, artificially enlarges the dataset, improving model generalization. Evaluation metrics such as Dice Coefficient, Accuracy, F1-Score, and AUC measured performance across tasks.</a:t>
            </a:r>
          </a:p>
        </p:txBody>
      </p:sp>
      <p:sp>
        <p:nvSpPr>
          <p:cNvPr id="4" name="Slide Number Placeholder 3"/>
          <p:cNvSpPr>
            <a:spLocks noGrp="1"/>
          </p:cNvSpPr>
          <p:nvPr>
            <p:ph type="sldNum" sz="quarter" idx="5"/>
          </p:nvPr>
        </p:nvSpPr>
        <p:spPr/>
        <p:txBody>
          <a:bodyPr/>
          <a:lstStyle/>
          <a:p>
            <a:fld id="{D680C5E2-78CD-F746-9BAF-2B89BCAF7EBF}" type="slidenum">
              <a:rPr lang="en-US" smtClean="0"/>
              <a:t>3</a:t>
            </a:fld>
            <a:endParaRPr lang="en-US"/>
          </a:p>
        </p:txBody>
      </p:sp>
    </p:spTree>
    <p:extLst>
      <p:ext uri="{BB962C8B-B14F-4D97-AF65-F5344CB8AC3E}">
        <p14:creationId xmlns:p14="http://schemas.microsoft.com/office/powerpoint/2010/main" val="1076387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the LGG Segmentation Dataset from the TCIA archive, consisting of brain MRI scans and manual segmentation masks for FLAIR abnormalities. This dataset includes data from 110 patients with genomic cluster information and clinical outcomes. We split the dataset into 80% for training, incorporating data augmentation, and 20% for testing. Additionally, we designed a custom </a:t>
            </a:r>
            <a:r>
              <a:rPr lang="en-US" dirty="0" err="1"/>
              <a:t>ImageClinicalDataset</a:t>
            </a:r>
            <a:r>
              <a:rPr lang="en-US" dirty="0"/>
              <a:t> class that combines MRI scans, clinical data, and masks into a structured format, ensuring the inputs were comprehensive and ready for training.</a:t>
            </a:r>
          </a:p>
        </p:txBody>
      </p:sp>
      <p:sp>
        <p:nvSpPr>
          <p:cNvPr id="4" name="Slide Number Placeholder 3"/>
          <p:cNvSpPr>
            <a:spLocks noGrp="1"/>
          </p:cNvSpPr>
          <p:nvPr>
            <p:ph type="sldNum" sz="quarter" idx="5"/>
          </p:nvPr>
        </p:nvSpPr>
        <p:spPr/>
        <p:txBody>
          <a:bodyPr/>
          <a:lstStyle/>
          <a:p>
            <a:fld id="{D680C5E2-78CD-F746-9BAF-2B89BCAF7EBF}" type="slidenum">
              <a:rPr lang="en-US" smtClean="0"/>
              <a:t>4</a:t>
            </a:fld>
            <a:endParaRPr lang="en-US"/>
          </a:p>
        </p:txBody>
      </p:sp>
    </p:spTree>
    <p:extLst>
      <p:ext uri="{BB962C8B-B14F-4D97-AF65-F5344CB8AC3E}">
        <p14:creationId xmlns:p14="http://schemas.microsoft.com/office/powerpoint/2010/main" val="920995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address the small dataset challenge, we applied augmentation techniques to training data. These included random rotations, flips, cropping, and brightness adjustments, ensuring the model learned from diverse tumor representations. On the right, you can see an original MRI image and its augmented variations, demonstrating the diversity introduced through augmentation. This approach helps the model generalize better to unseen data during testing.</a:t>
            </a:r>
          </a:p>
          <a:p>
            <a:endParaRPr lang="en-US" dirty="0"/>
          </a:p>
          <a:p>
            <a:r>
              <a:rPr lang="en-US" dirty="0"/>
              <a:t>Testing data was resized for consistency and converted to tensors. Our </a:t>
            </a:r>
            <a:r>
              <a:rPr lang="en-US" dirty="0" err="1"/>
              <a:t>DataLoader</a:t>
            </a:r>
            <a:r>
              <a:rPr lang="en-US" dirty="0"/>
              <a:t> used a batch size of 8 and enabled shuffling to avoid patterns during training.</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5</a:t>
            </a:fld>
            <a:endParaRPr lang="en-US"/>
          </a:p>
        </p:txBody>
      </p:sp>
    </p:spTree>
    <p:extLst>
      <p:ext uri="{BB962C8B-B14F-4D97-AF65-F5344CB8AC3E}">
        <p14:creationId xmlns:p14="http://schemas.microsoft.com/office/powerpoint/2010/main" val="3853444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the segmentation task, we implemented U-Net, a well-known architecture in medical imaging. It consists of an encoder-decoder structure, where the encoder extracts features by progressively increasing depth, and the decoder restores the resolution for precise segmentation.</a:t>
            </a:r>
          </a:p>
          <a:p>
            <a:endParaRPr lang="en-US" dirty="0"/>
          </a:p>
          <a:p>
            <a:r>
              <a:rPr lang="en-US" dirty="0"/>
              <a:t>We added dropout to the convolutional layers to address underfitting, improving the model's ability to generalize. Skip connections played a key role in retaining spatial details by connecting encoder and decoder layers.</a:t>
            </a:r>
          </a:p>
          <a:p>
            <a:endParaRPr lang="en-US" dirty="0"/>
          </a:p>
          <a:p>
            <a:r>
              <a:rPr lang="en-US" dirty="0"/>
              <a:t>The bottleneck acts as the deepest layer, compressing and representing the features learned by the model. Finally, the output is a single-channel probability map generated through Sigmoid activation.</a:t>
            </a:r>
          </a:p>
          <a:p>
            <a:endParaRPr lang="en-US" dirty="0"/>
          </a:p>
          <a:p>
            <a:r>
              <a:rPr lang="en-US" dirty="0"/>
              <a:t>The image represents a general U-Net architecture, not our specific implementation, but it helps to visualize the encoder-decoder structure and skip connections."</a:t>
            </a:r>
          </a:p>
          <a:p>
            <a:endParaRPr lang="en-US" dirty="0"/>
          </a:p>
        </p:txBody>
      </p:sp>
      <p:sp>
        <p:nvSpPr>
          <p:cNvPr id="4" name="Slide Number Placeholder 3"/>
          <p:cNvSpPr>
            <a:spLocks noGrp="1"/>
          </p:cNvSpPr>
          <p:nvPr>
            <p:ph type="sldNum" sz="quarter" idx="5"/>
          </p:nvPr>
        </p:nvSpPr>
        <p:spPr/>
        <p:txBody>
          <a:bodyPr/>
          <a:lstStyle/>
          <a:p>
            <a:fld id="{D680C5E2-78CD-F746-9BAF-2B89BCAF7EBF}" type="slidenum">
              <a:rPr lang="en-US" smtClean="0"/>
              <a:t>6</a:t>
            </a:fld>
            <a:endParaRPr lang="en-US"/>
          </a:p>
        </p:txBody>
      </p:sp>
    </p:spTree>
    <p:extLst>
      <p:ext uri="{BB962C8B-B14F-4D97-AF65-F5344CB8AC3E}">
        <p14:creationId xmlns:p14="http://schemas.microsoft.com/office/powerpoint/2010/main" val="395406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classification task, we used ResNet50, a pre-trained model known for its ability to efficiently extract features through residual connections. These connections help avoid the vanishing gradient problem and allow training of deeper networks.</a:t>
            </a:r>
          </a:p>
          <a:p>
            <a:endParaRPr lang="en-US" dirty="0"/>
          </a:p>
          <a:p>
            <a:r>
              <a:rPr lang="en-US" dirty="0"/>
              <a:t>We fine-tuned ResNet50 by replacing its fully connected layer with two custom layers: one with 128 units and another with 64 units, along with batch normalization and dropout for regularization. The final layer uses Sigmoid activation for binary classification, focusing on tumor presence detection rather than grade prediction.</a:t>
            </a:r>
          </a:p>
          <a:p>
            <a:endParaRPr lang="en-US" dirty="0"/>
          </a:p>
          <a:p>
            <a:r>
              <a:rPr lang="en-US" dirty="0"/>
              <a:t>The visual shown is a general representation of </a:t>
            </a:r>
            <a:r>
              <a:rPr lang="en-US" dirty="0" err="1"/>
              <a:t>ResNet's</a:t>
            </a:r>
            <a:r>
              <a:rPr lang="en-US" dirty="0"/>
              <a:t> architecture, illustrating how residual blocks enable feature extraction.</a:t>
            </a:r>
          </a:p>
        </p:txBody>
      </p:sp>
      <p:sp>
        <p:nvSpPr>
          <p:cNvPr id="4" name="Slide Number Placeholder 3"/>
          <p:cNvSpPr>
            <a:spLocks noGrp="1"/>
          </p:cNvSpPr>
          <p:nvPr>
            <p:ph type="sldNum" sz="quarter" idx="5"/>
          </p:nvPr>
        </p:nvSpPr>
        <p:spPr/>
        <p:txBody>
          <a:bodyPr/>
          <a:lstStyle/>
          <a:p>
            <a:fld id="{D680C5E2-78CD-F746-9BAF-2B89BCAF7EBF}" type="slidenum">
              <a:rPr lang="en-US" smtClean="0"/>
              <a:t>7</a:t>
            </a:fld>
            <a:endParaRPr lang="en-US"/>
          </a:p>
        </p:txBody>
      </p:sp>
    </p:spTree>
    <p:extLst>
      <p:ext uri="{BB962C8B-B14F-4D97-AF65-F5344CB8AC3E}">
        <p14:creationId xmlns:p14="http://schemas.microsoft.com/office/powerpoint/2010/main" val="133794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segmentation task, we used Binary Cross-Entropy as the loss function, ensuring accurate pixel-level classification between tumor and non-tumor regions. To evaluate segmentation performance, we relied on the Dice Coefficient, which measures the overlap between predicted masks and ground truth masks.</a:t>
            </a:r>
          </a:p>
          <a:p>
            <a:endParaRPr lang="en-US" dirty="0"/>
          </a:p>
          <a:p>
            <a:r>
              <a:rPr lang="en-US" dirty="0"/>
              <a:t>For the classification task, Binary Cross-Entropy was also used to predict the presence or absence of a tumor. This choice aligns with our binary classification goal.</a:t>
            </a:r>
          </a:p>
          <a:p>
            <a:endParaRPr lang="en-US" dirty="0"/>
          </a:p>
          <a:p>
            <a:r>
              <a:rPr lang="en-US" dirty="0"/>
              <a:t>The Adam optimizer was employed for both models, leveraging its adaptive learning rate capability to achieve efficient training.</a:t>
            </a:r>
          </a:p>
          <a:p>
            <a:endParaRPr lang="en-US" dirty="0"/>
          </a:p>
          <a:p>
            <a:r>
              <a:rPr lang="en-US" dirty="0"/>
              <a:t>To evaluate model performance comprehensively, we utilized Dice Coefficient for segmentation, and Accuracy, F1-Score, and AUC for classification. These metrics ensured a balanced assessment of both tasks, highlighting strengths and areas for improvement.</a:t>
            </a:r>
          </a:p>
        </p:txBody>
      </p:sp>
      <p:sp>
        <p:nvSpPr>
          <p:cNvPr id="4" name="Slide Number Placeholder 3"/>
          <p:cNvSpPr>
            <a:spLocks noGrp="1"/>
          </p:cNvSpPr>
          <p:nvPr>
            <p:ph type="sldNum" sz="quarter" idx="5"/>
          </p:nvPr>
        </p:nvSpPr>
        <p:spPr/>
        <p:txBody>
          <a:bodyPr/>
          <a:lstStyle/>
          <a:p>
            <a:fld id="{D680C5E2-78CD-F746-9BAF-2B89BCAF7EBF}" type="slidenum">
              <a:rPr lang="en-US" smtClean="0"/>
              <a:t>8</a:t>
            </a:fld>
            <a:endParaRPr lang="en-US"/>
          </a:p>
        </p:txBody>
      </p:sp>
    </p:spTree>
    <p:extLst>
      <p:ext uri="{BB962C8B-B14F-4D97-AF65-F5344CB8AC3E}">
        <p14:creationId xmlns:p14="http://schemas.microsoft.com/office/powerpoint/2010/main" val="99436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fine-tuning, the segmentation Dice Coefficient was 0.0711. Fine-tuning increased it to 0.3854, showcasing improved segmentation accuracy. Classification metrics like Accuracy and AUC remained high but showed slight declines post-fine-tuning. Augmentation and loss functions played a pivotal role in achieving these results. </a:t>
            </a:r>
          </a:p>
        </p:txBody>
      </p:sp>
      <p:sp>
        <p:nvSpPr>
          <p:cNvPr id="4" name="Slide Number Placeholder 3"/>
          <p:cNvSpPr>
            <a:spLocks noGrp="1"/>
          </p:cNvSpPr>
          <p:nvPr>
            <p:ph type="sldNum" sz="quarter" idx="5"/>
          </p:nvPr>
        </p:nvSpPr>
        <p:spPr/>
        <p:txBody>
          <a:bodyPr/>
          <a:lstStyle/>
          <a:p>
            <a:fld id="{D680C5E2-78CD-F746-9BAF-2B89BCAF7EBF}" type="slidenum">
              <a:rPr lang="en-US" smtClean="0"/>
              <a:t>9</a:t>
            </a:fld>
            <a:endParaRPr lang="en-US"/>
          </a:p>
        </p:txBody>
      </p:sp>
    </p:spTree>
    <p:extLst>
      <p:ext uri="{BB962C8B-B14F-4D97-AF65-F5344CB8AC3E}">
        <p14:creationId xmlns:p14="http://schemas.microsoft.com/office/powerpoint/2010/main" val="1398337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TA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pic>
        <p:nvPicPr>
          <p:cNvPr id="5" name="Picture 4" descr="Text&#10;&#10;Description automatically generated">
            <a:extLst>
              <a:ext uri="{FF2B5EF4-FFF2-40B4-BE49-F238E27FC236}">
                <a16:creationId xmlns:a16="http://schemas.microsoft.com/office/drawing/2014/main" id="{031E7C7E-200A-F626-0A3D-92CC978B8DA3}"/>
              </a:ext>
            </a:extLst>
          </p:cNvPr>
          <p:cNvPicPr>
            <a:picLocks noChangeAspect="1"/>
          </p:cNvPicPr>
          <p:nvPr userDrawn="1"/>
        </p:nvPicPr>
        <p:blipFill>
          <a:blip r:embed="rId3"/>
          <a:stretch>
            <a:fillRect/>
          </a:stretch>
        </p:blipFill>
        <p:spPr>
          <a:xfrm>
            <a:off x="1978871" y="3562708"/>
            <a:ext cx="5226218" cy="1455771"/>
          </a:xfrm>
          <a:prstGeom prst="rect">
            <a:avLst/>
          </a:prstGeom>
        </p:spPr>
      </p:pic>
    </p:spTree>
    <p:extLst>
      <p:ext uri="{BB962C8B-B14F-4D97-AF65-F5344CB8AC3E}">
        <p14:creationId xmlns:p14="http://schemas.microsoft.com/office/powerpoint/2010/main" val="1940957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ide Chart">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4" name="Wide Chart">
            <a:extLst>
              <a:ext uri="{FF2B5EF4-FFF2-40B4-BE49-F238E27FC236}">
                <a16:creationId xmlns:a16="http://schemas.microsoft.com/office/drawing/2014/main" id="{21B7D27F-640B-514B-9B11-9D1645F3F49A}"/>
              </a:ext>
            </a:extLst>
          </p:cNvPr>
          <p:cNvSpPr>
            <a:spLocks noGrp="1" noChangeAspect="1"/>
          </p:cNvSpPr>
          <p:nvPr>
            <p:ph type="chart" sz="quarter" idx="11"/>
          </p:nvPr>
        </p:nvSpPr>
        <p:spPr>
          <a:xfrm>
            <a:off x="228600" y="285750"/>
            <a:ext cx="8686800" cy="4572000"/>
          </a:xfrm>
        </p:spPr>
        <p:txBody>
          <a:bodyPr/>
          <a:lstStyle/>
          <a:p>
            <a:r>
              <a:rPr lang="en-US"/>
              <a:t>Click icon to add chart</a:t>
            </a:r>
          </a:p>
        </p:txBody>
      </p:sp>
    </p:spTree>
    <p:extLst>
      <p:ext uri="{BB962C8B-B14F-4D97-AF65-F5344CB8AC3E}">
        <p14:creationId xmlns:p14="http://schemas.microsoft.com/office/powerpoint/2010/main" val="933253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eed Phot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7" name="Full Bleed Photo">
            <a:extLst>
              <a:ext uri="{FF2B5EF4-FFF2-40B4-BE49-F238E27FC236}">
                <a16:creationId xmlns:a16="http://schemas.microsoft.com/office/drawing/2014/main" id="{3D0D2707-18C2-FA48-9C1E-B114D1A3869D}"/>
              </a:ext>
            </a:extLst>
          </p:cNvPr>
          <p:cNvSpPr>
            <a:spLocks noGrp="1" noChangeAspect="1"/>
          </p:cNvSpPr>
          <p:nvPr>
            <p:ph type="pic" sz="quarter" idx="10"/>
          </p:nvPr>
        </p:nvSpPr>
        <p:spPr>
          <a:xfrm>
            <a:off x="-45720" y="-34290"/>
            <a:ext cx="9235440" cy="5212080"/>
          </a:xfrm>
        </p:spPr>
        <p:txBody>
          <a:bodyPr/>
          <a:lstStyle/>
          <a:p>
            <a:r>
              <a:rPr lang="en-US"/>
              <a:t>Click icon to add picture</a:t>
            </a:r>
          </a:p>
        </p:txBody>
      </p:sp>
    </p:spTree>
    <p:extLst>
      <p:ext uri="{BB962C8B-B14F-4D97-AF65-F5344CB8AC3E}">
        <p14:creationId xmlns:p14="http://schemas.microsoft.com/office/powerpoint/2010/main" val="3780953523"/>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Bleed Video">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normAutofit/>
          </a:bodyPr>
          <a:lstStyle>
            <a:lvl1pPr>
              <a:defRPr sz="3200">
                <a:solidFill>
                  <a:srgbClr val="FF0000"/>
                </a:solidFill>
              </a:defRPr>
            </a:lvl1pPr>
          </a:lstStyle>
          <a:p>
            <a:r>
              <a:rPr lang="en-US"/>
              <a:t>Click to edit Master title style</a:t>
            </a:r>
            <a:endParaRPr lang="en-US" dirty="0"/>
          </a:p>
        </p:txBody>
      </p:sp>
      <p:sp>
        <p:nvSpPr>
          <p:cNvPr id="5" name="Full Bleed Video">
            <a:extLst>
              <a:ext uri="{FF2B5EF4-FFF2-40B4-BE49-F238E27FC236}">
                <a16:creationId xmlns:a16="http://schemas.microsoft.com/office/drawing/2014/main" id="{E64AE5ED-FB71-2940-A0AA-8B776317FAB2}"/>
              </a:ext>
            </a:extLst>
          </p:cNvPr>
          <p:cNvSpPr>
            <a:spLocks noGrp="1"/>
          </p:cNvSpPr>
          <p:nvPr>
            <p:ph type="media" sz="quarter" idx="10"/>
          </p:nvPr>
        </p:nvSpPr>
        <p:spPr>
          <a:xfrm>
            <a:off x="-45720" y="-34290"/>
            <a:ext cx="9235440" cy="5212080"/>
          </a:xfrm>
        </p:spPr>
        <p:txBody>
          <a:bodyPr/>
          <a:lstStyle/>
          <a:p>
            <a:r>
              <a:rPr lang="en-US"/>
              <a:t>Click icon to add media</a:t>
            </a:r>
          </a:p>
        </p:txBody>
      </p:sp>
    </p:spTree>
    <p:extLst>
      <p:ext uri="{BB962C8B-B14F-4D97-AF65-F5344CB8AC3E}">
        <p14:creationId xmlns:p14="http://schemas.microsoft.com/office/powerpoint/2010/main" val="3238597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440299" y="1808191"/>
            <a:ext cx="6720164" cy="2896200"/>
          </a:xfrm>
        </p:spPr>
        <p:txBody>
          <a:bodyPr anchor="t">
            <a:noAutofit/>
          </a:bodyPr>
          <a:lstStyle>
            <a:lvl1pPr algn="l">
              <a:defRPr sz="5750"/>
            </a:lvl1pPr>
          </a:lstStyle>
          <a:p>
            <a:r>
              <a:rPr lang="en-US" dirty="0"/>
              <a:t>Click to edit Master title style</a:t>
            </a:r>
          </a:p>
        </p:txBody>
      </p:sp>
      <p:sp>
        <p:nvSpPr>
          <p:cNvPr id="5" name="Footer Placeholder 4"/>
          <p:cNvSpPr>
            <a:spLocks noGrp="1"/>
          </p:cNvSpPr>
          <p:nvPr>
            <p:ph type="ftr" sz="quarter" idx="11"/>
          </p:nvPr>
        </p:nvSpPr>
        <p:spPr>
          <a:xfrm rot="16200000">
            <a:off x="7372349" y="2434829"/>
            <a:ext cx="3086100" cy="273844"/>
          </a:xfrm>
        </p:spPr>
        <p:txBody>
          <a:bodyPr/>
          <a:lstStyle>
            <a:lvl1pPr algn="ctr">
              <a:defRPr sz="105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4337845" y="842731"/>
            <a:ext cx="3888581" cy="8982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449262" y="431265"/>
            <a:ext cx="3657600" cy="994172"/>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4337845" y="0"/>
            <a:ext cx="4348955" cy="51435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446050" y="2304733"/>
            <a:ext cx="3473354" cy="2397600"/>
          </a:xfrm>
        </p:spPr>
        <p:txBody>
          <a:bodyPr>
            <a:noAutofit/>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446050" y="1992125"/>
            <a:ext cx="3476151" cy="27720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49263" y="427586"/>
            <a:ext cx="2492722" cy="4293936"/>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05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3154018" y="434573"/>
            <a:ext cx="1590261" cy="4286950"/>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956314" y="793922"/>
            <a:ext cx="3270112" cy="39276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4956175" y="433030"/>
            <a:ext cx="3270600" cy="29039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3140765" y="430851"/>
            <a:ext cx="5085660" cy="994172"/>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49263" y="422477"/>
            <a:ext cx="2370414" cy="4290174"/>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3140765" y="1969451"/>
            <a:ext cx="5085660" cy="27432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3140870" y="1710756"/>
            <a:ext cx="5085556" cy="235800"/>
          </a:xfrm>
        </p:spPr>
        <p:txBody>
          <a:bodyPr>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49264" y="3121777"/>
            <a:ext cx="3089068" cy="1708640"/>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05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449263" y="432059"/>
            <a:ext cx="2459590" cy="2459590"/>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3108049" y="432059"/>
            <a:ext cx="2459590" cy="2459590"/>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5766836" y="432059"/>
            <a:ext cx="2459590" cy="2459590"/>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3737114" y="3372416"/>
            <a:ext cx="4489312" cy="1458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3737114" y="3121777"/>
            <a:ext cx="4489450" cy="20340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2894289" y="424543"/>
            <a:ext cx="1443556" cy="4278086"/>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05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449263" y="1071387"/>
            <a:ext cx="2300564" cy="3000727"/>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4482307" y="1198021"/>
            <a:ext cx="3744119" cy="3155675"/>
          </a:xfrm>
        </p:spPr>
        <p:txBody>
          <a:bodyPr anchor="t">
            <a:noAutofit/>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4482307" y="936035"/>
            <a:ext cx="3744119" cy="22860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4996070" y="430138"/>
            <a:ext cx="3230356" cy="10908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05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449263" y="464717"/>
            <a:ext cx="4214070" cy="42138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4996070" y="2131191"/>
            <a:ext cx="3230356" cy="27108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4995863" y="1855517"/>
            <a:ext cx="3230563" cy="25020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Tree>
    <p:extLst>
      <p:ext uri="{BB962C8B-B14F-4D97-AF65-F5344CB8AC3E}">
        <p14:creationId xmlns:p14="http://schemas.microsoft.com/office/powerpoint/2010/main" val="1750241914"/>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449263" y="376237"/>
            <a:ext cx="7777163" cy="568953"/>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449263" y="2425148"/>
            <a:ext cx="2342115" cy="2342115"/>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5884310" y="2425148"/>
            <a:ext cx="2342115" cy="2342115"/>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3166786" y="2425148"/>
            <a:ext cx="2342115" cy="2342115"/>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431801" y="1276546"/>
            <a:ext cx="7794625" cy="10782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431801" y="1005682"/>
            <a:ext cx="7794625" cy="25200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449263" y="2730361"/>
            <a:ext cx="2608814" cy="2107034"/>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05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449262" y="422032"/>
            <a:ext cx="3745838" cy="2149719"/>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3217786" y="3040995"/>
            <a:ext cx="5008640" cy="17964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4480588" y="422032"/>
            <a:ext cx="3745838" cy="2149719"/>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3217786" y="2730500"/>
            <a:ext cx="5008640" cy="25740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3206750" y="1766887"/>
            <a:ext cx="5019399" cy="12318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9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3207026" y="464718"/>
            <a:ext cx="5019399" cy="1224935"/>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05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449263" y="464717"/>
            <a:ext cx="2459590" cy="2459590"/>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6517786" y="3121778"/>
            <a:ext cx="1708640" cy="1708640"/>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49263" y="3288817"/>
            <a:ext cx="5799137" cy="15408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3207026" y="1955260"/>
            <a:ext cx="5019399" cy="10368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449263" y="3094893"/>
            <a:ext cx="5799137" cy="187200"/>
          </a:xfrm>
        </p:spPr>
        <p:txBody>
          <a:bodyPr anchor="b">
            <a:noAutofit/>
          </a:bodyPr>
          <a:lstStyle>
            <a:lvl1pPr>
              <a:defRPr sz="938"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3206750" y="1766887"/>
            <a:ext cx="5019675" cy="187199"/>
          </a:xfrm>
          <a:noFill/>
        </p:spPr>
        <p:txBody>
          <a:bodyPr anchor="ctr" anchorCtr="0">
            <a:noAutofit/>
          </a:bodyPr>
          <a:lstStyle>
            <a:lvl1pPr>
              <a:defRPr sz="938"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4889896" y="464717"/>
            <a:ext cx="3336530" cy="1476727"/>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05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1"/>
            <a:ext cx="4337844" cy="2891882"/>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431800" y="3384059"/>
            <a:ext cx="3906044" cy="1490290"/>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4889897" y="2571750"/>
            <a:ext cx="3336529" cy="213969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431800" y="3049888"/>
            <a:ext cx="3906044" cy="302400"/>
          </a:xfrm>
        </p:spPr>
        <p:txBody>
          <a:bodyPr anchor="b">
            <a:noAutofit/>
          </a:bodyPr>
          <a:lstStyle>
            <a:lvl1pPr>
              <a:defRPr sz="938"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4889896" y="2318431"/>
            <a:ext cx="3336530" cy="21600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458889"/>
            <a:ext cx="2908852" cy="36846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9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523271" y="376237"/>
            <a:ext cx="7703155" cy="994172"/>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05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449263" y="2015063"/>
            <a:ext cx="2027237" cy="27522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3269079" y="2015063"/>
            <a:ext cx="2137532" cy="27522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449262" y="1706981"/>
            <a:ext cx="2027238" cy="277200"/>
          </a:xfrm>
        </p:spPr>
        <p:txBody>
          <a:bodyPr anchor="b">
            <a:noAutofit/>
          </a:bodyPr>
          <a:lstStyle>
            <a:lvl1pPr>
              <a:defRPr sz="938"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3269078" y="1706981"/>
            <a:ext cx="2138400" cy="277200"/>
          </a:xfrm>
        </p:spPr>
        <p:txBody>
          <a:bodyPr anchor="b">
            <a:noAutofit/>
          </a:bodyPr>
          <a:lstStyle>
            <a:lvl1pPr>
              <a:defRPr sz="938"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6088894" y="2015063"/>
            <a:ext cx="2137532" cy="27522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6088025" y="1706981"/>
            <a:ext cx="2138400" cy="277200"/>
          </a:xfrm>
        </p:spPr>
        <p:txBody>
          <a:bodyPr anchor="b">
            <a:noAutofit/>
          </a:bodyPr>
          <a:lstStyle>
            <a:lvl1pPr>
              <a:defRPr sz="938"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449263" y="437823"/>
            <a:ext cx="7777163" cy="7218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900000" y="1303573"/>
            <a:ext cx="1528338" cy="1263212"/>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773536" y="3084386"/>
            <a:ext cx="1797350" cy="18018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3437844" y="1283486"/>
            <a:ext cx="1800000" cy="36018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6247350" y="1303573"/>
            <a:ext cx="1528338" cy="1263212"/>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773536" y="2651667"/>
            <a:ext cx="1797350"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6111520" y="2651667"/>
            <a:ext cx="1799999"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6115970" y="3083486"/>
            <a:ext cx="1801800" cy="18018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449263" y="437823"/>
            <a:ext cx="7777163" cy="7218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928329" y="1303573"/>
            <a:ext cx="1528338" cy="1263212"/>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790967" y="3092978"/>
            <a:ext cx="1801800" cy="18018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6247350" y="1303573"/>
            <a:ext cx="1528338" cy="1263212"/>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793102" y="2651667"/>
            <a:ext cx="1799999"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6111520" y="2651667"/>
            <a:ext cx="1799999"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6115970" y="3083486"/>
            <a:ext cx="1801800" cy="18018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573675" y="1303573"/>
            <a:ext cx="1528338" cy="1263212"/>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444562" y="2651667"/>
            <a:ext cx="1799999"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453470" y="3083486"/>
            <a:ext cx="1801800" cy="18018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449263" y="437823"/>
            <a:ext cx="7777163" cy="7218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568531" y="1303573"/>
            <a:ext cx="1528338" cy="1263212"/>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431800" y="3083486"/>
            <a:ext cx="1801800" cy="18018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6551868" y="1308538"/>
            <a:ext cx="1528338" cy="1263212"/>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435815" y="2653124"/>
            <a:ext cx="1799999"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6416038" y="2655137"/>
            <a:ext cx="1799999"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6424625" y="3083486"/>
            <a:ext cx="1801800" cy="18018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2527969" y="1308538"/>
            <a:ext cx="1528338" cy="1263212"/>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2392140" y="2653124"/>
            <a:ext cx="1799999"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2392139" y="3083486"/>
            <a:ext cx="1801800" cy="18018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4478281" y="3083486"/>
            <a:ext cx="1801800" cy="18018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4478281" y="2647842"/>
            <a:ext cx="1799999" cy="363645"/>
          </a:xfrm>
        </p:spPr>
        <p:txBody>
          <a:bodyPr anchor="b">
            <a:noAutofit/>
          </a:bodyPr>
          <a:lstStyle>
            <a:lvl1pPr algn="ctr">
              <a:defRPr sz="938" b="1"/>
            </a:lvl1pPr>
            <a:lvl2pPr>
              <a:defRPr sz="700" b="1"/>
            </a:lvl2pPr>
            <a:lvl3pPr>
              <a:defRPr sz="600" b="1"/>
            </a:lvl3pPr>
            <a:lvl4pPr>
              <a:defRPr sz="550" b="1"/>
            </a:lvl4pPr>
            <a:lvl5pPr>
              <a:defRPr sz="550"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4614111" y="1308538"/>
            <a:ext cx="1528338" cy="1263212"/>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449263" y="437823"/>
            <a:ext cx="7777163" cy="72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888143" y="1798965"/>
            <a:ext cx="6899400" cy="2906713"/>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888269" y="1406525"/>
            <a:ext cx="6899275" cy="2916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Tree>
    <p:extLst>
      <p:ext uri="{BB962C8B-B14F-4D97-AF65-F5344CB8AC3E}">
        <p14:creationId xmlns:p14="http://schemas.microsoft.com/office/powerpoint/2010/main" val="399375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800000" cy="3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01635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lt Signature 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33034725-7AAD-B746-AE51-C7D78423B9D4}"/>
              </a:ext>
            </a:extLst>
          </p:cNvPr>
          <p:cNvSpPr>
            <a:spLocks noGrp="1"/>
          </p:cNvSpPr>
          <p:nvPr>
            <p:ph type="title" hasCustomPrompt="1"/>
          </p:nvPr>
        </p:nvSpPr>
        <p:spPr>
          <a:xfrm>
            <a:off x="611585" y="1466849"/>
            <a:ext cx="8229600" cy="857251"/>
          </a:xfrm>
          <a:noFill/>
        </p:spPr>
        <p:txBody>
          <a:bodyPr>
            <a:normAutofit/>
          </a:bodyPr>
          <a:lstStyle>
            <a:lvl1pPr algn="l">
              <a:defRPr sz="4000" b="1">
                <a:solidFill>
                  <a:schemeClr val="bg1"/>
                </a:solidFill>
              </a:defRPr>
            </a:lvl1pPr>
          </a:lstStyle>
          <a:p>
            <a:r>
              <a:rPr lang="en-US" dirty="0"/>
              <a:t>Presentation Title</a:t>
            </a:r>
          </a:p>
        </p:txBody>
      </p:sp>
      <p:sp>
        <p:nvSpPr>
          <p:cNvPr id="4" name="H2 Subtitle">
            <a:extLst>
              <a:ext uri="{FF2B5EF4-FFF2-40B4-BE49-F238E27FC236}">
                <a16:creationId xmlns:a16="http://schemas.microsoft.com/office/drawing/2014/main" id="{C330FAE0-5504-8A44-8C81-7D40C5EF2194}"/>
              </a:ext>
            </a:extLst>
          </p:cNvPr>
          <p:cNvSpPr>
            <a:spLocks noGrp="1"/>
          </p:cNvSpPr>
          <p:nvPr>
            <p:ph sz="quarter" idx="10" hasCustomPrompt="1"/>
          </p:nvPr>
        </p:nvSpPr>
        <p:spPr>
          <a:xfrm>
            <a:off x="611585" y="2151475"/>
            <a:ext cx="8229599" cy="430888"/>
          </a:xfrm>
        </p:spPr>
        <p:txBody>
          <a:bodyPr/>
          <a:lstStyle>
            <a:lvl1pPr marL="0" indent="0">
              <a:buNone/>
              <a:defRPr sz="2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cxnSp>
        <p:nvCxnSpPr>
          <p:cNvPr id="9" name="Line">
            <a:extLst>
              <a:ext uri="{FF2B5EF4-FFF2-40B4-BE49-F238E27FC236}">
                <a16:creationId xmlns:a16="http://schemas.microsoft.com/office/drawing/2014/main" id="{F961A44D-63B2-3547-B671-D76FD4AAA4C8}"/>
              </a:ext>
              <a:ext uri="{C183D7F6-B498-43B3-948B-1728B52AA6E4}">
                <adec:decorative xmlns:adec="http://schemas.microsoft.com/office/drawing/2017/decorative" val="1"/>
              </a:ext>
            </a:extLst>
          </p:cNvPr>
          <p:cNvCxnSpPr/>
          <p:nvPr userDrawn="1"/>
        </p:nvCxnSpPr>
        <p:spPr>
          <a:xfrm>
            <a:off x="690413" y="2633032"/>
            <a:ext cx="4886964" cy="0"/>
          </a:xfrm>
          <a:prstGeom prst="line">
            <a:avLst/>
          </a:prstGeom>
          <a:ln>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1" name="H3">
            <a:extLst>
              <a:ext uri="{FF2B5EF4-FFF2-40B4-BE49-F238E27FC236}">
                <a16:creationId xmlns:a16="http://schemas.microsoft.com/office/drawing/2014/main" id="{F0663673-BC83-3044-9EF4-B601B50B6DDB}"/>
              </a:ext>
            </a:extLst>
          </p:cNvPr>
          <p:cNvSpPr>
            <a:spLocks noGrp="1"/>
          </p:cNvSpPr>
          <p:nvPr>
            <p:ph sz="quarter" idx="11" hasCustomPrompt="1"/>
          </p:nvPr>
        </p:nvSpPr>
        <p:spPr>
          <a:xfrm>
            <a:off x="611585" y="2741663"/>
            <a:ext cx="4114800" cy="291886"/>
          </a:xfrm>
        </p:spPr>
        <p:txBody>
          <a:bodyPr>
            <a:normAutofit/>
          </a:bodyPr>
          <a:lstStyle>
            <a:lvl1pPr marL="0" inden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My Name</a:t>
            </a:r>
          </a:p>
        </p:txBody>
      </p:sp>
      <p:sp>
        <p:nvSpPr>
          <p:cNvPr id="13" name="H4">
            <a:extLst>
              <a:ext uri="{FF2B5EF4-FFF2-40B4-BE49-F238E27FC236}">
                <a16:creationId xmlns:a16="http://schemas.microsoft.com/office/drawing/2014/main" id="{4EEBD0D7-6519-B842-ACAE-C6ABB0409325}"/>
              </a:ext>
            </a:extLst>
          </p:cNvPr>
          <p:cNvSpPr>
            <a:spLocks noGrp="1"/>
          </p:cNvSpPr>
          <p:nvPr>
            <p:ph sz="quarter" idx="12" hasCustomPrompt="1"/>
          </p:nvPr>
        </p:nvSpPr>
        <p:spPr>
          <a:xfrm>
            <a:off x="611585" y="3033762"/>
            <a:ext cx="2333625" cy="290997"/>
          </a:xfrm>
        </p:spPr>
        <p:txBody>
          <a:bodyPr>
            <a:normAutofit/>
          </a:bodyPr>
          <a:lstStyle>
            <a:lvl1pPr marL="0" indent="0">
              <a:buNone/>
              <a:defRPr sz="1400">
                <a:solidFill>
                  <a:schemeClr val="bg1"/>
                </a:solidFill>
              </a:defRPr>
            </a:lvl1pPr>
          </a:lstStyle>
          <a:p>
            <a:pPr lvl="0"/>
            <a:r>
              <a:rPr lang="en-US" dirty="0"/>
              <a:t>My Title</a:t>
            </a:r>
          </a:p>
        </p:txBody>
      </p:sp>
      <p:sp>
        <p:nvSpPr>
          <p:cNvPr id="5" name="Picture Placeholder 4">
            <a:extLst>
              <a:ext uri="{FF2B5EF4-FFF2-40B4-BE49-F238E27FC236}">
                <a16:creationId xmlns:a16="http://schemas.microsoft.com/office/drawing/2014/main" id="{8516F1EA-8163-2F90-809C-BB51A31AB500}"/>
              </a:ext>
            </a:extLst>
          </p:cNvPr>
          <p:cNvSpPr>
            <a:spLocks noGrp="1"/>
          </p:cNvSpPr>
          <p:nvPr>
            <p:ph type="pic" sz="quarter" idx="13"/>
          </p:nvPr>
        </p:nvSpPr>
        <p:spPr>
          <a:xfrm>
            <a:off x="2742520" y="3884341"/>
            <a:ext cx="4581525" cy="1058862"/>
          </a:xfrm>
        </p:spPr>
        <p:txBody>
          <a:bodyPr/>
          <a:lstStyle/>
          <a:p>
            <a:endParaRPr lang="en-US"/>
          </a:p>
        </p:txBody>
      </p:sp>
      <p:sp>
        <p:nvSpPr>
          <p:cNvPr id="6" name="Text Placeholder 5">
            <a:extLst>
              <a:ext uri="{FF2B5EF4-FFF2-40B4-BE49-F238E27FC236}">
                <a16:creationId xmlns:a16="http://schemas.microsoft.com/office/drawing/2014/main" id="{F3255C03-226B-5FC2-208E-578716830E57}"/>
              </a:ext>
            </a:extLst>
          </p:cNvPr>
          <p:cNvSpPr>
            <a:spLocks noGrp="1"/>
          </p:cNvSpPr>
          <p:nvPr>
            <p:ph type="body" sz="quarter" idx="14"/>
          </p:nvPr>
        </p:nvSpPr>
        <p:spPr>
          <a:xfrm>
            <a:off x="5181600" y="2741663"/>
            <a:ext cx="3659188" cy="89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62378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1785462"/>
            <a:ext cx="8229600" cy="857253"/>
          </a:xfrm>
        </p:spPr>
        <p:txBody>
          <a:bodyPr>
            <a:normAutofit/>
          </a:bodyPr>
          <a:lstStyle>
            <a:lvl1pPr>
              <a:defRPr sz="4400" b="1" i="0">
                <a:solidFill>
                  <a:schemeClr val="bg1"/>
                </a:solidFill>
              </a:defRPr>
            </a:lvl1pPr>
          </a:lstStyle>
          <a:p>
            <a:r>
              <a:rPr lang="en-US" dirty="0"/>
              <a:t>Click to edit Master title style</a:t>
            </a:r>
          </a:p>
        </p:txBody>
      </p:sp>
      <p:sp>
        <p:nvSpPr>
          <p:cNvPr id="4" name="H2 Subtitle">
            <a:extLst>
              <a:ext uri="{FF2B5EF4-FFF2-40B4-BE49-F238E27FC236}">
                <a16:creationId xmlns:a16="http://schemas.microsoft.com/office/drawing/2014/main" id="{DB257BD6-4D9A-CD45-BCE2-728C5AB620C6}"/>
              </a:ext>
            </a:extLst>
          </p:cNvPr>
          <p:cNvSpPr>
            <a:spLocks noGrp="1"/>
          </p:cNvSpPr>
          <p:nvPr>
            <p:ph sz="quarter" idx="10" hasCustomPrompt="1"/>
          </p:nvPr>
        </p:nvSpPr>
        <p:spPr>
          <a:xfrm>
            <a:off x="457200" y="2529642"/>
            <a:ext cx="8229600" cy="679450"/>
          </a:xfrm>
        </p:spPr>
        <p:txBody>
          <a:bodyPr>
            <a:normAutofit/>
          </a:bodyPr>
          <a:lstStyle>
            <a:lvl1pPr marL="0" indent="0" algn="ctr">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Subtitle</a:t>
            </a:r>
          </a:p>
        </p:txBody>
      </p:sp>
    </p:spTree>
    <p:extLst>
      <p:ext uri="{BB962C8B-B14F-4D97-AF65-F5344CB8AC3E}">
        <p14:creationId xmlns:p14="http://schemas.microsoft.com/office/powerpoint/2010/main" val="245287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H1 Title">
            <a:extLst>
              <a:ext uri="{FF2B5EF4-FFF2-40B4-BE49-F238E27FC236}">
                <a16:creationId xmlns:a16="http://schemas.microsoft.com/office/drawing/2014/main" id="{88B4A6B9-381D-5D40-84AC-41D60C0A034D}"/>
              </a:ext>
            </a:extLst>
          </p:cNvPr>
          <p:cNvSpPr>
            <a:spLocks noGrp="1"/>
          </p:cNvSpPr>
          <p:nvPr>
            <p:ph type="title"/>
          </p:nvPr>
        </p:nvSpPr>
        <p:spPr>
          <a:xfrm>
            <a:off x="457200" y="238999"/>
            <a:ext cx="8229600" cy="857250"/>
          </a:xfrm>
        </p:spPr>
        <p:txBody>
          <a:bodyPr>
            <a:normAutofit/>
          </a:bodyPr>
          <a:lstStyle>
            <a:lvl1pPr>
              <a:defRPr sz="3200"/>
            </a:lvl1pPr>
          </a:lstStyle>
          <a:p>
            <a:r>
              <a:rPr lang="en-US"/>
              <a:t>Click to edit Master title style</a:t>
            </a:r>
            <a:endParaRPr lang="en-US" dirty="0"/>
          </a:p>
        </p:txBody>
      </p:sp>
      <p:sp>
        <p:nvSpPr>
          <p:cNvPr id="5" name="H2 Subtitle">
            <a:extLst>
              <a:ext uri="{FF2B5EF4-FFF2-40B4-BE49-F238E27FC236}">
                <a16:creationId xmlns:a16="http://schemas.microsoft.com/office/drawing/2014/main" id="{5B196C90-74A6-5E42-A204-A1E0DBCB6799}"/>
              </a:ext>
            </a:extLst>
          </p:cNvPr>
          <p:cNvSpPr>
            <a:spLocks noGrp="1"/>
          </p:cNvSpPr>
          <p:nvPr>
            <p:ph sz="quarter" idx="10" hasCustomPrompt="1"/>
          </p:nvPr>
        </p:nvSpPr>
        <p:spPr>
          <a:xfrm>
            <a:off x="457200" y="8375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6" name="Body Content">
            <a:extLst>
              <a:ext uri="{FF2B5EF4-FFF2-40B4-BE49-F238E27FC236}">
                <a16:creationId xmlns:a16="http://schemas.microsoft.com/office/drawing/2014/main" id="{4F275BD8-ECF8-F54B-B4E2-A66F7AB27D86}"/>
              </a:ext>
            </a:extLst>
          </p:cNvPr>
          <p:cNvSpPr>
            <a:spLocks noGrp="1"/>
          </p:cNvSpPr>
          <p:nvPr>
            <p:ph sz="half" idx="1"/>
          </p:nvPr>
        </p:nvSpPr>
        <p:spPr>
          <a:xfrm>
            <a:off x="457200" y="1310641"/>
            <a:ext cx="8229600" cy="3098800"/>
          </a:xfrm>
        </p:spPr>
        <p:txBody>
          <a:bodyPr>
            <a:normAutofit/>
          </a:bodyPr>
          <a:lstStyle>
            <a:lvl1pPr marL="342900" indent="-342900">
              <a:buFont typeface="Wingdings" pitchFamily="2" charset="2"/>
              <a:buChar char="§"/>
              <a:defRPr sz="1600"/>
            </a:lvl1pPr>
            <a:lvl2pPr marL="742950" indent="-285750">
              <a:buFont typeface="Wingdings" pitchFamily="2" charset="2"/>
              <a:buChar char="§"/>
              <a:defRPr sz="1600"/>
            </a:lvl2pPr>
            <a:lvl3pPr marL="1143000" indent="-228600">
              <a:buFont typeface="Wingdings" pitchFamily="2" charset="2"/>
              <a:buChar char="§"/>
              <a:defRPr sz="1600"/>
            </a:lvl3pPr>
            <a:lvl4pPr marL="1600200" indent="-228600">
              <a:buFont typeface="Wingdings" pitchFamily="2" charset="2"/>
              <a:buChar char="§"/>
              <a:defRPr sz="1600"/>
            </a:lvl4pPr>
            <a:lvl5pPr marL="2057400" indent="-228600">
              <a:buFont typeface="Wingdings" pitchFamily="2" charset="2"/>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66960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8" name="H2 Subtitle">
            <a:extLst>
              <a:ext uri="{FF2B5EF4-FFF2-40B4-BE49-F238E27FC236}">
                <a16:creationId xmlns:a16="http://schemas.microsoft.com/office/drawing/2014/main" id="{7E449A25-5BA8-A049-892B-A920427B81BD}"/>
              </a:ext>
            </a:extLst>
          </p:cNvPr>
          <p:cNvSpPr>
            <a:spLocks noGrp="1"/>
          </p:cNvSpPr>
          <p:nvPr>
            <p:ph sz="quarter" idx="10" hasCustomPrompt="1"/>
          </p:nvPr>
        </p:nvSpPr>
        <p:spPr>
          <a:xfrm>
            <a:off x="457200" y="799465"/>
            <a:ext cx="8229600" cy="338456"/>
          </a:xfrm>
        </p:spPr>
        <p:txBody>
          <a:bodyPr>
            <a:noAutofit/>
          </a:bodyPr>
          <a:lstStyle>
            <a:lvl1pPr marL="0" indent="0" algn="ctr">
              <a:buNone/>
              <a:defRPr sz="2000">
                <a:solidFill>
                  <a:srgbClr val="00599B"/>
                </a:solidFill>
              </a:defRPr>
            </a:lvl1pPr>
            <a:lvl2pPr marL="457200" indent="0">
              <a:buNone/>
              <a:defRPr sz="2400">
                <a:solidFill>
                  <a:srgbClr val="00599B"/>
                </a:solidFill>
              </a:defRPr>
            </a:lvl2pPr>
            <a:lvl3pPr marL="914400" indent="0">
              <a:buNone/>
              <a:defRPr sz="2400">
                <a:solidFill>
                  <a:srgbClr val="00599B"/>
                </a:solidFill>
              </a:defRPr>
            </a:lvl3pPr>
            <a:lvl4pPr marL="1371600" indent="0">
              <a:buNone/>
              <a:defRPr sz="2400">
                <a:solidFill>
                  <a:srgbClr val="00599B"/>
                </a:solidFill>
              </a:defRPr>
            </a:lvl4pPr>
            <a:lvl5pPr marL="1828800" indent="0">
              <a:buNone/>
              <a:defRPr sz="2400">
                <a:solidFill>
                  <a:srgbClr val="00599B"/>
                </a:solidFill>
              </a:defRPr>
            </a:lvl5pPr>
          </a:lstStyle>
          <a:p>
            <a:pPr lvl="0"/>
            <a:r>
              <a:rPr lang="en-US" dirty="0"/>
              <a:t>Subtitle</a:t>
            </a:r>
          </a:p>
        </p:txBody>
      </p:sp>
      <p:sp>
        <p:nvSpPr>
          <p:cNvPr id="3" name="Body Content 1"/>
          <p:cNvSpPr>
            <a:spLocks noGrp="1"/>
          </p:cNvSpPr>
          <p:nvPr>
            <p:ph sz="half" idx="1"/>
          </p:nvPr>
        </p:nvSpPr>
        <p:spPr>
          <a:xfrm>
            <a:off x="457200" y="1310641"/>
            <a:ext cx="4038600" cy="3098800"/>
          </a:xfrm>
        </p:spPr>
        <p:txBody>
          <a:bodyPr>
            <a:normAutofit/>
          </a:bodyPr>
          <a:lstStyle>
            <a:lvl1pPr>
              <a:defRPr sz="16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Body Content 2"/>
          <p:cNvSpPr>
            <a:spLocks noGrp="1"/>
          </p:cNvSpPr>
          <p:nvPr>
            <p:ph sz="half" idx="2"/>
          </p:nvPr>
        </p:nvSpPr>
        <p:spPr>
          <a:xfrm>
            <a:off x="4648200" y="1310641"/>
            <a:ext cx="4038600" cy="309880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4677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H1 Title">
            <a:extLst>
              <a:ext uri="{FF2B5EF4-FFF2-40B4-BE49-F238E27FC236}">
                <a16:creationId xmlns:a16="http://schemas.microsoft.com/office/drawing/2014/main" id="{32D9C8E5-1CF3-6F45-9C03-04506B4E541A}"/>
              </a:ext>
            </a:extLst>
          </p:cNvPr>
          <p:cNvSpPr>
            <a:spLocks noGrp="1"/>
          </p:cNvSpPr>
          <p:nvPr>
            <p:ph type="title"/>
          </p:nvPr>
        </p:nvSpPr>
        <p:spPr>
          <a:xfrm>
            <a:off x="457200" y="124699"/>
            <a:ext cx="8229600" cy="857250"/>
          </a:xfrm>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p>
        </p:txBody>
      </p:sp>
      <p:sp>
        <p:nvSpPr>
          <p:cNvPr id="4" name="Body Content 2"/>
          <p:cNvSpPr>
            <a:spLocks noGrp="1"/>
          </p:cNvSpPr>
          <p:nvPr>
            <p:ph sz="half" idx="2"/>
          </p:nvPr>
        </p:nvSpPr>
        <p:spPr>
          <a:xfrm>
            <a:off x="47501" y="1111158"/>
            <a:ext cx="2721430"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Body Content 2">
            <a:extLst>
              <a:ext uri="{FF2B5EF4-FFF2-40B4-BE49-F238E27FC236}">
                <a16:creationId xmlns:a16="http://schemas.microsoft.com/office/drawing/2014/main" id="{AF760239-E1E4-98A8-BC2A-AD64F71B7E0D}"/>
              </a:ext>
            </a:extLst>
          </p:cNvPr>
          <p:cNvSpPr>
            <a:spLocks noGrp="1"/>
          </p:cNvSpPr>
          <p:nvPr>
            <p:ph sz="half" idx="10"/>
          </p:nvPr>
        </p:nvSpPr>
        <p:spPr>
          <a:xfrm>
            <a:off x="47499" y="2856015"/>
            <a:ext cx="2721431" cy="1668483"/>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Body Content 2">
            <a:extLst>
              <a:ext uri="{FF2B5EF4-FFF2-40B4-BE49-F238E27FC236}">
                <a16:creationId xmlns:a16="http://schemas.microsoft.com/office/drawing/2014/main" id="{52458702-0A0A-743A-4663-E0EA4FBC4EB5}"/>
              </a:ext>
            </a:extLst>
          </p:cNvPr>
          <p:cNvSpPr>
            <a:spLocks noGrp="1"/>
          </p:cNvSpPr>
          <p:nvPr>
            <p:ph sz="half" idx="11"/>
          </p:nvPr>
        </p:nvSpPr>
        <p:spPr>
          <a:xfrm>
            <a:off x="2919350" y="1111158"/>
            <a:ext cx="2644240" cy="1744857"/>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Body Content 2">
            <a:extLst>
              <a:ext uri="{FF2B5EF4-FFF2-40B4-BE49-F238E27FC236}">
                <a16:creationId xmlns:a16="http://schemas.microsoft.com/office/drawing/2014/main" id="{E7DCE5C4-5A12-8BD9-2E79-6B094F4C1FDC}"/>
              </a:ext>
            </a:extLst>
          </p:cNvPr>
          <p:cNvSpPr>
            <a:spLocks noGrp="1"/>
          </p:cNvSpPr>
          <p:nvPr>
            <p:ph sz="half" idx="12"/>
          </p:nvPr>
        </p:nvSpPr>
        <p:spPr>
          <a:xfrm>
            <a:off x="2909453" y="2985224"/>
            <a:ext cx="2721431" cy="1971304"/>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Body Content 2">
            <a:extLst>
              <a:ext uri="{FF2B5EF4-FFF2-40B4-BE49-F238E27FC236}">
                <a16:creationId xmlns:a16="http://schemas.microsoft.com/office/drawing/2014/main" id="{3180402C-B205-3B02-80EC-1389CEFE02F8}"/>
              </a:ext>
            </a:extLst>
          </p:cNvPr>
          <p:cNvSpPr>
            <a:spLocks noGrp="1"/>
          </p:cNvSpPr>
          <p:nvPr>
            <p:ph sz="half" idx="13"/>
          </p:nvPr>
        </p:nvSpPr>
        <p:spPr>
          <a:xfrm>
            <a:off x="6008916" y="1117911"/>
            <a:ext cx="2933203" cy="1661730"/>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Body Content 2">
            <a:extLst>
              <a:ext uri="{FF2B5EF4-FFF2-40B4-BE49-F238E27FC236}">
                <a16:creationId xmlns:a16="http://schemas.microsoft.com/office/drawing/2014/main" id="{1D0698A4-F993-1339-EDDC-E122275B26EE}"/>
              </a:ext>
            </a:extLst>
          </p:cNvPr>
          <p:cNvSpPr>
            <a:spLocks noGrp="1"/>
          </p:cNvSpPr>
          <p:nvPr>
            <p:ph sz="half" idx="14"/>
          </p:nvPr>
        </p:nvSpPr>
        <p:spPr>
          <a:xfrm>
            <a:off x="5975267" y="2985224"/>
            <a:ext cx="2952999" cy="1959926"/>
          </a:xfrm>
        </p:spPr>
        <p:txBody>
          <a:bodyPr>
            <a:normAutofit/>
          </a:bodyPr>
          <a:lstStyle>
            <a:lvl1pPr marL="285750" indent="-285750">
              <a:buFont typeface="Wingdings" pitchFamily="2" charset="2"/>
              <a:buChar char="§"/>
              <a:defRPr sz="1600">
                <a:latin typeface="Arial" panose="020B0604020202020204" pitchFamily="34" charset="0"/>
                <a:cs typeface="Arial" panose="020B0604020202020204" pitchFamily="34" charset="0"/>
              </a:defRPr>
            </a:lvl1pPr>
            <a:lvl2pPr marL="742950" indent="-285750">
              <a:buFont typeface="Wingdings" pitchFamily="2" charset="2"/>
              <a:buChar char="§"/>
              <a:defRPr sz="1600">
                <a:latin typeface="Arial" panose="020B0604020202020204" pitchFamily="34" charset="0"/>
                <a:cs typeface="Arial" panose="020B0604020202020204" pitchFamily="34" charset="0"/>
              </a:defRPr>
            </a:lvl2pPr>
            <a:lvl3pPr marL="1143000" indent="-228600">
              <a:buFont typeface="Wingdings" pitchFamily="2" charset="2"/>
              <a:buChar char="§"/>
              <a:defRPr sz="1600">
                <a:latin typeface="Arial" panose="020B0604020202020204" pitchFamily="34" charset="0"/>
                <a:cs typeface="Arial" panose="020B0604020202020204" pitchFamily="34" charset="0"/>
              </a:defRPr>
            </a:lvl3pPr>
            <a:lvl4pPr>
              <a:defRPr sz="16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806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 Table">
    <p:bg>
      <p:bgPr>
        <a:solidFill>
          <a:schemeClr val="bg1"/>
        </a:solidFill>
        <a:effectLst/>
      </p:bgPr>
    </p:bg>
    <p:spTree>
      <p:nvGrpSpPr>
        <p:cNvPr id="1" name=""/>
        <p:cNvGrpSpPr/>
        <p:nvPr/>
      </p:nvGrpSpPr>
      <p:grpSpPr>
        <a:xfrm>
          <a:off x="0" y="0"/>
          <a:ext cx="0" cy="0"/>
          <a:chOff x="0" y="0"/>
          <a:chExt cx="0" cy="0"/>
        </a:xfrm>
      </p:grpSpPr>
      <p:sp>
        <p:nvSpPr>
          <p:cNvPr id="2" name="Invisible H1 Title">
            <a:extLst>
              <a:ext uri="{FF2B5EF4-FFF2-40B4-BE49-F238E27FC236}">
                <a16:creationId xmlns:a16="http://schemas.microsoft.com/office/drawing/2014/main" id="{D197014B-C43D-B34F-A577-29627A8119DB}"/>
              </a:ext>
            </a:extLst>
          </p:cNvPr>
          <p:cNvSpPr>
            <a:spLocks noGrp="1"/>
          </p:cNvSpPr>
          <p:nvPr>
            <p:ph type="title"/>
          </p:nvPr>
        </p:nvSpPr>
        <p:spPr>
          <a:xfrm>
            <a:off x="457200" y="-963602"/>
            <a:ext cx="8229600" cy="857250"/>
          </a:xfrm>
        </p:spPr>
        <p:txBody>
          <a:bodyPr/>
          <a:lstStyle>
            <a:lvl1pPr>
              <a:defRPr>
                <a:solidFill>
                  <a:srgbClr val="FF0000"/>
                </a:solidFill>
              </a:defRPr>
            </a:lvl1pPr>
          </a:lstStyle>
          <a:p>
            <a:r>
              <a:rPr lang="en-US"/>
              <a:t>Click to edit Master title style</a:t>
            </a:r>
            <a:endParaRPr lang="en-US" dirty="0"/>
          </a:p>
        </p:txBody>
      </p:sp>
      <p:sp>
        <p:nvSpPr>
          <p:cNvPr id="5" name="Wide Table">
            <a:extLst>
              <a:ext uri="{FF2B5EF4-FFF2-40B4-BE49-F238E27FC236}">
                <a16:creationId xmlns:a16="http://schemas.microsoft.com/office/drawing/2014/main" id="{A31F2DD0-A818-C246-A801-671F4BC29942}"/>
              </a:ext>
            </a:extLst>
          </p:cNvPr>
          <p:cNvSpPr>
            <a:spLocks noGrp="1"/>
          </p:cNvSpPr>
          <p:nvPr>
            <p:ph type="tbl" sz="quarter" idx="10"/>
          </p:nvPr>
        </p:nvSpPr>
        <p:spPr>
          <a:xfrm>
            <a:off x="228600" y="285750"/>
            <a:ext cx="8686800" cy="4572000"/>
          </a:xfrm>
        </p:spPr>
        <p:txBody>
          <a:bodyPr/>
          <a:lstStyle/>
          <a:p>
            <a:r>
              <a:rPr lang="en-US"/>
              <a:t>Click icon to add table</a:t>
            </a:r>
          </a:p>
        </p:txBody>
      </p:sp>
    </p:spTree>
    <p:extLst>
      <p:ext uri="{BB962C8B-B14F-4D97-AF65-F5344CB8AC3E}">
        <p14:creationId xmlns:p14="http://schemas.microsoft.com/office/powerpoint/2010/main" val="3181464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5.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H1 Title"/>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Body Content"/>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8415463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5" r:id="rId3"/>
    <p:sldLayoutId id="2147483666" r:id="rId4"/>
    <p:sldLayoutId id="2147483654" r:id="rId5"/>
    <p:sldLayoutId id="2147483650" r:id="rId6"/>
    <p:sldLayoutId id="2147483652" r:id="rId7"/>
    <p:sldLayoutId id="2147483664" r:id="rId8"/>
    <p:sldLayoutId id="2147483659" r:id="rId9"/>
    <p:sldLayoutId id="2147483662" r:id="rId10"/>
    <p:sldLayoutId id="2147483660" r:id="rId11"/>
    <p:sldLayoutId id="2147483661" r:id="rId12"/>
  </p:sldLayoutIdLst>
  <p:txStyles>
    <p:titleStyle>
      <a:lvl1pPr algn="ctr" defTabSz="457200" rtl="0" eaLnBrk="1" latinLnBrk="0" hangingPunct="1">
        <a:spcBef>
          <a:spcPct val="0"/>
        </a:spcBef>
        <a:buNone/>
        <a:defRPr sz="3500" b="1" i="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Wingdings" pitchFamily="2" charset="2"/>
        <a:buChar char="§"/>
        <a:defRPr sz="1800" b="0" i="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Helvetica" pitchFamily="2"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8686800" y="0"/>
            <a:ext cx="4572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900"/>
          </a:p>
        </p:txBody>
      </p:sp>
      <p:sp>
        <p:nvSpPr>
          <p:cNvPr id="2" name="Title Placeholder 1"/>
          <p:cNvSpPr>
            <a:spLocks noGrp="1"/>
          </p:cNvSpPr>
          <p:nvPr>
            <p:ph type="title"/>
          </p:nvPr>
        </p:nvSpPr>
        <p:spPr>
          <a:xfrm>
            <a:off x="449263" y="437823"/>
            <a:ext cx="7777163" cy="72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449263" y="1493299"/>
            <a:ext cx="7777163" cy="32123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7372349" y="1508522"/>
            <a:ext cx="3086100" cy="273844"/>
          </a:xfrm>
          <a:prstGeom prst="rect">
            <a:avLst/>
          </a:prstGeom>
        </p:spPr>
        <p:txBody>
          <a:bodyPr vert="horz" lIns="91440" tIns="45720" rIns="91440" bIns="45720" rtlCol="0" anchor="ctr"/>
          <a:lstStyle>
            <a:lvl1pPr algn="r">
              <a:defRPr sz="105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8686799" y="4767264"/>
            <a:ext cx="457200" cy="273844"/>
          </a:xfrm>
          <a:prstGeom prst="rect">
            <a:avLst/>
          </a:prstGeom>
        </p:spPr>
        <p:txBody>
          <a:bodyPr vert="horz" lIns="91440" tIns="45720" rIns="91440" bIns="45720" rtlCol="0" anchor="ctr"/>
          <a:lstStyle>
            <a:lvl1pPr algn="ctr">
              <a:defRPr sz="907" b="1">
                <a:solidFill>
                  <a:schemeClr val="bg1"/>
                </a:solidFill>
              </a:defRPr>
            </a:lvl1pPr>
          </a:lstStyle>
          <a:p>
            <a:fld id="{CF6F24BE-8BEB-403A-BDCC-38E201D0662D}" type="slidenum">
              <a:rPr lang="en-ID" smtClean="0"/>
              <a:pPr/>
              <a:t>‹#›</a:t>
            </a:fld>
            <a:endParaRPr lang="en-ID" dirty="0"/>
          </a:p>
        </p:txBody>
      </p:sp>
      <p:pic>
        <p:nvPicPr>
          <p:cNvPr id="4" name="Picture 3">
            <a:extLst>
              <a:ext uri="{FF2B5EF4-FFF2-40B4-BE49-F238E27FC236}">
                <a16:creationId xmlns:a16="http://schemas.microsoft.com/office/drawing/2014/main" id="{EE745884-E301-E781-B83E-EC5E31181A97}"/>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6704410" y="4813539"/>
            <a:ext cx="1907381" cy="342900"/>
          </a:xfrm>
          <a:prstGeom prst="rect">
            <a:avLst/>
          </a:prstGeom>
        </p:spPr>
      </p:pic>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99" userDrawn="1">
          <p15:clr>
            <a:srgbClr val="F26B43"/>
          </p15:clr>
        </p15:guide>
        <p15:guide id="2" orient="horz" pos="2430" userDrawn="1">
          <p15:clr>
            <a:srgbClr val="F26B43"/>
          </p15:clr>
        </p15:guide>
        <p15:guide id="3" pos="7773" userDrawn="1">
          <p15:clr>
            <a:srgbClr val="F26B43"/>
          </p15:clr>
        </p15:guide>
        <p15:guide id="4" pos="4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333063-774E-D64F-A41A-85AA488BD579}"/>
              </a:ext>
            </a:extLst>
          </p:cNvPr>
          <p:cNvSpPr>
            <a:spLocks noGrp="1"/>
          </p:cNvSpPr>
          <p:nvPr>
            <p:ph type="title"/>
          </p:nvPr>
        </p:nvSpPr>
        <p:spPr>
          <a:xfrm>
            <a:off x="376084" y="1556862"/>
            <a:ext cx="8229600" cy="857253"/>
          </a:xfrm>
        </p:spPr>
        <p:txBody>
          <a:bodyPr>
            <a:noAutofit/>
          </a:bodyPr>
          <a:lstStyle/>
          <a:p>
            <a:pPr marR="0" lvl="0">
              <a:lnSpc>
                <a:spcPct val="107000"/>
              </a:lnSpc>
              <a:spcAft>
                <a:spcPts val="800"/>
              </a:spcAft>
              <a:buSzPts val="1000"/>
              <a:tabLst>
                <a:tab pos="457200" algn="l"/>
              </a:tabLst>
            </a:pPr>
            <a:r>
              <a:rPr lang="en-US" sz="2400" kern="100">
                <a:effectLst/>
                <a:latin typeface="Aptos" panose="020B0004020202020204" pitchFamily="34" charset="0"/>
                <a:ea typeface="Aptos" panose="020B0004020202020204" pitchFamily="34" charset="0"/>
                <a:cs typeface="Times New Roman" panose="02020603050405020304" pitchFamily="18" charset="0"/>
              </a:rPr>
              <a:t>"Tumor Grade Classification and Segmentation in Low-Grade Gliomas Using Deep Learning"</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0244470-42FE-0928-2CAA-1F579837BB61}"/>
              </a:ext>
            </a:extLst>
          </p:cNvPr>
          <p:cNvSpPr txBox="1"/>
          <p:nvPr/>
        </p:nvSpPr>
        <p:spPr>
          <a:xfrm>
            <a:off x="5480345" y="3303639"/>
            <a:ext cx="3317068" cy="1300741"/>
          </a:xfrm>
          <a:prstGeom prst="rect">
            <a:avLst/>
          </a:prstGeom>
          <a:noFill/>
        </p:spPr>
        <p:txBody>
          <a:bodyPr wrap="square" rtlCol="0">
            <a:spAutoFit/>
          </a:bodyPr>
          <a:lstStyle/>
          <a:p>
            <a:pPr marR="0" lvl="0">
              <a:lnSpc>
                <a:spcPct val="107000"/>
              </a:lnSpc>
              <a:spcAft>
                <a:spcPts val="800"/>
              </a:spcAft>
              <a:buSzPts val="1000"/>
              <a:tabLst>
                <a:tab pos="457200" algn="l"/>
              </a:tabLst>
            </a:pPr>
            <a:r>
              <a:rPr lang="en-US" sz="1200" b="1"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	Presented by</a:t>
            </a:r>
            <a:r>
              <a:rPr lang="en-US" sz="12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IN" sz="12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Alishbah Fahad</a:t>
            </a:r>
            <a:endParaRPr lang="en-IN" sz="12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12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t>Sai Ganesh Reddy Katasani</a:t>
            </a:r>
            <a:endParaRPr lang="en-IN" sz="12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solidFill>
                <a:schemeClr val="bg1"/>
              </a:solidFill>
            </a:endParaRPr>
          </a:p>
        </p:txBody>
      </p:sp>
    </p:spTree>
    <p:extLst>
      <p:ext uri="{BB962C8B-B14F-4D97-AF65-F5344CB8AC3E}">
        <p14:creationId xmlns:p14="http://schemas.microsoft.com/office/powerpoint/2010/main" val="3506317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2577D-28B7-1FDD-3C55-98428A3032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0BA744-A983-E822-87D9-2C6098489AA4}"/>
              </a:ext>
            </a:extLst>
          </p:cNvPr>
          <p:cNvSpPr>
            <a:spLocks noGrp="1"/>
          </p:cNvSpPr>
          <p:nvPr>
            <p:ph type="title"/>
          </p:nvPr>
        </p:nvSpPr>
        <p:spPr>
          <a:xfrm>
            <a:off x="457200" y="238999"/>
            <a:ext cx="8229600" cy="857250"/>
          </a:xfrm>
        </p:spPr>
        <p:txBody>
          <a:bodyPr anchor="ctr">
            <a:normAutofit/>
          </a:bodyPr>
          <a:lstStyle/>
          <a:p>
            <a:r>
              <a:rPr lang="en-US" b="1">
                <a:effectLst/>
              </a:rPr>
              <a:t>Experimental Results</a:t>
            </a:r>
            <a:endParaRPr lang="en-US"/>
          </a:p>
        </p:txBody>
      </p:sp>
      <p:pic>
        <p:nvPicPr>
          <p:cNvPr id="6" name="Picture 5" descr="A graph of a function&#10;&#10;Description automatically generated">
            <a:extLst>
              <a:ext uri="{FF2B5EF4-FFF2-40B4-BE49-F238E27FC236}">
                <a16:creationId xmlns:a16="http://schemas.microsoft.com/office/drawing/2014/main" id="{D867D414-DCA8-2F3C-CA49-E2A697F89FF3}"/>
              </a:ext>
            </a:extLst>
          </p:cNvPr>
          <p:cNvPicPr>
            <a:picLocks noChangeAspect="1"/>
          </p:cNvPicPr>
          <p:nvPr/>
        </p:nvPicPr>
        <p:blipFill>
          <a:blip r:embed="rId3"/>
          <a:stretch>
            <a:fillRect/>
          </a:stretch>
        </p:blipFill>
        <p:spPr>
          <a:xfrm>
            <a:off x="2145600" y="949250"/>
            <a:ext cx="4579200" cy="3606121"/>
          </a:xfrm>
          <a:prstGeom prst="rect">
            <a:avLst/>
          </a:prstGeom>
          <a:noFill/>
        </p:spPr>
      </p:pic>
    </p:spTree>
    <p:extLst>
      <p:ext uri="{BB962C8B-B14F-4D97-AF65-F5344CB8AC3E}">
        <p14:creationId xmlns:p14="http://schemas.microsoft.com/office/powerpoint/2010/main" val="3335530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365760" y="-169658"/>
            <a:ext cx="8229600" cy="857250"/>
          </a:xfrm>
        </p:spPr>
        <p:txBody>
          <a:bodyPr>
            <a:normAutofit/>
          </a:bodyPr>
          <a:lstStyle/>
          <a:p>
            <a:r>
              <a:rPr lang="en-US" sz="2400" b="1" dirty="0">
                <a:effectLst/>
                <a:latin typeface="Aptos" panose="020B0004020202020204" pitchFamily="34" charset="0"/>
                <a:ea typeface="Aptos" panose="020B0004020202020204" pitchFamily="34" charset="0"/>
                <a:cs typeface="Times New Roman" panose="02020603050405020304" pitchFamily="18" charset="0"/>
              </a:rPr>
              <a:t>Experimental Results</a:t>
            </a:r>
            <a:endParaRPr lang="en-US" sz="4000" dirty="0"/>
          </a:p>
        </p:txBody>
      </p:sp>
      <p:sp>
        <p:nvSpPr>
          <p:cNvPr id="7" name="Content Placeholder 6">
            <a:extLst>
              <a:ext uri="{FF2B5EF4-FFF2-40B4-BE49-F238E27FC236}">
                <a16:creationId xmlns:a16="http://schemas.microsoft.com/office/drawing/2014/main" id="{60676D0F-C1DC-9E8D-E76C-452B83AD39C2}"/>
              </a:ext>
            </a:extLst>
          </p:cNvPr>
          <p:cNvSpPr>
            <a:spLocks noGrp="1"/>
          </p:cNvSpPr>
          <p:nvPr>
            <p:ph sz="half" idx="1"/>
          </p:nvPr>
        </p:nvSpPr>
        <p:spPr>
          <a:xfrm>
            <a:off x="308610" y="464707"/>
            <a:ext cx="8229600" cy="3098800"/>
          </a:xfrm>
        </p:spPr>
        <p:txBody>
          <a:bodyPr>
            <a:normAutofit/>
          </a:bodyPr>
          <a:lstStyle/>
          <a:p>
            <a:r>
              <a:rPr lang="en-IN" sz="1400" b="1" dirty="0"/>
              <a:t>Before Fine-Tuning:</a:t>
            </a:r>
          </a:p>
          <a:p>
            <a:endParaRPr lang="en-IN" sz="1400" b="1" dirty="0"/>
          </a:p>
          <a:p>
            <a:endParaRPr lang="en-IN" sz="1400" b="1" dirty="0"/>
          </a:p>
          <a:p>
            <a:endParaRPr lang="en-IN" sz="1400" b="1" dirty="0"/>
          </a:p>
          <a:p>
            <a:endParaRPr lang="en-IN" sz="1400" b="1" dirty="0"/>
          </a:p>
          <a:p>
            <a:endParaRPr lang="en-IN" sz="1400" b="1" dirty="0"/>
          </a:p>
          <a:p>
            <a:endParaRPr lang="en-IN" sz="1400" b="1" dirty="0"/>
          </a:p>
          <a:p>
            <a:endParaRPr lang="en-IN" sz="1400" b="1" dirty="0"/>
          </a:p>
          <a:p>
            <a:r>
              <a:rPr lang="en-IN" sz="1400" b="1" dirty="0"/>
              <a:t>After Fine-Tuning:</a:t>
            </a:r>
          </a:p>
          <a:p>
            <a:pPr marL="0" indent="0">
              <a:buNone/>
            </a:pPr>
            <a:endParaRPr lang="en-IN" sz="1400" b="1" dirty="0"/>
          </a:p>
        </p:txBody>
      </p:sp>
      <p:pic>
        <p:nvPicPr>
          <p:cNvPr id="12" name="Picture 11">
            <a:extLst>
              <a:ext uri="{FF2B5EF4-FFF2-40B4-BE49-F238E27FC236}">
                <a16:creationId xmlns:a16="http://schemas.microsoft.com/office/drawing/2014/main" id="{6C2FCFC6-C87A-7BB1-5B9D-A5EB29ECEA32}"/>
              </a:ext>
            </a:extLst>
          </p:cNvPr>
          <p:cNvPicPr>
            <a:picLocks noChangeAspect="1"/>
          </p:cNvPicPr>
          <p:nvPr/>
        </p:nvPicPr>
        <p:blipFill>
          <a:blip r:embed="rId3"/>
          <a:stretch>
            <a:fillRect/>
          </a:stretch>
        </p:blipFill>
        <p:spPr>
          <a:xfrm>
            <a:off x="1261110" y="732938"/>
            <a:ext cx="6324600" cy="1711277"/>
          </a:xfrm>
          <a:prstGeom prst="rect">
            <a:avLst/>
          </a:prstGeom>
        </p:spPr>
      </p:pic>
      <p:pic>
        <p:nvPicPr>
          <p:cNvPr id="14" name="Picture 13">
            <a:extLst>
              <a:ext uri="{FF2B5EF4-FFF2-40B4-BE49-F238E27FC236}">
                <a16:creationId xmlns:a16="http://schemas.microsoft.com/office/drawing/2014/main" id="{3188FBAD-8A1E-03A4-6200-5F16150C289A}"/>
              </a:ext>
            </a:extLst>
          </p:cNvPr>
          <p:cNvPicPr>
            <a:picLocks noChangeAspect="1"/>
          </p:cNvPicPr>
          <p:nvPr/>
        </p:nvPicPr>
        <p:blipFill>
          <a:blip r:embed="rId4"/>
          <a:stretch>
            <a:fillRect/>
          </a:stretch>
        </p:blipFill>
        <p:spPr>
          <a:xfrm>
            <a:off x="1171569" y="2862198"/>
            <a:ext cx="6617982" cy="1869107"/>
          </a:xfrm>
          <a:prstGeom prst="rect">
            <a:avLst/>
          </a:prstGeom>
        </p:spPr>
      </p:pic>
    </p:spTree>
    <p:extLst>
      <p:ext uri="{BB962C8B-B14F-4D97-AF65-F5344CB8AC3E}">
        <p14:creationId xmlns:p14="http://schemas.microsoft.com/office/powerpoint/2010/main" val="120300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457200" y="124699"/>
            <a:ext cx="8229600" cy="857250"/>
          </a:xfrm>
        </p:spPr>
        <p:txBody>
          <a:bodyPr/>
          <a:lstStyle/>
          <a:p>
            <a:r>
              <a:rPr lang="en-US" sz="1800" b="1" dirty="0">
                <a:effectLst/>
                <a:latin typeface="Aptos" panose="020B0004020202020204" pitchFamily="34" charset="0"/>
                <a:ea typeface="Aptos" panose="020B0004020202020204" pitchFamily="34" charset="0"/>
                <a:cs typeface="Times New Roman" panose="02020603050405020304" pitchFamily="18" charset="0"/>
              </a:rPr>
              <a:t>Conclusion</a:t>
            </a:r>
            <a:endParaRPr lang="en-US" dirty="0"/>
          </a:p>
        </p:txBody>
      </p:sp>
      <p:sp>
        <p:nvSpPr>
          <p:cNvPr id="2" name="Content Placeholder 1">
            <a:extLst>
              <a:ext uri="{FF2B5EF4-FFF2-40B4-BE49-F238E27FC236}">
                <a16:creationId xmlns:a16="http://schemas.microsoft.com/office/drawing/2014/main" id="{6C109F37-4B31-EA4B-937E-279DA28C49A1}"/>
              </a:ext>
            </a:extLst>
          </p:cNvPr>
          <p:cNvSpPr>
            <a:spLocks noGrp="1"/>
          </p:cNvSpPr>
          <p:nvPr>
            <p:ph sz="half" idx="1"/>
          </p:nvPr>
        </p:nvSpPr>
        <p:spPr>
          <a:xfrm>
            <a:off x="350520" y="792480"/>
            <a:ext cx="8336280" cy="3350261"/>
          </a:xfrm>
        </p:spPr>
        <p:txBody>
          <a:bodyPr vert="horz" lIns="91440" tIns="45720" rIns="91440" bIns="45720" rtlCol="0" anchor="t">
            <a:noAutofit/>
          </a:bodyPr>
          <a:lstStyle/>
          <a:p>
            <a:pPr marL="0" indent="0">
              <a:buNone/>
            </a:pPr>
            <a:r>
              <a:rPr lang="en-US" sz="1300" dirty="0"/>
              <a:t>1.	</a:t>
            </a:r>
            <a:r>
              <a:rPr lang="en-US" sz="1300" b="1" dirty="0"/>
              <a:t>Conclusion:</a:t>
            </a:r>
          </a:p>
          <a:p>
            <a:pPr lvl="2">
              <a:buFont typeface="Wingdings" panose="05000000000000000000" pitchFamily="2" charset="2"/>
              <a:buChar char="Ø"/>
            </a:pPr>
            <a:r>
              <a:rPr lang="en-US" sz="1300" dirty="0"/>
              <a:t>Developed a two-stage pipeline integrating U-Net for segmentation and </a:t>
            </a:r>
            <a:r>
              <a:rPr lang="en-US" sz="1300" dirty="0" err="1"/>
              <a:t>ResNet</a:t>
            </a:r>
            <a:r>
              <a:rPr lang="en-US" sz="1300" dirty="0"/>
              <a:t> for classification.</a:t>
            </a:r>
          </a:p>
          <a:p>
            <a:pPr lvl="2">
              <a:buFont typeface="Wingdings" panose="05000000000000000000" pitchFamily="2" charset="2"/>
              <a:buChar char="Ø"/>
            </a:pPr>
            <a:r>
              <a:rPr lang="en-US" sz="1300" dirty="0"/>
              <a:t>Fine-tuning improved segmentation results with a Dice coefficient rising from 0.0711 to 0.3854.</a:t>
            </a:r>
          </a:p>
          <a:p>
            <a:pPr lvl="2">
              <a:buFont typeface="Wingdings" panose="05000000000000000000" pitchFamily="2" charset="2"/>
              <a:buChar char="Ø"/>
            </a:pPr>
            <a:r>
              <a:rPr lang="en-US" sz="1300" dirty="0"/>
              <a:t>Classification performed well overall, though fine-tuning caused a minor drop in accuracy and F1-score.</a:t>
            </a:r>
          </a:p>
          <a:p>
            <a:pPr lvl="2">
              <a:buFont typeface="Wingdings" panose="05000000000000000000" pitchFamily="2" charset="2"/>
              <a:buChar char="Ø"/>
            </a:pPr>
            <a:r>
              <a:rPr lang="en-US" sz="1300" dirty="0"/>
              <a:t>The proposed data augmentation and loss function strategies effectively addressed the challenges posed by the limited dataset.</a:t>
            </a:r>
          </a:p>
          <a:p>
            <a:pPr marL="914400" lvl="2" indent="0">
              <a:buNone/>
            </a:pPr>
            <a:endParaRPr lang="en-US" sz="1300" dirty="0"/>
          </a:p>
          <a:p>
            <a:pPr>
              <a:buAutoNum type="arabicPeriod" startAt="2"/>
            </a:pPr>
            <a:r>
              <a:rPr lang="en-US" sz="1300" b="1" dirty="0"/>
              <a:t>Challenges Faced:</a:t>
            </a:r>
          </a:p>
          <a:p>
            <a:pPr lvl="2">
              <a:buFont typeface="Wingdings" panose="05000000000000000000" pitchFamily="2" charset="2"/>
              <a:buChar char="Ø"/>
            </a:pPr>
            <a:r>
              <a:rPr lang="en-US" sz="1300" dirty="0"/>
              <a:t>Dataset constraints affected generalization.</a:t>
            </a:r>
          </a:p>
          <a:p>
            <a:pPr lvl="2">
              <a:buFont typeface="Wingdings" panose="05000000000000000000" pitchFamily="2" charset="2"/>
              <a:buChar char="Ø"/>
            </a:pPr>
            <a:r>
              <a:rPr lang="en-US" sz="1300" dirty="0"/>
              <a:t>Computational limits prolonged training time, restricting further experimentation.</a:t>
            </a:r>
          </a:p>
          <a:p>
            <a:pPr marL="914400" lvl="2" indent="0">
              <a:buNone/>
            </a:pPr>
            <a:endParaRPr lang="en-US" sz="1300" dirty="0"/>
          </a:p>
          <a:p>
            <a:pPr marL="0" indent="0">
              <a:buNone/>
            </a:pPr>
            <a:r>
              <a:rPr lang="en-US" sz="1300" dirty="0"/>
              <a:t>3.	</a:t>
            </a:r>
            <a:r>
              <a:rPr lang="en-US" sz="1300" b="1" dirty="0"/>
              <a:t>Lessons Learned:</a:t>
            </a:r>
          </a:p>
          <a:p>
            <a:pPr lvl="2">
              <a:buFont typeface="Wingdings" panose="05000000000000000000" pitchFamily="2" charset="2"/>
              <a:buChar char="Ø"/>
            </a:pPr>
            <a:r>
              <a:rPr lang="en-US" sz="1300" dirty="0"/>
              <a:t>Fine-tuning improves segmentation but can introduce trade-offs in multitask models.</a:t>
            </a:r>
          </a:p>
          <a:p>
            <a:pPr lvl="2">
              <a:buFont typeface="Wingdings" panose="05000000000000000000" pitchFamily="2" charset="2"/>
              <a:buChar char="Ø"/>
            </a:pPr>
            <a:r>
              <a:rPr lang="en-US" sz="1300" dirty="0"/>
              <a:t>Proper architectural design and augmentation strategies are critical in medical imaging tasks.</a:t>
            </a:r>
          </a:p>
          <a:p>
            <a:pPr lvl="1"/>
            <a:endParaRPr lang="en-US" sz="1300" dirty="0"/>
          </a:p>
        </p:txBody>
      </p:sp>
    </p:spTree>
    <p:extLst>
      <p:ext uri="{BB962C8B-B14F-4D97-AF65-F5344CB8AC3E}">
        <p14:creationId xmlns:p14="http://schemas.microsoft.com/office/powerpoint/2010/main" val="157768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457200" y="124699"/>
            <a:ext cx="8229600" cy="857250"/>
          </a:xfrm>
        </p:spPr>
        <p:txBody>
          <a:bodyPr/>
          <a:lstStyle/>
          <a:p>
            <a:r>
              <a:rPr lang="en-US" dirty="0"/>
              <a:t>Future Work</a:t>
            </a:r>
          </a:p>
        </p:txBody>
      </p:sp>
      <p:sp>
        <p:nvSpPr>
          <p:cNvPr id="2" name="Content Placeholder 1">
            <a:extLst>
              <a:ext uri="{FF2B5EF4-FFF2-40B4-BE49-F238E27FC236}">
                <a16:creationId xmlns:a16="http://schemas.microsoft.com/office/drawing/2014/main" id="{6C109F37-4B31-EA4B-937E-279DA28C49A1}"/>
              </a:ext>
            </a:extLst>
          </p:cNvPr>
          <p:cNvSpPr>
            <a:spLocks noGrp="1"/>
          </p:cNvSpPr>
          <p:nvPr>
            <p:ph sz="half" idx="1"/>
          </p:nvPr>
        </p:nvSpPr>
        <p:spPr/>
        <p:txBody>
          <a:bodyPr vert="horz" lIns="91440" tIns="45720" rIns="91440" bIns="45720" rtlCol="0" anchor="t">
            <a:normAutofit/>
          </a:bodyPr>
          <a:lstStyle/>
          <a:p>
            <a:pPr>
              <a:buFont typeface="Wingdings" panose="05000000000000000000" pitchFamily="2" charset="2"/>
              <a:buChar char="Ø"/>
            </a:pPr>
            <a:r>
              <a:rPr lang="en-US" dirty="0">
                <a:latin typeface="Arial"/>
                <a:cs typeface="Arial"/>
              </a:rPr>
              <a:t>Incorporate advanced data augmentation techniques such as synthetic data generation using GANs.</a:t>
            </a:r>
          </a:p>
          <a:p>
            <a:pPr>
              <a:buFont typeface="Wingdings" panose="05000000000000000000" pitchFamily="2" charset="2"/>
              <a:buChar char="Ø"/>
            </a:pPr>
            <a:r>
              <a:rPr lang="en-US" dirty="0">
                <a:latin typeface="Arial"/>
                <a:cs typeface="Arial"/>
              </a:rPr>
              <a:t>Explore multi-task learning frameworks that jointly optimize segmentation and classification.</a:t>
            </a:r>
          </a:p>
          <a:p>
            <a:pPr>
              <a:buFont typeface="Wingdings" panose="05000000000000000000" pitchFamily="2" charset="2"/>
              <a:buChar char="Ø"/>
            </a:pPr>
            <a:r>
              <a:rPr lang="en-US" dirty="0">
                <a:latin typeface="Arial"/>
                <a:cs typeface="Arial"/>
              </a:rPr>
              <a:t>Improve model generalizability using domain adaptation for unseen data.</a:t>
            </a:r>
          </a:p>
          <a:p>
            <a:pPr>
              <a:buFont typeface="Wingdings" panose="05000000000000000000" pitchFamily="2" charset="2"/>
              <a:buChar char="Ø"/>
            </a:pPr>
            <a:r>
              <a:rPr lang="en-US" dirty="0">
                <a:latin typeface="Arial"/>
                <a:cs typeface="Arial"/>
              </a:rPr>
              <a:t>Leverage distributed or cloud computing to overcome computational constraints and enable extensive experimentation.</a:t>
            </a:r>
          </a:p>
        </p:txBody>
      </p:sp>
    </p:spTree>
    <p:extLst>
      <p:ext uri="{BB962C8B-B14F-4D97-AF65-F5344CB8AC3E}">
        <p14:creationId xmlns:p14="http://schemas.microsoft.com/office/powerpoint/2010/main" val="258537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63D9-4A7E-EC9B-A58A-EF26FDEB3609}"/>
              </a:ext>
            </a:extLst>
          </p:cNvPr>
          <p:cNvSpPr>
            <a:spLocks noGrp="1"/>
          </p:cNvSpPr>
          <p:nvPr>
            <p:ph type="title"/>
          </p:nvPr>
        </p:nvSpPr>
        <p:spPr>
          <a:xfrm>
            <a:off x="611585" y="1466849"/>
            <a:ext cx="8229600" cy="857251"/>
          </a:xfrm>
        </p:spPr>
        <p:txBody>
          <a:bodyPr anchor="ctr">
            <a:normAutofit/>
          </a:bodyPr>
          <a:lstStyle/>
          <a:p>
            <a:r>
              <a:rPr lang="en-US" dirty="0"/>
              <a:t>THANK YOU</a:t>
            </a:r>
          </a:p>
        </p:txBody>
      </p:sp>
    </p:spTree>
    <p:extLst>
      <p:ext uri="{BB962C8B-B14F-4D97-AF65-F5344CB8AC3E}">
        <p14:creationId xmlns:p14="http://schemas.microsoft.com/office/powerpoint/2010/main" val="2067034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342900" y="-65801"/>
            <a:ext cx="8229600" cy="857250"/>
          </a:xfrm>
        </p:spPr>
        <p:txBody>
          <a:bodyPr>
            <a:normAutofit/>
          </a:bodyPr>
          <a:lstStyle/>
          <a:p>
            <a:r>
              <a:rPr lang="en-US" sz="2800" b="1" dirty="0">
                <a:effectLst/>
                <a:latin typeface="Aptos" panose="020B0004020202020204" pitchFamily="34" charset="0"/>
                <a:ea typeface="Aptos" panose="020B0004020202020204" pitchFamily="34" charset="0"/>
                <a:cs typeface="Times New Roman" panose="02020603050405020304" pitchFamily="18" charset="0"/>
              </a:rPr>
              <a:t>Problem Overview</a:t>
            </a:r>
            <a:endParaRPr lang="en-US" sz="4400" dirty="0"/>
          </a:p>
        </p:txBody>
      </p:sp>
      <p:sp>
        <p:nvSpPr>
          <p:cNvPr id="2" name="Content Placeholder 1">
            <a:extLst>
              <a:ext uri="{FF2B5EF4-FFF2-40B4-BE49-F238E27FC236}">
                <a16:creationId xmlns:a16="http://schemas.microsoft.com/office/drawing/2014/main" id="{6C109F37-4B31-EA4B-937E-279DA28C49A1}"/>
              </a:ext>
            </a:extLst>
          </p:cNvPr>
          <p:cNvSpPr>
            <a:spLocks noGrp="1"/>
          </p:cNvSpPr>
          <p:nvPr>
            <p:ph sz="half" idx="1"/>
          </p:nvPr>
        </p:nvSpPr>
        <p:spPr>
          <a:xfrm>
            <a:off x="457200" y="974330"/>
            <a:ext cx="8374380" cy="3689110"/>
          </a:xfrm>
        </p:spPr>
        <p:txBody>
          <a:bodyPr vert="horz" lIns="91440" tIns="45720" rIns="91440" bIns="45720" rtlCol="0" anchor="t">
            <a:normAutofit fontScale="92500" lnSpcReduction="20000"/>
          </a:bodyPr>
          <a:lstStyle/>
          <a:p>
            <a:pPr marL="0" indent="0">
              <a:buNone/>
            </a:pPr>
            <a:r>
              <a:rPr lang="en-US" b="1" dirty="0">
                <a:latin typeface="Arial"/>
                <a:cs typeface="Arial"/>
              </a:rPr>
              <a:t>1.	Significance of Medical Imaging</a:t>
            </a:r>
            <a:r>
              <a:rPr lang="en-US" dirty="0">
                <a:latin typeface="Arial"/>
                <a:cs typeface="Arial"/>
              </a:rPr>
              <a:t>:</a:t>
            </a:r>
          </a:p>
          <a:p>
            <a:pPr lvl="1">
              <a:buFont typeface="Wingdings" panose="05000000000000000000" pitchFamily="2" charset="2"/>
              <a:buChar char="Ø"/>
            </a:pPr>
            <a:r>
              <a:rPr lang="en-US" dirty="0">
                <a:latin typeface="Arial"/>
                <a:cs typeface="Arial"/>
              </a:rPr>
              <a:t>Essential for accurate diagnosis and treatment planning.</a:t>
            </a:r>
          </a:p>
          <a:p>
            <a:pPr lvl="1">
              <a:buFont typeface="Wingdings" panose="05000000000000000000" pitchFamily="2" charset="2"/>
              <a:buChar char="Ø"/>
            </a:pPr>
            <a:r>
              <a:rPr lang="en-US" dirty="0">
                <a:latin typeface="Arial"/>
                <a:cs typeface="Arial"/>
              </a:rPr>
              <a:t>MRI scans are critical for analyzing brain tumors like low-grade gliomas (LGGs).</a:t>
            </a:r>
          </a:p>
          <a:p>
            <a:pPr marL="914400" lvl="2" indent="0">
              <a:buNone/>
            </a:pPr>
            <a:endParaRPr lang="en-US" dirty="0">
              <a:latin typeface="Arial"/>
              <a:cs typeface="Arial"/>
            </a:endParaRPr>
          </a:p>
          <a:p>
            <a:pPr>
              <a:buAutoNum type="arabicPeriod" startAt="2"/>
            </a:pPr>
            <a:r>
              <a:rPr lang="en-US" b="1" dirty="0">
                <a:latin typeface="Arial"/>
                <a:cs typeface="Arial"/>
              </a:rPr>
              <a:t>Challenges:</a:t>
            </a:r>
          </a:p>
          <a:p>
            <a:pPr lvl="1">
              <a:buFont typeface="Wingdings" panose="05000000000000000000" pitchFamily="2" charset="2"/>
              <a:buChar char="Ø"/>
            </a:pPr>
            <a:r>
              <a:rPr lang="en-US" dirty="0">
                <a:latin typeface="Arial"/>
                <a:cs typeface="Arial"/>
              </a:rPr>
              <a:t>Small dataset sizes in medical imaging lead to:</a:t>
            </a:r>
          </a:p>
          <a:p>
            <a:pPr lvl="2">
              <a:buFont typeface="Wingdings" panose="05000000000000000000" pitchFamily="2" charset="2"/>
              <a:buChar char="Ø"/>
            </a:pPr>
            <a:r>
              <a:rPr lang="en-US" dirty="0">
                <a:latin typeface="Arial"/>
                <a:cs typeface="Arial"/>
              </a:rPr>
              <a:t>Underfitting in deep learning models, resulting in low segmentation accuracy and inability to learn complex patterns.</a:t>
            </a:r>
          </a:p>
          <a:p>
            <a:pPr lvl="2">
              <a:buFont typeface="Wingdings" panose="05000000000000000000" pitchFamily="2" charset="2"/>
              <a:buChar char="Ø"/>
            </a:pPr>
            <a:r>
              <a:rPr lang="en-US" dirty="0">
                <a:latin typeface="Arial"/>
                <a:cs typeface="Arial"/>
              </a:rPr>
              <a:t>Poor generalization to unseen data.</a:t>
            </a:r>
          </a:p>
          <a:p>
            <a:pPr lvl="1">
              <a:buFont typeface="Wingdings" panose="05000000000000000000" pitchFamily="2" charset="2"/>
              <a:buChar char="Ø"/>
            </a:pPr>
            <a:r>
              <a:rPr lang="en-US" dirty="0">
                <a:latin typeface="Arial"/>
                <a:cs typeface="Arial"/>
              </a:rPr>
              <a:t>Subtle differences between tumor and normal tissues make segmentation and classification challenging.</a:t>
            </a:r>
          </a:p>
          <a:p>
            <a:pPr marL="0" indent="0">
              <a:buNone/>
            </a:pPr>
            <a:r>
              <a:rPr lang="en-US" b="1" dirty="0">
                <a:latin typeface="Arial"/>
                <a:cs typeface="Arial"/>
              </a:rPr>
              <a:t>3.	Objective:</a:t>
            </a:r>
          </a:p>
          <a:p>
            <a:pPr lvl="1">
              <a:buFont typeface="Wingdings" panose="05000000000000000000" pitchFamily="2" charset="2"/>
              <a:buChar char="Ø"/>
            </a:pPr>
            <a:r>
              <a:rPr lang="en-US" dirty="0">
                <a:latin typeface="Arial"/>
                <a:cs typeface="Arial"/>
              </a:rPr>
              <a:t>Develop a hybrid deep learning pipeline for:</a:t>
            </a:r>
          </a:p>
          <a:p>
            <a:pPr lvl="2">
              <a:buFont typeface="Wingdings" panose="05000000000000000000" pitchFamily="2" charset="2"/>
              <a:buChar char="Ø"/>
            </a:pPr>
            <a:r>
              <a:rPr lang="en-US" dirty="0">
                <a:latin typeface="Arial"/>
                <a:cs typeface="Arial"/>
              </a:rPr>
              <a:t>Segmentation: Identifying tumor boundaries using U-Net.</a:t>
            </a:r>
          </a:p>
          <a:p>
            <a:pPr lvl="2">
              <a:buFont typeface="Wingdings" panose="05000000000000000000" pitchFamily="2" charset="2"/>
              <a:buChar char="Ø"/>
            </a:pPr>
            <a:r>
              <a:rPr lang="en-US" dirty="0">
                <a:latin typeface="Arial"/>
                <a:cs typeface="Arial"/>
              </a:rPr>
              <a:t>Classification: Determining tumor presence using </a:t>
            </a:r>
            <a:r>
              <a:rPr lang="en-US" dirty="0" err="1">
                <a:latin typeface="Arial"/>
                <a:cs typeface="Arial"/>
              </a:rPr>
              <a:t>ResNet</a:t>
            </a:r>
            <a:r>
              <a:rPr lang="en-US" dirty="0">
                <a:latin typeface="Arial"/>
                <a:cs typeface="Arial"/>
              </a:rPr>
              <a:t>.</a:t>
            </a:r>
          </a:p>
        </p:txBody>
      </p:sp>
    </p:spTree>
    <p:extLst>
      <p:ext uri="{BB962C8B-B14F-4D97-AF65-F5344CB8AC3E}">
        <p14:creationId xmlns:p14="http://schemas.microsoft.com/office/powerpoint/2010/main" val="843689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457200" y="-103901"/>
            <a:ext cx="8229600" cy="857250"/>
          </a:xfrm>
        </p:spPr>
        <p:txBody>
          <a:bodyPr>
            <a:normAutofit/>
          </a:bodyPr>
          <a:lstStyle/>
          <a:p>
            <a:r>
              <a:rPr lang="en-US" sz="2800" b="1" dirty="0">
                <a:effectLst/>
                <a:latin typeface="Aptos" panose="020B0004020202020204" pitchFamily="34" charset="0"/>
                <a:ea typeface="Aptos" panose="020B0004020202020204" pitchFamily="34" charset="0"/>
                <a:cs typeface="Times New Roman" panose="02020603050405020304" pitchFamily="18" charset="0"/>
              </a:rPr>
              <a:t>Approach Overview</a:t>
            </a:r>
            <a:endParaRPr lang="en-US" sz="4400" dirty="0"/>
          </a:p>
        </p:txBody>
      </p:sp>
      <p:sp>
        <p:nvSpPr>
          <p:cNvPr id="2" name="Content Placeholder 1">
            <a:extLst>
              <a:ext uri="{FF2B5EF4-FFF2-40B4-BE49-F238E27FC236}">
                <a16:creationId xmlns:a16="http://schemas.microsoft.com/office/drawing/2014/main" id="{6C109F37-4B31-EA4B-937E-279DA28C49A1}"/>
              </a:ext>
            </a:extLst>
          </p:cNvPr>
          <p:cNvSpPr>
            <a:spLocks noGrp="1"/>
          </p:cNvSpPr>
          <p:nvPr>
            <p:ph sz="half" idx="1"/>
          </p:nvPr>
        </p:nvSpPr>
        <p:spPr>
          <a:xfrm>
            <a:off x="563880" y="640080"/>
            <a:ext cx="8580120" cy="4183380"/>
          </a:xfrm>
        </p:spPr>
        <p:txBody>
          <a:bodyPr>
            <a:normAutofit fontScale="92500" lnSpcReduction="20000"/>
          </a:bodyPr>
          <a:lstStyle/>
          <a:p>
            <a:pPr marL="0" lvl="0" indent="0">
              <a:buNone/>
            </a:pPr>
            <a:r>
              <a:rPr lang="en-US" sz="1400" dirty="0"/>
              <a:t>1.	</a:t>
            </a:r>
            <a:r>
              <a:rPr lang="en-US" sz="1400" b="1" dirty="0"/>
              <a:t>Pipeline Components:</a:t>
            </a:r>
          </a:p>
          <a:p>
            <a:pPr lvl="1"/>
            <a:r>
              <a:rPr lang="en-US" sz="1400" b="1" dirty="0"/>
              <a:t>U-Net for Segmentation:</a:t>
            </a:r>
          </a:p>
          <a:p>
            <a:pPr lvl="2">
              <a:buFont typeface="Wingdings" panose="05000000000000000000" pitchFamily="2" charset="2"/>
              <a:buChar char="Ø"/>
            </a:pPr>
            <a:r>
              <a:rPr lang="en-US" sz="1400" dirty="0"/>
              <a:t>Architecture: Encoder-decoder structure with skip connections.</a:t>
            </a:r>
          </a:p>
          <a:p>
            <a:pPr lvl="2">
              <a:buFont typeface="Wingdings" panose="05000000000000000000" pitchFamily="2" charset="2"/>
              <a:buChar char="Ø"/>
            </a:pPr>
            <a:r>
              <a:rPr lang="en-US" sz="1400" dirty="0"/>
              <a:t>Loss Function: Dice loss.</a:t>
            </a:r>
          </a:p>
          <a:p>
            <a:pPr lvl="1"/>
            <a:r>
              <a:rPr lang="en-US" sz="1400" dirty="0" err="1"/>
              <a:t>ResNet</a:t>
            </a:r>
            <a:r>
              <a:rPr lang="en-US" sz="1400" dirty="0"/>
              <a:t> for Classification:</a:t>
            </a:r>
          </a:p>
          <a:p>
            <a:pPr lvl="2">
              <a:buFont typeface="Wingdings" panose="05000000000000000000" pitchFamily="2" charset="2"/>
              <a:buChar char="Ø"/>
            </a:pPr>
            <a:r>
              <a:rPr lang="en-US" sz="1400" dirty="0"/>
              <a:t>Architecture: Pre-trained ResNet50 fine-tuned for tumor classification.</a:t>
            </a:r>
          </a:p>
          <a:p>
            <a:pPr lvl="2">
              <a:buFont typeface="Wingdings" panose="05000000000000000000" pitchFamily="2" charset="2"/>
              <a:buChar char="Ø"/>
            </a:pPr>
            <a:endParaRPr lang="en-US" sz="1400" dirty="0"/>
          </a:p>
          <a:p>
            <a:pPr marL="0" lvl="0" indent="0">
              <a:buNone/>
            </a:pPr>
            <a:r>
              <a:rPr lang="en-US" sz="1400" dirty="0"/>
              <a:t>2.	</a:t>
            </a:r>
            <a:r>
              <a:rPr lang="en-US" sz="1400" b="1" dirty="0"/>
              <a:t>Key Techniques:</a:t>
            </a:r>
          </a:p>
          <a:p>
            <a:pPr lvl="1"/>
            <a:r>
              <a:rPr lang="en-US" sz="1400" b="1" dirty="0"/>
              <a:t>Transfer Learning:</a:t>
            </a:r>
          </a:p>
          <a:p>
            <a:pPr lvl="2">
              <a:buFont typeface="Wingdings" panose="05000000000000000000" pitchFamily="2" charset="2"/>
              <a:buChar char="Ø"/>
            </a:pPr>
            <a:r>
              <a:rPr lang="en-US" sz="1400" dirty="0"/>
              <a:t>Used </a:t>
            </a:r>
            <a:r>
              <a:rPr lang="en-US" sz="1400" dirty="0" err="1"/>
              <a:t>ResNet</a:t>
            </a:r>
            <a:r>
              <a:rPr lang="en-US" sz="1400" dirty="0"/>
              <a:t> pre-trained on ImageNet to improve classification with limited data.</a:t>
            </a:r>
          </a:p>
          <a:p>
            <a:pPr lvl="1"/>
            <a:r>
              <a:rPr lang="en-US" sz="1400" b="1" dirty="0"/>
              <a:t>Data Augmentation:</a:t>
            </a:r>
          </a:p>
          <a:p>
            <a:pPr lvl="2">
              <a:buFont typeface="Wingdings" panose="05000000000000000000" pitchFamily="2" charset="2"/>
              <a:buChar char="Ø"/>
            </a:pPr>
            <a:r>
              <a:rPr lang="en-US" sz="1400" dirty="0"/>
              <a:t>Techniques: Rotation, flipping, resizing, color jittering.</a:t>
            </a:r>
          </a:p>
          <a:p>
            <a:pPr lvl="2">
              <a:buFont typeface="Wingdings" panose="05000000000000000000" pitchFamily="2" charset="2"/>
              <a:buChar char="Ø"/>
            </a:pPr>
            <a:r>
              <a:rPr lang="en-US" sz="1400" dirty="0"/>
              <a:t>Purpose: Expand dataset artificially to prevent overfitting.</a:t>
            </a:r>
          </a:p>
          <a:p>
            <a:pPr lvl="1"/>
            <a:r>
              <a:rPr lang="en-US" sz="1400" b="1" dirty="0"/>
              <a:t>Metrics:</a:t>
            </a:r>
          </a:p>
          <a:p>
            <a:pPr lvl="2">
              <a:buFont typeface="Wingdings" panose="05000000000000000000" pitchFamily="2" charset="2"/>
              <a:buChar char="Ø"/>
            </a:pPr>
            <a:r>
              <a:rPr lang="en-US" sz="1400" dirty="0"/>
              <a:t>Segmentation: Dice Coefficient.</a:t>
            </a:r>
          </a:p>
          <a:p>
            <a:pPr lvl="2">
              <a:buFont typeface="Wingdings" panose="05000000000000000000" pitchFamily="2" charset="2"/>
              <a:buChar char="Ø"/>
            </a:pPr>
            <a:r>
              <a:rPr lang="en-US" sz="1400" dirty="0"/>
              <a:t>Classification: Accuracy, F1-Score, AUC.</a:t>
            </a:r>
          </a:p>
          <a:p>
            <a:pPr marL="914400" lvl="2" indent="0">
              <a:buNone/>
            </a:pPr>
            <a:endParaRPr lang="en-US" sz="1400" dirty="0"/>
          </a:p>
          <a:p>
            <a:pPr marL="0" lvl="0" indent="0">
              <a:buNone/>
            </a:pPr>
            <a:r>
              <a:rPr lang="en-US" sz="1400" dirty="0"/>
              <a:t>3.	</a:t>
            </a:r>
            <a:r>
              <a:rPr lang="en-US" sz="1400" b="1" dirty="0"/>
              <a:t>Workflow:</a:t>
            </a:r>
          </a:p>
          <a:p>
            <a:pPr lvl="2">
              <a:buFont typeface="Wingdings" panose="05000000000000000000" pitchFamily="2" charset="2"/>
              <a:buChar char="Ø"/>
            </a:pPr>
            <a:r>
              <a:rPr lang="en-US" sz="1400" dirty="0"/>
              <a:t>Input MRI scans → U-Net for segmentation → </a:t>
            </a:r>
            <a:r>
              <a:rPr lang="en-US" sz="1400" dirty="0" err="1"/>
              <a:t>ResNet</a:t>
            </a:r>
            <a:r>
              <a:rPr lang="en-US" sz="1400" dirty="0"/>
              <a:t> for classification.</a:t>
            </a:r>
          </a:p>
        </p:txBody>
      </p:sp>
    </p:spTree>
    <p:extLst>
      <p:ext uri="{BB962C8B-B14F-4D97-AF65-F5344CB8AC3E}">
        <p14:creationId xmlns:p14="http://schemas.microsoft.com/office/powerpoint/2010/main" val="3461788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373380" y="-126761"/>
            <a:ext cx="8229600" cy="857250"/>
          </a:xfrm>
        </p:spPr>
        <p:txBody>
          <a:bodyPr>
            <a:normAutofit/>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Data and Preprocessing</a:t>
            </a:r>
            <a:endParaRPr lang="en-US" sz="4400" dirty="0"/>
          </a:p>
        </p:txBody>
      </p:sp>
      <p:sp>
        <p:nvSpPr>
          <p:cNvPr id="2" name="Content Placeholder 1">
            <a:extLst>
              <a:ext uri="{FF2B5EF4-FFF2-40B4-BE49-F238E27FC236}">
                <a16:creationId xmlns:a16="http://schemas.microsoft.com/office/drawing/2014/main" id="{6C109F37-4B31-EA4B-937E-279DA28C49A1}"/>
              </a:ext>
            </a:extLst>
          </p:cNvPr>
          <p:cNvSpPr>
            <a:spLocks noGrp="1"/>
          </p:cNvSpPr>
          <p:nvPr>
            <p:ph sz="half" idx="1"/>
          </p:nvPr>
        </p:nvSpPr>
        <p:spPr>
          <a:xfrm>
            <a:off x="457200" y="900430"/>
            <a:ext cx="8442960" cy="3770630"/>
          </a:xfrm>
        </p:spPr>
        <p:txBody>
          <a:bodyPr>
            <a:normAutofit/>
          </a:bodyPr>
          <a:lstStyle/>
          <a:p>
            <a:pPr>
              <a:buAutoNum type="arabicPeriod"/>
            </a:pPr>
            <a:r>
              <a:rPr lang="en-US" sz="1400" b="1" dirty="0"/>
              <a:t>Dataset Overview:</a:t>
            </a:r>
          </a:p>
          <a:p>
            <a:pPr marL="0" indent="0">
              <a:buNone/>
            </a:pPr>
            <a:r>
              <a:rPr lang="en-US" sz="1400" b="1" dirty="0"/>
              <a:t>	LGG Segmentation Dataset:</a:t>
            </a:r>
          </a:p>
          <a:p>
            <a:pPr lvl="2">
              <a:buFont typeface="Wingdings" panose="05000000000000000000" pitchFamily="2" charset="2"/>
              <a:buChar char="Ø"/>
            </a:pPr>
            <a:r>
              <a:rPr lang="en-US" sz="1400" dirty="0"/>
              <a:t>Brain MR images with manual FLAIR abnormality segmentation masks.</a:t>
            </a:r>
          </a:p>
          <a:p>
            <a:pPr lvl="2">
              <a:buFont typeface="Wingdings" panose="05000000000000000000" pitchFamily="2" charset="2"/>
              <a:buChar char="Ø"/>
            </a:pPr>
            <a:r>
              <a:rPr lang="en-US" sz="1400" dirty="0"/>
              <a:t>Sourced from The Cancer Imaging Archive (TCIA).</a:t>
            </a:r>
          </a:p>
          <a:p>
            <a:pPr lvl="2">
              <a:buFont typeface="Wingdings" panose="05000000000000000000" pitchFamily="2" charset="2"/>
              <a:buChar char="Ø"/>
            </a:pPr>
            <a:r>
              <a:rPr lang="en-US" sz="1400" dirty="0"/>
              <a:t>Based on 110 patients included in The Cancer Genome Atlas (TCGA) lower-grade glioma collection.</a:t>
            </a:r>
          </a:p>
          <a:p>
            <a:pPr lvl="2">
              <a:buFont typeface="Wingdings" panose="05000000000000000000" pitchFamily="2" charset="2"/>
              <a:buChar char="Ø"/>
            </a:pPr>
            <a:r>
              <a:rPr lang="en-US" sz="1400" dirty="0"/>
              <a:t>Includes MRI scans, genomic cluster data, and patient outcomes.</a:t>
            </a:r>
          </a:p>
          <a:p>
            <a:pPr marL="0" indent="0">
              <a:buNone/>
            </a:pPr>
            <a:r>
              <a:rPr lang="en-US" sz="1400" dirty="0"/>
              <a:t>2.	</a:t>
            </a:r>
            <a:r>
              <a:rPr lang="en-US" sz="1400" b="1" dirty="0"/>
              <a:t>Data Splitting:</a:t>
            </a:r>
          </a:p>
          <a:p>
            <a:pPr lvl="2">
              <a:buFont typeface="Wingdings" panose="05000000000000000000" pitchFamily="2" charset="2"/>
              <a:buChar char="Ø"/>
            </a:pPr>
            <a:r>
              <a:rPr lang="en-US" sz="1400" dirty="0"/>
              <a:t>Training Set: 80% (Includes augmentation).</a:t>
            </a:r>
          </a:p>
          <a:p>
            <a:pPr lvl="2">
              <a:buFont typeface="Wingdings" panose="05000000000000000000" pitchFamily="2" charset="2"/>
              <a:buChar char="Ø"/>
            </a:pPr>
            <a:r>
              <a:rPr lang="en-US" sz="1400" dirty="0"/>
              <a:t>Testing Set: 20%.</a:t>
            </a:r>
          </a:p>
          <a:p>
            <a:r>
              <a:rPr lang="en-US" sz="1400" b="1" dirty="0"/>
              <a:t>Custom Dataset Classes:</a:t>
            </a:r>
          </a:p>
          <a:p>
            <a:pPr lvl="2">
              <a:buFont typeface="Wingdings" panose="05000000000000000000" pitchFamily="2" charset="2"/>
              <a:buChar char="Ø"/>
            </a:pPr>
            <a:r>
              <a:rPr lang="en-US" sz="1400" dirty="0"/>
              <a:t>Used </a:t>
            </a:r>
            <a:r>
              <a:rPr lang="en-US" sz="1400" dirty="0" err="1"/>
              <a:t>ImageClinicalDataset</a:t>
            </a:r>
            <a:r>
              <a:rPr lang="en-US" sz="1400" dirty="0"/>
              <a:t> class for combining MRI and clinical data with masks.</a:t>
            </a:r>
          </a:p>
          <a:p>
            <a:pPr lvl="1"/>
            <a:endParaRPr lang="en-US" sz="1400" dirty="0"/>
          </a:p>
        </p:txBody>
      </p:sp>
    </p:spTree>
    <p:extLst>
      <p:ext uri="{BB962C8B-B14F-4D97-AF65-F5344CB8AC3E}">
        <p14:creationId xmlns:p14="http://schemas.microsoft.com/office/powerpoint/2010/main" val="13757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457200" y="124699"/>
            <a:ext cx="8229600" cy="857250"/>
          </a:xfrm>
        </p:spPr>
        <p:txBody>
          <a:bodyPr anchor="ctr">
            <a:normAutofit/>
          </a:bodyPr>
          <a:lstStyle/>
          <a:p>
            <a:r>
              <a:rPr lang="en-US" dirty="0">
                <a:effectLst/>
              </a:rPr>
              <a:t>Data and Preprocessing</a:t>
            </a:r>
            <a:endParaRPr lang="en-US" dirty="0"/>
          </a:p>
        </p:txBody>
      </p:sp>
      <p:sp>
        <p:nvSpPr>
          <p:cNvPr id="2" name="Content Placeholder 1">
            <a:extLst>
              <a:ext uri="{FF2B5EF4-FFF2-40B4-BE49-F238E27FC236}">
                <a16:creationId xmlns:a16="http://schemas.microsoft.com/office/drawing/2014/main" id="{6C109F37-4B31-EA4B-937E-279DA28C49A1}"/>
              </a:ext>
            </a:extLst>
          </p:cNvPr>
          <p:cNvSpPr>
            <a:spLocks noGrp="1"/>
          </p:cNvSpPr>
          <p:nvPr>
            <p:ph sz="half" idx="1"/>
          </p:nvPr>
        </p:nvSpPr>
        <p:spPr>
          <a:xfrm>
            <a:off x="79200" y="813600"/>
            <a:ext cx="4569000" cy="3595841"/>
          </a:xfrm>
        </p:spPr>
        <p:txBody>
          <a:bodyPr vert="horz" lIns="91440" tIns="45720" rIns="91440" bIns="45720" rtlCol="0">
            <a:normAutofit/>
          </a:bodyPr>
          <a:lstStyle/>
          <a:p>
            <a:pPr>
              <a:lnSpc>
                <a:spcPct val="90000"/>
              </a:lnSpc>
              <a:buAutoNum type="arabicPeriod" startAt="3"/>
            </a:pPr>
            <a:r>
              <a:rPr lang="en-US" sz="1100" b="1" dirty="0"/>
              <a:t>Preprocessing Techniques:</a:t>
            </a:r>
          </a:p>
          <a:p>
            <a:pPr>
              <a:lnSpc>
                <a:spcPct val="90000"/>
              </a:lnSpc>
              <a:buAutoNum type="arabicPeriod" startAt="3"/>
            </a:pPr>
            <a:endParaRPr lang="en-US" sz="1100" b="1" dirty="0"/>
          </a:p>
          <a:p>
            <a:pPr lvl="1">
              <a:lnSpc>
                <a:spcPct val="90000"/>
              </a:lnSpc>
            </a:pPr>
            <a:r>
              <a:rPr lang="en-US" sz="1100" b="1" dirty="0"/>
              <a:t>Training Data:</a:t>
            </a:r>
          </a:p>
          <a:p>
            <a:pPr lvl="2">
              <a:lnSpc>
                <a:spcPct val="90000"/>
              </a:lnSpc>
              <a:buFont typeface="Wingdings" panose="05000000000000000000" pitchFamily="2" charset="2"/>
              <a:buChar char="Ø"/>
            </a:pPr>
            <a:r>
              <a:rPr lang="en-US" sz="1100" dirty="0"/>
              <a:t>Random Rotation: Up to 20°.</a:t>
            </a:r>
          </a:p>
          <a:p>
            <a:pPr lvl="2">
              <a:lnSpc>
                <a:spcPct val="90000"/>
              </a:lnSpc>
              <a:buFont typeface="Wingdings" panose="05000000000000000000" pitchFamily="2" charset="2"/>
              <a:buChar char="Ø"/>
            </a:pPr>
            <a:r>
              <a:rPr lang="en-US" sz="1100" dirty="0"/>
              <a:t>Horizontal/Vertical Flipping.</a:t>
            </a:r>
          </a:p>
          <a:p>
            <a:pPr lvl="2">
              <a:lnSpc>
                <a:spcPct val="90000"/>
              </a:lnSpc>
              <a:buFont typeface="Wingdings" panose="05000000000000000000" pitchFamily="2" charset="2"/>
              <a:buChar char="Ø"/>
            </a:pPr>
            <a:r>
              <a:rPr lang="en-US" sz="1100" dirty="0"/>
              <a:t>Random Resized Cropping (Scale: 80%-100%).</a:t>
            </a:r>
          </a:p>
          <a:p>
            <a:pPr lvl="2">
              <a:lnSpc>
                <a:spcPct val="90000"/>
              </a:lnSpc>
              <a:buFont typeface="Wingdings" panose="05000000000000000000" pitchFamily="2" charset="2"/>
              <a:buChar char="Ø"/>
            </a:pPr>
            <a:r>
              <a:rPr lang="en-US" sz="1100" dirty="0"/>
              <a:t>Brightness and Contrast Adjustment.</a:t>
            </a:r>
          </a:p>
          <a:p>
            <a:pPr lvl="2">
              <a:lnSpc>
                <a:spcPct val="90000"/>
              </a:lnSpc>
              <a:buFont typeface="Wingdings" panose="05000000000000000000" pitchFamily="2" charset="2"/>
              <a:buChar char="Ø"/>
            </a:pPr>
            <a:r>
              <a:rPr lang="en-US" sz="1100" dirty="0"/>
              <a:t>Conversion to Tensor for PyTorch compatibility.</a:t>
            </a:r>
          </a:p>
          <a:p>
            <a:pPr marL="914400" lvl="2" indent="0">
              <a:lnSpc>
                <a:spcPct val="90000"/>
              </a:lnSpc>
              <a:buNone/>
            </a:pPr>
            <a:endParaRPr lang="en-US" sz="1100" dirty="0"/>
          </a:p>
          <a:p>
            <a:pPr lvl="1">
              <a:lnSpc>
                <a:spcPct val="90000"/>
              </a:lnSpc>
            </a:pPr>
            <a:r>
              <a:rPr lang="en-US" sz="1100" b="1" dirty="0"/>
              <a:t>Testing Data:</a:t>
            </a:r>
          </a:p>
          <a:p>
            <a:pPr lvl="2">
              <a:lnSpc>
                <a:spcPct val="90000"/>
              </a:lnSpc>
              <a:buFont typeface="Wingdings" panose="05000000000000000000" pitchFamily="2" charset="2"/>
              <a:buChar char="Ø"/>
            </a:pPr>
            <a:r>
              <a:rPr lang="en-US" sz="1100" dirty="0"/>
              <a:t>Resizing to 256x256 pixels.</a:t>
            </a:r>
          </a:p>
          <a:p>
            <a:pPr lvl="2">
              <a:lnSpc>
                <a:spcPct val="90000"/>
              </a:lnSpc>
              <a:buFont typeface="Wingdings" panose="05000000000000000000" pitchFamily="2" charset="2"/>
              <a:buChar char="Ø"/>
            </a:pPr>
            <a:r>
              <a:rPr lang="en-US" sz="1100" dirty="0"/>
              <a:t>Conversion to Tensor.</a:t>
            </a:r>
          </a:p>
          <a:p>
            <a:pPr marL="914400" lvl="2" indent="0">
              <a:lnSpc>
                <a:spcPct val="90000"/>
              </a:lnSpc>
              <a:buNone/>
            </a:pPr>
            <a:endParaRPr lang="en-US" sz="1100" dirty="0"/>
          </a:p>
          <a:p>
            <a:pPr marL="0" indent="0">
              <a:lnSpc>
                <a:spcPct val="90000"/>
              </a:lnSpc>
              <a:buNone/>
            </a:pPr>
            <a:r>
              <a:rPr lang="en-US" sz="1100" b="1" dirty="0"/>
              <a:t>4.</a:t>
            </a:r>
            <a:r>
              <a:rPr lang="en-US" sz="1100" dirty="0"/>
              <a:t>	</a:t>
            </a:r>
            <a:r>
              <a:rPr lang="en-US" sz="1100" b="1" dirty="0" err="1"/>
              <a:t>DataLoader</a:t>
            </a:r>
            <a:r>
              <a:rPr lang="en-US" sz="1100" b="1" dirty="0"/>
              <a:t> Configuration:</a:t>
            </a:r>
          </a:p>
          <a:p>
            <a:pPr lvl="2">
              <a:lnSpc>
                <a:spcPct val="90000"/>
              </a:lnSpc>
              <a:buFont typeface="Wingdings" panose="05000000000000000000" pitchFamily="2" charset="2"/>
              <a:buChar char="Ø"/>
            </a:pPr>
            <a:r>
              <a:rPr lang="en-US" sz="1100" dirty="0"/>
              <a:t>Batch Size: 8</a:t>
            </a:r>
          </a:p>
          <a:p>
            <a:pPr lvl="2">
              <a:lnSpc>
                <a:spcPct val="90000"/>
              </a:lnSpc>
              <a:buFont typeface="Wingdings" panose="05000000000000000000" pitchFamily="2" charset="2"/>
              <a:buChar char="Ø"/>
            </a:pPr>
            <a:r>
              <a:rPr lang="en-US" sz="1100" dirty="0"/>
              <a:t>Shuffle: Enabled for training to prevent underfitting.</a:t>
            </a:r>
          </a:p>
        </p:txBody>
      </p:sp>
      <p:pic>
        <p:nvPicPr>
          <p:cNvPr id="5" name="Picture 4" descr="A close-up of a brain scan&#10;&#10;Description automatically generated">
            <a:extLst>
              <a:ext uri="{FF2B5EF4-FFF2-40B4-BE49-F238E27FC236}">
                <a16:creationId xmlns:a16="http://schemas.microsoft.com/office/drawing/2014/main" id="{F31862B4-9B01-B60A-73EF-7285611934F2}"/>
              </a:ext>
            </a:extLst>
          </p:cNvPr>
          <p:cNvPicPr>
            <a:picLocks noChangeAspect="1"/>
          </p:cNvPicPr>
          <p:nvPr/>
        </p:nvPicPr>
        <p:blipFill>
          <a:blip r:embed="rId3"/>
          <a:stretch>
            <a:fillRect/>
          </a:stretch>
        </p:blipFill>
        <p:spPr>
          <a:xfrm>
            <a:off x="4648200" y="1850391"/>
            <a:ext cx="4038600" cy="2019300"/>
          </a:xfrm>
          <a:prstGeom prst="rect">
            <a:avLst/>
          </a:prstGeom>
          <a:noFill/>
        </p:spPr>
      </p:pic>
    </p:spTree>
    <p:extLst>
      <p:ext uri="{BB962C8B-B14F-4D97-AF65-F5344CB8AC3E}">
        <p14:creationId xmlns:p14="http://schemas.microsoft.com/office/powerpoint/2010/main" val="2046746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327660" y="-149621"/>
            <a:ext cx="8229600" cy="857250"/>
          </a:xfrm>
        </p:spPr>
        <p:txBody>
          <a:bodyPr/>
          <a:lstStyle/>
          <a:p>
            <a:r>
              <a:rPr lang="en-US" sz="2800" dirty="0">
                <a:effectLst/>
                <a:latin typeface="Aptos" panose="020B0004020202020204" pitchFamily="34" charset="0"/>
                <a:ea typeface="Aptos" panose="020B0004020202020204" pitchFamily="34" charset="0"/>
                <a:cs typeface="Times New Roman" panose="02020603050405020304" pitchFamily="18" charset="0"/>
              </a:rPr>
              <a:t>Model</a:t>
            </a:r>
            <a:r>
              <a:rPr lang="en-US" sz="3200" dirty="0">
                <a:effectLst/>
                <a:latin typeface="Aptos" panose="020B0004020202020204" pitchFamily="34" charset="0"/>
                <a:ea typeface="Aptos" panose="020B0004020202020204" pitchFamily="34" charset="0"/>
                <a:cs typeface="Times New Roman" panose="02020603050405020304" pitchFamily="18" charset="0"/>
              </a:rPr>
              <a:t> Architecture</a:t>
            </a:r>
            <a:endParaRPr lang="en-US" dirty="0"/>
          </a:p>
        </p:txBody>
      </p:sp>
      <p:sp>
        <p:nvSpPr>
          <p:cNvPr id="2" name="Content Placeholder 1">
            <a:extLst>
              <a:ext uri="{FF2B5EF4-FFF2-40B4-BE49-F238E27FC236}">
                <a16:creationId xmlns:a16="http://schemas.microsoft.com/office/drawing/2014/main" id="{6C109F37-4B31-EA4B-937E-279DA28C49A1}"/>
              </a:ext>
            </a:extLst>
          </p:cNvPr>
          <p:cNvSpPr>
            <a:spLocks noGrp="1"/>
          </p:cNvSpPr>
          <p:nvPr>
            <p:ph sz="half" idx="1"/>
          </p:nvPr>
        </p:nvSpPr>
        <p:spPr>
          <a:xfrm>
            <a:off x="72668" y="498695"/>
            <a:ext cx="8977732" cy="2978905"/>
          </a:xfrm>
        </p:spPr>
        <p:txBody>
          <a:bodyPr vert="horz" lIns="91440" tIns="45720" rIns="91440" bIns="45720" rtlCol="0" anchor="t">
            <a:normAutofit fontScale="32500" lnSpcReduction="20000"/>
          </a:bodyPr>
          <a:lstStyle/>
          <a:p>
            <a:pPr marL="514350" indent="-514350">
              <a:buFont typeface="+mj-lt"/>
              <a:buAutoNum type="arabicPeriod"/>
            </a:pPr>
            <a:r>
              <a:rPr lang="en-US" sz="2900" b="1" dirty="0"/>
              <a:t>U-Net for Segmentation:</a:t>
            </a:r>
          </a:p>
          <a:p>
            <a:pPr marL="0" indent="0">
              <a:buNone/>
            </a:pPr>
            <a:endParaRPr lang="en-US" sz="2900" dirty="0"/>
          </a:p>
          <a:p>
            <a:pPr lvl="1">
              <a:buFont typeface="Wingdings" panose="05000000000000000000" pitchFamily="2" charset="2"/>
              <a:buChar char="Ø"/>
            </a:pPr>
            <a:r>
              <a:rPr lang="en-US" sz="2900" dirty="0"/>
              <a:t>Encoder-Decoder architecture designed to capture and reconstruct spatial information.</a:t>
            </a:r>
          </a:p>
          <a:p>
            <a:pPr marL="457200" lvl="1" indent="0">
              <a:buNone/>
            </a:pPr>
            <a:endParaRPr lang="en-US" sz="2900" b="1" dirty="0"/>
          </a:p>
          <a:p>
            <a:r>
              <a:rPr lang="en-US" sz="2900" b="1" dirty="0"/>
              <a:t>Encoders:</a:t>
            </a:r>
          </a:p>
          <a:p>
            <a:pPr lvl="1">
              <a:buFont typeface="Wingdings" panose="05000000000000000000" pitchFamily="2" charset="2"/>
              <a:buChar char="Ø"/>
            </a:pPr>
            <a:r>
              <a:rPr lang="en-US" sz="2900" dirty="0"/>
              <a:t>Three convolutional blocks with increasing depth (64, 128, and 256 channels).</a:t>
            </a:r>
          </a:p>
          <a:p>
            <a:pPr lvl="1">
              <a:buFont typeface="Wingdings" panose="05000000000000000000" pitchFamily="2" charset="2"/>
              <a:buChar char="Ø"/>
            </a:pPr>
            <a:r>
              <a:rPr lang="en-US" sz="2900" dirty="0"/>
              <a:t>Each block uses two convolutional layers, batch normalization, </a:t>
            </a:r>
            <a:r>
              <a:rPr lang="en-US" sz="2900" dirty="0" err="1"/>
              <a:t>ReLU</a:t>
            </a:r>
            <a:r>
              <a:rPr lang="en-US" sz="2900" dirty="0"/>
              <a:t> activation, and dropout.</a:t>
            </a:r>
          </a:p>
          <a:p>
            <a:pPr lvl="1">
              <a:buFont typeface="Wingdings" panose="05000000000000000000" pitchFamily="2" charset="2"/>
              <a:buChar char="Ø"/>
            </a:pPr>
            <a:r>
              <a:rPr lang="en-US" sz="2900" dirty="0"/>
              <a:t>Max pooling for </a:t>
            </a:r>
            <a:r>
              <a:rPr lang="en-US" sz="2900" dirty="0" err="1"/>
              <a:t>downsampling</a:t>
            </a:r>
            <a:r>
              <a:rPr lang="en-US" sz="2900" dirty="0"/>
              <a:t>.</a:t>
            </a:r>
          </a:p>
          <a:p>
            <a:pPr marL="457200" lvl="1" indent="0">
              <a:buNone/>
            </a:pPr>
            <a:endParaRPr lang="en-US" sz="2900" dirty="0"/>
          </a:p>
          <a:p>
            <a:r>
              <a:rPr lang="en-US" sz="2900" b="1" dirty="0"/>
              <a:t>Bottleneck:</a:t>
            </a:r>
          </a:p>
          <a:p>
            <a:pPr lvl="1">
              <a:buFont typeface="Wingdings" panose="05000000000000000000" pitchFamily="2" charset="2"/>
              <a:buChar char="Ø"/>
            </a:pPr>
            <a:r>
              <a:rPr lang="en-US" sz="2900" dirty="0"/>
              <a:t>Deepest layer, compressing and representing learned features.</a:t>
            </a:r>
          </a:p>
          <a:p>
            <a:pPr lvl="1">
              <a:buFont typeface="Wingdings" panose="05000000000000000000" pitchFamily="2" charset="2"/>
              <a:buChar char="Ø"/>
            </a:pPr>
            <a:r>
              <a:rPr lang="en-US" sz="2900" dirty="0"/>
              <a:t>Outputs 512 channels.</a:t>
            </a:r>
          </a:p>
          <a:p>
            <a:pPr marL="457200" lvl="1" indent="0">
              <a:buNone/>
            </a:pPr>
            <a:endParaRPr lang="en-US" sz="2900" dirty="0"/>
          </a:p>
          <a:p>
            <a:r>
              <a:rPr lang="en-US" sz="2900" b="1" dirty="0"/>
              <a:t>Decoders:</a:t>
            </a:r>
          </a:p>
          <a:p>
            <a:pPr lvl="1">
              <a:buFont typeface="Wingdings" panose="05000000000000000000" pitchFamily="2" charset="2"/>
              <a:buChar char="Ø"/>
            </a:pPr>
            <a:r>
              <a:rPr lang="en-US" sz="2900" dirty="0"/>
              <a:t>Three </a:t>
            </a:r>
            <a:r>
              <a:rPr lang="en-US" sz="2900" dirty="0" err="1"/>
              <a:t>upsampling</a:t>
            </a:r>
            <a:r>
              <a:rPr lang="en-US" sz="2900" dirty="0"/>
              <a:t> layers to restore resolution.</a:t>
            </a:r>
          </a:p>
          <a:p>
            <a:pPr lvl="1">
              <a:buFont typeface="Wingdings" panose="05000000000000000000" pitchFamily="2" charset="2"/>
              <a:buChar char="Ø"/>
            </a:pPr>
            <a:r>
              <a:rPr lang="en-US" sz="2900" dirty="0"/>
              <a:t>Skip connections concatenate features from corresponding encoder layers.</a:t>
            </a:r>
          </a:p>
          <a:p>
            <a:pPr lvl="1">
              <a:buFont typeface="Wingdings" panose="05000000000000000000" pitchFamily="2" charset="2"/>
              <a:buChar char="Ø"/>
            </a:pPr>
            <a:r>
              <a:rPr lang="en-US" sz="2900" dirty="0"/>
              <a:t>Output is a single-channel probability map using Sigmoid activation.</a:t>
            </a:r>
          </a:p>
        </p:txBody>
      </p:sp>
      <p:pic>
        <p:nvPicPr>
          <p:cNvPr id="2050" name="Picture 2" descr="Structure of Unet. Unet includes three parts: encoder, decoder, and... |  Download Scientific Diagram">
            <a:extLst>
              <a:ext uri="{FF2B5EF4-FFF2-40B4-BE49-F238E27FC236}">
                <a16:creationId xmlns:a16="http://schemas.microsoft.com/office/drawing/2014/main" id="{785B7386-7B67-45C8-C7BD-2D420A547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000" y="2959200"/>
            <a:ext cx="6501599" cy="2143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9089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457200" y="124699"/>
            <a:ext cx="8229600" cy="857250"/>
          </a:xfrm>
        </p:spPr>
        <p:txBody>
          <a:bodyPr anchor="ctr">
            <a:normAutofit/>
          </a:bodyPr>
          <a:lstStyle/>
          <a:p>
            <a:r>
              <a:rPr lang="en-US">
                <a:effectLst/>
              </a:rPr>
              <a:t>Model Architecture</a:t>
            </a:r>
            <a:endParaRPr lang="en-US" dirty="0"/>
          </a:p>
        </p:txBody>
      </p:sp>
      <p:sp>
        <p:nvSpPr>
          <p:cNvPr id="2" name="Content Placeholder 1">
            <a:extLst>
              <a:ext uri="{FF2B5EF4-FFF2-40B4-BE49-F238E27FC236}">
                <a16:creationId xmlns:a16="http://schemas.microsoft.com/office/drawing/2014/main" id="{6C109F37-4B31-EA4B-937E-279DA28C49A1}"/>
              </a:ext>
            </a:extLst>
          </p:cNvPr>
          <p:cNvSpPr>
            <a:spLocks noGrp="1"/>
          </p:cNvSpPr>
          <p:nvPr>
            <p:ph sz="half" idx="1"/>
          </p:nvPr>
        </p:nvSpPr>
        <p:spPr>
          <a:xfrm>
            <a:off x="457200" y="1310641"/>
            <a:ext cx="4038600" cy="3098800"/>
          </a:xfrm>
        </p:spPr>
        <p:txBody>
          <a:bodyPr vert="horz" lIns="91440" tIns="45720" rIns="91440" bIns="45720" rtlCol="0">
            <a:normAutofit/>
          </a:bodyPr>
          <a:lstStyle/>
          <a:p>
            <a:pPr marL="0" indent="0">
              <a:buNone/>
            </a:pPr>
            <a:r>
              <a:rPr lang="en-US" dirty="0"/>
              <a:t>2.	</a:t>
            </a:r>
            <a:r>
              <a:rPr lang="en-US" b="1" dirty="0" err="1"/>
              <a:t>ResNet</a:t>
            </a:r>
            <a:r>
              <a:rPr lang="en-US" b="1" dirty="0"/>
              <a:t> for Classification:</a:t>
            </a:r>
          </a:p>
          <a:p>
            <a:pPr lvl="1">
              <a:buFont typeface="Wingdings" panose="05000000000000000000" pitchFamily="2" charset="2"/>
              <a:buChar char="Ø"/>
            </a:pPr>
            <a:r>
              <a:rPr lang="en-US" dirty="0"/>
              <a:t>Pretrained ResNet50 backbone for feature extraction.</a:t>
            </a:r>
          </a:p>
          <a:p>
            <a:pPr lvl="1">
              <a:buFont typeface="Wingdings" panose="05000000000000000000" pitchFamily="2" charset="2"/>
              <a:buChar char="Ø"/>
            </a:pPr>
            <a:r>
              <a:rPr lang="en-US" dirty="0"/>
              <a:t>Replaced fully connected layer with:</a:t>
            </a:r>
          </a:p>
          <a:p>
            <a:pPr lvl="1">
              <a:buFont typeface="Wingdings" panose="05000000000000000000" pitchFamily="2" charset="2"/>
              <a:buChar char="Ø"/>
            </a:pPr>
            <a:r>
              <a:rPr lang="en-US" dirty="0"/>
              <a:t>Layer 1: 128 units.</a:t>
            </a:r>
          </a:p>
          <a:p>
            <a:pPr lvl="1">
              <a:buFont typeface="Wingdings" panose="05000000000000000000" pitchFamily="2" charset="2"/>
              <a:buChar char="Ø"/>
            </a:pPr>
            <a:r>
              <a:rPr lang="en-US" dirty="0"/>
              <a:t>Layer 2: 64 units with batch normalization and dropout for regularization.</a:t>
            </a:r>
          </a:p>
          <a:p>
            <a:pPr lvl="1">
              <a:buFont typeface="Wingdings" panose="05000000000000000000" pitchFamily="2" charset="2"/>
              <a:buChar char="Ø"/>
            </a:pPr>
            <a:r>
              <a:rPr lang="en-US" dirty="0"/>
              <a:t>Final binary classification layer with Sigmoid activation.</a:t>
            </a:r>
          </a:p>
          <a:p>
            <a:pPr marL="914400" lvl="2" indent="0">
              <a:buNone/>
            </a:pPr>
            <a:endParaRPr lang="en-US" dirty="0"/>
          </a:p>
        </p:txBody>
      </p:sp>
      <p:pic>
        <p:nvPicPr>
          <p:cNvPr id="5" name="Picture 4">
            <a:extLst>
              <a:ext uri="{FF2B5EF4-FFF2-40B4-BE49-F238E27FC236}">
                <a16:creationId xmlns:a16="http://schemas.microsoft.com/office/drawing/2014/main" id="{DCEB8604-029E-FBB2-EDEF-6A1E00E079DA}"/>
              </a:ext>
            </a:extLst>
          </p:cNvPr>
          <p:cNvPicPr>
            <a:picLocks noChangeAspect="1"/>
          </p:cNvPicPr>
          <p:nvPr/>
        </p:nvPicPr>
        <p:blipFill>
          <a:blip r:embed="rId3"/>
          <a:srcRect l="2071" r="24618" b="-3"/>
          <a:stretch/>
        </p:blipFill>
        <p:spPr>
          <a:xfrm>
            <a:off x="4648217" y="1310641"/>
            <a:ext cx="4038566" cy="3098800"/>
          </a:xfrm>
          <a:prstGeom prst="rect">
            <a:avLst/>
          </a:prstGeom>
          <a:noFill/>
        </p:spPr>
      </p:pic>
    </p:spTree>
    <p:extLst>
      <p:ext uri="{BB962C8B-B14F-4D97-AF65-F5344CB8AC3E}">
        <p14:creationId xmlns:p14="http://schemas.microsoft.com/office/powerpoint/2010/main" val="3672184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0961-B944-C603-395E-873A61BC33C7}"/>
              </a:ext>
            </a:extLst>
          </p:cNvPr>
          <p:cNvSpPr>
            <a:spLocks noGrp="1"/>
          </p:cNvSpPr>
          <p:nvPr>
            <p:ph type="title"/>
          </p:nvPr>
        </p:nvSpPr>
        <p:spPr/>
        <p:txBody>
          <a:bodyPr>
            <a:normAutofit fontScale="90000"/>
          </a:bodyPr>
          <a:lstStyle/>
          <a:p>
            <a:r>
              <a:rPr lang="en-US" dirty="0"/>
              <a:t>Loss Functions, Optimization, and Metrics</a:t>
            </a:r>
          </a:p>
        </p:txBody>
      </p:sp>
      <p:sp>
        <p:nvSpPr>
          <p:cNvPr id="6" name="Rectangle 2">
            <a:extLst>
              <a:ext uri="{FF2B5EF4-FFF2-40B4-BE49-F238E27FC236}">
                <a16:creationId xmlns:a16="http://schemas.microsoft.com/office/drawing/2014/main" id="{40ABA04D-930E-E8EE-F079-3C4E61D6660A}"/>
              </a:ext>
            </a:extLst>
          </p:cNvPr>
          <p:cNvSpPr>
            <a:spLocks noGrp="1" noChangeArrowheads="1"/>
          </p:cNvSpPr>
          <p:nvPr>
            <p:ph sz="half" idx="1"/>
          </p:nvPr>
        </p:nvSpPr>
        <p:spPr bwMode="auto">
          <a:xfrm>
            <a:off x="457200" y="1151880"/>
            <a:ext cx="864416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Loss Functions:</a:t>
            </a:r>
            <a:endParaRPr lang="en-US" altLang="en-US" sz="1200" dirty="0"/>
          </a:p>
          <a:p>
            <a:pPr lvl="1" defTabSz="914400" eaLnBrk="0" fontAlgn="base" hangingPunct="0">
              <a:spcBef>
                <a:spcPct val="0"/>
              </a:spcBef>
              <a:spcAft>
                <a:spcPct val="0"/>
              </a:spcAft>
              <a:buFont typeface="Wingdings" panose="05000000000000000000" pitchFamily="2" charset="2"/>
              <a:buChar char="Ø"/>
            </a:pPr>
            <a:r>
              <a:rPr kumimoji="0" lang="en-US" altLang="en-US" sz="1200" b="1" i="0" u="none" strike="noStrike" cap="none" normalizeH="0" baseline="0" dirty="0">
                <a:ln>
                  <a:noFill/>
                </a:ln>
                <a:solidFill>
                  <a:schemeClr val="tx1"/>
                </a:solidFill>
                <a:effectLst/>
                <a:latin typeface="Arial" panose="020B0604020202020204" pitchFamily="34" charset="0"/>
              </a:rPr>
              <a:t>Segmentation Loss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Binary Cross-Entropy (BCE)</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Used for pixel-level classification during segmentation.</a:t>
            </a:r>
            <a:endParaRPr lang="en-US" altLang="en-US" sz="1200" dirty="0"/>
          </a:p>
          <a:p>
            <a:pPr lvl="2" defTabSz="914400" eaLnBrk="0" fontAlgn="base" hangingPunct="0">
              <a:spcBef>
                <a:spcPct val="0"/>
              </a:spcBef>
              <a:spcAft>
                <a:spcPct val="0"/>
              </a:spcAft>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Ensures accurate predictions for each pixel as tumor or non-tumor.</a:t>
            </a:r>
          </a:p>
          <a:p>
            <a:pPr lvl="1" defTabSz="914400" eaLnBrk="0" fontAlgn="base" hangingPunct="0">
              <a:spcBef>
                <a:spcPct val="0"/>
              </a:spcBef>
              <a:spcAft>
                <a:spcPct val="0"/>
              </a:spcAft>
              <a:buFont typeface="Wingdings" panose="05000000000000000000" pitchFamily="2" charset="2"/>
              <a:buChar char="Ø"/>
            </a:pPr>
            <a:r>
              <a:rPr kumimoji="0" lang="en-US" altLang="en-US" sz="1200" b="1" i="0" u="none" strike="noStrike" cap="none" normalizeH="0" baseline="0" dirty="0">
                <a:ln>
                  <a:noFill/>
                </a:ln>
                <a:solidFill>
                  <a:schemeClr val="tx1"/>
                </a:solidFill>
                <a:effectLst/>
                <a:latin typeface="Arial" panose="020B0604020202020204" pitchFamily="34" charset="0"/>
              </a:rPr>
              <a:t>Classification Loss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Binary Cross-Entropy (BCE)</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Used for predicting the presence of a tumor (0 = No Tumor, 1 = Tumor).</a:t>
            </a:r>
          </a:p>
          <a:p>
            <a:pPr defTabSz="914400"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Optimization:</a:t>
            </a:r>
            <a:endParaRPr lang="en-US" altLang="en-US" sz="1200" dirty="0"/>
          </a:p>
          <a:p>
            <a:pPr lvl="1" defTabSz="914400" eaLnBrk="0" fontAlgn="base" hangingPunct="0">
              <a:spcBef>
                <a:spcPct val="0"/>
              </a:spcBef>
              <a:spcAft>
                <a:spcPct val="0"/>
              </a:spcAft>
              <a:buFont typeface="Wingdings" panose="05000000000000000000" pitchFamily="2" charset="2"/>
              <a:buChar char="Ø"/>
            </a:pPr>
            <a:r>
              <a:rPr kumimoji="0" lang="en-US" altLang="en-US" sz="1200" b="1" i="0" u="none" strike="noStrike" cap="none" normalizeH="0" baseline="0" dirty="0">
                <a:ln>
                  <a:noFill/>
                </a:ln>
                <a:solidFill>
                  <a:schemeClr val="tx1"/>
                </a:solidFill>
                <a:effectLst/>
                <a:latin typeface="Arial" panose="020B0604020202020204" pitchFamily="34" charset="0"/>
              </a:rPr>
              <a:t>Optimizers</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Adam Optimizer</a:t>
            </a:r>
            <a:r>
              <a:rPr kumimoji="0" lang="en-US" altLang="en-US" sz="1200" b="0" i="0" u="none" strike="noStrike" cap="none" normalizeH="0" baseline="0" dirty="0">
                <a:ln>
                  <a:noFill/>
                </a:ln>
                <a:solidFill>
                  <a:schemeClr val="tx1"/>
                </a:solidFill>
                <a:effectLst/>
                <a:latin typeface="Arial" panose="020B0604020202020204" pitchFamily="34" charset="0"/>
              </a:rPr>
              <a:t> for both U-Net and </a:t>
            </a:r>
            <a:r>
              <a:rPr kumimoji="0" lang="en-US" altLang="en-US" sz="1200" b="0" i="0" u="none" strike="noStrike" cap="none" normalizeH="0" baseline="0" dirty="0" err="1">
                <a:ln>
                  <a:noFill/>
                </a:ln>
                <a:solidFill>
                  <a:schemeClr val="tx1"/>
                </a:solidFill>
                <a:effectLst/>
                <a:latin typeface="Arial" panose="020B0604020202020204" pitchFamily="34" charset="0"/>
              </a:rPr>
              <a:t>ResNet</a:t>
            </a:r>
            <a:r>
              <a:rPr kumimoji="0" lang="en-US" altLang="en-US" sz="1200" b="0" i="0" u="none" strike="noStrike" cap="none" normalizeH="0" baseline="0" dirty="0">
                <a:ln>
                  <a:noFill/>
                </a:ln>
                <a:solidFill>
                  <a:schemeClr val="tx1"/>
                </a:solidFill>
                <a:effectLst/>
                <a:latin typeface="Arial" panose="020B0604020202020204" pitchFamily="34" charset="0"/>
              </a:rPr>
              <a:t> models.</a:t>
            </a:r>
          </a:p>
          <a:p>
            <a:pPr lvl="2" defTabSz="914400" eaLnBrk="0" fontAlgn="base" hangingPunct="0">
              <a:spcBef>
                <a:spcPct val="0"/>
              </a:spcBef>
              <a:spcAft>
                <a:spcPct val="0"/>
              </a:spcAft>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Benefits: Adaptive learning rates make it efficient and suitable for deep learning.</a:t>
            </a:r>
          </a:p>
          <a:p>
            <a:pPr defTabSz="914400"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Evaluation Metrics:</a:t>
            </a:r>
            <a:endParaRPr lang="en-US" altLang="en-US" sz="1200" dirty="0"/>
          </a:p>
          <a:p>
            <a:pPr lvl="1" defTabSz="914400" eaLnBrk="0" fontAlgn="base" hangingPunct="0">
              <a:spcBef>
                <a:spcPct val="0"/>
              </a:spcBef>
              <a:spcAft>
                <a:spcPct val="0"/>
              </a:spcAft>
              <a:buFont typeface="Wingdings" panose="05000000000000000000" pitchFamily="2" charset="2"/>
              <a:buChar char="Ø"/>
            </a:pPr>
            <a:r>
              <a:rPr kumimoji="0" lang="en-US" altLang="en-US" sz="1200" b="1" i="0" u="none" strike="noStrike" cap="none" normalizeH="0" baseline="0" dirty="0">
                <a:ln>
                  <a:noFill/>
                </a:ln>
                <a:solidFill>
                  <a:schemeClr val="tx1"/>
                </a:solidFill>
                <a:effectLst/>
                <a:latin typeface="Arial" panose="020B0604020202020204" pitchFamily="34" charset="0"/>
              </a:rPr>
              <a:t>Segmentation</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2" defTabSz="914400" eaLnBrk="0" fontAlgn="base" hangingPunct="0">
              <a:spcBef>
                <a:spcPct val="0"/>
              </a:spcBef>
              <a:spcAft>
                <a:spcPct val="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Dice Coefficient</a:t>
            </a:r>
            <a:r>
              <a:rPr kumimoji="0" lang="en-US" altLang="en-US" sz="1200" b="0" i="0" u="none" strike="noStrike" cap="none" normalizeH="0" baseline="0" dirty="0">
                <a:ln>
                  <a:noFill/>
                </a:ln>
                <a:solidFill>
                  <a:schemeClr val="tx1"/>
                </a:solidFill>
                <a:effectLst/>
                <a:latin typeface="Arial" panose="020B0604020202020204" pitchFamily="34" charset="0"/>
              </a:rPr>
              <a:t>: Evaluates the overlap between predicted masks and ground truth masks.</a:t>
            </a:r>
          </a:p>
          <a:p>
            <a:pPr lvl="2" defTabSz="914400" eaLnBrk="0" fontAlgn="base" hangingPunct="0">
              <a:spcBef>
                <a:spcPct val="0"/>
              </a:spcBef>
              <a:spcAft>
                <a:spcPct val="0"/>
              </a:spcAft>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Used to measure segmentation performance after training.</a:t>
            </a:r>
          </a:p>
          <a:p>
            <a:pPr defTabSz="914400" eaLnBrk="0" fontAlgn="base" hangingPunct="0">
              <a:spcBef>
                <a:spcPct val="0"/>
              </a:spcBef>
              <a:spcAft>
                <a:spcPct val="0"/>
              </a:spcAft>
            </a:pPr>
            <a:r>
              <a:rPr kumimoji="0" lang="en-US" altLang="en-US" sz="1200" b="1" i="0" u="none" strike="noStrike" cap="none" normalizeH="0" baseline="0" dirty="0">
                <a:ln>
                  <a:noFill/>
                </a:ln>
                <a:solidFill>
                  <a:schemeClr val="tx1"/>
                </a:solidFill>
                <a:effectLst/>
                <a:latin typeface="Arial" panose="020B0604020202020204" pitchFamily="34" charset="0"/>
              </a:rPr>
              <a:t>Classification</a:t>
            </a:r>
            <a:r>
              <a:rPr kumimoji="0" lang="en-US" altLang="en-US" sz="12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Font typeface="Wingdings" panose="05000000000000000000" pitchFamily="2" charset="2"/>
              <a:buChar char="Ø"/>
            </a:pPr>
            <a:r>
              <a:rPr kumimoji="0" lang="en-US" altLang="en-US" sz="1200" b="1" i="0" u="none" strike="noStrike" cap="none" normalizeH="0" baseline="0" dirty="0">
                <a:ln>
                  <a:noFill/>
                </a:ln>
                <a:solidFill>
                  <a:schemeClr val="tx1"/>
                </a:solidFill>
                <a:effectLst/>
                <a:latin typeface="Arial" panose="020B0604020202020204" pitchFamily="34" charset="0"/>
              </a:rPr>
              <a:t>Accuracy</a:t>
            </a:r>
            <a:r>
              <a:rPr kumimoji="0" lang="en-US" altLang="en-US" sz="1200" b="0" i="0" u="none" strike="noStrike" cap="none" normalizeH="0" baseline="0" dirty="0">
                <a:ln>
                  <a:noFill/>
                </a:ln>
                <a:solidFill>
                  <a:schemeClr val="tx1"/>
                </a:solidFill>
                <a:effectLst/>
                <a:latin typeface="Arial" panose="020B0604020202020204" pitchFamily="34" charset="0"/>
              </a:rPr>
              <a:t>: Evaluates the percentage of correct classifications.</a:t>
            </a:r>
          </a:p>
          <a:p>
            <a:pPr lvl="1" defTabSz="914400" eaLnBrk="0" fontAlgn="base" hangingPunct="0">
              <a:spcBef>
                <a:spcPct val="0"/>
              </a:spcBef>
              <a:spcAft>
                <a:spcPct val="0"/>
              </a:spcAft>
              <a:buFont typeface="Wingdings" panose="05000000000000000000" pitchFamily="2" charset="2"/>
              <a:buChar char="Ø"/>
            </a:pPr>
            <a:r>
              <a:rPr kumimoji="0" lang="en-US" altLang="en-US" sz="1200" b="1" i="0" u="none" strike="noStrike" cap="none" normalizeH="0" baseline="0" dirty="0">
                <a:ln>
                  <a:noFill/>
                </a:ln>
                <a:solidFill>
                  <a:schemeClr val="tx1"/>
                </a:solidFill>
                <a:effectLst/>
                <a:latin typeface="Arial" panose="020B0604020202020204" pitchFamily="34" charset="0"/>
              </a:rPr>
              <a:t>F1-Score</a:t>
            </a:r>
            <a:r>
              <a:rPr kumimoji="0" lang="en-US" altLang="en-US" sz="1200" b="0" i="0" u="none" strike="noStrike" cap="none" normalizeH="0" baseline="0" dirty="0">
                <a:ln>
                  <a:noFill/>
                </a:ln>
                <a:solidFill>
                  <a:schemeClr val="tx1"/>
                </a:solidFill>
                <a:effectLst/>
                <a:latin typeface="Arial" panose="020B0604020202020204" pitchFamily="34" charset="0"/>
              </a:rPr>
              <a:t>: Balances precision and recall in binary classification.</a:t>
            </a:r>
          </a:p>
          <a:p>
            <a:pPr lvl="1" defTabSz="914400" eaLnBrk="0" fontAlgn="base" hangingPunct="0">
              <a:spcBef>
                <a:spcPct val="0"/>
              </a:spcBef>
              <a:spcAft>
                <a:spcPct val="0"/>
              </a:spcAft>
              <a:buFont typeface="Wingdings" panose="05000000000000000000" pitchFamily="2" charset="2"/>
              <a:buChar char="Ø"/>
            </a:pPr>
            <a:r>
              <a:rPr kumimoji="0" lang="en-US" altLang="en-US" sz="1200" b="1" i="0" u="none" strike="noStrike" cap="none" normalizeH="0" baseline="0" dirty="0">
                <a:ln>
                  <a:noFill/>
                </a:ln>
                <a:solidFill>
                  <a:schemeClr val="tx1"/>
                </a:solidFill>
                <a:effectLst/>
                <a:latin typeface="Arial" panose="020B0604020202020204" pitchFamily="34" charset="0"/>
              </a:rPr>
              <a:t>AUC (Area Under the Curve)</a:t>
            </a:r>
            <a:r>
              <a:rPr kumimoji="0" lang="en-US" altLang="en-US" sz="1200" b="0" i="0" u="none" strike="noStrike" cap="none" normalizeH="0" baseline="0" dirty="0">
                <a:ln>
                  <a:noFill/>
                </a:ln>
                <a:solidFill>
                  <a:schemeClr val="tx1"/>
                </a:solidFill>
                <a:effectLst/>
                <a:latin typeface="Arial" panose="020B0604020202020204" pitchFamily="34" charset="0"/>
              </a:rPr>
              <a:t>: Measures the model’s ability to distinguish between tumor and non-tumor 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75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9E8B2B-D684-8840-AAB5-5EFB37EBC858}"/>
              </a:ext>
            </a:extLst>
          </p:cNvPr>
          <p:cNvSpPr>
            <a:spLocks noGrp="1"/>
          </p:cNvSpPr>
          <p:nvPr>
            <p:ph type="title"/>
          </p:nvPr>
        </p:nvSpPr>
        <p:spPr>
          <a:xfrm>
            <a:off x="457200" y="124699"/>
            <a:ext cx="8229600" cy="857250"/>
          </a:xfrm>
        </p:spPr>
        <p:txBody>
          <a:bodyPr>
            <a:normAutofit/>
          </a:bodyPr>
          <a:lstStyle/>
          <a:p>
            <a:r>
              <a:rPr lang="en-US" sz="2400" dirty="0">
                <a:effectLst/>
                <a:latin typeface="+mj-lt"/>
                <a:ea typeface="Aptos" panose="020B0004020202020204" pitchFamily="34" charset="0"/>
                <a:cs typeface="Times New Roman" panose="02020603050405020304" pitchFamily="18" charset="0"/>
              </a:rPr>
              <a:t>Experimental Results</a:t>
            </a:r>
            <a:endParaRPr lang="en-US" sz="4000" dirty="0">
              <a:latin typeface="+mj-lt"/>
            </a:endParaRPr>
          </a:p>
        </p:txBody>
      </p:sp>
      <p:graphicFrame>
        <p:nvGraphicFramePr>
          <p:cNvPr id="6" name="Content Placeholder 5">
            <a:extLst>
              <a:ext uri="{FF2B5EF4-FFF2-40B4-BE49-F238E27FC236}">
                <a16:creationId xmlns:a16="http://schemas.microsoft.com/office/drawing/2014/main" id="{08D9875D-8B30-6504-8ED7-6C8DFA7E4E47}"/>
              </a:ext>
            </a:extLst>
          </p:cNvPr>
          <p:cNvGraphicFramePr>
            <a:graphicFrameLocks noGrp="1"/>
          </p:cNvGraphicFramePr>
          <p:nvPr>
            <p:ph sz="half" idx="1"/>
            <p:extLst>
              <p:ext uri="{D42A27DB-BD31-4B8C-83A1-F6EECF244321}">
                <p14:modId xmlns:p14="http://schemas.microsoft.com/office/powerpoint/2010/main" val="3026813231"/>
              </p:ext>
            </p:extLst>
          </p:nvPr>
        </p:nvGraphicFramePr>
        <p:xfrm>
          <a:off x="563880" y="1280160"/>
          <a:ext cx="7856220" cy="2583180"/>
        </p:xfrm>
        <a:graphic>
          <a:graphicData uri="http://schemas.openxmlformats.org/drawingml/2006/table">
            <a:tbl>
              <a:tblPr firstRow="1" firstCol="1" bandRow="1"/>
              <a:tblGrid>
                <a:gridCol w="3063063">
                  <a:extLst>
                    <a:ext uri="{9D8B030D-6E8A-4147-A177-3AD203B41FA5}">
                      <a16:colId xmlns:a16="http://schemas.microsoft.com/office/drawing/2014/main" val="964275780"/>
                    </a:ext>
                  </a:extLst>
                </a:gridCol>
                <a:gridCol w="2495860">
                  <a:extLst>
                    <a:ext uri="{9D8B030D-6E8A-4147-A177-3AD203B41FA5}">
                      <a16:colId xmlns:a16="http://schemas.microsoft.com/office/drawing/2014/main" val="3766823048"/>
                    </a:ext>
                  </a:extLst>
                </a:gridCol>
                <a:gridCol w="2297297">
                  <a:extLst>
                    <a:ext uri="{9D8B030D-6E8A-4147-A177-3AD203B41FA5}">
                      <a16:colId xmlns:a16="http://schemas.microsoft.com/office/drawing/2014/main" val="4232924780"/>
                    </a:ext>
                  </a:extLst>
                </a:gridCol>
              </a:tblGrid>
              <a:tr h="430530">
                <a:tc>
                  <a:txBody>
                    <a:bodyPr/>
                    <a:lstStyle/>
                    <a:p>
                      <a:pPr marL="0" marR="0" algn="ctr">
                        <a:lnSpc>
                          <a:spcPct val="107000"/>
                        </a:lnSpc>
                        <a:spcAft>
                          <a:spcPts val="800"/>
                        </a:spcAft>
                      </a:pPr>
                      <a:r>
                        <a:rPr lang="en-US" sz="1400" b="1"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Metric</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Before Fine-Tuning</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b="1"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After Fine-Tuning</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9138901"/>
                  </a:ext>
                </a:extLst>
              </a:tr>
              <a:tr h="430530">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Segmentation Dice</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0.0711</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0.3854</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0955261"/>
                  </a:ext>
                </a:extLst>
              </a:tr>
              <a:tr h="430530">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Segmentation Loss</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0.0375</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0.0374</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6741924"/>
                  </a:ext>
                </a:extLst>
              </a:tr>
              <a:tr h="430530">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Classification Accuracy</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88.13%</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87.63%</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3781102"/>
                  </a:ext>
                </a:extLst>
              </a:tr>
              <a:tr h="430530">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Classification F1-Score</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0.8597</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0.8429</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9536633"/>
                  </a:ext>
                </a:extLst>
              </a:tr>
              <a:tr h="430530">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Classification AUC</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0.9543</a:t>
                      </a:r>
                      <a:endParaRPr lang="en-IN" sz="1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7000"/>
                        </a:lnSpc>
                        <a:spcAft>
                          <a:spcPts val="800"/>
                        </a:spcAft>
                      </a:pPr>
                      <a:r>
                        <a:rPr lang="en-US" sz="1400" kern="0" dirty="0">
                          <a:solidFill>
                            <a:srgbClr val="000000"/>
                          </a:solidFill>
                          <a:effectLst/>
                          <a:latin typeface="Aptos Narrow" panose="020B0004020202020204" pitchFamily="34" charset="0"/>
                          <a:ea typeface="Times New Roman" panose="02020603050405020304" pitchFamily="18" charset="0"/>
                          <a:cs typeface="Times New Roman" panose="02020603050405020304" pitchFamily="18" charset="0"/>
                        </a:rPr>
                        <a:t>0.95</a:t>
                      </a:r>
                      <a:endParaRPr lang="en-IN"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3456980"/>
                  </a:ext>
                </a:extLst>
              </a:tr>
            </a:tbl>
          </a:graphicData>
        </a:graphic>
      </p:graphicFrame>
    </p:spTree>
    <p:extLst>
      <p:ext uri="{BB962C8B-B14F-4D97-AF65-F5344CB8AC3E}">
        <p14:creationId xmlns:p14="http://schemas.microsoft.com/office/powerpoint/2010/main" val="1514418987"/>
      </p:ext>
    </p:extLst>
  </p:cSld>
  <p:clrMapOvr>
    <a:masterClrMapping/>
  </p:clrMapOvr>
</p:sld>
</file>

<file path=ppt/theme/theme1.xml><?xml version="1.0" encoding="utf-8"?>
<a:theme xmlns:a="http://schemas.openxmlformats.org/drawingml/2006/main" name="UTA Accessible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cessible-PPT.pptx" id="{DC14534C-1046-F040-970C-D4B656BEDF73}" vid="{22719C90-FD2E-C343-B61D-D3EE9148FC78}"/>
    </a:ext>
  </a:extLst>
</a:theme>
</file>

<file path=ppt/theme/theme2.xml><?xml version="1.0" encoding="utf-8"?>
<a:theme xmlns:a="http://schemas.openxmlformats.org/drawingml/2006/main" name="Ocean Free">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E91F9F3-BC44-445A-BD2B-4BB4452AB345}">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E8C2F9B7856C4FB1B45376C9CA1279" ma:contentTypeVersion="12" ma:contentTypeDescription="Create a new document." ma:contentTypeScope="" ma:versionID="47b510a268ab94799d39988294a018bf">
  <xsd:schema xmlns:xsd="http://www.w3.org/2001/XMLSchema" xmlns:xs="http://www.w3.org/2001/XMLSchema" xmlns:p="http://schemas.microsoft.com/office/2006/metadata/properties" xmlns:ns2="56169281-d10e-4687-8d86-e0ae9795bb4c" xmlns:ns3="d98033a5-711e-4d41-9a92-34dc22feb152" targetNamespace="http://schemas.microsoft.com/office/2006/metadata/properties" ma:root="true" ma:fieldsID="430f78a0ddeb4ad93cb2cb32c7d65c5c" ns2:_="" ns3:_="">
    <xsd:import namespace="56169281-d10e-4687-8d86-e0ae9795bb4c"/>
    <xsd:import namespace="d98033a5-711e-4d41-9a92-34dc22feb1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169281-d10e-4687-8d86-e0ae9795bb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98033a5-711e-4d41-9a92-34dc22feb15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99CAED-701D-44BF-B45E-0631AD0D07E6}">
  <ds:schemaRefs>
    <ds:schemaRef ds:uri="56169281-d10e-4687-8d86-e0ae9795bb4c"/>
    <ds:schemaRef ds:uri="http://schemas.microsoft.com/office/2006/metadata/properties"/>
    <ds:schemaRef ds:uri="http://schemas.microsoft.com/office/infopath/2007/PartnerControls"/>
    <ds:schemaRef ds:uri="http://schemas.microsoft.com/office/2006/documentManagement/types"/>
    <ds:schemaRef ds:uri="http://purl.org/dc/terms/"/>
    <ds:schemaRef ds:uri="http://www.w3.org/XML/1998/namespace"/>
    <ds:schemaRef ds:uri="http://purl.org/dc/dcmitype/"/>
    <ds:schemaRef ds:uri="http://schemas.openxmlformats.org/package/2006/metadata/core-properties"/>
    <ds:schemaRef ds:uri="d98033a5-711e-4d41-9a92-34dc22feb152"/>
    <ds:schemaRef ds:uri="http://purl.org/dc/elements/1.1/"/>
  </ds:schemaRefs>
</ds:datastoreItem>
</file>

<file path=customXml/itemProps2.xml><?xml version="1.0" encoding="utf-8"?>
<ds:datastoreItem xmlns:ds="http://schemas.openxmlformats.org/officeDocument/2006/customXml" ds:itemID="{6987676A-099B-4B53-B66D-C60F83A71424}">
  <ds:schemaRefs>
    <ds:schemaRef ds:uri="http://schemas.microsoft.com/sharepoint/v3/contenttype/forms"/>
  </ds:schemaRefs>
</ds:datastoreItem>
</file>

<file path=customXml/itemProps3.xml><?xml version="1.0" encoding="utf-8"?>
<ds:datastoreItem xmlns:ds="http://schemas.openxmlformats.org/officeDocument/2006/customXml" ds:itemID="{DAF4F739-B76C-4907-A1E7-133652B3E2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6169281-d10e-4687-8d86-e0ae9795bb4c"/>
    <ds:schemaRef ds:uri="d98033a5-711e-4d41-9a92-34dc22feb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UTA Accessible Template</Template>
  <TotalTime>1328</TotalTime>
  <Words>1980</Words>
  <Application>Microsoft Office PowerPoint</Application>
  <PresentationFormat>On-screen Show (16:9)</PresentationFormat>
  <Paragraphs>214</Paragraphs>
  <Slides>14</Slides>
  <Notes>14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14</vt:i4>
      </vt:variant>
    </vt:vector>
  </HeadingPairs>
  <TitlesOfParts>
    <vt:vector size="26" baseType="lpstr">
      <vt:lpstr>Aptos</vt:lpstr>
      <vt:lpstr>Aptos Narrow</vt:lpstr>
      <vt:lpstr>Arial</vt:lpstr>
      <vt:lpstr>Calibri</vt:lpstr>
      <vt:lpstr>Cascadia Mono SemiBold</vt:lpstr>
      <vt:lpstr>Courier New</vt:lpstr>
      <vt:lpstr>Helvetica</vt:lpstr>
      <vt:lpstr>Montserrat ExtraBold</vt:lpstr>
      <vt:lpstr>Open Sans</vt:lpstr>
      <vt:lpstr>Wingdings</vt:lpstr>
      <vt:lpstr>UTA Accessible Template</vt:lpstr>
      <vt:lpstr>Ocean Free</vt:lpstr>
      <vt:lpstr>"Tumor Grade Classification and Segmentation in Low-Grade Gliomas Using Deep Learning"</vt:lpstr>
      <vt:lpstr>Problem Overview</vt:lpstr>
      <vt:lpstr>Approach Overview</vt:lpstr>
      <vt:lpstr>Data and Preprocessing</vt:lpstr>
      <vt:lpstr>Data and Preprocessing</vt:lpstr>
      <vt:lpstr>Model Architecture</vt:lpstr>
      <vt:lpstr>Model Architecture</vt:lpstr>
      <vt:lpstr>Loss Functions, Optimization, and Metrics</vt:lpstr>
      <vt:lpstr>Experimental Results</vt:lpstr>
      <vt:lpstr>Experimental Results</vt:lpstr>
      <vt:lpstr>Experimental Results</vt:lpstr>
      <vt:lpstr>Conclusion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 Melissa J</dc:creator>
  <cp:lastModifiedBy>Alishbah Fahad</cp:lastModifiedBy>
  <cp:revision>87</cp:revision>
  <dcterms:created xsi:type="dcterms:W3CDTF">2021-08-31T19:16:02Z</dcterms:created>
  <dcterms:modified xsi:type="dcterms:W3CDTF">2024-12-09T20:32:46Z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0x0101006AE8C2F9B7856C4FB1B45376C9CA1279</vt:lpwstr>
  </property>
</Properties>
</file>