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46"/>
  </p:notesMasterIdLst>
  <p:sldIdLst>
    <p:sldId id="256" r:id="rId4"/>
    <p:sldId id="261" r:id="rId5"/>
    <p:sldId id="327" r:id="rId6"/>
    <p:sldId id="351" r:id="rId7"/>
    <p:sldId id="352" r:id="rId8"/>
    <p:sldId id="328" r:id="rId9"/>
    <p:sldId id="329" r:id="rId10"/>
    <p:sldId id="331" r:id="rId11"/>
    <p:sldId id="265" r:id="rId12"/>
    <p:sldId id="355" r:id="rId13"/>
    <p:sldId id="332" r:id="rId14"/>
    <p:sldId id="356" r:id="rId15"/>
    <p:sldId id="300" r:id="rId16"/>
    <p:sldId id="315" r:id="rId17"/>
    <p:sldId id="334" r:id="rId18"/>
    <p:sldId id="335" r:id="rId19"/>
    <p:sldId id="336" r:id="rId20"/>
    <p:sldId id="337" r:id="rId21"/>
    <p:sldId id="338" r:id="rId22"/>
    <p:sldId id="339" r:id="rId23"/>
    <p:sldId id="340" r:id="rId24"/>
    <p:sldId id="322" r:id="rId25"/>
    <p:sldId id="357" r:id="rId26"/>
    <p:sldId id="341" r:id="rId27"/>
    <p:sldId id="342" r:id="rId28"/>
    <p:sldId id="343" r:id="rId29"/>
    <p:sldId id="308" r:id="rId30"/>
    <p:sldId id="344" r:id="rId31"/>
    <p:sldId id="358" r:id="rId32"/>
    <p:sldId id="345" r:id="rId33"/>
    <p:sldId id="359" r:id="rId34"/>
    <p:sldId id="346" r:id="rId35"/>
    <p:sldId id="360" r:id="rId36"/>
    <p:sldId id="347" r:id="rId37"/>
    <p:sldId id="361" r:id="rId38"/>
    <p:sldId id="348" r:id="rId39"/>
    <p:sldId id="362" r:id="rId40"/>
    <p:sldId id="349" r:id="rId41"/>
    <p:sldId id="363" r:id="rId42"/>
    <p:sldId id="365" r:id="rId43"/>
    <p:sldId id="364" r:id="rId44"/>
    <p:sldId id="311" r:id="rId4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ak Ahamed" initials="AA" lastIdx="1" clrIdx="0">
    <p:extLst>
      <p:ext uri="{19B8F6BF-5375-455C-9EA6-DF929625EA0E}">
        <p15:presenceInfo xmlns:p15="http://schemas.microsoft.com/office/powerpoint/2012/main" userId="1b7bd892a345f2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96" autoAdjust="0"/>
  </p:normalViewPr>
  <p:slideViewPr>
    <p:cSldViewPr>
      <p:cViewPr varScale="1">
        <p:scale>
          <a:sx n="113" d="100"/>
          <a:sy n="113" d="100"/>
        </p:scale>
        <p:origin x="1051" y="8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B9BBB-38C9-4B0C-AE19-4C13CE6B2065}"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1874E-ECC0-44A9-87DC-0A5A198DA6E3}" type="slidenum">
              <a:rPr lang="en-US" smtClean="0"/>
              <a:t>‹#›</a:t>
            </a:fld>
            <a:endParaRPr lang="en-US"/>
          </a:p>
        </p:txBody>
      </p:sp>
    </p:spTree>
    <p:extLst>
      <p:ext uri="{BB962C8B-B14F-4D97-AF65-F5344CB8AC3E}">
        <p14:creationId xmlns:p14="http://schemas.microsoft.com/office/powerpoint/2010/main" val="39960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319464" y="411510"/>
            <a:ext cx="4824536" cy="1872208"/>
          </a:xfrm>
        </p:spPr>
        <p:txBody>
          <a:bodyPr/>
          <a:lstStyle/>
          <a:p>
            <a:r>
              <a:rPr lang="en-US" altLang="ko-KR" sz="3000" dirty="0">
                <a:ea typeface="맑은 고딕" pitchFamily="50" charset="-127"/>
              </a:rPr>
              <a:t>CUSTOMER CHURN </a:t>
            </a:r>
          </a:p>
          <a:p>
            <a:r>
              <a:rPr lang="en-US" altLang="ko-KR" sz="3000" dirty="0">
                <a:ea typeface="맑은 고딕" pitchFamily="50" charset="-127"/>
              </a:rPr>
              <a:t>PREDICTION</a:t>
            </a:r>
          </a:p>
          <a:p>
            <a:r>
              <a:rPr lang="en-US" altLang="ko-KR" sz="3000" dirty="0">
                <a:ea typeface="맑은 고딕" pitchFamily="50" charset="-127"/>
              </a:rPr>
              <a:t>TELECOM INDUSTRY</a:t>
            </a:r>
            <a:endParaRPr lang="en-US" altLang="ko-KR" sz="3000" dirty="0"/>
          </a:p>
        </p:txBody>
      </p:sp>
      <p:sp>
        <p:nvSpPr>
          <p:cNvPr id="4" name="Text Placeholder 3"/>
          <p:cNvSpPr>
            <a:spLocks noGrp="1"/>
          </p:cNvSpPr>
          <p:nvPr>
            <p:ph type="body" sz="quarter" idx="11"/>
          </p:nvPr>
        </p:nvSpPr>
        <p:spPr>
          <a:xfrm>
            <a:off x="4411252" y="4459198"/>
            <a:ext cx="5705364" cy="488816"/>
          </a:xfrm>
        </p:spPr>
        <p:txBody>
          <a:bodyPr/>
          <a:lstStyle/>
          <a:p>
            <a:pPr>
              <a:spcBef>
                <a:spcPts val="0"/>
              </a:spcBef>
              <a:defRPr/>
            </a:pPr>
            <a:r>
              <a:rPr lang="en-US" altLang="ko-KR" b="1" dirty="0"/>
              <a:t>CANDIDATE  FOR THE DATA ANALYST INTERN </a:t>
            </a:r>
          </a:p>
          <a:p>
            <a:pPr>
              <a:spcBef>
                <a:spcPts val="0"/>
              </a:spcBef>
              <a:defRPr/>
            </a:pPr>
            <a:r>
              <a:rPr lang="en-US" altLang="ko-KR" b="1" dirty="0"/>
              <a:t>AT RECCELABS</a:t>
            </a:r>
            <a:endParaRPr lang="en-US" altLang="ko-KR" dirty="0"/>
          </a:p>
        </p:txBody>
      </p:sp>
      <p:sp>
        <p:nvSpPr>
          <p:cNvPr id="7" name="TextBox 6">
            <a:extLst>
              <a:ext uri="{FF2B5EF4-FFF2-40B4-BE49-F238E27FC236}">
                <a16:creationId xmlns:a16="http://schemas.microsoft.com/office/drawing/2014/main" id="{74A104AE-CBCA-899B-B3E1-86A6DB00BBB0}"/>
              </a:ext>
            </a:extLst>
          </p:cNvPr>
          <p:cNvSpPr txBox="1"/>
          <p:nvPr/>
        </p:nvSpPr>
        <p:spPr>
          <a:xfrm>
            <a:off x="4392488" y="3219822"/>
            <a:ext cx="4572000" cy="1200329"/>
          </a:xfrm>
          <a:prstGeom prst="rect">
            <a:avLst/>
          </a:prstGeom>
          <a:noFill/>
        </p:spPr>
        <p:txBody>
          <a:bodyPr wrap="square">
            <a:spAutoFit/>
          </a:bodyPr>
          <a:lstStyle/>
          <a:p>
            <a:pPr algn="l"/>
            <a:r>
              <a:rPr lang="en-US" dirty="0"/>
              <a:t>MZ ASHFAK AHAMED </a:t>
            </a:r>
          </a:p>
          <a:p>
            <a:pPr algn="l"/>
            <a:r>
              <a:rPr lang="en-US" dirty="0"/>
              <a:t>Electrical and Electronic Engineering (UG)</a:t>
            </a:r>
          </a:p>
          <a:p>
            <a:pPr algn="l"/>
            <a:r>
              <a:rPr lang="en-US" dirty="0"/>
              <a:t>University of Jaffna</a:t>
            </a:r>
          </a:p>
          <a:p>
            <a:pPr algn="l"/>
            <a:r>
              <a:rPr lang="en-US" dirty="0"/>
              <a:t>Sri Lanka</a:t>
            </a:r>
          </a:p>
        </p:txBody>
      </p:sp>
      <p:pic>
        <p:nvPicPr>
          <p:cNvPr id="1026" name="Picture 2" descr="Top 5 Customer Churn Prediction Models in Machine Learning">
            <a:extLst>
              <a:ext uri="{FF2B5EF4-FFF2-40B4-BE49-F238E27FC236}">
                <a16:creationId xmlns:a16="http://schemas.microsoft.com/office/drawing/2014/main" id="{687DB901-7FFA-D7D4-CB3B-8A5FFF22DA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55526"/>
            <a:ext cx="3927664"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5892" y="51470"/>
            <a:ext cx="6516216" cy="489501"/>
          </a:xfrm>
        </p:spPr>
        <p:txBody>
          <a:bodyPr/>
          <a:lstStyle/>
          <a:p>
            <a:r>
              <a:rPr lang="en-US" altLang="ko-KR" sz="2600" b="1" u="sng" dirty="0">
                <a:solidFill>
                  <a:schemeClr val="tx1">
                    <a:lumMod val="75000"/>
                    <a:lumOff val="25000"/>
                  </a:schemeClr>
                </a:solidFill>
                <a:cs typeface="Arial" pitchFamily="34" charset="0"/>
              </a:rPr>
              <a:t>2.Data Collection</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4" name="Table 3">
            <a:extLst>
              <a:ext uri="{FF2B5EF4-FFF2-40B4-BE49-F238E27FC236}">
                <a16:creationId xmlns:a16="http://schemas.microsoft.com/office/drawing/2014/main" id="{7FCEFCD7-C77B-CF87-DC72-69D626827DED}"/>
              </a:ext>
            </a:extLst>
          </p:cNvPr>
          <p:cNvGraphicFramePr>
            <a:graphicFrameLocks noGrp="1"/>
          </p:cNvGraphicFramePr>
          <p:nvPr>
            <p:extLst>
              <p:ext uri="{D42A27DB-BD31-4B8C-83A1-F6EECF244321}">
                <p14:modId xmlns:p14="http://schemas.microsoft.com/office/powerpoint/2010/main" val="916140194"/>
              </p:ext>
            </p:extLst>
          </p:nvPr>
        </p:nvGraphicFramePr>
        <p:xfrm>
          <a:off x="71495" y="963269"/>
          <a:ext cx="5580625" cy="3984745"/>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287438">
                  <a:extLst>
                    <a:ext uri="{9D8B030D-6E8A-4147-A177-3AD203B41FA5}">
                      <a16:colId xmlns:a16="http://schemas.microsoft.com/office/drawing/2014/main" val="779260314"/>
                    </a:ext>
                  </a:extLst>
                </a:gridCol>
                <a:gridCol w="379221">
                  <a:extLst>
                    <a:ext uri="{9D8B030D-6E8A-4147-A177-3AD203B41FA5}">
                      <a16:colId xmlns:a16="http://schemas.microsoft.com/office/drawing/2014/main" val="3669292260"/>
                    </a:ext>
                  </a:extLst>
                </a:gridCol>
                <a:gridCol w="1908217">
                  <a:extLst>
                    <a:ext uri="{9D8B030D-6E8A-4147-A177-3AD203B41FA5}">
                      <a16:colId xmlns:a16="http://schemas.microsoft.com/office/drawing/2014/main" val="199071058"/>
                    </a:ext>
                  </a:extLst>
                </a:gridCol>
              </a:tblGrid>
              <a:tr h="165701">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u="none" strike="noStrike" dirty="0">
                          <a:solidFill>
                            <a:srgbClr val="000000"/>
                          </a:solidFill>
                          <a:effectLst/>
                        </a:rPr>
                        <a:t>Description</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b">
                        <a:lnSpc>
                          <a:spcPct val="150000"/>
                        </a:lnSpc>
                      </a:pPr>
                      <a:r>
                        <a:rPr lang="en-US" sz="900" b="1" i="0" u="none" strike="noStrike" dirty="0">
                          <a:solidFill>
                            <a:srgbClr val="000000"/>
                          </a:solidFill>
                          <a:effectLst/>
                          <a:latin typeface="Times" panose="02020603050405020304" pitchFamily="18" charset="0"/>
                        </a:rPr>
                        <a:t>Data type</a:t>
                      </a: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392431"/>
                  </a:ext>
                </a:extLst>
              </a:tr>
              <a:tr h="165701">
                <a:tc gridSpan="4">
                  <a:txBody>
                    <a:bodyPr/>
                    <a:lstStyle/>
                    <a:p>
                      <a:pPr algn="ctr" fontAlgn="b">
                        <a:lnSpc>
                          <a:spcPct val="150000"/>
                        </a:lnSpc>
                      </a:pPr>
                      <a:r>
                        <a:rPr lang="en-US" sz="900" b="1" i="0" u="none" strike="noStrike" dirty="0">
                          <a:solidFill>
                            <a:srgbClr val="FFFF00"/>
                          </a:solidFill>
                          <a:effectLst/>
                          <a:latin typeface="Times" panose="02020603050405020304" pitchFamily="18" charset="0"/>
                        </a:rPr>
                        <a:t>Services Each Customer Has to Sign Up</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PhoneService</a:t>
                      </a:r>
                      <a:endParaRPr lang="en-US" sz="9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phone service or not (Yes or No)</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Object</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MultipleLines</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multiple lines or not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InternetService</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type of internet service the customer has</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r h="287826">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err="1">
                          <a:solidFill>
                            <a:srgbClr val="000000"/>
                          </a:solidFill>
                          <a:effectLst/>
                          <a:latin typeface="Times" panose="02020603050405020304" pitchFamily="18" charset="0"/>
                        </a:rPr>
                        <a:t>OnlineSecurity</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online security or not</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367588334"/>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OnlineBackup</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online backup or not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33719529"/>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DeviceProtection</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device protection or not</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289481736"/>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TechSupport</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tech support or not</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98298313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StreamingTV</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streaming TV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339380203"/>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StreamingMovies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 customer has a streaming movie</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4125721984"/>
                  </a:ext>
                </a:extLst>
              </a:tr>
              <a:tr h="165701">
                <a:tc gridSpan="4">
                  <a:txBody>
                    <a:bodyPr/>
                    <a:lstStyle/>
                    <a:p>
                      <a:pPr algn="ctr" fontAlgn="b">
                        <a:lnSpc>
                          <a:spcPct val="150000"/>
                        </a:lnSpc>
                      </a:pPr>
                      <a:r>
                        <a:rPr lang="en-US" sz="900" b="1" i="0" u="none" strike="noStrike" dirty="0">
                          <a:solidFill>
                            <a:srgbClr val="FF0000"/>
                          </a:solidFill>
                          <a:effectLst/>
                          <a:latin typeface="Times" panose="02020603050405020304" pitchFamily="18" charset="0"/>
                        </a:rPr>
                        <a:t>Customer Demographic Info</a:t>
                      </a: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extLst>
                  <a:ext uri="{0D108BD9-81ED-4DB2-BD59-A6C34878D82A}">
                    <a16:rowId xmlns:a16="http://schemas.microsoft.com/office/drawing/2014/main" val="1024845698"/>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CustomerID</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 Unique value for each customer</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723141281"/>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gender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The type of gender each customer</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410118820"/>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SeniorCitizen</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is a senior citizen </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int64 </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987902785"/>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Partner </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partner or not </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193782209"/>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Dependents</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dependent or not</a:t>
                      </a:r>
                    </a:p>
                  </a:txBody>
                  <a:tcPr marL="50189" marR="50189" marT="25095" marB="25095" anchor="b">
                    <a:solidFill>
                      <a:schemeClr val="accent1">
                        <a:lumMod val="20000"/>
                        <a:lumOff val="80000"/>
                      </a:schemeClr>
                    </a:solidFill>
                  </a:tcPr>
                </a:tc>
                <a:tc hMerge="1">
                  <a:txBody>
                    <a:bodyPr/>
                    <a:lstStyle/>
                    <a:p>
                      <a:endParaRPr lang="en-US"/>
                    </a:p>
                  </a:txBody>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74291832"/>
                  </a:ext>
                </a:extLst>
              </a:tr>
            </a:tbl>
          </a:graphicData>
        </a:graphic>
      </p:graphicFrame>
      <p:sp>
        <p:nvSpPr>
          <p:cNvPr id="6" name="TextBox 5">
            <a:extLst>
              <a:ext uri="{FF2B5EF4-FFF2-40B4-BE49-F238E27FC236}">
                <a16:creationId xmlns:a16="http://schemas.microsoft.com/office/drawing/2014/main" id="{D42596F7-4A86-D590-C21E-E32F801F4726}"/>
              </a:ext>
            </a:extLst>
          </p:cNvPr>
          <p:cNvSpPr txBox="1"/>
          <p:nvPr/>
        </p:nvSpPr>
        <p:spPr>
          <a:xfrm>
            <a:off x="6012160" y="1834827"/>
            <a:ext cx="2952328" cy="1384995"/>
          </a:xfrm>
          <a:prstGeom prst="rect">
            <a:avLst/>
          </a:prstGeom>
          <a:noFill/>
        </p:spPr>
        <p:txBody>
          <a:bodyPr wrap="square">
            <a:spAutoFit/>
          </a:bodyPr>
          <a:lstStyle/>
          <a:p>
            <a:pPr marL="285750" indent="-285750">
              <a:buFont typeface="Wingdings" panose="05000000000000000000" pitchFamily="2" charset="2"/>
              <a:buChar char="v"/>
            </a:pPr>
            <a:r>
              <a:rPr lang="en-US" sz="1400" i="0" dirty="0">
                <a:effectLst/>
                <a:latin typeface="+mj-lt"/>
              </a:rPr>
              <a:t>Relevance to Business or Industry.</a:t>
            </a:r>
          </a:p>
          <a:p>
            <a:pPr marL="285750" indent="-285750">
              <a:buFont typeface="Wingdings" panose="05000000000000000000" pitchFamily="2" charset="2"/>
              <a:buChar char="v"/>
            </a:pPr>
            <a:r>
              <a:rPr lang="en-US" sz="1400" dirty="0">
                <a:latin typeface="+mj-lt"/>
              </a:rPr>
              <a:t>Attributes are related to all.</a:t>
            </a:r>
          </a:p>
          <a:p>
            <a:pPr marL="285750" indent="-285750">
              <a:buFont typeface="Wingdings" panose="05000000000000000000" pitchFamily="2" charset="2"/>
              <a:buChar char="v"/>
            </a:pPr>
            <a:r>
              <a:rPr lang="en-US" sz="1400" i="0" dirty="0">
                <a:effectLst/>
                <a:latin typeface="+mj-lt"/>
              </a:rPr>
              <a:t>Opportunity for Improvement</a:t>
            </a:r>
          </a:p>
          <a:p>
            <a:pPr marL="285750" indent="-285750">
              <a:buFont typeface="Wingdings" panose="05000000000000000000" pitchFamily="2" charset="2"/>
              <a:buChar char="v"/>
            </a:pPr>
            <a:r>
              <a:rPr lang="en-US" sz="1400" dirty="0">
                <a:latin typeface="+mj-lt"/>
              </a:rPr>
              <a:t>Easy to Understand.</a:t>
            </a:r>
          </a:p>
          <a:p>
            <a:pPr marL="285750" indent="-285750">
              <a:buFont typeface="Wingdings" panose="05000000000000000000" pitchFamily="2" charset="2"/>
              <a:buChar char="v"/>
            </a:pPr>
            <a:r>
              <a:rPr lang="en-US" sz="1400" dirty="0">
                <a:latin typeface="+mj-lt"/>
              </a:rPr>
              <a:t>Real-world Application.</a:t>
            </a:r>
          </a:p>
        </p:txBody>
      </p:sp>
      <p:sp>
        <p:nvSpPr>
          <p:cNvPr id="7" name="Text Placeholder 1">
            <a:extLst>
              <a:ext uri="{FF2B5EF4-FFF2-40B4-BE49-F238E27FC236}">
                <a16:creationId xmlns:a16="http://schemas.microsoft.com/office/drawing/2014/main" id="{2875C6FA-E525-7F54-F44B-F3B07FF3DFFC}"/>
              </a:ext>
            </a:extLst>
          </p:cNvPr>
          <p:cNvSpPr txBox="1">
            <a:spLocks/>
          </p:cNvSpPr>
          <p:nvPr/>
        </p:nvSpPr>
        <p:spPr>
          <a:xfrm>
            <a:off x="5976161" y="1362169"/>
            <a:ext cx="2844311" cy="489501"/>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2000" b="1" u="sng" dirty="0"/>
              <a:t>Why This Data</a:t>
            </a:r>
            <a:endParaRPr lang="ko-KR" altLang="en-US" sz="2000" b="1" u="sng" dirty="0"/>
          </a:p>
        </p:txBody>
      </p:sp>
    </p:spTree>
    <p:extLst>
      <p:ext uri="{BB962C8B-B14F-4D97-AF65-F5344CB8AC3E}">
        <p14:creationId xmlns:p14="http://schemas.microsoft.com/office/powerpoint/2010/main" val="313925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5892" y="51470"/>
            <a:ext cx="6516216" cy="489501"/>
          </a:xfrm>
        </p:spPr>
        <p:txBody>
          <a:bodyPr/>
          <a:lstStyle/>
          <a:p>
            <a:r>
              <a:rPr lang="en-US" altLang="ko-KR" sz="2600" b="1" u="sng" dirty="0">
                <a:solidFill>
                  <a:schemeClr val="tx1">
                    <a:lumMod val="75000"/>
                    <a:lumOff val="25000"/>
                  </a:schemeClr>
                </a:solidFill>
                <a:cs typeface="Arial" pitchFamily="34" charset="0"/>
              </a:rPr>
              <a:t>2.Data Collection</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4" name="Table 3">
            <a:extLst>
              <a:ext uri="{FF2B5EF4-FFF2-40B4-BE49-F238E27FC236}">
                <a16:creationId xmlns:a16="http://schemas.microsoft.com/office/drawing/2014/main" id="{7FCEFCD7-C77B-CF87-DC72-69D626827DED}"/>
              </a:ext>
            </a:extLst>
          </p:cNvPr>
          <p:cNvGraphicFramePr>
            <a:graphicFrameLocks noGrp="1"/>
          </p:cNvGraphicFramePr>
          <p:nvPr>
            <p:extLst>
              <p:ext uri="{D42A27DB-BD31-4B8C-83A1-F6EECF244321}">
                <p14:modId xmlns:p14="http://schemas.microsoft.com/office/powerpoint/2010/main" val="579254845"/>
              </p:ext>
            </p:extLst>
          </p:nvPr>
        </p:nvGraphicFramePr>
        <p:xfrm>
          <a:off x="1799687" y="891261"/>
          <a:ext cx="5580625" cy="2114058"/>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287438">
                  <a:extLst>
                    <a:ext uri="{9D8B030D-6E8A-4147-A177-3AD203B41FA5}">
                      <a16:colId xmlns:a16="http://schemas.microsoft.com/office/drawing/2014/main" val="779260314"/>
                    </a:ext>
                  </a:extLst>
                </a:gridCol>
                <a:gridCol w="379221">
                  <a:extLst>
                    <a:ext uri="{9D8B030D-6E8A-4147-A177-3AD203B41FA5}">
                      <a16:colId xmlns:a16="http://schemas.microsoft.com/office/drawing/2014/main" val="3669292260"/>
                    </a:ext>
                  </a:extLst>
                </a:gridCol>
                <a:gridCol w="1908217">
                  <a:extLst>
                    <a:ext uri="{9D8B030D-6E8A-4147-A177-3AD203B41FA5}">
                      <a16:colId xmlns:a16="http://schemas.microsoft.com/office/drawing/2014/main" val="199071058"/>
                    </a:ext>
                  </a:extLst>
                </a:gridCol>
              </a:tblGrid>
              <a:tr h="165701">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u="none" strike="noStrike" dirty="0">
                          <a:solidFill>
                            <a:srgbClr val="000000"/>
                          </a:solidFill>
                          <a:effectLst/>
                        </a:rPr>
                        <a:t>Description</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b">
                        <a:lnSpc>
                          <a:spcPct val="150000"/>
                        </a:lnSpc>
                      </a:pPr>
                      <a:r>
                        <a:rPr lang="en-US" sz="900" b="1" i="0" u="none" strike="noStrike" dirty="0">
                          <a:solidFill>
                            <a:srgbClr val="000000"/>
                          </a:solidFill>
                          <a:effectLst/>
                          <a:latin typeface="Times" panose="02020603050405020304" pitchFamily="18" charset="0"/>
                        </a:rPr>
                        <a:t>Data type</a:t>
                      </a: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392431"/>
                  </a:ext>
                </a:extLst>
              </a:tr>
              <a:tr h="165701">
                <a:tc gridSpan="4">
                  <a:txBody>
                    <a:bodyPr/>
                    <a:lstStyle/>
                    <a:p>
                      <a:pPr algn="ctr" fontAlgn="b">
                        <a:lnSpc>
                          <a:spcPct val="150000"/>
                        </a:lnSpc>
                      </a:pPr>
                      <a:r>
                        <a:rPr lang="en-US" sz="900" b="1" i="0" u="none" strike="noStrike" dirty="0">
                          <a:solidFill>
                            <a:srgbClr val="FF0000"/>
                          </a:solidFill>
                          <a:effectLst/>
                          <a:latin typeface="Times" panose="02020603050405020304" pitchFamily="18" charset="0"/>
                        </a:rPr>
                        <a:t>Customer Account Information (C-3, N-3)</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Contract </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type of contract the customer has</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PaperlessBilling</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customer has a paperless billing</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PaymentMethod</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payment method used by the customer </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r h="230664">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algn="ctr" fontAlgn="b">
                        <a:lnSpc>
                          <a:spcPct val="150000"/>
                        </a:lnSpc>
                      </a:pP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367588334"/>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Tenure</a:t>
                      </a: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How long customer has stayed in the company</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int64 </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33719529"/>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MonthlyCharges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Amount charged to the customer monthly</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Float64</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289481736"/>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TotalCharges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The total amount charged to the customer</a:t>
                      </a:r>
                    </a:p>
                  </a:txBody>
                  <a:tcPr marL="50189" marR="50189" marT="25095" marB="25095" anchor="b">
                    <a:solidFill>
                      <a:schemeClr val="accent1">
                        <a:lumMod val="20000"/>
                        <a:lumOff val="80000"/>
                      </a:schemeClr>
                    </a:solidFill>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Object</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982983132"/>
                  </a:ext>
                </a:extLst>
              </a:tr>
            </a:tbl>
          </a:graphicData>
        </a:graphic>
      </p:graphicFrame>
    </p:spTree>
    <p:extLst>
      <p:ext uri="{BB962C8B-B14F-4D97-AF65-F5344CB8AC3E}">
        <p14:creationId xmlns:p14="http://schemas.microsoft.com/office/powerpoint/2010/main" val="27495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80D45B-738B-6680-D915-03714748B935}"/>
              </a:ext>
            </a:extLst>
          </p:cNvPr>
          <p:cNvSpPr>
            <a:spLocks noGrp="1"/>
          </p:cNvSpPr>
          <p:nvPr>
            <p:ph type="body" sz="quarter" idx="10"/>
          </p:nvPr>
        </p:nvSpPr>
        <p:spPr>
          <a:xfrm>
            <a:off x="0" y="483518"/>
            <a:ext cx="9144000" cy="216024"/>
          </a:xfrm>
        </p:spPr>
        <p:txBody>
          <a:bodyPr/>
          <a:lstStyle/>
          <a:p>
            <a:r>
              <a:rPr lang="en-US" altLang="ko-KR" sz="2600" b="1" u="sng" dirty="0">
                <a:solidFill>
                  <a:schemeClr val="tx1">
                    <a:lumMod val="75000"/>
                    <a:lumOff val="25000"/>
                  </a:schemeClr>
                </a:solidFill>
                <a:cs typeface="Arial" pitchFamily="34" charset="0"/>
              </a:rPr>
              <a:t>3.Exploratory Data Analysis (EDA)</a:t>
            </a:r>
            <a:endParaRPr lang="ko-KR" altLang="en-US" sz="2600" b="1" u="sng" dirty="0">
              <a:solidFill>
                <a:schemeClr val="tx1">
                  <a:lumMod val="75000"/>
                  <a:lumOff val="25000"/>
                </a:schemeClr>
              </a:solidFill>
              <a:cs typeface="Arial" pitchFamily="34" charset="0"/>
            </a:endParaRPr>
          </a:p>
          <a:p>
            <a:endParaRPr lang="en-US" sz="2600" b="1" u="sng" dirty="0"/>
          </a:p>
        </p:txBody>
      </p:sp>
      <p:pic>
        <p:nvPicPr>
          <p:cNvPr id="7" name="Picture 6">
            <a:extLst>
              <a:ext uri="{FF2B5EF4-FFF2-40B4-BE49-F238E27FC236}">
                <a16:creationId xmlns:a16="http://schemas.microsoft.com/office/drawing/2014/main" id="{2601FB2B-1753-31D0-4B68-26D818D50C0D}"/>
              </a:ext>
            </a:extLst>
          </p:cNvPr>
          <p:cNvPicPr>
            <a:picLocks noChangeAspect="1"/>
          </p:cNvPicPr>
          <p:nvPr/>
        </p:nvPicPr>
        <p:blipFill rotWithShape="1">
          <a:blip r:embed="rId2"/>
          <a:srcRect r="2073"/>
          <a:stretch/>
        </p:blipFill>
        <p:spPr>
          <a:xfrm>
            <a:off x="0" y="707079"/>
            <a:ext cx="6804248" cy="1936679"/>
          </a:xfrm>
          <a:prstGeom prst="rect">
            <a:avLst/>
          </a:prstGeom>
        </p:spPr>
      </p:pic>
      <p:pic>
        <p:nvPicPr>
          <p:cNvPr id="9" name="Picture 8">
            <a:extLst>
              <a:ext uri="{FF2B5EF4-FFF2-40B4-BE49-F238E27FC236}">
                <a16:creationId xmlns:a16="http://schemas.microsoft.com/office/drawing/2014/main" id="{525E4245-8EB5-3EAA-A3D1-C12D70C4AD73}"/>
              </a:ext>
            </a:extLst>
          </p:cNvPr>
          <p:cNvPicPr>
            <a:picLocks noChangeAspect="1"/>
          </p:cNvPicPr>
          <p:nvPr/>
        </p:nvPicPr>
        <p:blipFill>
          <a:blip r:embed="rId3"/>
          <a:stretch>
            <a:fillRect/>
          </a:stretch>
        </p:blipFill>
        <p:spPr>
          <a:xfrm>
            <a:off x="6804248" y="802520"/>
            <a:ext cx="2155784" cy="1769230"/>
          </a:xfrm>
          <a:prstGeom prst="rect">
            <a:avLst/>
          </a:prstGeom>
        </p:spPr>
      </p:pic>
      <p:pic>
        <p:nvPicPr>
          <p:cNvPr id="4" name="Picture 3">
            <a:extLst>
              <a:ext uri="{FF2B5EF4-FFF2-40B4-BE49-F238E27FC236}">
                <a16:creationId xmlns:a16="http://schemas.microsoft.com/office/drawing/2014/main" id="{319755E0-FCEC-6799-9375-80063B385BDD}"/>
              </a:ext>
            </a:extLst>
          </p:cNvPr>
          <p:cNvPicPr>
            <a:picLocks noChangeAspect="1"/>
          </p:cNvPicPr>
          <p:nvPr/>
        </p:nvPicPr>
        <p:blipFill>
          <a:blip r:embed="rId4"/>
          <a:stretch>
            <a:fillRect/>
          </a:stretch>
        </p:blipFill>
        <p:spPr>
          <a:xfrm>
            <a:off x="3851920" y="3219822"/>
            <a:ext cx="1152128" cy="709711"/>
          </a:xfrm>
          <a:prstGeom prst="rect">
            <a:avLst/>
          </a:prstGeom>
        </p:spPr>
      </p:pic>
    </p:spTree>
    <p:extLst>
      <p:ext uri="{BB962C8B-B14F-4D97-AF65-F5344CB8AC3E}">
        <p14:creationId xmlns:p14="http://schemas.microsoft.com/office/powerpoint/2010/main" val="51018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0DAA7E-E58F-6E0F-C488-E215CC6B7F07}"/>
              </a:ext>
            </a:extLst>
          </p:cNvPr>
          <p:cNvSpPr txBox="1"/>
          <p:nvPr/>
        </p:nvSpPr>
        <p:spPr>
          <a:xfrm>
            <a:off x="2267744" y="123478"/>
            <a:ext cx="4572000"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3.1 Explore Features classes and their values</a:t>
            </a:r>
            <a:endParaRPr lang="en-US" sz="1600" u="sng" dirty="0"/>
          </a:p>
        </p:txBody>
      </p:sp>
      <p:graphicFrame>
        <p:nvGraphicFramePr>
          <p:cNvPr id="11" name="Table 10">
            <a:extLst>
              <a:ext uri="{FF2B5EF4-FFF2-40B4-BE49-F238E27FC236}">
                <a16:creationId xmlns:a16="http://schemas.microsoft.com/office/drawing/2014/main" id="{AA6AC072-3557-B095-846C-45AAA4F33B1B}"/>
              </a:ext>
            </a:extLst>
          </p:cNvPr>
          <p:cNvGraphicFramePr>
            <a:graphicFrameLocks noGrp="1"/>
          </p:cNvGraphicFramePr>
          <p:nvPr>
            <p:extLst>
              <p:ext uri="{D42A27DB-BD31-4B8C-83A1-F6EECF244321}">
                <p14:modId xmlns:p14="http://schemas.microsoft.com/office/powerpoint/2010/main" val="1806395396"/>
              </p:ext>
            </p:extLst>
          </p:nvPr>
        </p:nvGraphicFramePr>
        <p:xfrm>
          <a:off x="107504" y="1183159"/>
          <a:ext cx="4392488" cy="3548831"/>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666659">
                  <a:extLst>
                    <a:ext uri="{9D8B030D-6E8A-4147-A177-3AD203B41FA5}">
                      <a16:colId xmlns:a16="http://schemas.microsoft.com/office/drawing/2014/main" val="779260314"/>
                    </a:ext>
                  </a:extLst>
                </a:gridCol>
                <a:gridCol w="720080">
                  <a:extLst>
                    <a:ext uri="{9D8B030D-6E8A-4147-A177-3AD203B41FA5}">
                      <a16:colId xmlns:a16="http://schemas.microsoft.com/office/drawing/2014/main" val="199071058"/>
                    </a:ext>
                  </a:extLst>
                </a:gridCol>
              </a:tblGrid>
              <a:tr h="165701">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u="none" strike="noStrike" dirty="0">
                          <a:solidFill>
                            <a:srgbClr val="000000"/>
                          </a:solidFill>
                          <a:effectLst/>
                        </a:rPr>
                        <a:t>Unique classes &amp; values</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algn="ctr" fontAlgn="b">
                        <a:lnSpc>
                          <a:spcPct val="150000"/>
                        </a:lnSpc>
                      </a:pPr>
                      <a:r>
                        <a:rPr lang="en-US" sz="900" b="1" i="0" u="none" strike="noStrike" dirty="0">
                          <a:solidFill>
                            <a:srgbClr val="000000"/>
                          </a:solidFill>
                          <a:effectLst/>
                          <a:latin typeface="Times" panose="02020603050405020304" pitchFamily="18" charset="0"/>
                        </a:rPr>
                        <a:t>Total values</a:t>
                      </a: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91392431"/>
                  </a:ext>
                </a:extLst>
              </a:tr>
              <a:tr h="165701">
                <a:tc gridSpan="3">
                  <a:txBody>
                    <a:bodyPr/>
                    <a:lstStyle/>
                    <a:p>
                      <a:pPr algn="ctr" fontAlgn="b">
                        <a:lnSpc>
                          <a:spcPct val="150000"/>
                        </a:lnSpc>
                      </a:pPr>
                      <a:r>
                        <a:rPr lang="en-US" sz="900" b="1" i="0" u="none" strike="noStrike" dirty="0">
                          <a:solidFill>
                            <a:srgbClr val="FF0000"/>
                          </a:solidFill>
                          <a:effectLst/>
                          <a:latin typeface="Times" panose="02020603050405020304" pitchFamily="18" charset="0"/>
                        </a:rPr>
                        <a:t>Services Each Customer Has to Sign Up</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1"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PhoneService</a:t>
                      </a:r>
                      <a:endParaRPr lang="en-US" sz="9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'Yes': 6361, 'No': 682</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7043</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MultipleLines</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3390, 'Yes': 2971, 'No phone service': 682</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InternetService</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'Fiber optic': 3096, 'DSL': 2421, 'No':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r h="287826">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err="1">
                          <a:solidFill>
                            <a:srgbClr val="000000"/>
                          </a:solidFill>
                          <a:effectLst/>
                          <a:latin typeface="Times" panose="02020603050405020304" pitchFamily="18" charset="0"/>
                        </a:rPr>
                        <a:t>OnlineSecurity</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3498, 'Yes': 2019,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367588334"/>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OnlineBackup</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3088, 'Yes': 2429,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33719529"/>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DeviceProtection</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3095, 'Yes': 2422,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289481736"/>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TechSupport</a:t>
                      </a:r>
                      <a:r>
                        <a:rPr lang="en-US" sz="900" b="0" i="0" u="none" strike="noStrike" dirty="0">
                          <a:solidFill>
                            <a:srgbClr val="000000"/>
                          </a:solidFill>
                          <a:effectLst/>
                          <a:latin typeface="Times" panose="02020603050405020304" pitchFamily="18" charset="0"/>
                        </a:rPr>
                        <a:t>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3473, 'Yes': 2044,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98298313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StreamingTV</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2810, 'Yes': 2707,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339380203"/>
                  </a:ext>
                </a:extLst>
              </a:tr>
              <a:tr h="287826">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StreamingMovies</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2785, 'Yes': 2732, 'No internet service': 1526</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4125721984"/>
                  </a:ext>
                </a:extLst>
              </a:tr>
              <a:tr h="165701">
                <a:tc gridSpan="3">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1" i="0" u="none" strike="noStrike" dirty="0">
                          <a:solidFill>
                            <a:srgbClr val="FF0000"/>
                          </a:solidFill>
                          <a:effectLst/>
                          <a:latin typeface="Times" panose="02020603050405020304" pitchFamily="18" charset="0"/>
                        </a:rPr>
                        <a:t>Customer Demographic Info</a:t>
                      </a: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tc>
                <a:extLst>
                  <a:ext uri="{0D108BD9-81ED-4DB2-BD59-A6C34878D82A}">
                    <a16:rowId xmlns:a16="http://schemas.microsoft.com/office/drawing/2014/main" val="1024845698"/>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gender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'Male': 3555, 'Female': 3488</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2410118820"/>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Partner </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3641, 'Yes': 3402</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193782209"/>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Dependents</a:t>
                      </a:r>
                    </a:p>
                  </a:txBody>
                  <a:tcPr marL="50189" marR="50189" marT="25095" marB="25095" anchor="b">
                    <a:solidFill>
                      <a:schemeClr val="accent1">
                        <a:lumMod val="20000"/>
                        <a:lumOff val="80000"/>
                      </a:schemeClr>
                    </a:solidFill>
                  </a:tcPr>
                </a:tc>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'No': 4933, 'Yes': 2110</a:t>
                      </a:r>
                    </a:p>
                  </a:txBody>
                  <a:tcPr marL="50189" marR="50189" marT="25095" marB="25095" anchor="b">
                    <a:solidFill>
                      <a:schemeClr val="accent1">
                        <a:lumMod val="20000"/>
                        <a:lumOff val="80000"/>
                      </a:schemeClr>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1674291832"/>
                  </a:ext>
                </a:extLst>
              </a:tr>
            </a:tbl>
          </a:graphicData>
        </a:graphic>
      </p:graphicFrame>
      <p:graphicFrame>
        <p:nvGraphicFramePr>
          <p:cNvPr id="20" name="Table 19">
            <a:extLst>
              <a:ext uri="{FF2B5EF4-FFF2-40B4-BE49-F238E27FC236}">
                <a16:creationId xmlns:a16="http://schemas.microsoft.com/office/drawing/2014/main" id="{53FEA1C8-351A-FBA9-5497-BE7D412D658D}"/>
              </a:ext>
            </a:extLst>
          </p:cNvPr>
          <p:cNvGraphicFramePr>
            <a:graphicFrameLocks noGrp="1"/>
          </p:cNvGraphicFramePr>
          <p:nvPr>
            <p:extLst>
              <p:ext uri="{D42A27DB-BD31-4B8C-83A1-F6EECF244321}">
                <p14:modId xmlns:p14="http://schemas.microsoft.com/office/powerpoint/2010/main" val="2965933203"/>
              </p:ext>
            </p:extLst>
          </p:nvPr>
        </p:nvGraphicFramePr>
        <p:xfrm>
          <a:off x="4572000" y="1203598"/>
          <a:ext cx="4536504" cy="1332863"/>
        </p:xfrm>
        <a:graphic>
          <a:graphicData uri="http://schemas.openxmlformats.org/drawingml/2006/table">
            <a:tbl>
              <a:tblPr>
                <a:tableStyleId>{5940675A-B579-460E-94D1-54222C63F5DA}</a:tableStyleId>
              </a:tblPr>
              <a:tblGrid>
                <a:gridCol w="1005749">
                  <a:extLst>
                    <a:ext uri="{9D8B030D-6E8A-4147-A177-3AD203B41FA5}">
                      <a16:colId xmlns:a16="http://schemas.microsoft.com/office/drawing/2014/main" val="50581643"/>
                    </a:ext>
                  </a:extLst>
                </a:gridCol>
                <a:gridCol w="2666659">
                  <a:extLst>
                    <a:ext uri="{9D8B030D-6E8A-4147-A177-3AD203B41FA5}">
                      <a16:colId xmlns:a16="http://schemas.microsoft.com/office/drawing/2014/main" val="779260314"/>
                    </a:ext>
                  </a:extLst>
                </a:gridCol>
                <a:gridCol w="288032">
                  <a:extLst>
                    <a:ext uri="{9D8B030D-6E8A-4147-A177-3AD203B41FA5}">
                      <a16:colId xmlns:a16="http://schemas.microsoft.com/office/drawing/2014/main" val="2119616318"/>
                    </a:ext>
                  </a:extLst>
                </a:gridCol>
                <a:gridCol w="576064">
                  <a:extLst>
                    <a:ext uri="{9D8B030D-6E8A-4147-A177-3AD203B41FA5}">
                      <a16:colId xmlns:a16="http://schemas.microsoft.com/office/drawing/2014/main" val="427482264"/>
                    </a:ext>
                  </a:extLst>
                </a:gridCol>
              </a:tblGrid>
              <a:tr h="0">
                <a:tc>
                  <a:txBody>
                    <a:bodyPr/>
                    <a:lstStyle/>
                    <a:p>
                      <a:pPr algn="ctr" fontAlgn="b">
                        <a:lnSpc>
                          <a:spcPct val="150000"/>
                        </a:lnSpc>
                      </a:pPr>
                      <a:r>
                        <a:rPr lang="en-US" sz="900" b="1" u="none" strike="noStrike" dirty="0">
                          <a:solidFill>
                            <a:srgbClr val="000000"/>
                          </a:solidFill>
                          <a:effectLst/>
                        </a:rPr>
                        <a:t>Attribute</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1" u="none" strike="noStrike" dirty="0">
                          <a:solidFill>
                            <a:srgbClr val="000000"/>
                          </a:solidFill>
                          <a:effectLst/>
                        </a:rPr>
                        <a:t>Unique classes &amp; values</a:t>
                      </a:r>
                      <a:endParaRPr lang="en-US" sz="9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gridSpan="2">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r>
                        <a:rPr lang="en-US" sz="900" b="1" i="0" u="none" strike="noStrike" dirty="0">
                          <a:solidFill>
                            <a:srgbClr val="000000"/>
                          </a:solidFill>
                          <a:effectLst/>
                          <a:latin typeface="Times" panose="02020603050405020304" pitchFamily="18" charset="0"/>
                        </a:rPr>
                        <a:t>Total values</a:t>
                      </a: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1"/>
                    </a:solidFill>
                  </a:tcPr>
                </a:tc>
                <a:tc hMerge="1">
                  <a:txBody>
                    <a:bodyPr/>
                    <a:lstStyle/>
                    <a:p>
                      <a:pPr marL="0" marR="0" lvl="0" indent="0" algn="ctr" defTabSz="914400" rtl="0" eaLnBrk="1" fontAlgn="b" latinLnBrk="1" hangingPunct="1">
                        <a:lnSpc>
                          <a:spcPct val="150000"/>
                        </a:lnSpc>
                        <a:spcBef>
                          <a:spcPts val="0"/>
                        </a:spcBef>
                        <a:spcAft>
                          <a:spcPts val="0"/>
                        </a:spcAft>
                        <a:buClrTx/>
                        <a:buSzTx/>
                        <a:buFontTx/>
                        <a:buNone/>
                        <a:tabLst/>
                        <a:defRPr/>
                      </a:pPr>
                      <a:endParaRPr lang="en-US" sz="1000" b="1" i="0" u="none" strike="noStrike" dirty="0">
                        <a:solidFill>
                          <a:srgbClr val="000000"/>
                        </a:solidFill>
                        <a:effectLst/>
                        <a:latin typeface="Times" panose="02020603050405020304" pitchFamily="18" charset="0"/>
                      </a:endParaRPr>
                    </a:p>
                  </a:txBody>
                  <a:tcPr marL="50189" marR="50189" marT="25095" marB="25095" anchor="b">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191392431"/>
                  </a:ext>
                </a:extLst>
              </a:tr>
              <a:tr h="165701">
                <a:tc gridSpan="4">
                  <a:txBody>
                    <a:bodyPr/>
                    <a:lstStyle/>
                    <a:p>
                      <a:pPr algn="ctr" fontAlgn="b">
                        <a:lnSpc>
                          <a:spcPct val="150000"/>
                        </a:lnSpc>
                      </a:pPr>
                      <a:r>
                        <a:rPr lang="en-US" sz="900" b="1" i="0" u="none" strike="noStrike" dirty="0">
                          <a:solidFill>
                            <a:srgbClr val="FF0000"/>
                          </a:solidFill>
                          <a:effectLst/>
                          <a:latin typeface="Times" panose="02020603050405020304" pitchFamily="18" charset="0"/>
                        </a:rPr>
                        <a:t>Customer Account Information (C-3, N-3)</a:t>
                      </a: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1000" b="0" i="0" u="none" strike="noStrike" dirty="0">
                        <a:solidFill>
                          <a:srgbClr val="00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900" b="1" i="0" u="none" strike="noStrike" dirty="0">
                        <a:solidFill>
                          <a:srgbClr val="FF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lnSpc>
                          <a:spcPct val="150000"/>
                        </a:lnSpc>
                      </a:pPr>
                      <a:endParaRPr lang="en-US" sz="900" b="1" i="0" u="none" strike="noStrike" dirty="0">
                        <a:solidFill>
                          <a:srgbClr val="FF0000"/>
                        </a:solidFill>
                        <a:effectLst/>
                        <a:latin typeface="Times" panose="02020603050405020304" pitchFamily="18" charset="0"/>
                      </a:endParaRPr>
                    </a:p>
                  </a:txBody>
                  <a:tcPr marL="50189" marR="50189" marT="25095" marB="2509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479661"/>
                  </a:ext>
                </a:extLst>
              </a:tr>
              <a:tr h="165701">
                <a:tc>
                  <a:txBody>
                    <a:bodyPr/>
                    <a:lstStyle/>
                    <a:p>
                      <a:pPr algn="ctr" fontAlgn="b">
                        <a:lnSpc>
                          <a:spcPct val="150000"/>
                        </a:lnSpc>
                      </a:pPr>
                      <a:r>
                        <a:rPr lang="en-US" sz="900" b="0" i="0" u="none" strike="noStrike" dirty="0">
                          <a:solidFill>
                            <a:srgbClr val="000000"/>
                          </a:solidFill>
                          <a:effectLst/>
                          <a:latin typeface="Times" panose="02020603050405020304" pitchFamily="18" charset="0"/>
                        </a:rPr>
                        <a:t>Contract </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'Month-to-month': 3875, 'Two year': 1695, 'One year': 1473</a:t>
                      </a: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tc hMerge="1">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453924891"/>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PaperlessBilling</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'Yes': 4171, 'No': 2872</a:t>
                      </a:r>
                    </a:p>
                  </a:txBody>
                  <a:tcPr marL="50189" marR="50189" marT="25095" marB="25095" anchor="b">
                    <a:solidFill>
                      <a:schemeClr val="accent1">
                        <a:lumMod val="20000"/>
                        <a:lumOff val="80000"/>
                      </a:schemeClr>
                    </a:solidFill>
                  </a:tcPr>
                </a:tc>
                <a:tc hMerge="1">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solidFill>
                      <a:schemeClr val="accent4">
                        <a:lumMod val="20000"/>
                        <a:lumOff val="80000"/>
                      </a:schemeClr>
                    </a:solidFill>
                  </a:tcPr>
                </a:tc>
                <a:tc>
                  <a:txBody>
                    <a:bodyPr/>
                    <a:lstStyle/>
                    <a:p>
                      <a:pPr algn="ctr" fontAlgn="b">
                        <a:lnSpc>
                          <a:spcPct val="150000"/>
                        </a:lnSpc>
                      </a:pPr>
                      <a:r>
                        <a:rPr lang="en-US" sz="1000" b="0" i="0" u="none" strike="noStrike">
                          <a:solidFill>
                            <a:srgbClr val="000000"/>
                          </a:solidFill>
                          <a:effectLst/>
                          <a:latin typeface="Times" panose="02020603050405020304" pitchFamily="18" charset="0"/>
                        </a:rPr>
                        <a:t>7043</a:t>
                      </a:r>
                      <a:endParaRPr lang="en-US" sz="10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666862062"/>
                  </a:ext>
                </a:extLst>
              </a:tr>
              <a:tr h="165701">
                <a:tc>
                  <a:txBody>
                    <a:bodyPr/>
                    <a:lstStyle/>
                    <a:p>
                      <a:pPr algn="ctr" fontAlgn="b">
                        <a:lnSpc>
                          <a:spcPct val="150000"/>
                        </a:lnSpc>
                      </a:pPr>
                      <a:r>
                        <a:rPr lang="en-US" sz="900" b="0" i="0" u="none" strike="noStrike" dirty="0" err="1">
                          <a:solidFill>
                            <a:srgbClr val="000000"/>
                          </a:solidFill>
                          <a:effectLst/>
                          <a:latin typeface="Times" panose="02020603050405020304" pitchFamily="18" charset="0"/>
                        </a:rPr>
                        <a:t>PaymentMethod</a:t>
                      </a:r>
                      <a:endParaRPr lang="en-US" sz="900" b="0" i="0" u="none" strike="noStrike" dirty="0">
                        <a:solidFill>
                          <a:srgbClr val="000000"/>
                        </a:solidFill>
                        <a:effectLst/>
                        <a:latin typeface="Times" panose="02020603050405020304" pitchFamily="18" charset="0"/>
                      </a:endParaRPr>
                    </a:p>
                  </a:txBody>
                  <a:tcPr marL="50189" marR="50189" marT="25095" marB="25095" anchor="b">
                    <a:solidFill>
                      <a:schemeClr val="accent1">
                        <a:lumMod val="20000"/>
                        <a:lumOff val="80000"/>
                      </a:schemeClr>
                    </a:solidFill>
                  </a:tcPr>
                </a:tc>
                <a:tc gridSpan="2">
                  <a:txBody>
                    <a:bodyPr/>
                    <a:lstStyle/>
                    <a:p>
                      <a:pPr algn="ctr" fontAlgn="b">
                        <a:lnSpc>
                          <a:spcPct val="150000"/>
                        </a:lnSpc>
                      </a:pPr>
                      <a:r>
                        <a:rPr lang="en-US" sz="900" b="0" i="0" u="none" strike="noStrike" dirty="0">
                          <a:solidFill>
                            <a:srgbClr val="000000"/>
                          </a:solidFill>
                          <a:effectLst/>
                          <a:latin typeface="Times" panose="02020603050405020304" pitchFamily="18" charset="0"/>
                        </a:rPr>
                        <a:t>Electronic check': 2365, 'Mailed check': 1612, 'Bank transfer  </a:t>
                      </a:r>
                      <a:r>
                        <a:rPr lang="en-US" sz="900" b="0" i="0" u="none" strike="noStrike" dirty="0">
                          <a:solidFill>
                            <a:srgbClr val="000000"/>
                          </a:solidFill>
                          <a:effectLst/>
                          <a:highlight>
                            <a:srgbClr val="00FF00"/>
                          </a:highlight>
                          <a:latin typeface="Times" panose="02020603050405020304" pitchFamily="18" charset="0"/>
                        </a:rPr>
                        <a:t>(automatic)': </a:t>
                      </a:r>
                      <a:r>
                        <a:rPr lang="en-US" sz="900" b="0" i="0" u="none" strike="noStrike" dirty="0">
                          <a:solidFill>
                            <a:srgbClr val="000000"/>
                          </a:solidFill>
                          <a:effectLst/>
                          <a:latin typeface="Times" panose="02020603050405020304" pitchFamily="18" charset="0"/>
                        </a:rPr>
                        <a:t>1544, 'Credit card   (</a:t>
                      </a:r>
                      <a:r>
                        <a:rPr lang="en-US" sz="900" b="0" i="0" u="none" strike="noStrike" dirty="0">
                          <a:solidFill>
                            <a:srgbClr val="000000"/>
                          </a:solidFill>
                          <a:effectLst/>
                          <a:highlight>
                            <a:srgbClr val="00FF00"/>
                          </a:highlight>
                          <a:latin typeface="Times" panose="02020603050405020304" pitchFamily="18" charset="0"/>
                        </a:rPr>
                        <a:t>automatic)': </a:t>
                      </a:r>
                      <a:r>
                        <a:rPr lang="en-US" sz="900" b="0" i="0" u="none" strike="noStrike" dirty="0">
                          <a:solidFill>
                            <a:srgbClr val="000000"/>
                          </a:solidFill>
                          <a:effectLst/>
                          <a:latin typeface="Times" panose="02020603050405020304" pitchFamily="18" charset="0"/>
                        </a:rPr>
                        <a:t>1522</a:t>
                      </a:r>
                    </a:p>
                  </a:txBody>
                  <a:tcPr marL="50189" marR="50189" marT="25095" marB="25095" anchor="b">
                    <a:solidFill>
                      <a:schemeClr val="accent1">
                        <a:lumMod val="20000"/>
                        <a:lumOff val="80000"/>
                      </a:schemeClr>
                    </a:solidFill>
                  </a:tcPr>
                </a:tc>
                <a:tc hMerge="1">
                  <a:txBody>
                    <a:bodyPr/>
                    <a:lstStyle/>
                    <a:p>
                      <a:pPr algn="ctr" fontAlgn="b">
                        <a:lnSpc>
                          <a:spcPct val="150000"/>
                        </a:lnSpc>
                      </a:pPr>
                      <a:r>
                        <a:rPr lang="en-US" sz="1000" b="0" i="0" u="none" strike="noStrike" dirty="0">
                          <a:solidFill>
                            <a:srgbClr val="000000"/>
                          </a:solidFill>
                          <a:effectLst/>
                          <a:latin typeface="Times" panose="02020603050405020304" pitchFamily="18" charset="0"/>
                        </a:rPr>
                        <a:t>7043</a:t>
                      </a:r>
                    </a:p>
                  </a:txBody>
                  <a:tcPr marL="50189" marR="50189" marT="25095" marB="25095" anchor="b">
                    <a:solidFill>
                      <a:schemeClr val="accent4">
                        <a:lumMod val="20000"/>
                        <a:lumOff val="80000"/>
                      </a:schemeClr>
                    </a:solidFill>
                  </a:tcPr>
                </a:tc>
                <a:tc>
                  <a:txBody>
                    <a:bodyPr/>
                    <a:lstStyle/>
                    <a:p>
                      <a:pPr algn="ctr" fontAlgn="b">
                        <a:lnSpc>
                          <a:spcPct val="150000"/>
                        </a:lnSpc>
                      </a:pPr>
                      <a:r>
                        <a:rPr lang="en-US" sz="1000" b="0" i="0" u="none" strike="noStrike" dirty="0">
                          <a:solidFill>
                            <a:srgbClr val="000000"/>
                          </a:solidFill>
                          <a:effectLst/>
                          <a:latin typeface="Times" panose="02020603050405020304" pitchFamily="18" charset="0"/>
                        </a:rPr>
                        <a:t>7043</a:t>
                      </a:r>
                    </a:p>
                  </a:txBody>
                  <a:tcPr marL="50189" marR="50189" marT="25095" marB="25095" anchor="b">
                    <a:solidFill>
                      <a:schemeClr val="accent1">
                        <a:lumMod val="20000"/>
                        <a:lumOff val="80000"/>
                      </a:schemeClr>
                    </a:solidFill>
                  </a:tcPr>
                </a:tc>
                <a:extLst>
                  <a:ext uri="{0D108BD9-81ED-4DB2-BD59-A6C34878D82A}">
                    <a16:rowId xmlns:a16="http://schemas.microsoft.com/office/drawing/2014/main" val="3031026886"/>
                  </a:ext>
                </a:extLst>
              </a:tr>
            </a:tbl>
          </a:graphicData>
        </a:graphic>
      </p:graphicFrame>
      <p:sp>
        <p:nvSpPr>
          <p:cNvPr id="22" name="TextBox 21">
            <a:extLst>
              <a:ext uri="{FF2B5EF4-FFF2-40B4-BE49-F238E27FC236}">
                <a16:creationId xmlns:a16="http://schemas.microsoft.com/office/drawing/2014/main" id="{66F9A5B1-662F-985C-2DC9-5EF3EF714F33}"/>
              </a:ext>
            </a:extLst>
          </p:cNvPr>
          <p:cNvSpPr txBox="1"/>
          <p:nvPr/>
        </p:nvSpPr>
        <p:spPr>
          <a:xfrm>
            <a:off x="4644008" y="2802290"/>
            <a:ext cx="4535488" cy="1569660"/>
          </a:xfrm>
          <a:prstGeom prst="rect">
            <a:avLst/>
          </a:prstGeom>
          <a:noFill/>
        </p:spPr>
        <p:txBody>
          <a:bodyPr wrap="square">
            <a:spAutoFit/>
          </a:bodyPr>
          <a:lstStyle/>
          <a:p>
            <a:endParaRPr lang="en-US" sz="1200" dirty="0">
              <a:latin typeface="+mj-lt"/>
            </a:endParaRPr>
          </a:p>
          <a:p>
            <a:pPr marL="171450" indent="-171450">
              <a:buFont typeface="Wingdings" panose="05000000000000000000" pitchFamily="2" charset="2"/>
              <a:buChar char="v"/>
            </a:pPr>
            <a:r>
              <a:rPr lang="en-US" sz="1200" b="0" i="0" dirty="0">
                <a:solidFill>
                  <a:srgbClr val="212121"/>
                </a:solidFill>
                <a:effectLst/>
                <a:latin typeface="Roboto" panose="02000000000000000000" pitchFamily="2" charset="0"/>
              </a:rPr>
              <a:t>Categorical data are good there is no extra Blank spaces in     feature values.</a:t>
            </a:r>
          </a:p>
          <a:p>
            <a:pPr marL="171450" indent="-171450">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buFont typeface="Wingdings" panose="05000000000000000000" pitchFamily="2" charset="2"/>
              <a:buChar char="v"/>
            </a:pPr>
            <a:r>
              <a:rPr lang="en-US" sz="1200" b="0" i="0" dirty="0" err="1">
                <a:solidFill>
                  <a:srgbClr val="212121"/>
                </a:solidFill>
                <a:effectLst/>
                <a:latin typeface="Roboto" panose="02000000000000000000" pitchFamily="2" charset="0"/>
              </a:rPr>
              <a:t>PaymentMethod</a:t>
            </a:r>
            <a:r>
              <a:rPr lang="en-US" sz="1200" b="0" i="0" dirty="0">
                <a:solidFill>
                  <a:srgbClr val="212121"/>
                </a:solidFill>
                <a:effectLst/>
                <a:latin typeface="Roboto" panose="02000000000000000000" pitchFamily="2" charset="0"/>
              </a:rPr>
              <a:t> feature should be cleaned "(automatic)“</a:t>
            </a:r>
          </a:p>
          <a:p>
            <a:endParaRPr lang="en-US" sz="1200" dirty="0">
              <a:solidFill>
                <a:srgbClr val="212121"/>
              </a:solidFill>
              <a:latin typeface="Roboto" panose="02000000000000000000" pitchFamily="2" charset="0"/>
            </a:endParaRPr>
          </a:p>
          <a:p>
            <a:pPr marL="171450" indent="-171450">
              <a:buFont typeface="Wingdings" panose="05000000000000000000" pitchFamily="2" charset="2"/>
              <a:buChar char="v"/>
            </a:pPr>
            <a:r>
              <a:rPr lang="en-US" sz="1200" b="0" i="0" dirty="0">
                <a:solidFill>
                  <a:srgbClr val="212121"/>
                </a:solidFill>
                <a:effectLst/>
                <a:latin typeface="Roboto" panose="02000000000000000000" pitchFamily="2" charset="0"/>
              </a:rPr>
              <a:t>No Inconsistent data (pattern).</a:t>
            </a:r>
          </a:p>
          <a:p>
            <a:pPr marL="171450" indent="-171450">
              <a:buFont typeface="Wingdings" panose="05000000000000000000" pitchFamily="2" charset="2"/>
              <a:buChar char="v"/>
            </a:pPr>
            <a:endParaRPr lang="en-US" sz="1200" b="0" dirty="0">
              <a:effectLst/>
              <a:latin typeface="+mj-lt"/>
            </a:endParaRPr>
          </a:p>
        </p:txBody>
      </p:sp>
      <p:sp>
        <p:nvSpPr>
          <p:cNvPr id="24" name="TextBox 23">
            <a:extLst>
              <a:ext uri="{FF2B5EF4-FFF2-40B4-BE49-F238E27FC236}">
                <a16:creationId xmlns:a16="http://schemas.microsoft.com/office/drawing/2014/main" id="{87ED023E-EFE8-F799-CE67-DE44A5A3F977}"/>
              </a:ext>
            </a:extLst>
          </p:cNvPr>
          <p:cNvSpPr txBox="1"/>
          <p:nvPr/>
        </p:nvSpPr>
        <p:spPr>
          <a:xfrm>
            <a:off x="2082829" y="567429"/>
            <a:ext cx="4941829" cy="307777"/>
          </a:xfrm>
          <a:prstGeom prst="rect">
            <a:avLst/>
          </a:prstGeom>
          <a:noFill/>
        </p:spPr>
        <p:txBody>
          <a:bodyPr wrap="square">
            <a:spAutoFit/>
          </a:bodyPr>
          <a:lstStyle/>
          <a:p>
            <a:pPr marL="171450" indent="-171450">
              <a:buFont typeface="Wingdings" panose="05000000000000000000" pitchFamily="2" charset="2"/>
              <a:buChar char="v"/>
            </a:pPr>
            <a:r>
              <a:rPr lang="en-US" sz="1400" dirty="0">
                <a:latin typeface="+mj-lt"/>
              </a:rPr>
              <a:t>U</a:t>
            </a:r>
            <a:r>
              <a:rPr lang="en-US" sz="1400" b="0" dirty="0">
                <a:effectLst/>
                <a:latin typeface="+mj-lt"/>
              </a:rPr>
              <a:t>nique classes and counts without </a:t>
            </a:r>
            <a:r>
              <a:rPr lang="en-US" sz="1400" b="1" dirty="0">
                <a:effectLst/>
                <a:latin typeface="+mj-lt"/>
              </a:rPr>
              <a:t>Numerical features</a:t>
            </a:r>
          </a:p>
        </p:txBody>
      </p:sp>
    </p:spTree>
    <p:extLst>
      <p:ext uri="{BB962C8B-B14F-4D97-AF65-F5344CB8AC3E}">
        <p14:creationId xmlns:p14="http://schemas.microsoft.com/office/powerpoint/2010/main" val="169703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1C86A4-8CB0-D1E5-9FDA-DB050B00D848}"/>
              </a:ext>
            </a:extLst>
          </p:cNvPr>
          <p:cNvSpPr txBox="1"/>
          <p:nvPr/>
        </p:nvSpPr>
        <p:spPr>
          <a:xfrm>
            <a:off x="1259632" y="144964"/>
            <a:ext cx="1944216"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3.2 Null values </a:t>
            </a:r>
            <a:endParaRPr lang="en-US" sz="1600" u="sng" dirty="0"/>
          </a:p>
        </p:txBody>
      </p:sp>
      <p:pic>
        <p:nvPicPr>
          <p:cNvPr id="11" name="Picture 10">
            <a:extLst>
              <a:ext uri="{FF2B5EF4-FFF2-40B4-BE49-F238E27FC236}">
                <a16:creationId xmlns:a16="http://schemas.microsoft.com/office/drawing/2014/main" id="{FA465905-515C-5018-B01E-4B9B7B498452}"/>
              </a:ext>
            </a:extLst>
          </p:cNvPr>
          <p:cNvPicPr>
            <a:picLocks noChangeAspect="1"/>
          </p:cNvPicPr>
          <p:nvPr/>
        </p:nvPicPr>
        <p:blipFill>
          <a:blip r:embed="rId2"/>
          <a:stretch>
            <a:fillRect/>
          </a:stretch>
        </p:blipFill>
        <p:spPr>
          <a:xfrm>
            <a:off x="22195" y="627534"/>
            <a:ext cx="5118531" cy="2592288"/>
          </a:xfrm>
          <a:prstGeom prst="rect">
            <a:avLst/>
          </a:prstGeom>
        </p:spPr>
      </p:pic>
      <p:sp>
        <p:nvSpPr>
          <p:cNvPr id="21" name="TextBox 20">
            <a:extLst>
              <a:ext uri="{FF2B5EF4-FFF2-40B4-BE49-F238E27FC236}">
                <a16:creationId xmlns:a16="http://schemas.microsoft.com/office/drawing/2014/main" id="{06377F1E-3EE7-3B29-184C-0BE4F8288C71}"/>
              </a:ext>
            </a:extLst>
          </p:cNvPr>
          <p:cNvSpPr txBox="1"/>
          <p:nvPr/>
        </p:nvSpPr>
        <p:spPr>
          <a:xfrm>
            <a:off x="611560" y="3200077"/>
            <a:ext cx="2952328"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solidFill>
                  <a:srgbClr val="212121"/>
                </a:solidFill>
                <a:latin typeface="Roboto" panose="02000000000000000000" pitchFamily="2" charset="0"/>
              </a:rPr>
              <a:t>T</a:t>
            </a:r>
            <a:r>
              <a:rPr lang="en-US" sz="1400" b="0" i="0" dirty="0">
                <a:solidFill>
                  <a:srgbClr val="212121"/>
                </a:solidFill>
                <a:effectLst/>
                <a:latin typeface="Roboto" panose="02000000000000000000" pitchFamily="2" charset="0"/>
              </a:rPr>
              <a:t>here is no Null data</a:t>
            </a:r>
            <a:endParaRPr lang="en-US" sz="1400" dirty="0"/>
          </a:p>
        </p:txBody>
      </p:sp>
      <p:sp>
        <p:nvSpPr>
          <p:cNvPr id="23" name="TextBox 22">
            <a:extLst>
              <a:ext uri="{FF2B5EF4-FFF2-40B4-BE49-F238E27FC236}">
                <a16:creationId xmlns:a16="http://schemas.microsoft.com/office/drawing/2014/main" id="{551E9422-6DD8-6BCA-E41A-61E125EFC3E1}"/>
              </a:ext>
            </a:extLst>
          </p:cNvPr>
          <p:cNvSpPr txBox="1"/>
          <p:nvPr/>
        </p:nvSpPr>
        <p:spPr>
          <a:xfrm>
            <a:off x="5868144" y="114186"/>
            <a:ext cx="2160240" cy="369332"/>
          </a:xfrm>
          <a:prstGeom prst="rect">
            <a:avLst/>
          </a:prstGeom>
          <a:noFill/>
        </p:spPr>
        <p:txBody>
          <a:bodyPr wrap="square">
            <a:spAutoFit/>
          </a:bodyPr>
          <a:lstStyle/>
          <a:p>
            <a:pPr algn="l"/>
            <a:r>
              <a:rPr lang="en-US" b="1" u="sng" dirty="0">
                <a:solidFill>
                  <a:srgbClr val="212121"/>
                </a:solidFill>
                <a:latin typeface="Roboto" panose="02000000000000000000" pitchFamily="2" charset="0"/>
              </a:rPr>
              <a:t>3.3</a:t>
            </a:r>
            <a:r>
              <a:rPr lang="en-US" b="1" i="0" u="sng" dirty="0">
                <a:solidFill>
                  <a:srgbClr val="212121"/>
                </a:solidFill>
                <a:effectLst/>
                <a:latin typeface="Roboto" panose="02000000000000000000" pitchFamily="2" charset="0"/>
              </a:rPr>
              <a:t>. Data Cleaning</a:t>
            </a:r>
            <a:endParaRPr lang="en-US" b="0" i="0" u="sng" dirty="0">
              <a:solidFill>
                <a:srgbClr val="212121"/>
              </a:solidFill>
              <a:effectLst/>
              <a:latin typeface="Roboto" panose="02000000000000000000" pitchFamily="2" charset="0"/>
            </a:endParaRPr>
          </a:p>
        </p:txBody>
      </p:sp>
      <p:sp>
        <p:nvSpPr>
          <p:cNvPr id="25" name="TextBox 24">
            <a:extLst>
              <a:ext uri="{FF2B5EF4-FFF2-40B4-BE49-F238E27FC236}">
                <a16:creationId xmlns:a16="http://schemas.microsoft.com/office/drawing/2014/main" id="{9BA72A4E-3B3F-4C29-0DA2-35D5971275C6}"/>
              </a:ext>
            </a:extLst>
          </p:cNvPr>
          <p:cNvSpPr txBox="1"/>
          <p:nvPr/>
        </p:nvSpPr>
        <p:spPr>
          <a:xfrm>
            <a:off x="5652120" y="699542"/>
            <a:ext cx="3168352"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latin typeface="+mj-lt"/>
              </a:rPr>
              <a:t>D</a:t>
            </a:r>
            <a:r>
              <a:rPr lang="en-US" sz="1400" b="0" dirty="0">
                <a:effectLst/>
                <a:latin typeface="+mj-lt"/>
              </a:rPr>
              <a:t>rop </a:t>
            </a:r>
            <a:r>
              <a:rPr lang="en-US" sz="1400" b="1" dirty="0" err="1">
                <a:effectLst/>
                <a:latin typeface="+mj-lt"/>
              </a:rPr>
              <a:t>CustomerID</a:t>
            </a:r>
            <a:r>
              <a:rPr lang="en-US" sz="1400" b="0" dirty="0">
                <a:effectLst/>
                <a:latin typeface="+mj-lt"/>
              </a:rPr>
              <a:t> </a:t>
            </a:r>
            <a:r>
              <a:rPr lang="en-US" sz="1400" dirty="0">
                <a:latin typeface="+mj-lt"/>
              </a:rPr>
              <a:t>Attribute</a:t>
            </a:r>
            <a:endParaRPr lang="en-US" sz="1400" b="0" dirty="0">
              <a:effectLst/>
              <a:latin typeface="+mj-lt"/>
            </a:endParaRPr>
          </a:p>
        </p:txBody>
      </p:sp>
      <p:pic>
        <p:nvPicPr>
          <p:cNvPr id="27" name="Picture 26">
            <a:extLst>
              <a:ext uri="{FF2B5EF4-FFF2-40B4-BE49-F238E27FC236}">
                <a16:creationId xmlns:a16="http://schemas.microsoft.com/office/drawing/2014/main" id="{EB4BD575-CDF7-5C2D-A5EC-A195B1C0B5A7}"/>
              </a:ext>
            </a:extLst>
          </p:cNvPr>
          <p:cNvPicPr>
            <a:picLocks noChangeAspect="1"/>
          </p:cNvPicPr>
          <p:nvPr/>
        </p:nvPicPr>
        <p:blipFill>
          <a:blip r:embed="rId3"/>
          <a:stretch>
            <a:fillRect/>
          </a:stretch>
        </p:blipFill>
        <p:spPr>
          <a:xfrm>
            <a:off x="5652120" y="1275606"/>
            <a:ext cx="2617020" cy="2500535"/>
          </a:xfrm>
          <a:prstGeom prst="rect">
            <a:avLst/>
          </a:prstGeom>
        </p:spPr>
      </p:pic>
      <p:sp>
        <p:nvSpPr>
          <p:cNvPr id="28" name="Rectangle 27">
            <a:extLst>
              <a:ext uri="{FF2B5EF4-FFF2-40B4-BE49-F238E27FC236}">
                <a16:creationId xmlns:a16="http://schemas.microsoft.com/office/drawing/2014/main" id="{B18D7DF6-9651-1560-8B8E-E2E8FC0C6AD4}"/>
              </a:ext>
            </a:extLst>
          </p:cNvPr>
          <p:cNvSpPr/>
          <p:nvPr/>
        </p:nvSpPr>
        <p:spPr>
          <a:xfrm>
            <a:off x="5796136" y="3507854"/>
            <a:ext cx="2376264" cy="1527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FCC44AD-E07D-2B4B-EE04-669B84DFFA96}"/>
              </a:ext>
            </a:extLst>
          </p:cNvPr>
          <p:cNvSpPr txBox="1"/>
          <p:nvPr/>
        </p:nvSpPr>
        <p:spPr>
          <a:xfrm>
            <a:off x="4355976" y="4064754"/>
            <a:ext cx="4680520" cy="523220"/>
          </a:xfrm>
          <a:prstGeom prst="rect">
            <a:avLst/>
          </a:prstGeom>
          <a:noFill/>
        </p:spPr>
        <p:txBody>
          <a:bodyPr wrap="square">
            <a:spAutoFit/>
          </a:bodyPr>
          <a:lstStyle/>
          <a:p>
            <a:pPr marL="285750" indent="-285750">
              <a:buFont typeface="Wingdings" panose="05000000000000000000" pitchFamily="2" charset="2"/>
              <a:buChar char="v"/>
            </a:pPr>
            <a:r>
              <a:rPr lang="en-US" sz="1400" i="0" dirty="0" err="1">
                <a:solidFill>
                  <a:srgbClr val="212121"/>
                </a:solidFill>
                <a:effectLst/>
                <a:latin typeface="Roboto" panose="02000000000000000000" pitchFamily="2" charset="0"/>
              </a:rPr>
              <a:t>TotalCharges</a:t>
            </a:r>
            <a:r>
              <a:rPr lang="en-US" sz="1400" i="0" dirty="0">
                <a:solidFill>
                  <a:srgbClr val="212121"/>
                </a:solidFill>
                <a:effectLst/>
                <a:latin typeface="Roboto" panose="02000000000000000000" pitchFamily="2" charset="0"/>
              </a:rPr>
              <a:t> column must be </a:t>
            </a:r>
            <a:r>
              <a:rPr lang="en-US" sz="1400" b="1" i="0" dirty="0">
                <a:solidFill>
                  <a:srgbClr val="212121"/>
                </a:solidFill>
                <a:effectLst/>
                <a:latin typeface="Roboto" panose="02000000000000000000" pitchFamily="2" charset="0"/>
              </a:rPr>
              <a:t>float</a:t>
            </a:r>
            <a:r>
              <a:rPr lang="en-US" sz="1400" i="0" dirty="0">
                <a:solidFill>
                  <a:srgbClr val="212121"/>
                </a:solidFill>
                <a:effectLst/>
                <a:latin typeface="Roboto" panose="02000000000000000000" pitchFamily="2" charset="0"/>
              </a:rPr>
              <a:t> not object so we have to change it to float.</a:t>
            </a:r>
            <a:endParaRPr lang="en-US" sz="1400" dirty="0"/>
          </a:p>
        </p:txBody>
      </p:sp>
    </p:spTree>
    <p:extLst>
      <p:ext uri="{BB962C8B-B14F-4D97-AF65-F5344CB8AC3E}">
        <p14:creationId xmlns:p14="http://schemas.microsoft.com/office/powerpoint/2010/main" val="7096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051E34-D85A-EB19-BEC8-0B4AC532E875}"/>
              </a:ext>
            </a:extLst>
          </p:cNvPr>
          <p:cNvPicPr>
            <a:picLocks noChangeAspect="1"/>
          </p:cNvPicPr>
          <p:nvPr/>
        </p:nvPicPr>
        <p:blipFill rotWithShape="1">
          <a:blip r:embed="rId2"/>
          <a:srcRect l="2447" r="75729"/>
          <a:stretch/>
        </p:blipFill>
        <p:spPr>
          <a:xfrm>
            <a:off x="107504" y="109535"/>
            <a:ext cx="2304256" cy="3038279"/>
          </a:xfrm>
          <a:prstGeom prst="rect">
            <a:avLst/>
          </a:prstGeom>
        </p:spPr>
      </p:pic>
      <p:sp>
        <p:nvSpPr>
          <p:cNvPr id="6" name="Rectangle 5">
            <a:extLst>
              <a:ext uri="{FF2B5EF4-FFF2-40B4-BE49-F238E27FC236}">
                <a16:creationId xmlns:a16="http://schemas.microsoft.com/office/drawing/2014/main" id="{4490F3FE-0A7F-481B-EEEC-5F97E8D0FBFF}"/>
              </a:ext>
            </a:extLst>
          </p:cNvPr>
          <p:cNvSpPr/>
          <p:nvPr/>
        </p:nvSpPr>
        <p:spPr>
          <a:xfrm>
            <a:off x="2006682" y="195486"/>
            <a:ext cx="432048" cy="288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D8ED1B4-7339-4D26-AB0F-A462CFD69E97}"/>
              </a:ext>
            </a:extLst>
          </p:cNvPr>
          <p:cNvSpPr txBox="1"/>
          <p:nvPr/>
        </p:nvSpPr>
        <p:spPr>
          <a:xfrm>
            <a:off x="35496" y="3219822"/>
            <a:ext cx="7704856" cy="738664"/>
          </a:xfrm>
          <a:prstGeom prst="rect">
            <a:avLst/>
          </a:prstGeom>
          <a:noFill/>
        </p:spPr>
        <p:txBody>
          <a:bodyPr wrap="square">
            <a:spAutoFit/>
          </a:bodyPr>
          <a:lstStyle/>
          <a:p>
            <a:pPr marL="285750" indent="-285750" algn="l">
              <a:buFont typeface="Wingdings" panose="05000000000000000000" pitchFamily="2" charset="2"/>
              <a:buChar char="v"/>
            </a:pPr>
            <a:r>
              <a:rPr lang="en-US" sz="1400" b="1" i="0" dirty="0">
                <a:solidFill>
                  <a:srgbClr val="212121"/>
                </a:solidFill>
                <a:effectLst/>
                <a:latin typeface="Roboto" panose="02000000000000000000" pitchFamily="2" charset="0"/>
              </a:rPr>
              <a:t>We had 11 Blank values in the Feature "</a:t>
            </a:r>
            <a:r>
              <a:rPr lang="en-US" sz="1400" b="1" i="0" dirty="0" err="1">
                <a:solidFill>
                  <a:srgbClr val="212121"/>
                </a:solidFill>
                <a:effectLst/>
                <a:latin typeface="Roboto" panose="02000000000000000000" pitchFamily="2" charset="0"/>
              </a:rPr>
              <a:t>Totalcharge</a:t>
            </a:r>
            <a:r>
              <a:rPr lang="en-US" sz="1400" b="1" i="0" dirty="0">
                <a:solidFill>
                  <a:srgbClr val="212121"/>
                </a:solidFill>
                <a:effectLst/>
                <a:latin typeface="Roboto" panose="02000000000000000000" pitchFamily="2" charset="0"/>
              </a:rPr>
              <a:t>"</a:t>
            </a:r>
            <a:endParaRPr lang="en-US" sz="1400" b="0" i="0" dirty="0">
              <a:solidFill>
                <a:srgbClr val="212121"/>
              </a:solidFill>
              <a:effectLst/>
              <a:latin typeface="Roboto" panose="02000000000000000000" pitchFamily="2" charset="0"/>
            </a:endParaRP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Also we have </a:t>
            </a:r>
            <a:r>
              <a:rPr lang="en-US" sz="1400" b="1" i="0" dirty="0">
                <a:solidFill>
                  <a:srgbClr val="212121"/>
                </a:solidFill>
                <a:effectLst/>
                <a:latin typeface="Roboto" panose="02000000000000000000" pitchFamily="2" charset="0"/>
              </a:rPr>
              <a:t>0</a:t>
            </a:r>
            <a:r>
              <a:rPr lang="en-US" sz="1400" b="0" i="0" dirty="0">
                <a:solidFill>
                  <a:srgbClr val="212121"/>
                </a:solidFill>
                <a:effectLst/>
                <a:latin typeface="Roboto" panose="02000000000000000000" pitchFamily="2" charset="0"/>
              </a:rPr>
              <a:t> value for feature "tenure“ in the same </a:t>
            </a:r>
          </a:p>
          <a:p>
            <a:pPr algn="l"/>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row so the rows has been </a:t>
            </a:r>
            <a:r>
              <a:rPr lang="en-US" sz="1400" b="1" i="0" dirty="0">
                <a:solidFill>
                  <a:srgbClr val="212121"/>
                </a:solidFill>
                <a:effectLst/>
                <a:latin typeface="Roboto" panose="02000000000000000000" pitchFamily="2" charset="0"/>
              </a:rPr>
              <a:t>Removed (0.15%)</a:t>
            </a:r>
          </a:p>
        </p:txBody>
      </p:sp>
      <p:sp>
        <p:nvSpPr>
          <p:cNvPr id="14" name="TextBox 13">
            <a:extLst>
              <a:ext uri="{FF2B5EF4-FFF2-40B4-BE49-F238E27FC236}">
                <a16:creationId xmlns:a16="http://schemas.microsoft.com/office/drawing/2014/main" id="{F9290B04-2248-894B-7E01-7A59AE616461}"/>
              </a:ext>
            </a:extLst>
          </p:cNvPr>
          <p:cNvSpPr txBox="1"/>
          <p:nvPr/>
        </p:nvSpPr>
        <p:spPr>
          <a:xfrm>
            <a:off x="3851920" y="104314"/>
            <a:ext cx="5328592" cy="523220"/>
          </a:xfrm>
          <a:prstGeom prst="rect">
            <a:avLst/>
          </a:prstGeom>
          <a:noFill/>
        </p:spPr>
        <p:txBody>
          <a:bodyPr wrap="square">
            <a:spAutoFit/>
          </a:bodyPr>
          <a:lstStyle/>
          <a:p>
            <a:r>
              <a:rPr lang="en-US" sz="1400" b="1" i="0" u="sng" dirty="0">
                <a:solidFill>
                  <a:srgbClr val="212121"/>
                </a:solidFill>
                <a:effectLst/>
                <a:latin typeface="Roboto" panose="02000000000000000000" pitchFamily="2" charset="0"/>
              </a:rPr>
              <a:t>The word (automatic), in the feature </a:t>
            </a:r>
            <a:r>
              <a:rPr lang="en-US" sz="1400" b="1" i="0" u="sng" dirty="0" err="1">
                <a:solidFill>
                  <a:srgbClr val="212121"/>
                </a:solidFill>
                <a:effectLst/>
                <a:latin typeface="Roboto" panose="02000000000000000000" pitchFamily="2" charset="0"/>
              </a:rPr>
              <a:t>paymentMethod</a:t>
            </a:r>
            <a:r>
              <a:rPr lang="en-US" sz="1400" b="1" i="0" u="sng" dirty="0">
                <a:solidFill>
                  <a:srgbClr val="212121"/>
                </a:solidFill>
                <a:effectLst/>
                <a:latin typeface="Roboto" panose="02000000000000000000" pitchFamily="2" charset="0"/>
              </a:rPr>
              <a:t> Removed</a:t>
            </a:r>
          </a:p>
          <a:p>
            <a:r>
              <a:rPr lang="en-US" sz="1400" b="1" i="0" u="sng" dirty="0">
                <a:solidFill>
                  <a:srgbClr val="212121"/>
                </a:solidFill>
                <a:effectLst/>
                <a:latin typeface="Roboto" panose="02000000000000000000" pitchFamily="2" charset="0"/>
              </a:rPr>
              <a:t> </a:t>
            </a:r>
            <a:endParaRPr lang="en-US" sz="1400" u="sng" dirty="0"/>
          </a:p>
        </p:txBody>
      </p:sp>
      <p:pic>
        <p:nvPicPr>
          <p:cNvPr id="16" name="Picture 15">
            <a:extLst>
              <a:ext uri="{FF2B5EF4-FFF2-40B4-BE49-F238E27FC236}">
                <a16:creationId xmlns:a16="http://schemas.microsoft.com/office/drawing/2014/main" id="{57A3D783-E721-38B5-DA1F-92DAC8513310}"/>
              </a:ext>
            </a:extLst>
          </p:cNvPr>
          <p:cNvPicPr>
            <a:picLocks noChangeAspect="1"/>
          </p:cNvPicPr>
          <p:nvPr/>
        </p:nvPicPr>
        <p:blipFill rotWithShape="1">
          <a:blip r:embed="rId2"/>
          <a:srcRect l="91737"/>
          <a:stretch/>
        </p:blipFill>
        <p:spPr>
          <a:xfrm>
            <a:off x="2483768" y="51470"/>
            <a:ext cx="1080120" cy="3096344"/>
          </a:xfrm>
          <a:prstGeom prst="rect">
            <a:avLst/>
          </a:prstGeom>
        </p:spPr>
      </p:pic>
      <p:sp>
        <p:nvSpPr>
          <p:cNvPr id="17" name="Rectangle 16">
            <a:extLst>
              <a:ext uri="{FF2B5EF4-FFF2-40B4-BE49-F238E27FC236}">
                <a16:creationId xmlns:a16="http://schemas.microsoft.com/office/drawing/2014/main" id="{82502711-20AD-652A-3C8F-CD8D092BE628}"/>
              </a:ext>
            </a:extLst>
          </p:cNvPr>
          <p:cNvSpPr/>
          <p:nvPr/>
        </p:nvSpPr>
        <p:spPr>
          <a:xfrm>
            <a:off x="2582746" y="195486"/>
            <a:ext cx="621102" cy="2880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99D32364-8334-9A6E-4E17-C13F90B1E9D8}"/>
              </a:ext>
            </a:extLst>
          </p:cNvPr>
          <p:cNvPicPr>
            <a:picLocks noChangeAspect="1"/>
          </p:cNvPicPr>
          <p:nvPr/>
        </p:nvPicPr>
        <p:blipFill>
          <a:blip r:embed="rId3"/>
          <a:stretch>
            <a:fillRect/>
          </a:stretch>
        </p:blipFill>
        <p:spPr>
          <a:xfrm>
            <a:off x="5885576" y="431671"/>
            <a:ext cx="1224136" cy="2757165"/>
          </a:xfrm>
          <a:prstGeom prst="rect">
            <a:avLst/>
          </a:prstGeom>
        </p:spPr>
      </p:pic>
    </p:spTree>
    <p:extLst>
      <p:ext uri="{BB962C8B-B14F-4D97-AF65-F5344CB8AC3E}">
        <p14:creationId xmlns:p14="http://schemas.microsoft.com/office/powerpoint/2010/main" val="324869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728083-A2F0-3BBB-9FF8-92F992D02634}"/>
              </a:ext>
            </a:extLst>
          </p:cNvPr>
          <p:cNvSpPr>
            <a:spLocks noGrp="1"/>
          </p:cNvSpPr>
          <p:nvPr>
            <p:ph type="body" sz="quarter" idx="10"/>
          </p:nvPr>
        </p:nvSpPr>
        <p:spPr>
          <a:xfrm>
            <a:off x="0" y="51470"/>
            <a:ext cx="9144000" cy="576064"/>
          </a:xfrm>
        </p:spPr>
        <p:txBody>
          <a:bodyPr/>
          <a:lstStyle/>
          <a:p>
            <a:r>
              <a:rPr lang="en-US" sz="1600" b="1" i="0" u="sng" dirty="0">
                <a:solidFill>
                  <a:srgbClr val="212121"/>
                </a:solidFill>
                <a:effectLst/>
                <a:latin typeface="Roboto" panose="02000000000000000000" pitchFamily="2" charset="0"/>
              </a:rPr>
              <a:t>3.4</a:t>
            </a:r>
            <a:r>
              <a:rPr lang="en-US" sz="1600" b="1" u="sng" dirty="0">
                <a:solidFill>
                  <a:srgbClr val="212121"/>
                </a:solidFill>
                <a:latin typeface="Roboto" panose="02000000000000000000" pitchFamily="2" charset="0"/>
              </a:rPr>
              <a:t> </a:t>
            </a:r>
            <a:r>
              <a:rPr lang="en-US" sz="1600" b="1" i="0" u="sng" dirty="0" err="1">
                <a:solidFill>
                  <a:srgbClr val="212121"/>
                </a:solidFill>
                <a:effectLst/>
                <a:latin typeface="Roboto" panose="02000000000000000000" pitchFamily="2" charset="0"/>
              </a:rPr>
              <a:t>UniVariable</a:t>
            </a:r>
            <a:r>
              <a:rPr lang="en-US" sz="1600" b="1" i="0" u="sng" dirty="0">
                <a:solidFill>
                  <a:srgbClr val="212121"/>
                </a:solidFill>
                <a:effectLst/>
                <a:latin typeface="Roboto" panose="02000000000000000000" pitchFamily="2" charset="0"/>
              </a:rPr>
              <a:t> Visualization</a:t>
            </a:r>
            <a:endParaRPr lang="en-US" sz="1600" b="1" u="sng" dirty="0"/>
          </a:p>
        </p:txBody>
      </p:sp>
      <p:sp>
        <p:nvSpPr>
          <p:cNvPr id="5" name="TextBox 4">
            <a:extLst>
              <a:ext uri="{FF2B5EF4-FFF2-40B4-BE49-F238E27FC236}">
                <a16:creationId xmlns:a16="http://schemas.microsoft.com/office/drawing/2014/main" id="{47B3AFB3-3A1C-B189-4922-17C1A51585ED}"/>
              </a:ext>
            </a:extLst>
          </p:cNvPr>
          <p:cNvSpPr txBox="1"/>
          <p:nvPr/>
        </p:nvSpPr>
        <p:spPr>
          <a:xfrm>
            <a:off x="3635896" y="791626"/>
            <a:ext cx="1872208" cy="307777"/>
          </a:xfrm>
          <a:prstGeom prst="rect">
            <a:avLst/>
          </a:prstGeom>
          <a:noFill/>
        </p:spPr>
        <p:txBody>
          <a:bodyPr wrap="square">
            <a:spAutoFit/>
          </a:bodyPr>
          <a:lstStyle/>
          <a:p>
            <a:r>
              <a:rPr lang="en-US" sz="1400" b="1" i="0" u="sng" dirty="0">
                <a:solidFill>
                  <a:srgbClr val="212121"/>
                </a:solidFill>
                <a:effectLst/>
                <a:latin typeface="Roboto" panose="02000000000000000000" pitchFamily="2" charset="0"/>
              </a:rPr>
              <a:t>3.4.1 Explore Target</a:t>
            </a:r>
            <a:endParaRPr lang="en-US" sz="1400" u="sng" dirty="0"/>
          </a:p>
        </p:txBody>
      </p:sp>
      <p:pic>
        <p:nvPicPr>
          <p:cNvPr id="7" name="Picture 6">
            <a:extLst>
              <a:ext uri="{FF2B5EF4-FFF2-40B4-BE49-F238E27FC236}">
                <a16:creationId xmlns:a16="http://schemas.microsoft.com/office/drawing/2014/main" id="{03ACB16E-9E1B-66A9-2244-C166520B0159}"/>
              </a:ext>
            </a:extLst>
          </p:cNvPr>
          <p:cNvPicPr>
            <a:picLocks noChangeAspect="1"/>
          </p:cNvPicPr>
          <p:nvPr/>
        </p:nvPicPr>
        <p:blipFill>
          <a:blip r:embed="rId2"/>
          <a:stretch>
            <a:fillRect/>
          </a:stretch>
        </p:blipFill>
        <p:spPr>
          <a:xfrm>
            <a:off x="2123728" y="1347614"/>
            <a:ext cx="4670622" cy="2304256"/>
          </a:xfrm>
          <a:prstGeom prst="rect">
            <a:avLst/>
          </a:prstGeom>
        </p:spPr>
      </p:pic>
      <p:sp>
        <p:nvSpPr>
          <p:cNvPr id="9" name="TextBox 8">
            <a:extLst>
              <a:ext uri="{FF2B5EF4-FFF2-40B4-BE49-F238E27FC236}">
                <a16:creationId xmlns:a16="http://schemas.microsoft.com/office/drawing/2014/main" id="{43FAFDE5-7DE7-B2F9-69A7-9EDE8B6455E7}"/>
              </a:ext>
            </a:extLst>
          </p:cNvPr>
          <p:cNvSpPr txBox="1"/>
          <p:nvPr/>
        </p:nvSpPr>
        <p:spPr>
          <a:xfrm>
            <a:off x="1205880" y="3849310"/>
            <a:ext cx="7470576" cy="738664"/>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73.4 % of customers stays in the firm.</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are 49.5 % female and 50.5 % male</a:t>
            </a:r>
            <a:r>
              <a:rPr lang="en-US" sz="1100" b="1" dirty="0">
                <a:solidFill>
                  <a:srgbClr val="212121"/>
                </a:solidFill>
                <a:latin typeface="Roboto" panose="02000000000000000000" pitchFamily="2" charset="0"/>
              </a:rPr>
              <a:t>  </a:t>
            </a:r>
            <a:r>
              <a:rPr lang="en-US" sz="1100" b="1" i="0" dirty="0">
                <a:solidFill>
                  <a:srgbClr val="212121"/>
                </a:solidFill>
                <a:effectLst/>
                <a:latin typeface="Roboto" panose="02000000000000000000" pitchFamily="2" charset="0"/>
              </a:rPr>
              <a:t>(So can’t say churn/not by gender)</a:t>
            </a:r>
          </a:p>
          <a:p>
            <a:pPr marL="285750" indent="-285750" algn="l">
              <a:buFont typeface="Wingdings" panose="05000000000000000000" pitchFamily="2" charset="2"/>
              <a:buChar char="v"/>
            </a:pPr>
            <a:r>
              <a:rPr lang="en-US" sz="1400" b="1" i="0" dirty="0">
                <a:solidFill>
                  <a:srgbClr val="212121"/>
                </a:solidFill>
                <a:effectLst/>
                <a:latin typeface="Roboto" panose="02000000000000000000" pitchFamily="2" charset="0"/>
              </a:rPr>
              <a:t>Churn is an imbalanced data set because both classes are not equally distributed. </a:t>
            </a:r>
            <a:endParaRPr lang="en-US" sz="1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82269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8E27FA-70EE-111F-FE4A-1CEC110E9C8C}"/>
              </a:ext>
            </a:extLst>
          </p:cNvPr>
          <p:cNvSpPr txBox="1"/>
          <p:nvPr/>
        </p:nvSpPr>
        <p:spPr>
          <a:xfrm>
            <a:off x="2699792" y="51470"/>
            <a:ext cx="3744416" cy="307777"/>
          </a:xfrm>
          <a:prstGeom prst="rect">
            <a:avLst/>
          </a:prstGeom>
          <a:noFill/>
        </p:spPr>
        <p:txBody>
          <a:bodyPr wrap="square">
            <a:spAutoFit/>
          </a:bodyPr>
          <a:lstStyle/>
          <a:p>
            <a:pPr algn="ctr"/>
            <a:r>
              <a:rPr lang="en-US" sz="1400" b="1" i="0" u="sng" dirty="0">
                <a:solidFill>
                  <a:srgbClr val="212121"/>
                </a:solidFill>
                <a:effectLst/>
                <a:latin typeface="Roboto" panose="02000000000000000000" pitchFamily="2" charset="0"/>
              </a:rPr>
              <a:t>3.4.2 Explore Features – Univariate Analysis</a:t>
            </a:r>
            <a:endParaRPr lang="en-US" sz="1400" u="sng" dirty="0"/>
          </a:p>
        </p:txBody>
      </p:sp>
      <p:sp>
        <p:nvSpPr>
          <p:cNvPr id="7" name="TextBox 6">
            <a:extLst>
              <a:ext uri="{FF2B5EF4-FFF2-40B4-BE49-F238E27FC236}">
                <a16:creationId xmlns:a16="http://schemas.microsoft.com/office/drawing/2014/main" id="{F5B928BA-D3A1-45CC-4C57-105D3D3BC0F5}"/>
              </a:ext>
            </a:extLst>
          </p:cNvPr>
          <p:cNvSpPr txBox="1"/>
          <p:nvPr/>
        </p:nvSpPr>
        <p:spPr>
          <a:xfrm>
            <a:off x="2843808" y="359247"/>
            <a:ext cx="4572000" cy="307777"/>
          </a:xfrm>
          <a:prstGeom prst="rect">
            <a:avLst/>
          </a:prstGeom>
          <a:noFill/>
        </p:spPr>
        <p:txBody>
          <a:bodyPr wrap="square">
            <a:spAutoFit/>
          </a:bodyPr>
          <a:lstStyle/>
          <a:p>
            <a:r>
              <a:rPr lang="en-US" sz="1400" b="1" u="sng" dirty="0">
                <a:solidFill>
                  <a:srgbClr val="212121"/>
                </a:solidFill>
                <a:latin typeface="Roboto" panose="02000000000000000000" pitchFamily="2" charset="0"/>
              </a:rPr>
              <a:t>3.4.2.1 </a:t>
            </a:r>
            <a:r>
              <a:rPr lang="en-US" sz="1400" b="1" i="0" u="sng" dirty="0">
                <a:solidFill>
                  <a:srgbClr val="212121"/>
                </a:solidFill>
                <a:effectLst/>
                <a:latin typeface="Roboto" panose="02000000000000000000" pitchFamily="2" charset="0"/>
              </a:rPr>
              <a:t>Analysis Services Each Customer</a:t>
            </a:r>
            <a:endParaRPr lang="en-US" sz="1400" u="sng" dirty="0"/>
          </a:p>
        </p:txBody>
      </p:sp>
      <p:pic>
        <p:nvPicPr>
          <p:cNvPr id="9" name="Picture 8">
            <a:extLst>
              <a:ext uri="{FF2B5EF4-FFF2-40B4-BE49-F238E27FC236}">
                <a16:creationId xmlns:a16="http://schemas.microsoft.com/office/drawing/2014/main" id="{54105772-4060-B2A2-85C4-35FA93DE8C4F}"/>
              </a:ext>
            </a:extLst>
          </p:cNvPr>
          <p:cNvPicPr>
            <a:picLocks noChangeAspect="1"/>
          </p:cNvPicPr>
          <p:nvPr/>
        </p:nvPicPr>
        <p:blipFill>
          <a:blip r:embed="rId2"/>
          <a:stretch>
            <a:fillRect/>
          </a:stretch>
        </p:blipFill>
        <p:spPr>
          <a:xfrm>
            <a:off x="35496" y="667024"/>
            <a:ext cx="5112568" cy="2109628"/>
          </a:xfrm>
          <a:prstGeom prst="rect">
            <a:avLst/>
          </a:prstGeom>
        </p:spPr>
      </p:pic>
      <p:pic>
        <p:nvPicPr>
          <p:cNvPr id="11" name="Picture 10">
            <a:extLst>
              <a:ext uri="{FF2B5EF4-FFF2-40B4-BE49-F238E27FC236}">
                <a16:creationId xmlns:a16="http://schemas.microsoft.com/office/drawing/2014/main" id="{15AB6E5D-1A90-2509-869B-CCD17B501A96}"/>
              </a:ext>
            </a:extLst>
          </p:cNvPr>
          <p:cNvPicPr>
            <a:picLocks noChangeAspect="1"/>
          </p:cNvPicPr>
          <p:nvPr/>
        </p:nvPicPr>
        <p:blipFill rotWithShape="1">
          <a:blip r:embed="rId3"/>
          <a:srcRect l="2105"/>
          <a:stretch/>
        </p:blipFill>
        <p:spPr>
          <a:xfrm>
            <a:off x="107504" y="2787774"/>
            <a:ext cx="5256584" cy="2109628"/>
          </a:xfrm>
          <a:prstGeom prst="rect">
            <a:avLst/>
          </a:prstGeom>
        </p:spPr>
      </p:pic>
      <p:sp>
        <p:nvSpPr>
          <p:cNvPr id="15" name="Rectangle 4">
            <a:extLst>
              <a:ext uri="{FF2B5EF4-FFF2-40B4-BE49-F238E27FC236}">
                <a16:creationId xmlns:a16="http://schemas.microsoft.com/office/drawing/2014/main" id="{EE1508F3-A986-3602-E5AD-A5EC88B9C6B3}"/>
              </a:ext>
            </a:extLst>
          </p:cNvPr>
          <p:cNvSpPr>
            <a:spLocks noChangeArrowheads="1"/>
          </p:cNvSpPr>
          <p:nvPr/>
        </p:nvSpPr>
        <p:spPr bwMode="auto">
          <a:xfrm>
            <a:off x="5154923" y="1725858"/>
            <a:ext cx="4097597" cy="149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28566"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0" i="0" u="none" strike="noStrike" cap="none" normalizeH="0" baseline="0" dirty="0">
                <a:ln>
                  <a:noFill/>
                </a:ln>
                <a:solidFill>
                  <a:srgbClr val="212121"/>
                </a:solidFill>
                <a:effectLst/>
                <a:latin typeface="Roboto" panose="02000000000000000000" pitchFamily="2" charset="0"/>
              </a:rPr>
              <a:t>Higher churn rate for customers who has the phone service(1699)</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0" i="0" u="none" strike="noStrike" cap="none" normalizeH="0" baseline="0" dirty="0">
                <a:ln>
                  <a:noFill/>
                </a:ln>
                <a:solidFill>
                  <a:srgbClr val="212121"/>
                </a:solidFill>
                <a:effectLst/>
                <a:latin typeface="Roboto" panose="02000000000000000000" pitchFamily="2" charset="0"/>
              </a:rPr>
              <a:t>Customers with internet service </a:t>
            </a:r>
            <a:r>
              <a:rPr kumimoji="0" lang="en-US" altLang="en-US" sz="1000" b="1" i="0" u="none" strike="noStrike" cap="none" normalizeH="0" baseline="0" dirty="0">
                <a:ln>
                  <a:noFill/>
                </a:ln>
                <a:solidFill>
                  <a:srgbClr val="212121"/>
                </a:solidFill>
                <a:effectLst/>
                <a:latin typeface="Roboto" panose="02000000000000000000" pitchFamily="2" charset="0"/>
              </a:rPr>
              <a:t>fiber optic</a:t>
            </a:r>
            <a:r>
              <a:rPr kumimoji="0" lang="en-US" altLang="en-US" sz="1000" b="0" i="0" u="none" strike="noStrike" cap="none" normalizeH="0" baseline="0" dirty="0">
                <a:ln>
                  <a:noFill/>
                </a:ln>
                <a:solidFill>
                  <a:srgbClr val="212121"/>
                </a:solidFill>
                <a:effectLst/>
                <a:latin typeface="Roboto" panose="02000000000000000000" pitchFamily="2" charset="0"/>
              </a:rPr>
              <a:t> have a higher churn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212121"/>
                </a:solidFill>
                <a:latin typeface="Roboto" panose="02000000000000000000" pitchFamily="2" charset="0"/>
              </a:rPr>
              <a:t>      </a:t>
            </a:r>
            <a:r>
              <a:rPr kumimoji="0" lang="en-US" altLang="en-US" sz="1000" b="0" i="0" u="none" strike="noStrike" cap="none" normalizeH="0" baseline="0" dirty="0">
                <a:ln>
                  <a:noFill/>
                </a:ln>
                <a:solidFill>
                  <a:srgbClr val="212121"/>
                </a:solidFill>
                <a:effectLst/>
                <a:latin typeface="Roboto" panose="02000000000000000000" pitchFamily="2" charset="0"/>
              </a:rPr>
              <a:t>rate compared with DSL and No.</a:t>
            </a: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0" i="0" u="none" strike="noStrike" cap="none" normalizeH="0" baseline="0" dirty="0">
                <a:ln>
                  <a:noFill/>
                </a:ln>
                <a:solidFill>
                  <a:srgbClr val="212121"/>
                </a:solidFill>
                <a:effectLst/>
                <a:latin typeface="Roboto" panose="02000000000000000000" pitchFamily="2" charset="0"/>
              </a:rPr>
              <a:t>The much higher churn rate for customers without online </a:t>
            </a:r>
          </a:p>
          <a:p>
            <a:pPr marR="0" lvl="0" algn="l" defTabSz="914400" rtl="0" eaLnBrk="0" fontAlgn="base" latinLnBrk="0" hangingPunct="0">
              <a:lnSpc>
                <a:spcPct val="100000"/>
              </a:lnSpc>
              <a:spcBef>
                <a:spcPct val="0"/>
              </a:spcBef>
              <a:spcAft>
                <a:spcPct val="0"/>
              </a:spcAft>
              <a:buClrTx/>
              <a:buSzTx/>
              <a:tabLst/>
            </a:pPr>
            <a:r>
              <a:rPr lang="en-US" altLang="en-US" sz="1000" dirty="0">
                <a:solidFill>
                  <a:srgbClr val="212121"/>
                </a:solidFill>
                <a:latin typeface="Roboto" panose="02000000000000000000" pitchFamily="2" charset="0"/>
              </a:rPr>
              <a:t>       </a:t>
            </a:r>
            <a:r>
              <a:rPr kumimoji="0" lang="en-US" altLang="en-US" sz="1000" b="0" i="0" u="none" strike="noStrike" cap="none" normalizeH="0" baseline="0" dirty="0">
                <a:ln>
                  <a:noFill/>
                </a:ln>
                <a:solidFill>
                  <a:srgbClr val="212121"/>
                </a:solidFill>
                <a:effectLst/>
                <a:latin typeface="Roboto" panose="02000000000000000000" pitchFamily="2" charset="0"/>
              </a:rPr>
              <a:t>security(1461).</a:t>
            </a:r>
          </a:p>
          <a:p>
            <a:pPr marR="0" lvl="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18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A3B3B5-5DAC-8DC6-BA2A-F6DCE291722E}"/>
              </a:ext>
            </a:extLst>
          </p:cNvPr>
          <p:cNvPicPr>
            <a:picLocks noChangeAspect="1"/>
          </p:cNvPicPr>
          <p:nvPr/>
        </p:nvPicPr>
        <p:blipFill>
          <a:blip r:embed="rId2"/>
          <a:stretch>
            <a:fillRect/>
          </a:stretch>
        </p:blipFill>
        <p:spPr>
          <a:xfrm>
            <a:off x="-36512" y="197439"/>
            <a:ext cx="5520636" cy="2230295"/>
          </a:xfrm>
          <a:prstGeom prst="rect">
            <a:avLst/>
          </a:prstGeom>
        </p:spPr>
      </p:pic>
      <p:pic>
        <p:nvPicPr>
          <p:cNvPr id="7" name="Picture 6">
            <a:extLst>
              <a:ext uri="{FF2B5EF4-FFF2-40B4-BE49-F238E27FC236}">
                <a16:creationId xmlns:a16="http://schemas.microsoft.com/office/drawing/2014/main" id="{5E946BA8-4E22-1F0B-5A95-DFB2984168B3}"/>
              </a:ext>
            </a:extLst>
          </p:cNvPr>
          <p:cNvPicPr>
            <a:picLocks noChangeAspect="1"/>
          </p:cNvPicPr>
          <p:nvPr/>
        </p:nvPicPr>
        <p:blipFill rotWithShape="1">
          <a:blip r:embed="rId3"/>
          <a:srcRect l="2558"/>
          <a:stretch/>
        </p:blipFill>
        <p:spPr>
          <a:xfrm>
            <a:off x="22354" y="2427734"/>
            <a:ext cx="5485750" cy="2284386"/>
          </a:xfrm>
          <a:prstGeom prst="rect">
            <a:avLst/>
          </a:prstGeom>
        </p:spPr>
      </p:pic>
      <p:pic>
        <p:nvPicPr>
          <p:cNvPr id="9" name="Picture 8">
            <a:extLst>
              <a:ext uri="{FF2B5EF4-FFF2-40B4-BE49-F238E27FC236}">
                <a16:creationId xmlns:a16="http://schemas.microsoft.com/office/drawing/2014/main" id="{61DF81E2-78ED-F4F0-53FD-CDC85810F340}"/>
              </a:ext>
            </a:extLst>
          </p:cNvPr>
          <p:cNvPicPr>
            <a:picLocks noChangeAspect="1"/>
          </p:cNvPicPr>
          <p:nvPr/>
        </p:nvPicPr>
        <p:blipFill>
          <a:blip r:embed="rId4"/>
          <a:stretch>
            <a:fillRect/>
          </a:stretch>
        </p:blipFill>
        <p:spPr>
          <a:xfrm>
            <a:off x="5508104" y="123478"/>
            <a:ext cx="3254449" cy="2533907"/>
          </a:xfrm>
          <a:prstGeom prst="rect">
            <a:avLst/>
          </a:prstGeom>
        </p:spPr>
      </p:pic>
      <p:sp>
        <p:nvSpPr>
          <p:cNvPr id="11" name="TextBox 10">
            <a:extLst>
              <a:ext uri="{FF2B5EF4-FFF2-40B4-BE49-F238E27FC236}">
                <a16:creationId xmlns:a16="http://schemas.microsoft.com/office/drawing/2014/main" id="{DAB24119-D13B-8D79-785B-CFFC788B017B}"/>
              </a:ext>
            </a:extLst>
          </p:cNvPr>
          <p:cNvSpPr txBox="1"/>
          <p:nvPr/>
        </p:nvSpPr>
        <p:spPr>
          <a:xfrm>
            <a:off x="5220072" y="2731346"/>
            <a:ext cx="4572000" cy="160043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rgbClr val="212121"/>
                </a:solidFill>
                <a:effectLst/>
                <a:latin typeface="Roboto" panose="02000000000000000000" pitchFamily="2" charset="0"/>
              </a:rPr>
              <a:t>Customers who don’t have access to </a:t>
            </a:r>
          </a:p>
          <a:p>
            <a:pPr marR="0" lvl="0" algn="l" defTabSz="914400" rtl="0" eaLnBrk="0" fontAlgn="base" latinLnBrk="0" hangingPunct="0">
              <a:lnSpc>
                <a:spcPct val="100000"/>
              </a:lnSpc>
              <a:spcBef>
                <a:spcPct val="0"/>
              </a:spcBef>
              <a:spcAft>
                <a:spcPct val="0"/>
              </a:spcAft>
              <a:buClrTx/>
              <a:buSzTx/>
              <a:tabLst/>
            </a:pPr>
            <a:r>
              <a:rPr lang="en-US" altLang="en-US" sz="1400" dirty="0">
                <a:solidFill>
                  <a:srgbClr val="212121"/>
                </a:solidFill>
                <a:latin typeface="Roboto" panose="02000000000000000000" pitchFamily="2" charset="0"/>
              </a:rPr>
              <a:t>       </a:t>
            </a:r>
            <a:r>
              <a:rPr kumimoji="0" lang="en-US" altLang="en-US" sz="1400" b="0" i="0" u="none" strike="noStrike" cap="none" normalizeH="0" baseline="0" dirty="0">
                <a:ln>
                  <a:noFill/>
                </a:ln>
                <a:solidFill>
                  <a:srgbClr val="212121"/>
                </a:solidFill>
                <a:effectLst/>
                <a:latin typeface="Roboto" panose="02000000000000000000" pitchFamily="2" charset="0"/>
              </a:rPr>
              <a:t>tech support tend to leave more frequently</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212121"/>
                </a:solidFill>
                <a:effectLst/>
                <a:latin typeface="Roboto" panose="02000000000000000000" pitchFamily="2" charset="0"/>
              </a:rPr>
              <a:t>       than those who do.</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rgbClr val="212121"/>
              </a:solidFill>
              <a:effectLst/>
              <a:latin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rgbClr val="212121"/>
                </a:solidFill>
                <a:effectLst/>
                <a:latin typeface="Roboto" panose="02000000000000000000" pitchFamily="2" charset="0"/>
              </a:rPr>
              <a:t>Customers without online backup and device protection have a higher churn rate(1233).</a:t>
            </a:r>
          </a:p>
        </p:txBody>
      </p:sp>
    </p:spTree>
    <p:extLst>
      <p:ext uri="{BB962C8B-B14F-4D97-AF65-F5344CB8AC3E}">
        <p14:creationId xmlns:p14="http://schemas.microsoft.com/office/powerpoint/2010/main" val="274406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46C578-3DC5-865F-4A13-5C1664095982}"/>
              </a:ext>
            </a:extLst>
          </p:cNvPr>
          <p:cNvSpPr txBox="1"/>
          <p:nvPr/>
        </p:nvSpPr>
        <p:spPr>
          <a:xfrm>
            <a:off x="1007604" y="123478"/>
            <a:ext cx="7128792"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3.4.2.2 Analysis Customer Account Information — (Categorical Variables)</a:t>
            </a:r>
            <a:endParaRPr lang="en-US" sz="1600" u="sng" dirty="0"/>
          </a:p>
        </p:txBody>
      </p:sp>
      <p:pic>
        <p:nvPicPr>
          <p:cNvPr id="7" name="Picture 6">
            <a:extLst>
              <a:ext uri="{FF2B5EF4-FFF2-40B4-BE49-F238E27FC236}">
                <a16:creationId xmlns:a16="http://schemas.microsoft.com/office/drawing/2014/main" id="{B4A0D254-D172-3DC6-DDD6-F1B15AC213E6}"/>
              </a:ext>
            </a:extLst>
          </p:cNvPr>
          <p:cNvPicPr>
            <a:picLocks noChangeAspect="1"/>
          </p:cNvPicPr>
          <p:nvPr/>
        </p:nvPicPr>
        <p:blipFill rotWithShape="1">
          <a:blip r:embed="rId2"/>
          <a:srcRect b="50772"/>
          <a:stretch/>
        </p:blipFill>
        <p:spPr>
          <a:xfrm>
            <a:off x="35496" y="771550"/>
            <a:ext cx="5930213" cy="2376263"/>
          </a:xfrm>
          <a:prstGeom prst="rect">
            <a:avLst/>
          </a:prstGeom>
        </p:spPr>
      </p:pic>
      <p:pic>
        <p:nvPicPr>
          <p:cNvPr id="9" name="Picture 8">
            <a:extLst>
              <a:ext uri="{FF2B5EF4-FFF2-40B4-BE49-F238E27FC236}">
                <a16:creationId xmlns:a16="http://schemas.microsoft.com/office/drawing/2014/main" id="{6845A7DD-ED04-6E2D-D72E-5E99D54118E4}"/>
              </a:ext>
            </a:extLst>
          </p:cNvPr>
          <p:cNvPicPr>
            <a:picLocks noChangeAspect="1"/>
          </p:cNvPicPr>
          <p:nvPr/>
        </p:nvPicPr>
        <p:blipFill rotWithShape="1">
          <a:blip r:embed="rId2"/>
          <a:srcRect t="48600" r="50000"/>
          <a:stretch/>
        </p:blipFill>
        <p:spPr>
          <a:xfrm>
            <a:off x="5938518" y="627535"/>
            <a:ext cx="3097978" cy="2592287"/>
          </a:xfrm>
          <a:prstGeom prst="rect">
            <a:avLst/>
          </a:prstGeom>
        </p:spPr>
      </p:pic>
      <p:sp>
        <p:nvSpPr>
          <p:cNvPr id="11" name="TextBox 10">
            <a:extLst>
              <a:ext uri="{FF2B5EF4-FFF2-40B4-BE49-F238E27FC236}">
                <a16:creationId xmlns:a16="http://schemas.microsoft.com/office/drawing/2014/main" id="{4C122BEE-E27D-81EC-C1D0-D5A9474AFB97}"/>
              </a:ext>
            </a:extLst>
          </p:cNvPr>
          <p:cNvSpPr txBox="1"/>
          <p:nvPr/>
        </p:nvSpPr>
        <p:spPr>
          <a:xfrm>
            <a:off x="1835696" y="3409649"/>
            <a:ext cx="6768752" cy="738664"/>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are more likely to churn with month-to-month contracts(1655).</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Moderately higher churn rate with electronic check payment method(1071).</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with paperless billing have higher churn rates(1400).</a:t>
            </a:r>
          </a:p>
        </p:txBody>
      </p:sp>
    </p:spTree>
    <p:extLst>
      <p:ext uri="{BB962C8B-B14F-4D97-AF65-F5344CB8AC3E}">
        <p14:creationId xmlns:p14="http://schemas.microsoft.com/office/powerpoint/2010/main" val="151506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779912" y="-20538"/>
            <a:ext cx="273630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000" dirty="0"/>
              <a:t>CONTENT</a:t>
            </a:r>
            <a:endParaRPr lang="en-US" sz="3600" dirty="0">
              <a:cs typeface="Arial" pitchFamily="34" charset="0"/>
            </a:endParaRPr>
          </a:p>
        </p:txBody>
      </p:sp>
      <p:grpSp>
        <p:nvGrpSpPr>
          <p:cNvPr id="6" name="Group 5"/>
          <p:cNvGrpSpPr/>
          <p:nvPr/>
        </p:nvGrpSpPr>
        <p:grpSpPr>
          <a:xfrm>
            <a:off x="3419872" y="910752"/>
            <a:ext cx="3672408" cy="36003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390764" y="86022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01</a:t>
            </a:r>
            <a:endParaRPr lang="ko-KR" altLang="en-US" sz="1400" b="1" dirty="0">
              <a:solidFill>
                <a:schemeClr val="bg1"/>
              </a:solidFill>
              <a:cs typeface="Arial" pitchFamily="34" charset="0"/>
            </a:endParaRPr>
          </a:p>
        </p:txBody>
      </p:sp>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995936" y="926599"/>
            <a:ext cx="2969672" cy="276999"/>
          </a:xfrm>
          <a:prstGeom prst="rect">
            <a:avLst/>
          </a:prstGeom>
          <a:noFill/>
        </p:spPr>
        <p:txBody>
          <a:bodyPr wrap="square" rtlCol="0">
            <a:spAutoFit/>
          </a:bodyPr>
          <a:lstStyle/>
          <a:p>
            <a:r>
              <a:rPr lang="en-US" sz="1200" dirty="0"/>
              <a:t>Introduction to the problem statement</a:t>
            </a:r>
            <a:endParaRPr lang="ko-KR" altLang="en-US" sz="12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179512" y="682628"/>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755" y="2640415"/>
            <a:ext cx="2788068" cy="215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CCC93CF-9182-6EE3-71B7-A90CBB83D571}"/>
              </a:ext>
            </a:extLst>
          </p:cNvPr>
          <p:cNvGrpSpPr/>
          <p:nvPr/>
        </p:nvGrpSpPr>
        <p:grpSpPr>
          <a:xfrm>
            <a:off x="3419872" y="1419623"/>
            <a:ext cx="3672408" cy="360039"/>
            <a:chOff x="3131840" y="1491630"/>
            <a:chExt cx="5256584" cy="576064"/>
          </a:xfrm>
        </p:grpSpPr>
        <p:sp>
          <p:nvSpPr>
            <p:cNvPr id="12" name="Rectangle 11">
              <a:extLst>
                <a:ext uri="{FF2B5EF4-FFF2-40B4-BE49-F238E27FC236}">
                  <a16:creationId xmlns:a16="http://schemas.microsoft.com/office/drawing/2014/main" id="{C31CC990-5FA2-7EE5-920C-C107746BD0D0}"/>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ight Triangle 12">
              <a:extLst>
                <a:ext uri="{FF2B5EF4-FFF2-40B4-BE49-F238E27FC236}">
                  <a16:creationId xmlns:a16="http://schemas.microsoft.com/office/drawing/2014/main" id="{9C91BFC5-3F7B-CC61-2EF4-573CBCB86D77}"/>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4" name="TextBox 13">
            <a:extLst>
              <a:ext uri="{FF2B5EF4-FFF2-40B4-BE49-F238E27FC236}">
                <a16:creationId xmlns:a16="http://schemas.microsoft.com/office/drawing/2014/main" id="{7820A465-1F10-CCAD-9205-1E23B9D961E9}"/>
              </a:ext>
            </a:extLst>
          </p:cNvPr>
          <p:cNvSpPr txBox="1"/>
          <p:nvPr/>
        </p:nvSpPr>
        <p:spPr>
          <a:xfrm>
            <a:off x="3347864" y="1369100"/>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86214355-EA7F-198D-07E9-CAA18FD51293}"/>
              </a:ext>
            </a:extLst>
          </p:cNvPr>
          <p:cNvSpPr txBox="1"/>
          <p:nvPr/>
        </p:nvSpPr>
        <p:spPr>
          <a:xfrm>
            <a:off x="4025044" y="1435470"/>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Scope of the Problem</a:t>
            </a:r>
            <a:endParaRPr lang="ko-KR" altLang="en-US" sz="1200" dirty="0">
              <a:solidFill>
                <a:schemeClr val="tx1">
                  <a:lumMod val="75000"/>
                  <a:lumOff val="25000"/>
                </a:schemeClr>
              </a:solidFill>
              <a:cs typeface="Arial" pitchFamily="34" charset="0"/>
            </a:endParaRPr>
          </a:p>
        </p:txBody>
      </p:sp>
      <p:grpSp>
        <p:nvGrpSpPr>
          <p:cNvPr id="30" name="Group 29">
            <a:extLst>
              <a:ext uri="{FF2B5EF4-FFF2-40B4-BE49-F238E27FC236}">
                <a16:creationId xmlns:a16="http://schemas.microsoft.com/office/drawing/2014/main" id="{309E33EA-9019-D6C3-BF7B-8023BE95E5F8}"/>
              </a:ext>
            </a:extLst>
          </p:cNvPr>
          <p:cNvGrpSpPr/>
          <p:nvPr/>
        </p:nvGrpSpPr>
        <p:grpSpPr>
          <a:xfrm>
            <a:off x="3419872" y="1923679"/>
            <a:ext cx="3672408" cy="360039"/>
            <a:chOff x="3131840" y="1491630"/>
            <a:chExt cx="5256584" cy="576064"/>
          </a:xfrm>
        </p:grpSpPr>
        <p:sp>
          <p:nvSpPr>
            <p:cNvPr id="33" name="Rectangle 32">
              <a:extLst>
                <a:ext uri="{FF2B5EF4-FFF2-40B4-BE49-F238E27FC236}">
                  <a16:creationId xmlns:a16="http://schemas.microsoft.com/office/drawing/2014/main" id="{64CE8EFB-5BAF-97F9-612D-0F6D7A28AD3E}"/>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Right Triangle 33">
              <a:extLst>
                <a:ext uri="{FF2B5EF4-FFF2-40B4-BE49-F238E27FC236}">
                  <a16:creationId xmlns:a16="http://schemas.microsoft.com/office/drawing/2014/main" id="{75F69841-5720-3FBD-E5C3-60823A078CFF}"/>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5" name="TextBox 34">
            <a:extLst>
              <a:ext uri="{FF2B5EF4-FFF2-40B4-BE49-F238E27FC236}">
                <a16:creationId xmlns:a16="http://schemas.microsoft.com/office/drawing/2014/main" id="{22106903-FDDB-B687-33BC-C2B595237510}"/>
              </a:ext>
            </a:extLst>
          </p:cNvPr>
          <p:cNvSpPr txBox="1"/>
          <p:nvPr/>
        </p:nvSpPr>
        <p:spPr>
          <a:xfrm>
            <a:off x="3347864" y="187315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4001A8C6-C5C0-99F3-2FAC-5641D945BCB3}"/>
              </a:ext>
            </a:extLst>
          </p:cNvPr>
          <p:cNvSpPr txBox="1"/>
          <p:nvPr/>
        </p:nvSpPr>
        <p:spPr>
          <a:xfrm>
            <a:off x="4025044" y="1939526"/>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Approach</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347864" y="237721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347864" y="288126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00783CBB-EFBF-683D-40D5-5AF3FE12C676}"/>
              </a:ext>
            </a:extLst>
          </p:cNvPr>
          <p:cNvSpPr txBox="1"/>
          <p:nvPr/>
        </p:nvSpPr>
        <p:spPr>
          <a:xfrm>
            <a:off x="3347864" y="3416101"/>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06</a:t>
            </a:r>
            <a:endParaRPr lang="ko-KR" altLang="en-US" sz="1400" b="1" dirty="0">
              <a:solidFill>
                <a:schemeClr val="bg1"/>
              </a:solidFill>
              <a:cs typeface="Arial" pitchFamily="34" charset="0"/>
            </a:endParaRPr>
          </a:p>
        </p:txBody>
      </p:sp>
      <p:sp>
        <p:nvSpPr>
          <p:cNvPr id="22" name="TextBox 21">
            <a:extLst>
              <a:ext uri="{FF2B5EF4-FFF2-40B4-BE49-F238E27FC236}">
                <a16:creationId xmlns:a16="http://schemas.microsoft.com/office/drawing/2014/main" id="{5B818059-5F4A-F5AE-FB28-28D1F899BA4C}"/>
              </a:ext>
            </a:extLst>
          </p:cNvPr>
          <p:cNvSpPr txBox="1"/>
          <p:nvPr/>
        </p:nvSpPr>
        <p:spPr>
          <a:xfrm>
            <a:off x="3347864" y="3920157"/>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07</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76ED67-40BD-8FF1-9CE9-F0518B0B0FD9}"/>
              </a:ext>
            </a:extLst>
          </p:cNvPr>
          <p:cNvSpPr txBox="1"/>
          <p:nvPr/>
        </p:nvSpPr>
        <p:spPr>
          <a:xfrm>
            <a:off x="1259632" y="103733"/>
            <a:ext cx="6894512"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 3.4.2.3 Analysis Customer Account Information — (Numerical Variables)</a:t>
            </a:r>
            <a:endParaRPr lang="en-US" sz="1600" u="sng" dirty="0"/>
          </a:p>
        </p:txBody>
      </p:sp>
      <p:pic>
        <p:nvPicPr>
          <p:cNvPr id="7" name="Picture 6">
            <a:extLst>
              <a:ext uri="{FF2B5EF4-FFF2-40B4-BE49-F238E27FC236}">
                <a16:creationId xmlns:a16="http://schemas.microsoft.com/office/drawing/2014/main" id="{DEA60608-5D3D-D432-513B-220F9A3AE2D9}"/>
              </a:ext>
            </a:extLst>
          </p:cNvPr>
          <p:cNvPicPr>
            <a:picLocks noChangeAspect="1"/>
          </p:cNvPicPr>
          <p:nvPr/>
        </p:nvPicPr>
        <p:blipFill>
          <a:blip r:embed="rId2"/>
          <a:stretch>
            <a:fillRect/>
          </a:stretch>
        </p:blipFill>
        <p:spPr>
          <a:xfrm>
            <a:off x="395536" y="699542"/>
            <a:ext cx="5250288" cy="4175066"/>
          </a:xfrm>
          <a:prstGeom prst="rect">
            <a:avLst/>
          </a:prstGeom>
        </p:spPr>
      </p:pic>
      <p:sp>
        <p:nvSpPr>
          <p:cNvPr id="9" name="TextBox 8">
            <a:extLst>
              <a:ext uri="{FF2B5EF4-FFF2-40B4-BE49-F238E27FC236}">
                <a16:creationId xmlns:a16="http://schemas.microsoft.com/office/drawing/2014/main" id="{BBFF124F-EA52-2695-F341-EE52BFEB620A}"/>
              </a:ext>
            </a:extLst>
          </p:cNvPr>
          <p:cNvSpPr txBox="1"/>
          <p:nvPr/>
        </p:nvSpPr>
        <p:spPr>
          <a:xfrm>
            <a:off x="3851920" y="3291830"/>
            <a:ext cx="5148064" cy="738664"/>
          </a:xfrm>
          <a:prstGeom prst="rect">
            <a:avLst/>
          </a:prstGeom>
          <a:noFill/>
        </p:spPr>
        <p:txBody>
          <a:bodyPr wrap="square">
            <a:spAutoFit/>
          </a:bodyPr>
          <a:lstStyle/>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short tenure are more churn.</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more paying on monthly charges have higher churn rates.</a:t>
            </a: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high total charges tend to churn.</a:t>
            </a:r>
          </a:p>
        </p:txBody>
      </p:sp>
    </p:spTree>
    <p:extLst>
      <p:ext uri="{BB962C8B-B14F-4D97-AF65-F5344CB8AC3E}">
        <p14:creationId xmlns:p14="http://schemas.microsoft.com/office/powerpoint/2010/main" val="2578733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7728D-9801-525A-6C24-7DCF6D875AE8}"/>
              </a:ext>
            </a:extLst>
          </p:cNvPr>
          <p:cNvSpPr txBox="1"/>
          <p:nvPr/>
        </p:nvSpPr>
        <p:spPr>
          <a:xfrm>
            <a:off x="2204864" y="123478"/>
            <a:ext cx="4734272" cy="646331"/>
          </a:xfrm>
          <a:prstGeom prst="rect">
            <a:avLst/>
          </a:prstGeom>
          <a:noFill/>
        </p:spPr>
        <p:txBody>
          <a:bodyPr wrap="square">
            <a:spAutoFit/>
          </a:bodyPr>
          <a:lstStyle/>
          <a:p>
            <a:r>
              <a:rPr lang="en-US" b="1" i="0" u="sng" dirty="0">
                <a:solidFill>
                  <a:srgbClr val="212121"/>
                </a:solidFill>
                <a:effectLst/>
                <a:latin typeface="Roboto" panose="02000000000000000000" pitchFamily="2" charset="0"/>
              </a:rPr>
              <a:t> 3.4.2.4 Analysis of Customer's Demographic Info</a:t>
            </a:r>
            <a:endParaRPr lang="en-US" u="sng" dirty="0"/>
          </a:p>
        </p:txBody>
      </p:sp>
      <p:pic>
        <p:nvPicPr>
          <p:cNvPr id="7" name="Picture 6">
            <a:extLst>
              <a:ext uri="{FF2B5EF4-FFF2-40B4-BE49-F238E27FC236}">
                <a16:creationId xmlns:a16="http://schemas.microsoft.com/office/drawing/2014/main" id="{96857D3C-BC3A-F9DE-55B5-25D7C0AD31C2}"/>
              </a:ext>
            </a:extLst>
          </p:cNvPr>
          <p:cNvPicPr>
            <a:picLocks noChangeAspect="1"/>
          </p:cNvPicPr>
          <p:nvPr/>
        </p:nvPicPr>
        <p:blipFill>
          <a:blip r:embed="rId2"/>
          <a:stretch>
            <a:fillRect/>
          </a:stretch>
        </p:blipFill>
        <p:spPr>
          <a:xfrm>
            <a:off x="35496" y="483518"/>
            <a:ext cx="6048672" cy="4451294"/>
          </a:xfrm>
          <a:prstGeom prst="rect">
            <a:avLst/>
          </a:prstGeom>
        </p:spPr>
      </p:pic>
      <p:sp>
        <p:nvSpPr>
          <p:cNvPr id="9" name="TextBox 8">
            <a:extLst>
              <a:ext uri="{FF2B5EF4-FFF2-40B4-BE49-F238E27FC236}">
                <a16:creationId xmlns:a16="http://schemas.microsoft.com/office/drawing/2014/main" id="{2059303D-368B-F6E9-7F0A-41BE0767CB43}"/>
              </a:ext>
            </a:extLst>
          </p:cNvPr>
          <p:cNvSpPr txBox="1"/>
          <p:nvPr/>
        </p:nvSpPr>
        <p:spPr>
          <a:xfrm>
            <a:off x="5940152" y="1763400"/>
            <a:ext cx="3347864" cy="1600438"/>
          </a:xfrm>
          <a:prstGeom prst="rect">
            <a:avLst/>
          </a:prstGeom>
          <a:noFill/>
        </p:spPr>
        <p:txBody>
          <a:bodyPr wrap="square">
            <a:spAutoFit/>
          </a:bodyPr>
          <a:lstStyle/>
          <a:p>
            <a:pPr marL="285750" indent="-285750" algn="l">
              <a:buFont typeface="Wingdings" panose="05000000000000000000" pitchFamily="2" charset="2"/>
              <a:buChar char="v"/>
            </a:pPr>
            <a:r>
              <a:rPr lang="en-US" sz="1400" dirty="0">
                <a:solidFill>
                  <a:srgbClr val="212121"/>
                </a:solidFill>
                <a:latin typeface="Roboto" panose="02000000000000000000" pitchFamily="2" charset="0"/>
              </a:rPr>
              <a:t>Not much</a:t>
            </a:r>
            <a:r>
              <a:rPr lang="en-US" sz="1400" b="0" i="0" dirty="0">
                <a:solidFill>
                  <a:srgbClr val="212121"/>
                </a:solidFill>
                <a:effectLst/>
                <a:latin typeface="Roboto" panose="02000000000000000000" pitchFamily="2" charset="0"/>
              </a:rPr>
              <a:t> differences for gender.</a:t>
            </a:r>
          </a:p>
          <a:p>
            <a:pPr algn="l"/>
            <a:endParaRPr lang="en-US" sz="1400" b="0" i="0" dirty="0">
              <a:solidFill>
                <a:srgbClr val="212121"/>
              </a:solidFill>
              <a:effectLst/>
              <a:latin typeface="Roboto" panose="02000000000000000000" pitchFamily="2" charset="0"/>
            </a:endParaRP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Young customers are more likely to </a:t>
            </a:r>
          </a:p>
          <a:p>
            <a:pPr algn="l"/>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churn rather than old customers.</a:t>
            </a:r>
          </a:p>
          <a:p>
            <a:pPr algn="l"/>
            <a:endParaRPr lang="en-US" sz="1400" b="0" i="0" dirty="0">
              <a:solidFill>
                <a:srgbClr val="212121"/>
              </a:solidFill>
              <a:effectLst/>
              <a:latin typeface="Roboto" panose="02000000000000000000" pitchFamily="2" charset="0"/>
            </a:endParaRPr>
          </a:p>
          <a:p>
            <a:pPr marL="285750" indent="-285750" algn="l">
              <a:buFont typeface="Wingdings" panose="05000000000000000000" pitchFamily="2" charset="2"/>
              <a:buChar char="v"/>
            </a:pPr>
            <a:r>
              <a:rPr lang="en-US" sz="1400" b="0" i="0" dirty="0">
                <a:solidFill>
                  <a:srgbClr val="212121"/>
                </a:solidFill>
                <a:effectLst/>
                <a:latin typeface="Roboto" panose="02000000000000000000" pitchFamily="2" charset="0"/>
              </a:rPr>
              <a:t>Customers with a partner are less </a:t>
            </a:r>
          </a:p>
          <a:p>
            <a:pPr algn="l"/>
            <a:r>
              <a:rPr lang="en-US" sz="1400" dirty="0">
                <a:solidFill>
                  <a:srgbClr val="212121"/>
                </a:solidFill>
                <a:latin typeface="Roboto" panose="02000000000000000000" pitchFamily="2" charset="0"/>
              </a:rPr>
              <a:t>       </a:t>
            </a:r>
            <a:r>
              <a:rPr lang="en-US" sz="1400" b="0" i="0" dirty="0">
                <a:solidFill>
                  <a:srgbClr val="212121"/>
                </a:solidFill>
                <a:effectLst/>
                <a:latin typeface="Roboto" panose="02000000000000000000" pitchFamily="2" charset="0"/>
              </a:rPr>
              <a:t>churn than with a partner.</a:t>
            </a:r>
          </a:p>
        </p:txBody>
      </p:sp>
      <p:sp>
        <p:nvSpPr>
          <p:cNvPr id="3" name="TextBox 2">
            <a:extLst>
              <a:ext uri="{FF2B5EF4-FFF2-40B4-BE49-F238E27FC236}">
                <a16:creationId xmlns:a16="http://schemas.microsoft.com/office/drawing/2014/main" id="{ED0BB6A6-1D3E-53A3-26F9-5F8ED7F288BF}"/>
              </a:ext>
            </a:extLst>
          </p:cNvPr>
          <p:cNvSpPr txBox="1"/>
          <p:nvPr/>
        </p:nvSpPr>
        <p:spPr>
          <a:xfrm>
            <a:off x="5941413" y="3704714"/>
            <a:ext cx="3347864" cy="523220"/>
          </a:xfrm>
          <a:prstGeom prst="rect">
            <a:avLst/>
          </a:prstGeom>
          <a:noFill/>
        </p:spPr>
        <p:txBody>
          <a:bodyPr wrap="square">
            <a:spAutoFit/>
          </a:bodyPr>
          <a:lstStyle/>
          <a:p>
            <a:pPr algn="ctr"/>
            <a:r>
              <a:rPr lang="en-US" sz="1400" b="1" dirty="0">
                <a:solidFill>
                  <a:srgbClr val="212121"/>
                </a:solidFill>
                <a:latin typeface="Roboto" panose="02000000000000000000" pitchFamily="2" charset="0"/>
              </a:rPr>
              <a:t>We can Also do for Bivariate Analysis</a:t>
            </a:r>
          </a:p>
          <a:p>
            <a:pPr algn="ctr"/>
            <a:r>
              <a:rPr lang="en-US" sz="1400" b="1" dirty="0">
                <a:solidFill>
                  <a:srgbClr val="212121"/>
                </a:solidFill>
                <a:latin typeface="Roboto" panose="02000000000000000000" pitchFamily="2" charset="0"/>
              </a:rPr>
              <a:t>To understand the pattern</a:t>
            </a:r>
          </a:p>
        </p:txBody>
      </p:sp>
    </p:spTree>
    <p:extLst>
      <p:ext uri="{BB962C8B-B14F-4D97-AF65-F5344CB8AC3E}">
        <p14:creationId xmlns:p14="http://schemas.microsoft.com/office/powerpoint/2010/main" val="62393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830F2-318E-CB18-2DA2-0B1CC636C656}"/>
              </a:ext>
            </a:extLst>
          </p:cNvPr>
          <p:cNvSpPr>
            <a:spLocks noGrp="1"/>
          </p:cNvSpPr>
          <p:nvPr>
            <p:ph type="body" sz="quarter" idx="10"/>
          </p:nvPr>
        </p:nvSpPr>
        <p:spPr>
          <a:xfrm>
            <a:off x="1475656" y="51470"/>
            <a:ext cx="5987117" cy="504056"/>
          </a:xfrm>
        </p:spPr>
        <p:txBody>
          <a:bodyPr/>
          <a:lstStyle/>
          <a:p>
            <a:r>
              <a:rPr lang="en-US" sz="2800" b="1" u="sng" dirty="0">
                <a:solidFill>
                  <a:srgbClr val="212121"/>
                </a:solidFill>
                <a:latin typeface="Roboto" panose="02000000000000000000" pitchFamily="2" charset="0"/>
              </a:rPr>
              <a:t>4</a:t>
            </a:r>
            <a:r>
              <a:rPr lang="en-US" sz="2800" b="1" i="0" u="sng" dirty="0">
                <a:solidFill>
                  <a:srgbClr val="212121"/>
                </a:solidFill>
                <a:effectLst/>
                <a:latin typeface="Roboto" panose="02000000000000000000" pitchFamily="2" charset="0"/>
              </a:rPr>
              <a:t>. Data Pre-Processing…</a:t>
            </a:r>
            <a:endParaRPr lang="en-US" sz="2800" b="0" i="0" u="sng"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9E7CC63D-2FFE-ABEC-D49D-AD07B3750558}"/>
              </a:ext>
            </a:extLst>
          </p:cNvPr>
          <p:cNvPicPr>
            <a:picLocks noChangeAspect="1"/>
          </p:cNvPicPr>
          <p:nvPr/>
        </p:nvPicPr>
        <p:blipFill>
          <a:blip r:embed="rId2"/>
          <a:stretch>
            <a:fillRect/>
          </a:stretch>
        </p:blipFill>
        <p:spPr>
          <a:xfrm>
            <a:off x="52948" y="872514"/>
            <a:ext cx="9038103" cy="3787468"/>
          </a:xfrm>
          <a:prstGeom prst="rect">
            <a:avLst/>
          </a:prstGeom>
        </p:spPr>
      </p:pic>
    </p:spTree>
    <p:extLst>
      <p:ext uri="{BB962C8B-B14F-4D97-AF65-F5344CB8AC3E}">
        <p14:creationId xmlns:p14="http://schemas.microsoft.com/office/powerpoint/2010/main" val="141092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830F2-318E-CB18-2DA2-0B1CC636C656}"/>
              </a:ext>
            </a:extLst>
          </p:cNvPr>
          <p:cNvSpPr>
            <a:spLocks noGrp="1"/>
          </p:cNvSpPr>
          <p:nvPr>
            <p:ph type="body" sz="quarter" idx="10"/>
          </p:nvPr>
        </p:nvSpPr>
        <p:spPr>
          <a:xfrm>
            <a:off x="1475656" y="51470"/>
            <a:ext cx="5987117" cy="504056"/>
          </a:xfrm>
        </p:spPr>
        <p:txBody>
          <a:bodyPr/>
          <a:lstStyle/>
          <a:p>
            <a:r>
              <a:rPr lang="en-US" sz="2600" b="1" u="sng" dirty="0">
                <a:solidFill>
                  <a:srgbClr val="212121"/>
                </a:solidFill>
                <a:latin typeface="Roboto" panose="02000000000000000000" pitchFamily="2" charset="0"/>
              </a:rPr>
              <a:t>4</a:t>
            </a:r>
            <a:r>
              <a:rPr lang="en-US" sz="2600" b="1" i="0" u="sng" dirty="0">
                <a:solidFill>
                  <a:srgbClr val="212121"/>
                </a:solidFill>
                <a:effectLst/>
                <a:latin typeface="Roboto" panose="02000000000000000000" pitchFamily="2" charset="0"/>
              </a:rPr>
              <a:t>. Data Pre-Processing…</a:t>
            </a:r>
            <a:endParaRPr lang="en-US" sz="2600" b="0" i="0" u="sng"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CA9D8870-CA3A-001B-8C5D-16450C5D3767}"/>
              </a:ext>
            </a:extLst>
          </p:cNvPr>
          <p:cNvSpPr txBox="1"/>
          <p:nvPr/>
        </p:nvSpPr>
        <p:spPr>
          <a:xfrm>
            <a:off x="1979712" y="721028"/>
            <a:ext cx="5760640"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4.1</a:t>
            </a:r>
            <a:r>
              <a:rPr lang="en-US" sz="1600" b="1" u="sng" dirty="0">
                <a:solidFill>
                  <a:srgbClr val="212121"/>
                </a:solidFill>
                <a:latin typeface="Roboto" panose="02000000000000000000" pitchFamily="2" charset="0"/>
              </a:rPr>
              <a:t> </a:t>
            </a:r>
            <a:r>
              <a:rPr lang="en-US" sz="1600" b="1" i="0" u="sng" dirty="0">
                <a:solidFill>
                  <a:srgbClr val="212121"/>
                </a:solidFill>
                <a:effectLst/>
                <a:latin typeface="Roboto" panose="02000000000000000000" pitchFamily="2" charset="0"/>
              </a:rPr>
              <a:t>Outlier Checking with Boxplot for Numerical Variables</a:t>
            </a:r>
            <a:endParaRPr lang="en-US" sz="1600" u="sng" dirty="0"/>
          </a:p>
        </p:txBody>
      </p:sp>
      <p:pic>
        <p:nvPicPr>
          <p:cNvPr id="7" name="Picture 6">
            <a:extLst>
              <a:ext uri="{FF2B5EF4-FFF2-40B4-BE49-F238E27FC236}">
                <a16:creationId xmlns:a16="http://schemas.microsoft.com/office/drawing/2014/main" id="{0DD6B4E6-55D2-31C7-8DD4-EFC1FAA7DBA6}"/>
              </a:ext>
            </a:extLst>
          </p:cNvPr>
          <p:cNvPicPr>
            <a:picLocks noChangeAspect="1"/>
          </p:cNvPicPr>
          <p:nvPr/>
        </p:nvPicPr>
        <p:blipFill>
          <a:blip r:embed="rId2"/>
          <a:stretch>
            <a:fillRect/>
          </a:stretch>
        </p:blipFill>
        <p:spPr>
          <a:xfrm>
            <a:off x="323528" y="1225084"/>
            <a:ext cx="8688429" cy="2735735"/>
          </a:xfrm>
          <a:prstGeom prst="rect">
            <a:avLst/>
          </a:prstGeom>
        </p:spPr>
      </p:pic>
      <p:sp>
        <p:nvSpPr>
          <p:cNvPr id="9" name="TextBox 8">
            <a:extLst>
              <a:ext uri="{FF2B5EF4-FFF2-40B4-BE49-F238E27FC236}">
                <a16:creationId xmlns:a16="http://schemas.microsoft.com/office/drawing/2014/main" id="{76E6BFF1-8334-DB96-8781-00CF1DDF83A4}"/>
              </a:ext>
            </a:extLst>
          </p:cNvPr>
          <p:cNvSpPr txBox="1"/>
          <p:nvPr/>
        </p:nvSpPr>
        <p:spPr>
          <a:xfrm>
            <a:off x="2286000" y="4208189"/>
            <a:ext cx="4518248" cy="307777"/>
          </a:xfrm>
          <a:prstGeom prst="rect">
            <a:avLst/>
          </a:prstGeom>
          <a:noFill/>
        </p:spPr>
        <p:txBody>
          <a:bodyPr wrap="square">
            <a:spAutoFit/>
          </a:bodyPr>
          <a:lstStyle/>
          <a:p>
            <a:pPr marL="285750" indent="-285750">
              <a:buFont typeface="Wingdings" panose="05000000000000000000" pitchFamily="2" charset="2"/>
              <a:buChar char="v"/>
            </a:pPr>
            <a:r>
              <a:rPr lang="en-US" sz="1400" i="0" dirty="0">
                <a:solidFill>
                  <a:srgbClr val="212121"/>
                </a:solidFill>
                <a:effectLst/>
                <a:latin typeface="Roboto" panose="02000000000000000000" pitchFamily="2" charset="0"/>
              </a:rPr>
              <a:t>Each numerical variable doesn’t have an outlier</a:t>
            </a:r>
            <a:endParaRPr lang="en-US" sz="1400" dirty="0"/>
          </a:p>
        </p:txBody>
      </p:sp>
    </p:spTree>
    <p:extLst>
      <p:ext uri="{BB962C8B-B14F-4D97-AF65-F5344CB8AC3E}">
        <p14:creationId xmlns:p14="http://schemas.microsoft.com/office/powerpoint/2010/main" val="2336369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963040-B0B9-2DD5-1304-1D2638FB3F6B}"/>
              </a:ext>
            </a:extLst>
          </p:cNvPr>
          <p:cNvSpPr txBox="1"/>
          <p:nvPr/>
        </p:nvSpPr>
        <p:spPr>
          <a:xfrm>
            <a:off x="3059832" y="72956"/>
            <a:ext cx="2664296"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4.2 Feature Engineering</a:t>
            </a:r>
            <a:endParaRPr lang="en-US" sz="1600" u="sng" dirty="0"/>
          </a:p>
        </p:txBody>
      </p:sp>
      <p:sp>
        <p:nvSpPr>
          <p:cNvPr id="7" name="TextBox 6">
            <a:extLst>
              <a:ext uri="{FF2B5EF4-FFF2-40B4-BE49-F238E27FC236}">
                <a16:creationId xmlns:a16="http://schemas.microsoft.com/office/drawing/2014/main" id="{2C922E64-87D7-AF1F-7779-B542F2E60109}"/>
              </a:ext>
            </a:extLst>
          </p:cNvPr>
          <p:cNvSpPr txBox="1"/>
          <p:nvPr/>
        </p:nvSpPr>
        <p:spPr>
          <a:xfrm>
            <a:off x="323528" y="627534"/>
            <a:ext cx="3312368" cy="307777"/>
          </a:xfrm>
          <a:prstGeom prst="rect">
            <a:avLst/>
          </a:prstGeom>
          <a:noFill/>
        </p:spPr>
        <p:txBody>
          <a:bodyPr wrap="square">
            <a:spAutoFit/>
          </a:bodyPr>
          <a:lstStyle/>
          <a:p>
            <a:pPr marL="285750" indent="-285750">
              <a:buFont typeface="Wingdings" panose="05000000000000000000" pitchFamily="2" charset="2"/>
              <a:buChar char="v"/>
            </a:pPr>
            <a:r>
              <a:rPr lang="en-US" sz="1400" i="0" dirty="0">
                <a:solidFill>
                  <a:srgbClr val="212121"/>
                </a:solidFill>
                <a:effectLst/>
                <a:latin typeface="Roboto" panose="02000000000000000000" pitchFamily="2" charset="0"/>
              </a:rPr>
              <a:t> Encoding for categorical variables.</a:t>
            </a:r>
          </a:p>
        </p:txBody>
      </p:sp>
      <p:sp>
        <p:nvSpPr>
          <p:cNvPr id="9" name="TextBox 8">
            <a:extLst>
              <a:ext uri="{FF2B5EF4-FFF2-40B4-BE49-F238E27FC236}">
                <a16:creationId xmlns:a16="http://schemas.microsoft.com/office/drawing/2014/main" id="{E89073C7-4980-DF99-7F98-3AC938EFE0AA}"/>
              </a:ext>
            </a:extLst>
          </p:cNvPr>
          <p:cNvSpPr txBox="1"/>
          <p:nvPr/>
        </p:nvSpPr>
        <p:spPr>
          <a:xfrm>
            <a:off x="683568" y="843558"/>
            <a:ext cx="1853952" cy="492443"/>
          </a:xfrm>
          <a:prstGeom prst="rect">
            <a:avLst/>
          </a:prstGeom>
          <a:noFill/>
        </p:spPr>
        <p:txBody>
          <a:bodyPr wrap="square">
            <a:spAutoFit/>
          </a:bodyPr>
          <a:lstStyle/>
          <a:p>
            <a:pPr marL="285750" indent="-285750">
              <a:buFont typeface="Arial" panose="020B0604020202020204" pitchFamily="34" charset="0"/>
              <a:buChar char="•"/>
            </a:pPr>
            <a:r>
              <a:rPr lang="en-US" sz="1300" b="1" dirty="0">
                <a:solidFill>
                  <a:srgbClr val="212121"/>
                </a:solidFill>
                <a:latin typeface="Roboto" panose="02000000000000000000" pitchFamily="2" charset="0"/>
              </a:rPr>
              <a:t>Label Encoding</a:t>
            </a:r>
          </a:p>
          <a:p>
            <a:pPr marL="285750" indent="-285750">
              <a:buFont typeface="Arial" panose="020B0604020202020204" pitchFamily="34" charset="0"/>
              <a:buChar char="•"/>
            </a:pPr>
            <a:r>
              <a:rPr lang="en-US" sz="1300" dirty="0">
                <a:solidFill>
                  <a:srgbClr val="212121"/>
                </a:solidFill>
                <a:latin typeface="Roboto" panose="02000000000000000000" pitchFamily="2" charset="0"/>
              </a:rPr>
              <a:t>One Hot Encoding</a:t>
            </a:r>
            <a:endParaRPr lang="en-US" sz="1300" dirty="0"/>
          </a:p>
        </p:txBody>
      </p:sp>
      <p:pic>
        <p:nvPicPr>
          <p:cNvPr id="11" name="Picture 10">
            <a:extLst>
              <a:ext uri="{FF2B5EF4-FFF2-40B4-BE49-F238E27FC236}">
                <a16:creationId xmlns:a16="http://schemas.microsoft.com/office/drawing/2014/main" id="{DCE96238-3FF2-F634-CC26-0FF3C01404D9}"/>
              </a:ext>
            </a:extLst>
          </p:cNvPr>
          <p:cNvPicPr>
            <a:picLocks noChangeAspect="1"/>
          </p:cNvPicPr>
          <p:nvPr/>
        </p:nvPicPr>
        <p:blipFill>
          <a:blip r:embed="rId2"/>
          <a:stretch>
            <a:fillRect/>
          </a:stretch>
        </p:blipFill>
        <p:spPr>
          <a:xfrm>
            <a:off x="0" y="1419622"/>
            <a:ext cx="9144000" cy="1285875"/>
          </a:xfrm>
          <a:prstGeom prst="rect">
            <a:avLst/>
          </a:prstGeom>
        </p:spPr>
      </p:pic>
      <p:pic>
        <p:nvPicPr>
          <p:cNvPr id="13" name="Picture 12">
            <a:extLst>
              <a:ext uri="{FF2B5EF4-FFF2-40B4-BE49-F238E27FC236}">
                <a16:creationId xmlns:a16="http://schemas.microsoft.com/office/drawing/2014/main" id="{53286A2C-1050-FBBC-8728-A7BA3ACBB2F8}"/>
              </a:ext>
            </a:extLst>
          </p:cNvPr>
          <p:cNvPicPr>
            <a:picLocks noChangeAspect="1"/>
          </p:cNvPicPr>
          <p:nvPr/>
        </p:nvPicPr>
        <p:blipFill>
          <a:blip r:embed="rId3"/>
          <a:stretch>
            <a:fillRect/>
          </a:stretch>
        </p:blipFill>
        <p:spPr>
          <a:xfrm>
            <a:off x="5364088" y="743397"/>
            <a:ext cx="1296144" cy="604217"/>
          </a:xfrm>
          <a:prstGeom prst="rect">
            <a:avLst/>
          </a:prstGeom>
        </p:spPr>
      </p:pic>
      <p:sp>
        <p:nvSpPr>
          <p:cNvPr id="15" name="TextBox 14">
            <a:extLst>
              <a:ext uri="{FF2B5EF4-FFF2-40B4-BE49-F238E27FC236}">
                <a16:creationId xmlns:a16="http://schemas.microsoft.com/office/drawing/2014/main" id="{AB838443-135A-3F45-3991-08BD2AAC6CF9}"/>
              </a:ext>
            </a:extLst>
          </p:cNvPr>
          <p:cNvSpPr txBox="1"/>
          <p:nvPr/>
        </p:nvSpPr>
        <p:spPr>
          <a:xfrm>
            <a:off x="3438128" y="2789118"/>
            <a:ext cx="1997968" cy="338554"/>
          </a:xfrm>
          <a:prstGeom prst="rect">
            <a:avLst/>
          </a:prstGeom>
          <a:noFill/>
        </p:spPr>
        <p:txBody>
          <a:bodyPr wrap="square">
            <a:spAutoFit/>
          </a:bodyPr>
          <a:lstStyle/>
          <a:p>
            <a:r>
              <a:rPr lang="en-US" sz="1600" b="1" i="0" u="sng" dirty="0">
                <a:solidFill>
                  <a:srgbClr val="212121"/>
                </a:solidFill>
                <a:effectLst/>
                <a:latin typeface="Roboto" panose="02000000000000000000" pitchFamily="2" charset="0"/>
              </a:rPr>
              <a:t>4.3 Feature Scaling</a:t>
            </a:r>
            <a:endParaRPr lang="en-US" sz="1600" u="sng" dirty="0"/>
          </a:p>
        </p:txBody>
      </p:sp>
      <p:sp>
        <p:nvSpPr>
          <p:cNvPr id="17" name="TextBox 16">
            <a:extLst>
              <a:ext uri="{FF2B5EF4-FFF2-40B4-BE49-F238E27FC236}">
                <a16:creationId xmlns:a16="http://schemas.microsoft.com/office/drawing/2014/main" id="{8A1E865A-7EF2-4B81-6CE4-BE31A172B0FB}"/>
              </a:ext>
            </a:extLst>
          </p:cNvPr>
          <p:cNvSpPr txBox="1"/>
          <p:nvPr/>
        </p:nvSpPr>
        <p:spPr>
          <a:xfrm>
            <a:off x="1043608" y="3363838"/>
            <a:ext cx="7056784" cy="307777"/>
          </a:xfrm>
          <a:prstGeom prst="rect">
            <a:avLst/>
          </a:prstGeom>
          <a:noFill/>
        </p:spPr>
        <p:txBody>
          <a:bodyPr wrap="square">
            <a:spAutoFit/>
          </a:bodyPr>
          <a:lstStyle/>
          <a:p>
            <a:pPr marL="285750" indent="-285750">
              <a:buFont typeface="Wingdings" panose="05000000000000000000" pitchFamily="2" charset="2"/>
              <a:buChar char="v"/>
            </a:pPr>
            <a:r>
              <a:rPr lang="en-US" sz="1400" b="1" i="0" dirty="0" err="1">
                <a:solidFill>
                  <a:srgbClr val="212121"/>
                </a:solidFill>
                <a:effectLst/>
                <a:latin typeface="Roboto" panose="02000000000000000000" pitchFamily="2" charset="0"/>
              </a:rPr>
              <a:t>MinMaxScaler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StandardScaler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RobustScaler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MaxAbsScaler</a:t>
            </a:r>
            <a:r>
              <a:rPr lang="en-US" sz="1400" b="0" i="0" dirty="0">
                <a:solidFill>
                  <a:srgbClr val="212121"/>
                </a:solidFill>
                <a:effectLst/>
                <a:latin typeface="Roboto" panose="02000000000000000000" pitchFamily="2" charset="0"/>
              </a:rPr>
              <a:t>, </a:t>
            </a:r>
            <a:r>
              <a:rPr lang="en-US" sz="1400" b="0" i="0" dirty="0" err="1">
                <a:solidFill>
                  <a:srgbClr val="212121"/>
                </a:solidFill>
                <a:effectLst/>
                <a:latin typeface="Roboto" panose="02000000000000000000" pitchFamily="2" charset="0"/>
              </a:rPr>
              <a:t>PowerTransformer</a:t>
            </a:r>
            <a:endParaRPr lang="en-US" sz="1400" dirty="0"/>
          </a:p>
        </p:txBody>
      </p:sp>
      <p:sp>
        <p:nvSpPr>
          <p:cNvPr id="2" name="Arrow: Right 1">
            <a:extLst>
              <a:ext uri="{FF2B5EF4-FFF2-40B4-BE49-F238E27FC236}">
                <a16:creationId xmlns:a16="http://schemas.microsoft.com/office/drawing/2014/main" id="{A465E7AE-6CB6-CB8A-3787-13353EE15856}"/>
              </a:ext>
            </a:extLst>
          </p:cNvPr>
          <p:cNvSpPr/>
          <p:nvPr/>
        </p:nvSpPr>
        <p:spPr>
          <a:xfrm>
            <a:off x="2339752" y="885552"/>
            <a:ext cx="2880320" cy="246038"/>
          </a:xfrm>
          <a:prstGeom prst="rightArrow">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ython - Can someone explain to me how MinMaxScaler() works? - Stack  Overflow">
            <a:extLst>
              <a:ext uri="{FF2B5EF4-FFF2-40B4-BE49-F238E27FC236}">
                <a16:creationId xmlns:a16="http://schemas.microsoft.com/office/drawing/2014/main" id="{57209730-5A28-0246-797C-2B9170239F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775" y="3861519"/>
            <a:ext cx="3560377" cy="79285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Bent 3">
            <a:extLst>
              <a:ext uri="{FF2B5EF4-FFF2-40B4-BE49-F238E27FC236}">
                <a16:creationId xmlns:a16="http://schemas.microsoft.com/office/drawing/2014/main" id="{340036F2-DDAC-F142-795D-9682CB0E554E}"/>
              </a:ext>
            </a:extLst>
          </p:cNvPr>
          <p:cNvSpPr/>
          <p:nvPr/>
        </p:nvSpPr>
        <p:spPr>
          <a:xfrm rot="10800000" flipH="1">
            <a:off x="1547664" y="3723878"/>
            <a:ext cx="720080" cy="772343"/>
          </a:xfrm>
          <a:prstGeom prst="bentArrow">
            <a:avLst>
              <a:gd name="adj1" fmla="val 25000"/>
              <a:gd name="adj2" fmla="val 21512"/>
              <a:gd name="adj3" fmla="val 50000"/>
              <a:gd name="adj4" fmla="val 43750"/>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40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AA1092-2A1B-53E1-60AF-890ADD19E410}"/>
              </a:ext>
            </a:extLst>
          </p:cNvPr>
          <p:cNvSpPr txBox="1"/>
          <p:nvPr/>
        </p:nvSpPr>
        <p:spPr>
          <a:xfrm>
            <a:off x="3167844" y="123478"/>
            <a:ext cx="2808312" cy="338554"/>
          </a:xfrm>
          <a:prstGeom prst="rect">
            <a:avLst/>
          </a:prstGeom>
          <a:noFill/>
        </p:spPr>
        <p:txBody>
          <a:bodyPr wrap="square">
            <a:spAutoFit/>
          </a:bodyPr>
          <a:lstStyle/>
          <a:p>
            <a:pPr algn="ctr"/>
            <a:r>
              <a:rPr lang="en-US" sz="1600" b="1" i="0" u="sng" dirty="0">
                <a:solidFill>
                  <a:srgbClr val="212121"/>
                </a:solidFill>
                <a:effectLst/>
                <a:latin typeface="Roboto" panose="02000000000000000000" pitchFamily="2" charset="0"/>
              </a:rPr>
              <a:t>4.4 Feature Selection</a:t>
            </a:r>
            <a:endParaRPr lang="en-US" sz="1600" u="sng" dirty="0"/>
          </a:p>
        </p:txBody>
      </p:sp>
      <p:sp>
        <p:nvSpPr>
          <p:cNvPr id="10" name="TextBox 9">
            <a:extLst>
              <a:ext uri="{FF2B5EF4-FFF2-40B4-BE49-F238E27FC236}">
                <a16:creationId xmlns:a16="http://schemas.microsoft.com/office/drawing/2014/main" id="{426B143E-2F91-A02F-2D15-54C151E180F8}"/>
              </a:ext>
            </a:extLst>
          </p:cNvPr>
          <p:cNvSpPr txBox="1"/>
          <p:nvPr/>
        </p:nvSpPr>
        <p:spPr>
          <a:xfrm>
            <a:off x="1403648" y="4208189"/>
            <a:ext cx="6768752" cy="30777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0" u="none" strike="noStrike" cap="none" normalizeH="0" baseline="0" dirty="0">
                <a:ln>
                  <a:noFill/>
                </a:ln>
                <a:solidFill>
                  <a:srgbClr val="212121"/>
                </a:solidFill>
                <a:effectLst/>
                <a:latin typeface="Arial Unicode MS"/>
              </a:rPr>
              <a:t>So Remove features </a:t>
            </a:r>
            <a:r>
              <a:rPr kumimoji="0" lang="en-US" altLang="en-US" sz="1400" b="1" i="0" u="none" strike="noStrike" cap="none" normalizeH="0" baseline="0" dirty="0">
                <a:ln>
                  <a:noFill/>
                </a:ln>
                <a:solidFill>
                  <a:srgbClr val="FF0000"/>
                </a:solidFill>
                <a:effectLst/>
                <a:latin typeface="Arial Unicode MS"/>
              </a:rPr>
              <a:t>"gender", "</a:t>
            </a:r>
            <a:r>
              <a:rPr kumimoji="0" lang="en-US" altLang="en-US" sz="1400" b="1" i="0" u="none" strike="noStrike" cap="none" normalizeH="0" baseline="0" dirty="0" err="1">
                <a:ln>
                  <a:noFill/>
                </a:ln>
                <a:solidFill>
                  <a:srgbClr val="FF0000"/>
                </a:solidFill>
                <a:effectLst/>
                <a:latin typeface="Arial Unicode MS"/>
              </a:rPr>
              <a:t>PhoneService</a:t>
            </a:r>
            <a:r>
              <a:rPr kumimoji="0" lang="en-US" altLang="en-US" sz="1400" b="1" i="0" u="none" strike="noStrike" cap="none" normalizeH="0" baseline="0" dirty="0">
                <a:ln>
                  <a:noFill/>
                </a:ln>
                <a:solidFill>
                  <a:srgbClr val="FF0000"/>
                </a:solidFill>
                <a:effectLst/>
                <a:latin typeface="Arial Unicode MS"/>
              </a:rPr>
              <a:t>“ </a:t>
            </a:r>
            <a:r>
              <a:rPr kumimoji="0" lang="en-US" altLang="en-US" sz="1400" i="0" u="none" strike="noStrike" cap="none" normalizeH="0" baseline="0" dirty="0">
                <a:ln>
                  <a:noFill/>
                </a:ln>
                <a:solidFill>
                  <a:srgbClr val="212121"/>
                </a:solidFill>
                <a:effectLst/>
                <a:latin typeface="Arial Unicode MS"/>
              </a:rPr>
              <a:t>due to not much correlated</a:t>
            </a:r>
            <a:r>
              <a:rPr kumimoji="0" lang="en-US" altLang="en-US" sz="1400" i="0" u="none" strike="noStrike" cap="none" normalizeH="0" baseline="0" dirty="0">
                <a:ln>
                  <a:noFill/>
                </a:ln>
                <a:solidFill>
                  <a:schemeClr val="tx1"/>
                </a:solidFill>
                <a:effectLst/>
              </a:rPr>
              <a:t> </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0E13E9FC-67B6-716E-9A29-56D9CE216A4F}"/>
              </a:ext>
            </a:extLst>
          </p:cNvPr>
          <p:cNvPicPr>
            <a:picLocks noChangeAspect="1"/>
          </p:cNvPicPr>
          <p:nvPr/>
        </p:nvPicPr>
        <p:blipFill rotWithShape="1">
          <a:blip r:embed="rId2"/>
          <a:srcRect t="4088"/>
          <a:stretch/>
        </p:blipFill>
        <p:spPr>
          <a:xfrm>
            <a:off x="251520" y="627534"/>
            <a:ext cx="8640960" cy="3456158"/>
          </a:xfrm>
          <a:prstGeom prst="rect">
            <a:avLst/>
          </a:prstGeom>
        </p:spPr>
      </p:pic>
    </p:spTree>
    <p:extLst>
      <p:ext uri="{BB962C8B-B14F-4D97-AF65-F5344CB8AC3E}">
        <p14:creationId xmlns:p14="http://schemas.microsoft.com/office/powerpoint/2010/main" val="420593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16DB2D-FDED-4F86-84A0-A48BE02C8265}"/>
              </a:ext>
            </a:extLst>
          </p:cNvPr>
          <p:cNvPicPr>
            <a:picLocks noChangeAspect="1"/>
          </p:cNvPicPr>
          <p:nvPr/>
        </p:nvPicPr>
        <p:blipFill>
          <a:blip r:embed="rId2"/>
          <a:stretch>
            <a:fillRect/>
          </a:stretch>
        </p:blipFill>
        <p:spPr>
          <a:xfrm>
            <a:off x="1331640" y="123478"/>
            <a:ext cx="6120680" cy="4731437"/>
          </a:xfrm>
          <a:prstGeom prst="rect">
            <a:avLst/>
          </a:prstGeom>
        </p:spPr>
      </p:pic>
    </p:spTree>
    <p:extLst>
      <p:ext uri="{BB962C8B-B14F-4D97-AF65-F5344CB8AC3E}">
        <p14:creationId xmlns:p14="http://schemas.microsoft.com/office/powerpoint/2010/main" val="141875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A89BB502-D6FB-2631-2D36-1938494AEB35}"/>
              </a:ext>
            </a:extLst>
          </p:cNvPr>
          <p:cNvSpPr>
            <a:spLocks noGrp="1"/>
          </p:cNvSpPr>
          <p:nvPr>
            <p:ph type="body" sz="quarter" idx="10"/>
          </p:nvPr>
        </p:nvSpPr>
        <p:spPr>
          <a:xfrm>
            <a:off x="1475656" y="123478"/>
            <a:ext cx="5987117" cy="576064"/>
          </a:xfrm>
        </p:spPr>
        <p:txBody>
          <a:bodyPr/>
          <a:lstStyle/>
          <a:p>
            <a:r>
              <a:rPr lang="en-US" sz="2600" b="1" u="sng" dirty="0">
                <a:solidFill>
                  <a:srgbClr val="212121"/>
                </a:solidFill>
                <a:latin typeface="Roboto" panose="02000000000000000000" pitchFamily="2" charset="0"/>
              </a:rPr>
              <a:t>5</a:t>
            </a:r>
            <a:r>
              <a:rPr lang="en-US" sz="2600" b="1" i="0" u="sng" dirty="0">
                <a:solidFill>
                  <a:srgbClr val="212121"/>
                </a:solidFill>
                <a:effectLst/>
                <a:latin typeface="Roboto" panose="02000000000000000000" pitchFamily="2" charset="0"/>
              </a:rPr>
              <a:t>. MODEL SELECTION</a:t>
            </a:r>
          </a:p>
        </p:txBody>
      </p:sp>
      <p:sp>
        <p:nvSpPr>
          <p:cNvPr id="14" name="TextBox 13">
            <a:extLst>
              <a:ext uri="{FF2B5EF4-FFF2-40B4-BE49-F238E27FC236}">
                <a16:creationId xmlns:a16="http://schemas.microsoft.com/office/drawing/2014/main" id="{44F33EE0-C63B-A11A-531A-4044351BF664}"/>
              </a:ext>
            </a:extLst>
          </p:cNvPr>
          <p:cNvSpPr txBox="1"/>
          <p:nvPr/>
        </p:nvSpPr>
        <p:spPr>
          <a:xfrm>
            <a:off x="755576" y="751805"/>
            <a:ext cx="2736304"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t>Target Class is imbalance</a:t>
            </a:r>
          </a:p>
        </p:txBody>
      </p:sp>
      <p:sp>
        <p:nvSpPr>
          <p:cNvPr id="19" name="TextBox 18">
            <a:extLst>
              <a:ext uri="{FF2B5EF4-FFF2-40B4-BE49-F238E27FC236}">
                <a16:creationId xmlns:a16="http://schemas.microsoft.com/office/drawing/2014/main" id="{E5337444-7291-CCE6-6C1F-7405A14435F7}"/>
              </a:ext>
            </a:extLst>
          </p:cNvPr>
          <p:cNvSpPr txBox="1"/>
          <p:nvPr/>
        </p:nvSpPr>
        <p:spPr>
          <a:xfrm>
            <a:off x="1619672" y="1098217"/>
            <a:ext cx="4176464" cy="492443"/>
          </a:xfrm>
          <a:prstGeom prst="rect">
            <a:avLst/>
          </a:prstGeom>
          <a:noFill/>
        </p:spPr>
        <p:txBody>
          <a:bodyPr wrap="square">
            <a:spAutoFit/>
          </a:bodyPr>
          <a:lstStyle/>
          <a:p>
            <a:pPr marL="285750" indent="-285750">
              <a:buFont typeface="Arial" panose="020B0604020202020204" pitchFamily="34" charset="0"/>
              <a:buChar char="•"/>
            </a:pPr>
            <a:r>
              <a:rPr lang="en-US" sz="1300" dirty="0"/>
              <a:t>Oversampling (</a:t>
            </a:r>
            <a:r>
              <a:rPr lang="en-US" sz="1300" dirty="0">
                <a:solidFill>
                  <a:srgbClr val="FF0000"/>
                </a:solidFill>
              </a:rPr>
              <a:t>SMOTE</a:t>
            </a:r>
            <a:r>
              <a:rPr lang="en-US" sz="1300" dirty="0"/>
              <a:t>/ADASYN/</a:t>
            </a:r>
            <a:r>
              <a:rPr lang="en-US" sz="1300" b="1" dirty="0">
                <a:solidFill>
                  <a:srgbClr val="FF0000"/>
                </a:solidFill>
              </a:rPr>
              <a:t>SMOTEENN</a:t>
            </a:r>
            <a:r>
              <a:rPr lang="en-US" sz="1300" dirty="0"/>
              <a:t>) </a:t>
            </a:r>
          </a:p>
          <a:p>
            <a:pPr marL="285750" indent="-285750">
              <a:buFont typeface="Arial" panose="020B0604020202020204" pitchFamily="34" charset="0"/>
              <a:buChar char="•"/>
            </a:pPr>
            <a:r>
              <a:rPr lang="en-US" sz="1300" dirty="0" err="1"/>
              <a:t>Undersampling</a:t>
            </a:r>
            <a:r>
              <a:rPr lang="en-US" sz="1300" dirty="0"/>
              <a:t> – it will reduce the data size</a:t>
            </a:r>
          </a:p>
        </p:txBody>
      </p:sp>
      <p:sp>
        <p:nvSpPr>
          <p:cNvPr id="20" name="TextBox 19">
            <a:extLst>
              <a:ext uri="{FF2B5EF4-FFF2-40B4-BE49-F238E27FC236}">
                <a16:creationId xmlns:a16="http://schemas.microsoft.com/office/drawing/2014/main" id="{1ACECB79-B8E5-FB10-4D61-2F450EBB700E}"/>
              </a:ext>
            </a:extLst>
          </p:cNvPr>
          <p:cNvSpPr txBox="1"/>
          <p:nvPr/>
        </p:nvSpPr>
        <p:spPr>
          <a:xfrm>
            <a:off x="755575" y="1736984"/>
            <a:ext cx="3240361" cy="307777"/>
          </a:xfrm>
          <a:prstGeom prst="rect">
            <a:avLst/>
          </a:prstGeom>
          <a:noFill/>
        </p:spPr>
        <p:txBody>
          <a:bodyPr wrap="square">
            <a:spAutoFit/>
          </a:bodyPr>
          <a:lstStyle/>
          <a:p>
            <a:pPr marL="285750" indent="-285750">
              <a:buFont typeface="Wingdings" panose="05000000000000000000" pitchFamily="2" charset="2"/>
              <a:buChar char="v"/>
            </a:pPr>
            <a:r>
              <a:rPr lang="en-US" sz="1400" dirty="0"/>
              <a:t>To Tune The Hyper parameter </a:t>
            </a:r>
          </a:p>
        </p:txBody>
      </p:sp>
      <p:sp>
        <p:nvSpPr>
          <p:cNvPr id="21" name="TextBox 20">
            <a:extLst>
              <a:ext uri="{FF2B5EF4-FFF2-40B4-BE49-F238E27FC236}">
                <a16:creationId xmlns:a16="http://schemas.microsoft.com/office/drawing/2014/main" id="{73D06ED2-66CD-F468-0547-5EA7ABA195B9}"/>
              </a:ext>
            </a:extLst>
          </p:cNvPr>
          <p:cNvSpPr txBox="1"/>
          <p:nvPr/>
        </p:nvSpPr>
        <p:spPr>
          <a:xfrm>
            <a:off x="1619672" y="2079307"/>
            <a:ext cx="4176464" cy="892552"/>
          </a:xfrm>
          <a:prstGeom prst="rect">
            <a:avLst/>
          </a:prstGeom>
          <a:noFill/>
        </p:spPr>
        <p:txBody>
          <a:bodyPr wrap="square">
            <a:spAutoFit/>
          </a:bodyPr>
          <a:lstStyle/>
          <a:p>
            <a:pPr marL="285750" indent="-285750">
              <a:buFont typeface="Arial" panose="020B0604020202020204" pitchFamily="34" charset="0"/>
              <a:buChar char="•"/>
            </a:pPr>
            <a:r>
              <a:rPr lang="en-US" sz="1300" dirty="0" err="1">
                <a:solidFill>
                  <a:srgbClr val="FF0000"/>
                </a:solidFill>
              </a:rPr>
              <a:t>Optuna</a:t>
            </a:r>
            <a:endParaRPr lang="en-US" sz="1300" dirty="0">
              <a:solidFill>
                <a:srgbClr val="FF0000"/>
              </a:solidFill>
            </a:endParaRPr>
          </a:p>
          <a:p>
            <a:pPr marL="285750" indent="-285750">
              <a:buFont typeface="Arial" panose="020B0604020202020204" pitchFamily="34" charset="0"/>
              <a:buChar char="•"/>
            </a:pPr>
            <a:r>
              <a:rPr lang="en-US" sz="1300" dirty="0" err="1"/>
              <a:t>Automl</a:t>
            </a:r>
            <a:endParaRPr lang="en-US" sz="1300" dirty="0"/>
          </a:p>
          <a:p>
            <a:pPr marL="285750" indent="-285750">
              <a:buFont typeface="Arial" panose="020B0604020202020204" pitchFamily="34" charset="0"/>
              <a:buChar char="•"/>
            </a:pPr>
            <a:r>
              <a:rPr lang="en-US" sz="1300" dirty="0" err="1">
                <a:solidFill>
                  <a:srgbClr val="FF0000"/>
                </a:solidFill>
              </a:rPr>
              <a:t>GridSearchCV</a:t>
            </a:r>
            <a:endParaRPr lang="en-US" sz="1300" dirty="0">
              <a:solidFill>
                <a:srgbClr val="FF0000"/>
              </a:solidFill>
            </a:endParaRPr>
          </a:p>
          <a:p>
            <a:pPr marL="285750" indent="-285750">
              <a:buFont typeface="Arial" panose="020B0604020202020204" pitchFamily="34" charset="0"/>
              <a:buChar char="•"/>
            </a:pPr>
            <a:endParaRPr lang="en-US" sz="1300" dirty="0"/>
          </a:p>
        </p:txBody>
      </p:sp>
      <p:sp>
        <p:nvSpPr>
          <p:cNvPr id="2" name="TextBox 1">
            <a:extLst>
              <a:ext uri="{FF2B5EF4-FFF2-40B4-BE49-F238E27FC236}">
                <a16:creationId xmlns:a16="http://schemas.microsoft.com/office/drawing/2014/main" id="{B6C9B007-F20A-681D-475E-E92D0AB9A9B5}"/>
              </a:ext>
            </a:extLst>
          </p:cNvPr>
          <p:cNvSpPr txBox="1"/>
          <p:nvPr/>
        </p:nvSpPr>
        <p:spPr>
          <a:xfrm>
            <a:off x="-36512" y="3018894"/>
            <a:ext cx="9180512" cy="1785104"/>
          </a:xfrm>
          <a:prstGeom prst="rect">
            <a:avLst/>
          </a:prstGeom>
          <a:noFill/>
        </p:spPr>
        <p:txBody>
          <a:bodyPr wrap="square">
            <a:spAutoFit/>
          </a:bodyPr>
          <a:lstStyle/>
          <a:p>
            <a:pPr marL="285750" indent="-285750">
              <a:buFont typeface="Arial" panose="020B0604020202020204" pitchFamily="34" charset="0"/>
              <a:buChar char="•"/>
            </a:pPr>
            <a:r>
              <a:rPr lang="en-US" sz="1000" b="1" dirty="0"/>
              <a:t>K Nearest Neighbor Classifier </a:t>
            </a:r>
            <a:r>
              <a:rPr lang="en-US" sz="1000" dirty="0"/>
              <a:t>- </a:t>
            </a:r>
            <a:r>
              <a:rPr lang="en-US" sz="1000" b="0" i="0" dirty="0">
                <a:solidFill>
                  <a:srgbClr val="374151"/>
                </a:solidFill>
                <a:effectLst/>
              </a:rPr>
              <a:t>capturing local patterns. suitable where similar features share the same class.</a:t>
            </a:r>
          </a:p>
          <a:p>
            <a:endParaRPr lang="en-US" sz="1000" dirty="0"/>
          </a:p>
          <a:p>
            <a:pPr marL="285750" indent="-285750">
              <a:buFont typeface="Arial" panose="020B0604020202020204" pitchFamily="34" charset="0"/>
              <a:buChar char="•"/>
            </a:pPr>
            <a:r>
              <a:rPr lang="en-US" sz="1000" b="1" dirty="0"/>
              <a:t>Random Forest Classifier </a:t>
            </a:r>
            <a:r>
              <a:rPr lang="en-US" sz="1000" dirty="0"/>
              <a:t>– Ensemble model, handle complex data, reduce overfitting, provide feature importance.</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b="1" dirty="0" err="1"/>
              <a:t>XGBoost</a:t>
            </a:r>
            <a:r>
              <a:rPr lang="en-US" sz="1000" b="1" dirty="0"/>
              <a:t> Classifier </a:t>
            </a:r>
            <a:r>
              <a:rPr lang="en-US" sz="1000" dirty="0"/>
              <a:t>- </a:t>
            </a:r>
            <a:r>
              <a:rPr lang="en-US" sz="1000" dirty="0">
                <a:solidFill>
                  <a:srgbClr val="374151"/>
                </a:solidFill>
              </a:rPr>
              <a:t>S</a:t>
            </a:r>
            <a:r>
              <a:rPr lang="en-US" sz="1000" b="0" i="0" dirty="0">
                <a:solidFill>
                  <a:srgbClr val="374151"/>
                </a:solidFill>
                <a:effectLst/>
              </a:rPr>
              <a:t>peed, efficiency, handle imbalanced datasets. The flexibility of hyperparameter tuning.</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b="1" dirty="0" err="1"/>
              <a:t>CatBoost</a:t>
            </a:r>
            <a:r>
              <a:rPr lang="en-US" sz="1000" b="1" dirty="0"/>
              <a:t> Classifier </a:t>
            </a:r>
            <a:r>
              <a:rPr lang="en-US" sz="1000" dirty="0"/>
              <a:t>- support categorical features, handling missing data, auto feature scaling.</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sz="1000" b="1" dirty="0"/>
              <a:t>Artificial Neural Network </a:t>
            </a:r>
            <a:r>
              <a:rPr lang="en-US" sz="1000" dirty="0"/>
              <a:t>- </a:t>
            </a:r>
            <a:r>
              <a:rPr lang="en-US" sz="1000" dirty="0">
                <a:solidFill>
                  <a:srgbClr val="374151"/>
                </a:solidFill>
              </a:rPr>
              <a:t>C</a:t>
            </a:r>
            <a:r>
              <a:rPr lang="en-US" sz="1000" b="0" i="0" dirty="0">
                <a:solidFill>
                  <a:srgbClr val="374151"/>
                </a:solidFill>
                <a:effectLst/>
              </a:rPr>
              <a:t>apture non-linear relationships. ability to intricate patterns, suitable where feature interactions are intricate.</a:t>
            </a:r>
          </a:p>
          <a:p>
            <a:endParaRPr lang="en-US" sz="1000" dirty="0"/>
          </a:p>
          <a:p>
            <a:pPr marL="285750" indent="-285750">
              <a:buFont typeface="Arial" panose="020B0604020202020204" pitchFamily="34" charset="0"/>
              <a:buChar char="•"/>
            </a:pPr>
            <a:r>
              <a:rPr lang="en-US" sz="1000" b="1" dirty="0"/>
              <a:t>Support vector Classifier </a:t>
            </a:r>
            <a:r>
              <a:rPr lang="en-US" sz="1000" dirty="0"/>
              <a:t>- </a:t>
            </a:r>
            <a:r>
              <a:rPr lang="en-US" sz="1000" b="0" i="0" dirty="0">
                <a:solidFill>
                  <a:srgbClr val="374151"/>
                </a:solidFill>
                <a:effectLst/>
              </a:rPr>
              <a:t>handling high-dimensional data &amp; finding decision boundaries, well in clear margins between classes, handle overfitting.</a:t>
            </a:r>
            <a:endParaRPr lang="en-US" sz="1000" dirty="0"/>
          </a:p>
        </p:txBody>
      </p:sp>
    </p:spTree>
    <p:extLst>
      <p:ext uri="{BB962C8B-B14F-4D97-AF65-F5344CB8AC3E}">
        <p14:creationId xmlns:p14="http://schemas.microsoft.com/office/powerpoint/2010/main" val="4178285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FB87650-671B-92BD-20BA-0B859BC555FE}"/>
              </a:ext>
            </a:extLst>
          </p:cNvPr>
          <p:cNvSpPr>
            <a:spLocks noChangeArrowheads="1"/>
          </p:cNvSpPr>
          <p:nvPr/>
        </p:nvSpPr>
        <p:spPr bwMode="auto">
          <a:xfrm rot="10800000" flipV="1">
            <a:off x="2483768" y="123479"/>
            <a:ext cx="3240360" cy="3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kumimoji="0" lang="en-US" altLang="en-US" sz="1600" b="1" i="0" u="sng" strike="noStrike" cap="none" normalizeH="0" baseline="0" dirty="0">
                <a:ln>
                  <a:noFill/>
                </a:ln>
                <a:solidFill>
                  <a:srgbClr val="212121"/>
                </a:solidFill>
                <a:effectLst/>
                <a:latin typeface="Roboto" panose="02000000000000000000" pitchFamily="2" charset="0"/>
              </a:rPr>
              <a:t>1. KNN</a:t>
            </a:r>
            <a:endParaRPr kumimoji="0" lang="en-US" altLang="en-US" sz="1600" b="1" i="0" u="sng"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0BF72B1-0EFF-C824-649A-BF00B608B137}"/>
              </a:ext>
            </a:extLst>
          </p:cNvPr>
          <p:cNvSpPr>
            <a:spLocks noChangeArrowheads="1"/>
          </p:cNvSpPr>
          <p:nvPr/>
        </p:nvSpPr>
        <p:spPr bwMode="auto">
          <a:xfrm rot="10800000" flipV="1">
            <a:off x="35496" y="764061"/>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F1F3A897-8A60-CD9F-DBCB-B33C9C4259DE}"/>
              </a:ext>
            </a:extLst>
          </p:cNvPr>
          <p:cNvGraphicFramePr>
            <a:graphicFrameLocks noGrp="1"/>
          </p:cNvGraphicFramePr>
          <p:nvPr>
            <p:extLst>
              <p:ext uri="{D42A27DB-BD31-4B8C-83A1-F6EECF244321}">
                <p14:modId xmlns:p14="http://schemas.microsoft.com/office/powerpoint/2010/main" val="2618876473"/>
              </p:ext>
            </p:extLst>
          </p:nvPr>
        </p:nvGraphicFramePr>
        <p:xfrm>
          <a:off x="4139952" y="627534"/>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6" name="Picture 5">
            <a:extLst>
              <a:ext uri="{FF2B5EF4-FFF2-40B4-BE49-F238E27FC236}">
                <a16:creationId xmlns:a16="http://schemas.microsoft.com/office/drawing/2014/main" id="{14639B67-CB5F-A40A-2163-FA6E57315382}"/>
              </a:ext>
            </a:extLst>
          </p:cNvPr>
          <p:cNvPicPr>
            <a:picLocks noChangeAspect="1"/>
          </p:cNvPicPr>
          <p:nvPr/>
        </p:nvPicPr>
        <p:blipFill>
          <a:blip r:embed="rId2"/>
          <a:stretch>
            <a:fillRect/>
          </a:stretch>
        </p:blipFill>
        <p:spPr>
          <a:xfrm>
            <a:off x="202694" y="2715766"/>
            <a:ext cx="4211871" cy="1584664"/>
          </a:xfrm>
          <a:prstGeom prst="rect">
            <a:avLst/>
          </a:prstGeom>
        </p:spPr>
      </p:pic>
      <p:pic>
        <p:nvPicPr>
          <p:cNvPr id="10" name="Picture 9">
            <a:extLst>
              <a:ext uri="{FF2B5EF4-FFF2-40B4-BE49-F238E27FC236}">
                <a16:creationId xmlns:a16="http://schemas.microsoft.com/office/drawing/2014/main" id="{CAF66415-825C-5BA6-548D-018FFB7CEB56}"/>
              </a:ext>
            </a:extLst>
          </p:cNvPr>
          <p:cNvPicPr>
            <a:picLocks noChangeAspect="1"/>
          </p:cNvPicPr>
          <p:nvPr/>
        </p:nvPicPr>
        <p:blipFill>
          <a:blip r:embed="rId3"/>
          <a:stretch>
            <a:fillRect/>
          </a:stretch>
        </p:blipFill>
        <p:spPr>
          <a:xfrm>
            <a:off x="4828023" y="1923678"/>
            <a:ext cx="3848433" cy="3023365"/>
          </a:xfrm>
          <a:prstGeom prst="rect">
            <a:avLst/>
          </a:prstGeom>
        </p:spPr>
      </p:pic>
    </p:spTree>
    <p:extLst>
      <p:ext uri="{BB962C8B-B14F-4D97-AF65-F5344CB8AC3E}">
        <p14:creationId xmlns:p14="http://schemas.microsoft.com/office/powerpoint/2010/main" val="162383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FDE94C-D68E-D3F8-AF90-7E3F08A7E00C}"/>
              </a:ext>
            </a:extLst>
          </p:cNvPr>
          <p:cNvPicPr>
            <a:picLocks noChangeAspect="1"/>
          </p:cNvPicPr>
          <p:nvPr/>
        </p:nvPicPr>
        <p:blipFill>
          <a:blip r:embed="rId2"/>
          <a:stretch>
            <a:fillRect/>
          </a:stretch>
        </p:blipFill>
        <p:spPr>
          <a:xfrm>
            <a:off x="107504" y="195486"/>
            <a:ext cx="4248472" cy="3207283"/>
          </a:xfrm>
          <a:prstGeom prst="rect">
            <a:avLst/>
          </a:prstGeom>
        </p:spPr>
      </p:pic>
      <p:pic>
        <p:nvPicPr>
          <p:cNvPr id="7" name="Picture 6">
            <a:extLst>
              <a:ext uri="{FF2B5EF4-FFF2-40B4-BE49-F238E27FC236}">
                <a16:creationId xmlns:a16="http://schemas.microsoft.com/office/drawing/2014/main" id="{EC8DEA4C-AF5B-5D52-397A-A2602AB6D38E}"/>
              </a:ext>
            </a:extLst>
          </p:cNvPr>
          <p:cNvPicPr>
            <a:picLocks noChangeAspect="1"/>
          </p:cNvPicPr>
          <p:nvPr/>
        </p:nvPicPr>
        <p:blipFill>
          <a:blip r:embed="rId3"/>
          <a:stretch>
            <a:fillRect/>
          </a:stretch>
        </p:blipFill>
        <p:spPr>
          <a:xfrm>
            <a:off x="4499991" y="195486"/>
            <a:ext cx="4248473" cy="3241976"/>
          </a:xfrm>
          <a:prstGeom prst="rect">
            <a:avLst/>
          </a:prstGeom>
        </p:spPr>
      </p:pic>
    </p:spTree>
    <p:extLst>
      <p:ext uri="{BB962C8B-B14F-4D97-AF65-F5344CB8AC3E}">
        <p14:creationId xmlns:p14="http://schemas.microsoft.com/office/powerpoint/2010/main" val="82497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7310" y="195487"/>
            <a:ext cx="4355010" cy="36003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068202" y="14496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01</a:t>
            </a:r>
            <a:endParaRPr lang="ko-KR" altLang="en-US" sz="1400" b="1" dirty="0">
              <a:solidFill>
                <a:schemeClr val="bg1"/>
              </a:solidFill>
              <a:cs typeface="Arial" pitchFamily="34" charset="0"/>
            </a:endParaRPr>
          </a:p>
        </p:txBody>
      </p:sp>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3673374" y="211334"/>
            <a:ext cx="3922962" cy="276999"/>
          </a:xfrm>
          <a:prstGeom prst="rect">
            <a:avLst/>
          </a:prstGeom>
          <a:noFill/>
        </p:spPr>
        <p:txBody>
          <a:bodyPr wrap="square" rtlCol="0">
            <a:spAutoFit/>
          </a:bodyPr>
          <a:lstStyle/>
          <a:p>
            <a:r>
              <a:rPr lang="en-US" sz="1200" b="1" dirty="0"/>
              <a:t>INTRODUCTION TO THE PROBLEM STATEMENT</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35334" y="849926"/>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794142"/>
            <a:ext cx="2788068" cy="21538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820A465-1F10-CCAD-9205-1E23B9D961E9}"/>
              </a:ext>
            </a:extLst>
          </p:cNvPr>
          <p:cNvSpPr txBox="1"/>
          <p:nvPr/>
        </p:nvSpPr>
        <p:spPr>
          <a:xfrm>
            <a:off x="3275856" y="115307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275856" y="165713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275856" y="21611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275856" y="266524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4" name="TextBox 3">
            <a:extLst>
              <a:ext uri="{FF2B5EF4-FFF2-40B4-BE49-F238E27FC236}">
                <a16:creationId xmlns:a16="http://schemas.microsoft.com/office/drawing/2014/main" id="{7BEA018D-FC76-AAB1-F57C-2095E41772E6}"/>
              </a:ext>
            </a:extLst>
          </p:cNvPr>
          <p:cNvSpPr txBox="1"/>
          <p:nvPr/>
        </p:nvSpPr>
        <p:spPr>
          <a:xfrm>
            <a:off x="2987824" y="1059582"/>
            <a:ext cx="5976664" cy="2862322"/>
          </a:xfrm>
          <a:prstGeom prst="rect">
            <a:avLst/>
          </a:prstGeom>
          <a:noFill/>
        </p:spPr>
        <p:txBody>
          <a:bodyPr wrap="square" rtlCol="0">
            <a:spAutoFit/>
          </a:bodyPr>
          <a:lstStyle/>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Customer churn is when customers discontinue doing business with a firm or          service (Bank, Gaming, Telecom industry </a:t>
            </a:r>
            <a:r>
              <a:rPr lang="en-US" sz="1200" b="0" i="0" dirty="0" err="1">
                <a:solidFill>
                  <a:srgbClr val="212121"/>
                </a:solidFill>
                <a:effectLst/>
                <a:latin typeface="Roboto" panose="02000000000000000000" pitchFamily="2" charset="0"/>
              </a:rPr>
              <a:t>etc</a:t>
            </a:r>
            <a:r>
              <a:rPr lang="en-US" sz="1200" b="0" i="0" dirty="0">
                <a:solidFill>
                  <a:srgbClr val="212121"/>
                </a:solidFill>
                <a:effectLst/>
                <a:latin typeface="Roboto" panose="02000000000000000000" pitchFamily="2" charset="0"/>
              </a:rPr>
              <a:t>)</a:t>
            </a: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algn="l"/>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Individualized customer retention is hard because most firms have a large number of customers and can't spend much time to each of them. The costs would be too high, outweighing the additional revenue.</a:t>
            </a: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However, if a corporation could predict which customers are likely to leave ahead  of time, it will be easy to focus efforts only on these "high risk" clients. </a:t>
            </a: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The ultimate goal is to expand area and retrieve more customers loyalty.</a:t>
            </a:r>
          </a:p>
        </p:txBody>
      </p:sp>
    </p:spTree>
    <p:extLst>
      <p:ext uri="{BB962C8B-B14F-4D97-AF65-F5344CB8AC3E}">
        <p14:creationId xmlns:p14="http://schemas.microsoft.com/office/powerpoint/2010/main" val="257375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3FAFEB-0057-2A24-AFFE-2F419EE50D9E}"/>
              </a:ext>
            </a:extLst>
          </p:cNvPr>
          <p:cNvSpPr>
            <a:spLocks noChangeArrowheads="1"/>
          </p:cNvSpPr>
          <p:nvPr/>
        </p:nvSpPr>
        <p:spPr bwMode="auto">
          <a:xfrm rot="10800000" flipV="1">
            <a:off x="2771800" y="123479"/>
            <a:ext cx="3240360" cy="3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lang="en-US" altLang="en-US" sz="1600" b="1" u="sng" dirty="0">
                <a:solidFill>
                  <a:srgbClr val="212121"/>
                </a:solidFill>
                <a:latin typeface="Roboto" panose="02000000000000000000" pitchFamily="2" charset="0"/>
              </a:rPr>
              <a:t>2</a:t>
            </a:r>
            <a:r>
              <a:rPr kumimoji="0" lang="en-US" altLang="en-US" sz="1600" b="1" i="0" u="sng" strike="noStrike" cap="none" normalizeH="0" baseline="0" dirty="0">
                <a:ln>
                  <a:noFill/>
                </a:ln>
                <a:solidFill>
                  <a:srgbClr val="212121"/>
                </a:solidFill>
                <a:effectLst/>
                <a:latin typeface="Roboto" panose="02000000000000000000" pitchFamily="2" charset="0"/>
              </a:rPr>
              <a:t>. Random Forest Classifier</a:t>
            </a:r>
            <a:endParaRPr kumimoji="0" lang="en-US" altLang="en-US" sz="1600" b="1" i="0" u="sng"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3EA8FB02-41F4-0387-F1A1-521FAE3447CB}"/>
              </a:ext>
            </a:extLst>
          </p:cNvPr>
          <p:cNvSpPr>
            <a:spLocks noChangeArrowheads="1"/>
          </p:cNvSpPr>
          <p:nvPr/>
        </p:nvSpPr>
        <p:spPr bwMode="auto">
          <a:xfrm rot="10800000" flipV="1">
            <a:off x="35496" y="620045"/>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FD9C902B-2FD8-70B8-C799-5C384D5894C3}"/>
              </a:ext>
            </a:extLst>
          </p:cNvPr>
          <p:cNvGraphicFramePr>
            <a:graphicFrameLocks noGrp="1"/>
          </p:cNvGraphicFramePr>
          <p:nvPr>
            <p:extLst>
              <p:ext uri="{D42A27DB-BD31-4B8C-83A1-F6EECF244321}">
                <p14:modId xmlns:p14="http://schemas.microsoft.com/office/powerpoint/2010/main" val="2178203476"/>
              </p:ext>
            </p:extLst>
          </p:nvPr>
        </p:nvGraphicFramePr>
        <p:xfrm>
          <a:off x="4139952" y="595134"/>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RFC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77.54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16" name="Picture 15">
            <a:extLst>
              <a:ext uri="{FF2B5EF4-FFF2-40B4-BE49-F238E27FC236}">
                <a16:creationId xmlns:a16="http://schemas.microsoft.com/office/drawing/2014/main" id="{62AFEE79-2F22-13AF-0F7D-00D2AAA99472}"/>
              </a:ext>
            </a:extLst>
          </p:cNvPr>
          <p:cNvPicPr>
            <a:picLocks noChangeAspect="1"/>
          </p:cNvPicPr>
          <p:nvPr/>
        </p:nvPicPr>
        <p:blipFill>
          <a:blip r:embed="rId2"/>
          <a:stretch>
            <a:fillRect/>
          </a:stretch>
        </p:blipFill>
        <p:spPr>
          <a:xfrm>
            <a:off x="284674" y="2477435"/>
            <a:ext cx="4143310" cy="1744103"/>
          </a:xfrm>
          <a:prstGeom prst="rect">
            <a:avLst/>
          </a:prstGeom>
        </p:spPr>
      </p:pic>
      <p:pic>
        <p:nvPicPr>
          <p:cNvPr id="18" name="Picture 17">
            <a:extLst>
              <a:ext uri="{FF2B5EF4-FFF2-40B4-BE49-F238E27FC236}">
                <a16:creationId xmlns:a16="http://schemas.microsoft.com/office/drawing/2014/main" id="{794B2276-A2A1-9A4E-099C-098FA31F35FC}"/>
              </a:ext>
            </a:extLst>
          </p:cNvPr>
          <p:cNvPicPr>
            <a:picLocks noChangeAspect="1"/>
          </p:cNvPicPr>
          <p:nvPr/>
        </p:nvPicPr>
        <p:blipFill>
          <a:blip r:embed="rId3"/>
          <a:stretch>
            <a:fillRect/>
          </a:stretch>
        </p:blipFill>
        <p:spPr>
          <a:xfrm>
            <a:off x="4932040" y="1995686"/>
            <a:ext cx="3856686" cy="2938427"/>
          </a:xfrm>
          <a:prstGeom prst="rect">
            <a:avLst/>
          </a:prstGeom>
        </p:spPr>
      </p:pic>
    </p:spTree>
    <p:extLst>
      <p:ext uri="{BB962C8B-B14F-4D97-AF65-F5344CB8AC3E}">
        <p14:creationId xmlns:p14="http://schemas.microsoft.com/office/powerpoint/2010/main" val="200195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19C91-6685-2C08-8DB1-E66D0C54AA38}"/>
              </a:ext>
            </a:extLst>
          </p:cNvPr>
          <p:cNvPicPr>
            <a:picLocks noChangeAspect="1"/>
          </p:cNvPicPr>
          <p:nvPr/>
        </p:nvPicPr>
        <p:blipFill>
          <a:blip r:embed="rId2"/>
          <a:stretch>
            <a:fillRect/>
          </a:stretch>
        </p:blipFill>
        <p:spPr>
          <a:xfrm>
            <a:off x="35496" y="199492"/>
            <a:ext cx="4529164" cy="3452378"/>
          </a:xfrm>
          <a:prstGeom prst="rect">
            <a:avLst/>
          </a:prstGeom>
        </p:spPr>
      </p:pic>
      <p:pic>
        <p:nvPicPr>
          <p:cNvPr id="7" name="Picture 6">
            <a:extLst>
              <a:ext uri="{FF2B5EF4-FFF2-40B4-BE49-F238E27FC236}">
                <a16:creationId xmlns:a16="http://schemas.microsoft.com/office/drawing/2014/main" id="{C5F076C0-7B04-C3F6-A34C-FAD7A38FC723}"/>
              </a:ext>
            </a:extLst>
          </p:cNvPr>
          <p:cNvPicPr>
            <a:picLocks noChangeAspect="1"/>
          </p:cNvPicPr>
          <p:nvPr/>
        </p:nvPicPr>
        <p:blipFill>
          <a:blip r:embed="rId3"/>
          <a:stretch>
            <a:fillRect/>
          </a:stretch>
        </p:blipFill>
        <p:spPr>
          <a:xfrm>
            <a:off x="4355976" y="123478"/>
            <a:ext cx="4680519" cy="3452378"/>
          </a:xfrm>
          <a:prstGeom prst="rect">
            <a:avLst/>
          </a:prstGeom>
        </p:spPr>
      </p:pic>
    </p:spTree>
    <p:extLst>
      <p:ext uri="{BB962C8B-B14F-4D97-AF65-F5344CB8AC3E}">
        <p14:creationId xmlns:p14="http://schemas.microsoft.com/office/powerpoint/2010/main" val="1778308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0A1086-D45A-CEBD-1648-7FF16D2E856D}"/>
              </a:ext>
            </a:extLst>
          </p:cNvPr>
          <p:cNvSpPr>
            <a:spLocks noChangeArrowheads="1"/>
          </p:cNvSpPr>
          <p:nvPr/>
        </p:nvSpPr>
        <p:spPr bwMode="auto">
          <a:xfrm rot="10800000" flipV="1">
            <a:off x="2983514" y="195487"/>
            <a:ext cx="2475148" cy="28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kumimoji="0" lang="en-US" altLang="en-US" sz="1400" b="1" i="0" u="sng" strike="noStrike" cap="none" normalizeH="0" baseline="0" dirty="0">
                <a:ln>
                  <a:noFill/>
                </a:ln>
                <a:solidFill>
                  <a:srgbClr val="212121"/>
                </a:solidFill>
                <a:effectLst/>
                <a:latin typeface="Roboto" panose="02000000000000000000" pitchFamily="2" charset="0"/>
              </a:rPr>
              <a:t>3. </a:t>
            </a:r>
            <a:r>
              <a:rPr lang="en-US" sz="1400" b="1" i="0" u="sng" dirty="0" err="1">
                <a:solidFill>
                  <a:srgbClr val="212121"/>
                </a:solidFill>
                <a:effectLst/>
                <a:latin typeface="Roboto" panose="02000000000000000000" pitchFamily="2" charset="0"/>
              </a:rPr>
              <a:t>XGBoost</a:t>
            </a:r>
            <a:r>
              <a:rPr lang="en-US" sz="1400" u="sng" dirty="0">
                <a:solidFill>
                  <a:srgbClr val="212121"/>
                </a:solidFill>
                <a:latin typeface="Roboto" panose="02000000000000000000" pitchFamily="2" charset="0"/>
              </a:rPr>
              <a:t> </a:t>
            </a:r>
            <a:r>
              <a:rPr kumimoji="0" lang="en-US" altLang="en-US" sz="1400" b="1" i="0" u="sng" strike="noStrike" cap="none" normalizeH="0" baseline="0" dirty="0">
                <a:ln>
                  <a:noFill/>
                </a:ln>
                <a:solidFill>
                  <a:srgbClr val="212121"/>
                </a:solidFill>
                <a:effectLst/>
                <a:latin typeface="Roboto" panose="02000000000000000000" pitchFamily="2" charset="0"/>
              </a:rPr>
              <a:t>Classifier</a:t>
            </a:r>
            <a:endParaRPr kumimoji="0" lang="en-US" altLang="en-US" sz="1400" b="1" i="0" u="sng"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05B7332A-369F-799A-FFF9-D7D78EAC4DA6}"/>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0808DB7E-68B5-4AB3-7963-C7EAB8C671F3}"/>
              </a:ext>
            </a:extLst>
          </p:cNvPr>
          <p:cNvGraphicFramePr>
            <a:graphicFrameLocks noGrp="1"/>
          </p:cNvGraphicFramePr>
          <p:nvPr>
            <p:extLst>
              <p:ext uri="{D42A27DB-BD31-4B8C-83A1-F6EECF244321}">
                <p14:modId xmlns:p14="http://schemas.microsoft.com/office/powerpoint/2010/main" val="2953280677"/>
              </p:ext>
            </p:extLst>
          </p:nvPr>
        </p:nvGraphicFramePr>
        <p:xfrm>
          <a:off x="4139952" y="699542"/>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err="1"/>
                        <a:t>XGBoost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77.83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21" name="Picture 20">
            <a:extLst>
              <a:ext uri="{FF2B5EF4-FFF2-40B4-BE49-F238E27FC236}">
                <a16:creationId xmlns:a16="http://schemas.microsoft.com/office/drawing/2014/main" id="{B6B1FF47-06C5-AEB3-E253-525D722DDA72}"/>
              </a:ext>
            </a:extLst>
          </p:cNvPr>
          <p:cNvPicPr>
            <a:picLocks noChangeAspect="1"/>
          </p:cNvPicPr>
          <p:nvPr/>
        </p:nvPicPr>
        <p:blipFill>
          <a:blip r:embed="rId2"/>
          <a:stretch>
            <a:fillRect/>
          </a:stretch>
        </p:blipFill>
        <p:spPr>
          <a:xfrm>
            <a:off x="46360" y="2427734"/>
            <a:ext cx="4624592" cy="1944216"/>
          </a:xfrm>
          <a:prstGeom prst="rect">
            <a:avLst/>
          </a:prstGeom>
        </p:spPr>
      </p:pic>
      <p:pic>
        <p:nvPicPr>
          <p:cNvPr id="23" name="Picture 22">
            <a:extLst>
              <a:ext uri="{FF2B5EF4-FFF2-40B4-BE49-F238E27FC236}">
                <a16:creationId xmlns:a16="http://schemas.microsoft.com/office/drawing/2014/main" id="{C3102FEE-E58A-0190-928C-2E611284CD79}"/>
              </a:ext>
            </a:extLst>
          </p:cNvPr>
          <p:cNvPicPr>
            <a:picLocks noChangeAspect="1"/>
          </p:cNvPicPr>
          <p:nvPr/>
        </p:nvPicPr>
        <p:blipFill>
          <a:blip r:embed="rId3"/>
          <a:stretch>
            <a:fillRect/>
          </a:stretch>
        </p:blipFill>
        <p:spPr>
          <a:xfrm>
            <a:off x="5148064" y="1995686"/>
            <a:ext cx="3690685" cy="2909855"/>
          </a:xfrm>
          <a:prstGeom prst="rect">
            <a:avLst/>
          </a:prstGeom>
        </p:spPr>
      </p:pic>
    </p:spTree>
    <p:extLst>
      <p:ext uri="{BB962C8B-B14F-4D97-AF65-F5344CB8AC3E}">
        <p14:creationId xmlns:p14="http://schemas.microsoft.com/office/powerpoint/2010/main" val="144530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556754-4B56-BE0C-5FC4-EDE48CB71C67}"/>
              </a:ext>
            </a:extLst>
          </p:cNvPr>
          <p:cNvPicPr>
            <a:picLocks noChangeAspect="1"/>
          </p:cNvPicPr>
          <p:nvPr/>
        </p:nvPicPr>
        <p:blipFill>
          <a:blip r:embed="rId2"/>
          <a:stretch>
            <a:fillRect/>
          </a:stretch>
        </p:blipFill>
        <p:spPr>
          <a:xfrm>
            <a:off x="17238" y="174822"/>
            <a:ext cx="4554762" cy="3477048"/>
          </a:xfrm>
          <a:prstGeom prst="rect">
            <a:avLst/>
          </a:prstGeom>
        </p:spPr>
      </p:pic>
      <p:pic>
        <p:nvPicPr>
          <p:cNvPr id="7" name="Picture 6">
            <a:extLst>
              <a:ext uri="{FF2B5EF4-FFF2-40B4-BE49-F238E27FC236}">
                <a16:creationId xmlns:a16="http://schemas.microsoft.com/office/drawing/2014/main" id="{757EADE0-3CFD-57B8-750F-A91600A8C326}"/>
              </a:ext>
            </a:extLst>
          </p:cNvPr>
          <p:cNvPicPr>
            <a:picLocks noChangeAspect="1"/>
          </p:cNvPicPr>
          <p:nvPr/>
        </p:nvPicPr>
        <p:blipFill>
          <a:blip r:embed="rId3"/>
          <a:stretch>
            <a:fillRect/>
          </a:stretch>
        </p:blipFill>
        <p:spPr>
          <a:xfrm>
            <a:off x="4553742" y="195486"/>
            <a:ext cx="4554762" cy="3426098"/>
          </a:xfrm>
          <a:prstGeom prst="rect">
            <a:avLst/>
          </a:prstGeom>
        </p:spPr>
      </p:pic>
    </p:spTree>
    <p:extLst>
      <p:ext uri="{BB962C8B-B14F-4D97-AF65-F5344CB8AC3E}">
        <p14:creationId xmlns:p14="http://schemas.microsoft.com/office/powerpoint/2010/main" val="900488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7880CD-3712-106D-BF02-0AE528618522}"/>
              </a:ext>
            </a:extLst>
          </p:cNvPr>
          <p:cNvSpPr>
            <a:spLocks noChangeArrowheads="1"/>
          </p:cNvSpPr>
          <p:nvPr/>
        </p:nvSpPr>
        <p:spPr bwMode="auto">
          <a:xfrm rot="10800000" flipV="1">
            <a:off x="2983514" y="123479"/>
            <a:ext cx="2475148" cy="28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lang="en-US" altLang="en-US" sz="1400" b="1" u="sng" dirty="0">
                <a:solidFill>
                  <a:srgbClr val="212121"/>
                </a:solidFill>
                <a:latin typeface="Roboto" panose="02000000000000000000" pitchFamily="2" charset="0"/>
              </a:rPr>
              <a:t>4</a:t>
            </a:r>
            <a:r>
              <a:rPr kumimoji="0" lang="en-US" altLang="en-US" sz="1400" b="1" i="0" u="sng" strike="noStrike" cap="none" normalizeH="0" baseline="0" dirty="0">
                <a:ln>
                  <a:noFill/>
                </a:ln>
                <a:solidFill>
                  <a:srgbClr val="212121"/>
                </a:solidFill>
                <a:effectLst/>
                <a:latin typeface="Roboto" panose="02000000000000000000" pitchFamily="2" charset="0"/>
              </a:rPr>
              <a:t>. </a:t>
            </a:r>
            <a:r>
              <a:rPr kumimoji="0" lang="en-US" altLang="en-US" sz="1400" b="1" u="sng" strike="noStrike" cap="none" normalizeH="0" baseline="0" dirty="0">
                <a:ln>
                  <a:noFill/>
                </a:ln>
                <a:solidFill>
                  <a:srgbClr val="212121"/>
                </a:solidFill>
                <a:latin typeface="Roboto" panose="02000000000000000000" pitchFamily="2" charset="0"/>
              </a:rPr>
              <a:t>Cat </a:t>
            </a:r>
            <a:r>
              <a:rPr lang="en-US" sz="1400" b="1" i="0" u="sng" dirty="0">
                <a:solidFill>
                  <a:srgbClr val="212121"/>
                </a:solidFill>
                <a:effectLst/>
                <a:latin typeface="Roboto" panose="02000000000000000000" pitchFamily="2" charset="0"/>
              </a:rPr>
              <a:t>Boost</a:t>
            </a:r>
            <a:r>
              <a:rPr lang="en-US" sz="1400" u="sng" dirty="0">
                <a:solidFill>
                  <a:srgbClr val="212121"/>
                </a:solidFill>
                <a:latin typeface="Roboto" panose="02000000000000000000" pitchFamily="2" charset="0"/>
              </a:rPr>
              <a:t> </a:t>
            </a:r>
            <a:r>
              <a:rPr kumimoji="0" lang="en-US" altLang="en-US" sz="1400" b="1" i="0" u="sng" strike="noStrike" cap="none" normalizeH="0" baseline="0" dirty="0">
                <a:ln>
                  <a:noFill/>
                </a:ln>
                <a:solidFill>
                  <a:srgbClr val="212121"/>
                </a:solidFill>
                <a:effectLst/>
                <a:latin typeface="Roboto" panose="02000000000000000000" pitchFamily="2" charset="0"/>
              </a:rPr>
              <a:t>Classifier</a:t>
            </a:r>
            <a:endParaRPr kumimoji="0" lang="en-US" altLang="en-US" sz="1400" b="1" i="0" u="sng"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C4DFE6CE-3B92-E621-0218-D7E221B125FE}"/>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a:latin typeface="Arial" panose="020B0604020202020204" pitchFamily="34" charset="0"/>
              </a:rPr>
              <a:t>OPTUNA</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504FC026-E8AA-9A4C-01E0-037F94C66EFD}"/>
              </a:ext>
            </a:extLst>
          </p:cNvPr>
          <p:cNvGraphicFramePr>
            <a:graphicFrameLocks noGrp="1"/>
          </p:cNvGraphicFramePr>
          <p:nvPr>
            <p:extLst>
              <p:ext uri="{D42A27DB-BD31-4B8C-83A1-F6EECF244321}">
                <p14:modId xmlns:p14="http://schemas.microsoft.com/office/powerpoint/2010/main" val="1165988374"/>
              </p:ext>
            </p:extLst>
          </p:nvPr>
        </p:nvGraphicFramePr>
        <p:xfrm>
          <a:off x="4211960" y="699542"/>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err="1"/>
                        <a:t>CatBoost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78.61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96.03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87.15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8" name="Picture 7">
            <a:extLst>
              <a:ext uri="{FF2B5EF4-FFF2-40B4-BE49-F238E27FC236}">
                <a16:creationId xmlns:a16="http://schemas.microsoft.com/office/drawing/2014/main" id="{DD92C1E1-33B9-4802-9783-A5C7A7C39A11}"/>
              </a:ext>
            </a:extLst>
          </p:cNvPr>
          <p:cNvPicPr>
            <a:picLocks noChangeAspect="1"/>
          </p:cNvPicPr>
          <p:nvPr/>
        </p:nvPicPr>
        <p:blipFill>
          <a:blip r:embed="rId2"/>
          <a:stretch>
            <a:fillRect/>
          </a:stretch>
        </p:blipFill>
        <p:spPr>
          <a:xfrm>
            <a:off x="107504" y="2571750"/>
            <a:ext cx="4888854" cy="1944216"/>
          </a:xfrm>
          <a:prstGeom prst="rect">
            <a:avLst/>
          </a:prstGeom>
        </p:spPr>
      </p:pic>
      <p:pic>
        <p:nvPicPr>
          <p:cNvPr id="12" name="Picture 11">
            <a:extLst>
              <a:ext uri="{FF2B5EF4-FFF2-40B4-BE49-F238E27FC236}">
                <a16:creationId xmlns:a16="http://schemas.microsoft.com/office/drawing/2014/main" id="{AFC391B5-714D-13EC-BD9C-CDB21A17EC54}"/>
              </a:ext>
            </a:extLst>
          </p:cNvPr>
          <p:cNvPicPr>
            <a:picLocks noChangeAspect="1"/>
          </p:cNvPicPr>
          <p:nvPr/>
        </p:nvPicPr>
        <p:blipFill>
          <a:blip r:embed="rId3"/>
          <a:stretch>
            <a:fillRect/>
          </a:stretch>
        </p:blipFill>
        <p:spPr>
          <a:xfrm>
            <a:off x="5292080" y="2067694"/>
            <a:ext cx="3456384" cy="2734481"/>
          </a:xfrm>
          <a:prstGeom prst="rect">
            <a:avLst/>
          </a:prstGeom>
        </p:spPr>
      </p:pic>
    </p:spTree>
    <p:extLst>
      <p:ext uri="{BB962C8B-B14F-4D97-AF65-F5344CB8AC3E}">
        <p14:creationId xmlns:p14="http://schemas.microsoft.com/office/powerpoint/2010/main" val="2398426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C23B53-8E84-3FA3-ECB8-48FC4639255D}"/>
              </a:ext>
            </a:extLst>
          </p:cNvPr>
          <p:cNvPicPr>
            <a:picLocks noChangeAspect="1"/>
          </p:cNvPicPr>
          <p:nvPr/>
        </p:nvPicPr>
        <p:blipFill>
          <a:blip r:embed="rId2"/>
          <a:stretch>
            <a:fillRect/>
          </a:stretch>
        </p:blipFill>
        <p:spPr>
          <a:xfrm>
            <a:off x="35496" y="220777"/>
            <a:ext cx="4680520" cy="3560888"/>
          </a:xfrm>
          <a:prstGeom prst="rect">
            <a:avLst/>
          </a:prstGeom>
        </p:spPr>
      </p:pic>
      <p:pic>
        <p:nvPicPr>
          <p:cNvPr id="7" name="Picture 6">
            <a:extLst>
              <a:ext uri="{FF2B5EF4-FFF2-40B4-BE49-F238E27FC236}">
                <a16:creationId xmlns:a16="http://schemas.microsoft.com/office/drawing/2014/main" id="{2AFA5C1B-9FD8-725D-4651-E7B504D19E9D}"/>
              </a:ext>
            </a:extLst>
          </p:cNvPr>
          <p:cNvPicPr>
            <a:picLocks noChangeAspect="1"/>
          </p:cNvPicPr>
          <p:nvPr/>
        </p:nvPicPr>
        <p:blipFill>
          <a:blip r:embed="rId3"/>
          <a:stretch>
            <a:fillRect/>
          </a:stretch>
        </p:blipFill>
        <p:spPr>
          <a:xfrm>
            <a:off x="4627832" y="195486"/>
            <a:ext cx="4492781" cy="3528392"/>
          </a:xfrm>
          <a:prstGeom prst="rect">
            <a:avLst/>
          </a:prstGeom>
        </p:spPr>
      </p:pic>
    </p:spTree>
    <p:extLst>
      <p:ext uri="{BB962C8B-B14F-4D97-AF65-F5344CB8AC3E}">
        <p14:creationId xmlns:p14="http://schemas.microsoft.com/office/powerpoint/2010/main" val="2790175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2317B7A-FF4F-85E3-08BE-5787AC277C45}"/>
              </a:ext>
            </a:extLst>
          </p:cNvPr>
          <p:cNvSpPr>
            <a:spLocks noChangeArrowheads="1"/>
          </p:cNvSpPr>
          <p:nvPr/>
        </p:nvSpPr>
        <p:spPr bwMode="auto">
          <a:xfrm rot="10800000" flipV="1">
            <a:off x="2983514" y="123479"/>
            <a:ext cx="2475148" cy="28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algn="ctr" eaLnBrk="0" fontAlgn="base" latinLnBrk="0" hangingPunct="0">
              <a:spcBef>
                <a:spcPct val="0"/>
              </a:spcBef>
              <a:spcAft>
                <a:spcPct val="0"/>
              </a:spcAft>
            </a:pPr>
            <a:r>
              <a:rPr kumimoji="0" lang="en-US" altLang="en-US" sz="1400" b="1" i="0" u="sng" strike="noStrike" cap="none" normalizeH="0" baseline="0" dirty="0">
                <a:ln>
                  <a:noFill/>
                </a:ln>
                <a:solidFill>
                  <a:srgbClr val="212121"/>
                </a:solidFill>
                <a:effectLst/>
                <a:latin typeface="Roboto" panose="02000000000000000000" pitchFamily="2" charset="0"/>
              </a:rPr>
              <a:t>5. Artificial Neural  Network </a:t>
            </a:r>
            <a:endParaRPr kumimoji="0" lang="en-US" altLang="en-US" sz="1400" b="1" i="0" u="sng"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C8D6C43-7E7D-5A22-B7C7-5AB18E5319D0}"/>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dirty="0">
                <a:latin typeface="Arial" panose="020B0604020202020204" pitchFamily="34" charset="0"/>
              </a:rPr>
              <a:t>2 Hidden Layers Used with 200 epochs</a:t>
            </a:r>
          </a:p>
        </p:txBody>
      </p:sp>
      <p:graphicFrame>
        <p:nvGraphicFramePr>
          <p:cNvPr id="18" name="Table 17">
            <a:extLst>
              <a:ext uri="{FF2B5EF4-FFF2-40B4-BE49-F238E27FC236}">
                <a16:creationId xmlns:a16="http://schemas.microsoft.com/office/drawing/2014/main" id="{B594B831-651C-A31F-5E13-659E0CBA9F47}"/>
              </a:ext>
            </a:extLst>
          </p:cNvPr>
          <p:cNvGraphicFramePr>
            <a:graphicFrameLocks noGrp="1"/>
          </p:cNvGraphicFramePr>
          <p:nvPr>
            <p:extLst>
              <p:ext uri="{D42A27DB-BD31-4B8C-83A1-F6EECF244321}">
                <p14:modId xmlns:p14="http://schemas.microsoft.com/office/powerpoint/2010/main" val="2077643204"/>
              </p:ext>
            </p:extLst>
          </p:nvPr>
        </p:nvGraphicFramePr>
        <p:xfrm>
          <a:off x="4355976" y="699542"/>
          <a:ext cx="3960440" cy="110236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248528">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sz="1200" dirty="0"/>
                        <a:t>95.72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98.53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24" name="Picture 23">
            <a:extLst>
              <a:ext uri="{FF2B5EF4-FFF2-40B4-BE49-F238E27FC236}">
                <a16:creationId xmlns:a16="http://schemas.microsoft.com/office/drawing/2014/main" id="{12233BC3-BC84-4C5F-1B86-BC9CE3D148B5}"/>
              </a:ext>
            </a:extLst>
          </p:cNvPr>
          <p:cNvPicPr>
            <a:picLocks noChangeAspect="1"/>
          </p:cNvPicPr>
          <p:nvPr/>
        </p:nvPicPr>
        <p:blipFill>
          <a:blip r:embed="rId2"/>
          <a:stretch>
            <a:fillRect/>
          </a:stretch>
        </p:blipFill>
        <p:spPr>
          <a:xfrm>
            <a:off x="35496" y="2715766"/>
            <a:ext cx="4832454" cy="1872208"/>
          </a:xfrm>
          <a:prstGeom prst="rect">
            <a:avLst/>
          </a:prstGeom>
        </p:spPr>
      </p:pic>
      <p:pic>
        <p:nvPicPr>
          <p:cNvPr id="26" name="Picture 25">
            <a:extLst>
              <a:ext uri="{FF2B5EF4-FFF2-40B4-BE49-F238E27FC236}">
                <a16:creationId xmlns:a16="http://schemas.microsoft.com/office/drawing/2014/main" id="{28B2DE7C-31F3-4E71-B15D-4B548112E42D}"/>
              </a:ext>
            </a:extLst>
          </p:cNvPr>
          <p:cNvPicPr>
            <a:picLocks noChangeAspect="1"/>
          </p:cNvPicPr>
          <p:nvPr/>
        </p:nvPicPr>
        <p:blipFill>
          <a:blip r:embed="rId3"/>
          <a:stretch>
            <a:fillRect/>
          </a:stretch>
        </p:blipFill>
        <p:spPr>
          <a:xfrm>
            <a:off x="5004048" y="1995686"/>
            <a:ext cx="3795721" cy="2904653"/>
          </a:xfrm>
          <a:prstGeom prst="rect">
            <a:avLst/>
          </a:prstGeom>
        </p:spPr>
      </p:pic>
    </p:spTree>
    <p:extLst>
      <p:ext uri="{BB962C8B-B14F-4D97-AF65-F5344CB8AC3E}">
        <p14:creationId xmlns:p14="http://schemas.microsoft.com/office/powerpoint/2010/main" val="1911674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A674C4-F9E7-4A79-BDE4-1F0BBA35F544}"/>
              </a:ext>
            </a:extLst>
          </p:cNvPr>
          <p:cNvPicPr>
            <a:picLocks noChangeAspect="1"/>
          </p:cNvPicPr>
          <p:nvPr/>
        </p:nvPicPr>
        <p:blipFill>
          <a:blip r:embed="rId2"/>
          <a:stretch>
            <a:fillRect/>
          </a:stretch>
        </p:blipFill>
        <p:spPr>
          <a:xfrm>
            <a:off x="107503" y="123478"/>
            <a:ext cx="4462429" cy="3449757"/>
          </a:xfrm>
          <a:prstGeom prst="rect">
            <a:avLst/>
          </a:prstGeom>
        </p:spPr>
      </p:pic>
      <p:pic>
        <p:nvPicPr>
          <p:cNvPr id="11" name="Picture 10">
            <a:extLst>
              <a:ext uri="{FF2B5EF4-FFF2-40B4-BE49-F238E27FC236}">
                <a16:creationId xmlns:a16="http://schemas.microsoft.com/office/drawing/2014/main" id="{FF3F3BF8-381D-50A3-32D3-813C2195544F}"/>
              </a:ext>
            </a:extLst>
          </p:cNvPr>
          <p:cNvPicPr>
            <a:picLocks noChangeAspect="1"/>
          </p:cNvPicPr>
          <p:nvPr/>
        </p:nvPicPr>
        <p:blipFill>
          <a:blip r:embed="rId3"/>
          <a:stretch>
            <a:fillRect/>
          </a:stretch>
        </p:blipFill>
        <p:spPr>
          <a:xfrm>
            <a:off x="4572000" y="68609"/>
            <a:ext cx="4593955" cy="3449757"/>
          </a:xfrm>
          <a:prstGeom prst="rect">
            <a:avLst/>
          </a:prstGeom>
        </p:spPr>
      </p:pic>
    </p:spTree>
    <p:extLst>
      <p:ext uri="{BB962C8B-B14F-4D97-AF65-F5344CB8AC3E}">
        <p14:creationId xmlns:p14="http://schemas.microsoft.com/office/powerpoint/2010/main" val="3512035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300E5-3D92-E9EB-F294-C5CED3CBD5C8}"/>
              </a:ext>
            </a:extLst>
          </p:cNvPr>
          <p:cNvSpPr txBox="1"/>
          <p:nvPr/>
        </p:nvSpPr>
        <p:spPr>
          <a:xfrm>
            <a:off x="3059832" y="51470"/>
            <a:ext cx="2718048" cy="338554"/>
          </a:xfrm>
          <a:prstGeom prst="rect">
            <a:avLst/>
          </a:prstGeom>
          <a:noFill/>
        </p:spPr>
        <p:txBody>
          <a:bodyPr wrap="square">
            <a:spAutoFit/>
          </a:bodyPr>
          <a:lstStyle/>
          <a:p>
            <a:pPr algn="l"/>
            <a:r>
              <a:rPr lang="en-US" sz="1600" b="1" i="0" u="sng" dirty="0">
                <a:solidFill>
                  <a:srgbClr val="212121"/>
                </a:solidFill>
                <a:effectLst/>
                <a:latin typeface="Roboto" panose="02000000000000000000" pitchFamily="2" charset="0"/>
              </a:rPr>
              <a:t>6. Support Vector Classifier</a:t>
            </a:r>
            <a:endParaRPr lang="en-US" sz="1600" b="0" i="0" u="sng" dirty="0">
              <a:solidFill>
                <a:srgbClr val="212121"/>
              </a:solidFill>
              <a:effectLst/>
              <a:latin typeface="Roboto" panose="02000000000000000000" pitchFamily="2" charset="0"/>
            </a:endParaRPr>
          </a:p>
        </p:txBody>
      </p:sp>
      <p:sp>
        <p:nvSpPr>
          <p:cNvPr id="17" name="Rectangle 16">
            <a:extLst>
              <a:ext uri="{FF2B5EF4-FFF2-40B4-BE49-F238E27FC236}">
                <a16:creationId xmlns:a16="http://schemas.microsoft.com/office/drawing/2014/main" id="{E22EC209-7F35-6456-7E01-344159750BB0}"/>
              </a:ext>
            </a:extLst>
          </p:cNvPr>
          <p:cNvSpPr>
            <a:spLocks noChangeArrowheads="1"/>
          </p:cNvSpPr>
          <p:nvPr/>
        </p:nvSpPr>
        <p:spPr bwMode="auto">
          <a:xfrm rot="10800000" flipV="1">
            <a:off x="35496" y="724453"/>
            <a:ext cx="4392488" cy="43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3805"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v"/>
            </a:pPr>
            <a:r>
              <a:rPr lang="en-US" sz="1200" b="1" i="0" dirty="0">
                <a:solidFill>
                  <a:srgbClr val="212121"/>
                </a:solidFill>
                <a:effectLst/>
                <a:latin typeface="Roboto" panose="02000000000000000000" pitchFamily="2" charset="0"/>
              </a:rPr>
              <a:t>SMOTEENN</a:t>
            </a:r>
            <a:r>
              <a:rPr lang="en-US" altLang="en-US" sz="1200" dirty="0">
                <a:latin typeface="Arial" panose="020B0604020202020204" pitchFamily="34" charset="0"/>
              </a:rPr>
              <a:t> Library used to handle Target Imbalance</a:t>
            </a:r>
          </a:p>
          <a:p>
            <a:pPr marL="285750" indent="-285750" eaLnBrk="0" fontAlgn="base" latinLnBrk="0" hangingPunct="0">
              <a:spcBef>
                <a:spcPct val="0"/>
              </a:spcBef>
              <a:spcAft>
                <a:spcPct val="0"/>
              </a:spcAft>
              <a:buFont typeface="Wingdings" panose="05000000000000000000" pitchFamily="2" charset="2"/>
              <a:buChar char="v"/>
            </a:pPr>
            <a:r>
              <a:rPr lang="en-US" altLang="en-US" sz="1200" b="1" dirty="0" err="1">
                <a:latin typeface="Arial" panose="020B0604020202020204" pitchFamily="34" charset="0"/>
              </a:rPr>
              <a:t>GridSearchCV</a:t>
            </a:r>
            <a:r>
              <a:rPr lang="en-US" altLang="en-US" sz="1200" dirty="0">
                <a:latin typeface="Arial" panose="020B0604020202020204" pitchFamily="34" charset="0"/>
              </a:rPr>
              <a:t> Library used to Tune Hyper Parameter </a:t>
            </a:r>
            <a:endParaRPr kumimoji="0" lang="en-US" altLang="en-US" sz="1200" i="0" strike="noStrike" cap="none" normalizeH="0" baseline="0" dirty="0">
              <a:ln>
                <a:noFill/>
              </a:ln>
              <a:solidFill>
                <a:schemeClr val="tx1"/>
              </a:solidFill>
              <a:effectLst/>
              <a:latin typeface="Arial" panose="020B0604020202020204" pitchFamily="34" charset="0"/>
            </a:endParaRPr>
          </a:p>
        </p:txBody>
      </p:sp>
      <p:graphicFrame>
        <p:nvGraphicFramePr>
          <p:cNvPr id="18" name="Table 17">
            <a:extLst>
              <a:ext uri="{FF2B5EF4-FFF2-40B4-BE49-F238E27FC236}">
                <a16:creationId xmlns:a16="http://schemas.microsoft.com/office/drawing/2014/main" id="{B7BAE793-720A-DBF3-3A7E-16A043801284}"/>
              </a:ext>
            </a:extLst>
          </p:cNvPr>
          <p:cNvGraphicFramePr>
            <a:graphicFrameLocks noGrp="1"/>
          </p:cNvGraphicFramePr>
          <p:nvPr>
            <p:extLst>
              <p:ext uri="{D42A27DB-BD31-4B8C-83A1-F6EECF244321}">
                <p14:modId xmlns:p14="http://schemas.microsoft.com/office/powerpoint/2010/main" val="2760415789"/>
              </p:ext>
            </p:extLst>
          </p:nvPr>
        </p:nvGraphicFramePr>
        <p:xfrm>
          <a:off x="4211960" y="699542"/>
          <a:ext cx="4824536" cy="1198880"/>
        </p:xfrm>
        <a:graphic>
          <a:graphicData uri="http://schemas.openxmlformats.org/drawingml/2006/table">
            <a:tbl>
              <a:tblPr firstRow="1" bandRow="1">
                <a:tableStyleId>{5A111915-BE36-4E01-A7E5-04B1672EAD32}</a:tableStyleId>
              </a:tblPr>
              <a:tblGrid>
                <a:gridCol w="1224136">
                  <a:extLst>
                    <a:ext uri="{9D8B030D-6E8A-4147-A177-3AD203B41FA5}">
                      <a16:colId xmlns:a16="http://schemas.microsoft.com/office/drawing/2014/main" val="2684878422"/>
                    </a:ext>
                  </a:extLst>
                </a:gridCol>
                <a:gridCol w="864096">
                  <a:extLst>
                    <a:ext uri="{9D8B030D-6E8A-4147-A177-3AD203B41FA5}">
                      <a16:colId xmlns:a16="http://schemas.microsoft.com/office/drawing/2014/main" val="2008057812"/>
                    </a:ext>
                  </a:extLst>
                </a:gridCol>
                <a:gridCol w="2736304">
                  <a:extLst>
                    <a:ext uri="{9D8B030D-6E8A-4147-A177-3AD203B41FA5}">
                      <a16:colId xmlns:a16="http://schemas.microsoft.com/office/drawing/2014/main" val="1202660774"/>
                    </a:ext>
                  </a:extLst>
                </a:gridCol>
              </a:tblGrid>
              <a:tr h="370840">
                <a:tc>
                  <a:txBody>
                    <a:bodyPr/>
                    <a:lstStyle/>
                    <a:p>
                      <a:pPr algn="ctr"/>
                      <a:r>
                        <a:rPr lang="en-US" sz="1200" dirty="0"/>
                        <a:t>SVC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Normal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After Tune HP &amp; Handle Imbalance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78.75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pic>
        <p:nvPicPr>
          <p:cNvPr id="24" name="Picture 23">
            <a:extLst>
              <a:ext uri="{FF2B5EF4-FFF2-40B4-BE49-F238E27FC236}">
                <a16:creationId xmlns:a16="http://schemas.microsoft.com/office/drawing/2014/main" id="{C6E95526-E88B-4848-BC18-9755A22BE03A}"/>
              </a:ext>
            </a:extLst>
          </p:cNvPr>
          <p:cNvPicPr>
            <a:picLocks noChangeAspect="1"/>
          </p:cNvPicPr>
          <p:nvPr/>
        </p:nvPicPr>
        <p:blipFill>
          <a:blip r:embed="rId2"/>
          <a:stretch>
            <a:fillRect/>
          </a:stretch>
        </p:blipFill>
        <p:spPr>
          <a:xfrm>
            <a:off x="35495" y="2586037"/>
            <a:ext cx="4654001" cy="1857921"/>
          </a:xfrm>
          <a:prstGeom prst="rect">
            <a:avLst/>
          </a:prstGeom>
        </p:spPr>
      </p:pic>
      <p:pic>
        <p:nvPicPr>
          <p:cNvPr id="26" name="Picture 25">
            <a:extLst>
              <a:ext uri="{FF2B5EF4-FFF2-40B4-BE49-F238E27FC236}">
                <a16:creationId xmlns:a16="http://schemas.microsoft.com/office/drawing/2014/main" id="{93A3C9F5-4766-29CE-AFE4-11B33E5F9453}"/>
              </a:ext>
            </a:extLst>
          </p:cNvPr>
          <p:cNvPicPr>
            <a:picLocks noChangeAspect="1"/>
          </p:cNvPicPr>
          <p:nvPr/>
        </p:nvPicPr>
        <p:blipFill>
          <a:blip r:embed="rId3"/>
          <a:stretch>
            <a:fillRect/>
          </a:stretch>
        </p:blipFill>
        <p:spPr>
          <a:xfrm>
            <a:off x="5076056" y="2054118"/>
            <a:ext cx="3701647" cy="2921757"/>
          </a:xfrm>
          <a:prstGeom prst="rect">
            <a:avLst/>
          </a:prstGeom>
        </p:spPr>
      </p:pic>
    </p:spTree>
    <p:extLst>
      <p:ext uri="{BB962C8B-B14F-4D97-AF65-F5344CB8AC3E}">
        <p14:creationId xmlns:p14="http://schemas.microsoft.com/office/powerpoint/2010/main" val="1479586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E38360-983F-4ED5-2287-C6EC0E68F238}"/>
              </a:ext>
            </a:extLst>
          </p:cNvPr>
          <p:cNvPicPr>
            <a:picLocks noChangeAspect="1"/>
          </p:cNvPicPr>
          <p:nvPr/>
        </p:nvPicPr>
        <p:blipFill>
          <a:blip r:embed="rId2"/>
          <a:stretch>
            <a:fillRect/>
          </a:stretch>
        </p:blipFill>
        <p:spPr>
          <a:xfrm>
            <a:off x="35496" y="123478"/>
            <a:ext cx="4487138" cy="3433340"/>
          </a:xfrm>
          <a:prstGeom prst="rect">
            <a:avLst/>
          </a:prstGeom>
        </p:spPr>
      </p:pic>
      <p:pic>
        <p:nvPicPr>
          <p:cNvPr id="11" name="Picture 10">
            <a:extLst>
              <a:ext uri="{FF2B5EF4-FFF2-40B4-BE49-F238E27FC236}">
                <a16:creationId xmlns:a16="http://schemas.microsoft.com/office/drawing/2014/main" id="{72C80C79-F5C9-65C1-87CC-A88E019B471D}"/>
              </a:ext>
            </a:extLst>
          </p:cNvPr>
          <p:cNvPicPr>
            <a:picLocks noChangeAspect="1"/>
          </p:cNvPicPr>
          <p:nvPr/>
        </p:nvPicPr>
        <p:blipFill>
          <a:blip r:embed="rId3"/>
          <a:stretch>
            <a:fillRect/>
          </a:stretch>
        </p:blipFill>
        <p:spPr>
          <a:xfrm>
            <a:off x="4549357" y="123478"/>
            <a:ext cx="4487138" cy="3456384"/>
          </a:xfrm>
          <a:prstGeom prst="rect">
            <a:avLst/>
          </a:prstGeom>
        </p:spPr>
      </p:pic>
    </p:spTree>
    <p:extLst>
      <p:ext uri="{BB962C8B-B14F-4D97-AF65-F5344CB8AC3E}">
        <p14:creationId xmlns:p14="http://schemas.microsoft.com/office/powerpoint/2010/main" val="101804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71800" y="121098"/>
            <a:ext cx="4355010" cy="360039"/>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2742692" y="70575"/>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1.1</a:t>
            </a:r>
            <a:endParaRPr lang="ko-KR" altLang="en-US" sz="1400" b="1" dirty="0">
              <a:solidFill>
                <a:schemeClr val="bg1"/>
              </a:solidFill>
              <a:cs typeface="Arial" pitchFamily="34" charset="0"/>
            </a:endParaRPr>
          </a:p>
        </p:txBody>
      </p:sp>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1" name="TextBox 30"/>
          <p:cNvSpPr txBox="1"/>
          <p:nvPr/>
        </p:nvSpPr>
        <p:spPr>
          <a:xfrm>
            <a:off x="2771800" y="136945"/>
            <a:ext cx="392296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Types of Churn in Telecom industry</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
        <p:nvSpPr>
          <p:cNvPr id="14" name="TextBox 13">
            <a:extLst>
              <a:ext uri="{FF2B5EF4-FFF2-40B4-BE49-F238E27FC236}">
                <a16:creationId xmlns:a16="http://schemas.microsoft.com/office/drawing/2014/main" id="{7820A465-1F10-CCAD-9205-1E23B9D961E9}"/>
              </a:ext>
            </a:extLst>
          </p:cNvPr>
          <p:cNvSpPr txBox="1"/>
          <p:nvPr/>
        </p:nvSpPr>
        <p:spPr>
          <a:xfrm>
            <a:off x="3275856" y="115307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275856" y="165713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275856" y="21611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275856" y="266524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pic>
        <p:nvPicPr>
          <p:cNvPr id="7" name="Picture 6">
            <a:extLst>
              <a:ext uri="{FF2B5EF4-FFF2-40B4-BE49-F238E27FC236}">
                <a16:creationId xmlns:a16="http://schemas.microsoft.com/office/drawing/2014/main" id="{5D1E9570-2C31-B679-2658-AD8AC7CECA3D}"/>
              </a:ext>
            </a:extLst>
          </p:cNvPr>
          <p:cNvPicPr>
            <a:picLocks noChangeAspect="1"/>
          </p:cNvPicPr>
          <p:nvPr/>
        </p:nvPicPr>
        <p:blipFill rotWithShape="1">
          <a:blip r:embed="rId2">
            <a:extLst>
              <a:ext uri="{28A0092B-C50C-407E-A947-70E740481C1C}">
                <a14:useLocalDpi xmlns:a14="http://schemas.microsoft.com/office/drawing/2010/main" val="0"/>
              </a:ext>
            </a:extLst>
          </a:blip>
          <a:srcRect t="13191"/>
          <a:stretch/>
        </p:blipFill>
        <p:spPr>
          <a:xfrm>
            <a:off x="755576" y="883242"/>
            <a:ext cx="7416824" cy="3719793"/>
          </a:xfrm>
          <a:prstGeom prst="rect">
            <a:avLst/>
          </a:prstGeom>
        </p:spPr>
      </p:pic>
    </p:spTree>
    <p:extLst>
      <p:ext uri="{BB962C8B-B14F-4D97-AF65-F5344CB8AC3E}">
        <p14:creationId xmlns:p14="http://schemas.microsoft.com/office/powerpoint/2010/main" val="2843445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2040C2-CC32-1BCB-FA29-C9060382BBF1}"/>
              </a:ext>
            </a:extLst>
          </p:cNvPr>
          <p:cNvSpPr>
            <a:spLocks noGrp="1"/>
          </p:cNvSpPr>
          <p:nvPr>
            <p:ph type="body" sz="quarter" idx="10"/>
          </p:nvPr>
        </p:nvSpPr>
        <p:spPr/>
        <p:txBody>
          <a:bodyPr/>
          <a:lstStyle/>
          <a:p>
            <a:r>
              <a:rPr lang="en-US" sz="2800" b="1" u="sng" dirty="0"/>
              <a:t>06. Ensemble models</a:t>
            </a:r>
          </a:p>
        </p:txBody>
      </p:sp>
      <p:pic>
        <p:nvPicPr>
          <p:cNvPr id="5" name="Picture 4">
            <a:extLst>
              <a:ext uri="{FF2B5EF4-FFF2-40B4-BE49-F238E27FC236}">
                <a16:creationId xmlns:a16="http://schemas.microsoft.com/office/drawing/2014/main" id="{DE9330FA-C662-E50A-6C0D-753AAC2C5791}"/>
              </a:ext>
            </a:extLst>
          </p:cNvPr>
          <p:cNvPicPr>
            <a:picLocks noChangeAspect="1"/>
          </p:cNvPicPr>
          <p:nvPr/>
        </p:nvPicPr>
        <p:blipFill rotWithShape="1">
          <a:blip r:embed="rId2"/>
          <a:srcRect t="6323"/>
          <a:stretch/>
        </p:blipFill>
        <p:spPr>
          <a:xfrm>
            <a:off x="849307" y="843558"/>
            <a:ext cx="7445385" cy="1066892"/>
          </a:xfrm>
          <a:prstGeom prst="rect">
            <a:avLst/>
          </a:prstGeom>
        </p:spPr>
      </p:pic>
      <p:graphicFrame>
        <p:nvGraphicFramePr>
          <p:cNvPr id="6" name="Table 5">
            <a:extLst>
              <a:ext uri="{FF2B5EF4-FFF2-40B4-BE49-F238E27FC236}">
                <a16:creationId xmlns:a16="http://schemas.microsoft.com/office/drawing/2014/main" id="{F7875507-8120-9526-8FC9-4B7F841BFB0A}"/>
              </a:ext>
            </a:extLst>
          </p:cNvPr>
          <p:cNvGraphicFramePr>
            <a:graphicFrameLocks noGrp="1"/>
          </p:cNvGraphicFramePr>
          <p:nvPr>
            <p:extLst>
              <p:ext uri="{D42A27DB-BD31-4B8C-83A1-F6EECF244321}">
                <p14:modId xmlns:p14="http://schemas.microsoft.com/office/powerpoint/2010/main" val="4031789130"/>
              </p:ext>
            </p:extLst>
          </p:nvPr>
        </p:nvGraphicFramePr>
        <p:xfrm>
          <a:off x="2987824" y="2139702"/>
          <a:ext cx="2880320" cy="1112520"/>
        </p:xfrm>
        <a:graphic>
          <a:graphicData uri="http://schemas.openxmlformats.org/drawingml/2006/table">
            <a:tbl>
              <a:tblPr firstRow="1" bandRow="1">
                <a:tableStyleId>{5A111915-BE36-4E01-A7E5-04B1672EAD32}</a:tableStyleId>
              </a:tblPr>
              <a:tblGrid>
                <a:gridCol w="1194280">
                  <a:extLst>
                    <a:ext uri="{9D8B030D-6E8A-4147-A177-3AD203B41FA5}">
                      <a16:colId xmlns:a16="http://schemas.microsoft.com/office/drawing/2014/main" val="2684878422"/>
                    </a:ext>
                  </a:extLst>
                </a:gridCol>
                <a:gridCol w="843020">
                  <a:extLst>
                    <a:ext uri="{9D8B030D-6E8A-4147-A177-3AD203B41FA5}">
                      <a16:colId xmlns:a16="http://schemas.microsoft.com/office/drawing/2014/main" val="2008057812"/>
                    </a:ext>
                  </a:extLst>
                </a:gridCol>
                <a:gridCol w="843020">
                  <a:extLst>
                    <a:ext uri="{9D8B030D-6E8A-4147-A177-3AD203B41FA5}">
                      <a16:colId xmlns:a16="http://schemas.microsoft.com/office/drawing/2014/main" val="731936579"/>
                    </a:ext>
                  </a:extLst>
                </a:gridCol>
              </a:tblGrid>
              <a:tr h="370840">
                <a:tc>
                  <a:txBody>
                    <a:bodyPr/>
                    <a:lstStyle/>
                    <a:p>
                      <a:pPr algn="ctr"/>
                      <a:r>
                        <a:rPr lang="en-US" sz="1200" b="0" u="none" dirty="0"/>
                        <a:t>Ensemble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hard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1338"/>
                  </a:ext>
                </a:extLst>
              </a:tr>
              <a:tr h="370840">
                <a:tc>
                  <a:txBody>
                    <a:bodyPr/>
                    <a:lstStyle/>
                    <a:p>
                      <a:pPr algn="ctr"/>
                      <a:r>
                        <a:rPr lang="en-US" sz="1200" dirty="0"/>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96.53%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65845"/>
                  </a:ext>
                </a:extLst>
              </a:tr>
              <a:tr h="370840">
                <a:tc>
                  <a:txBody>
                    <a:bodyPr/>
                    <a:lstStyle/>
                    <a:p>
                      <a:pPr algn="ctr"/>
                      <a:r>
                        <a:rPr lang="en-US" sz="1200" dirty="0"/>
                        <a:t>Train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98.80%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081674"/>
                  </a:ext>
                </a:extLst>
              </a:tr>
            </a:tbl>
          </a:graphicData>
        </a:graphic>
      </p:graphicFrame>
    </p:spTree>
    <p:extLst>
      <p:ext uri="{BB962C8B-B14F-4D97-AF65-F5344CB8AC3E}">
        <p14:creationId xmlns:p14="http://schemas.microsoft.com/office/powerpoint/2010/main" val="963275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BBD73F-47CE-0BB0-CAA7-7FFD5060ADDA}"/>
              </a:ext>
            </a:extLst>
          </p:cNvPr>
          <p:cNvSpPr>
            <a:spLocks noGrp="1"/>
          </p:cNvSpPr>
          <p:nvPr>
            <p:ph type="body" sz="quarter" idx="10"/>
          </p:nvPr>
        </p:nvSpPr>
        <p:spPr>
          <a:xfrm>
            <a:off x="1584176" y="123478"/>
            <a:ext cx="6084168" cy="504056"/>
          </a:xfrm>
        </p:spPr>
        <p:txBody>
          <a:bodyPr/>
          <a:lstStyle/>
          <a:p>
            <a:r>
              <a:rPr lang="en-US" sz="2600" b="1" u="sng" dirty="0"/>
              <a:t>07. Conclusions &amp; improvements</a:t>
            </a:r>
          </a:p>
        </p:txBody>
      </p:sp>
      <p:sp>
        <p:nvSpPr>
          <p:cNvPr id="5" name="TextBox 4">
            <a:extLst>
              <a:ext uri="{FF2B5EF4-FFF2-40B4-BE49-F238E27FC236}">
                <a16:creationId xmlns:a16="http://schemas.microsoft.com/office/drawing/2014/main" id="{18EF7325-443C-40B2-EB5F-5EFF078CF311}"/>
              </a:ext>
            </a:extLst>
          </p:cNvPr>
          <p:cNvSpPr txBox="1"/>
          <p:nvPr/>
        </p:nvSpPr>
        <p:spPr>
          <a:xfrm>
            <a:off x="179512" y="1095003"/>
            <a:ext cx="8712968" cy="1692771"/>
          </a:xfrm>
          <a:prstGeom prst="rect">
            <a:avLst/>
          </a:prstGeom>
          <a:noFill/>
        </p:spPr>
        <p:txBody>
          <a:bodyPr wrap="square">
            <a:spAutoFit/>
          </a:bodyPr>
          <a:lstStyle/>
          <a:p>
            <a:pPr marL="285750" indent="-285750" algn="just">
              <a:buFont typeface="Arial" panose="020B0604020202020204" pitchFamily="34" charset="0"/>
              <a:buChar char="•"/>
            </a:pPr>
            <a:r>
              <a:rPr lang="en-US" sz="1300" b="0" i="0" dirty="0">
                <a:solidFill>
                  <a:srgbClr val="242424"/>
                </a:solidFill>
                <a:effectLst/>
                <a:latin typeface="source-serif-pro"/>
              </a:rPr>
              <a:t>In this project using the Telco Customer Churn dataset we have demonstrated 6 machine learning algorithm</a:t>
            </a:r>
          </a:p>
          <a:p>
            <a:pPr marL="285750" indent="-285750" algn="just">
              <a:buFont typeface="Arial" panose="020B0604020202020204" pitchFamily="34" charset="0"/>
              <a:buChar char="•"/>
            </a:pPr>
            <a:r>
              <a:rPr lang="en-US" sz="1300" b="0" i="0" dirty="0">
                <a:solidFill>
                  <a:srgbClr val="242424"/>
                </a:solidFill>
                <a:effectLst/>
                <a:latin typeface="source-serif-pro"/>
              </a:rPr>
              <a:t>Data cleaning and visualization were our first steps. Then, to give better data to train with the machine learning model we have to change categorical data to numerical data and we scale the numerical data (feature engineering). </a:t>
            </a:r>
          </a:p>
          <a:p>
            <a:pPr marL="285750" indent="-285750" algn="just">
              <a:buFont typeface="Arial" panose="020B0604020202020204" pitchFamily="34" charset="0"/>
              <a:buChar char="•"/>
            </a:pPr>
            <a:r>
              <a:rPr lang="en-US" sz="1300" b="0" i="0" dirty="0">
                <a:solidFill>
                  <a:srgbClr val="242424"/>
                </a:solidFill>
                <a:effectLst/>
                <a:latin typeface="source-serif-pro"/>
              </a:rPr>
              <a:t>After that, we tried to build 6 machine-learning models and we evaluated that. </a:t>
            </a:r>
          </a:p>
          <a:p>
            <a:pPr marL="285750" indent="-285750" algn="just">
              <a:buFont typeface="Arial" panose="020B0604020202020204" pitchFamily="34" charset="0"/>
              <a:buChar char="•"/>
            </a:pPr>
            <a:r>
              <a:rPr lang="en-US" sz="1300" b="0" i="0" dirty="0">
                <a:solidFill>
                  <a:srgbClr val="242424"/>
                </a:solidFill>
                <a:effectLst/>
                <a:latin typeface="source-serif-pro"/>
              </a:rPr>
              <a:t>KNN has a high accuracy compared with others. </a:t>
            </a:r>
          </a:p>
          <a:p>
            <a:pPr marL="285750" indent="-285750" algn="just">
              <a:buFont typeface="Arial" panose="020B0604020202020204" pitchFamily="34" charset="0"/>
              <a:buChar char="•"/>
            </a:pPr>
            <a:r>
              <a:rPr lang="en-US" sz="1300" b="0" i="0" dirty="0">
                <a:solidFill>
                  <a:srgbClr val="242424"/>
                </a:solidFill>
                <a:effectLst/>
                <a:latin typeface="source-serif-pro"/>
              </a:rPr>
              <a:t>The ability to recognize potential customer scenarios where churn can be prevented requires a high level of accuracy since the benefits of the customer’s eventual returns must balance the expenses of associated retention initiatives.</a:t>
            </a:r>
          </a:p>
          <a:p>
            <a:pPr marL="285750" indent="-285750" algn="just">
              <a:buFont typeface="Arial" panose="020B0604020202020204" pitchFamily="34" charset="0"/>
              <a:buChar char="•"/>
            </a:pPr>
            <a:r>
              <a:rPr lang="en-US" sz="1300" dirty="0">
                <a:solidFill>
                  <a:srgbClr val="242424"/>
                </a:solidFill>
                <a:latin typeface="source-serif-pro"/>
              </a:rPr>
              <a:t>Then the final Ensemble model has been developed to use it in future prediction which has high 97% accuracy.</a:t>
            </a:r>
            <a:endParaRPr lang="en-US" sz="1300" dirty="0"/>
          </a:p>
        </p:txBody>
      </p:sp>
      <p:sp>
        <p:nvSpPr>
          <p:cNvPr id="7" name="TextBox 6">
            <a:extLst>
              <a:ext uri="{FF2B5EF4-FFF2-40B4-BE49-F238E27FC236}">
                <a16:creationId xmlns:a16="http://schemas.microsoft.com/office/drawing/2014/main" id="{C35946FF-0D6F-19D3-CC96-3F297E77D4AC}"/>
              </a:ext>
            </a:extLst>
          </p:cNvPr>
          <p:cNvSpPr txBox="1"/>
          <p:nvPr/>
        </p:nvSpPr>
        <p:spPr>
          <a:xfrm>
            <a:off x="179512" y="751805"/>
            <a:ext cx="1584176" cy="307777"/>
          </a:xfrm>
          <a:prstGeom prst="rect">
            <a:avLst/>
          </a:prstGeom>
          <a:noFill/>
        </p:spPr>
        <p:txBody>
          <a:bodyPr wrap="square">
            <a:spAutoFit/>
          </a:bodyPr>
          <a:lstStyle/>
          <a:p>
            <a:pPr marL="285750" indent="-285750">
              <a:buFont typeface="Wingdings" panose="05000000000000000000" pitchFamily="2" charset="2"/>
              <a:buChar char="v"/>
            </a:pPr>
            <a:r>
              <a:rPr lang="en-US" sz="1400" b="1" u="sng" dirty="0"/>
              <a:t>Conclusions</a:t>
            </a:r>
            <a:endParaRPr lang="en-US" sz="1400" dirty="0"/>
          </a:p>
        </p:txBody>
      </p:sp>
      <p:sp>
        <p:nvSpPr>
          <p:cNvPr id="8" name="TextBox 7">
            <a:extLst>
              <a:ext uri="{FF2B5EF4-FFF2-40B4-BE49-F238E27FC236}">
                <a16:creationId xmlns:a16="http://schemas.microsoft.com/office/drawing/2014/main" id="{7FECFC45-97F2-B4A6-F07B-604F1F411702}"/>
              </a:ext>
            </a:extLst>
          </p:cNvPr>
          <p:cNvSpPr txBox="1"/>
          <p:nvPr/>
        </p:nvSpPr>
        <p:spPr>
          <a:xfrm>
            <a:off x="179512" y="3056061"/>
            <a:ext cx="1742669" cy="307777"/>
          </a:xfrm>
          <a:prstGeom prst="rect">
            <a:avLst/>
          </a:prstGeom>
          <a:noFill/>
        </p:spPr>
        <p:txBody>
          <a:bodyPr wrap="square">
            <a:spAutoFit/>
          </a:bodyPr>
          <a:lstStyle/>
          <a:p>
            <a:pPr marL="285750" indent="-285750">
              <a:buFont typeface="Wingdings" panose="05000000000000000000" pitchFamily="2" charset="2"/>
              <a:buChar char="v"/>
            </a:pPr>
            <a:r>
              <a:rPr lang="en-US" sz="1400" b="1" u="sng" dirty="0"/>
              <a:t>Improvements</a:t>
            </a:r>
            <a:endParaRPr lang="en-US" sz="1400" dirty="0"/>
          </a:p>
        </p:txBody>
      </p:sp>
      <p:sp>
        <p:nvSpPr>
          <p:cNvPr id="9" name="TextBox 8">
            <a:extLst>
              <a:ext uri="{FF2B5EF4-FFF2-40B4-BE49-F238E27FC236}">
                <a16:creationId xmlns:a16="http://schemas.microsoft.com/office/drawing/2014/main" id="{4AE351D3-7439-4113-E88C-E3ABA5859D04}"/>
              </a:ext>
            </a:extLst>
          </p:cNvPr>
          <p:cNvSpPr txBox="1"/>
          <p:nvPr/>
        </p:nvSpPr>
        <p:spPr>
          <a:xfrm>
            <a:off x="179512" y="3407390"/>
            <a:ext cx="8712968" cy="892552"/>
          </a:xfrm>
          <a:prstGeom prst="rect">
            <a:avLst/>
          </a:prstGeom>
          <a:noFill/>
        </p:spPr>
        <p:txBody>
          <a:bodyPr wrap="square">
            <a:spAutoFit/>
          </a:bodyPr>
          <a:lstStyle/>
          <a:p>
            <a:pPr marL="285750" indent="-285750" algn="just">
              <a:buFont typeface="Arial" panose="020B0604020202020204" pitchFamily="34" charset="0"/>
              <a:buChar char="•"/>
            </a:pPr>
            <a:r>
              <a:rPr lang="en-US" sz="1300" b="0" i="0" dirty="0">
                <a:solidFill>
                  <a:srgbClr val="242424"/>
                </a:solidFill>
                <a:effectLst/>
                <a:latin typeface="source-serif-pro"/>
              </a:rPr>
              <a:t>Predict the customer churn by identifying the specific months.</a:t>
            </a:r>
          </a:p>
          <a:p>
            <a:pPr marL="285750" indent="-285750" algn="just">
              <a:buFont typeface="Arial" panose="020B0604020202020204" pitchFamily="34" charset="0"/>
              <a:buChar char="•"/>
            </a:pPr>
            <a:r>
              <a:rPr lang="en-US" sz="1300" b="0" i="0" dirty="0">
                <a:solidFill>
                  <a:srgbClr val="242424"/>
                </a:solidFill>
                <a:effectLst/>
                <a:latin typeface="source-serif-pro"/>
              </a:rPr>
              <a:t>Determine the key factors influencing customer to churn.</a:t>
            </a:r>
          </a:p>
          <a:p>
            <a:pPr marL="285750" indent="-285750" algn="just">
              <a:buFont typeface="Arial" panose="020B0604020202020204" pitchFamily="34" charset="0"/>
              <a:buChar char="•"/>
            </a:pPr>
            <a:r>
              <a:rPr lang="en-US" sz="1300" b="0" i="0" dirty="0">
                <a:solidFill>
                  <a:srgbClr val="242424"/>
                </a:solidFill>
                <a:effectLst/>
                <a:latin typeface="source-serif-pro"/>
              </a:rPr>
              <a:t>Develop an end-to-end project with a user-friendly interface to streamline and simplify.</a:t>
            </a:r>
          </a:p>
          <a:p>
            <a:pPr marL="285750" indent="-285750" algn="just">
              <a:buFont typeface="Arial" panose="020B0604020202020204" pitchFamily="34" charset="0"/>
              <a:buChar char="•"/>
            </a:pPr>
            <a:r>
              <a:rPr lang="en-US" sz="1300" b="0" i="0" dirty="0">
                <a:solidFill>
                  <a:srgbClr val="242424"/>
                </a:solidFill>
                <a:effectLst/>
                <a:latin typeface="source-serif-pro"/>
              </a:rPr>
              <a:t>Explore bivariate relationships during exploratory data analysis (EDA) to uncover insights and enhance model accuracy.</a:t>
            </a:r>
          </a:p>
        </p:txBody>
      </p:sp>
    </p:spTree>
    <p:extLst>
      <p:ext uri="{BB962C8B-B14F-4D97-AF65-F5344CB8AC3E}">
        <p14:creationId xmlns:p14="http://schemas.microsoft.com/office/powerpoint/2010/main" val="1617832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5DA21E-99E0-6429-876C-D6E62512A046}"/>
              </a:ext>
            </a:extLst>
          </p:cNvPr>
          <p:cNvSpPr txBox="1"/>
          <p:nvPr/>
        </p:nvSpPr>
        <p:spPr>
          <a:xfrm>
            <a:off x="3131840" y="2139702"/>
            <a:ext cx="2376264" cy="553998"/>
          </a:xfrm>
          <a:prstGeom prst="rect">
            <a:avLst/>
          </a:prstGeom>
          <a:noFill/>
        </p:spPr>
        <p:txBody>
          <a:bodyPr wrap="square">
            <a:spAutoFit/>
          </a:bodyPr>
          <a:lstStyle/>
          <a:p>
            <a:r>
              <a:rPr lang="en-US" sz="3000" b="1" i="0" dirty="0">
                <a:solidFill>
                  <a:srgbClr val="212121"/>
                </a:solidFill>
                <a:effectLst/>
                <a:latin typeface="Roboto" panose="02000000000000000000" pitchFamily="2" charset="0"/>
              </a:rPr>
              <a:t>THANK YOU</a:t>
            </a:r>
            <a:endParaRPr lang="en-US" sz="3000" dirty="0"/>
          </a:p>
        </p:txBody>
      </p:sp>
    </p:spTree>
    <p:extLst>
      <p:ext uri="{BB962C8B-B14F-4D97-AF65-F5344CB8AC3E}">
        <p14:creationId xmlns:p14="http://schemas.microsoft.com/office/powerpoint/2010/main" val="126692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DB5D55-C109-B3CF-9154-424946770863}"/>
              </a:ext>
            </a:extLst>
          </p:cNvPr>
          <p:cNvPicPr>
            <a:picLocks noChangeAspect="1"/>
          </p:cNvPicPr>
          <p:nvPr/>
        </p:nvPicPr>
        <p:blipFill rotWithShape="1">
          <a:blip r:embed="rId2">
            <a:extLst>
              <a:ext uri="{28A0092B-C50C-407E-A947-70E740481C1C}">
                <a14:useLocalDpi xmlns:a14="http://schemas.microsoft.com/office/drawing/2010/main" val="0"/>
              </a:ext>
            </a:extLst>
          </a:blip>
          <a:srcRect t="15000"/>
          <a:stretch/>
        </p:blipFill>
        <p:spPr>
          <a:xfrm>
            <a:off x="15972" y="411510"/>
            <a:ext cx="9092532" cy="4320480"/>
          </a:xfrm>
          <a:prstGeom prst="rect">
            <a:avLst/>
          </a:prstGeom>
        </p:spPr>
      </p:pic>
    </p:spTree>
    <p:extLst>
      <p:ext uri="{BB962C8B-B14F-4D97-AF65-F5344CB8AC3E}">
        <p14:creationId xmlns:p14="http://schemas.microsoft.com/office/powerpoint/2010/main" val="358458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120330" y="170765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25717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35334" y="849926"/>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794142"/>
            <a:ext cx="2788068" cy="21538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820A465-1F10-CCAD-9205-1E23B9D961E9}"/>
              </a:ext>
            </a:extLst>
          </p:cNvPr>
          <p:cNvSpPr txBox="1"/>
          <p:nvPr/>
        </p:nvSpPr>
        <p:spPr>
          <a:xfrm>
            <a:off x="3275856" y="1153076"/>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275856" y="1657132"/>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275856" y="21611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275856" y="266524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8" name="TextBox 7">
            <a:extLst>
              <a:ext uri="{FF2B5EF4-FFF2-40B4-BE49-F238E27FC236}">
                <a16:creationId xmlns:a16="http://schemas.microsoft.com/office/drawing/2014/main" id="{F8B7234D-D3F4-6836-C8C9-AB26C24006E1}"/>
              </a:ext>
            </a:extLst>
          </p:cNvPr>
          <p:cNvSpPr txBox="1"/>
          <p:nvPr/>
        </p:nvSpPr>
        <p:spPr>
          <a:xfrm>
            <a:off x="2915816" y="933564"/>
            <a:ext cx="6192688" cy="2862322"/>
          </a:xfrm>
          <a:prstGeom prst="rect">
            <a:avLst/>
          </a:prstGeom>
          <a:noFill/>
        </p:spPr>
        <p:txBody>
          <a:bodyPr wrap="square" rtlCol="0">
            <a:spAutoFit/>
          </a:bodyPr>
          <a:lstStyle/>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To reduce customer churn, companies need to predict which customers are at high      risk of churn.</a:t>
            </a: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First develop a holistic view of the customers and their interactions across numerous channels, including branch visits, product purchase histories, customer service calls, Web-based transactions, and social media interactions, etc.</a:t>
            </a: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As a result, by addressing churn, these businesses may preserve their market position, also grow and thrive. </a:t>
            </a: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endParaRPr lang="en-US" sz="1200" b="0" i="0" dirty="0">
              <a:solidFill>
                <a:srgbClr val="212121"/>
              </a:solidFill>
              <a:effectLst/>
              <a:latin typeface="Roboto" panose="02000000000000000000" pitchFamily="2" charset="0"/>
            </a:endParaRPr>
          </a:p>
          <a:p>
            <a:pPr marL="171450" indent="-171450" algn="l">
              <a:buFont typeface="Wingdings" panose="05000000000000000000" pitchFamily="2" charset="2"/>
              <a:buChar char="v"/>
            </a:pPr>
            <a:endParaRPr lang="en-US" sz="1200" dirty="0">
              <a:solidFill>
                <a:srgbClr val="212121"/>
              </a:solidFill>
              <a:latin typeface="Roboto" panose="02000000000000000000" pitchFamily="2" charset="0"/>
            </a:endParaRPr>
          </a:p>
          <a:p>
            <a:pPr marL="171450" indent="-171450" algn="l">
              <a:buFont typeface="Wingdings" panose="05000000000000000000" pitchFamily="2" charset="2"/>
              <a:buChar char="v"/>
            </a:pPr>
            <a:r>
              <a:rPr lang="en-US" sz="1200" b="0" i="0" dirty="0">
                <a:solidFill>
                  <a:srgbClr val="212121"/>
                </a:solidFill>
                <a:effectLst/>
                <a:latin typeface="Roboto" panose="02000000000000000000" pitchFamily="2" charset="0"/>
              </a:rPr>
              <a:t>More customers they have in their network, the lower the cost of initiation and the         larger the profit.</a:t>
            </a:r>
          </a:p>
        </p:txBody>
      </p:sp>
      <p:grpSp>
        <p:nvGrpSpPr>
          <p:cNvPr id="3" name="Group 2">
            <a:extLst>
              <a:ext uri="{FF2B5EF4-FFF2-40B4-BE49-F238E27FC236}">
                <a16:creationId xmlns:a16="http://schemas.microsoft.com/office/drawing/2014/main" id="{D4E681BC-BAA4-C511-6AA2-F388EF50656E}"/>
              </a:ext>
            </a:extLst>
          </p:cNvPr>
          <p:cNvGrpSpPr/>
          <p:nvPr/>
        </p:nvGrpSpPr>
        <p:grpSpPr>
          <a:xfrm>
            <a:off x="3131840" y="175742"/>
            <a:ext cx="3672408" cy="329549"/>
            <a:chOff x="3131840" y="1491630"/>
            <a:chExt cx="5256584" cy="616814"/>
          </a:xfrm>
        </p:grpSpPr>
        <p:sp>
          <p:nvSpPr>
            <p:cNvPr id="7" name="Rectangle 6">
              <a:extLst>
                <a:ext uri="{FF2B5EF4-FFF2-40B4-BE49-F238E27FC236}">
                  <a16:creationId xmlns:a16="http://schemas.microsoft.com/office/drawing/2014/main" id="{181C8F88-52F0-ACD2-D461-C815DF8779B6}"/>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ight Triangle 8">
              <a:extLst>
                <a:ext uri="{FF2B5EF4-FFF2-40B4-BE49-F238E27FC236}">
                  <a16:creationId xmlns:a16="http://schemas.microsoft.com/office/drawing/2014/main" id="{E7853785-BA41-DFD3-802E-826FFE092695}"/>
                </a:ext>
              </a:extLst>
            </p:cNvPr>
            <p:cNvSpPr/>
            <p:nvPr/>
          </p:nvSpPr>
          <p:spPr>
            <a:xfrm rot="5400000">
              <a:off x="3256548" y="1366923"/>
              <a:ext cx="616813" cy="866229"/>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0" name="TextBox 9">
            <a:extLst>
              <a:ext uri="{FF2B5EF4-FFF2-40B4-BE49-F238E27FC236}">
                <a16:creationId xmlns:a16="http://schemas.microsoft.com/office/drawing/2014/main" id="{A5173693-40E9-AF24-D855-289F420B6E5E}"/>
              </a:ext>
            </a:extLst>
          </p:cNvPr>
          <p:cNvSpPr txBox="1"/>
          <p:nvPr/>
        </p:nvSpPr>
        <p:spPr>
          <a:xfrm>
            <a:off x="3092766" y="12347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79532467-99A0-1444-04C0-0A67BF5D5512}"/>
              </a:ext>
            </a:extLst>
          </p:cNvPr>
          <p:cNvSpPr txBox="1"/>
          <p:nvPr/>
        </p:nvSpPr>
        <p:spPr>
          <a:xfrm>
            <a:off x="3737012" y="186773"/>
            <a:ext cx="296967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SCOPE OF THE PROBLEM</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79737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154860" y="233510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43350" y="31992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435847"/>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16" name="TextBox 15">
            <a:extLst>
              <a:ext uri="{FF2B5EF4-FFF2-40B4-BE49-F238E27FC236}">
                <a16:creationId xmlns:a16="http://schemas.microsoft.com/office/drawing/2014/main" id="{F9843E87-8D3A-561C-3E61-8032971F491D}"/>
              </a:ext>
            </a:extLst>
          </p:cNvPr>
          <p:cNvSpPr txBox="1"/>
          <p:nvPr/>
        </p:nvSpPr>
        <p:spPr>
          <a:xfrm>
            <a:off x="3059832" y="423810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pic>
        <p:nvPicPr>
          <p:cNvPr id="2050" name="Picture 2" descr="Customer Churn Prediction : End to End Machine Learning Case Study | by  Sayed Athar | Medium">
            <a:extLst>
              <a:ext uri="{FF2B5EF4-FFF2-40B4-BE49-F238E27FC236}">
                <a16:creationId xmlns:a16="http://schemas.microsoft.com/office/drawing/2014/main" id="{5ED080AD-41A2-6547-34F0-017B8EDE54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804"/>
          <a:stretch/>
        </p:blipFill>
        <p:spPr bwMode="auto">
          <a:xfrm>
            <a:off x="35334" y="849926"/>
            <a:ext cx="2808474" cy="21538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6 Predictive Analytics Steps to Reduce Customer Churn - Actian">
            <a:extLst>
              <a:ext uri="{FF2B5EF4-FFF2-40B4-BE49-F238E27FC236}">
                <a16:creationId xmlns:a16="http://schemas.microsoft.com/office/drawing/2014/main" id="{2212B4AA-552C-F7AB-CB5F-54B6715EDF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794142"/>
            <a:ext cx="2788068" cy="21538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820A465-1F10-CCAD-9205-1E23B9D961E9}"/>
              </a:ext>
            </a:extLst>
          </p:cNvPr>
          <p:cNvSpPr txBox="1"/>
          <p:nvPr/>
        </p:nvSpPr>
        <p:spPr>
          <a:xfrm>
            <a:off x="3310386" y="178052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22106903-FDDB-B687-33BC-C2B595237510}"/>
              </a:ext>
            </a:extLst>
          </p:cNvPr>
          <p:cNvSpPr txBox="1"/>
          <p:nvPr/>
        </p:nvSpPr>
        <p:spPr>
          <a:xfrm>
            <a:off x="3310386" y="2284585"/>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42" name="TextBox 41">
            <a:extLst>
              <a:ext uri="{FF2B5EF4-FFF2-40B4-BE49-F238E27FC236}">
                <a16:creationId xmlns:a16="http://schemas.microsoft.com/office/drawing/2014/main" id="{94DE6B7F-ED3F-6803-4664-C6CE9C415FCE}"/>
              </a:ext>
            </a:extLst>
          </p:cNvPr>
          <p:cNvSpPr txBox="1"/>
          <p:nvPr/>
        </p:nvSpPr>
        <p:spPr>
          <a:xfrm>
            <a:off x="3310386" y="2788641"/>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5267789C-730A-9499-3BB7-B519C9E66427}"/>
              </a:ext>
            </a:extLst>
          </p:cNvPr>
          <p:cNvSpPr txBox="1"/>
          <p:nvPr/>
        </p:nvSpPr>
        <p:spPr>
          <a:xfrm>
            <a:off x="3310386" y="3292697"/>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grpSp>
        <p:nvGrpSpPr>
          <p:cNvPr id="2" name="Group 1">
            <a:extLst>
              <a:ext uri="{FF2B5EF4-FFF2-40B4-BE49-F238E27FC236}">
                <a16:creationId xmlns:a16="http://schemas.microsoft.com/office/drawing/2014/main" id="{415FB3EB-AFEE-4655-9F95-6BAF6CB65A24}"/>
              </a:ext>
            </a:extLst>
          </p:cNvPr>
          <p:cNvGrpSpPr/>
          <p:nvPr/>
        </p:nvGrpSpPr>
        <p:grpSpPr>
          <a:xfrm>
            <a:off x="3088940" y="218133"/>
            <a:ext cx="3672408" cy="409401"/>
            <a:chOff x="3131840" y="1491630"/>
            <a:chExt cx="5256584" cy="655044"/>
          </a:xfrm>
        </p:grpSpPr>
        <p:sp>
          <p:nvSpPr>
            <p:cNvPr id="4" name="Rectangle 3">
              <a:extLst>
                <a:ext uri="{FF2B5EF4-FFF2-40B4-BE49-F238E27FC236}">
                  <a16:creationId xmlns:a16="http://schemas.microsoft.com/office/drawing/2014/main" id="{DCD89582-325D-A3D5-6B4E-01CAE76909E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a:extLst>
                <a:ext uri="{FF2B5EF4-FFF2-40B4-BE49-F238E27FC236}">
                  <a16:creationId xmlns:a16="http://schemas.microsoft.com/office/drawing/2014/main" id="{55D6295C-ADBA-CC28-918A-E00022E89CC0}"/>
                </a:ext>
              </a:extLst>
            </p:cNvPr>
            <p:cNvSpPr/>
            <p:nvPr/>
          </p:nvSpPr>
          <p:spPr>
            <a:xfrm rot="5400000">
              <a:off x="3234892" y="1388580"/>
              <a:ext cx="655042" cy="861145"/>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6" name="TextBox 5">
            <a:extLst>
              <a:ext uri="{FF2B5EF4-FFF2-40B4-BE49-F238E27FC236}">
                <a16:creationId xmlns:a16="http://schemas.microsoft.com/office/drawing/2014/main" id="{940A1AA7-5ADE-E2CF-E442-AA739C22A85E}"/>
              </a:ext>
            </a:extLst>
          </p:cNvPr>
          <p:cNvSpPr txBox="1"/>
          <p:nvPr/>
        </p:nvSpPr>
        <p:spPr>
          <a:xfrm>
            <a:off x="3049385" y="198388"/>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sp>
        <p:nvSpPr>
          <p:cNvPr id="12" name="TextBox 11">
            <a:extLst>
              <a:ext uri="{FF2B5EF4-FFF2-40B4-BE49-F238E27FC236}">
                <a16:creationId xmlns:a16="http://schemas.microsoft.com/office/drawing/2014/main" id="{9106C510-A3E4-0113-B0D6-CC94A6E66E37}"/>
              </a:ext>
            </a:extLst>
          </p:cNvPr>
          <p:cNvSpPr txBox="1"/>
          <p:nvPr/>
        </p:nvSpPr>
        <p:spPr>
          <a:xfrm>
            <a:off x="4007700" y="229166"/>
            <a:ext cx="24365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APPROACH</a:t>
            </a:r>
            <a:endParaRPr lang="ko-KR" altLang="en-US" sz="1200" b="1" dirty="0">
              <a:solidFill>
                <a:schemeClr val="tx1">
                  <a:lumMod val="75000"/>
                  <a:lumOff val="25000"/>
                </a:schemeClr>
              </a:solidFill>
              <a:cs typeface="Arial" pitchFamily="34" charset="0"/>
            </a:endParaRPr>
          </a:p>
        </p:txBody>
      </p:sp>
      <p:grpSp>
        <p:nvGrpSpPr>
          <p:cNvPr id="13" name="Group 12">
            <a:extLst>
              <a:ext uri="{FF2B5EF4-FFF2-40B4-BE49-F238E27FC236}">
                <a16:creationId xmlns:a16="http://schemas.microsoft.com/office/drawing/2014/main" id="{9D908A8F-CC37-67D2-3D46-FF0D9CA7DA9D}"/>
              </a:ext>
            </a:extLst>
          </p:cNvPr>
          <p:cNvGrpSpPr/>
          <p:nvPr/>
        </p:nvGrpSpPr>
        <p:grpSpPr>
          <a:xfrm>
            <a:off x="3131840" y="1592380"/>
            <a:ext cx="3672408" cy="269448"/>
            <a:chOff x="3131840" y="1491630"/>
            <a:chExt cx="5256584" cy="576064"/>
          </a:xfrm>
        </p:grpSpPr>
        <p:sp>
          <p:nvSpPr>
            <p:cNvPr id="15" name="Rectangle 14">
              <a:extLst>
                <a:ext uri="{FF2B5EF4-FFF2-40B4-BE49-F238E27FC236}">
                  <a16:creationId xmlns:a16="http://schemas.microsoft.com/office/drawing/2014/main" id="{3E0F8FE4-4714-AD61-B87B-B2569C24EB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ight Triangle 16">
              <a:extLst>
                <a:ext uri="{FF2B5EF4-FFF2-40B4-BE49-F238E27FC236}">
                  <a16:creationId xmlns:a16="http://schemas.microsoft.com/office/drawing/2014/main" id="{5CBF08C2-8137-E26F-2659-425C9179127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8" name="TextBox 17">
            <a:extLst>
              <a:ext uri="{FF2B5EF4-FFF2-40B4-BE49-F238E27FC236}">
                <a16:creationId xmlns:a16="http://schemas.microsoft.com/office/drawing/2014/main" id="{51C199C4-2FED-FC54-E604-A274E41275C0}"/>
              </a:ext>
            </a:extLst>
          </p:cNvPr>
          <p:cNvSpPr txBox="1"/>
          <p:nvPr/>
        </p:nvSpPr>
        <p:spPr>
          <a:xfrm>
            <a:off x="3102732" y="1523274"/>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01</a:t>
            </a:r>
            <a:endParaRPr lang="ko-KR" altLang="en-US" sz="1400" b="1" dirty="0">
              <a:solidFill>
                <a:schemeClr val="bg1"/>
              </a:solidFill>
              <a:cs typeface="Arial" pitchFamily="34" charset="0"/>
            </a:endParaRPr>
          </a:p>
        </p:txBody>
      </p:sp>
      <p:grpSp>
        <p:nvGrpSpPr>
          <p:cNvPr id="20" name="Group 19">
            <a:extLst>
              <a:ext uri="{FF2B5EF4-FFF2-40B4-BE49-F238E27FC236}">
                <a16:creationId xmlns:a16="http://schemas.microsoft.com/office/drawing/2014/main" id="{A21AE266-5890-82CB-3D8D-CA208B5975A0}"/>
              </a:ext>
            </a:extLst>
          </p:cNvPr>
          <p:cNvGrpSpPr/>
          <p:nvPr/>
        </p:nvGrpSpPr>
        <p:grpSpPr>
          <a:xfrm>
            <a:off x="3131840" y="2028492"/>
            <a:ext cx="3672408" cy="306615"/>
            <a:chOff x="3131840" y="1491630"/>
            <a:chExt cx="5256584" cy="576064"/>
          </a:xfrm>
        </p:grpSpPr>
        <p:sp>
          <p:nvSpPr>
            <p:cNvPr id="21" name="Rectangle 20">
              <a:extLst>
                <a:ext uri="{FF2B5EF4-FFF2-40B4-BE49-F238E27FC236}">
                  <a16:creationId xmlns:a16="http://schemas.microsoft.com/office/drawing/2014/main" id="{0EB65923-EFB2-2B4A-44F9-56311E403F4F}"/>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a:extLst>
                <a:ext uri="{FF2B5EF4-FFF2-40B4-BE49-F238E27FC236}">
                  <a16:creationId xmlns:a16="http://schemas.microsoft.com/office/drawing/2014/main" id="{48E165D4-7A80-CD6C-812B-B13C69F5A5E9}"/>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3" name="TextBox 22">
            <a:extLst>
              <a:ext uri="{FF2B5EF4-FFF2-40B4-BE49-F238E27FC236}">
                <a16:creationId xmlns:a16="http://schemas.microsoft.com/office/drawing/2014/main" id="{5ADC60F7-3F71-9CDF-0884-FD7D41EC2584}"/>
              </a:ext>
            </a:extLst>
          </p:cNvPr>
          <p:cNvSpPr txBox="1"/>
          <p:nvPr/>
        </p:nvSpPr>
        <p:spPr>
          <a:xfrm>
            <a:off x="3094362" y="197796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02</a:t>
            </a:r>
            <a:endParaRPr lang="ko-KR" altLang="en-US" sz="1400" b="1" dirty="0">
              <a:solidFill>
                <a:schemeClr val="bg1"/>
              </a:solidFill>
              <a:cs typeface="Arial" pitchFamily="34" charset="0"/>
            </a:endParaRPr>
          </a:p>
        </p:txBody>
      </p:sp>
      <p:grpSp>
        <p:nvGrpSpPr>
          <p:cNvPr id="25" name="Group 24">
            <a:extLst>
              <a:ext uri="{FF2B5EF4-FFF2-40B4-BE49-F238E27FC236}">
                <a16:creationId xmlns:a16="http://schemas.microsoft.com/office/drawing/2014/main" id="{4A5F0A9C-197B-B1BD-60D7-64A89113293D}"/>
              </a:ext>
            </a:extLst>
          </p:cNvPr>
          <p:cNvGrpSpPr/>
          <p:nvPr/>
        </p:nvGrpSpPr>
        <p:grpSpPr>
          <a:xfrm>
            <a:off x="3131840" y="2479123"/>
            <a:ext cx="3672408" cy="305455"/>
            <a:chOff x="3131840" y="1491630"/>
            <a:chExt cx="5256584" cy="576064"/>
          </a:xfrm>
        </p:grpSpPr>
        <p:sp>
          <p:nvSpPr>
            <p:cNvPr id="26" name="Rectangle 25">
              <a:extLst>
                <a:ext uri="{FF2B5EF4-FFF2-40B4-BE49-F238E27FC236}">
                  <a16:creationId xmlns:a16="http://schemas.microsoft.com/office/drawing/2014/main" id="{7F5E6333-C9CE-FD1F-CA43-41A16E39297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Right Triangle 29">
              <a:extLst>
                <a:ext uri="{FF2B5EF4-FFF2-40B4-BE49-F238E27FC236}">
                  <a16:creationId xmlns:a16="http://schemas.microsoft.com/office/drawing/2014/main" id="{8082657A-A8D0-2DB8-2E9B-87ECA48C05A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1" name="TextBox 30">
            <a:extLst>
              <a:ext uri="{FF2B5EF4-FFF2-40B4-BE49-F238E27FC236}">
                <a16:creationId xmlns:a16="http://schemas.microsoft.com/office/drawing/2014/main" id="{97F7649B-3880-3082-2572-D8C2738534AC}"/>
              </a:ext>
            </a:extLst>
          </p:cNvPr>
          <p:cNvSpPr txBox="1"/>
          <p:nvPr/>
        </p:nvSpPr>
        <p:spPr>
          <a:xfrm>
            <a:off x="3094362" y="2407115"/>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03</a:t>
            </a:r>
            <a:endParaRPr lang="ko-KR" altLang="en-US" sz="1400" b="1" dirty="0">
              <a:solidFill>
                <a:schemeClr val="bg1"/>
              </a:solidFill>
              <a:cs typeface="Arial" pitchFamily="34" charset="0"/>
            </a:endParaRPr>
          </a:p>
        </p:txBody>
      </p:sp>
      <p:grpSp>
        <p:nvGrpSpPr>
          <p:cNvPr id="33" name="Group 32">
            <a:extLst>
              <a:ext uri="{FF2B5EF4-FFF2-40B4-BE49-F238E27FC236}">
                <a16:creationId xmlns:a16="http://schemas.microsoft.com/office/drawing/2014/main" id="{23AF3D7A-22B7-2802-16AC-BBD33DCC838A}"/>
              </a:ext>
            </a:extLst>
          </p:cNvPr>
          <p:cNvGrpSpPr/>
          <p:nvPr/>
        </p:nvGrpSpPr>
        <p:grpSpPr>
          <a:xfrm>
            <a:off x="3131840" y="2933240"/>
            <a:ext cx="3672408" cy="276997"/>
            <a:chOff x="3131840" y="1491630"/>
            <a:chExt cx="5256584" cy="576064"/>
          </a:xfrm>
        </p:grpSpPr>
        <p:sp>
          <p:nvSpPr>
            <p:cNvPr id="34" name="Rectangle 33">
              <a:extLst>
                <a:ext uri="{FF2B5EF4-FFF2-40B4-BE49-F238E27FC236}">
                  <a16:creationId xmlns:a16="http://schemas.microsoft.com/office/drawing/2014/main" id="{AEB0FE8F-6988-53C5-55CB-E03A1965113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Right Triangle 35">
              <a:extLst>
                <a:ext uri="{FF2B5EF4-FFF2-40B4-BE49-F238E27FC236}">
                  <a16:creationId xmlns:a16="http://schemas.microsoft.com/office/drawing/2014/main" id="{C1D1CB56-2A6E-895F-2835-CBAD10367497}"/>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7" name="TextBox 36">
            <a:extLst>
              <a:ext uri="{FF2B5EF4-FFF2-40B4-BE49-F238E27FC236}">
                <a16:creationId xmlns:a16="http://schemas.microsoft.com/office/drawing/2014/main" id="{2F59D89F-2C40-D42F-00EE-A602DC99EAF9}"/>
              </a:ext>
            </a:extLst>
          </p:cNvPr>
          <p:cNvSpPr txBox="1"/>
          <p:nvPr/>
        </p:nvSpPr>
        <p:spPr>
          <a:xfrm>
            <a:off x="3065254" y="2839163"/>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04</a:t>
            </a:r>
            <a:endParaRPr lang="ko-KR" altLang="en-US" sz="1400" b="1" dirty="0">
              <a:solidFill>
                <a:schemeClr val="bg1"/>
              </a:solidFill>
              <a:cs typeface="Arial" pitchFamily="34" charset="0"/>
            </a:endParaRPr>
          </a:p>
        </p:txBody>
      </p:sp>
      <p:grpSp>
        <p:nvGrpSpPr>
          <p:cNvPr id="39" name="Group 38">
            <a:extLst>
              <a:ext uri="{FF2B5EF4-FFF2-40B4-BE49-F238E27FC236}">
                <a16:creationId xmlns:a16="http://schemas.microsoft.com/office/drawing/2014/main" id="{1D4461C1-8B1B-9E24-560B-E1DCEE7572C7}"/>
              </a:ext>
            </a:extLst>
          </p:cNvPr>
          <p:cNvGrpSpPr/>
          <p:nvPr/>
        </p:nvGrpSpPr>
        <p:grpSpPr>
          <a:xfrm>
            <a:off x="3131840" y="3345255"/>
            <a:ext cx="3672408" cy="306615"/>
            <a:chOff x="3131840" y="1491630"/>
            <a:chExt cx="5256584" cy="576064"/>
          </a:xfrm>
        </p:grpSpPr>
        <p:sp>
          <p:nvSpPr>
            <p:cNvPr id="40" name="Rectangle 39">
              <a:extLst>
                <a:ext uri="{FF2B5EF4-FFF2-40B4-BE49-F238E27FC236}">
                  <a16:creationId xmlns:a16="http://schemas.microsoft.com/office/drawing/2014/main" id="{38D9D641-6D59-CD08-BD60-AF9C814F801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ight Triangle 40">
              <a:extLst>
                <a:ext uri="{FF2B5EF4-FFF2-40B4-BE49-F238E27FC236}">
                  <a16:creationId xmlns:a16="http://schemas.microsoft.com/office/drawing/2014/main" id="{DE74E54D-C287-45E5-7D7B-2937A9DB905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3" name="TextBox 42">
            <a:extLst>
              <a:ext uri="{FF2B5EF4-FFF2-40B4-BE49-F238E27FC236}">
                <a16:creationId xmlns:a16="http://schemas.microsoft.com/office/drawing/2014/main" id="{28325FCA-F410-A23F-7C7F-CAD986C5E5D0}"/>
              </a:ext>
            </a:extLst>
          </p:cNvPr>
          <p:cNvSpPr txBox="1"/>
          <p:nvPr/>
        </p:nvSpPr>
        <p:spPr>
          <a:xfrm>
            <a:off x="3065254" y="3271211"/>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05</a:t>
            </a:r>
            <a:endParaRPr lang="ko-KR" altLang="en-US" sz="1400" b="1" dirty="0">
              <a:solidFill>
                <a:schemeClr val="bg1"/>
              </a:solidFill>
              <a:cs typeface="Arial" pitchFamily="34" charset="0"/>
            </a:endParaRPr>
          </a:p>
        </p:txBody>
      </p:sp>
      <p:sp>
        <p:nvSpPr>
          <p:cNvPr id="45" name="TextBox 44">
            <a:extLst>
              <a:ext uri="{FF2B5EF4-FFF2-40B4-BE49-F238E27FC236}">
                <a16:creationId xmlns:a16="http://schemas.microsoft.com/office/drawing/2014/main" id="{B033C59B-3C3A-CAFC-1749-E3817EF4CF66}"/>
              </a:ext>
            </a:extLst>
          </p:cNvPr>
          <p:cNvSpPr txBox="1"/>
          <p:nvPr/>
        </p:nvSpPr>
        <p:spPr>
          <a:xfrm>
            <a:off x="3850878" y="2049978"/>
            <a:ext cx="158521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Data Collection</a:t>
            </a:r>
            <a:endParaRPr lang="ko-KR" altLang="en-US"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3E582E13-D219-ED96-100E-B5460F858243}"/>
              </a:ext>
            </a:extLst>
          </p:cNvPr>
          <p:cNvSpPr txBox="1"/>
          <p:nvPr/>
        </p:nvSpPr>
        <p:spPr>
          <a:xfrm>
            <a:off x="3834576" y="2479123"/>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Exploratory Data Analysis (EDA)</a:t>
            </a:r>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3AD402C7-F6EB-D29C-0B54-DDD2B6E3EEEB}"/>
              </a:ext>
            </a:extLst>
          </p:cNvPr>
          <p:cNvSpPr txBox="1"/>
          <p:nvPr/>
        </p:nvSpPr>
        <p:spPr>
          <a:xfrm>
            <a:off x="3813400" y="1554052"/>
            <a:ext cx="158521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Import Library </a:t>
            </a:r>
            <a:endParaRPr lang="ko-KR" altLang="en-US" sz="1200" dirty="0">
              <a:solidFill>
                <a:schemeClr val="tx1">
                  <a:lumMod val="75000"/>
                  <a:lumOff val="25000"/>
                </a:schemeClr>
              </a:solidFill>
              <a:cs typeface="Arial" pitchFamily="34" charset="0"/>
            </a:endParaRPr>
          </a:p>
        </p:txBody>
      </p:sp>
      <p:sp>
        <p:nvSpPr>
          <p:cNvPr id="3" name="TextBox 2">
            <a:extLst>
              <a:ext uri="{FF2B5EF4-FFF2-40B4-BE49-F238E27FC236}">
                <a16:creationId xmlns:a16="http://schemas.microsoft.com/office/drawing/2014/main" id="{17CC86A4-5710-2055-2485-D1993B84E968}"/>
              </a:ext>
            </a:extLst>
          </p:cNvPr>
          <p:cNvSpPr txBox="1"/>
          <p:nvPr/>
        </p:nvSpPr>
        <p:spPr>
          <a:xfrm>
            <a:off x="3818857" y="2914151"/>
            <a:ext cx="1939801" cy="276999"/>
          </a:xfrm>
          <a:prstGeom prst="rect">
            <a:avLst/>
          </a:prstGeom>
          <a:noFill/>
        </p:spPr>
        <p:txBody>
          <a:bodyPr wrap="square">
            <a:spAutoFit/>
          </a:bodyPr>
          <a:lstStyle/>
          <a:p>
            <a:pPr algn="l"/>
            <a:r>
              <a:rPr lang="en-US" sz="1200" i="0" dirty="0">
                <a:solidFill>
                  <a:srgbClr val="212121"/>
                </a:solidFill>
                <a:effectLst/>
                <a:latin typeface="Roboto" panose="02000000000000000000" pitchFamily="2" charset="0"/>
              </a:rPr>
              <a:t>Data Preprocessing</a:t>
            </a:r>
          </a:p>
        </p:txBody>
      </p:sp>
      <p:sp>
        <p:nvSpPr>
          <p:cNvPr id="7" name="TextBox 6">
            <a:extLst>
              <a:ext uri="{FF2B5EF4-FFF2-40B4-BE49-F238E27FC236}">
                <a16:creationId xmlns:a16="http://schemas.microsoft.com/office/drawing/2014/main" id="{9CFDDDD9-A726-33FD-C704-67805D8A9859}"/>
              </a:ext>
            </a:extLst>
          </p:cNvPr>
          <p:cNvSpPr txBox="1"/>
          <p:nvPr/>
        </p:nvSpPr>
        <p:spPr>
          <a:xfrm>
            <a:off x="3813324" y="3361098"/>
            <a:ext cx="2377382" cy="276999"/>
          </a:xfrm>
          <a:prstGeom prst="rect">
            <a:avLst/>
          </a:prstGeom>
          <a:noFill/>
        </p:spPr>
        <p:txBody>
          <a:bodyPr wrap="square">
            <a:spAutoFit/>
          </a:bodyPr>
          <a:lstStyle/>
          <a:p>
            <a:pPr algn="l"/>
            <a:r>
              <a:rPr lang="en-US" sz="1200" i="0" dirty="0">
                <a:solidFill>
                  <a:srgbClr val="212121"/>
                </a:solidFill>
                <a:effectLst/>
                <a:latin typeface="Roboto" panose="02000000000000000000" pitchFamily="2" charset="0"/>
              </a:rPr>
              <a:t>Model Selection &amp; Evaluation</a:t>
            </a:r>
          </a:p>
        </p:txBody>
      </p:sp>
      <p:grpSp>
        <p:nvGrpSpPr>
          <p:cNvPr id="8" name="Group 7">
            <a:extLst>
              <a:ext uri="{FF2B5EF4-FFF2-40B4-BE49-F238E27FC236}">
                <a16:creationId xmlns:a16="http://schemas.microsoft.com/office/drawing/2014/main" id="{E634153E-C9F6-D0D8-2929-789A83BD74D3}"/>
              </a:ext>
            </a:extLst>
          </p:cNvPr>
          <p:cNvGrpSpPr/>
          <p:nvPr/>
        </p:nvGrpSpPr>
        <p:grpSpPr>
          <a:xfrm>
            <a:off x="3131840" y="3777303"/>
            <a:ext cx="3672408" cy="306615"/>
            <a:chOff x="3131840" y="1491630"/>
            <a:chExt cx="5256584" cy="576064"/>
          </a:xfrm>
        </p:grpSpPr>
        <p:sp>
          <p:nvSpPr>
            <p:cNvPr id="9" name="Rectangle 8">
              <a:extLst>
                <a:ext uri="{FF2B5EF4-FFF2-40B4-BE49-F238E27FC236}">
                  <a16:creationId xmlns:a16="http://schemas.microsoft.com/office/drawing/2014/main" id="{3BBF14D1-32C2-EF5D-E39D-39D6529251A3}"/>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ight Triangle 9">
              <a:extLst>
                <a:ext uri="{FF2B5EF4-FFF2-40B4-BE49-F238E27FC236}">
                  <a16:creationId xmlns:a16="http://schemas.microsoft.com/office/drawing/2014/main" id="{2EAFE2AD-3851-287D-0CF3-23A939082182}"/>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11" name="TextBox 10">
            <a:extLst>
              <a:ext uri="{FF2B5EF4-FFF2-40B4-BE49-F238E27FC236}">
                <a16:creationId xmlns:a16="http://schemas.microsoft.com/office/drawing/2014/main" id="{31ACB9EC-93A4-9260-1DEF-975A56116F47}"/>
              </a:ext>
            </a:extLst>
          </p:cNvPr>
          <p:cNvSpPr txBox="1"/>
          <p:nvPr/>
        </p:nvSpPr>
        <p:spPr>
          <a:xfrm>
            <a:off x="3102732" y="3703259"/>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06</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A94D3745-8AC2-1ECD-22FE-AABB82CAE446}"/>
              </a:ext>
            </a:extLst>
          </p:cNvPr>
          <p:cNvSpPr txBox="1"/>
          <p:nvPr/>
        </p:nvSpPr>
        <p:spPr>
          <a:xfrm>
            <a:off x="3850802" y="3793146"/>
            <a:ext cx="2377382" cy="276999"/>
          </a:xfrm>
          <a:prstGeom prst="rect">
            <a:avLst/>
          </a:prstGeom>
          <a:noFill/>
        </p:spPr>
        <p:txBody>
          <a:bodyPr wrap="square">
            <a:spAutoFit/>
          </a:bodyPr>
          <a:lstStyle/>
          <a:p>
            <a:pPr algn="l"/>
            <a:r>
              <a:rPr lang="en-US" sz="1200" dirty="0">
                <a:solidFill>
                  <a:srgbClr val="212121"/>
                </a:solidFill>
                <a:latin typeface="Roboto" panose="02000000000000000000" pitchFamily="2" charset="0"/>
              </a:rPr>
              <a:t>Ensemble models</a:t>
            </a:r>
            <a:endParaRPr lang="en-US" sz="1200" i="0" dirty="0">
              <a:solidFill>
                <a:srgbClr val="212121"/>
              </a:solidFill>
              <a:effectLst/>
              <a:latin typeface="Roboto" panose="02000000000000000000" pitchFamily="2" charset="0"/>
            </a:endParaRPr>
          </a:p>
        </p:txBody>
      </p:sp>
      <p:grpSp>
        <p:nvGrpSpPr>
          <p:cNvPr id="59" name="Group 58">
            <a:extLst>
              <a:ext uri="{FF2B5EF4-FFF2-40B4-BE49-F238E27FC236}">
                <a16:creationId xmlns:a16="http://schemas.microsoft.com/office/drawing/2014/main" id="{9FA9D4B3-9506-FE6E-988E-F4888BF7BF2D}"/>
              </a:ext>
            </a:extLst>
          </p:cNvPr>
          <p:cNvGrpSpPr/>
          <p:nvPr/>
        </p:nvGrpSpPr>
        <p:grpSpPr>
          <a:xfrm>
            <a:off x="3131840" y="4186664"/>
            <a:ext cx="3672408" cy="360039"/>
            <a:chOff x="3131840" y="1491630"/>
            <a:chExt cx="5256584" cy="576064"/>
          </a:xfrm>
        </p:grpSpPr>
        <p:sp>
          <p:nvSpPr>
            <p:cNvPr id="60" name="Rectangle 59">
              <a:extLst>
                <a:ext uri="{FF2B5EF4-FFF2-40B4-BE49-F238E27FC236}">
                  <a16:creationId xmlns:a16="http://schemas.microsoft.com/office/drawing/2014/main" id="{11D77AD4-3847-E39B-7E4C-54F8E16EC51E}"/>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ight Triangle 60">
              <a:extLst>
                <a:ext uri="{FF2B5EF4-FFF2-40B4-BE49-F238E27FC236}">
                  <a16:creationId xmlns:a16="http://schemas.microsoft.com/office/drawing/2014/main" id="{3B7F5CC2-6BD9-E065-7C47-281D8118CD6A}"/>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62" name="TextBox 61">
            <a:extLst>
              <a:ext uri="{FF2B5EF4-FFF2-40B4-BE49-F238E27FC236}">
                <a16:creationId xmlns:a16="http://schemas.microsoft.com/office/drawing/2014/main" id="{B554CCB6-19DC-A2D0-FDAC-14B912AD8FB1}"/>
              </a:ext>
            </a:extLst>
          </p:cNvPr>
          <p:cNvSpPr txBox="1"/>
          <p:nvPr/>
        </p:nvSpPr>
        <p:spPr>
          <a:xfrm>
            <a:off x="3707904" y="4197696"/>
            <a:ext cx="2969672"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Conclusions &amp; improvements</a:t>
            </a:r>
          </a:p>
        </p:txBody>
      </p:sp>
      <p:sp>
        <p:nvSpPr>
          <p:cNvPr id="63" name="TextBox 62">
            <a:extLst>
              <a:ext uri="{FF2B5EF4-FFF2-40B4-BE49-F238E27FC236}">
                <a16:creationId xmlns:a16="http://schemas.microsoft.com/office/drawing/2014/main" id="{30161040-B67E-A93B-3FC2-5535665C8748}"/>
              </a:ext>
            </a:extLst>
          </p:cNvPr>
          <p:cNvSpPr txBox="1"/>
          <p:nvPr/>
        </p:nvSpPr>
        <p:spPr>
          <a:xfrm>
            <a:off x="3102787" y="4135307"/>
            <a:ext cx="533164" cy="307777"/>
          </a:xfrm>
          <a:prstGeom prst="rect">
            <a:avLst/>
          </a:prstGeom>
          <a:noFill/>
        </p:spPr>
        <p:txBody>
          <a:bodyPr wrap="square" rtlCol="0">
            <a:spAutoFit/>
          </a:bodyPr>
          <a:lstStyle/>
          <a:p>
            <a:r>
              <a:rPr lang="en-US" altLang="ko-KR" sz="1400" b="1" dirty="0">
                <a:solidFill>
                  <a:schemeClr val="bg1"/>
                </a:solidFill>
                <a:cs typeface="Arial" pitchFamily="34" charset="0"/>
              </a:rPr>
              <a:t>07</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11292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5892" y="51470"/>
            <a:ext cx="6516216" cy="489501"/>
          </a:xfrm>
        </p:spPr>
        <p:txBody>
          <a:bodyPr/>
          <a:lstStyle/>
          <a:p>
            <a:r>
              <a:rPr lang="en-US" altLang="ko-KR" sz="2600" b="1" u="sng" dirty="0">
                <a:solidFill>
                  <a:schemeClr val="tx1">
                    <a:lumMod val="75000"/>
                    <a:lumOff val="25000"/>
                  </a:schemeClr>
                </a:solidFill>
                <a:cs typeface="Arial" pitchFamily="34" charset="0"/>
              </a:rPr>
              <a:t>1.Necessary Libraries</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4">
            <a:extLst>
              <a:ext uri="{FF2B5EF4-FFF2-40B4-BE49-F238E27FC236}">
                <a16:creationId xmlns:a16="http://schemas.microsoft.com/office/drawing/2014/main" id="{7B3302A5-A9D1-EC17-BB85-E825424A577E}"/>
              </a:ext>
            </a:extLst>
          </p:cNvPr>
          <p:cNvPicPr>
            <a:picLocks noChangeAspect="1"/>
          </p:cNvPicPr>
          <p:nvPr/>
        </p:nvPicPr>
        <p:blipFill>
          <a:blip r:embed="rId2"/>
          <a:stretch>
            <a:fillRect/>
          </a:stretch>
        </p:blipFill>
        <p:spPr>
          <a:xfrm>
            <a:off x="9699" y="757271"/>
            <a:ext cx="2690093" cy="1996613"/>
          </a:xfrm>
          <a:prstGeom prst="rect">
            <a:avLst/>
          </a:prstGeom>
        </p:spPr>
      </p:pic>
      <p:pic>
        <p:nvPicPr>
          <p:cNvPr id="4" name="Picture 3">
            <a:extLst>
              <a:ext uri="{FF2B5EF4-FFF2-40B4-BE49-F238E27FC236}">
                <a16:creationId xmlns:a16="http://schemas.microsoft.com/office/drawing/2014/main" id="{15DE5100-C0F7-2D24-4E94-C9617C346A56}"/>
              </a:ext>
            </a:extLst>
          </p:cNvPr>
          <p:cNvPicPr>
            <a:picLocks noChangeAspect="1"/>
          </p:cNvPicPr>
          <p:nvPr/>
        </p:nvPicPr>
        <p:blipFill>
          <a:blip r:embed="rId3"/>
          <a:stretch>
            <a:fillRect/>
          </a:stretch>
        </p:blipFill>
        <p:spPr>
          <a:xfrm>
            <a:off x="2843808" y="627534"/>
            <a:ext cx="5766993" cy="4071444"/>
          </a:xfrm>
          <a:prstGeom prst="rect">
            <a:avLst/>
          </a:prstGeom>
        </p:spPr>
      </p:pic>
    </p:spTree>
    <p:extLst>
      <p:ext uri="{BB962C8B-B14F-4D97-AF65-F5344CB8AC3E}">
        <p14:creationId xmlns:p14="http://schemas.microsoft.com/office/powerpoint/2010/main" val="98037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59632" y="51470"/>
            <a:ext cx="6516216" cy="489501"/>
          </a:xfrm>
        </p:spPr>
        <p:txBody>
          <a:bodyPr/>
          <a:lstStyle/>
          <a:p>
            <a:r>
              <a:rPr lang="en-US" altLang="ko-KR" sz="2600" b="1" u="sng" dirty="0">
                <a:solidFill>
                  <a:schemeClr val="tx1">
                    <a:lumMod val="75000"/>
                    <a:lumOff val="25000"/>
                  </a:schemeClr>
                </a:solidFill>
                <a:cs typeface="Arial" pitchFamily="34" charset="0"/>
              </a:rPr>
              <a:t>2.Data Collection</a:t>
            </a:r>
            <a:endParaRPr lang="ko-KR" altLang="en-US" sz="2600" b="1" u="sng" dirty="0">
              <a:solidFill>
                <a:schemeClr val="tx1">
                  <a:lumMod val="75000"/>
                  <a:lumOff val="25000"/>
                </a:schemeClr>
              </a:solidFill>
              <a:cs typeface="Arial" pitchFamily="34" charset="0"/>
            </a:endParaRPr>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4">
            <a:extLst>
              <a:ext uri="{FF2B5EF4-FFF2-40B4-BE49-F238E27FC236}">
                <a16:creationId xmlns:a16="http://schemas.microsoft.com/office/drawing/2014/main" id="{7517230E-2A3E-717A-0B76-B1F605DDD932}"/>
              </a:ext>
            </a:extLst>
          </p:cNvPr>
          <p:cNvPicPr>
            <a:picLocks noChangeAspect="1"/>
          </p:cNvPicPr>
          <p:nvPr/>
        </p:nvPicPr>
        <p:blipFill rotWithShape="1">
          <a:blip r:embed="rId2"/>
          <a:srcRect t="10361"/>
          <a:stretch/>
        </p:blipFill>
        <p:spPr>
          <a:xfrm>
            <a:off x="97470" y="987574"/>
            <a:ext cx="9011034" cy="3960440"/>
          </a:xfrm>
          <a:prstGeom prst="rect">
            <a:avLst/>
          </a:prstGeom>
        </p:spPr>
      </p:pic>
      <p:sp>
        <p:nvSpPr>
          <p:cNvPr id="3" name="Text Placeholder 1">
            <a:extLst>
              <a:ext uri="{FF2B5EF4-FFF2-40B4-BE49-F238E27FC236}">
                <a16:creationId xmlns:a16="http://schemas.microsoft.com/office/drawing/2014/main" id="{83F007DE-A54F-C2EB-A4AB-1A2C9464C17F}"/>
              </a:ext>
            </a:extLst>
          </p:cNvPr>
          <p:cNvSpPr txBox="1">
            <a:spLocks/>
          </p:cNvSpPr>
          <p:nvPr/>
        </p:nvSpPr>
        <p:spPr>
          <a:xfrm>
            <a:off x="2628036" y="571179"/>
            <a:ext cx="3672156" cy="272379"/>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lgn="l">
              <a:buFont typeface="Wingdings" panose="05000000000000000000" pitchFamily="2" charset="2"/>
              <a:buChar char="v"/>
            </a:pPr>
            <a:r>
              <a:rPr lang="en-US" altLang="ko-KR" sz="1200" dirty="0"/>
              <a:t>I selected Telco Customer Churn Prediction Data</a:t>
            </a:r>
            <a:endParaRPr lang="ko-KR" altLang="en-US" sz="1200" dirty="0"/>
          </a:p>
        </p:txBody>
      </p:sp>
    </p:spTree>
    <p:extLst>
      <p:ext uri="{BB962C8B-B14F-4D97-AF65-F5344CB8AC3E}">
        <p14:creationId xmlns:p14="http://schemas.microsoft.com/office/powerpoint/2010/main" val="3239406661"/>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2966</TotalTime>
  <Words>1905</Words>
  <Application>Microsoft Office PowerPoint</Application>
  <PresentationFormat>On-screen Show (16:9)</PresentationFormat>
  <Paragraphs>421</Paragraphs>
  <Slides>42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42</vt:i4>
      </vt:variant>
    </vt:vector>
  </HeadingPairs>
  <TitlesOfParts>
    <vt:vector size="52" baseType="lpstr">
      <vt:lpstr>Arial</vt:lpstr>
      <vt:lpstr>Arial Unicode MS</vt:lpstr>
      <vt:lpstr>Calibri</vt:lpstr>
      <vt:lpstr>Roboto</vt:lpstr>
      <vt:lpstr>source-serif-pro</vt:lpstr>
      <vt:lpstr>Times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Ashfak Ahamed</cp:lastModifiedBy>
  <cp:revision>120</cp:revision>
  <dcterms:created xsi:type="dcterms:W3CDTF">2016-12-05T23:26:54Z</dcterms:created>
  <dcterms:modified xsi:type="dcterms:W3CDTF">2023-12-31T17:32:21Z</dcterms:modified>
</cp:coreProperties>
</file>