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6" r:id="rId7"/>
    <p:sldId id="267" r:id="rId8"/>
    <p:sldId id="268" r:id="rId9"/>
    <p:sldId id="269" r:id="rId10"/>
    <p:sldId id="270" r:id="rId11"/>
    <p:sldId id="271" r:id="rId12"/>
    <p:sldId id="26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akur Rahman" initials="AR" lastIdx="1" clrIdx="0">
    <p:extLst>
      <p:ext uri="{19B8F6BF-5375-455C-9EA6-DF929625EA0E}">
        <p15:presenceInfo xmlns:p15="http://schemas.microsoft.com/office/powerpoint/2012/main" userId="3d87705e708546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F0F0F0"/>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A5A5-7DA8-4764-9C21-A13FB707A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047728-2559-4EF5-A2EE-1B16D13C3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821702-C643-4E9D-A910-75E625858015}"/>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5" name="Footer Placeholder 4">
            <a:extLst>
              <a:ext uri="{FF2B5EF4-FFF2-40B4-BE49-F238E27FC236}">
                <a16:creationId xmlns:a16="http://schemas.microsoft.com/office/drawing/2014/main" id="{D8130E62-19B5-4DD4-836A-D8F848F20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ABA79-4CBA-4D22-BB71-EAEA5454E67D}"/>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301932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834B-B857-4003-86B0-E1B3751CA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CB68B2-92D9-4CD8-9F39-3D7A63D46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18E73-AC45-4936-B30C-FDCD2C809916}"/>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5" name="Footer Placeholder 4">
            <a:extLst>
              <a:ext uri="{FF2B5EF4-FFF2-40B4-BE49-F238E27FC236}">
                <a16:creationId xmlns:a16="http://schemas.microsoft.com/office/drawing/2014/main" id="{32D719EA-CE2F-460A-8976-6D61B2035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068EA-1813-49E6-BD9D-68B55FB72382}"/>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401438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36F58-5EF3-4413-8737-ED6ED7E54B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B1F16-F7EC-45C0-8BF3-ADDEF2231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2372A-CBD2-477E-8289-97C7253383FD}"/>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5" name="Footer Placeholder 4">
            <a:extLst>
              <a:ext uri="{FF2B5EF4-FFF2-40B4-BE49-F238E27FC236}">
                <a16:creationId xmlns:a16="http://schemas.microsoft.com/office/drawing/2014/main" id="{2CF7BF20-2EF2-4B4F-900F-54936C1E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C9E23-985C-4DEE-826E-FD0E6D49205E}"/>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27585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E748-C07C-4E3E-8DF7-707DFA762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B2D3F9-17F9-4A0F-9FA2-BD95993EE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13513-FF91-4947-BFA3-A0FAC070CE83}"/>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5" name="Footer Placeholder 4">
            <a:extLst>
              <a:ext uri="{FF2B5EF4-FFF2-40B4-BE49-F238E27FC236}">
                <a16:creationId xmlns:a16="http://schemas.microsoft.com/office/drawing/2014/main" id="{DAE748CC-08D5-4D43-8244-3C26D9E4F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22D95-3F96-4831-AE23-AB36D6AE8B3A}"/>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131054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AEBE-16B9-4F5C-AF19-6B22E5A2A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6B170A-C543-4119-8691-531375D6D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3776CD-C333-4118-8539-0F16D2815880}"/>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5" name="Footer Placeholder 4">
            <a:extLst>
              <a:ext uri="{FF2B5EF4-FFF2-40B4-BE49-F238E27FC236}">
                <a16:creationId xmlns:a16="http://schemas.microsoft.com/office/drawing/2014/main" id="{ABCCF77E-7C3F-4592-A90E-E6B009495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53B1D-E2A3-4856-98A8-B8244748035C}"/>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89306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2220-75EC-4869-A303-BC434CB19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FED151-8063-41BE-82A6-5483815DB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8A44E0-7D90-4A1C-9C3A-67787612D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F238D3-EF23-4B4C-B4B2-7504ED73EAAC}"/>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6" name="Footer Placeholder 5">
            <a:extLst>
              <a:ext uri="{FF2B5EF4-FFF2-40B4-BE49-F238E27FC236}">
                <a16:creationId xmlns:a16="http://schemas.microsoft.com/office/drawing/2014/main" id="{C89DBCA3-3490-41A9-ACC0-9DAB3AF00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4AD0D-09BB-4CA6-A2DE-5529E95E9DCA}"/>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263965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6B4B-C67F-47FA-9EF4-9A35703D1F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7B64DB-5BFE-4162-9438-8CDEEEDFE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A420FE-D606-461D-945C-ED3275F57D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72DC88-0423-4313-8DAC-8B062564BE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BDA10-8DDD-4950-8FA2-3E8552B0A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000D8A-D984-4465-90DD-DCA6D3D6366C}"/>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8" name="Footer Placeholder 7">
            <a:extLst>
              <a:ext uri="{FF2B5EF4-FFF2-40B4-BE49-F238E27FC236}">
                <a16:creationId xmlns:a16="http://schemas.microsoft.com/office/drawing/2014/main" id="{D00DFAF7-7280-4D90-85DB-9EC6CC7F9E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613C9B-6693-427F-B7E3-F7E532ADF894}"/>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343547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AED9-B364-434A-84D5-0ED9F14E4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BA0B10-E2DC-4744-BFD4-B674520C8A11}"/>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4" name="Footer Placeholder 3">
            <a:extLst>
              <a:ext uri="{FF2B5EF4-FFF2-40B4-BE49-F238E27FC236}">
                <a16:creationId xmlns:a16="http://schemas.microsoft.com/office/drawing/2014/main" id="{6AF730AE-5F44-4B94-8396-C2F61D5EE2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96E0BF-C571-49A4-8217-B29624339D96}"/>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307810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4E0E6-AE06-4EC0-A973-6237B6582248}"/>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3" name="Footer Placeholder 2">
            <a:extLst>
              <a:ext uri="{FF2B5EF4-FFF2-40B4-BE49-F238E27FC236}">
                <a16:creationId xmlns:a16="http://schemas.microsoft.com/office/drawing/2014/main" id="{2A46F32A-A219-4834-92D8-F8D680F6C6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E45606-FF94-4A57-B34A-AF0921FB5EFC}"/>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56636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A102-50C8-4311-AFBE-89BDD412D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BD5A1-E737-47DA-92DD-80A26130E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06978F-4A2C-459A-9F4C-5C8A96770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E122-7DCE-4BCA-A339-39977CA677C3}"/>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6" name="Footer Placeholder 5">
            <a:extLst>
              <a:ext uri="{FF2B5EF4-FFF2-40B4-BE49-F238E27FC236}">
                <a16:creationId xmlns:a16="http://schemas.microsoft.com/office/drawing/2014/main" id="{144642F3-EBE0-40CE-B428-F56CBF4E7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13CE8-2EB2-42DB-9A11-BEDD044A77C0}"/>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395542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1957-DFEA-40C3-9395-9892160A7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31F3A-A0B3-4AD5-9076-CDB3DFB59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FC0C9-C8C4-40DA-B5CB-B749192C2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A5DC-5837-4C64-81B0-B8B279152D7A}"/>
              </a:ext>
            </a:extLst>
          </p:cNvPr>
          <p:cNvSpPr>
            <a:spLocks noGrp="1"/>
          </p:cNvSpPr>
          <p:nvPr>
            <p:ph type="dt" sz="half" idx="10"/>
          </p:nvPr>
        </p:nvSpPr>
        <p:spPr/>
        <p:txBody>
          <a:bodyPr/>
          <a:lstStyle/>
          <a:p>
            <a:fld id="{9C7A9AB2-F48F-4D55-9655-C8E146C8ECB1}" type="datetimeFigureOut">
              <a:rPr lang="en-US" smtClean="0"/>
              <a:t>03-Jun-21</a:t>
            </a:fld>
            <a:endParaRPr lang="en-US"/>
          </a:p>
        </p:txBody>
      </p:sp>
      <p:sp>
        <p:nvSpPr>
          <p:cNvPr id="6" name="Footer Placeholder 5">
            <a:extLst>
              <a:ext uri="{FF2B5EF4-FFF2-40B4-BE49-F238E27FC236}">
                <a16:creationId xmlns:a16="http://schemas.microsoft.com/office/drawing/2014/main" id="{0D815384-AA88-495F-AAD6-65212418B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646C5-8A82-45C2-989A-5E041AB36485}"/>
              </a:ext>
            </a:extLst>
          </p:cNvPr>
          <p:cNvSpPr>
            <a:spLocks noGrp="1"/>
          </p:cNvSpPr>
          <p:nvPr>
            <p:ph type="sldNum" sz="quarter" idx="12"/>
          </p:nvPr>
        </p:nvSpPr>
        <p:spPr/>
        <p:txBody>
          <a:bodyPr/>
          <a:lstStyle/>
          <a:p>
            <a:fld id="{3E68EFB4-F352-4CC8-8FEE-8CA1ECC5FEA9}" type="slidenum">
              <a:rPr lang="en-US" smtClean="0"/>
              <a:t>‹#›</a:t>
            </a:fld>
            <a:endParaRPr lang="en-US"/>
          </a:p>
        </p:txBody>
      </p:sp>
    </p:spTree>
    <p:extLst>
      <p:ext uri="{BB962C8B-B14F-4D97-AF65-F5344CB8AC3E}">
        <p14:creationId xmlns:p14="http://schemas.microsoft.com/office/powerpoint/2010/main" val="204634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92B4A-4350-4F05-B706-3FAB3309A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5B81A9-225C-425C-BE5A-31E252BD0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04718-25FA-4821-8535-6BDAC9895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A9AB2-F48F-4D55-9655-C8E146C8ECB1}" type="datetimeFigureOut">
              <a:rPr lang="en-US" smtClean="0"/>
              <a:t>03-Jun-21</a:t>
            </a:fld>
            <a:endParaRPr lang="en-US"/>
          </a:p>
        </p:txBody>
      </p:sp>
      <p:sp>
        <p:nvSpPr>
          <p:cNvPr id="5" name="Footer Placeholder 4">
            <a:extLst>
              <a:ext uri="{FF2B5EF4-FFF2-40B4-BE49-F238E27FC236}">
                <a16:creationId xmlns:a16="http://schemas.microsoft.com/office/drawing/2014/main" id="{1B2BD50E-CD46-4F54-9B1E-E83AFA6D4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91CD83-590D-49B6-A493-83D13641D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8EFB4-F352-4CC8-8FEE-8CA1ECC5FEA9}" type="slidenum">
              <a:rPr lang="en-US" smtClean="0"/>
              <a:t>‹#›</a:t>
            </a:fld>
            <a:endParaRPr lang="en-US"/>
          </a:p>
        </p:txBody>
      </p:sp>
    </p:spTree>
    <p:extLst>
      <p:ext uri="{BB962C8B-B14F-4D97-AF65-F5344CB8AC3E}">
        <p14:creationId xmlns:p14="http://schemas.microsoft.com/office/powerpoint/2010/main" val="1217709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1133742" y="508985"/>
            <a:ext cx="9924512" cy="830997"/>
          </a:xfrm>
          <a:prstGeom prst="rect">
            <a:avLst/>
          </a:prstGeom>
          <a:noFill/>
        </p:spPr>
        <p:txBody>
          <a:bodyPr wrap="none" lIns="91440" tIns="45720" rIns="91440" bIns="45720">
            <a:spAutoFit/>
          </a:bodyPr>
          <a:lstStyle/>
          <a:p>
            <a:pPr algn="ctr"/>
            <a:r>
              <a:rPr lang="en-US" sz="4800" b="1" dirty="0">
                <a:ln w="0"/>
                <a:latin typeface="Tahoma" panose="020B0604030504040204" pitchFamily="34" charset="0"/>
                <a:ea typeface="Tahoma" panose="020B0604030504040204" pitchFamily="34" charset="0"/>
                <a:cs typeface="Tahoma" panose="020B0604030504040204" pitchFamily="34" charset="0"/>
              </a:rPr>
              <a:t>Pharmacy Management System</a:t>
            </a:r>
            <a:endParaRPr lang="en-US" sz="4800" b="1" cap="none" spc="0" dirty="0">
              <a:ln w="0"/>
              <a:latin typeface="Tahoma" panose="020B0604030504040204" pitchFamily="34" charset="0"/>
              <a:ea typeface="Tahoma" panose="020B0604030504040204" pitchFamily="34" charset="0"/>
              <a:cs typeface="Tahoma" panose="020B0604030504040204" pitchFamily="34" charset="0"/>
            </a:endParaRPr>
          </a:p>
        </p:txBody>
      </p:sp>
      <p:sp>
        <p:nvSpPr>
          <p:cNvPr id="18" name="Scroll: Vertical 17">
            <a:extLst>
              <a:ext uri="{FF2B5EF4-FFF2-40B4-BE49-F238E27FC236}">
                <a16:creationId xmlns:a16="http://schemas.microsoft.com/office/drawing/2014/main" id="{8093A525-2842-47DB-ABB0-ED179E1CB5FF}"/>
              </a:ext>
            </a:extLst>
          </p:cNvPr>
          <p:cNvSpPr/>
          <p:nvPr/>
        </p:nvSpPr>
        <p:spPr>
          <a:xfrm>
            <a:off x="3530597" y="1991209"/>
            <a:ext cx="5130802" cy="4487807"/>
          </a:xfrm>
          <a:prstGeom prst="verticalScroll">
            <a:avLst/>
          </a:prstGeom>
          <a:solidFill>
            <a:srgbClr val="2C3E50"/>
          </a:solidFill>
          <a:ln w="38100">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Ashfakur Rahman</a:t>
            </a:r>
          </a:p>
          <a:p>
            <a:pPr algn="ctr"/>
            <a:r>
              <a:rPr lang="en-US" sz="2500" b="1"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Dept. of CSE, 12</a:t>
            </a:r>
            <a:r>
              <a:rPr lang="en-US" sz="2500" b="1" baseline="300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a:t>
            </a:r>
            <a:r>
              <a:rPr lang="en-US" sz="2500" b="1"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Batch</a:t>
            </a:r>
          </a:p>
          <a:p>
            <a:pPr algn="ctr"/>
            <a:r>
              <a:rPr lang="en-US" sz="2500" b="1"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Sylhet Engineering College, Sylhet</a:t>
            </a:r>
          </a:p>
          <a:p>
            <a:pPr algn="ctr"/>
            <a:r>
              <a:rPr lang="en-US" sz="2500" b="1"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Reg No. 2018331524</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sp>
        <p:nvSpPr>
          <p:cNvPr id="17" name="Arrow: Right 16">
            <a:extLst>
              <a:ext uri="{FF2B5EF4-FFF2-40B4-BE49-F238E27FC236}">
                <a16:creationId xmlns:a16="http://schemas.microsoft.com/office/drawing/2014/main" id="{D4B7DE00-0002-4243-974F-C956DF31F212}"/>
              </a:ext>
            </a:extLst>
          </p:cNvPr>
          <p:cNvSpPr/>
          <p:nvPr/>
        </p:nvSpPr>
        <p:spPr>
          <a:xfrm>
            <a:off x="714101" y="2178949"/>
            <a:ext cx="3370219" cy="780807"/>
          </a:xfrm>
          <a:prstGeom prst="rightArrow">
            <a:avLst>
              <a:gd name="adj1" fmla="val 100000"/>
              <a:gd name="adj2" fmla="val 50000"/>
            </a:avLst>
          </a:prstGeom>
          <a:solidFill>
            <a:srgbClr val="2C3E50"/>
          </a:solidFill>
          <a:ln w="38100">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Presented by</a:t>
            </a:r>
          </a:p>
        </p:txBody>
      </p:sp>
      <p:pic>
        <p:nvPicPr>
          <p:cNvPr id="8" name="Picture 7">
            <a:extLst>
              <a:ext uri="{FF2B5EF4-FFF2-40B4-BE49-F238E27FC236}">
                <a16:creationId xmlns:a16="http://schemas.microsoft.com/office/drawing/2014/main" id="{0260F8B9-B012-46B8-ADE2-3694380CD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329890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726594" y="508985"/>
            <a:ext cx="4738798"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Functionalities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Picture 2">
            <a:extLst>
              <a:ext uri="{FF2B5EF4-FFF2-40B4-BE49-F238E27FC236}">
                <a16:creationId xmlns:a16="http://schemas.microsoft.com/office/drawing/2014/main" id="{5086F76C-615F-46DD-A134-90D55933B9AD}"/>
              </a:ext>
            </a:extLst>
          </p:cNvPr>
          <p:cNvPicPr>
            <a:picLocks noChangeAspect="1"/>
          </p:cNvPicPr>
          <p:nvPr/>
        </p:nvPicPr>
        <p:blipFill rotWithShape="1">
          <a:blip r:embed="rId3">
            <a:extLst>
              <a:ext uri="{28A0092B-C50C-407E-A947-70E740481C1C}">
                <a14:useLocalDpi xmlns:a14="http://schemas.microsoft.com/office/drawing/2010/main" val="0"/>
              </a:ext>
            </a:extLst>
          </a:blip>
          <a:srcRect t="3397" b="2828"/>
          <a:stretch/>
        </p:blipFill>
        <p:spPr>
          <a:xfrm>
            <a:off x="714098" y="3523129"/>
            <a:ext cx="6016240" cy="3173505"/>
          </a:xfrm>
          <a:prstGeom prst="rect">
            <a:avLst/>
          </a:prstGeom>
          <a:ln w="19050">
            <a:solidFill>
              <a:srgbClr val="F0F0F0"/>
            </a:solidFill>
          </a:ln>
        </p:spPr>
      </p:pic>
      <p:sp>
        <p:nvSpPr>
          <p:cNvPr id="4" name="Rectangle 3">
            <a:extLst>
              <a:ext uri="{FF2B5EF4-FFF2-40B4-BE49-F238E27FC236}">
                <a16:creationId xmlns:a16="http://schemas.microsoft.com/office/drawing/2014/main" id="{D9EE7699-C625-4453-B0D7-1B58A9541EE1}"/>
              </a:ext>
            </a:extLst>
          </p:cNvPr>
          <p:cNvSpPr/>
          <p:nvPr/>
        </p:nvSpPr>
        <p:spPr>
          <a:xfrm>
            <a:off x="714102" y="1890623"/>
            <a:ext cx="10763793" cy="1508105"/>
          </a:xfrm>
          <a:prstGeom prst="rect">
            <a:avLst/>
          </a:prstGeom>
          <a:noFill/>
        </p:spPr>
        <p:txBody>
          <a:bodyPr wrap="square" lIns="91440" tIns="45720" rIns="91440" bIns="45720">
            <a:spAutoFit/>
          </a:bodyPr>
          <a:lstStyle/>
          <a:p>
            <a:pPr algn="just"/>
            <a:r>
              <a:rPr lang="en-US" sz="23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After clicking on the Doctor button like the Pharmacy button we will see an interface like the picture below. From here we will be able to know all the necessary details of the doctor by selecting the reference number of the doctor and will be able to update and delete also!</a:t>
            </a:r>
          </a:p>
        </p:txBody>
      </p:sp>
      <p:sp>
        <p:nvSpPr>
          <p:cNvPr id="9" name="Speech Bubble: Oval 8">
            <a:extLst>
              <a:ext uri="{FF2B5EF4-FFF2-40B4-BE49-F238E27FC236}">
                <a16:creationId xmlns:a16="http://schemas.microsoft.com/office/drawing/2014/main" id="{4B91390C-DB84-4A8F-BC8E-4E00C3F999C7}"/>
              </a:ext>
            </a:extLst>
          </p:cNvPr>
          <p:cNvSpPr/>
          <p:nvPr/>
        </p:nvSpPr>
        <p:spPr>
          <a:xfrm>
            <a:off x="7433250" y="3463983"/>
            <a:ext cx="2949346" cy="1640032"/>
          </a:xfrm>
          <a:prstGeom prst="wedgeEllipseCallout">
            <a:avLst>
              <a:gd name="adj1" fmla="val -70535"/>
              <a:gd name="adj2" fmla="val 57184"/>
            </a:avLst>
          </a:prstGeom>
          <a:solidFill>
            <a:srgbClr val="2C3E50"/>
          </a:solidFill>
          <a:ln w="28575">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After clicking Doctor Button!</a:t>
            </a:r>
          </a:p>
        </p:txBody>
      </p:sp>
      <p:sp>
        <p:nvSpPr>
          <p:cNvPr id="8" name="Rectangle 7">
            <a:extLst>
              <a:ext uri="{FF2B5EF4-FFF2-40B4-BE49-F238E27FC236}">
                <a16:creationId xmlns:a16="http://schemas.microsoft.com/office/drawing/2014/main" id="{8A3E7352-D19C-404E-8E71-9AB0C1BBD15E}"/>
              </a:ext>
            </a:extLst>
          </p:cNvPr>
          <p:cNvSpPr/>
          <p:nvPr/>
        </p:nvSpPr>
        <p:spPr>
          <a:xfrm>
            <a:off x="2996739" y="4557467"/>
            <a:ext cx="1267690" cy="707886"/>
          </a:xfrm>
          <a:prstGeom prst="rect">
            <a:avLst/>
          </a:prstGeom>
          <a:noFill/>
        </p:spPr>
        <p:txBody>
          <a:bodyPr wrap="square" lIns="91440" tIns="45720" rIns="91440" bIns="45720">
            <a:spAutoFit/>
          </a:bodyPr>
          <a:lstStyle/>
          <a:p>
            <a:pPr algn="ctr"/>
            <a:r>
              <a:rPr lang="en-US" sz="4000" b="1" cap="none" spc="0"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6</a:t>
            </a:r>
          </a:p>
        </p:txBody>
      </p:sp>
      <p:pic>
        <p:nvPicPr>
          <p:cNvPr id="11" name="Picture 10">
            <a:extLst>
              <a:ext uri="{FF2B5EF4-FFF2-40B4-BE49-F238E27FC236}">
                <a16:creationId xmlns:a16="http://schemas.microsoft.com/office/drawing/2014/main" id="{343637B8-45CD-47B6-AD52-4BA2149626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173330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726594" y="508985"/>
            <a:ext cx="4738798"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Functionalities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Picture 2">
            <a:extLst>
              <a:ext uri="{FF2B5EF4-FFF2-40B4-BE49-F238E27FC236}">
                <a16:creationId xmlns:a16="http://schemas.microsoft.com/office/drawing/2014/main" id="{5086F76C-615F-46DD-A134-90D55933B9AD}"/>
              </a:ext>
            </a:extLst>
          </p:cNvPr>
          <p:cNvPicPr>
            <a:picLocks noChangeAspect="1"/>
          </p:cNvPicPr>
          <p:nvPr/>
        </p:nvPicPr>
        <p:blipFill rotWithShape="1">
          <a:blip r:embed="rId3">
            <a:extLst>
              <a:ext uri="{28A0092B-C50C-407E-A947-70E740481C1C}">
                <a14:useLocalDpi xmlns:a14="http://schemas.microsoft.com/office/drawing/2010/main" val="0"/>
              </a:ext>
            </a:extLst>
          </a:blip>
          <a:srcRect t="3253" b="3112"/>
          <a:stretch/>
        </p:blipFill>
        <p:spPr>
          <a:xfrm>
            <a:off x="714098" y="3527898"/>
            <a:ext cx="6016240" cy="3168736"/>
          </a:xfrm>
          <a:prstGeom prst="rect">
            <a:avLst/>
          </a:prstGeom>
          <a:ln w="19050">
            <a:solidFill>
              <a:srgbClr val="F0F0F0"/>
            </a:solidFill>
          </a:ln>
        </p:spPr>
      </p:pic>
      <p:sp>
        <p:nvSpPr>
          <p:cNvPr id="4" name="Rectangle 3">
            <a:extLst>
              <a:ext uri="{FF2B5EF4-FFF2-40B4-BE49-F238E27FC236}">
                <a16:creationId xmlns:a16="http://schemas.microsoft.com/office/drawing/2014/main" id="{D9EE7699-C625-4453-B0D7-1B58A9541EE1}"/>
              </a:ext>
            </a:extLst>
          </p:cNvPr>
          <p:cNvSpPr/>
          <p:nvPr/>
        </p:nvSpPr>
        <p:spPr>
          <a:xfrm>
            <a:off x="714102" y="1890623"/>
            <a:ext cx="10763793" cy="1446550"/>
          </a:xfrm>
          <a:prstGeom prst="rect">
            <a:avLst/>
          </a:prstGeom>
          <a:noFill/>
        </p:spPr>
        <p:txBody>
          <a:bodyPr wrap="square" lIns="91440" tIns="45720" rIns="91440" bIns="45720">
            <a:spAutoFit/>
          </a:bodyPr>
          <a:lstStyle/>
          <a:p>
            <a:pPr algn="just"/>
            <a:r>
              <a:rPr lang="en-US" sz="22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After selecting a doctor reference number, we will see all the essentials of a doctor as shown in the picture below. Although it is very difficult to enter the data of millions of doctors, just to make it easier to understand, here are a few doctors in my project. From here we can also update and delete the data of doctors!</a:t>
            </a:r>
          </a:p>
        </p:txBody>
      </p:sp>
      <p:sp>
        <p:nvSpPr>
          <p:cNvPr id="9" name="Speech Bubble: Oval 8">
            <a:extLst>
              <a:ext uri="{FF2B5EF4-FFF2-40B4-BE49-F238E27FC236}">
                <a16:creationId xmlns:a16="http://schemas.microsoft.com/office/drawing/2014/main" id="{4B91390C-DB84-4A8F-BC8E-4E00C3F999C7}"/>
              </a:ext>
            </a:extLst>
          </p:cNvPr>
          <p:cNvSpPr/>
          <p:nvPr/>
        </p:nvSpPr>
        <p:spPr>
          <a:xfrm>
            <a:off x="7433250" y="3463983"/>
            <a:ext cx="3280758" cy="2005164"/>
          </a:xfrm>
          <a:prstGeom prst="wedgeEllipseCallout">
            <a:avLst>
              <a:gd name="adj1" fmla="val -70535"/>
              <a:gd name="adj2" fmla="val 57184"/>
            </a:avLst>
          </a:prstGeom>
          <a:solidFill>
            <a:srgbClr val="2C3E50"/>
          </a:solidFill>
          <a:ln w="28575">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After selecting a Doctor Ref. like JK123456!</a:t>
            </a:r>
          </a:p>
        </p:txBody>
      </p:sp>
      <p:sp>
        <p:nvSpPr>
          <p:cNvPr id="8" name="Rectangle 7">
            <a:extLst>
              <a:ext uri="{FF2B5EF4-FFF2-40B4-BE49-F238E27FC236}">
                <a16:creationId xmlns:a16="http://schemas.microsoft.com/office/drawing/2014/main" id="{8A3E7352-D19C-404E-8E71-9AB0C1BBD15E}"/>
              </a:ext>
            </a:extLst>
          </p:cNvPr>
          <p:cNvSpPr/>
          <p:nvPr/>
        </p:nvSpPr>
        <p:spPr>
          <a:xfrm>
            <a:off x="2996739" y="4557467"/>
            <a:ext cx="1267690" cy="707886"/>
          </a:xfrm>
          <a:prstGeom prst="rect">
            <a:avLst/>
          </a:prstGeom>
          <a:noFill/>
        </p:spPr>
        <p:txBody>
          <a:bodyPr wrap="square" lIns="91440" tIns="45720" rIns="91440" bIns="45720">
            <a:spAutoFit/>
          </a:bodyPr>
          <a:lstStyle/>
          <a:p>
            <a:pPr algn="ctr"/>
            <a:r>
              <a:rPr lang="en-US" sz="4000" b="1"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7</a:t>
            </a:r>
            <a:endParaRPr lang="en-US" sz="4000" b="1" cap="none" spc="0"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817E5B51-907F-4975-9515-300F0E0C5D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415463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4319702" y="508985"/>
            <a:ext cx="3552576"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Conclusion</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duotone>
              <a:prstClr val="black"/>
              <a:srgbClr val="2C3E50">
                <a:tint val="45000"/>
                <a:satMod val="400000"/>
              </a:srgbClr>
            </a:duotone>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sp>
        <p:nvSpPr>
          <p:cNvPr id="9" name="TextBox 8">
            <a:extLst>
              <a:ext uri="{FF2B5EF4-FFF2-40B4-BE49-F238E27FC236}">
                <a16:creationId xmlns:a16="http://schemas.microsoft.com/office/drawing/2014/main" id="{EC503CE2-AFF7-4E92-B99E-492CBB4B7968}"/>
              </a:ext>
            </a:extLst>
          </p:cNvPr>
          <p:cNvSpPr txBox="1"/>
          <p:nvPr/>
        </p:nvSpPr>
        <p:spPr>
          <a:xfrm>
            <a:off x="714102" y="1991209"/>
            <a:ext cx="10763792" cy="3970318"/>
          </a:xfrm>
          <a:prstGeom prst="rect">
            <a:avLst/>
          </a:prstGeom>
          <a:noFill/>
        </p:spPr>
        <p:txBody>
          <a:bodyPr wrap="square">
            <a:spAutoFit/>
          </a:bodyPr>
          <a:lstStyle/>
          <a:p>
            <a:pPr algn="just"/>
            <a:r>
              <a:rPr lang="en-US" sz="28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From the outside of the software called Pharmacy Management System, it is difficult to understand how huge a world can actually possible to create inside it!</a:t>
            </a:r>
          </a:p>
          <a:p>
            <a:pPr algn="just"/>
            <a:endParaRPr lang="en-US" sz="28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n-US" sz="28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Creating a qualified software actually takes years of hard work.</a:t>
            </a:r>
          </a:p>
          <a:p>
            <a:pPr algn="just"/>
            <a:endParaRPr lang="en-US" sz="28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n-US" sz="28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 would like to take this pharmacy management software to another level in the future. That is why I am asking for your help and prayers.</a:t>
            </a:r>
          </a:p>
        </p:txBody>
      </p:sp>
      <p:pic>
        <p:nvPicPr>
          <p:cNvPr id="7" name="Picture 6">
            <a:extLst>
              <a:ext uri="{FF2B5EF4-FFF2-40B4-BE49-F238E27FC236}">
                <a16:creationId xmlns:a16="http://schemas.microsoft.com/office/drawing/2014/main" id="{4ACCE313-22E1-4B82-9CFD-FB90D4BA9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424655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Graphic 2" descr="Heart">
            <a:extLst>
              <a:ext uri="{FF2B5EF4-FFF2-40B4-BE49-F238E27FC236}">
                <a16:creationId xmlns:a16="http://schemas.microsoft.com/office/drawing/2014/main" id="{7879CC28-7E4A-4CDC-841B-56AF81DE7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88196" y="313638"/>
            <a:ext cx="7215608" cy="7215608"/>
          </a:xfrm>
          <a:prstGeom prst="rect">
            <a:avLst/>
          </a:prstGeom>
        </p:spPr>
      </p:pic>
      <p:sp>
        <p:nvSpPr>
          <p:cNvPr id="4" name="Rectangle 3">
            <a:extLst>
              <a:ext uri="{FF2B5EF4-FFF2-40B4-BE49-F238E27FC236}">
                <a16:creationId xmlns:a16="http://schemas.microsoft.com/office/drawing/2014/main" id="{8CE3CBBC-EECC-45D9-B9B2-C94483D4B3CA}"/>
              </a:ext>
            </a:extLst>
          </p:cNvPr>
          <p:cNvSpPr/>
          <p:nvPr/>
        </p:nvSpPr>
        <p:spPr>
          <a:xfrm>
            <a:off x="3859650" y="3090445"/>
            <a:ext cx="4472699" cy="861774"/>
          </a:xfrm>
          <a:prstGeom prst="rect">
            <a:avLst/>
          </a:prstGeom>
          <a:noFill/>
        </p:spPr>
        <p:txBody>
          <a:bodyPr wrap="none" lIns="91440" tIns="45720" rIns="91440" bIns="45720">
            <a:spAutoFit/>
          </a:bodyPr>
          <a:lstStyle/>
          <a:p>
            <a:pPr algn="ctr"/>
            <a:r>
              <a:rPr lang="en-US" sz="5000" b="1" cap="none" spc="0" dirty="0">
                <a:ln w="0"/>
                <a:latin typeface="Tahoma" panose="020B0604030504040204" pitchFamily="34" charset="0"/>
                <a:ea typeface="Tahoma" panose="020B0604030504040204" pitchFamily="34" charset="0"/>
                <a:cs typeface="Tahoma" panose="020B0604030504040204" pitchFamily="34" charset="0"/>
              </a:rPr>
              <a:t>THANK YOU!!</a:t>
            </a:r>
          </a:p>
        </p:txBody>
      </p:sp>
      <p:pic>
        <p:nvPicPr>
          <p:cNvPr id="8" name="Picture 7">
            <a:extLst>
              <a:ext uri="{FF2B5EF4-FFF2-40B4-BE49-F238E27FC236}">
                <a16:creationId xmlns:a16="http://schemas.microsoft.com/office/drawing/2014/main" id="{8EE5A43A-5688-4C4F-ADC6-098A99377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54215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2096343" y="508985"/>
            <a:ext cx="7999306" cy="830997"/>
          </a:xfrm>
          <a:prstGeom prst="rect">
            <a:avLst/>
          </a:prstGeom>
          <a:noFill/>
        </p:spPr>
        <p:txBody>
          <a:bodyPr wrap="none" lIns="91440" tIns="45720" rIns="91440" bIns="45720">
            <a:spAutoFit/>
          </a:bodyPr>
          <a:lstStyle/>
          <a:p>
            <a:pPr algn="ctr"/>
            <a:r>
              <a:rPr lang="en-US" sz="4800" b="1" dirty="0">
                <a:ln w="0"/>
                <a:latin typeface="Tahoma" panose="020B0604030504040204" pitchFamily="34" charset="0"/>
                <a:ea typeface="Tahoma" panose="020B0604030504040204" pitchFamily="34" charset="0"/>
                <a:cs typeface="Tahoma" panose="020B0604030504040204" pitchFamily="34" charset="0"/>
              </a:rPr>
              <a:t>Definition &amp; Introduction</a:t>
            </a:r>
            <a:endParaRPr lang="en-US" sz="4800" b="1" cap="none" spc="0" dirty="0">
              <a:ln w="0"/>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duotone>
              <a:prstClr val="black"/>
              <a:srgbClr val="2C3E50">
                <a:tint val="45000"/>
                <a:satMod val="400000"/>
              </a:srgbClr>
            </a:duotone>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sp>
        <p:nvSpPr>
          <p:cNvPr id="8" name="TextBox 7">
            <a:extLst>
              <a:ext uri="{FF2B5EF4-FFF2-40B4-BE49-F238E27FC236}">
                <a16:creationId xmlns:a16="http://schemas.microsoft.com/office/drawing/2014/main" id="{C4E21ECD-A630-4CB7-9F18-3CE34E14C9BE}"/>
              </a:ext>
            </a:extLst>
          </p:cNvPr>
          <p:cNvSpPr txBox="1"/>
          <p:nvPr/>
        </p:nvSpPr>
        <p:spPr>
          <a:xfrm>
            <a:off x="714103" y="2277739"/>
            <a:ext cx="10763792" cy="1692771"/>
          </a:xfrm>
          <a:prstGeom prst="rect">
            <a:avLst/>
          </a:prstGeom>
          <a:noFill/>
        </p:spPr>
        <p:txBody>
          <a:bodyPr wrap="square">
            <a:spAutoFit/>
          </a:bodyPr>
          <a:lstStyle/>
          <a:p>
            <a:pPr algn="just"/>
            <a:r>
              <a:rPr lang="en-US" sz="260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 pharmacy management system, also known as the </a:t>
            </a:r>
            <a:r>
              <a:rPr lang="en-US" sz="2600" i="1" dirty="0">
                <a:solidFill>
                  <a:schemeClr val="bg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pharmacy information system</a:t>
            </a:r>
            <a:r>
              <a:rPr lang="en-US" sz="260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It is a system that stores data and enables functionality that organizes and maintains the medication use process within pharmacies.</a:t>
            </a:r>
          </a:p>
        </p:txBody>
      </p:sp>
      <p:sp>
        <p:nvSpPr>
          <p:cNvPr id="12" name="TextBox 11">
            <a:extLst>
              <a:ext uri="{FF2B5EF4-FFF2-40B4-BE49-F238E27FC236}">
                <a16:creationId xmlns:a16="http://schemas.microsoft.com/office/drawing/2014/main" id="{D72F712D-F043-4CD5-807A-3214AE3DAD24}"/>
              </a:ext>
            </a:extLst>
          </p:cNvPr>
          <p:cNvSpPr txBox="1"/>
          <p:nvPr/>
        </p:nvSpPr>
        <p:spPr>
          <a:xfrm>
            <a:off x="714103" y="4467294"/>
            <a:ext cx="10763792" cy="1692771"/>
          </a:xfrm>
          <a:prstGeom prst="rect">
            <a:avLst/>
          </a:prstGeom>
          <a:noFill/>
        </p:spPr>
        <p:txBody>
          <a:bodyPr wrap="square">
            <a:spAutoFit/>
          </a:bodyPr>
          <a:lstStyle/>
          <a:p>
            <a:pPr algn="just"/>
            <a:r>
              <a:rPr lang="en-US" sz="260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Pharmacy Management System is robust, integrated technology. It deals with the maintenance with drugs and consumable in the pharmacy unit. The set-up of the Pharmacy Management system will ensure availability of sufficient quantity of drugs. It will design to detect drug interaction.</a:t>
            </a:r>
            <a:endParaRPr lang="en-US" sz="26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22" name="Graphic 21" descr="Medicine">
            <a:extLst>
              <a:ext uri="{FF2B5EF4-FFF2-40B4-BE49-F238E27FC236}">
                <a16:creationId xmlns:a16="http://schemas.microsoft.com/office/drawing/2014/main" id="{42C91FBF-A428-4BAD-9843-9921B05406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277739"/>
            <a:ext cx="914400" cy="914400"/>
          </a:xfrm>
          <a:prstGeom prst="rect">
            <a:avLst/>
          </a:prstGeom>
        </p:spPr>
      </p:pic>
      <p:pic>
        <p:nvPicPr>
          <p:cNvPr id="23" name="Graphic 22" descr="Medicine">
            <a:extLst>
              <a:ext uri="{FF2B5EF4-FFF2-40B4-BE49-F238E27FC236}">
                <a16:creationId xmlns:a16="http://schemas.microsoft.com/office/drawing/2014/main" id="{F5F66F1D-3AF6-49BA-A450-76E04CE40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4467294"/>
            <a:ext cx="914400" cy="914400"/>
          </a:xfrm>
          <a:prstGeom prst="rect">
            <a:avLst/>
          </a:prstGeom>
        </p:spPr>
      </p:pic>
      <p:pic>
        <p:nvPicPr>
          <p:cNvPr id="10" name="Picture 9">
            <a:extLst>
              <a:ext uri="{FF2B5EF4-FFF2-40B4-BE49-F238E27FC236}">
                <a16:creationId xmlns:a16="http://schemas.microsoft.com/office/drawing/2014/main" id="{48490F05-B7EA-4048-BD34-BC515F42C4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309127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2949943" y="508985"/>
            <a:ext cx="6292108" cy="830997"/>
          </a:xfrm>
          <a:prstGeom prst="rect">
            <a:avLst/>
          </a:prstGeom>
          <a:noFill/>
        </p:spPr>
        <p:txBody>
          <a:bodyPr wrap="none" lIns="91440" tIns="45720" rIns="91440" bIns="45720">
            <a:spAutoFit/>
          </a:bodyPr>
          <a:lstStyle/>
          <a:p>
            <a:pPr algn="ctr"/>
            <a:r>
              <a:rPr lang="en-US" sz="4800" b="1" dirty="0">
                <a:ln w="0"/>
                <a:latin typeface="Tahoma" panose="020B0604030504040204" pitchFamily="34" charset="0"/>
                <a:ea typeface="Tahoma" panose="020B0604030504040204" pitchFamily="34" charset="0"/>
                <a:cs typeface="Tahoma" panose="020B0604030504040204" pitchFamily="34" charset="0"/>
              </a:rPr>
              <a:t>Benefits</a:t>
            </a:r>
            <a:r>
              <a:rPr lang="en-US" sz="4800" b="1" cap="none" spc="0" dirty="0">
                <a:ln w="0"/>
                <a:latin typeface="Tahoma" panose="020B0604030504040204" pitchFamily="34" charset="0"/>
                <a:ea typeface="Tahoma" panose="020B0604030504040204" pitchFamily="34" charset="0"/>
                <a:cs typeface="Tahoma" panose="020B0604030504040204" pitchFamily="34" charset="0"/>
              </a:rPr>
              <a:t> at a glance</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duotone>
              <a:prstClr val="black"/>
              <a:srgbClr val="2C3E50">
                <a:tint val="45000"/>
                <a:satMod val="400000"/>
              </a:srgbClr>
            </a:duotone>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sp>
        <p:nvSpPr>
          <p:cNvPr id="6" name="TextBox 5">
            <a:extLst>
              <a:ext uri="{FF2B5EF4-FFF2-40B4-BE49-F238E27FC236}">
                <a16:creationId xmlns:a16="http://schemas.microsoft.com/office/drawing/2014/main" id="{8A817C00-FFD0-438D-8B64-E4A47D461E25}"/>
              </a:ext>
            </a:extLst>
          </p:cNvPr>
          <p:cNvSpPr txBox="1"/>
          <p:nvPr/>
        </p:nvSpPr>
        <p:spPr>
          <a:xfrm>
            <a:off x="714103" y="1834197"/>
            <a:ext cx="10763792" cy="4845685"/>
          </a:xfrm>
          <a:prstGeom prst="rect">
            <a:avLst/>
          </a:prstGeom>
          <a:noFill/>
        </p:spPr>
        <p:txBody>
          <a:bodyPr wrap="square">
            <a:spAutoFit/>
          </a:bodyPr>
          <a:lstStyle/>
          <a:p>
            <a:pPr marL="457200" indent="-457200" algn="l">
              <a:lnSpc>
                <a:spcPct val="150000"/>
              </a:lnSpc>
              <a:buFont typeface="Wingdings" panose="05000000000000000000" pitchFamily="2" charset="2"/>
              <a:buChar char="Ø"/>
            </a:pPr>
            <a:r>
              <a:rPr lang="en-US" sz="3000" b="1" i="0" dirty="0">
                <a:solidFill>
                  <a:srgbClr val="F0F0F0"/>
                </a:solidFill>
                <a:effectLst/>
                <a:latin typeface="Tahoma" panose="020B0604030504040204" pitchFamily="34" charset="0"/>
                <a:ea typeface="Tahoma" panose="020B0604030504040204" pitchFamily="34" charset="0"/>
                <a:cs typeface="Tahoma" panose="020B0604030504040204" pitchFamily="34" charset="0"/>
              </a:rPr>
              <a:t>User Friendly</a:t>
            </a:r>
          </a:p>
          <a:p>
            <a:pPr marL="457200" indent="-457200" algn="l">
              <a:lnSpc>
                <a:spcPct val="150000"/>
              </a:lnSpc>
              <a:buFont typeface="Wingdings" panose="05000000000000000000" pitchFamily="2" charset="2"/>
              <a:buChar char="Ø"/>
            </a:pPr>
            <a:r>
              <a:rPr lang="en-US" sz="3000" b="1" dirty="0">
                <a:solidFill>
                  <a:srgbClr val="F0F0F0"/>
                </a:solidFill>
                <a:latin typeface="Tahoma" panose="020B0604030504040204" pitchFamily="34" charset="0"/>
                <a:ea typeface="Tahoma" panose="020B0604030504040204" pitchFamily="34" charset="0"/>
                <a:cs typeface="Tahoma" panose="020B0604030504040204" pitchFamily="34" charset="0"/>
              </a:rPr>
              <a:t>Manual based System</a:t>
            </a:r>
            <a:endParaRPr lang="en-US" sz="3000" b="1" i="0" dirty="0">
              <a:solidFill>
                <a:srgbClr val="F0F0F0"/>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l">
              <a:lnSpc>
                <a:spcPct val="150000"/>
              </a:lnSpc>
              <a:buFont typeface="Wingdings" panose="05000000000000000000" pitchFamily="2" charset="2"/>
              <a:buChar char="Ø"/>
            </a:pPr>
            <a:r>
              <a:rPr lang="en-US" sz="3000" b="1" i="0" dirty="0">
                <a:solidFill>
                  <a:srgbClr val="F0F0F0"/>
                </a:solidFill>
                <a:effectLst/>
                <a:latin typeface="Tahoma" panose="020B0604030504040204" pitchFamily="34" charset="0"/>
                <a:ea typeface="Tahoma" panose="020B0604030504040204" pitchFamily="34" charset="0"/>
                <a:cs typeface="Tahoma" panose="020B0604030504040204" pitchFamily="34" charset="0"/>
              </a:rPr>
              <a:t>Provides a Stable System</a:t>
            </a:r>
          </a:p>
          <a:p>
            <a:pPr marL="457200" indent="-457200" algn="l">
              <a:lnSpc>
                <a:spcPct val="150000"/>
              </a:lnSpc>
              <a:buFont typeface="Wingdings" panose="05000000000000000000" pitchFamily="2" charset="2"/>
              <a:buChar char="Ø"/>
            </a:pPr>
            <a:r>
              <a:rPr lang="en-US" sz="3000" b="1" i="0" dirty="0">
                <a:solidFill>
                  <a:srgbClr val="F0F0F0"/>
                </a:solidFill>
                <a:effectLst/>
                <a:latin typeface="Tahoma" panose="020B0604030504040204" pitchFamily="34" charset="0"/>
                <a:ea typeface="Tahoma" panose="020B0604030504040204" pitchFamily="34" charset="0"/>
                <a:cs typeface="Tahoma" panose="020B0604030504040204" pitchFamily="34" charset="0"/>
              </a:rPr>
              <a:t>Paves Path for Effective Communication</a:t>
            </a:r>
          </a:p>
          <a:p>
            <a:pPr marL="457200" indent="-457200">
              <a:lnSpc>
                <a:spcPct val="150000"/>
              </a:lnSpc>
              <a:buFont typeface="Wingdings" panose="05000000000000000000" pitchFamily="2" charset="2"/>
              <a:buChar char="Ø"/>
            </a:pPr>
            <a:r>
              <a:rPr lang="en-US" sz="3000" b="1" i="0" dirty="0">
                <a:solidFill>
                  <a:srgbClr val="F0F0F0"/>
                </a:solidFill>
                <a:effectLst/>
                <a:latin typeface="Tahoma" panose="020B0604030504040204" pitchFamily="34" charset="0"/>
                <a:ea typeface="Tahoma" panose="020B0604030504040204" pitchFamily="34" charset="0"/>
                <a:cs typeface="Tahoma" panose="020B0604030504040204" pitchFamily="34" charset="0"/>
              </a:rPr>
              <a:t>Improved Efficiency</a:t>
            </a:r>
          </a:p>
          <a:p>
            <a:pPr marL="457200" indent="-457200">
              <a:lnSpc>
                <a:spcPct val="150000"/>
              </a:lnSpc>
              <a:buFont typeface="Wingdings" panose="05000000000000000000" pitchFamily="2" charset="2"/>
              <a:buChar char="Ø"/>
            </a:pPr>
            <a:r>
              <a:rPr lang="en-US" sz="3000" b="1" i="0" dirty="0">
                <a:solidFill>
                  <a:srgbClr val="F0F0F0"/>
                </a:solidFill>
                <a:effectLst/>
                <a:latin typeface="Tahoma" panose="020B0604030504040204" pitchFamily="34" charset="0"/>
                <a:ea typeface="Tahoma" panose="020B0604030504040204" pitchFamily="34" charset="0"/>
                <a:cs typeface="Tahoma" panose="020B0604030504040204" pitchFamily="34" charset="0"/>
              </a:rPr>
              <a:t>Cost-Effective Assistance</a:t>
            </a:r>
          </a:p>
          <a:p>
            <a:pPr marL="457200" indent="-457200">
              <a:lnSpc>
                <a:spcPct val="150000"/>
              </a:lnSpc>
              <a:buFont typeface="Wingdings" panose="05000000000000000000" pitchFamily="2" charset="2"/>
              <a:buChar char="Ø"/>
            </a:pPr>
            <a:r>
              <a:rPr lang="en-US" sz="3000" b="1" i="0" dirty="0">
                <a:solidFill>
                  <a:srgbClr val="F0F0F0"/>
                </a:solidFill>
                <a:effectLst/>
                <a:latin typeface="Tahoma" panose="020B0604030504040204" pitchFamily="34" charset="0"/>
                <a:ea typeface="Tahoma" panose="020B0604030504040204" pitchFamily="34" charset="0"/>
                <a:cs typeface="Tahoma" panose="020B0604030504040204" pitchFamily="34" charset="0"/>
              </a:rPr>
              <a:t>Effective Inventory Management</a:t>
            </a:r>
          </a:p>
        </p:txBody>
      </p:sp>
      <p:pic>
        <p:nvPicPr>
          <p:cNvPr id="8" name="Picture 7">
            <a:extLst>
              <a:ext uri="{FF2B5EF4-FFF2-40B4-BE49-F238E27FC236}">
                <a16:creationId xmlns:a16="http://schemas.microsoft.com/office/drawing/2014/main" id="{32784518-4745-4506-A55B-50F3BB67A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131393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836400" y="508985"/>
            <a:ext cx="4519187"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Requirements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sp>
        <p:nvSpPr>
          <p:cNvPr id="6" name="TextBox 5">
            <a:extLst>
              <a:ext uri="{FF2B5EF4-FFF2-40B4-BE49-F238E27FC236}">
                <a16:creationId xmlns:a16="http://schemas.microsoft.com/office/drawing/2014/main" id="{90B5226A-F118-49B6-BA43-5C680C8987C1}"/>
              </a:ext>
            </a:extLst>
          </p:cNvPr>
          <p:cNvSpPr txBox="1"/>
          <p:nvPr/>
        </p:nvSpPr>
        <p:spPr>
          <a:xfrm>
            <a:off x="714102" y="1925112"/>
            <a:ext cx="10763793" cy="4423903"/>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US" sz="3200" b="1" u="sng" dirty="0">
                <a:solidFill>
                  <a:srgbClr val="F0F0F0"/>
                </a:solidFill>
                <a:latin typeface="Tahoma" panose="020B0604030504040204" pitchFamily="34" charset="0"/>
                <a:ea typeface="Tahoma" panose="020B0604030504040204" pitchFamily="34" charset="0"/>
                <a:cs typeface="Tahoma" panose="020B0604030504040204" pitchFamily="34" charset="0"/>
              </a:rPr>
              <a:t>Software Requirements :</a:t>
            </a:r>
          </a:p>
          <a:p>
            <a:pPr marL="914400" lvl="1" indent="-457200">
              <a:lnSpc>
                <a:spcPct val="150000"/>
              </a:lnSpc>
              <a:buFont typeface="Wingdings" panose="05000000000000000000" pitchFamily="2" charset="2"/>
              <a:buChar char="Ø"/>
            </a:pPr>
            <a:r>
              <a:rPr lang="en-US" sz="3200" dirty="0">
                <a:solidFill>
                  <a:srgbClr val="F0F0F0"/>
                </a:solidFill>
                <a:latin typeface="Tahoma" panose="020B0604030504040204" pitchFamily="34" charset="0"/>
                <a:ea typeface="Tahoma" panose="020B0604030504040204" pitchFamily="34" charset="0"/>
                <a:cs typeface="Tahoma" panose="020B0604030504040204" pitchFamily="34" charset="0"/>
              </a:rPr>
              <a:t>Operating System : Windows/Linux (Not for Android) </a:t>
            </a:r>
          </a:p>
          <a:p>
            <a:pPr marL="914400" lvl="1" indent="-457200">
              <a:lnSpc>
                <a:spcPct val="150000"/>
              </a:lnSpc>
              <a:buFont typeface="Wingdings" panose="05000000000000000000" pitchFamily="2" charset="2"/>
              <a:buChar char="Ø"/>
            </a:pPr>
            <a:r>
              <a:rPr lang="en-US" sz="3200" dirty="0">
                <a:solidFill>
                  <a:srgbClr val="F0F0F0"/>
                </a:solidFill>
                <a:latin typeface="Tahoma" panose="020B0604030504040204" pitchFamily="34" charset="0"/>
                <a:ea typeface="Tahoma" panose="020B0604030504040204" pitchFamily="34" charset="0"/>
                <a:cs typeface="Tahoma" panose="020B0604030504040204" pitchFamily="34" charset="0"/>
              </a:rPr>
              <a:t>IDE : Apache NetBeans/Eclipse</a:t>
            </a:r>
          </a:p>
          <a:p>
            <a:pPr marL="914400" lvl="1" indent="-457200">
              <a:lnSpc>
                <a:spcPct val="150000"/>
              </a:lnSpc>
              <a:buFont typeface="Wingdings" panose="05000000000000000000" pitchFamily="2" charset="2"/>
              <a:buChar char="Ø"/>
            </a:pPr>
            <a:r>
              <a:rPr lang="en-US" sz="3200" dirty="0">
                <a:solidFill>
                  <a:srgbClr val="F0F0F0"/>
                </a:solidFill>
                <a:latin typeface="Tahoma" panose="020B0604030504040204" pitchFamily="34" charset="0"/>
                <a:ea typeface="Tahoma" panose="020B0604030504040204" pitchFamily="34" charset="0"/>
                <a:cs typeface="Tahoma" panose="020B0604030504040204" pitchFamily="34" charset="0"/>
              </a:rPr>
              <a:t>Language : Java</a:t>
            </a:r>
          </a:p>
          <a:p>
            <a:pPr marL="457200" indent="-457200">
              <a:lnSpc>
                <a:spcPct val="150000"/>
              </a:lnSpc>
              <a:buFont typeface="Wingdings" panose="05000000000000000000" pitchFamily="2" charset="2"/>
              <a:buChar char="q"/>
            </a:pPr>
            <a:r>
              <a:rPr lang="en-US" sz="3200" b="1" u="sng" dirty="0">
                <a:solidFill>
                  <a:srgbClr val="F0F0F0"/>
                </a:solidFill>
                <a:latin typeface="Tahoma" panose="020B0604030504040204" pitchFamily="34" charset="0"/>
                <a:ea typeface="Tahoma" panose="020B0604030504040204" pitchFamily="34" charset="0"/>
                <a:cs typeface="Tahoma" panose="020B0604030504040204" pitchFamily="34" charset="0"/>
              </a:rPr>
              <a:t>Hardware Requirements :</a:t>
            </a:r>
            <a:r>
              <a:rPr lang="en-US" sz="3200" dirty="0">
                <a:solidFill>
                  <a:srgbClr val="F0F0F0"/>
                </a:solidFill>
                <a:latin typeface="Tahoma" panose="020B0604030504040204" pitchFamily="34" charset="0"/>
                <a:ea typeface="Tahoma" panose="020B0604030504040204" pitchFamily="34" charset="0"/>
                <a:cs typeface="Tahoma" panose="020B0604030504040204" pitchFamily="34" charset="0"/>
              </a:rPr>
              <a:t> </a:t>
            </a:r>
          </a:p>
          <a:p>
            <a:pPr marL="1371600" lvl="2" indent="-457200">
              <a:lnSpc>
                <a:spcPct val="150000"/>
              </a:lnSpc>
              <a:buFont typeface="Wingdings" panose="05000000000000000000" pitchFamily="2" charset="2"/>
              <a:buChar char="Ø"/>
            </a:pPr>
            <a:r>
              <a:rPr lang="en-US" sz="3200" dirty="0">
                <a:solidFill>
                  <a:srgbClr val="F0F0F0"/>
                </a:solidFill>
                <a:latin typeface="Tahoma" panose="020B0604030504040204" pitchFamily="34" charset="0"/>
                <a:ea typeface="Tahoma" panose="020B0604030504040204" pitchFamily="34" charset="0"/>
                <a:cs typeface="Tahoma" panose="020B0604030504040204" pitchFamily="34" charset="0"/>
              </a:rPr>
              <a:t>Device : Laptop/Desktop </a:t>
            </a:r>
          </a:p>
        </p:txBody>
      </p:sp>
      <p:pic>
        <p:nvPicPr>
          <p:cNvPr id="8" name="Picture 7">
            <a:extLst>
              <a:ext uri="{FF2B5EF4-FFF2-40B4-BE49-F238E27FC236}">
                <a16:creationId xmlns:a16="http://schemas.microsoft.com/office/drawing/2014/main" id="{853916C1-C1DB-475E-B5A9-13E553805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323316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726594" y="508985"/>
            <a:ext cx="4738798"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Functionalities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Picture 2">
            <a:extLst>
              <a:ext uri="{FF2B5EF4-FFF2-40B4-BE49-F238E27FC236}">
                <a16:creationId xmlns:a16="http://schemas.microsoft.com/office/drawing/2014/main" id="{5086F76C-615F-46DD-A134-90D55933B9AD}"/>
              </a:ext>
            </a:extLst>
          </p:cNvPr>
          <p:cNvPicPr>
            <a:picLocks noChangeAspect="1"/>
          </p:cNvPicPr>
          <p:nvPr/>
        </p:nvPicPr>
        <p:blipFill rotWithShape="1">
          <a:blip r:embed="rId3">
            <a:extLst>
              <a:ext uri="{28A0092B-C50C-407E-A947-70E740481C1C}">
                <a14:useLocalDpi xmlns:a14="http://schemas.microsoft.com/office/drawing/2010/main" val="0"/>
              </a:ext>
            </a:extLst>
          </a:blip>
          <a:srcRect t="3501"/>
          <a:stretch/>
        </p:blipFill>
        <p:spPr>
          <a:xfrm>
            <a:off x="714100" y="3560869"/>
            <a:ext cx="5751356" cy="3121888"/>
          </a:xfrm>
          <a:prstGeom prst="rect">
            <a:avLst/>
          </a:prstGeom>
          <a:ln w="19050">
            <a:solidFill>
              <a:srgbClr val="F0F0F0"/>
            </a:solidFill>
          </a:ln>
        </p:spPr>
      </p:pic>
      <p:sp>
        <p:nvSpPr>
          <p:cNvPr id="4" name="Rectangle 3">
            <a:extLst>
              <a:ext uri="{FF2B5EF4-FFF2-40B4-BE49-F238E27FC236}">
                <a16:creationId xmlns:a16="http://schemas.microsoft.com/office/drawing/2014/main" id="{D9EE7699-C625-4453-B0D7-1B58A9541EE1}"/>
              </a:ext>
            </a:extLst>
          </p:cNvPr>
          <p:cNvSpPr/>
          <p:nvPr/>
        </p:nvSpPr>
        <p:spPr>
          <a:xfrm>
            <a:off x="714101" y="1991209"/>
            <a:ext cx="10763793" cy="1569660"/>
          </a:xfrm>
          <a:prstGeom prst="rect">
            <a:avLst/>
          </a:prstGeom>
          <a:noFill/>
        </p:spPr>
        <p:txBody>
          <a:bodyPr wrap="square" lIns="91440" tIns="45720" rIns="91440" bIns="45720">
            <a:spAutoFit/>
          </a:bodyPr>
          <a:lstStyle/>
          <a:p>
            <a:pPr algn="just"/>
            <a:r>
              <a:rPr lang="en-US" sz="240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First of all, we have to Login. </a:t>
            </a:r>
            <a:r>
              <a:rPr lang="en-US" sz="2400" b="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Because if we do not login first, we will not be able to access any of the internal features of this Application. Looking at the picture below we can see that all the options inside seem to be covered in a fade! All these options are not clickable.</a:t>
            </a:r>
            <a:endParaRPr lang="en-US" sz="24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Speech Bubble: Oval 8">
            <a:extLst>
              <a:ext uri="{FF2B5EF4-FFF2-40B4-BE49-F238E27FC236}">
                <a16:creationId xmlns:a16="http://schemas.microsoft.com/office/drawing/2014/main" id="{4B91390C-DB84-4A8F-BC8E-4E00C3F999C7}"/>
              </a:ext>
            </a:extLst>
          </p:cNvPr>
          <p:cNvSpPr/>
          <p:nvPr/>
        </p:nvSpPr>
        <p:spPr>
          <a:xfrm>
            <a:off x="7388474" y="3560869"/>
            <a:ext cx="3076326" cy="2220740"/>
          </a:xfrm>
          <a:prstGeom prst="wedgeEllipseCallout">
            <a:avLst>
              <a:gd name="adj1" fmla="val -78826"/>
              <a:gd name="adj2" fmla="val 32224"/>
            </a:avLst>
          </a:prstGeom>
          <a:solidFill>
            <a:srgbClr val="2C3E50"/>
          </a:solidFill>
          <a:ln w="28575">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 Home page will look like this before Login!</a:t>
            </a:r>
          </a:p>
        </p:txBody>
      </p:sp>
      <p:sp>
        <p:nvSpPr>
          <p:cNvPr id="10" name="Rectangle 9">
            <a:extLst>
              <a:ext uri="{FF2B5EF4-FFF2-40B4-BE49-F238E27FC236}">
                <a16:creationId xmlns:a16="http://schemas.microsoft.com/office/drawing/2014/main" id="{B9C0B8A0-D089-4838-86B9-B205287427E2}"/>
              </a:ext>
            </a:extLst>
          </p:cNvPr>
          <p:cNvSpPr/>
          <p:nvPr/>
        </p:nvSpPr>
        <p:spPr>
          <a:xfrm>
            <a:off x="3277032" y="4139186"/>
            <a:ext cx="620713" cy="707886"/>
          </a:xfrm>
          <a:prstGeom prst="rect">
            <a:avLst/>
          </a:prstGeom>
          <a:noFill/>
        </p:spPr>
        <p:txBody>
          <a:bodyPr wrap="square" lIns="91440" tIns="45720" rIns="91440" bIns="45720">
            <a:spAutoFit/>
          </a:bodyPr>
          <a:lstStyle/>
          <a:p>
            <a:pPr algn="ctr"/>
            <a:r>
              <a:rPr lang="en-US" sz="4000" b="1" cap="none" spc="0"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1</a:t>
            </a:r>
          </a:p>
        </p:txBody>
      </p:sp>
      <p:pic>
        <p:nvPicPr>
          <p:cNvPr id="12" name="Picture 11">
            <a:extLst>
              <a:ext uri="{FF2B5EF4-FFF2-40B4-BE49-F238E27FC236}">
                <a16:creationId xmlns:a16="http://schemas.microsoft.com/office/drawing/2014/main" id="{0B389EF3-83F4-47DC-B87F-0F215E911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258167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726594" y="508985"/>
            <a:ext cx="4738798"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Functionalities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Picture 2">
            <a:extLst>
              <a:ext uri="{FF2B5EF4-FFF2-40B4-BE49-F238E27FC236}">
                <a16:creationId xmlns:a16="http://schemas.microsoft.com/office/drawing/2014/main" id="{5086F76C-615F-46DD-A134-90D55933B9AD}"/>
              </a:ext>
            </a:extLst>
          </p:cNvPr>
          <p:cNvPicPr>
            <a:picLocks noChangeAspect="1"/>
          </p:cNvPicPr>
          <p:nvPr/>
        </p:nvPicPr>
        <p:blipFill rotWithShape="1">
          <a:blip r:embed="rId3">
            <a:extLst>
              <a:ext uri="{28A0092B-C50C-407E-A947-70E740481C1C}">
                <a14:useLocalDpi xmlns:a14="http://schemas.microsoft.com/office/drawing/2010/main" val="0"/>
              </a:ext>
            </a:extLst>
          </a:blip>
          <a:srcRect t="2985" b="1750"/>
          <a:stretch/>
        </p:blipFill>
        <p:spPr>
          <a:xfrm>
            <a:off x="714099" y="3601329"/>
            <a:ext cx="5824635" cy="3121204"/>
          </a:xfrm>
          <a:prstGeom prst="rect">
            <a:avLst/>
          </a:prstGeom>
          <a:ln w="19050">
            <a:solidFill>
              <a:srgbClr val="F0F0F0"/>
            </a:solidFill>
          </a:ln>
        </p:spPr>
      </p:pic>
      <p:sp>
        <p:nvSpPr>
          <p:cNvPr id="4" name="Rectangle 3">
            <a:extLst>
              <a:ext uri="{FF2B5EF4-FFF2-40B4-BE49-F238E27FC236}">
                <a16:creationId xmlns:a16="http://schemas.microsoft.com/office/drawing/2014/main" id="{D9EE7699-C625-4453-B0D7-1B58A9541EE1}"/>
              </a:ext>
            </a:extLst>
          </p:cNvPr>
          <p:cNvSpPr/>
          <p:nvPr/>
        </p:nvSpPr>
        <p:spPr>
          <a:xfrm>
            <a:off x="714101" y="1991209"/>
            <a:ext cx="10763793" cy="1200329"/>
          </a:xfrm>
          <a:prstGeom prst="rect">
            <a:avLst/>
          </a:prstGeom>
          <a:noFill/>
        </p:spPr>
        <p:txBody>
          <a:bodyPr wrap="square" lIns="91440" tIns="45720" rIns="91440" bIns="45720">
            <a:spAutoFit/>
          </a:bodyPr>
          <a:lstStyle/>
          <a:p>
            <a:pPr algn="just"/>
            <a:r>
              <a:rPr lang="en-US" sz="24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You need to login by entering a valid username and password which is pre-determined</a:t>
            </a:r>
            <a:r>
              <a:rPr lang="en-US" sz="240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We can see that a</a:t>
            </a:r>
            <a:r>
              <a:rPr lang="en-US" sz="2400" b="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ll the options inside still seem to be covered in a fade because the login is not complete yet.</a:t>
            </a:r>
            <a:endParaRPr lang="en-US" sz="24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Speech Bubble: Oval 8">
            <a:extLst>
              <a:ext uri="{FF2B5EF4-FFF2-40B4-BE49-F238E27FC236}">
                <a16:creationId xmlns:a16="http://schemas.microsoft.com/office/drawing/2014/main" id="{4B91390C-DB84-4A8F-BC8E-4E00C3F999C7}"/>
              </a:ext>
            </a:extLst>
          </p:cNvPr>
          <p:cNvSpPr/>
          <p:nvPr/>
        </p:nvSpPr>
        <p:spPr>
          <a:xfrm>
            <a:off x="7406947" y="3601329"/>
            <a:ext cx="3076326" cy="2220740"/>
          </a:xfrm>
          <a:prstGeom prst="wedgeEllipseCallout">
            <a:avLst>
              <a:gd name="adj1" fmla="val -75523"/>
              <a:gd name="adj2" fmla="val 33472"/>
            </a:avLst>
          </a:prstGeom>
          <a:solidFill>
            <a:srgbClr val="2C3E50"/>
          </a:solidFill>
          <a:ln w="28575">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 Home page will look like this when you Login!</a:t>
            </a:r>
          </a:p>
        </p:txBody>
      </p:sp>
      <p:sp>
        <p:nvSpPr>
          <p:cNvPr id="8" name="Rectangle 7">
            <a:extLst>
              <a:ext uri="{FF2B5EF4-FFF2-40B4-BE49-F238E27FC236}">
                <a16:creationId xmlns:a16="http://schemas.microsoft.com/office/drawing/2014/main" id="{A8C91AF0-3E26-461B-BBAA-35E52FB4EA49}"/>
              </a:ext>
            </a:extLst>
          </p:cNvPr>
          <p:cNvSpPr/>
          <p:nvPr/>
        </p:nvSpPr>
        <p:spPr>
          <a:xfrm>
            <a:off x="3316059" y="4192385"/>
            <a:ext cx="620713" cy="707886"/>
          </a:xfrm>
          <a:prstGeom prst="rect">
            <a:avLst/>
          </a:prstGeom>
          <a:noFill/>
        </p:spPr>
        <p:txBody>
          <a:bodyPr wrap="square" lIns="91440" tIns="45720" rIns="91440" bIns="45720">
            <a:spAutoFit/>
          </a:bodyPr>
          <a:lstStyle/>
          <a:p>
            <a:pPr algn="ctr"/>
            <a:r>
              <a:rPr lang="en-US" sz="4000" b="1" cap="none" spc="0"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2</a:t>
            </a:r>
          </a:p>
        </p:txBody>
      </p:sp>
      <p:pic>
        <p:nvPicPr>
          <p:cNvPr id="11" name="Picture 10">
            <a:extLst>
              <a:ext uri="{FF2B5EF4-FFF2-40B4-BE49-F238E27FC236}">
                <a16:creationId xmlns:a16="http://schemas.microsoft.com/office/drawing/2014/main" id="{486E4B24-292E-4998-BA03-302AAF0E3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246883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726594" y="508985"/>
            <a:ext cx="4738798"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Functionalities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Picture 2">
            <a:extLst>
              <a:ext uri="{FF2B5EF4-FFF2-40B4-BE49-F238E27FC236}">
                <a16:creationId xmlns:a16="http://schemas.microsoft.com/office/drawing/2014/main" id="{5086F76C-615F-46DD-A134-90D55933B9AD}"/>
              </a:ext>
            </a:extLst>
          </p:cNvPr>
          <p:cNvPicPr>
            <a:picLocks noChangeAspect="1"/>
          </p:cNvPicPr>
          <p:nvPr/>
        </p:nvPicPr>
        <p:blipFill rotWithShape="1">
          <a:blip r:embed="rId3">
            <a:extLst>
              <a:ext uri="{28A0092B-C50C-407E-A947-70E740481C1C}">
                <a14:useLocalDpi xmlns:a14="http://schemas.microsoft.com/office/drawing/2010/main" val="0"/>
              </a:ext>
            </a:extLst>
          </a:blip>
          <a:srcRect t="2368" b="2368"/>
          <a:stretch/>
        </p:blipFill>
        <p:spPr>
          <a:xfrm>
            <a:off x="714099" y="3601329"/>
            <a:ext cx="5824635" cy="3121204"/>
          </a:xfrm>
          <a:prstGeom prst="rect">
            <a:avLst/>
          </a:prstGeom>
          <a:ln w="19050">
            <a:solidFill>
              <a:srgbClr val="F0F0F0"/>
            </a:solidFill>
          </a:ln>
        </p:spPr>
      </p:pic>
      <p:sp>
        <p:nvSpPr>
          <p:cNvPr id="4" name="Rectangle 3">
            <a:extLst>
              <a:ext uri="{FF2B5EF4-FFF2-40B4-BE49-F238E27FC236}">
                <a16:creationId xmlns:a16="http://schemas.microsoft.com/office/drawing/2014/main" id="{D9EE7699-C625-4453-B0D7-1B58A9541EE1}"/>
              </a:ext>
            </a:extLst>
          </p:cNvPr>
          <p:cNvSpPr/>
          <p:nvPr/>
        </p:nvSpPr>
        <p:spPr>
          <a:xfrm>
            <a:off x="714101" y="1991209"/>
            <a:ext cx="10763793" cy="1200329"/>
          </a:xfrm>
          <a:prstGeom prst="rect">
            <a:avLst/>
          </a:prstGeom>
          <a:noFill/>
        </p:spPr>
        <p:txBody>
          <a:bodyPr wrap="square" lIns="91440" tIns="45720" rIns="91440" bIns="45720">
            <a:spAutoFit/>
          </a:bodyPr>
          <a:lstStyle/>
          <a:p>
            <a:pPr algn="just"/>
            <a:r>
              <a:rPr lang="en-US" sz="2400" b="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When we have finally successfully logged in, we will see a clear window with many options without fading. </a:t>
            </a:r>
            <a:r>
              <a:rPr lang="en-US" sz="2400" b="0" i="0" dirty="0">
                <a:solidFill>
                  <a:srgbClr val="F0F0F0"/>
                </a:solidFill>
                <a:effectLst/>
                <a:latin typeface="Tahoma" panose="020B0604030504040204" pitchFamily="34" charset="0"/>
                <a:ea typeface="Tahoma" panose="020B0604030504040204" pitchFamily="34" charset="0"/>
                <a:cs typeface="Tahoma" panose="020B0604030504040204" pitchFamily="34" charset="0"/>
              </a:rPr>
              <a:t>This means we can now enjoy the benefits of using any feature we need. Because now all the options are clickable!</a:t>
            </a:r>
            <a:endParaRPr lang="en-US" sz="24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Speech Bubble: Oval 8">
            <a:extLst>
              <a:ext uri="{FF2B5EF4-FFF2-40B4-BE49-F238E27FC236}">
                <a16:creationId xmlns:a16="http://schemas.microsoft.com/office/drawing/2014/main" id="{4B91390C-DB84-4A8F-BC8E-4E00C3F999C7}"/>
              </a:ext>
            </a:extLst>
          </p:cNvPr>
          <p:cNvSpPr/>
          <p:nvPr/>
        </p:nvSpPr>
        <p:spPr>
          <a:xfrm>
            <a:off x="7406947" y="3601329"/>
            <a:ext cx="3076326" cy="2220740"/>
          </a:xfrm>
          <a:prstGeom prst="wedgeEllipseCallout">
            <a:avLst>
              <a:gd name="adj1" fmla="val -75523"/>
              <a:gd name="adj2" fmla="val 33472"/>
            </a:avLst>
          </a:prstGeom>
          <a:solidFill>
            <a:srgbClr val="2C3E50"/>
          </a:solidFill>
          <a:ln w="28575">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 Home page will look like this after Login!</a:t>
            </a:r>
          </a:p>
        </p:txBody>
      </p:sp>
      <p:sp>
        <p:nvSpPr>
          <p:cNvPr id="8" name="Rectangle 7">
            <a:extLst>
              <a:ext uri="{FF2B5EF4-FFF2-40B4-BE49-F238E27FC236}">
                <a16:creationId xmlns:a16="http://schemas.microsoft.com/office/drawing/2014/main" id="{8A3E7352-D19C-404E-8E71-9AB0C1BBD15E}"/>
              </a:ext>
            </a:extLst>
          </p:cNvPr>
          <p:cNvSpPr/>
          <p:nvPr/>
        </p:nvSpPr>
        <p:spPr>
          <a:xfrm>
            <a:off x="3316059" y="4218843"/>
            <a:ext cx="620713" cy="707886"/>
          </a:xfrm>
          <a:prstGeom prst="rect">
            <a:avLst/>
          </a:prstGeom>
          <a:noFill/>
        </p:spPr>
        <p:txBody>
          <a:bodyPr wrap="square" lIns="91440" tIns="45720" rIns="91440" bIns="45720">
            <a:spAutoFit/>
          </a:bodyPr>
          <a:lstStyle/>
          <a:p>
            <a:pPr algn="ctr"/>
            <a:r>
              <a:rPr lang="en-US" sz="4000" b="1"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3</a:t>
            </a:r>
            <a:endParaRPr lang="en-US" sz="4000" b="1" cap="none" spc="0"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D434D7C6-8176-455F-A148-DE20B64D9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138527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726594" y="508985"/>
            <a:ext cx="4738798"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Functionalities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Picture 2">
            <a:extLst>
              <a:ext uri="{FF2B5EF4-FFF2-40B4-BE49-F238E27FC236}">
                <a16:creationId xmlns:a16="http://schemas.microsoft.com/office/drawing/2014/main" id="{5086F76C-615F-46DD-A134-90D55933B9AD}"/>
              </a:ext>
            </a:extLst>
          </p:cNvPr>
          <p:cNvPicPr>
            <a:picLocks noChangeAspect="1"/>
          </p:cNvPicPr>
          <p:nvPr/>
        </p:nvPicPr>
        <p:blipFill>
          <a:blip r:embed="rId3">
            <a:extLst>
              <a:ext uri="{28A0092B-C50C-407E-A947-70E740481C1C}">
                <a14:useLocalDpi xmlns:a14="http://schemas.microsoft.com/office/drawing/2010/main" val="0"/>
              </a:ext>
            </a:extLst>
          </a:blip>
          <a:srcRect t="3362" b="3362"/>
          <a:stretch/>
        </p:blipFill>
        <p:spPr>
          <a:xfrm>
            <a:off x="714099" y="3633896"/>
            <a:ext cx="5824635" cy="3121204"/>
          </a:xfrm>
          <a:prstGeom prst="rect">
            <a:avLst/>
          </a:prstGeom>
          <a:ln w="19050">
            <a:solidFill>
              <a:srgbClr val="F0F0F0"/>
            </a:solidFill>
          </a:ln>
        </p:spPr>
      </p:pic>
      <p:sp>
        <p:nvSpPr>
          <p:cNvPr id="4" name="Rectangle 3">
            <a:extLst>
              <a:ext uri="{FF2B5EF4-FFF2-40B4-BE49-F238E27FC236}">
                <a16:creationId xmlns:a16="http://schemas.microsoft.com/office/drawing/2014/main" id="{D9EE7699-C625-4453-B0D7-1B58A9541EE1}"/>
              </a:ext>
            </a:extLst>
          </p:cNvPr>
          <p:cNvSpPr/>
          <p:nvPr/>
        </p:nvSpPr>
        <p:spPr>
          <a:xfrm>
            <a:off x="714102" y="1890623"/>
            <a:ext cx="10763793" cy="1569660"/>
          </a:xfrm>
          <a:prstGeom prst="rect">
            <a:avLst/>
          </a:prstGeom>
          <a:noFill/>
        </p:spPr>
        <p:txBody>
          <a:bodyPr wrap="square" lIns="91440" tIns="45720" rIns="91440" bIns="45720">
            <a:spAutoFit/>
          </a:bodyPr>
          <a:lstStyle/>
          <a:p>
            <a:pPr algn="just"/>
            <a:r>
              <a:rPr lang="en-US" sz="2400" b="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Although there are many options here, we will briefly try to understand the system by clicking on these two buttons, Pharmacy and Doctor. After clicking on the Pharmacy button, we will see an interface like the one below. From here we will select, update and delete the medicine!</a:t>
            </a:r>
            <a:endParaRPr lang="en-US" sz="24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Speech Bubble: Oval 8">
            <a:extLst>
              <a:ext uri="{FF2B5EF4-FFF2-40B4-BE49-F238E27FC236}">
                <a16:creationId xmlns:a16="http://schemas.microsoft.com/office/drawing/2014/main" id="{4B91390C-DB84-4A8F-BC8E-4E00C3F999C7}"/>
              </a:ext>
            </a:extLst>
          </p:cNvPr>
          <p:cNvSpPr/>
          <p:nvPr/>
        </p:nvSpPr>
        <p:spPr>
          <a:xfrm>
            <a:off x="7406947" y="3601329"/>
            <a:ext cx="3076326" cy="2220740"/>
          </a:xfrm>
          <a:prstGeom prst="wedgeEllipseCallout">
            <a:avLst>
              <a:gd name="adj1" fmla="val -75523"/>
              <a:gd name="adj2" fmla="val 33472"/>
            </a:avLst>
          </a:prstGeom>
          <a:solidFill>
            <a:srgbClr val="2C3E50"/>
          </a:solidFill>
          <a:ln w="28575">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After clicking Pharmacy button!</a:t>
            </a:r>
          </a:p>
        </p:txBody>
      </p:sp>
      <p:sp>
        <p:nvSpPr>
          <p:cNvPr id="8" name="Rectangle 7">
            <a:extLst>
              <a:ext uri="{FF2B5EF4-FFF2-40B4-BE49-F238E27FC236}">
                <a16:creationId xmlns:a16="http://schemas.microsoft.com/office/drawing/2014/main" id="{8A3E7352-D19C-404E-8E71-9AB0C1BBD15E}"/>
              </a:ext>
            </a:extLst>
          </p:cNvPr>
          <p:cNvSpPr/>
          <p:nvPr/>
        </p:nvSpPr>
        <p:spPr>
          <a:xfrm>
            <a:off x="3005703" y="4620772"/>
            <a:ext cx="620713" cy="707886"/>
          </a:xfrm>
          <a:prstGeom prst="rect">
            <a:avLst/>
          </a:prstGeom>
          <a:noFill/>
        </p:spPr>
        <p:txBody>
          <a:bodyPr wrap="square" lIns="91440" tIns="45720" rIns="91440" bIns="45720">
            <a:spAutoFit/>
          </a:bodyPr>
          <a:lstStyle/>
          <a:p>
            <a:pPr algn="ctr"/>
            <a:r>
              <a:rPr lang="en-US" sz="4000" b="1" cap="none" spc="0"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4</a:t>
            </a:r>
          </a:p>
        </p:txBody>
      </p:sp>
      <p:pic>
        <p:nvPicPr>
          <p:cNvPr id="11" name="Picture 10">
            <a:extLst>
              <a:ext uri="{FF2B5EF4-FFF2-40B4-BE49-F238E27FC236}">
                <a16:creationId xmlns:a16="http://schemas.microsoft.com/office/drawing/2014/main" id="{DF401874-A71A-4D1A-BC09-41032F3F8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305926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 name="Scroll: Horizontal 15">
            <a:extLst>
              <a:ext uri="{FF2B5EF4-FFF2-40B4-BE49-F238E27FC236}">
                <a16:creationId xmlns:a16="http://schemas.microsoft.com/office/drawing/2014/main" id="{D012A15A-0FE4-47E8-88F8-F899F11912B8}"/>
              </a:ext>
            </a:extLst>
          </p:cNvPr>
          <p:cNvSpPr/>
          <p:nvPr/>
        </p:nvSpPr>
        <p:spPr>
          <a:xfrm>
            <a:off x="714102" y="0"/>
            <a:ext cx="10763793" cy="1991209"/>
          </a:xfrm>
          <a:prstGeom prst="horizontalScroll">
            <a:avLst/>
          </a:prstGeom>
          <a:solidFill>
            <a:srgbClr val="F8940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70EEA2-BCB2-407D-BE57-3E1D1CB83BC2}"/>
              </a:ext>
            </a:extLst>
          </p:cNvPr>
          <p:cNvSpPr/>
          <p:nvPr/>
        </p:nvSpPr>
        <p:spPr>
          <a:xfrm>
            <a:off x="3726594" y="508985"/>
            <a:ext cx="4738798" cy="830997"/>
          </a:xfrm>
          <a:prstGeom prst="rect">
            <a:avLst/>
          </a:prstGeom>
          <a:noFill/>
        </p:spPr>
        <p:txBody>
          <a:bodyPr wrap="none" lIns="91440" tIns="45720" rIns="91440" bIns="45720">
            <a:spAutoFit/>
          </a:bodyPr>
          <a:lstStyle/>
          <a:p>
            <a:pPr algn="ctr"/>
            <a:r>
              <a:rPr lang="en-US" sz="4800" b="1" cap="none" spc="0" dirty="0">
                <a:ln w="0"/>
                <a:latin typeface="Tahoma" panose="020B0604030504040204" pitchFamily="34" charset="0"/>
                <a:ea typeface="Tahoma" panose="020B0604030504040204" pitchFamily="34" charset="0"/>
                <a:cs typeface="Tahoma" panose="020B0604030504040204" pitchFamily="34" charset="0"/>
              </a:rPr>
              <a:t>Functionalities</a:t>
            </a:r>
          </a:p>
        </p:txBody>
      </p:sp>
      <p:pic>
        <p:nvPicPr>
          <p:cNvPr id="15" name="Picture 14">
            <a:extLst>
              <a:ext uri="{FF2B5EF4-FFF2-40B4-BE49-F238E27FC236}">
                <a16:creationId xmlns:a16="http://schemas.microsoft.com/office/drawing/2014/main" id="{50F1F4A0-0390-4007-A2B4-AC0CEB7E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930" y="4257040"/>
            <a:ext cx="4071069" cy="2600960"/>
          </a:xfrm>
          <a:prstGeom prst="rect">
            <a:avLst/>
          </a:prstGeom>
          <a:ln>
            <a:noFill/>
          </a:ln>
        </p:spPr>
      </p:pic>
      <p:pic>
        <p:nvPicPr>
          <p:cNvPr id="3" name="Picture 2">
            <a:extLst>
              <a:ext uri="{FF2B5EF4-FFF2-40B4-BE49-F238E27FC236}">
                <a16:creationId xmlns:a16="http://schemas.microsoft.com/office/drawing/2014/main" id="{5086F76C-615F-46DD-A134-90D55933B9AD}"/>
              </a:ext>
            </a:extLst>
          </p:cNvPr>
          <p:cNvPicPr>
            <a:picLocks noChangeAspect="1"/>
          </p:cNvPicPr>
          <p:nvPr/>
        </p:nvPicPr>
        <p:blipFill rotWithShape="1">
          <a:blip r:embed="rId3">
            <a:extLst>
              <a:ext uri="{28A0092B-C50C-407E-A947-70E740481C1C}">
                <a14:useLocalDpi xmlns:a14="http://schemas.microsoft.com/office/drawing/2010/main" val="0"/>
              </a:ext>
            </a:extLst>
          </a:blip>
          <a:srcRect t="3288" b="2368"/>
          <a:stretch/>
        </p:blipFill>
        <p:spPr>
          <a:xfrm>
            <a:off x="714098" y="3503891"/>
            <a:ext cx="6016240" cy="3192743"/>
          </a:xfrm>
          <a:prstGeom prst="rect">
            <a:avLst/>
          </a:prstGeom>
          <a:ln w="19050">
            <a:solidFill>
              <a:srgbClr val="F0F0F0"/>
            </a:solidFill>
          </a:ln>
        </p:spPr>
      </p:pic>
      <p:sp>
        <p:nvSpPr>
          <p:cNvPr id="4" name="Rectangle 3">
            <a:extLst>
              <a:ext uri="{FF2B5EF4-FFF2-40B4-BE49-F238E27FC236}">
                <a16:creationId xmlns:a16="http://schemas.microsoft.com/office/drawing/2014/main" id="{D9EE7699-C625-4453-B0D7-1B58A9541EE1}"/>
              </a:ext>
            </a:extLst>
          </p:cNvPr>
          <p:cNvSpPr/>
          <p:nvPr/>
        </p:nvSpPr>
        <p:spPr>
          <a:xfrm>
            <a:off x="714102" y="1890623"/>
            <a:ext cx="10763793" cy="1508105"/>
          </a:xfrm>
          <a:prstGeom prst="rect">
            <a:avLst/>
          </a:prstGeom>
          <a:noFill/>
        </p:spPr>
        <p:txBody>
          <a:bodyPr wrap="square" lIns="91440" tIns="45720" rIns="91440" bIns="45720">
            <a:spAutoFit/>
          </a:bodyPr>
          <a:lstStyle/>
          <a:p>
            <a:pPr algn="just"/>
            <a:r>
              <a:rPr lang="en-US" sz="2300" b="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It’s a challenging </a:t>
            </a:r>
            <a:r>
              <a:rPr lang="en-US" sz="23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matter</a:t>
            </a:r>
            <a:r>
              <a:rPr lang="en-US" sz="2300" b="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to set the names of millions of medicines here but we have created a demo by storing the names of only a few medicines here like Napa Extra, Paracetamol, </a:t>
            </a:r>
            <a:r>
              <a:rPr lang="en-US" sz="2300" b="0" i="0" dirty="0" err="1">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Fexo</a:t>
            </a:r>
            <a:r>
              <a:rPr lang="en-US" sz="2300" b="0" i="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120 etc. From here we will be able to complete the work of deleting, updating and knowing the drugs and their characteristics</a:t>
            </a:r>
            <a:r>
              <a:rPr lang="en-US" sz="2300" dirty="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n-US" sz="2300" b="0" cap="none" spc="0" dirty="0">
              <a:ln w="0"/>
              <a:solidFill>
                <a:srgbClr val="F0F0F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Speech Bubble: Oval 8">
            <a:extLst>
              <a:ext uri="{FF2B5EF4-FFF2-40B4-BE49-F238E27FC236}">
                <a16:creationId xmlns:a16="http://schemas.microsoft.com/office/drawing/2014/main" id="{4B91390C-DB84-4A8F-BC8E-4E00C3F999C7}"/>
              </a:ext>
            </a:extLst>
          </p:cNvPr>
          <p:cNvSpPr/>
          <p:nvPr/>
        </p:nvSpPr>
        <p:spPr>
          <a:xfrm>
            <a:off x="7433250" y="3463983"/>
            <a:ext cx="3234750" cy="1932770"/>
          </a:xfrm>
          <a:prstGeom prst="wedgeEllipseCallout">
            <a:avLst>
              <a:gd name="adj1" fmla="val -70535"/>
              <a:gd name="adj2" fmla="val 57184"/>
            </a:avLst>
          </a:prstGeom>
          <a:solidFill>
            <a:srgbClr val="2C3E50"/>
          </a:solidFill>
          <a:ln w="28575">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After selecting a drug like Napa Extra!</a:t>
            </a:r>
          </a:p>
        </p:txBody>
      </p:sp>
      <p:sp>
        <p:nvSpPr>
          <p:cNvPr id="8" name="Rectangle 7">
            <a:extLst>
              <a:ext uri="{FF2B5EF4-FFF2-40B4-BE49-F238E27FC236}">
                <a16:creationId xmlns:a16="http://schemas.microsoft.com/office/drawing/2014/main" id="{8A3E7352-D19C-404E-8E71-9AB0C1BBD15E}"/>
              </a:ext>
            </a:extLst>
          </p:cNvPr>
          <p:cNvSpPr/>
          <p:nvPr/>
        </p:nvSpPr>
        <p:spPr>
          <a:xfrm>
            <a:off x="2996739" y="4557467"/>
            <a:ext cx="929803" cy="707886"/>
          </a:xfrm>
          <a:prstGeom prst="rect">
            <a:avLst/>
          </a:prstGeom>
          <a:noFill/>
        </p:spPr>
        <p:txBody>
          <a:bodyPr wrap="square" lIns="91440" tIns="45720" rIns="91440" bIns="45720">
            <a:spAutoFit/>
          </a:bodyPr>
          <a:lstStyle/>
          <a:p>
            <a:pPr algn="ctr"/>
            <a:r>
              <a:rPr lang="en-US" sz="4000" b="1"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5</a:t>
            </a:r>
            <a:endParaRPr lang="en-US" sz="4000" b="1" cap="none" spc="0" dirty="0">
              <a:ln w="0"/>
              <a:solidFill>
                <a:srgbClr val="2C3E5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863E59A2-FF7A-42FC-802A-F7FAAE948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93472">
            <a:off x="-299881" y="-108387"/>
            <a:ext cx="1975710" cy="1234744"/>
          </a:xfrm>
          <a:prstGeom prst="rect">
            <a:avLst/>
          </a:prstGeom>
        </p:spPr>
      </p:pic>
    </p:spTree>
    <p:extLst>
      <p:ext uri="{BB962C8B-B14F-4D97-AF65-F5344CB8AC3E}">
        <p14:creationId xmlns:p14="http://schemas.microsoft.com/office/powerpoint/2010/main" val="3798939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687</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Ashfakur Rahman</dc:creator>
  <cp:lastModifiedBy>Ashfakur Rahman</cp:lastModifiedBy>
  <cp:revision>51</cp:revision>
  <dcterms:created xsi:type="dcterms:W3CDTF">2021-06-02T10:58:17Z</dcterms:created>
  <dcterms:modified xsi:type="dcterms:W3CDTF">2021-06-03T10:13:06Z</dcterms:modified>
</cp:coreProperties>
</file>