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4"/>
  </p:notesMasterIdLst>
  <p:sldIdLst>
    <p:sldId id="256" r:id="rId2"/>
    <p:sldId id="295" r:id="rId3"/>
    <p:sldId id="257" r:id="rId4"/>
    <p:sldId id="258" r:id="rId5"/>
    <p:sldId id="259" r:id="rId6"/>
    <p:sldId id="268" r:id="rId7"/>
    <p:sldId id="269" r:id="rId8"/>
    <p:sldId id="270" r:id="rId9"/>
    <p:sldId id="271" r:id="rId10"/>
    <p:sldId id="272" r:id="rId11"/>
    <p:sldId id="273" r:id="rId12"/>
    <p:sldId id="274" r:id="rId13"/>
    <p:sldId id="275" r:id="rId14"/>
    <p:sldId id="276" r:id="rId15"/>
    <p:sldId id="278" r:id="rId16"/>
    <p:sldId id="279" r:id="rId17"/>
    <p:sldId id="280" r:id="rId18"/>
    <p:sldId id="281" r:id="rId19"/>
    <p:sldId id="296" r:id="rId20"/>
    <p:sldId id="297" r:id="rId21"/>
    <p:sldId id="300" r:id="rId22"/>
    <p:sldId id="299" r:id="rId23"/>
    <p:sldId id="301" r:id="rId24"/>
    <p:sldId id="298" r:id="rId25"/>
    <p:sldId id="294" r:id="rId26"/>
    <p:sldId id="286" r:id="rId27"/>
    <p:sldId id="287" r:id="rId28"/>
    <p:sldId id="288" r:id="rId29"/>
    <p:sldId id="289" r:id="rId30"/>
    <p:sldId id="290" r:id="rId31"/>
    <p:sldId id="291" r:id="rId32"/>
    <p:sldId id="29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3096281513132611E-2"/>
          <c:y val="4.9177455428090718E-2"/>
          <c:w val="0.93380743697373481"/>
          <c:h val="0.83638266901281422"/>
        </c:manualLayout>
      </c:layout>
      <c:lineChart>
        <c:grouping val="standard"/>
        <c:varyColors val="0"/>
        <c:ser>
          <c:idx val="0"/>
          <c:order val="0"/>
          <c:tx>
            <c:strRef>
              <c:f>Sheet1!$B$1</c:f>
              <c:strCache>
                <c:ptCount val="1"/>
                <c:pt idx="0">
                  <c:v>Series 1</c:v>
                </c:pt>
              </c:strCache>
            </c:strRef>
          </c:tx>
          <c:spPr>
            <a:ln w="31750" cap="sq">
              <a:solidFill>
                <a:schemeClr val="accent1"/>
              </a:solidFill>
              <a:round/>
            </a:ln>
            <a:effectLst/>
          </c:spPr>
          <c:marker>
            <c:symbol val="circle"/>
            <c:size val="17"/>
            <c:spPr>
              <a:noFill/>
              <a:ln>
                <a:noFill/>
              </a:ln>
              <a:effectLst/>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1.2</c:v>
                </c:pt>
                <c:pt idx="1">
                  <c:v>2</c:v>
                </c:pt>
                <c:pt idx="2">
                  <c:v>3.1</c:v>
                </c:pt>
                <c:pt idx="3">
                  <c:v>4.5</c:v>
                </c:pt>
              </c:numCache>
            </c:numRef>
          </c:val>
          <c:smooth val="0"/>
          <c:extLst xmlns:c16r2="http://schemas.microsoft.com/office/drawing/2015/06/chart">
            <c:ext xmlns:c16="http://schemas.microsoft.com/office/drawing/2014/chart" uri="{C3380CC4-5D6E-409C-BE32-E72D297353CC}">
              <c16:uniqueId val="{00000000-472C-4385-B785-3F8D88CE34F4}"/>
            </c:ext>
          </c:extLst>
        </c:ser>
        <c:ser>
          <c:idx val="1"/>
          <c:order val="1"/>
          <c:tx>
            <c:strRef>
              <c:f>Sheet1!$C$1</c:f>
              <c:strCache>
                <c:ptCount val="1"/>
                <c:pt idx="0">
                  <c:v>Column1</c:v>
                </c:pt>
              </c:strCache>
            </c:strRef>
          </c:tx>
          <c:spPr>
            <a:ln w="31750" cap="rnd">
              <a:solidFill>
                <a:schemeClr val="accent2"/>
              </a:solidFill>
              <a:round/>
            </a:ln>
            <a:effectLst/>
          </c:spPr>
          <c:marker>
            <c:symbol val="circle"/>
            <c:size val="17"/>
            <c:spPr>
              <a:solidFill>
                <a:schemeClr val="accent2"/>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numCache>
            </c:numRef>
          </c:val>
          <c:smooth val="0"/>
          <c:extLst xmlns:c16r2="http://schemas.microsoft.com/office/drawing/2015/06/chart">
            <c:ext xmlns:c16="http://schemas.microsoft.com/office/drawing/2014/chart" uri="{C3380CC4-5D6E-409C-BE32-E72D297353CC}">
              <c16:uniqueId val="{00000001-472C-4385-B785-3F8D88CE34F4}"/>
            </c:ext>
          </c:extLst>
        </c:ser>
        <c:ser>
          <c:idx val="2"/>
          <c:order val="2"/>
          <c:tx>
            <c:strRef>
              <c:f>Sheet1!$D$1</c:f>
              <c:strCache>
                <c:ptCount val="1"/>
                <c:pt idx="0">
                  <c:v>Series 3</c:v>
                </c:pt>
              </c:strCache>
            </c:strRef>
          </c:tx>
          <c:spPr>
            <a:ln w="31750" cap="rnd">
              <a:solidFill>
                <a:schemeClr val="accent3"/>
              </a:solidFill>
              <a:round/>
            </a:ln>
            <a:effectLst/>
          </c:spPr>
          <c:marker>
            <c:symbol val="circle"/>
            <c:size val="17"/>
            <c:spPr>
              <a:solidFill>
                <a:schemeClr val="accent3"/>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numCache>
            </c:numRef>
          </c:val>
          <c:smooth val="0"/>
          <c:extLst xmlns:c16r2="http://schemas.microsoft.com/office/drawing/2015/06/chart">
            <c:ext xmlns:c16="http://schemas.microsoft.com/office/drawing/2014/chart" uri="{C3380CC4-5D6E-409C-BE32-E72D297353CC}">
              <c16:uniqueId val="{00000002-472C-4385-B785-3F8D88CE34F4}"/>
            </c:ext>
          </c:extLst>
        </c:ser>
        <c:dLbls>
          <c:showLegendKey val="0"/>
          <c:showVal val="0"/>
          <c:showCatName val="0"/>
          <c:showSerName val="0"/>
          <c:showPercent val="0"/>
          <c:showBubbleSize val="0"/>
        </c:dLbls>
        <c:marker val="1"/>
        <c:smooth val="0"/>
        <c:axId val="-1528107184"/>
        <c:axId val="-1528098480"/>
      </c:lineChart>
      <c:catAx>
        <c:axId val="-1528107184"/>
        <c:scaling>
          <c:orientation val="minMax"/>
        </c:scaling>
        <c:delete val="1"/>
        <c:axPos val="b"/>
        <c:numFmt formatCode="General" sourceLinked="1"/>
        <c:majorTickMark val="none"/>
        <c:minorTickMark val="none"/>
        <c:tickLblPos val="nextTo"/>
        <c:crossAx val="-1528098480"/>
        <c:crosses val="autoZero"/>
        <c:auto val="1"/>
        <c:lblAlgn val="ctr"/>
        <c:lblOffset val="100"/>
        <c:noMultiLvlLbl val="0"/>
      </c:catAx>
      <c:valAx>
        <c:axId val="-152809848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52810718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4">
                  <a:lumMod val="50000"/>
                </a:schemeClr>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1.2</c:v>
                </c:pt>
                <c:pt idx="1">
                  <c:v>2</c:v>
                </c:pt>
                <c:pt idx="2">
                  <c:v>3.1</c:v>
                </c:pt>
                <c:pt idx="3">
                  <c:v>4.5</c:v>
                </c:pt>
              </c:numCache>
            </c:numRef>
          </c:val>
          <c:smooth val="0"/>
          <c:extLst xmlns:c16r2="http://schemas.microsoft.com/office/drawing/2015/06/chart">
            <c:ext xmlns:c16="http://schemas.microsoft.com/office/drawing/2014/chart" uri="{C3380CC4-5D6E-409C-BE32-E72D297353CC}">
              <c16:uniqueId val="{00000000-91DF-42B5-8A11-7139A474ACD6}"/>
            </c:ext>
          </c:extLst>
        </c:ser>
        <c:ser>
          <c:idx val="1"/>
          <c:order val="1"/>
          <c:tx>
            <c:strRef>
              <c:f>Sheet1!$C$1</c:f>
              <c:strCache>
                <c:ptCount val="1"/>
                <c:pt idx="0">
                  <c:v>Column1</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numCache>
            </c:numRef>
          </c:val>
          <c:smooth val="0"/>
          <c:extLst xmlns:c16r2="http://schemas.microsoft.com/office/drawing/2015/06/chart">
            <c:ext xmlns:c16="http://schemas.microsoft.com/office/drawing/2014/chart" uri="{C3380CC4-5D6E-409C-BE32-E72D297353CC}">
              <c16:uniqueId val="{00000001-91DF-42B5-8A11-7139A474ACD6}"/>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numCache>
            </c:numRef>
          </c:val>
          <c:smooth val="0"/>
          <c:extLst xmlns:c16r2="http://schemas.microsoft.com/office/drawing/2015/06/chart">
            <c:ext xmlns:c16="http://schemas.microsoft.com/office/drawing/2014/chart" uri="{C3380CC4-5D6E-409C-BE32-E72D297353CC}">
              <c16:uniqueId val="{00000002-91DF-42B5-8A11-7139A474ACD6}"/>
            </c:ext>
          </c:extLst>
        </c:ser>
        <c:dLbls>
          <c:showLegendKey val="0"/>
          <c:showVal val="0"/>
          <c:showCatName val="0"/>
          <c:showSerName val="0"/>
          <c:showPercent val="0"/>
          <c:showBubbleSize val="0"/>
        </c:dLbls>
        <c:smooth val="0"/>
        <c:axId val="-1528110448"/>
        <c:axId val="-1528106096"/>
      </c:lineChart>
      <c:catAx>
        <c:axId val="-1528110448"/>
        <c:scaling>
          <c:orientation val="minMax"/>
        </c:scaling>
        <c:delete val="1"/>
        <c:axPos val="b"/>
        <c:numFmt formatCode="General" sourceLinked="1"/>
        <c:majorTickMark val="none"/>
        <c:minorTickMark val="none"/>
        <c:tickLblPos val="nextTo"/>
        <c:crossAx val="-1528106096"/>
        <c:crosses val="autoZero"/>
        <c:auto val="1"/>
        <c:lblAlgn val="ctr"/>
        <c:lblOffset val="100"/>
        <c:noMultiLvlLbl val="0"/>
      </c:catAx>
      <c:valAx>
        <c:axId val="-152810609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528110448"/>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3096281513132611E-2"/>
          <c:y val="4.9177455428090718E-2"/>
          <c:w val="0.93380743697373481"/>
          <c:h val="0.83638266901281422"/>
        </c:manualLayout>
      </c:layout>
      <c:lineChart>
        <c:grouping val="standard"/>
        <c:varyColors val="0"/>
        <c:ser>
          <c:idx val="0"/>
          <c:order val="0"/>
          <c:tx>
            <c:strRef>
              <c:f>Sheet1!$B$1</c:f>
              <c:strCache>
                <c:ptCount val="1"/>
                <c:pt idx="0">
                  <c:v>Series 1</c:v>
                </c:pt>
              </c:strCache>
            </c:strRef>
          </c:tx>
          <c:spPr>
            <a:ln w="31750" cap="sq">
              <a:solidFill>
                <a:schemeClr val="accent1"/>
              </a:solidFill>
              <a:round/>
            </a:ln>
            <a:effectLst/>
          </c:spPr>
          <c:marker>
            <c:symbol val="circle"/>
            <c:size val="17"/>
            <c:spPr>
              <a:noFill/>
              <a:ln>
                <a:noFill/>
              </a:ln>
              <a:effectLst/>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1.2</c:v>
                </c:pt>
                <c:pt idx="1">
                  <c:v>2</c:v>
                </c:pt>
                <c:pt idx="2">
                  <c:v>3.1</c:v>
                </c:pt>
                <c:pt idx="3">
                  <c:v>4.5</c:v>
                </c:pt>
              </c:numCache>
            </c:numRef>
          </c:val>
          <c:smooth val="0"/>
          <c:extLst xmlns:c16r2="http://schemas.microsoft.com/office/drawing/2015/06/chart">
            <c:ext xmlns:c16="http://schemas.microsoft.com/office/drawing/2014/chart" uri="{C3380CC4-5D6E-409C-BE32-E72D297353CC}">
              <c16:uniqueId val="{00000000-ED5F-4250-91DE-E1B4C2304876}"/>
            </c:ext>
          </c:extLst>
        </c:ser>
        <c:ser>
          <c:idx val="1"/>
          <c:order val="1"/>
          <c:tx>
            <c:strRef>
              <c:f>Sheet1!$C$1</c:f>
              <c:strCache>
                <c:ptCount val="1"/>
                <c:pt idx="0">
                  <c:v>Column1</c:v>
                </c:pt>
              </c:strCache>
            </c:strRef>
          </c:tx>
          <c:spPr>
            <a:ln w="31750" cap="rnd">
              <a:solidFill>
                <a:schemeClr val="accent2"/>
              </a:solidFill>
              <a:round/>
            </a:ln>
            <a:effectLst/>
          </c:spPr>
          <c:marker>
            <c:symbol val="circle"/>
            <c:size val="17"/>
            <c:spPr>
              <a:solidFill>
                <a:schemeClr val="accent2"/>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numCache>
            </c:numRef>
          </c:val>
          <c:smooth val="0"/>
          <c:extLst xmlns:c16r2="http://schemas.microsoft.com/office/drawing/2015/06/chart">
            <c:ext xmlns:c16="http://schemas.microsoft.com/office/drawing/2014/chart" uri="{C3380CC4-5D6E-409C-BE32-E72D297353CC}">
              <c16:uniqueId val="{00000001-ED5F-4250-91DE-E1B4C2304876}"/>
            </c:ext>
          </c:extLst>
        </c:ser>
        <c:ser>
          <c:idx val="2"/>
          <c:order val="2"/>
          <c:tx>
            <c:strRef>
              <c:f>Sheet1!$D$1</c:f>
              <c:strCache>
                <c:ptCount val="1"/>
                <c:pt idx="0">
                  <c:v>Series 3</c:v>
                </c:pt>
              </c:strCache>
            </c:strRef>
          </c:tx>
          <c:spPr>
            <a:ln w="31750" cap="rnd">
              <a:solidFill>
                <a:schemeClr val="accent3"/>
              </a:solidFill>
              <a:round/>
            </a:ln>
            <a:effectLst/>
          </c:spPr>
          <c:marker>
            <c:symbol val="circle"/>
            <c:size val="17"/>
            <c:spPr>
              <a:solidFill>
                <a:schemeClr val="accent3"/>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numCache>
            </c:numRef>
          </c:val>
          <c:smooth val="0"/>
          <c:extLst xmlns:c16r2="http://schemas.microsoft.com/office/drawing/2015/06/chart">
            <c:ext xmlns:c16="http://schemas.microsoft.com/office/drawing/2014/chart" uri="{C3380CC4-5D6E-409C-BE32-E72D297353CC}">
              <c16:uniqueId val="{00000002-ED5F-4250-91DE-E1B4C2304876}"/>
            </c:ext>
          </c:extLst>
        </c:ser>
        <c:dLbls>
          <c:showLegendKey val="0"/>
          <c:showVal val="0"/>
          <c:showCatName val="0"/>
          <c:showSerName val="0"/>
          <c:showPercent val="0"/>
          <c:showBubbleSize val="0"/>
        </c:dLbls>
        <c:marker val="1"/>
        <c:smooth val="0"/>
        <c:axId val="-1528102832"/>
        <c:axId val="-1528102288"/>
      </c:lineChart>
      <c:catAx>
        <c:axId val="-1528102832"/>
        <c:scaling>
          <c:orientation val="minMax"/>
        </c:scaling>
        <c:delete val="1"/>
        <c:axPos val="b"/>
        <c:numFmt formatCode="General" sourceLinked="1"/>
        <c:majorTickMark val="none"/>
        <c:minorTickMark val="none"/>
        <c:tickLblPos val="nextTo"/>
        <c:crossAx val="-1528102288"/>
        <c:crosses val="autoZero"/>
        <c:auto val="1"/>
        <c:lblAlgn val="ctr"/>
        <c:lblOffset val="100"/>
        <c:noMultiLvlLbl val="0"/>
      </c:catAx>
      <c:valAx>
        <c:axId val="-152810228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52810283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E6E9-200A-4F45-A3C4-FC1DC85DB328}" type="datetimeFigureOut">
              <a:rPr lang="en-US" smtClean="0"/>
              <a:t>10/29/2022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C421DB-0FC9-4657-8FF6-CDB3855165E0}" type="slidenum">
              <a:rPr lang="en-US" smtClean="0"/>
              <a:t>‹#›</a:t>
            </a:fld>
            <a:endParaRPr lang="en-US"/>
          </a:p>
        </p:txBody>
      </p:sp>
    </p:spTree>
    <p:extLst>
      <p:ext uri="{BB962C8B-B14F-4D97-AF65-F5344CB8AC3E}">
        <p14:creationId xmlns:p14="http://schemas.microsoft.com/office/powerpoint/2010/main" val="3696403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51884F-B219-4CFD-A48C-22C1FEB9A11A}" type="datetimeFigureOut">
              <a:rPr lang="en-GB" smtClean="0"/>
              <a:t>29/10/2022</a:t>
            </a:fld>
            <a:endParaRPr lang="en-GB"/>
          </a:p>
        </p:txBody>
      </p:sp>
      <p:sp>
        <p:nvSpPr>
          <p:cNvPr id="5" name="Footer Placeholder 4"/>
          <p:cNvSpPr>
            <a:spLocks noGrp="1"/>
          </p:cNvSpPr>
          <p:nvPr>
            <p:ph type="ftr" sz="quarter" idx="11"/>
          </p:nvPr>
        </p:nvSpPr>
        <p:spPr>
          <a:xfrm>
            <a:off x="1127124" y="329307"/>
            <a:ext cx="5943668" cy="309201"/>
          </a:xfrm>
        </p:spPr>
        <p:txBody>
          <a:bodyPr/>
          <a:lstStyle/>
          <a:p>
            <a:endParaRPr lang="en-GB"/>
          </a:p>
        </p:txBody>
      </p:sp>
      <p:sp>
        <p:nvSpPr>
          <p:cNvPr id="6" name="Slide Number Placeholder 5"/>
          <p:cNvSpPr>
            <a:spLocks noGrp="1"/>
          </p:cNvSpPr>
          <p:nvPr>
            <p:ph type="sldNum" sz="quarter" idx="12"/>
          </p:nvPr>
        </p:nvSpPr>
        <p:spPr>
          <a:xfrm>
            <a:off x="9924392" y="134930"/>
            <a:ext cx="811019" cy="503578"/>
          </a:xfrm>
        </p:spPr>
        <p:txBody>
          <a:bodyPr/>
          <a:lstStyle/>
          <a:p>
            <a:fld id="{5FE6ECD1-D785-4FF9-BD2F-4D1D02E733BF}" type="slidenum">
              <a:rPr lang="en-GB" smtClean="0"/>
              <a:t>‹#›</a:t>
            </a:fld>
            <a:endParaRPr lang="en-GB"/>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60956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51884F-B219-4CFD-A48C-22C1FEB9A11A}" type="datetimeFigureOut">
              <a:rPr lang="en-GB" smtClean="0"/>
              <a:t>29/10/2022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728299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51884F-B219-4CFD-A48C-22C1FEB9A11A}" type="datetimeFigureOut">
              <a:rPr lang="en-GB" smtClean="0"/>
              <a:t>29/10/2022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160046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451884F-B219-4CFD-A48C-22C1FEB9A11A}" type="datetimeFigureOut">
              <a:rPr lang="en-GB" smtClean="0"/>
              <a:t>29/10/2022</a:t>
            </a:fld>
            <a:endParaRPr lang="en-GB"/>
          </a:p>
        </p:txBody>
      </p:sp>
      <p:sp>
        <p:nvSpPr>
          <p:cNvPr id="5" name="Footer Placeholder 4"/>
          <p:cNvSpPr>
            <a:spLocks noGrp="1"/>
          </p:cNvSpPr>
          <p:nvPr>
            <p:ph type="ftr" sz="quarter" idx="11"/>
          </p:nvPr>
        </p:nvSpPr>
        <p:spPr/>
        <p:txBody>
          <a:bodyPr/>
          <a:lstStyle>
            <a:lvl1pPr>
              <a:defRPr sz="1200"/>
            </a:lvl1p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755808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51884F-B219-4CFD-A48C-22C1FEB9A11A}" type="datetimeFigureOut">
              <a:rPr lang="en-GB" smtClean="0"/>
              <a:t>29/10/2022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35006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51884F-B219-4CFD-A48C-22C1FEB9A11A}" type="datetimeFigureOut">
              <a:rPr lang="en-GB" smtClean="0"/>
              <a:t>29/10/2022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E6ECD1-D785-4FF9-BD2F-4D1D02E733BF}" type="slidenum">
              <a:rPr lang="en-GB" smtClean="0"/>
              <a:t>‹#›</a:t>
            </a:fld>
            <a:endParaRPr lang="en-GB"/>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333370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51884F-B219-4CFD-A48C-22C1FEB9A11A}" type="datetimeFigureOut">
              <a:rPr lang="en-GB" smtClean="0"/>
              <a:t>29/10/2022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FE6ECD1-D785-4FF9-BD2F-4D1D02E733BF}" type="slidenum">
              <a:rPr lang="en-GB" smtClean="0"/>
              <a:t>‹#›</a:t>
            </a:fld>
            <a:endParaRPr lang="en-GB"/>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42936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51884F-B219-4CFD-A48C-22C1FEB9A11A}" type="datetimeFigureOut">
              <a:rPr lang="en-GB" smtClean="0"/>
              <a:t>29/10/2022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FE6ECD1-D785-4FF9-BD2F-4D1D02E733BF}" type="slidenum">
              <a:rPr lang="en-GB" smtClean="0"/>
              <a:t>‹#›</a:t>
            </a:fld>
            <a:endParaRPr lang="en-GB"/>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453455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51884F-B219-4CFD-A48C-22C1FEB9A11A}" type="datetimeFigureOut">
              <a:rPr lang="en-GB" smtClean="0"/>
              <a:t>29/10/2022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907320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51884F-B219-4CFD-A48C-22C1FEB9A11A}" type="datetimeFigureOut">
              <a:rPr lang="en-GB" smtClean="0"/>
              <a:t>29/10/2022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E6ECD1-D785-4FF9-BD2F-4D1D02E733BF}" type="slidenum">
              <a:rPr lang="en-GB" smtClean="0"/>
              <a:t>‹#›</a:t>
            </a:fld>
            <a:endParaRPr lang="en-GB"/>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137520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451884F-B219-4CFD-A48C-22C1FEB9A11A}" type="datetimeFigureOut">
              <a:rPr lang="en-GB" smtClean="0"/>
              <a:t>29/10/2022</a:t>
            </a:fld>
            <a:endParaRPr lang="en-GB"/>
          </a:p>
        </p:txBody>
      </p:sp>
      <p:sp>
        <p:nvSpPr>
          <p:cNvPr id="6" name="Footer Placeholder 5"/>
          <p:cNvSpPr>
            <a:spLocks noGrp="1"/>
          </p:cNvSpPr>
          <p:nvPr>
            <p:ph type="ftr" sz="quarter" idx="11"/>
          </p:nvPr>
        </p:nvSpPr>
        <p:spPr>
          <a:xfrm>
            <a:off x="1125300" y="318640"/>
            <a:ext cx="4877818" cy="320931"/>
          </a:xfrm>
        </p:spPr>
        <p:txBody>
          <a:bodyPr/>
          <a:lstStyle/>
          <a:p>
            <a:endParaRPr lang="en-GB"/>
          </a:p>
        </p:txBody>
      </p:sp>
      <p:sp>
        <p:nvSpPr>
          <p:cNvPr id="7" name="Slide Number Placeholder 6"/>
          <p:cNvSpPr>
            <a:spLocks noGrp="1"/>
          </p:cNvSpPr>
          <p:nvPr>
            <p:ph type="sldNum" sz="quarter" idx="12"/>
          </p:nvPr>
        </p:nvSpPr>
        <p:spPr>
          <a:xfrm>
            <a:off x="6176794" y="137408"/>
            <a:ext cx="811019" cy="503578"/>
          </a:xfrm>
        </p:spPr>
        <p:txBody>
          <a:bodyPr/>
          <a:lstStyle/>
          <a:p>
            <a:fld id="{5FE6ECD1-D785-4FF9-BD2F-4D1D02E733BF}" type="slidenum">
              <a:rPr lang="en-GB" smtClean="0"/>
              <a:t>‹#›</a:t>
            </a:fld>
            <a:endParaRPr lang="en-GB"/>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493707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451884F-B219-4CFD-A48C-22C1FEB9A11A}" type="datetimeFigureOut">
              <a:rPr lang="en-GB" smtClean="0"/>
              <a:t>29/10/2022</a:t>
            </a:fld>
            <a:endParaRPr lang="en-GB"/>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5FE6ECD1-D785-4FF9-BD2F-4D1D02E733BF}" type="slidenum">
              <a:rPr lang="en-GB" smtClean="0"/>
              <a:t>‹#›</a:t>
            </a:fld>
            <a:endParaRPr lang="en-GB"/>
          </a:p>
        </p:txBody>
      </p:sp>
    </p:spTree>
    <p:extLst>
      <p:ext uri="{BB962C8B-B14F-4D97-AF65-F5344CB8AC3E}">
        <p14:creationId xmlns:p14="http://schemas.microsoft.com/office/powerpoint/2010/main" val="359031466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D63452D-FBFA-4989-A8C7-63B04814BED7}"/>
              </a:ext>
            </a:extLst>
          </p:cNvPr>
          <p:cNvSpPr txBox="1"/>
          <p:nvPr/>
        </p:nvSpPr>
        <p:spPr>
          <a:xfrm>
            <a:off x="2549237" y="1283854"/>
            <a:ext cx="7093526" cy="584775"/>
          </a:xfrm>
          <a:prstGeom prst="rect">
            <a:avLst/>
          </a:prstGeom>
          <a:noFill/>
        </p:spPr>
        <p:txBody>
          <a:bodyPr wrap="square" rtlCol="0">
            <a:spAutoFit/>
          </a:bodyPr>
          <a:lstStyle/>
          <a:p>
            <a:r>
              <a:rPr lang="en-US" sz="3200" b="1" dirty="0"/>
              <a:t>The Machine Learning Landscape</a:t>
            </a:r>
            <a:endParaRPr lang="en-GB" sz="3200" b="1" dirty="0"/>
          </a:p>
        </p:txBody>
      </p:sp>
      <p:sp>
        <p:nvSpPr>
          <p:cNvPr id="5" name="TextBox 4">
            <a:extLst>
              <a:ext uri="{FF2B5EF4-FFF2-40B4-BE49-F238E27FC236}">
                <a16:creationId xmlns:a16="http://schemas.microsoft.com/office/drawing/2014/main" xmlns="" id="{4DDC9E11-C8D2-422E-811D-968CD67A4FF3}"/>
              </a:ext>
            </a:extLst>
          </p:cNvPr>
          <p:cNvSpPr txBox="1"/>
          <p:nvPr/>
        </p:nvSpPr>
        <p:spPr>
          <a:xfrm>
            <a:off x="2669308" y="3608431"/>
            <a:ext cx="6474691" cy="1292662"/>
          </a:xfrm>
          <a:prstGeom prst="rect">
            <a:avLst/>
          </a:prstGeom>
          <a:noFill/>
        </p:spPr>
        <p:txBody>
          <a:bodyPr wrap="square" rtlCol="0">
            <a:spAutoFit/>
          </a:bodyPr>
          <a:lstStyle/>
          <a:p>
            <a:r>
              <a:rPr lang="en-US" b="1" dirty="0" smtClean="0">
                <a:latin typeface="Candara" panose="020E0502030303020204" pitchFamily="34" charset="0"/>
              </a:rPr>
              <a:t>Md</a:t>
            </a:r>
            <a:r>
              <a:rPr lang="en-US" b="1" dirty="0">
                <a:latin typeface="Candara" panose="020E0502030303020204" pitchFamily="34" charset="0"/>
              </a:rPr>
              <a:t>. Abu Naser </a:t>
            </a:r>
            <a:r>
              <a:rPr lang="en-US" b="1" dirty="0" err="1">
                <a:latin typeface="Candara" panose="020E0502030303020204" pitchFamily="34" charset="0"/>
              </a:rPr>
              <a:t>Mojumder</a:t>
            </a:r>
            <a:endParaRPr lang="en-US" b="1" dirty="0">
              <a:latin typeface="Candara" panose="020E0502030303020204" pitchFamily="34" charset="0"/>
            </a:endParaRPr>
          </a:p>
          <a:p>
            <a:r>
              <a:rPr lang="en-US" sz="1400" b="1" dirty="0">
                <a:latin typeface="Candara Light" panose="020E0502030303020204" pitchFamily="34" charset="0"/>
              </a:rPr>
              <a:t>Assistant Professor</a:t>
            </a:r>
          </a:p>
          <a:p>
            <a:r>
              <a:rPr lang="en-US" sz="1400" b="1" dirty="0">
                <a:latin typeface="Candara Light" panose="020E0502030303020204" pitchFamily="34" charset="0"/>
              </a:rPr>
              <a:t>Computer Science and Engineering</a:t>
            </a:r>
          </a:p>
          <a:p>
            <a:r>
              <a:rPr lang="en-US" sz="1400" b="1" dirty="0">
                <a:latin typeface="Candara Light" panose="020E0502030303020204" pitchFamily="34" charset="0"/>
              </a:rPr>
              <a:t>Sylhet Engineering College</a:t>
            </a:r>
          </a:p>
          <a:p>
            <a:endParaRPr lang="en-GB" b="1" dirty="0">
              <a:latin typeface="Candara Light" panose="020E0502030303020204" pitchFamily="34" charset="0"/>
            </a:endParaRPr>
          </a:p>
        </p:txBody>
      </p:sp>
      <p:sp>
        <p:nvSpPr>
          <p:cNvPr id="6" name="TextBox 5">
            <a:extLst>
              <a:ext uri="{FF2B5EF4-FFF2-40B4-BE49-F238E27FC236}">
                <a16:creationId xmlns:a16="http://schemas.microsoft.com/office/drawing/2014/main" xmlns="" id="{D23A85AD-8C2F-4F0F-95F2-A482475446EB}"/>
              </a:ext>
            </a:extLst>
          </p:cNvPr>
          <p:cNvSpPr txBox="1"/>
          <p:nvPr/>
        </p:nvSpPr>
        <p:spPr>
          <a:xfrm>
            <a:off x="5389418" y="914522"/>
            <a:ext cx="3094182" cy="369332"/>
          </a:xfrm>
          <a:prstGeom prst="rect">
            <a:avLst/>
          </a:prstGeom>
          <a:noFill/>
        </p:spPr>
        <p:txBody>
          <a:bodyPr wrap="square" rtlCol="0">
            <a:spAutoFit/>
          </a:bodyPr>
          <a:lstStyle/>
          <a:p>
            <a:r>
              <a:rPr lang="en-US" dirty="0"/>
              <a:t>Chapter One</a:t>
            </a:r>
            <a:endParaRPr lang="en-GB" dirty="0"/>
          </a:p>
        </p:txBody>
      </p:sp>
      <p:pic>
        <p:nvPicPr>
          <p:cNvPr id="2050" name="Picture 2" descr="Hands-On Machine Learning with Scikit-Learn, Keras, and TensorFlow:  Concepts, Tools, and Techniques to Build Intelligent…">
            <a:extLst>
              <a:ext uri="{FF2B5EF4-FFF2-40B4-BE49-F238E27FC236}">
                <a16:creationId xmlns:a16="http://schemas.microsoft.com/office/drawing/2014/main" xmlns="" id="{B21BB3F0-5F4E-4EAD-BA26-1E800782570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2956" y="2000166"/>
            <a:ext cx="2636550" cy="3459872"/>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67651EA1-E1E1-432F-B24C-1FE3FEE0E83A}"/>
              </a:ext>
            </a:extLst>
          </p:cNvPr>
          <p:cNvSpPr txBox="1"/>
          <p:nvPr/>
        </p:nvSpPr>
        <p:spPr>
          <a:xfrm>
            <a:off x="8059159" y="5591576"/>
            <a:ext cx="2169680" cy="369332"/>
          </a:xfrm>
          <a:prstGeom prst="rect">
            <a:avLst/>
          </a:prstGeom>
          <a:noFill/>
        </p:spPr>
        <p:txBody>
          <a:bodyPr wrap="square" rtlCol="0">
            <a:spAutoFit/>
          </a:bodyPr>
          <a:lstStyle/>
          <a:p>
            <a:r>
              <a:rPr lang="en-US" dirty="0"/>
              <a:t>Reference Book</a:t>
            </a:r>
            <a:endParaRPr lang="en-GB" dirty="0"/>
          </a:p>
        </p:txBody>
      </p:sp>
    </p:spTree>
    <p:extLst>
      <p:ext uri="{BB962C8B-B14F-4D97-AF65-F5344CB8AC3E}">
        <p14:creationId xmlns:p14="http://schemas.microsoft.com/office/powerpoint/2010/main" val="40090611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39564F-2FC5-409E-9BC4-B061FBD31FA4}"/>
              </a:ext>
            </a:extLst>
          </p:cNvPr>
          <p:cNvSpPr txBox="1"/>
          <p:nvPr/>
        </p:nvSpPr>
        <p:spPr>
          <a:xfrm>
            <a:off x="1034475" y="828615"/>
            <a:ext cx="11610108" cy="586892"/>
          </a:xfrm>
          <a:prstGeom prst="rect">
            <a:avLst/>
          </a:prstGeom>
          <a:noFill/>
        </p:spPr>
        <p:txBody>
          <a:bodyPr wrap="square" rtlCol="0">
            <a:spAutoFit/>
          </a:bodyPr>
          <a:lstStyle/>
          <a:p>
            <a:pPr>
              <a:lnSpc>
                <a:spcPct val="150000"/>
              </a:lnSpc>
            </a:pPr>
            <a:r>
              <a:rPr lang="en-US" sz="2400" b="1" dirty="0">
                <a:latin typeface="+mj-lt"/>
              </a:rPr>
              <a:t>Overfitting vs Best Fitting vs Underfitting</a:t>
            </a:r>
            <a:endParaRPr lang="en-GB" sz="2400" b="1" dirty="0">
              <a:latin typeface="+mj-lt"/>
            </a:endParaRPr>
          </a:p>
        </p:txBody>
      </p:sp>
      <p:sp>
        <p:nvSpPr>
          <p:cNvPr id="3" name="TextBox 2">
            <a:extLst>
              <a:ext uri="{FF2B5EF4-FFF2-40B4-BE49-F238E27FC236}">
                <a16:creationId xmlns:a16="http://schemas.microsoft.com/office/drawing/2014/main" xmlns="" id="{E5675C91-C079-4A4D-A227-CA306F665400}"/>
              </a:ext>
            </a:extLst>
          </p:cNvPr>
          <p:cNvSpPr txBox="1"/>
          <p:nvPr/>
        </p:nvSpPr>
        <p:spPr>
          <a:xfrm>
            <a:off x="1034475" y="1650604"/>
            <a:ext cx="9651998" cy="400110"/>
          </a:xfrm>
          <a:prstGeom prst="rect">
            <a:avLst/>
          </a:prstGeom>
          <a:gradFill>
            <a:gsLst>
              <a:gs pos="0">
                <a:schemeClr val="bg1">
                  <a:tint val="94000"/>
                  <a:satMod val="80000"/>
                  <a:lumMod val="106000"/>
                </a:schemeClr>
              </a:gs>
              <a:gs pos="100000">
                <a:schemeClr val="bg1">
                  <a:shade val="80000"/>
                  <a:lumMod val="108000"/>
                </a:schemeClr>
              </a:gs>
            </a:gsLst>
            <a:path path="circle">
              <a:fillToRect l="50000" t="50000" r="50000" b="50000"/>
            </a:path>
          </a:gradFill>
        </p:spPr>
        <p:txBody>
          <a:bodyPr wrap="square" rtlCol="0">
            <a:spAutoFit/>
          </a:bodyPr>
          <a:lstStyle/>
          <a:p>
            <a:pPr marL="285750" indent="-285750">
              <a:buFont typeface="Courier New" panose="02070309020205020404" pitchFamily="49" charset="0"/>
              <a:buChar char="o"/>
            </a:pPr>
            <a:endParaRPr lang="en-US" sz="2000" dirty="0">
              <a:latin typeface="Lora" pitchFamily="2" charset="0"/>
            </a:endParaRPr>
          </a:p>
        </p:txBody>
      </p:sp>
      <p:pic>
        <p:nvPicPr>
          <p:cNvPr id="1026" name="Picture 2">
            <a:extLst>
              <a:ext uri="{FF2B5EF4-FFF2-40B4-BE49-F238E27FC236}">
                <a16:creationId xmlns:a16="http://schemas.microsoft.com/office/drawing/2014/main" xmlns="" id="{3C57E874-469F-47BB-A481-3CE463877A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393" y="1650604"/>
            <a:ext cx="9472161" cy="33462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xmlns="" id="{D112318E-DD9F-4A1C-8C68-F60519ED4BFE}"/>
              </a:ext>
            </a:extLst>
          </p:cNvPr>
          <p:cNvSpPr/>
          <p:nvPr/>
        </p:nvSpPr>
        <p:spPr>
          <a:xfrm>
            <a:off x="1124393" y="5319286"/>
            <a:ext cx="1914371" cy="110837"/>
          </a:xfrm>
          <a:prstGeom prst="rect">
            <a:avLst/>
          </a:prstGeom>
          <a:solidFill>
            <a:srgbClr val="FF66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xmlns="" id="{814B238F-D4C8-4C10-B9DD-9E5F12E647BB}"/>
              </a:ext>
            </a:extLst>
          </p:cNvPr>
          <p:cNvSpPr txBox="1"/>
          <p:nvPr/>
        </p:nvSpPr>
        <p:spPr>
          <a:xfrm>
            <a:off x="1216756" y="5374704"/>
            <a:ext cx="2419927" cy="369332"/>
          </a:xfrm>
          <a:prstGeom prst="rect">
            <a:avLst/>
          </a:prstGeom>
          <a:noFill/>
        </p:spPr>
        <p:txBody>
          <a:bodyPr wrap="square" rtlCol="0">
            <a:spAutoFit/>
          </a:bodyPr>
          <a:lstStyle/>
          <a:p>
            <a:r>
              <a:rPr lang="en-US" dirty="0">
                <a:latin typeface="Lora" pitchFamily="2" charset="0"/>
              </a:rPr>
              <a:t>Prediction Line</a:t>
            </a:r>
            <a:endParaRPr lang="en-GB" dirty="0">
              <a:latin typeface="Lora" pitchFamily="2" charset="0"/>
            </a:endParaRPr>
          </a:p>
        </p:txBody>
      </p:sp>
      <p:sp>
        <p:nvSpPr>
          <p:cNvPr id="8" name="Oval 7">
            <a:extLst>
              <a:ext uri="{FF2B5EF4-FFF2-40B4-BE49-F238E27FC236}">
                <a16:creationId xmlns:a16="http://schemas.microsoft.com/office/drawing/2014/main" xmlns="" id="{B3C1BD5C-E526-4078-B7B4-772D6F8ED717}"/>
              </a:ext>
            </a:extLst>
          </p:cNvPr>
          <p:cNvSpPr/>
          <p:nvPr/>
        </p:nvSpPr>
        <p:spPr>
          <a:xfrm>
            <a:off x="4839855" y="5319286"/>
            <a:ext cx="129309" cy="110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xmlns="" id="{EF9B60DE-EC9E-40A8-8AA6-E06C5F2FFDCB}"/>
              </a:ext>
            </a:extLst>
          </p:cNvPr>
          <p:cNvSpPr/>
          <p:nvPr/>
        </p:nvSpPr>
        <p:spPr>
          <a:xfrm>
            <a:off x="5080000" y="5331261"/>
            <a:ext cx="129309" cy="110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xmlns="" id="{006F1797-A7C2-4496-9D92-A06710FECE2C}"/>
              </a:ext>
            </a:extLst>
          </p:cNvPr>
          <p:cNvSpPr/>
          <p:nvPr/>
        </p:nvSpPr>
        <p:spPr>
          <a:xfrm>
            <a:off x="5449455" y="5296624"/>
            <a:ext cx="129309" cy="110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xmlns="" id="{ECFA9C34-A4ED-4132-9EAA-E6521D8ECBF2}"/>
              </a:ext>
            </a:extLst>
          </p:cNvPr>
          <p:cNvSpPr/>
          <p:nvPr/>
        </p:nvSpPr>
        <p:spPr>
          <a:xfrm>
            <a:off x="4983018" y="5633199"/>
            <a:ext cx="129309" cy="110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xmlns="" id="{8F2BFC0A-9FF9-462A-BA93-6E6E9487B39E}"/>
              </a:ext>
            </a:extLst>
          </p:cNvPr>
          <p:cNvSpPr/>
          <p:nvPr/>
        </p:nvSpPr>
        <p:spPr>
          <a:xfrm>
            <a:off x="5384800" y="5623103"/>
            <a:ext cx="129309" cy="110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xmlns="" id="{98CB8398-52AF-4DC5-9772-9441325E2D8E}"/>
              </a:ext>
            </a:extLst>
          </p:cNvPr>
          <p:cNvSpPr/>
          <p:nvPr/>
        </p:nvSpPr>
        <p:spPr>
          <a:xfrm>
            <a:off x="5273963" y="5430123"/>
            <a:ext cx="129309" cy="110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xmlns="" id="{6C8480C8-18EB-4435-8689-77F8C37454A7}"/>
              </a:ext>
            </a:extLst>
          </p:cNvPr>
          <p:cNvSpPr/>
          <p:nvPr/>
        </p:nvSpPr>
        <p:spPr>
          <a:xfrm>
            <a:off x="4992255" y="5471686"/>
            <a:ext cx="129309" cy="110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xmlns="" id="{FEA60B64-4DE9-4CAE-BBDA-61D617B09D1E}"/>
              </a:ext>
            </a:extLst>
          </p:cNvPr>
          <p:cNvSpPr/>
          <p:nvPr/>
        </p:nvSpPr>
        <p:spPr>
          <a:xfrm>
            <a:off x="5183909" y="5595271"/>
            <a:ext cx="129309" cy="110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xmlns="" id="{9B02F76D-56DF-4427-839F-79E8F4CCECEE}"/>
              </a:ext>
            </a:extLst>
          </p:cNvPr>
          <p:cNvSpPr/>
          <p:nvPr/>
        </p:nvSpPr>
        <p:spPr>
          <a:xfrm>
            <a:off x="5578764" y="5471686"/>
            <a:ext cx="129309" cy="110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xmlns="" id="{9A8E615B-2985-42D8-8E02-617F0479C0F9}"/>
              </a:ext>
            </a:extLst>
          </p:cNvPr>
          <p:cNvSpPr txBox="1"/>
          <p:nvPr/>
        </p:nvSpPr>
        <p:spPr>
          <a:xfrm>
            <a:off x="4498109" y="5706108"/>
            <a:ext cx="2419927" cy="369332"/>
          </a:xfrm>
          <a:prstGeom prst="rect">
            <a:avLst/>
          </a:prstGeom>
          <a:noFill/>
        </p:spPr>
        <p:txBody>
          <a:bodyPr wrap="square" rtlCol="0">
            <a:spAutoFit/>
          </a:bodyPr>
          <a:lstStyle/>
          <a:p>
            <a:r>
              <a:rPr lang="en-US" dirty="0">
                <a:latin typeface="Lora" pitchFamily="2" charset="0"/>
              </a:rPr>
              <a:t>Original Data</a:t>
            </a:r>
            <a:endParaRPr lang="en-GB" dirty="0">
              <a:latin typeface="Lora" pitchFamily="2" charset="0"/>
            </a:endParaRPr>
          </a:p>
        </p:txBody>
      </p:sp>
    </p:spTree>
    <p:extLst>
      <p:ext uri="{BB962C8B-B14F-4D97-AF65-F5344CB8AC3E}">
        <p14:creationId xmlns:p14="http://schemas.microsoft.com/office/powerpoint/2010/main" val="10157801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39564F-2FC5-409E-9BC4-B061FBD31FA4}"/>
              </a:ext>
            </a:extLst>
          </p:cNvPr>
          <p:cNvSpPr txBox="1"/>
          <p:nvPr/>
        </p:nvSpPr>
        <p:spPr>
          <a:xfrm>
            <a:off x="1034475" y="828615"/>
            <a:ext cx="11610108" cy="586892"/>
          </a:xfrm>
          <a:prstGeom prst="rect">
            <a:avLst/>
          </a:prstGeom>
          <a:noFill/>
        </p:spPr>
        <p:txBody>
          <a:bodyPr wrap="square" rtlCol="0">
            <a:spAutoFit/>
          </a:bodyPr>
          <a:lstStyle/>
          <a:p>
            <a:pPr>
              <a:lnSpc>
                <a:spcPct val="150000"/>
              </a:lnSpc>
            </a:pPr>
            <a:r>
              <a:rPr lang="en-US" sz="2400" b="1" dirty="0">
                <a:latin typeface="+mj-lt"/>
              </a:rPr>
              <a:t>How to know a model is good or bad?(Testing and Validation)</a:t>
            </a:r>
            <a:endParaRPr lang="en-GB" sz="2400" b="1" dirty="0">
              <a:latin typeface="+mj-lt"/>
            </a:endParaRPr>
          </a:p>
        </p:txBody>
      </p:sp>
      <p:sp>
        <p:nvSpPr>
          <p:cNvPr id="3" name="TextBox 2">
            <a:extLst>
              <a:ext uri="{FF2B5EF4-FFF2-40B4-BE49-F238E27FC236}">
                <a16:creationId xmlns:a16="http://schemas.microsoft.com/office/drawing/2014/main" xmlns="" id="{E5675C91-C079-4A4D-A227-CA306F665400}"/>
              </a:ext>
            </a:extLst>
          </p:cNvPr>
          <p:cNvSpPr txBox="1"/>
          <p:nvPr/>
        </p:nvSpPr>
        <p:spPr>
          <a:xfrm>
            <a:off x="1034475" y="1650604"/>
            <a:ext cx="9651998" cy="3877985"/>
          </a:xfrm>
          <a:prstGeom prst="rect">
            <a:avLst/>
          </a:prstGeom>
          <a:gradFill>
            <a:gsLst>
              <a:gs pos="0">
                <a:schemeClr val="bg1">
                  <a:tint val="94000"/>
                  <a:satMod val="80000"/>
                  <a:lumMod val="106000"/>
                </a:schemeClr>
              </a:gs>
              <a:gs pos="100000">
                <a:schemeClr val="bg1">
                  <a:shade val="80000"/>
                  <a:lumMod val="108000"/>
                </a:schemeClr>
              </a:gs>
            </a:gsLst>
            <a:path path="circle">
              <a:fillToRect l="50000" t="50000" r="50000" b="50000"/>
            </a:path>
          </a:gradFill>
        </p:spPr>
        <p:txBody>
          <a:bodyPr wrap="square" rtlCol="0">
            <a:spAutoFit/>
          </a:bodyPr>
          <a:lstStyle/>
          <a:p>
            <a:pPr marL="285750" indent="-285750">
              <a:spcBef>
                <a:spcPts val="600"/>
              </a:spcBef>
              <a:buFont typeface="Courier New" panose="02070309020205020404" pitchFamily="49" charset="0"/>
              <a:buChar char="o"/>
            </a:pPr>
            <a:r>
              <a:rPr lang="en-US" dirty="0">
                <a:latin typeface="Lora" pitchFamily="2" charset="0"/>
              </a:rPr>
              <a:t>The only way to know how well a model will generalize to new cases is to actually try it out on new cases. </a:t>
            </a:r>
          </a:p>
          <a:p>
            <a:pPr marL="285750" indent="-285750">
              <a:spcBef>
                <a:spcPts val="600"/>
              </a:spcBef>
              <a:buFont typeface="Courier New" panose="02070309020205020404" pitchFamily="49" charset="0"/>
              <a:buChar char="o"/>
            </a:pPr>
            <a:r>
              <a:rPr lang="en-US" dirty="0">
                <a:latin typeface="Lora" pitchFamily="2" charset="0"/>
              </a:rPr>
              <a:t>A good option is to split your data into two sets</a:t>
            </a:r>
            <a:r>
              <a:rPr lang="en-US" b="1" dirty="0">
                <a:latin typeface="Lora" pitchFamily="2" charset="0"/>
              </a:rPr>
              <a:t>:</a:t>
            </a:r>
            <a:r>
              <a:rPr lang="en-US" b="1" dirty="0">
                <a:solidFill>
                  <a:schemeClr val="accent4"/>
                </a:solidFill>
                <a:latin typeface="Lora" pitchFamily="2" charset="0"/>
              </a:rPr>
              <a:t> the training set and the test set</a:t>
            </a:r>
            <a:r>
              <a:rPr lang="en-US" dirty="0">
                <a:latin typeface="Lora" pitchFamily="2" charset="0"/>
              </a:rPr>
              <a:t>. </a:t>
            </a:r>
          </a:p>
          <a:p>
            <a:pPr marL="285750" indent="-285750">
              <a:spcBef>
                <a:spcPts val="600"/>
              </a:spcBef>
              <a:buFont typeface="Courier New" panose="02070309020205020404" pitchFamily="49" charset="0"/>
              <a:buChar char="o"/>
            </a:pPr>
            <a:r>
              <a:rPr lang="en-US" b="1" dirty="0">
                <a:solidFill>
                  <a:schemeClr val="accent3"/>
                </a:solidFill>
                <a:latin typeface="Lora" pitchFamily="2" charset="0"/>
              </a:rPr>
              <a:t>You train your model using the training set</a:t>
            </a:r>
            <a:r>
              <a:rPr lang="en-US" dirty="0">
                <a:latin typeface="Lora" pitchFamily="2" charset="0"/>
              </a:rPr>
              <a:t>, and </a:t>
            </a:r>
            <a:r>
              <a:rPr lang="en-US" b="1" dirty="0">
                <a:solidFill>
                  <a:schemeClr val="accent6">
                    <a:lumMod val="75000"/>
                  </a:schemeClr>
                </a:solidFill>
                <a:latin typeface="Lora" pitchFamily="2" charset="0"/>
              </a:rPr>
              <a:t>you test it using the test set</a:t>
            </a:r>
            <a:r>
              <a:rPr lang="en-US" dirty="0">
                <a:latin typeface="Lora" pitchFamily="2" charset="0"/>
              </a:rPr>
              <a:t>. </a:t>
            </a:r>
          </a:p>
          <a:p>
            <a:pPr marL="285750" indent="-285750">
              <a:spcBef>
                <a:spcPts val="600"/>
              </a:spcBef>
              <a:buFont typeface="Courier New" panose="02070309020205020404" pitchFamily="49" charset="0"/>
              <a:buChar char="o"/>
            </a:pPr>
            <a:r>
              <a:rPr lang="en-US" dirty="0">
                <a:latin typeface="Lora" pitchFamily="2" charset="0"/>
              </a:rPr>
              <a:t>The error rate on new cases is called the </a:t>
            </a:r>
            <a:r>
              <a:rPr lang="en-US" b="1" dirty="0">
                <a:latin typeface="Lora" pitchFamily="2" charset="0"/>
              </a:rPr>
              <a:t>generalization error</a:t>
            </a:r>
            <a:r>
              <a:rPr lang="en-US" dirty="0">
                <a:latin typeface="Lora" pitchFamily="2" charset="0"/>
              </a:rPr>
              <a:t> (or out-of-sample error), and by evaluating your model on the test set, you get an estimate of this error. </a:t>
            </a:r>
          </a:p>
          <a:p>
            <a:pPr marL="285750" indent="-285750">
              <a:spcBef>
                <a:spcPts val="600"/>
              </a:spcBef>
              <a:buFont typeface="Courier New" panose="02070309020205020404" pitchFamily="49" charset="0"/>
              <a:buChar char="o"/>
            </a:pPr>
            <a:r>
              <a:rPr lang="en-US" dirty="0">
                <a:latin typeface="Lora" pitchFamily="2" charset="0"/>
              </a:rPr>
              <a:t>This value tells you how well your model will perform on instances it has never seen before. </a:t>
            </a:r>
          </a:p>
          <a:p>
            <a:pPr marL="285750" indent="-285750">
              <a:spcBef>
                <a:spcPts val="600"/>
              </a:spcBef>
              <a:buFont typeface="Courier New" panose="02070309020205020404" pitchFamily="49" charset="0"/>
              <a:buChar char="o"/>
            </a:pPr>
            <a:r>
              <a:rPr lang="en-US" dirty="0">
                <a:latin typeface="Lora" pitchFamily="2" charset="0"/>
              </a:rPr>
              <a:t>If the training error is low (i.e., your model makes few mistakes on the training set) but the generalization error is high, it means that your model is overfitting the training data. </a:t>
            </a:r>
          </a:p>
          <a:p>
            <a:pPr marL="285750" indent="-285750">
              <a:spcBef>
                <a:spcPts val="600"/>
              </a:spcBef>
              <a:buFont typeface="Courier New" panose="02070309020205020404" pitchFamily="49" charset="0"/>
              <a:buChar char="o"/>
            </a:pPr>
            <a:r>
              <a:rPr lang="en-US" dirty="0">
                <a:latin typeface="Lora" pitchFamily="2" charset="0"/>
              </a:rPr>
              <a:t>Then you might need regularization. </a:t>
            </a:r>
          </a:p>
        </p:txBody>
      </p:sp>
    </p:spTree>
    <p:extLst>
      <p:ext uri="{BB962C8B-B14F-4D97-AF65-F5344CB8AC3E}">
        <p14:creationId xmlns:p14="http://schemas.microsoft.com/office/powerpoint/2010/main" val="42757205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39564F-2FC5-409E-9BC4-B061FBD31FA4}"/>
              </a:ext>
            </a:extLst>
          </p:cNvPr>
          <p:cNvSpPr txBox="1"/>
          <p:nvPr/>
        </p:nvSpPr>
        <p:spPr>
          <a:xfrm>
            <a:off x="1034475" y="828615"/>
            <a:ext cx="11610108" cy="586892"/>
          </a:xfrm>
          <a:prstGeom prst="rect">
            <a:avLst/>
          </a:prstGeom>
          <a:noFill/>
        </p:spPr>
        <p:txBody>
          <a:bodyPr wrap="square" rtlCol="0">
            <a:spAutoFit/>
          </a:bodyPr>
          <a:lstStyle/>
          <a:p>
            <a:pPr>
              <a:lnSpc>
                <a:spcPct val="150000"/>
              </a:lnSpc>
            </a:pPr>
            <a:r>
              <a:rPr lang="en-US" sz="2400" b="1" dirty="0">
                <a:latin typeface="+mj-lt"/>
              </a:rPr>
              <a:t>Model’s Performance Measure Techniques</a:t>
            </a:r>
            <a:endParaRPr lang="en-GB" sz="2400" b="1" dirty="0">
              <a:latin typeface="+mj-lt"/>
            </a:endParaRPr>
          </a:p>
        </p:txBody>
      </p:sp>
      <p:sp>
        <p:nvSpPr>
          <p:cNvPr id="3" name="TextBox 2">
            <a:extLst>
              <a:ext uri="{FF2B5EF4-FFF2-40B4-BE49-F238E27FC236}">
                <a16:creationId xmlns:a16="http://schemas.microsoft.com/office/drawing/2014/main" xmlns="" id="{E5675C91-C079-4A4D-A227-CA306F665400}"/>
              </a:ext>
            </a:extLst>
          </p:cNvPr>
          <p:cNvSpPr txBox="1"/>
          <p:nvPr/>
        </p:nvSpPr>
        <p:spPr>
          <a:xfrm>
            <a:off x="1034475" y="1650604"/>
            <a:ext cx="9651998" cy="1631216"/>
          </a:xfrm>
          <a:prstGeom prst="rect">
            <a:avLst/>
          </a:prstGeom>
          <a:gradFill>
            <a:gsLst>
              <a:gs pos="0">
                <a:schemeClr val="bg1">
                  <a:tint val="94000"/>
                  <a:satMod val="80000"/>
                  <a:lumMod val="106000"/>
                </a:schemeClr>
              </a:gs>
              <a:gs pos="100000">
                <a:schemeClr val="bg1">
                  <a:shade val="80000"/>
                  <a:lumMod val="108000"/>
                </a:schemeClr>
              </a:gs>
            </a:gsLst>
            <a:path path="circle">
              <a:fillToRect l="50000" t="50000" r="50000" b="50000"/>
            </a:path>
          </a:gradFill>
        </p:spPr>
        <p:txBody>
          <a:bodyPr wrap="square" rtlCol="0">
            <a:spAutoFit/>
          </a:bodyPr>
          <a:lstStyle/>
          <a:p>
            <a:pPr marL="285750" indent="-285750">
              <a:buFont typeface="Courier New" panose="02070309020205020404" pitchFamily="49" charset="0"/>
              <a:buChar char="o"/>
            </a:pPr>
            <a:r>
              <a:rPr lang="en-US" sz="2000" dirty="0">
                <a:latin typeface="Lora" pitchFamily="2" charset="0"/>
              </a:rPr>
              <a:t>Confusion Matrix</a:t>
            </a:r>
          </a:p>
          <a:p>
            <a:pPr marL="285750" indent="-285750">
              <a:buFont typeface="Courier New" panose="02070309020205020404" pitchFamily="49" charset="0"/>
              <a:buChar char="o"/>
            </a:pPr>
            <a:r>
              <a:rPr lang="en-US" sz="2000" dirty="0">
                <a:latin typeface="Lora" pitchFamily="2" charset="0"/>
              </a:rPr>
              <a:t>Accuracy</a:t>
            </a:r>
          </a:p>
          <a:p>
            <a:pPr marL="285750" indent="-285750">
              <a:buFont typeface="Courier New" panose="02070309020205020404" pitchFamily="49" charset="0"/>
              <a:buChar char="o"/>
            </a:pPr>
            <a:r>
              <a:rPr lang="en-US" sz="2000" dirty="0">
                <a:latin typeface="Lora" pitchFamily="2" charset="0"/>
              </a:rPr>
              <a:t>Precision</a:t>
            </a:r>
          </a:p>
          <a:p>
            <a:pPr marL="285750" indent="-285750">
              <a:buFont typeface="Courier New" panose="02070309020205020404" pitchFamily="49" charset="0"/>
              <a:buChar char="o"/>
            </a:pPr>
            <a:r>
              <a:rPr lang="en-US" sz="2000" dirty="0">
                <a:latin typeface="Lora" pitchFamily="2" charset="0"/>
              </a:rPr>
              <a:t>Recall</a:t>
            </a:r>
          </a:p>
          <a:p>
            <a:pPr marL="285750" indent="-285750">
              <a:buFont typeface="Courier New" panose="02070309020205020404" pitchFamily="49" charset="0"/>
              <a:buChar char="o"/>
            </a:pPr>
            <a:r>
              <a:rPr lang="en-US" sz="2000" dirty="0">
                <a:latin typeface="Lora" pitchFamily="2" charset="0"/>
              </a:rPr>
              <a:t>F1 Score</a:t>
            </a:r>
          </a:p>
        </p:txBody>
      </p:sp>
    </p:spTree>
    <p:extLst>
      <p:ext uri="{BB962C8B-B14F-4D97-AF65-F5344CB8AC3E}">
        <p14:creationId xmlns:p14="http://schemas.microsoft.com/office/powerpoint/2010/main" val="16665740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39564F-2FC5-409E-9BC4-B061FBD31FA4}"/>
              </a:ext>
            </a:extLst>
          </p:cNvPr>
          <p:cNvSpPr txBox="1"/>
          <p:nvPr/>
        </p:nvSpPr>
        <p:spPr>
          <a:xfrm>
            <a:off x="1034475" y="828615"/>
            <a:ext cx="11610108" cy="586892"/>
          </a:xfrm>
          <a:prstGeom prst="rect">
            <a:avLst/>
          </a:prstGeom>
          <a:noFill/>
        </p:spPr>
        <p:txBody>
          <a:bodyPr wrap="square" rtlCol="0">
            <a:spAutoFit/>
          </a:bodyPr>
          <a:lstStyle/>
          <a:p>
            <a:pPr>
              <a:lnSpc>
                <a:spcPct val="150000"/>
              </a:lnSpc>
            </a:pPr>
            <a:r>
              <a:rPr lang="en-US" sz="2400" b="1" dirty="0">
                <a:latin typeface="+mj-lt"/>
              </a:rPr>
              <a:t>Confusion Matrix</a:t>
            </a:r>
            <a:endParaRPr lang="en-GB" sz="2400" b="1" dirty="0">
              <a:latin typeface="+mj-lt"/>
            </a:endParaRPr>
          </a:p>
        </p:txBody>
      </p:sp>
      <p:sp>
        <p:nvSpPr>
          <p:cNvPr id="3" name="TextBox 2">
            <a:extLst>
              <a:ext uri="{FF2B5EF4-FFF2-40B4-BE49-F238E27FC236}">
                <a16:creationId xmlns:a16="http://schemas.microsoft.com/office/drawing/2014/main" xmlns="" id="{E5675C91-C079-4A4D-A227-CA306F665400}"/>
              </a:ext>
            </a:extLst>
          </p:cNvPr>
          <p:cNvSpPr txBox="1"/>
          <p:nvPr/>
        </p:nvSpPr>
        <p:spPr>
          <a:xfrm>
            <a:off x="1034475" y="1488681"/>
            <a:ext cx="5449452" cy="1261884"/>
          </a:xfrm>
          <a:prstGeom prst="rect">
            <a:avLst/>
          </a:prstGeom>
          <a:gradFill>
            <a:gsLst>
              <a:gs pos="0">
                <a:schemeClr val="bg1">
                  <a:tint val="94000"/>
                  <a:satMod val="80000"/>
                  <a:lumMod val="106000"/>
                </a:schemeClr>
              </a:gs>
              <a:gs pos="100000">
                <a:schemeClr val="bg1">
                  <a:shade val="80000"/>
                  <a:lumMod val="108000"/>
                </a:schemeClr>
              </a:gs>
            </a:gsLst>
            <a:path path="circle">
              <a:fillToRect l="50000" t="50000" r="50000" b="50000"/>
            </a:path>
          </a:gradFill>
        </p:spPr>
        <p:txBody>
          <a:bodyPr wrap="square" rtlCol="0">
            <a:spAutoFit/>
          </a:bodyPr>
          <a:lstStyle/>
          <a:p>
            <a:pPr marL="285750" indent="-285750">
              <a:buFont typeface="Courier New" panose="02070309020205020404" pitchFamily="49" charset="0"/>
              <a:buChar char="o"/>
            </a:pPr>
            <a:r>
              <a:rPr lang="en-US" sz="2000" dirty="0">
                <a:latin typeface="Lora" pitchFamily="2" charset="0"/>
              </a:rPr>
              <a:t>Consider a classification model used to generate the result(see figure):</a:t>
            </a:r>
          </a:p>
          <a:p>
            <a:pPr marL="742950" lvl="1" indent="-285750">
              <a:buFont typeface="Courier New" panose="02070309020205020404" pitchFamily="49" charset="0"/>
              <a:buChar char="o"/>
            </a:pPr>
            <a:r>
              <a:rPr lang="en-US" dirty="0">
                <a:latin typeface="Lora" pitchFamily="2" charset="0"/>
              </a:rPr>
              <a:t>The blue points are labelled positive.</a:t>
            </a:r>
          </a:p>
          <a:p>
            <a:pPr marL="742950" lvl="1" indent="-285750">
              <a:buFont typeface="Courier New" panose="02070309020205020404" pitchFamily="49" charset="0"/>
              <a:buChar char="o"/>
            </a:pPr>
            <a:r>
              <a:rPr lang="en-US" dirty="0">
                <a:latin typeface="Lora" pitchFamily="2" charset="0"/>
              </a:rPr>
              <a:t>The red points are labelled negative.</a:t>
            </a:r>
          </a:p>
        </p:txBody>
      </p:sp>
      <p:grpSp>
        <p:nvGrpSpPr>
          <p:cNvPr id="4" name="Group 3">
            <a:extLst>
              <a:ext uri="{FF2B5EF4-FFF2-40B4-BE49-F238E27FC236}">
                <a16:creationId xmlns:a16="http://schemas.microsoft.com/office/drawing/2014/main" xmlns="" id="{EADD225D-627D-4D41-A396-2FB956F3A462}"/>
              </a:ext>
            </a:extLst>
          </p:cNvPr>
          <p:cNvGrpSpPr/>
          <p:nvPr/>
        </p:nvGrpSpPr>
        <p:grpSpPr>
          <a:xfrm>
            <a:off x="6862619" y="1415507"/>
            <a:ext cx="4221018" cy="3098981"/>
            <a:chOff x="6862619" y="1415507"/>
            <a:chExt cx="4221018" cy="3098981"/>
          </a:xfrm>
        </p:grpSpPr>
        <p:graphicFrame>
          <p:nvGraphicFramePr>
            <p:cNvPr id="6" name="Chart 5">
              <a:extLst>
                <a:ext uri="{FF2B5EF4-FFF2-40B4-BE49-F238E27FC236}">
                  <a16:creationId xmlns:a16="http://schemas.microsoft.com/office/drawing/2014/main" xmlns="" id="{22614F07-AB4E-44BF-A9E5-4D6B4DE5AA69}"/>
                </a:ext>
              </a:extLst>
            </p:cNvPr>
            <p:cNvGraphicFramePr/>
            <p:nvPr>
              <p:extLst>
                <p:ext uri="{D42A27DB-BD31-4B8C-83A1-F6EECF244321}">
                  <p14:modId xmlns:p14="http://schemas.microsoft.com/office/powerpoint/2010/main" val="2752672700"/>
                </p:ext>
              </p:extLst>
            </p:nvPr>
          </p:nvGraphicFramePr>
          <p:xfrm>
            <a:off x="6862619" y="1415507"/>
            <a:ext cx="4221018" cy="3098981"/>
          </p:xfrm>
          <a:graphic>
            <a:graphicData uri="http://schemas.openxmlformats.org/drawingml/2006/chart">
              <c:chart xmlns:c="http://schemas.openxmlformats.org/drawingml/2006/chart" xmlns:r="http://schemas.openxmlformats.org/officeDocument/2006/relationships" r:id="rId2"/>
            </a:graphicData>
          </a:graphic>
        </p:graphicFrame>
        <p:sp>
          <p:nvSpPr>
            <p:cNvPr id="7" name="Oval 6">
              <a:extLst>
                <a:ext uri="{FF2B5EF4-FFF2-40B4-BE49-F238E27FC236}">
                  <a16:creationId xmlns:a16="http://schemas.microsoft.com/office/drawing/2014/main" xmlns="" id="{87013DA0-CBD6-4963-A069-74CCCE313558}"/>
                </a:ext>
              </a:extLst>
            </p:cNvPr>
            <p:cNvSpPr/>
            <p:nvPr/>
          </p:nvSpPr>
          <p:spPr>
            <a:xfrm>
              <a:off x="7712363" y="2830224"/>
              <a:ext cx="166255" cy="166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xmlns="" id="{D19C3946-163D-4726-83C3-D65FCDEE0BB1}"/>
                </a:ext>
              </a:extLst>
            </p:cNvPr>
            <p:cNvSpPr/>
            <p:nvPr/>
          </p:nvSpPr>
          <p:spPr>
            <a:xfrm>
              <a:off x="8603672" y="2461130"/>
              <a:ext cx="166255" cy="166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xmlns="" id="{E525DE95-7A70-46C8-A3F6-403DE87F7E4D}"/>
                </a:ext>
              </a:extLst>
            </p:cNvPr>
            <p:cNvSpPr/>
            <p:nvPr/>
          </p:nvSpPr>
          <p:spPr>
            <a:xfrm>
              <a:off x="8065654" y="2423048"/>
              <a:ext cx="166255" cy="166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xmlns="" id="{D8292288-22E3-4B02-A914-D665006E10CA}"/>
                </a:ext>
              </a:extLst>
            </p:cNvPr>
            <p:cNvSpPr/>
            <p:nvPr/>
          </p:nvSpPr>
          <p:spPr>
            <a:xfrm>
              <a:off x="8973128" y="2465748"/>
              <a:ext cx="166255" cy="166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xmlns="" id="{4C092591-F8CF-40D5-8F43-9973D609F21D}"/>
                </a:ext>
              </a:extLst>
            </p:cNvPr>
            <p:cNvSpPr/>
            <p:nvPr/>
          </p:nvSpPr>
          <p:spPr>
            <a:xfrm>
              <a:off x="9139383" y="2140874"/>
              <a:ext cx="166255" cy="166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xmlns="" id="{969454DC-DDD4-4916-9D1E-D0872AC282BC}"/>
                </a:ext>
              </a:extLst>
            </p:cNvPr>
            <p:cNvSpPr/>
            <p:nvPr/>
          </p:nvSpPr>
          <p:spPr>
            <a:xfrm>
              <a:off x="9351818" y="2845312"/>
              <a:ext cx="166255" cy="166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xmlns="" id="{43C677C9-4DED-48B4-B520-EC263EFCBC56}"/>
                </a:ext>
              </a:extLst>
            </p:cNvPr>
            <p:cNvSpPr/>
            <p:nvPr/>
          </p:nvSpPr>
          <p:spPr>
            <a:xfrm>
              <a:off x="9758217" y="1982434"/>
              <a:ext cx="166255" cy="166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xmlns="" id="{BD7C499A-C642-4153-A005-94F5EE203233}"/>
                </a:ext>
              </a:extLst>
            </p:cNvPr>
            <p:cNvSpPr/>
            <p:nvPr/>
          </p:nvSpPr>
          <p:spPr>
            <a:xfrm>
              <a:off x="8231909" y="2762185"/>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xmlns="" id="{950E4279-49B5-4A93-B7E7-AA7C360971CB}"/>
                </a:ext>
              </a:extLst>
            </p:cNvPr>
            <p:cNvSpPr/>
            <p:nvPr/>
          </p:nvSpPr>
          <p:spPr>
            <a:xfrm>
              <a:off x="9439563" y="2227136"/>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xmlns="" id="{771DF182-8205-408C-8E27-3900CDF2A7BB}"/>
                </a:ext>
              </a:extLst>
            </p:cNvPr>
            <p:cNvSpPr/>
            <p:nvPr/>
          </p:nvSpPr>
          <p:spPr>
            <a:xfrm>
              <a:off x="8806873" y="3447292"/>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xmlns="" id="{EA5818B7-5E8F-4677-856A-6B500B10CF34}"/>
                </a:ext>
              </a:extLst>
            </p:cNvPr>
            <p:cNvSpPr/>
            <p:nvPr/>
          </p:nvSpPr>
          <p:spPr>
            <a:xfrm>
              <a:off x="8959274" y="2996478"/>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xmlns="" id="{85075389-0A6A-41CF-A221-F04663BC594E}"/>
                </a:ext>
              </a:extLst>
            </p:cNvPr>
            <p:cNvSpPr/>
            <p:nvPr/>
          </p:nvSpPr>
          <p:spPr>
            <a:xfrm>
              <a:off x="9758218" y="2632489"/>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xmlns="" id="{67BFFB2A-DD87-4FD5-96C8-83E820008AA0}"/>
                </a:ext>
              </a:extLst>
            </p:cNvPr>
            <p:cNvSpPr/>
            <p:nvPr/>
          </p:nvSpPr>
          <p:spPr>
            <a:xfrm>
              <a:off x="9855200" y="3000375"/>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xmlns="" id="{72C58B8A-9542-4B89-92E6-3CA2ECE37637}"/>
                </a:ext>
              </a:extLst>
            </p:cNvPr>
            <p:cNvSpPr/>
            <p:nvPr/>
          </p:nvSpPr>
          <p:spPr>
            <a:xfrm>
              <a:off x="10220035" y="2116372"/>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5" name="Oval 24">
            <a:extLst>
              <a:ext uri="{FF2B5EF4-FFF2-40B4-BE49-F238E27FC236}">
                <a16:creationId xmlns:a16="http://schemas.microsoft.com/office/drawing/2014/main" xmlns="" id="{34CA2CA6-BCD8-445B-B19F-521BE1F10FDD}"/>
              </a:ext>
            </a:extLst>
          </p:cNvPr>
          <p:cNvSpPr/>
          <p:nvPr/>
        </p:nvSpPr>
        <p:spPr>
          <a:xfrm>
            <a:off x="8250384" y="4935126"/>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xmlns="" id="{98C01251-23CB-4E83-96C8-963EE5851127}"/>
              </a:ext>
            </a:extLst>
          </p:cNvPr>
          <p:cNvSpPr/>
          <p:nvPr/>
        </p:nvSpPr>
        <p:spPr>
          <a:xfrm>
            <a:off x="8250383" y="4622215"/>
            <a:ext cx="166255" cy="166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xmlns="" id="{D5CD911C-2CD6-4B23-BAE3-5E2C7998D5AB}"/>
              </a:ext>
            </a:extLst>
          </p:cNvPr>
          <p:cNvSpPr txBox="1"/>
          <p:nvPr/>
        </p:nvSpPr>
        <p:spPr>
          <a:xfrm>
            <a:off x="8435111" y="4857607"/>
            <a:ext cx="2205180" cy="338554"/>
          </a:xfrm>
          <a:prstGeom prst="rect">
            <a:avLst/>
          </a:prstGeom>
          <a:noFill/>
        </p:spPr>
        <p:txBody>
          <a:bodyPr wrap="square" rtlCol="0">
            <a:spAutoFit/>
          </a:bodyPr>
          <a:lstStyle/>
          <a:p>
            <a:r>
              <a:rPr lang="en-US" sz="1600" b="1" dirty="0">
                <a:latin typeface="Lora" pitchFamily="2" charset="0"/>
              </a:rPr>
              <a:t>Red Type  </a:t>
            </a:r>
            <a:r>
              <a:rPr lang="en-US" sz="1050" b="1" dirty="0">
                <a:latin typeface="Lora" pitchFamily="2" charset="0"/>
              </a:rPr>
              <a:t>(Negative Type)</a:t>
            </a:r>
            <a:endParaRPr lang="en-GB" sz="1600" b="1" dirty="0">
              <a:latin typeface="Lora" pitchFamily="2" charset="0"/>
            </a:endParaRPr>
          </a:p>
        </p:txBody>
      </p:sp>
      <p:sp>
        <p:nvSpPr>
          <p:cNvPr id="28" name="TextBox 27">
            <a:extLst>
              <a:ext uri="{FF2B5EF4-FFF2-40B4-BE49-F238E27FC236}">
                <a16:creationId xmlns:a16="http://schemas.microsoft.com/office/drawing/2014/main" xmlns="" id="{1490A8B2-C841-4D12-8A85-E75AED1FBF76}"/>
              </a:ext>
            </a:extLst>
          </p:cNvPr>
          <p:cNvSpPr txBox="1"/>
          <p:nvPr/>
        </p:nvSpPr>
        <p:spPr>
          <a:xfrm>
            <a:off x="8432209" y="4528328"/>
            <a:ext cx="2337391" cy="338554"/>
          </a:xfrm>
          <a:prstGeom prst="rect">
            <a:avLst/>
          </a:prstGeom>
          <a:noFill/>
        </p:spPr>
        <p:txBody>
          <a:bodyPr wrap="square" rtlCol="0">
            <a:spAutoFit/>
          </a:bodyPr>
          <a:lstStyle/>
          <a:p>
            <a:r>
              <a:rPr lang="en-US" sz="1600" b="1" dirty="0">
                <a:latin typeface="Lora" pitchFamily="2" charset="0"/>
              </a:rPr>
              <a:t>Blue Type </a:t>
            </a:r>
            <a:r>
              <a:rPr lang="en-US" sz="1000" b="1" dirty="0">
                <a:latin typeface="Lora" pitchFamily="2" charset="0"/>
              </a:rPr>
              <a:t>(Positive Type)</a:t>
            </a:r>
            <a:endParaRPr lang="en-GB" sz="1600" b="1" dirty="0">
              <a:latin typeface="Lora" pitchFamily="2" charset="0"/>
            </a:endParaRPr>
          </a:p>
        </p:txBody>
      </p:sp>
      <p:pic>
        <p:nvPicPr>
          <p:cNvPr id="1026" name="Picture 2" descr="Confusion Matrix">
            <a:extLst>
              <a:ext uri="{FF2B5EF4-FFF2-40B4-BE49-F238E27FC236}">
                <a16:creationId xmlns:a16="http://schemas.microsoft.com/office/drawing/2014/main" xmlns="" id="{D98682DE-2F80-4C93-A360-E15015D72EB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8195" y="3396823"/>
            <a:ext cx="2337390" cy="16287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xmlns="" id="{4D13D30C-FE53-4C92-B104-C194DBABF9F1}"/>
              </a:ext>
            </a:extLst>
          </p:cNvPr>
          <p:cNvSpPr txBox="1"/>
          <p:nvPr/>
        </p:nvSpPr>
        <p:spPr>
          <a:xfrm>
            <a:off x="968664" y="2925716"/>
            <a:ext cx="5717309" cy="307777"/>
          </a:xfrm>
          <a:prstGeom prst="rect">
            <a:avLst/>
          </a:prstGeom>
          <a:noFill/>
        </p:spPr>
        <p:txBody>
          <a:bodyPr wrap="square" rtlCol="0">
            <a:spAutoFit/>
          </a:bodyPr>
          <a:lstStyle/>
          <a:p>
            <a:r>
              <a:rPr lang="en-US" sz="1400" b="1" dirty="0">
                <a:latin typeface="Lora" pitchFamily="2" charset="0"/>
              </a:rPr>
              <a:t>Confusion Matrix Template:</a:t>
            </a:r>
            <a:endParaRPr lang="en-GB" sz="1400" b="1" dirty="0">
              <a:latin typeface="Lora" pitchFamily="2" charset="0"/>
            </a:endParaRPr>
          </a:p>
        </p:txBody>
      </p:sp>
    </p:spTree>
    <p:extLst>
      <p:ext uri="{BB962C8B-B14F-4D97-AF65-F5344CB8AC3E}">
        <p14:creationId xmlns:p14="http://schemas.microsoft.com/office/powerpoint/2010/main" val="1257594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39564F-2FC5-409E-9BC4-B061FBD31FA4}"/>
              </a:ext>
            </a:extLst>
          </p:cNvPr>
          <p:cNvSpPr txBox="1"/>
          <p:nvPr/>
        </p:nvSpPr>
        <p:spPr>
          <a:xfrm>
            <a:off x="1034475" y="828615"/>
            <a:ext cx="11610108" cy="586892"/>
          </a:xfrm>
          <a:prstGeom prst="rect">
            <a:avLst/>
          </a:prstGeom>
          <a:noFill/>
        </p:spPr>
        <p:txBody>
          <a:bodyPr wrap="square" rtlCol="0">
            <a:spAutoFit/>
          </a:bodyPr>
          <a:lstStyle/>
          <a:p>
            <a:pPr>
              <a:lnSpc>
                <a:spcPct val="150000"/>
              </a:lnSpc>
            </a:pPr>
            <a:r>
              <a:rPr lang="en-US" sz="2400" b="1" dirty="0">
                <a:latin typeface="+mj-lt"/>
              </a:rPr>
              <a:t>Confusion Matrix(cont..)</a:t>
            </a:r>
            <a:endParaRPr lang="en-GB" sz="2400" b="1" dirty="0">
              <a:latin typeface="+mj-lt"/>
            </a:endParaRPr>
          </a:p>
        </p:txBody>
      </p:sp>
      <p:sp>
        <p:nvSpPr>
          <p:cNvPr id="3" name="TextBox 2">
            <a:extLst>
              <a:ext uri="{FF2B5EF4-FFF2-40B4-BE49-F238E27FC236}">
                <a16:creationId xmlns:a16="http://schemas.microsoft.com/office/drawing/2014/main" xmlns="" id="{E5675C91-C079-4A4D-A227-CA306F665400}"/>
              </a:ext>
            </a:extLst>
          </p:cNvPr>
          <p:cNvSpPr txBox="1"/>
          <p:nvPr/>
        </p:nvSpPr>
        <p:spPr>
          <a:xfrm>
            <a:off x="1034475" y="1650604"/>
            <a:ext cx="9651998" cy="369332"/>
          </a:xfrm>
          <a:prstGeom prst="rect">
            <a:avLst/>
          </a:prstGeom>
          <a:gradFill>
            <a:gsLst>
              <a:gs pos="0">
                <a:schemeClr val="bg1">
                  <a:tint val="94000"/>
                  <a:satMod val="80000"/>
                  <a:lumMod val="106000"/>
                </a:schemeClr>
              </a:gs>
              <a:gs pos="100000">
                <a:schemeClr val="bg1">
                  <a:shade val="80000"/>
                  <a:lumMod val="108000"/>
                </a:schemeClr>
              </a:gs>
            </a:gsLst>
            <a:path path="circle">
              <a:fillToRect l="50000" t="50000" r="50000" b="50000"/>
            </a:path>
          </a:gradFill>
        </p:spPr>
        <p:txBody>
          <a:bodyPr wrap="square" rtlCol="0">
            <a:spAutoFit/>
          </a:bodyPr>
          <a:lstStyle/>
          <a:p>
            <a:r>
              <a:rPr lang="en-US" b="1" dirty="0">
                <a:latin typeface="Lora" pitchFamily="2" charset="0"/>
              </a:rPr>
              <a:t>Making the Confusion Matrix:</a:t>
            </a:r>
          </a:p>
        </p:txBody>
      </p:sp>
      <p:graphicFrame>
        <p:nvGraphicFramePr>
          <p:cNvPr id="4" name="Chart 3">
            <a:extLst>
              <a:ext uri="{FF2B5EF4-FFF2-40B4-BE49-F238E27FC236}">
                <a16:creationId xmlns:a16="http://schemas.microsoft.com/office/drawing/2014/main" xmlns="" id="{097EC888-D538-484A-B9EE-1CDA495C5A7A}"/>
              </a:ext>
            </a:extLst>
          </p:cNvPr>
          <p:cNvGraphicFramePr/>
          <p:nvPr>
            <p:extLst>
              <p:ext uri="{D42A27DB-BD31-4B8C-83A1-F6EECF244321}">
                <p14:modId xmlns:p14="http://schemas.microsoft.com/office/powerpoint/2010/main" val="2780468757"/>
              </p:ext>
            </p:extLst>
          </p:nvPr>
        </p:nvGraphicFramePr>
        <p:xfrm>
          <a:off x="7001164" y="1082998"/>
          <a:ext cx="4221018" cy="3098981"/>
        </p:xfrm>
        <a:graphic>
          <a:graphicData uri="http://schemas.openxmlformats.org/drawingml/2006/chart">
            <c:chart xmlns:c="http://schemas.openxmlformats.org/drawingml/2006/chart" xmlns:r="http://schemas.openxmlformats.org/officeDocument/2006/relationships" r:id="rId2"/>
          </a:graphicData>
        </a:graphic>
      </p:graphicFrame>
      <p:sp>
        <p:nvSpPr>
          <p:cNvPr id="5" name="Oval 4">
            <a:extLst>
              <a:ext uri="{FF2B5EF4-FFF2-40B4-BE49-F238E27FC236}">
                <a16:creationId xmlns:a16="http://schemas.microsoft.com/office/drawing/2014/main" xmlns="" id="{905B4A54-94BB-4762-AB40-9BBAD407666E}"/>
              </a:ext>
            </a:extLst>
          </p:cNvPr>
          <p:cNvSpPr/>
          <p:nvPr/>
        </p:nvSpPr>
        <p:spPr>
          <a:xfrm>
            <a:off x="7850908" y="2405355"/>
            <a:ext cx="166255" cy="166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xmlns="" id="{8C6B8E08-46E4-45E8-990A-6F51E06C3828}"/>
              </a:ext>
            </a:extLst>
          </p:cNvPr>
          <p:cNvSpPr/>
          <p:nvPr/>
        </p:nvSpPr>
        <p:spPr>
          <a:xfrm>
            <a:off x="8742217" y="2036261"/>
            <a:ext cx="166255" cy="166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xmlns="" id="{9511D751-8EC6-459C-92BD-07B329941195}"/>
              </a:ext>
            </a:extLst>
          </p:cNvPr>
          <p:cNvSpPr/>
          <p:nvPr/>
        </p:nvSpPr>
        <p:spPr>
          <a:xfrm>
            <a:off x="8204199" y="1998179"/>
            <a:ext cx="166255" cy="166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xmlns="" id="{E03D1D5E-33C9-470D-9269-576CB6850C3F}"/>
              </a:ext>
            </a:extLst>
          </p:cNvPr>
          <p:cNvSpPr/>
          <p:nvPr/>
        </p:nvSpPr>
        <p:spPr>
          <a:xfrm>
            <a:off x="9111673" y="2040879"/>
            <a:ext cx="166255" cy="166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xmlns="" id="{C5A7C32E-C484-4F05-863C-944F707E3718}"/>
              </a:ext>
            </a:extLst>
          </p:cNvPr>
          <p:cNvSpPr/>
          <p:nvPr/>
        </p:nvSpPr>
        <p:spPr>
          <a:xfrm>
            <a:off x="9277928" y="1716005"/>
            <a:ext cx="166255" cy="166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xmlns="" id="{87BE936F-0CDA-4315-8A49-8C779092F721}"/>
              </a:ext>
            </a:extLst>
          </p:cNvPr>
          <p:cNvSpPr/>
          <p:nvPr/>
        </p:nvSpPr>
        <p:spPr>
          <a:xfrm>
            <a:off x="9490363" y="2420443"/>
            <a:ext cx="166255" cy="166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xmlns="" id="{A5D0C932-E7CF-4A34-9AB0-887A47546F33}"/>
              </a:ext>
            </a:extLst>
          </p:cNvPr>
          <p:cNvSpPr/>
          <p:nvPr/>
        </p:nvSpPr>
        <p:spPr>
          <a:xfrm>
            <a:off x="9896762" y="1557565"/>
            <a:ext cx="166255" cy="166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xmlns="" id="{5F8D06F3-9E8E-46BD-8EFA-CA90EE673E16}"/>
              </a:ext>
            </a:extLst>
          </p:cNvPr>
          <p:cNvSpPr/>
          <p:nvPr/>
        </p:nvSpPr>
        <p:spPr>
          <a:xfrm>
            <a:off x="10229271" y="2124493"/>
            <a:ext cx="166255" cy="166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xmlns="" id="{E307823C-1897-421D-810A-B41B50CCBF6C}"/>
              </a:ext>
            </a:extLst>
          </p:cNvPr>
          <p:cNvSpPr/>
          <p:nvPr/>
        </p:nvSpPr>
        <p:spPr>
          <a:xfrm>
            <a:off x="8370454" y="2337316"/>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xmlns="" id="{A50DA119-D13C-4994-8CBF-B3474CD3C0DF}"/>
              </a:ext>
            </a:extLst>
          </p:cNvPr>
          <p:cNvSpPr/>
          <p:nvPr/>
        </p:nvSpPr>
        <p:spPr>
          <a:xfrm>
            <a:off x="9578108" y="1802267"/>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xmlns="" id="{C614D846-1AD6-4D11-8734-F7934D69D3A6}"/>
              </a:ext>
            </a:extLst>
          </p:cNvPr>
          <p:cNvSpPr/>
          <p:nvPr/>
        </p:nvSpPr>
        <p:spPr>
          <a:xfrm>
            <a:off x="8945418" y="3022423"/>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xmlns="" id="{C33F4FAD-9FF4-405C-810F-3A747F0D9D9C}"/>
              </a:ext>
            </a:extLst>
          </p:cNvPr>
          <p:cNvSpPr/>
          <p:nvPr/>
        </p:nvSpPr>
        <p:spPr>
          <a:xfrm>
            <a:off x="9097819" y="2571609"/>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xmlns="" id="{82D1AB40-9588-4183-AB2E-00E0AF26D25D}"/>
              </a:ext>
            </a:extLst>
          </p:cNvPr>
          <p:cNvSpPr/>
          <p:nvPr/>
        </p:nvSpPr>
        <p:spPr>
          <a:xfrm>
            <a:off x="9896763" y="2207620"/>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xmlns="" id="{732BF0FB-A912-475D-83FB-3FA7F6499D5B}"/>
              </a:ext>
            </a:extLst>
          </p:cNvPr>
          <p:cNvSpPr/>
          <p:nvPr/>
        </p:nvSpPr>
        <p:spPr>
          <a:xfrm>
            <a:off x="9744363" y="2823592"/>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xmlns="" id="{4C025C60-076A-499F-AA13-C832E4BC86FB}"/>
              </a:ext>
            </a:extLst>
          </p:cNvPr>
          <p:cNvSpPr/>
          <p:nvPr/>
        </p:nvSpPr>
        <p:spPr>
          <a:xfrm>
            <a:off x="9993745" y="2575506"/>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xmlns="" id="{D850001E-A2AE-4B33-97A8-CF844159DCA9}"/>
              </a:ext>
            </a:extLst>
          </p:cNvPr>
          <p:cNvSpPr/>
          <p:nvPr/>
        </p:nvSpPr>
        <p:spPr>
          <a:xfrm>
            <a:off x="10358580" y="1691503"/>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1" name="Group 20">
            <a:extLst>
              <a:ext uri="{FF2B5EF4-FFF2-40B4-BE49-F238E27FC236}">
                <a16:creationId xmlns:a16="http://schemas.microsoft.com/office/drawing/2014/main" xmlns="" id="{0A0FC455-4527-4A0F-9A32-B79C5181EE3F}"/>
              </a:ext>
            </a:extLst>
          </p:cNvPr>
          <p:cNvGrpSpPr/>
          <p:nvPr/>
        </p:nvGrpSpPr>
        <p:grpSpPr>
          <a:xfrm>
            <a:off x="6918036" y="1415507"/>
            <a:ext cx="4221018" cy="3098981"/>
            <a:chOff x="6862619" y="1415507"/>
            <a:chExt cx="4221018" cy="3098981"/>
          </a:xfrm>
        </p:grpSpPr>
        <p:graphicFrame>
          <p:nvGraphicFramePr>
            <p:cNvPr id="22" name="Chart 21">
              <a:extLst>
                <a:ext uri="{FF2B5EF4-FFF2-40B4-BE49-F238E27FC236}">
                  <a16:creationId xmlns:a16="http://schemas.microsoft.com/office/drawing/2014/main" xmlns="" id="{6C28A057-7A19-4B26-A981-49CB11AF3221}"/>
                </a:ext>
              </a:extLst>
            </p:cNvPr>
            <p:cNvGraphicFramePr/>
            <p:nvPr>
              <p:extLst>
                <p:ext uri="{D42A27DB-BD31-4B8C-83A1-F6EECF244321}">
                  <p14:modId xmlns:p14="http://schemas.microsoft.com/office/powerpoint/2010/main" val="1513364857"/>
                </p:ext>
              </p:extLst>
            </p:nvPr>
          </p:nvGraphicFramePr>
          <p:xfrm>
            <a:off x="6862619" y="1415507"/>
            <a:ext cx="4221018" cy="3098981"/>
          </p:xfrm>
          <a:graphic>
            <a:graphicData uri="http://schemas.openxmlformats.org/drawingml/2006/chart">
              <c:chart xmlns:c="http://schemas.openxmlformats.org/drawingml/2006/chart" xmlns:r="http://schemas.openxmlformats.org/officeDocument/2006/relationships" r:id="rId3"/>
            </a:graphicData>
          </a:graphic>
        </p:graphicFrame>
        <p:sp>
          <p:nvSpPr>
            <p:cNvPr id="23" name="Oval 22">
              <a:extLst>
                <a:ext uri="{FF2B5EF4-FFF2-40B4-BE49-F238E27FC236}">
                  <a16:creationId xmlns:a16="http://schemas.microsoft.com/office/drawing/2014/main" xmlns="" id="{EBBBB38A-1BBB-420A-A9BB-2D02AFB182F9}"/>
                </a:ext>
              </a:extLst>
            </p:cNvPr>
            <p:cNvSpPr/>
            <p:nvPr/>
          </p:nvSpPr>
          <p:spPr>
            <a:xfrm>
              <a:off x="7712363" y="2830224"/>
              <a:ext cx="166255" cy="166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xmlns="" id="{6B935CBE-2398-403F-A30C-FBA36DC8D17A}"/>
                </a:ext>
              </a:extLst>
            </p:cNvPr>
            <p:cNvSpPr/>
            <p:nvPr/>
          </p:nvSpPr>
          <p:spPr>
            <a:xfrm>
              <a:off x="8603672" y="2461130"/>
              <a:ext cx="166255" cy="166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xmlns="" id="{87728127-7A9E-47A0-9D02-70567D7D03EA}"/>
                </a:ext>
              </a:extLst>
            </p:cNvPr>
            <p:cNvSpPr/>
            <p:nvPr/>
          </p:nvSpPr>
          <p:spPr>
            <a:xfrm>
              <a:off x="8065654" y="2423048"/>
              <a:ext cx="166255" cy="166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xmlns="" id="{23A7AC3A-4691-423E-B5F8-5E10B25B6C75}"/>
                </a:ext>
              </a:extLst>
            </p:cNvPr>
            <p:cNvSpPr/>
            <p:nvPr/>
          </p:nvSpPr>
          <p:spPr>
            <a:xfrm>
              <a:off x="8973128" y="2465748"/>
              <a:ext cx="166255" cy="166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xmlns="" id="{757DF04D-2DC8-4F98-96F7-EFDD945AA98E}"/>
                </a:ext>
              </a:extLst>
            </p:cNvPr>
            <p:cNvSpPr/>
            <p:nvPr/>
          </p:nvSpPr>
          <p:spPr>
            <a:xfrm>
              <a:off x="9139383" y="2140874"/>
              <a:ext cx="166255" cy="166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xmlns="" id="{A36577B8-007B-4C3B-95E6-CC1201F18BF1}"/>
                </a:ext>
              </a:extLst>
            </p:cNvPr>
            <p:cNvSpPr/>
            <p:nvPr/>
          </p:nvSpPr>
          <p:spPr>
            <a:xfrm>
              <a:off x="9351818" y="2845312"/>
              <a:ext cx="166255" cy="166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xmlns="" id="{92D7A6BC-3CAD-4012-9979-10BF92D72273}"/>
                </a:ext>
              </a:extLst>
            </p:cNvPr>
            <p:cNvSpPr/>
            <p:nvPr/>
          </p:nvSpPr>
          <p:spPr>
            <a:xfrm>
              <a:off x="9758217" y="1982434"/>
              <a:ext cx="166255" cy="166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xmlns="" id="{D0B0BEB3-4A94-445C-B3C1-2E35ECC5C7A6}"/>
                </a:ext>
              </a:extLst>
            </p:cNvPr>
            <p:cNvSpPr/>
            <p:nvPr/>
          </p:nvSpPr>
          <p:spPr>
            <a:xfrm>
              <a:off x="8231909" y="2762185"/>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xmlns="" id="{2BCA08B4-B59D-4410-9410-0C00BD85B660}"/>
                </a:ext>
              </a:extLst>
            </p:cNvPr>
            <p:cNvSpPr/>
            <p:nvPr/>
          </p:nvSpPr>
          <p:spPr>
            <a:xfrm>
              <a:off x="9439563" y="2227136"/>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xmlns="" id="{BE0DAEF7-0635-4EFA-9BAE-4B5004131BC2}"/>
                </a:ext>
              </a:extLst>
            </p:cNvPr>
            <p:cNvSpPr/>
            <p:nvPr/>
          </p:nvSpPr>
          <p:spPr>
            <a:xfrm>
              <a:off x="8806873" y="3447292"/>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xmlns="" id="{C0E3A9DF-331A-4CBF-932C-CF4863330F55}"/>
                </a:ext>
              </a:extLst>
            </p:cNvPr>
            <p:cNvSpPr/>
            <p:nvPr/>
          </p:nvSpPr>
          <p:spPr>
            <a:xfrm>
              <a:off x="8959274" y="2996478"/>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xmlns="" id="{C02387F9-F2E6-4700-9411-144402977B8E}"/>
                </a:ext>
              </a:extLst>
            </p:cNvPr>
            <p:cNvSpPr/>
            <p:nvPr/>
          </p:nvSpPr>
          <p:spPr>
            <a:xfrm>
              <a:off x="9758218" y="2632489"/>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xmlns="" id="{00B158FB-A729-425B-A81A-75439F5EDA2A}"/>
                </a:ext>
              </a:extLst>
            </p:cNvPr>
            <p:cNvSpPr/>
            <p:nvPr/>
          </p:nvSpPr>
          <p:spPr>
            <a:xfrm>
              <a:off x="9855200" y="3000375"/>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xmlns="" id="{A62D2F51-B22D-4D80-BF79-112CE1B94413}"/>
                </a:ext>
              </a:extLst>
            </p:cNvPr>
            <p:cNvSpPr/>
            <p:nvPr/>
          </p:nvSpPr>
          <p:spPr>
            <a:xfrm>
              <a:off x="10220035" y="2116372"/>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9" name="TextBox 38">
            <a:extLst>
              <a:ext uri="{FF2B5EF4-FFF2-40B4-BE49-F238E27FC236}">
                <a16:creationId xmlns:a16="http://schemas.microsoft.com/office/drawing/2014/main" xmlns="" id="{3E0D6DB4-D7B2-4864-9D03-D1E15BDE8488}"/>
              </a:ext>
            </a:extLst>
          </p:cNvPr>
          <p:cNvSpPr txBox="1"/>
          <p:nvPr/>
        </p:nvSpPr>
        <p:spPr>
          <a:xfrm>
            <a:off x="1071420" y="2027219"/>
            <a:ext cx="5828144" cy="1200329"/>
          </a:xfrm>
          <a:prstGeom prst="rect">
            <a:avLst/>
          </a:prstGeom>
          <a:noFill/>
        </p:spPr>
        <p:txBody>
          <a:bodyPr wrap="square" rtlCol="0">
            <a:spAutoFit/>
          </a:bodyPr>
          <a:lstStyle/>
          <a:p>
            <a:pPr marL="342900" indent="-342900">
              <a:buFont typeface="Wingdings" panose="05000000000000000000" pitchFamily="2" charset="2"/>
              <a:buChar char="q"/>
            </a:pPr>
            <a:r>
              <a:rPr lang="en-US" dirty="0">
                <a:latin typeface="Lora" pitchFamily="2" charset="0"/>
              </a:rPr>
              <a:t>True Positive:	  </a:t>
            </a:r>
            <a:r>
              <a:rPr lang="en-US" b="1" dirty="0">
                <a:solidFill>
                  <a:srgbClr val="0070C0"/>
                </a:solidFill>
                <a:latin typeface="Lora" pitchFamily="2" charset="0"/>
              </a:rPr>
              <a:t>6 blue above line</a:t>
            </a:r>
            <a:r>
              <a:rPr lang="en-US" dirty="0">
                <a:latin typeface="Lora" pitchFamily="2" charset="0"/>
              </a:rPr>
              <a:t>.   (TP)</a:t>
            </a:r>
          </a:p>
          <a:p>
            <a:pPr marL="342900" indent="-342900">
              <a:buFont typeface="Wingdings" panose="05000000000000000000" pitchFamily="2" charset="2"/>
              <a:buChar char="q"/>
            </a:pPr>
            <a:r>
              <a:rPr lang="en-US" dirty="0">
                <a:latin typeface="Lora" pitchFamily="2" charset="0"/>
              </a:rPr>
              <a:t>True Negative: </a:t>
            </a:r>
            <a:r>
              <a:rPr lang="en-US" b="1" dirty="0">
                <a:solidFill>
                  <a:srgbClr val="C00000"/>
                </a:solidFill>
                <a:latin typeface="Lora" pitchFamily="2" charset="0"/>
              </a:rPr>
              <a:t>5 red below line</a:t>
            </a:r>
            <a:r>
              <a:rPr lang="en-US" dirty="0">
                <a:solidFill>
                  <a:srgbClr val="C00000"/>
                </a:solidFill>
                <a:latin typeface="Lora" pitchFamily="2" charset="0"/>
              </a:rPr>
              <a:t>.    (TN)</a:t>
            </a:r>
          </a:p>
          <a:p>
            <a:pPr marL="342900" indent="-342900">
              <a:buFont typeface="Wingdings" panose="05000000000000000000" pitchFamily="2" charset="2"/>
              <a:buChar char="q"/>
            </a:pPr>
            <a:r>
              <a:rPr lang="en-US" dirty="0">
                <a:latin typeface="Lora" pitchFamily="2" charset="0"/>
              </a:rPr>
              <a:t>False Positive: </a:t>
            </a:r>
            <a:r>
              <a:rPr lang="en-US" b="1" dirty="0">
                <a:solidFill>
                  <a:srgbClr val="C00000"/>
                </a:solidFill>
                <a:latin typeface="Lora" pitchFamily="2" charset="0"/>
              </a:rPr>
              <a:t>2 red above line     </a:t>
            </a:r>
            <a:r>
              <a:rPr lang="en-US" dirty="0">
                <a:solidFill>
                  <a:srgbClr val="C00000"/>
                </a:solidFill>
                <a:latin typeface="Lora" pitchFamily="2" charset="0"/>
              </a:rPr>
              <a:t>(FP)</a:t>
            </a:r>
          </a:p>
          <a:p>
            <a:pPr marL="342900" indent="-342900">
              <a:buFont typeface="Wingdings" panose="05000000000000000000" pitchFamily="2" charset="2"/>
              <a:buChar char="q"/>
            </a:pPr>
            <a:r>
              <a:rPr lang="en-US" dirty="0">
                <a:latin typeface="Lora" pitchFamily="2" charset="0"/>
              </a:rPr>
              <a:t>False Negative:  </a:t>
            </a:r>
            <a:r>
              <a:rPr lang="en-US" b="1" dirty="0">
                <a:solidFill>
                  <a:srgbClr val="0070C0"/>
                </a:solidFill>
                <a:latin typeface="Lora" pitchFamily="2" charset="0"/>
              </a:rPr>
              <a:t>1 blue below line.   (FN)</a:t>
            </a:r>
            <a:endParaRPr lang="en-GB" dirty="0">
              <a:latin typeface="Lora" pitchFamily="2" charset="0"/>
            </a:endParaRPr>
          </a:p>
        </p:txBody>
      </p:sp>
      <p:graphicFrame>
        <p:nvGraphicFramePr>
          <p:cNvPr id="40" name="Table 40">
            <a:extLst>
              <a:ext uri="{FF2B5EF4-FFF2-40B4-BE49-F238E27FC236}">
                <a16:creationId xmlns:a16="http://schemas.microsoft.com/office/drawing/2014/main" xmlns="" id="{4C2097F0-FB86-4101-9172-0242C0608B00}"/>
              </a:ext>
            </a:extLst>
          </p:cNvPr>
          <p:cNvGraphicFramePr>
            <a:graphicFrameLocks noGrp="1"/>
          </p:cNvGraphicFramePr>
          <p:nvPr>
            <p:extLst>
              <p:ext uri="{D42A27DB-BD31-4B8C-83A1-F6EECF244321}">
                <p14:modId xmlns:p14="http://schemas.microsoft.com/office/powerpoint/2010/main" val="1118066008"/>
              </p:ext>
            </p:extLst>
          </p:nvPr>
        </p:nvGraphicFramePr>
        <p:xfrm>
          <a:off x="1126837" y="3503272"/>
          <a:ext cx="4733637" cy="1152278"/>
        </p:xfrm>
        <a:graphic>
          <a:graphicData uri="http://schemas.openxmlformats.org/drawingml/2006/table">
            <a:tbl>
              <a:tblPr firstRow="1" bandRow="1">
                <a:tableStyleId>{073A0DAA-6AF3-43AB-8588-CEC1D06C72B9}</a:tableStyleId>
              </a:tblPr>
              <a:tblGrid>
                <a:gridCol w="1577879">
                  <a:extLst>
                    <a:ext uri="{9D8B030D-6E8A-4147-A177-3AD203B41FA5}">
                      <a16:colId xmlns:a16="http://schemas.microsoft.com/office/drawing/2014/main" xmlns="" val="2774437030"/>
                    </a:ext>
                  </a:extLst>
                </a:gridCol>
                <a:gridCol w="1577879">
                  <a:extLst>
                    <a:ext uri="{9D8B030D-6E8A-4147-A177-3AD203B41FA5}">
                      <a16:colId xmlns:a16="http://schemas.microsoft.com/office/drawing/2014/main" xmlns="" val="2060742505"/>
                    </a:ext>
                  </a:extLst>
                </a:gridCol>
                <a:gridCol w="1577879">
                  <a:extLst>
                    <a:ext uri="{9D8B030D-6E8A-4147-A177-3AD203B41FA5}">
                      <a16:colId xmlns:a16="http://schemas.microsoft.com/office/drawing/2014/main" xmlns="" val="55816435"/>
                    </a:ext>
                  </a:extLst>
                </a:gridCol>
              </a:tblGrid>
              <a:tr h="0">
                <a:tc>
                  <a:txBody>
                    <a:bodyPr/>
                    <a:lstStyle/>
                    <a:p>
                      <a:endParaRPr lang="en-GB" dirty="0"/>
                    </a:p>
                  </a:txBody>
                  <a:tcPr anchor="ctr"/>
                </a:tc>
                <a:tc>
                  <a:txBody>
                    <a:bodyPr/>
                    <a:lstStyle/>
                    <a:p>
                      <a:pPr algn="ctr"/>
                      <a:r>
                        <a:rPr lang="en-US" sz="1200" dirty="0"/>
                        <a:t>Predicted Blues</a:t>
                      </a:r>
                      <a:endParaRPr lang="en-GB" sz="1200" dirty="0"/>
                    </a:p>
                  </a:txBody>
                  <a:tcPr anchor="ctr"/>
                </a:tc>
                <a:tc>
                  <a:txBody>
                    <a:bodyPr/>
                    <a:lstStyle/>
                    <a:p>
                      <a:r>
                        <a:rPr lang="en-US" sz="1200" dirty="0"/>
                        <a:t>Predicted Reds</a:t>
                      </a:r>
                      <a:endParaRPr lang="en-GB" sz="1200" dirty="0"/>
                    </a:p>
                  </a:txBody>
                  <a:tcPr anchor="ctr"/>
                </a:tc>
                <a:extLst>
                  <a:ext uri="{0D108BD9-81ED-4DB2-BD59-A6C34878D82A}">
                    <a16:rowId xmlns:a16="http://schemas.microsoft.com/office/drawing/2014/main" xmlns="" val="1895548106"/>
                  </a:ext>
                </a:extLst>
              </a:tr>
              <a:tr h="393259">
                <a:tc>
                  <a:txBody>
                    <a:bodyPr/>
                    <a:lstStyle/>
                    <a:p>
                      <a:r>
                        <a:rPr lang="en-US" sz="1200" b="1" dirty="0"/>
                        <a:t>Actual Blues</a:t>
                      </a:r>
                      <a:endParaRPr lang="en-GB" sz="1200" b="1" dirty="0"/>
                    </a:p>
                  </a:txBody>
                  <a:tcPr anchor="ctr"/>
                </a:tc>
                <a:tc>
                  <a:txBody>
                    <a:bodyPr/>
                    <a:lstStyle/>
                    <a:p>
                      <a:pPr algn="ctr"/>
                      <a:r>
                        <a:rPr lang="en-US" dirty="0"/>
                        <a:t>6 (TP)</a:t>
                      </a:r>
                      <a:endParaRPr lang="en-GB" dirty="0"/>
                    </a:p>
                  </a:txBody>
                  <a:tcPr anchor="ctr"/>
                </a:tc>
                <a:tc>
                  <a:txBody>
                    <a:bodyPr/>
                    <a:lstStyle/>
                    <a:p>
                      <a:pPr algn="ctr"/>
                      <a:r>
                        <a:rPr lang="en-US" dirty="0"/>
                        <a:t>1 (FN)</a:t>
                      </a:r>
                      <a:endParaRPr lang="en-GB" dirty="0"/>
                    </a:p>
                  </a:txBody>
                  <a:tcPr anchor="ctr"/>
                </a:tc>
                <a:extLst>
                  <a:ext uri="{0D108BD9-81ED-4DB2-BD59-A6C34878D82A}">
                    <a16:rowId xmlns:a16="http://schemas.microsoft.com/office/drawing/2014/main" xmlns="" val="1698249071"/>
                  </a:ext>
                </a:extLst>
              </a:tr>
              <a:tr h="393259">
                <a:tc>
                  <a:txBody>
                    <a:bodyPr/>
                    <a:lstStyle/>
                    <a:p>
                      <a:r>
                        <a:rPr lang="en-US" sz="1200" b="1" dirty="0"/>
                        <a:t>Actual Reds</a:t>
                      </a:r>
                      <a:endParaRPr lang="en-GB" sz="1200" b="1" dirty="0"/>
                    </a:p>
                  </a:txBody>
                  <a:tcPr anchor="ctr"/>
                </a:tc>
                <a:tc>
                  <a:txBody>
                    <a:bodyPr/>
                    <a:lstStyle/>
                    <a:p>
                      <a:pPr algn="ctr"/>
                      <a:r>
                        <a:rPr lang="en-US" dirty="0"/>
                        <a:t>2 (FP)</a:t>
                      </a:r>
                      <a:endParaRPr lang="en-GB" dirty="0"/>
                    </a:p>
                  </a:txBody>
                  <a:tcPr anchor="ctr"/>
                </a:tc>
                <a:tc>
                  <a:txBody>
                    <a:bodyPr/>
                    <a:lstStyle/>
                    <a:p>
                      <a:pPr algn="ctr"/>
                      <a:r>
                        <a:rPr lang="en-US" dirty="0"/>
                        <a:t>5 (TN)</a:t>
                      </a:r>
                      <a:endParaRPr lang="en-GB" dirty="0"/>
                    </a:p>
                  </a:txBody>
                  <a:tcPr anchor="ctr"/>
                </a:tc>
                <a:extLst>
                  <a:ext uri="{0D108BD9-81ED-4DB2-BD59-A6C34878D82A}">
                    <a16:rowId xmlns:a16="http://schemas.microsoft.com/office/drawing/2014/main" xmlns="" val="2475666858"/>
                  </a:ext>
                </a:extLst>
              </a:tr>
            </a:tbl>
          </a:graphicData>
        </a:graphic>
      </p:graphicFrame>
      <p:sp>
        <p:nvSpPr>
          <p:cNvPr id="41" name="TextBox 40">
            <a:extLst>
              <a:ext uri="{FF2B5EF4-FFF2-40B4-BE49-F238E27FC236}">
                <a16:creationId xmlns:a16="http://schemas.microsoft.com/office/drawing/2014/main" xmlns="" id="{0EDD6652-4B66-47EF-A1EE-6391BEE07A9B}"/>
              </a:ext>
            </a:extLst>
          </p:cNvPr>
          <p:cNvSpPr txBox="1"/>
          <p:nvPr/>
        </p:nvSpPr>
        <p:spPr>
          <a:xfrm>
            <a:off x="1071419" y="4950691"/>
            <a:ext cx="7587669" cy="830997"/>
          </a:xfrm>
          <a:prstGeom prst="rect">
            <a:avLst/>
          </a:prstGeom>
          <a:noFill/>
        </p:spPr>
        <p:txBody>
          <a:bodyPr wrap="square" rtlCol="0">
            <a:spAutoFit/>
          </a:bodyPr>
          <a:lstStyle/>
          <a:p>
            <a:r>
              <a:rPr lang="en-US" sz="1600" dirty="0">
                <a:latin typeface="Lora" pitchFamily="2" charset="0"/>
              </a:rPr>
              <a:t>Total Predictions : 					</a:t>
            </a:r>
            <a:r>
              <a:rPr lang="en-US" sz="1600" b="1" dirty="0">
                <a:latin typeface="Lora" pitchFamily="2" charset="0"/>
              </a:rPr>
              <a:t>14</a:t>
            </a:r>
          </a:p>
          <a:p>
            <a:r>
              <a:rPr lang="en-US" sz="1600" dirty="0">
                <a:latin typeface="Lora" pitchFamily="2" charset="0"/>
              </a:rPr>
              <a:t>Total Right Predictions</a:t>
            </a:r>
            <a:r>
              <a:rPr lang="en-US" sz="1600" dirty="0">
                <a:latin typeface="Lora" pitchFamily="2" charset="0"/>
                <a:sym typeface="Wingdings" panose="05000000000000000000" pitchFamily="2" charset="2"/>
              </a:rPr>
              <a:t>: (TP+TN)</a:t>
            </a:r>
            <a:r>
              <a:rPr lang="en-US" sz="1600" dirty="0">
                <a:latin typeface="Lora" pitchFamily="2" charset="0"/>
              </a:rPr>
              <a:t> 		</a:t>
            </a:r>
            <a:r>
              <a:rPr lang="en-US" sz="1600" b="1" dirty="0">
                <a:latin typeface="Lora" pitchFamily="2" charset="0"/>
              </a:rPr>
              <a:t>6+5 = 11</a:t>
            </a:r>
          </a:p>
          <a:p>
            <a:r>
              <a:rPr lang="en-US" sz="1600" dirty="0">
                <a:latin typeface="Lora" pitchFamily="2" charset="0"/>
              </a:rPr>
              <a:t>Total Wrong Predictions: (FP+FN)		</a:t>
            </a:r>
            <a:r>
              <a:rPr lang="en-US" sz="1600" b="1" dirty="0">
                <a:latin typeface="Lora" pitchFamily="2" charset="0"/>
              </a:rPr>
              <a:t>2+1 = 3</a:t>
            </a:r>
            <a:endParaRPr lang="en-GB" sz="1600" b="1" dirty="0">
              <a:latin typeface="Lora" pitchFamily="2" charset="0"/>
            </a:endParaRPr>
          </a:p>
        </p:txBody>
      </p:sp>
      <p:sp>
        <p:nvSpPr>
          <p:cNvPr id="42" name="Oval 41">
            <a:extLst>
              <a:ext uri="{FF2B5EF4-FFF2-40B4-BE49-F238E27FC236}">
                <a16:creationId xmlns:a16="http://schemas.microsoft.com/office/drawing/2014/main" xmlns="" id="{B7BA709D-FC34-2B73-A8F1-17C109D7609E}"/>
              </a:ext>
            </a:extLst>
          </p:cNvPr>
          <p:cNvSpPr/>
          <p:nvPr/>
        </p:nvSpPr>
        <p:spPr>
          <a:xfrm>
            <a:off x="8250384" y="4935126"/>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xmlns="" id="{B223EB6F-9C48-E157-871F-A22A3BEDA965}"/>
              </a:ext>
            </a:extLst>
          </p:cNvPr>
          <p:cNvSpPr/>
          <p:nvPr/>
        </p:nvSpPr>
        <p:spPr>
          <a:xfrm>
            <a:off x="8250383" y="4622215"/>
            <a:ext cx="166255" cy="166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TextBox 43">
            <a:extLst>
              <a:ext uri="{FF2B5EF4-FFF2-40B4-BE49-F238E27FC236}">
                <a16:creationId xmlns:a16="http://schemas.microsoft.com/office/drawing/2014/main" xmlns="" id="{1FDCFBED-DDBD-AA64-A319-62B18016678B}"/>
              </a:ext>
            </a:extLst>
          </p:cNvPr>
          <p:cNvSpPr txBox="1"/>
          <p:nvPr/>
        </p:nvSpPr>
        <p:spPr>
          <a:xfrm>
            <a:off x="8435111" y="4857607"/>
            <a:ext cx="2205180" cy="338554"/>
          </a:xfrm>
          <a:prstGeom prst="rect">
            <a:avLst/>
          </a:prstGeom>
          <a:noFill/>
        </p:spPr>
        <p:txBody>
          <a:bodyPr wrap="square" rtlCol="0">
            <a:spAutoFit/>
          </a:bodyPr>
          <a:lstStyle/>
          <a:p>
            <a:r>
              <a:rPr lang="en-US" sz="1600" b="1" dirty="0">
                <a:latin typeface="Lora" pitchFamily="2" charset="0"/>
              </a:rPr>
              <a:t>Red Type  </a:t>
            </a:r>
            <a:r>
              <a:rPr lang="en-US" sz="1050" b="1" dirty="0">
                <a:latin typeface="Lora" pitchFamily="2" charset="0"/>
              </a:rPr>
              <a:t>(Negative Type)</a:t>
            </a:r>
            <a:endParaRPr lang="en-GB" sz="1600" b="1" dirty="0">
              <a:latin typeface="Lora" pitchFamily="2" charset="0"/>
            </a:endParaRPr>
          </a:p>
        </p:txBody>
      </p:sp>
      <p:sp>
        <p:nvSpPr>
          <p:cNvPr id="45" name="TextBox 44">
            <a:extLst>
              <a:ext uri="{FF2B5EF4-FFF2-40B4-BE49-F238E27FC236}">
                <a16:creationId xmlns:a16="http://schemas.microsoft.com/office/drawing/2014/main" xmlns="" id="{A199CD68-8B60-CF9E-31B8-BA9298CC59C9}"/>
              </a:ext>
            </a:extLst>
          </p:cNvPr>
          <p:cNvSpPr txBox="1"/>
          <p:nvPr/>
        </p:nvSpPr>
        <p:spPr>
          <a:xfrm>
            <a:off x="8432209" y="4528328"/>
            <a:ext cx="2337391" cy="338554"/>
          </a:xfrm>
          <a:prstGeom prst="rect">
            <a:avLst/>
          </a:prstGeom>
          <a:noFill/>
        </p:spPr>
        <p:txBody>
          <a:bodyPr wrap="square" rtlCol="0">
            <a:spAutoFit/>
          </a:bodyPr>
          <a:lstStyle/>
          <a:p>
            <a:r>
              <a:rPr lang="en-US" sz="1600" b="1" dirty="0">
                <a:latin typeface="Lora" pitchFamily="2" charset="0"/>
              </a:rPr>
              <a:t>Blue Type </a:t>
            </a:r>
            <a:r>
              <a:rPr lang="en-US" sz="1000" b="1" dirty="0">
                <a:latin typeface="Lora" pitchFamily="2" charset="0"/>
              </a:rPr>
              <a:t>(Positive Type)</a:t>
            </a:r>
            <a:endParaRPr lang="en-GB" sz="1600" b="1" dirty="0">
              <a:latin typeface="Lora" pitchFamily="2" charset="0"/>
            </a:endParaRPr>
          </a:p>
        </p:txBody>
      </p:sp>
    </p:spTree>
    <p:extLst>
      <p:ext uri="{BB962C8B-B14F-4D97-AF65-F5344CB8AC3E}">
        <p14:creationId xmlns:p14="http://schemas.microsoft.com/office/powerpoint/2010/main" val="10564190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39564F-2FC5-409E-9BC4-B061FBD31FA4}"/>
              </a:ext>
            </a:extLst>
          </p:cNvPr>
          <p:cNvSpPr txBox="1"/>
          <p:nvPr/>
        </p:nvSpPr>
        <p:spPr>
          <a:xfrm>
            <a:off x="1034475" y="828615"/>
            <a:ext cx="11610108" cy="586892"/>
          </a:xfrm>
          <a:prstGeom prst="rect">
            <a:avLst/>
          </a:prstGeom>
          <a:noFill/>
        </p:spPr>
        <p:txBody>
          <a:bodyPr wrap="square" rtlCol="0">
            <a:spAutoFit/>
          </a:bodyPr>
          <a:lstStyle/>
          <a:p>
            <a:pPr>
              <a:lnSpc>
                <a:spcPct val="150000"/>
              </a:lnSpc>
            </a:pPr>
            <a:r>
              <a:rPr lang="en-US" sz="2400" b="1" dirty="0">
                <a:latin typeface="+mj-lt"/>
              </a:rPr>
              <a:t>Accuracy</a:t>
            </a:r>
            <a:endParaRPr lang="en-GB" sz="2400" b="1" dirty="0">
              <a:latin typeface="+mj-lt"/>
            </a:endParaRPr>
          </a:p>
        </p:txBody>
      </p:sp>
      <p:sp>
        <p:nvSpPr>
          <p:cNvPr id="3" name="TextBox 2">
            <a:extLst>
              <a:ext uri="{FF2B5EF4-FFF2-40B4-BE49-F238E27FC236}">
                <a16:creationId xmlns:a16="http://schemas.microsoft.com/office/drawing/2014/main" xmlns="" id="{E5675C91-C079-4A4D-A227-CA306F665400}"/>
              </a:ext>
            </a:extLst>
          </p:cNvPr>
          <p:cNvSpPr txBox="1"/>
          <p:nvPr/>
        </p:nvSpPr>
        <p:spPr>
          <a:xfrm>
            <a:off x="1034475" y="1415507"/>
            <a:ext cx="9651998" cy="400110"/>
          </a:xfrm>
          <a:prstGeom prst="rect">
            <a:avLst/>
          </a:prstGeom>
          <a:gradFill>
            <a:gsLst>
              <a:gs pos="0">
                <a:schemeClr val="bg1">
                  <a:tint val="94000"/>
                  <a:satMod val="80000"/>
                  <a:lumMod val="106000"/>
                </a:schemeClr>
              </a:gs>
              <a:gs pos="100000">
                <a:schemeClr val="bg1">
                  <a:shade val="80000"/>
                  <a:lumMod val="108000"/>
                </a:schemeClr>
              </a:gs>
            </a:gsLst>
            <a:path path="circle">
              <a:fillToRect l="50000" t="50000" r="50000" b="50000"/>
            </a:path>
          </a:gradFill>
        </p:spPr>
        <p:txBody>
          <a:bodyPr wrap="square" rtlCol="0">
            <a:spAutoFit/>
          </a:bodyPr>
          <a:lstStyle/>
          <a:p>
            <a:r>
              <a:rPr lang="en-US" sz="2000" dirty="0">
                <a:latin typeface="Lora" pitchFamily="2" charset="0"/>
              </a:rPr>
              <a:t>Accuracy is one of the ways to measure how good a model is.</a:t>
            </a:r>
          </a:p>
        </p:txBody>
      </p:sp>
      <p:sp>
        <p:nvSpPr>
          <p:cNvPr id="4" name="TextBox 3">
            <a:extLst>
              <a:ext uri="{FF2B5EF4-FFF2-40B4-BE49-F238E27FC236}">
                <a16:creationId xmlns:a16="http://schemas.microsoft.com/office/drawing/2014/main" xmlns="" id="{4D697D5F-980B-4BC1-9DB6-56691766B5AE}"/>
              </a:ext>
            </a:extLst>
          </p:cNvPr>
          <p:cNvSpPr txBox="1"/>
          <p:nvPr/>
        </p:nvSpPr>
        <p:spPr>
          <a:xfrm>
            <a:off x="1034475" y="2020872"/>
            <a:ext cx="6797963" cy="307777"/>
          </a:xfrm>
          <a:prstGeom prst="rect">
            <a:avLst/>
          </a:prstGeom>
          <a:noFill/>
        </p:spPr>
        <p:txBody>
          <a:bodyPr wrap="square" rtlCol="0">
            <a:spAutoFit/>
          </a:bodyPr>
          <a:lstStyle/>
          <a:p>
            <a:r>
              <a:rPr lang="en-US" sz="1400" b="1" dirty="0">
                <a:latin typeface="Lora" pitchFamily="2" charset="0"/>
              </a:rPr>
              <a:t>Lets calculate the accuracy of the previous example from Confusion Matrix:</a:t>
            </a:r>
            <a:endParaRPr lang="en-GB" sz="1400" b="1" dirty="0">
              <a:latin typeface="Lora" pitchFamily="2"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86F1566C-3441-44AC-9F8A-A7747DE51AEC}"/>
                  </a:ext>
                </a:extLst>
              </p:cNvPr>
              <p:cNvSpPr txBox="1"/>
              <p:nvPr/>
            </p:nvSpPr>
            <p:spPr>
              <a:xfrm>
                <a:off x="-129306" y="2402509"/>
                <a:ext cx="7075052" cy="359476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𝐴𝑐𝑐𝑢𝑟𝑎𝑐𝑦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𝐶𝑜𝑟𝑟𝑒𝑐𝑡</m:t>
                          </m:r>
                          <m:r>
                            <a:rPr lang="en-US" b="0" i="1" smtClean="0">
                              <a:latin typeface="Cambria Math" panose="02040503050406030204" pitchFamily="18" charset="0"/>
                            </a:rPr>
                            <m:t> </m:t>
                          </m:r>
                          <m:r>
                            <a:rPr lang="en-US" b="0" i="1" smtClean="0">
                              <a:latin typeface="Cambria Math" panose="02040503050406030204" pitchFamily="18" charset="0"/>
                            </a:rPr>
                            <m:t>𝑃𝑟𝑒𝑑𝑖𝑐𝑡𝑖𝑜𝑛𝑠</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𝑃𝑟𝑒𝑑𝑖𝑐𝑡𝑖𝑜𝑛𝑠</m:t>
                          </m:r>
                          <m:r>
                            <a:rPr lang="en-US" b="0" i="1" smtClean="0">
                              <a:latin typeface="Cambria Math" panose="02040503050406030204" pitchFamily="18" charset="0"/>
                            </a:rPr>
                            <m:t> </m:t>
                          </m:r>
                        </m:den>
                      </m:f>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𝑇𝑁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𝑇𝑁</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𝐹𝑁</m:t>
                          </m:r>
                        </m:den>
                      </m:f>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r>
                  <a:rPr lang="en-US" b="0" dirty="0"/>
                  <a:t>                                   </a:t>
                </a:r>
              </a:p>
              <a:p>
                <a:r>
                  <a:rPr lang="en-US" dirty="0"/>
                  <a:t>                                     </a:t>
                </a:r>
                <a14:m>
                  <m:oMath xmlns:m="http://schemas.openxmlformats.org/officeDocument/2006/math">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6+5</m:t>
                        </m:r>
                      </m:num>
                      <m:den>
                        <m:r>
                          <a:rPr lang="en-US" sz="2000" b="0" i="1" smtClean="0">
                            <a:latin typeface="Cambria Math" panose="02040503050406030204" pitchFamily="18" charset="0"/>
                          </a:rPr>
                          <m:t>6+5+2+1</m:t>
                        </m:r>
                      </m:den>
                    </m:f>
                  </m:oMath>
                </a14:m>
                <a:endParaRPr lang="en-US" b="0" i="1" dirty="0">
                  <a:latin typeface="Cambria Math" panose="02040503050406030204" pitchFamily="18" charset="0"/>
                </a:endParaRPr>
              </a:p>
              <a:p>
                <a:r>
                  <a:rPr lang="en-US" b="0" dirty="0"/>
                  <a:t>																				 </a:t>
                </a:r>
                <a:r>
                  <a:rPr lang="en-US" i="1"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11</m:t>
                        </m:r>
                      </m:num>
                      <m:den>
                        <m:r>
                          <a:rPr lang="en-US" b="0" i="1" smtClean="0">
                            <a:latin typeface="Cambria Math" panose="02040503050406030204" pitchFamily="18" charset="0"/>
                          </a:rPr>
                          <m:t>14</m:t>
                        </m:r>
                      </m:den>
                    </m:f>
                  </m:oMath>
                </a14:m>
                <a:endParaRPr lang="en-US" i="1" dirty="0">
                  <a:latin typeface="Cambria Math" panose="02040503050406030204" pitchFamily="18" charset="0"/>
                </a:endParaRPr>
              </a:p>
              <a:p>
                <a:endParaRPr lang="en-US"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𝟕𝟖𝟔</m:t>
                    </m:r>
                  </m:oMath>
                </a14:m>
                <a:endParaRPr lang="en-US" b="1" i="1" dirty="0">
                  <a:latin typeface="Cambria Math" panose="02040503050406030204" pitchFamily="18" charset="0"/>
                </a:endParaRPr>
              </a:p>
              <a:p>
                <a:r>
                  <a:rPr lang="en-US" b="1" dirty="0"/>
                  <a:t>                                     </a:t>
                </a:r>
                <a14:m>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𝟕𝟖</m:t>
                    </m:r>
                    <m:r>
                      <a:rPr lang="en-US" b="1" i="1" smtClean="0">
                        <a:latin typeface="Cambria Math" panose="02040503050406030204" pitchFamily="18" charset="0"/>
                      </a:rPr>
                      <m:t>.</m:t>
                    </m:r>
                    <m:r>
                      <a:rPr lang="en-US" b="1" i="1" smtClean="0">
                        <a:latin typeface="Cambria Math" panose="02040503050406030204" pitchFamily="18" charset="0"/>
                      </a:rPr>
                      <m:t>𝟔</m:t>
                    </m:r>
                    <m:r>
                      <a:rPr lang="en-US" b="1" i="1" smtClean="0">
                        <a:latin typeface="Cambria Math" panose="02040503050406030204" pitchFamily="18" charset="0"/>
                      </a:rPr>
                      <m:t>%</m:t>
                    </m:r>
                  </m:oMath>
                </a14:m>
                <a:endParaRPr lang="en-US" b="1" i="1" dirty="0"/>
              </a:p>
              <a:p>
                <a:r>
                  <a:rPr lang="en-GB" i="1" dirty="0"/>
                  <a:t>  </a:t>
                </a:r>
              </a:p>
            </p:txBody>
          </p:sp>
        </mc:Choice>
        <mc:Fallback xmlns="">
          <p:sp>
            <p:nvSpPr>
              <p:cNvPr id="8" name="TextBox 7">
                <a:extLst>
                  <a:ext uri="{FF2B5EF4-FFF2-40B4-BE49-F238E27FC236}">
                    <a16:creationId xmlns:a16="http://schemas.microsoft.com/office/drawing/2014/main" id="{86F1566C-3441-44AC-9F8A-A7747DE51AEC}"/>
                  </a:ext>
                </a:extLst>
              </p:cNvPr>
              <p:cNvSpPr txBox="1">
                <a:spLocks noRot="1" noChangeAspect="1" noMove="1" noResize="1" noEditPoints="1" noAdjustHandles="1" noChangeArrowheads="1" noChangeShapeType="1" noTextEdit="1"/>
              </p:cNvSpPr>
              <p:nvPr/>
            </p:nvSpPr>
            <p:spPr>
              <a:xfrm>
                <a:off x="-129306" y="2402509"/>
                <a:ext cx="7075052" cy="3594767"/>
              </a:xfrm>
              <a:prstGeom prst="rect">
                <a:avLst/>
              </a:prstGeom>
              <a:blipFill>
                <a:blip r:embed="rId2"/>
                <a:stretch>
                  <a:fillRect/>
                </a:stretch>
              </a:blipFill>
            </p:spPr>
            <p:txBody>
              <a:bodyPr/>
              <a:lstStyle/>
              <a:p>
                <a:r>
                  <a:rPr lang="en-GB">
                    <a:noFill/>
                  </a:rPr>
                  <a:t> </a:t>
                </a:r>
              </a:p>
            </p:txBody>
          </p:sp>
        </mc:Fallback>
      </mc:AlternateContent>
      <p:graphicFrame>
        <p:nvGraphicFramePr>
          <p:cNvPr id="9" name="Table 40">
            <a:extLst>
              <a:ext uri="{FF2B5EF4-FFF2-40B4-BE49-F238E27FC236}">
                <a16:creationId xmlns:a16="http://schemas.microsoft.com/office/drawing/2014/main" xmlns="" id="{14067557-A80C-473C-9C25-124767A18D0E}"/>
              </a:ext>
            </a:extLst>
          </p:cNvPr>
          <p:cNvGraphicFramePr>
            <a:graphicFrameLocks noGrp="1"/>
          </p:cNvGraphicFramePr>
          <p:nvPr>
            <p:extLst>
              <p:ext uri="{D42A27DB-BD31-4B8C-83A1-F6EECF244321}">
                <p14:modId xmlns:p14="http://schemas.microsoft.com/office/powerpoint/2010/main" val="1464384780"/>
              </p:ext>
            </p:extLst>
          </p:nvPr>
        </p:nvGraphicFramePr>
        <p:xfrm>
          <a:off x="7093529" y="2460651"/>
          <a:ext cx="4733637" cy="1152278"/>
        </p:xfrm>
        <a:graphic>
          <a:graphicData uri="http://schemas.openxmlformats.org/drawingml/2006/table">
            <a:tbl>
              <a:tblPr firstRow="1" bandRow="1">
                <a:tableStyleId>{073A0DAA-6AF3-43AB-8588-CEC1D06C72B9}</a:tableStyleId>
              </a:tblPr>
              <a:tblGrid>
                <a:gridCol w="1577879">
                  <a:extLst>
                    <a:ext uri="{9D8B030D-6E8A-4147-A177-3AD203B41FA5}">
                      <a16:colId xmlns:a16="http://schemas.microsoft.com/office/drawing/2014/main" xmlns="" val="2774437030"/>
                    </a:ext>
                  </a:extLst>
                </a:gridCol>
                <a:gridCol w="1577879">
                  <a:extLst>
                    <a:ext uri="{9D8B030D-6E8A-4147-A177-3AD203B41FA5}">
                      <a16:colId xmlns:a16="http://schemas.microsoft.com/office/drawing/2014/main" xmlns="" val="2060742505"/>
                    </a:ext>
                  </a:extLst>
                </a:gridCol>
                <a:gridCol w="1577879">
                  <a:extLst>
                    <a:ext uri="{9D8B030D-6E8A-4147-A177-3AD203B41FA5}">
                      <a16:colId xmlns:a16="http://schemas.microsoft.com/office/drawing/2014/main" xmlns="" val="55816435"/>
                    </a:ext>
                  </a:extLst>
                </a:gridCol>
              </a:tblGrid>
              <a:tr h="0">
                <a:tc>
                  <a:txBody>
                    <a:bodyPr/>
                    <a:lstStyle/>
                    <a:p>
                      <a:endParaRPr lang="en-GB" dirty="0"/>
                    </a:p>
                  </a:txBody>
                  <a:tcPr anchor="ctr"/>
                </a:tc>
                <a:tc>
                  <a:txBody>
                    <a:bodyPr/>
                    <a:lstStyle/>
                    <a:p>
                      <a:pPr algn="ctr"/>
                      <a:r>
                        <a:rPr lang="en-US" sz="1200" dirty="0"/>
                        <a:t>Predicted Blues</a:t>
                      </a:r>
                      <a:endParaRPr lang="en-GB" sz="1200" dirty="0"/>
                    </a:p>
                  </a:txBody>
                  <a:tcPr anchor="ctr"/>
                </a:tc>
                <a:tc>
                  <a:txBody>
                    <a:bodyPr/>
                    <a:lstStyle/>
                    <a:p>
                      <a:r>
                        <a:rPr lang="en-US" sz="1200" dirty="0"/>
                        <a:t>Predicted Reds</a:t>
                      </a:r>
                      <a:endParaRPr lang="en-GB" sz="1200" dirty="0"/>
                    </a:p>
                  </a:txBody>
                  <a:tcPr anchor="ctr"/>
                </a:tc>
                <a:extLst>
                  <a:ext uri="{0D108BD9-81ED-4DB2-BD59-A6C34878D82A}">
                    <a16:rowId xmlns:a16="http://schemas.microsoft.com/office/drawing/2014/main" xmlns="" val="1895548106"/>
                  </a:ext>
                </a:extLst>
              </a:tr>
              <a:tr h="393259">
                <a:tc>
                  <a:txBody>
                    <a:bodyPr/>
                    <a:lstStyle/>
                    <a:p>
                      <a:r>
                        <a:rPr lang="en-US" sz="1200" b="1" dirty="0"/>
                        <a:t>Actual Blues</a:t>
                      </a:r>
                      <a:endParaRPr lang="en-GB" sz="1200" b="1" dirty="0"/>
                    </a:p>
                  </a:txBody>
                  <a:tcPr anchor="ctr"/>
                </a:tc>
                <a:tc>
                  <a:txBody>
                    <a:bodyPr/>
                    <a:lstStyle/>
                    <a:p>
                      <a:pPr algn="ctr"/>
                      <a:r>
                        <a:rPr lang="en-US" dirty="0"/>
                        <a:t>6 (TP)</a:t>
                      </a:r>
                      <a:endParaRPr lang="en-GB" dirty="0"/>
                    </a:p>
                  </a:txBody>
                  <a:tcPr anchor="ctr"/>
                </a:tc>
                <a:tc>
                  <a:txBody>
                    <a:bodyPr/>
                    <a:lstStyle/>
                    <a:p>
                      <a:pPr algn="ctr"/>
                      <a:r>
                        <a:rPr lang="en-US" dirty="0"/>
                        <a:t>1 (FN)</a:t>
                      </a:r>
                      <a:endParaRPr lang="en-GB" dirty="0"/>
                    </a:p>
                  </a:txBody>
                  <a:tcPr anchor="ctr"/>
                </a:tc>
                <a:extLst>
                  <a:ext uri="{0D108BD9-81ED-4DB2-BD59-A6C34878D82A}">
                    <a16:rowId xmlns:a16="http://schemas.microsoft.com/office/drawing/2014/main" xmlns="" val="1698249071"/>
                  </a:ext>
                </a:extLst>
              </a:tr>
              <a:tr h="393259">
                <a:tc>
                  <a:txBody>
                    <a:bodyPr/>
                    <a:lstStyle/>
                    <a:p>
                      <a:r>
                        <a:rPr lang="en-US" sz="1200" b="1" dirty="0"/>
                        <a:t>Actual Reds</a:t>
                      </a:r>
                      <a:endParaRPr lang="en-GB" sz="1200" b="1" dirty="0"/>
                    </a:p>
                  </a:txBody>
                  <a:tcPr anchor="ctr"/>
                </a:tc>
                <a:tc>
                  <a:txBody>
                    <a:bodyPr/>
                    <a:lstStyle/>
                    <a:p>
                      <a:pPr algn="ctr"/>
                      <a:r>
                        <a:rPr lang="en-US" dirty="0"/>
                        <a:t>2 (FP)</a:t>
                      </a:r>
                      <a:endParaRPr lang="en-GB" dirty="0"/>
                    </a:p>
                  </a:txBody>
                  <a:tcPr anchor="ctr"/>
                </a:tc>
                <a:tc>
                  <a:txBody>
                    <a:bodyPr/>
                    <a:lstStyle/>
                    <a:p>
                      <a:pPr algn="ctr"/>
                      <a:r>
                        <a:rPr lang="en-US" dirty="0"/>
                        <a:t>5 (TN)</a:t>
                      </a:r>
                      <a:endParaRPr lang="en-GB" dirty="0"/>
                    </a:p>
                  </a:txBody>
                  <a:tcPr anchor="ctr"/>
                </a:tc>
                <a:extLst>
                  <a:ext uri="{0D108BD9-81ED-4DB2-BD59-A6C34878D82A}">
                    <a16:rowId xmlns:a16="http://schemas.microsoft.com/office/drawing/2014/main" xmlns="" val="2475666858"/>
                  </a:ext>
                </a:extLst>
              </a:tr>
            </a:tbl>
          </a:graphicData>
        </a:graphic>
      </p:graphicFrame>
    </p:spTree>
    <p:extLst>
      <p:ext uri="{BB962C8B-B14F-4D97-AF65-F5344CB8AC3E}">
        <p14:creationId xmlns:p14="http://schemas.microsoft.com/office/powerpoint/2010/main" val="18338606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39564F-2FC5-409E-9BC4-B061FBD31FA4}"/>
              </a:ext>
            </a:extLst>
          </p:cNvPr>
          <p:cNvSpPr txBox="1"/>
          <p:nvPr/>
        </p:nvSpPr>
        <p:spPr>
          <a:xfrm>
            <a:off x="1034475" y="828615"/>
            <a:ext cx="11610108" cy="586892"/>
          </a:xfrm>
          <a:prstGeom prst="rect">
            <a:avLst/>
          </a:prstGeom>
          <a:noFill/>
        </p:spPr>
        <p:txBody>
          <a:bodyPr wrap="square" rtlCol="0">
            <a:spAutoFit/>
          </a:bodyPr>
          <a:lstStyle/>
          <a:p>
            <a:pPr>
              <a:lnSpc>
                <a:spcPct val="150000"/>
              </a:lnSpc>
            </a:pPr>
            <a:r>
              <a:rPr lang="en-US" sz="2400" b="1" dirty="0">
                <a:latin typeface="+mj-lt"/>
              </a:rPr>
              <a:t>Precision</a:t>
            </a:r>
            <a:endParaRPr lang="en-GB" sz="2400" b="1" dirty="0">
              <a:latin typeface="+mj-lt"/>
            </a:endParaRPr>
          </a:p>
        </p:txBody>
      </p:sp>
      <p:sp>
        <p:nvSpPr>
          <p:cNvPr id="3" name="TextBox 2">
            <a:extLst>
              <a:ext uri="{FF2B5EF4-FFF2-40B4-BE49-F238E27FC236}">
                <a16:creationId xmlns:a16="http://schemas.microsoft.com/office/drawing/2014/main" xmlns="" id="{E5675C91-C079-4A4D-A227-CA306F665400}"/>
              </a:ext>
            </a:extLst>
          </p:cNvPr>
          <p:cNvSpPr txBox="1"/>
          <p:nvPr/>
        </p:nvSpPr>
        <p:spPr>
          <a:xfrm>
            <a:off x="1034475" y="1415507"/>
            <a:ext cx="9651998" cy="984885"/>
          </a:xfrm>
          <a:prstGeom prst="rect">
            <a:avLst/>
          </a:prstGeom>
          <a:gradFill>
            <a:gsLst>
              <a:gs pos="0">
                <a:schemeClr val="bg1">
                  <a:tint val="94000"/>
                  <a:satMod val="80000"/>
                  <a:lumMod val="106000"/>
                </a:schemeClr>
              </a:gs>
              <a:gs pos="100000">
                <a:schemeClr val="bg1">
                  <a:shade val="80000"/>
                  <a:lumMod val="108000"/>
                </a:schemeClr>
              </a:gs>
            </a:gsLst>
            <a:path path="circle">
              <a:fillToRect l="50000" t="50000" r="50000" b="50000"/>
            </a:path>
          </a:gradFill>
        </p:spPr>
        <p:txBody>
          <a:bodyPr wrap="square" rtlCol="0">
            <a:spAutoFit/>
          </a:bodyPr>
          <a:lstStyle/>
          <a:p>
            <a:r>
              <a:rPr lang="en-US" sz="2000" dirty="0">
                <a:latin typeface="Lora" pitchFamily="2" charset="0"/>
              </a:rPr>
              <a:t>Precision is defined as the proportion of data that was predicted positive to the data was actually positive. </a:t>
            </a:r>
          </a:p>
          <a:p>
            <a:r>
              <a:rPr lang="en-US" dirty="0">
                <a:latin typeface="Lora" pitchFamily="2" charset="0"/>
              </a:rPr>
              <a:t>It says how good your model can classify True Positive compared to False positive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xmlns="" id="{19176F3E-BF44-475A-94B8-9A27696AE282}"/>
                  </a:ext>
                </a:extLst>
              </p:cNvPr>
              <p:cNvSpPr txBox="1"/>
              <p:nvPr/>
            </p:nvSpPr>
            <p:spPr>
              <a:xfrm>
                <a:off x="771239" y="2826165"/>
                <a:ext cx="6322290" cy="19372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𝑃𝑟𝑒𝑐𝑖𝑠𝑖𝑜𝑛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𝑃𝑜𝑠𝑖𝑡𝑖𝑣𝑒𝑠</m:t>
                          </m:r>
                          <m:r>
                            <a:rPr lang="en-US" b="0" i="1" smtClean="0">
                              <a:latin typeface="Cambria Math" panose="02040503050406030204" pitchFamily="18" charset="0"/>
                            </a:rPr>
                            <m:t>(</m:t>
                          </m:r>
                          <m:r>
                            <a:rPr lang="en-US" b="0" i="1" smtClean="0">
                              <a:latin typeface="Cambria Math" panose="02040503050406030204" pitchFamily="18" charset="0"/>
                            </a:rPr>
                            <m:t>𝑇𝑃</m:t>
                          </m:r>
                          <m:r>
                            <a:rPr lang="en-US" b="0" i="1" smtClean="0">
                              <a:latin typeface="Cambria Math" panose="02040503050406030204" pitchFamily="18" charset="0"/>
                            </a:rPr>
                            <m:t>)</m:t>
                          </m:r>
                        </m:num>
                        <m:den>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𝑃𝑜𝑠𝑖𝑡𝑖𝑣𝑒𝑠</m:t>
                          </m:r>
                          <m:r>
                            <a:rPr lang="en-US" b="0" i="1" smtClean="0">
                              <a:latin typeface="Cambria Math" panose="02040503050406030204" pitchFamily="18" charset="0"/>
                            </a:rPr>
                            <m:t>(</m:t>
                          </m:r>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𝐹𝑎𝑙𝑠𝑒</m:t>
                          </m:r>
                          <m:r>
                            <a:rPr lang="en-US" b="0" i="1" smtClean="0">
                              <a:latin typeface="Cambria Math" panose="02040503050406030204" pitchFamily="18" charset="0"/>
                            </a:rPr>
                            <m:t> </m:t>
                          </m:r>
                          <m:r>
                            <a:rPr lang="en-US" b="0" i="1" smtClean="0">
                              <a:latin typeface="Cambria Math" panose="02040503050406030204" pitchFamily="18" charset="0"/>
                            </a:rPr>
                            <m:t>𝑃𝑜𝑠𝑖𝑡𝑖𝑣𝑒𝑠</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den>
                      </m:f>
                    </m:oMath>
                  </m:oMathPara>
                </a14:m>
                <a:endParaRPr lang="en-US" b="0" i="1" dirty="0">
                  <a:latin typeface="Cambria Math" panose="02040503050406030204" pitchFamily="18" charset="0"/>
                </a:endParaRPr>
              </a:p>
              <a:p>
                <a:r>
                  <a:rPr lang="en-US" b="0" dirty="0"/>
                  <a:t>			</a:t>
                </a:r>
                <a14:m>
                  <m:oMath xmlns:m="http://schemas.openxmlformats.org/officeDocument/2006/math">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6</m:t>
                        </m:r>
                      </m:num>
                      <m:den>
                        <m:r>
                          <a:rPr lang="en-US" sz="2000" b="0" i="1" smtClean="0">
                            <a:latin typeface="Cambria Math" panose="02040503050406030204" pitchFamily="18" charset="0"/>
                          </a:rPr>
                          <m:t>6+2</m:t>
                        </m:r>
                      </m:den>
                    </m:f>
                  </m:oMath>
                </a14:m>
                <a:endParaRPr lang="en-US" b="0" i="1" dirty="0">
                  <a:latin typeface="Cambria Math" panose="02040503050406030204" pitchFamily="18" charset="0"/>
                </a:endParaRPr>
              </a:p>
              <a:p>
                <a:r>
                  <a:rPr lang="en-US" b="0" dirty="0"/>
                  <a:t>			</a:t>
                </a:r>
              </a:p>
              <a:p>
                <a:r>
                  <a:rPr lang="en-US" dirty="0"/>
                  <a:t>			</a:t>
                </a:r>
                <a14:m>
                  <m:oMath xmlns:m="http://schemas.openxmlformats.org/officeDocument/2006/math">
                    <m:r>
                      <a:rPr lang="en-US" b="0" i="1" smtClean="0">
                        <a:latin typeface="Cambria Math" panose="02040503050406030204" pitchFamily="18" charset="0"/>
                      </a:rPr>
                      <m:t>=0.75</m:t>
                    </m:r>
                  </m:oMath>
                </a14:m>
                <a:r>
                  <a:rPr lang="en-US" i="1" dirty="0">
                    <a:latin typeface="Cambria Math" panose="02040503050406030204" pitchFamily="18" charset="0"/>
                  </a:rPr>
                  <a:t> </a:t>
                </a:r>
              </a:p>
              <a:p>
                <a:r>
                  <a:rPr lang="en-US" b="0" i="1" dirty="0">
                    <a:latin typeface="Cambria Math" panose="02040503050406030204" pitchFamily="18" charset="0"/>
                  </a:rPr>
                  <a:t>			</a:t>
                </a:r>
                <a:r>
                  <a:rPr lang="en-US" dirty="0">
                    <a:latin typeface="Cambria Math" panose="02040503050406030204" pitchFamily="18" charset="0"/>
                  </a:rPr>
                  <a:t>= 75%</a:t>
                </a:r>
                <a:endParaRPr lang="en-US" b="0" i="1" dirty="0">
                  <a:latin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19176F3E-BF44-475A-94B8-9A27696AE282}"/>
                  </a:ext>
                </a:extLst>
              </p:cNvPr>
              <p:cNvSpPr txBox="1">
                <a:spLocks noRot="1" noChangeAspect="1" noMove="1" noResize="1" noEditPoints="1" noAdjustHandles="1" noChangeArrowheads="1" noChangeShapeType="1" noTextEdit="1"/>
              </p:cNvSpPr>
              <p:nvPr/>
            </p:nvSpPr>
            <p:spPr>
              <a:xfrm>
                <a:off x="771239" y="2826165"/>
                <a:ext cx="6322290" cy="1937262"/>
              </a:xfrm>
              <a:prstGeom prst="rect">
                <a:avLst/>
              </a:prstGeom>
              <a:blipFill>
                <a:blip r:embed="rId2"/>
                <a:stretch>
                  <a:fillRect b="-4101"/>
                </a:stretch>
              </a:blipFill>
            </p:spPr>
            <p:txBody>
              <a:bodyPr/>
              <a:lstStyle/>
              <a:p>
                <a:r>
                  <a:rPr lang="en-GB">
                    <a:noFill/>
                  </a:rPr>
                  <a:t> </a:t>
                </a:r>
              </a:p>
            </p:txBody>
          </p:sp>
        </mc:Fallback>
      </mc:AlternateContent>
      <p:graphicFrame>
        <p:nvGraphicFramePr>
          <p:cNvPr id="6" name="Table 40">
            <a:extLst>
              <a:ext uri="{FF2B5EF4-FFF2-40B4-BE49-F238E27FC236}">
                <a16:creationId xmlns:a16="http://schemas.microsoft.com/office/drawing/2014/main" xmlns="" id="{9A01CD66-748F-4F43-8B30-5ED91CE833AD}"/>
              </a:ext>
            </a:extLst>
          </p:cNvPr>
          <p:cNvGraphicFramePr>
            <a:graphicFrameLocks noGrp="1"/>
          </p:cNvGraphicFramePr>
          <p:nvPr>
            <p:extLst>
              <p:ext uri="{D42A27DB-BD31-4B8C-83A1-F6EECF244321}">
                <p14:modId xmlns:p14="http://schemas.microsoft.com/office/powerpoint/2010/main" val="2066246596"/>
              </p:ext>
            </p:extLst>
          </p:nvPr>
        </p:nvGraphicFramePr>
        <p:xfrm>
          <a:off x="7093529" y="2460651"/>
          <a:ext cx="4733637" cy="1152278"/>
        </p:xfrm>
        <a:graphic>
          <a:graphicData uri="http://schemas.openxmlformats.org/drawingml/2006/table">
            <a:tbl>
              <a:tblPr firstRow="1" bandRow="1">
                <a:tableStyleId>{073A0DAA-6AF3-43AB-8588-CEC1D06C72B9}</a:tableStyleId>
              </a:tblPr>
              <a:tblGrid>
                <a:gridCol w="1577879">
                  <a:extLst>
                    <a:ext uri="{9D8B030D-6E8A-4147-A177-3AD203B41FA5}">
                      <a16:colId xmlns:a16="http://schemas.microsoft.com/office/drawing/2014/main" xmlns="" val="2774437030"/>
                    </a:ext>
                  </a:extLst>
                </a:gridCol>
                <a:gridCol w="1577879">
                  <a:extLst>
                    <a:ext uri="{9D8B030D-6E8A-4147-A177-3AD203B41FA5}">
                      <a16:colId xmlns:a16="http://schemas.microsoft.com/office/drawing/2014/main" xmlns="" val="2060742505"/>
                    </a:ext>
                  </a:extLst>
                </a:gridCol>
                <a:gridCol w="1577879">
                  <a:extLst>
                    <a:ext uri="{9D8B030D-6E8A-4147-A177-3AD203B41FA5}">
                      <a16:colId xmlns:a16="http://schemas.microsoft.com/office/drawing/2014/main" xmlns="" val="55816435"/>
                    </a:ext>
                  </a:extLst>
                </a:gridCol>
              </a:tblGrid>
              <a:tr h="0">
                <a:tc>
                  <a:txBody>
                    <a:bodyPr/>
                    <a:lstStyle/>
                    <a:p>
                      <a:endParaRPr lang="en-GB" dirty="0"/>
                    </a:p>
                  </a:txBody>
                  <a:tcPr anchor="ctr"/>
                </a:tc>
                <a:tc>
                  <a:txBody>
                    <a:bodyPr/>
                    <a:lstStyle/>
                    <a:p>
                      <a:pPr algn="ctr"/>
                      <a:r>
                        <a:rPr lang="en-US" sz="1200" dirty="0"/>
                        <a:t>Predicted Blues</a:t>
                      </a:r>
                      <a:endParaRPr lang="en-GB" sz="1200" dirty="0"/>
                    </a:p>
                  </a:txBody>
                  <a:tcPr anchor="ctr"/>
                </a:tc>
                <a:tc>
                  <a:txBody>
                    <a:bodyPr/>
                    <a:lstStyle/>
                    <a:p>
                      <a:r>
                        <a:rPr lang="en-US" sz="1200" dirty="0"/>
                        <a:t>Predicted Reds</a:t>
                      </a:r>
                      <a:endParaRPr lang="en-GB" sz="1200" dirty="0"/>
                    </a:p>
                  </a:txBody>
                  <a:tcPr anchor="ctr"/>
                </a:tc>
                <a:extLst>
                  <a:ext uri="{0D108BD9-81ED-4DB2-BD59-A6C34878D82A}">
                    <a16:rowId xmlns:a16="http://schemas.microsoft.com/office/drawing/2014/main" xmlns="" val="1895548106"/>
                  </a:ext>
                </a:extLst>
              </a:tr>
              <a:tr h="393259">
                <a:tc>
                  <a:txBody>
                    <a:bodyPr/>
                    <a:lstStyle/>
                    <a:p>
                      <a:r>
                        <a:rPr lang="en-US" sz="1200" b="1" dirty="0"/>
                        <a:t>Actual Blues</a:t>
                      </a:r>
                      <a:endParaRPr lang="en-GB" sz="1200" b="1" dirty="0"/>
                    </a:p>
                  </a:txBody>
                  <a:tcPr anchor="ctr"/>
                </a:tc>
                <a:tc>
                  <a:txBody>
                    <a:bodyPr/>
                    <a:lstStyle/>
                    <a:p>
                      <a:pPr algn="ctr"/>
                      <a:r>
                        <a:rPr lang="en-US" dirty="0"/>
                        <a:t>6 (TP)</a:t>
                      </a:r>
                      <a:endParaRPr lang="en-GB" dirty="0"/>
                    </a:p>
                  </a:txBody>
                  <a:tcPr anchor="ctr"/>
                </a:tc>
                <a:tc>
                  <a:txBody>
                    <a:bodyPr/>
                    <a:lstStyle/>
                    <a:p>
                      <a:pPr algn="ctr"/>
                      <a:r>
                        <a:rPr lang="en-US" dirty="0"/>
                        <a:t>1 (FN)</a:t>
                      </a:r>
                      <a:endParaRPr lang="en-GB" dirty="0"/>
                    </a:p>
                  </a:txBody>
                  <a:tcPr anchor="ctr"/>
                </a:tc>
                <a:extLst>
                  <a:ext uri="{0D108BD9-81ED-4DB2-BD59-A6C34878D82A}">
                    <a16:rowId xmlns:a16="http://schemas.microsoft.com/office/drawing/2014/main" xmlns="" val="1698249071"/>
                  </a:ext>
                </a:extLst>
              </a:tr>
              <a:tr h="393259">
                <a:tc>
                  <a:txBody>
                    <a:bodyPr/>
                    <a:lstStyle/>
                    <a:p>
                      <a:r>
                        <a:rPr lang="en-US" sz="1200" b="1" dirty="0"/>
                        <a:t>Actual Reds</a:t>
                      </a:r>
                      <a:endParaRPr lang="en-GB" sz="1200" b="1" dirty="0"/>
                    </a:p>
                  </a:txBody>
                  <a:tcPr anchor="ctr"/>
                </a:tc>
                <a:tc>
                  <a:txBody>
                    <a:bodyPr/>
                    <a:lstStyle/>
                    <a:p>
                      <a:pPr algn="ctr"/>
                      <a:r>
                        <a:rPr lang="en-US" dirty="0"/>
                        <a:t>2 (FP)</a:t>
                      </a:r>
                      <a:endParaRPr lang="en-GB" dirty="0"/>
                    </a:p>
                  </a:txBody>
                  <a:tcPr anchor="ctr"/>
                </a:tc>
                <a:tc>
                  <a:txBody>
                    <a:bodyPr/>
                    <a:lstStyle/>
                    <a:p>
                      <a:pPr algn="ctr"/>
                      <a:r>
                        <a:rPr lang="en-US" dirty="0"/>
                        <a:t>5 (TN)</a:t>
                      </a:r>
                      <a:endParaRPr lang="en-GB" dirty="0"/>
                    </a:p>
                  </a:txBody>
                  <a:tcPr anchor="ctr"/>
                </a:tc>
                <a:extLst>
                  <a:ext uri="{0D108BD9-81ED-4DB2-BD59-A6C34878D82A}">
                    <a16:rowId xmlns:a16="http://schemas.microsoft.com/office/drawing/2014/main" xmlns="" val="2475666858"/>
                  </a:ext>
                </a:extLst>
              </a:tr>
            </a:tbl>
          </a:graphicData>
        </a:graphic>
      </p:graphicFrame>
    </p:spTree>
    <p:extLst>
      <p:ext uri="{BB962C8B-B14F-4D97-AF65-F5344CB8AC3E}">
        <p14:creationId xmlns:p14="http://schemas.microsoft.com/office/powerpoint/2010/main" val="1564344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39564F-2FC5-409E-9BC4-B061FBD31FA4}"/>
              </a:ext>
            </a:extLst>
          </p:cNvPr>
          <p:cNvSpPr txBox="1"/>
          <p:nvPr/>
        </p:nvSpPr>
        <p:spPr>
          <a:xfrm>
            <a:off x="1034475" y="828615"/>
            <a:ext cx="11610108" cy="586892"/>
          </a:xfrm>
          <a:prstGeom prst="rect">
            <a:avLst/>
          </a:prstGeom>
          <a:noFill/>
        </p:spPr>
        <p:txBody>
          <a:bodyPr wrap="square" rtlCol="0">
            <a:spAutoFit/>
          </a:bodyPr>
          <a:lstStyle/>
          <a:p>
            <a:pPr>
              <a:lnSpc>
                <a:spcPct val="150000"/>
              </a:lnSpc>
            </a:pPr>
            <a:r>
              <a:rPr lang="en-US" sz="2400" b="1" dirty="0">
                <a:latin typeface="+mj-lt"/>
              </a:rPr>
              <a:t>Recall</a:t>
            </a:r>
            <a:endParaRPr lang="en-GB" sz="2400" b="1" dirty="0">
              <a:latin typeface="+mj-lt"/>
            </a:endParaRPr>
          </a:p>
        </p:txBody>
      </p:sp>
      <p:sp>
        <p:nvSpPr>
          <p:cNvPr id="3" name="TextBox 2">
            <a:extLst>
              <a:ext uri="{FF2B5EF4-FFF2-40B4-BE49-F238E27FC236}">
                <a16:creationId xmlns:a16="http://schemas.microsoft.com/office/drawing/2014/main" xmlns="" id="{E5675C91-C079-4A4D-A227-CA306F665400}"/>
              </a:ext>
            </a:extLst>
          </p:cNvPr>
          <p:cNvSpPr txBox="1"/>
          <p:nvPr/>
        </p:nvSpPr>
        <p:spPr>
          <a:xfrm>
            <a:off x="1127240" y="1310113"/>
            <a:ext cx="9651998" cy="1831271"/>
          </a:xfrm>
          <a:prstGeom prst="rect">
            <a:avLst/>
          </a:prstGeom>
          <a:gradFill>
            <a:gsLst>
              <a:gs pos="0">
                <a:schemeClr val="bg1">
                  <a:tint val="94000"/>
                  <a:satMod val="80000"/>
                  <a:lumMod val="106000"/>
                </a:schemeClr>
              </a:gs>
              <a:gs pos="100000">
                <a:schemeClr val="bg1">
                  <a:shade val="80000"/>
                  <a:lumMod val="108000"/>
                </a:schemeClr>
              </a:gs>
            </a:gsLst>
            <a:path path="circle">
              <a:fillToRect l="50000" t="50000" r="50000" b="50000"/>
            </a:path>
          </a:gradFill>
        </p:spPr>
        <p:txBody>
          <a:bodyPr wrap="square" rtlCol="0">
            <a:spAutoFit/>
          </a:bodyPr>
          <a:lstStyle/>
          <a:p>
            <a:pPr>
              <a:spcBef>
                <a:spcPts val="600"/>
              </a:spcBef>
            </a:pPr>
            <a:r>
              <a:rPr lang="en-US" dirty="0">
                <a:latin typeface="Lora" pitchFamily="2" charset="0"/>
              </a:rPr>
              <a:t>Recall is defined as the proportion of data that was predicted positive to the total positive(TP+FN). Recall attempt to answer the following question-</a:t>
            </a:r>
          </a:p>
          <a:p>
            <a:pPr lvl="0" defTabSz="914400" eaLnBrk="0" fontAlgn="base" hangingPunct="0">
              <a:spcBef>
                <a:spcPct val="0"/>
              </a:spcBef>
              <a:spcAft>
                <a:spcPct val="0"/>
              </a:spcAft>
            </a:pPr>
            <a:r>
              <a:rPr lang="en-US" b="1" dirty="0">
                <a:solidFill>
                  <a:srgbClr val="FF0000"/>
                </a:solidFill>
                <a:latin typeface="Lora"/>
              </a:rPr>
              <a:t>What proportion of actual positives was identified correctly?</a:t>
            </a:r>
          </a:p>
          <a:p>
            <a:pPr lvl="0" defTabSz="914400" eaLnBrk="0" fontAlgn="base" hangingPunct="0">
              <a:spcBef>
                <a:spcPct val="0"/>
              </a:spcBef>
              <a:spcAft>
                <a:spcPct val="0"/>
              </a:spcAft>
            </a:pPr>
            <a:r>
              <a:rPr lang="en-US" dirty="0">
                <a:latin typeface="Arial" panose="020B0604020202020204" pitchFamily="34" charset="0"/>
              </a:rPr>
              <a:t/>
            </a:r>
            <a:br>
              <a:rPr lang="en-US" dirty="0">
                <a:latin typeface="Arial" panose="020B0604020202020204" pitchFamily="34" charset="0"/>
              </a:rPr>
            </a:br>
            <a:endParaRPr lang="en-US" dirty="0">
              <a:latin typeface="Arial" panose="020B0604020202020204" pitchFamily="34" charset="0"/>
            </a:endParaRPr>
          </a:p>
          <a:p>
            <a:pPr>
              <a:spcBef>
                <a:spcPts val="600"/>
              </a:spcBef>
            </a:pPr>
            <a:endParaRPr lang="en-US" dirty="0">
              <a:latin typeface="Lora" pitchFamily="2" charset="0"/>
            </a:endParaRPr>
          </a:p>
        </p:txBody>
      </p:sp>
      <p:graphicFrame>
        <p:nvGraphicFramePr>
          <p:cNvPr id="4" name="Table 40">
            <a:extLst>
              <a:ext uri="{FF2B5EF4-FFF2-40B4-BE49-F238E27FC236}">
                <a16:creationId xmlns:a16="http://schemas.microsoft.com/office/drawing/2014/main" xmlns="" id="{DD474AE9-60EA-41FE-9D5C-CF9CAE557C9A}"/>
              </a:ext>
            </a:extLst>
          </p:cNvPr>
          <p:cNvGraphicFramePr>
            <a:graphicFrameLocks noGrp="1"/>
          </p:cNvGraphicFramePr>
          <p:nvPr>
            <p:extLst>
              <p:ext uri="{D42A27DB-BD31-4B8C-83A1-F6EECF244321}">
                <p14:modId xmlns:p14="http://schemas.microsoft.com/office/powerpoint/2010/main" val="1682405872"/>
              </p:ext>
            </p:extLst>
          </p:nvPr>
        </p:nvGraphicFramePr>
        <p:xfrm>
          <a:off x="7093529" y="2460651"/>
          <a:ext cx="4733637" cy="1152278"/>
        </p:xfrm>
        <a:graphic>
          <a:graphicData uri="http://schemas.openxmlformats.org/drawingml/2006/table">
            <a:tbl>
              <a:tblPr firstRow="1" bandRow="1">
                <a:tableStyleId>{073A0DAA-6AF3-43AB-8588-CEC1D06C72B9}</a:tableStyleId>
              </a:tblPr>
              <a:tblGrid>
                <a:gridCol w="1577879">
                  <a:extLst>
                    <a:ext uri="{9D8B030D-6E8A-4147-A177-3AD203B41FA5}">
                      <a16:colId xmlns:a16="http://schemas.microsoft.com/office/drawing/2014/main" xmlns="" val="2774437030"/>
                    </a:ext>
                  </a:extLst>
                </a:gridCol>
                <a:gridCol w="1577879">
                  <a:extLst>
                    <a:ext uri="{9D8B030D-6E8A-4147-A177-3AD203B41FA5}">
                      <a16:colId xmlns:a16="http://schemas.microsoft.com/office/drawing/2014/main" xmlns="" val="2060742505"/>
                    </a:ext>
                  </a:extLst>
                </a:gridCol>
                <a:gridCol w="1577879">
                  <a:extLst>
                    <a:ext uri="{9D8B030D-6E8A-4147-A177-3AD203B41FA5}">
                      <a16:colId xmlns:a16="http://schemas.microsoft.com/office/drawing/2014/main" xmlns="" val="55816435"/>
                    </a:ext>
                  </a:extLst>
                </a:gridCol>
              </a:tblGrid>
              <a:tr h="0">
                <a:tc>
                  <a:txBody>
                    <a:bodyPr/>
                    <a:lstStyle/>
                    <a:p>
                      <a:endParaRPr lang="en-GB" dirty="0"/>
                    </a:p>
                  </a:txBody>
                  <a:tcPr anchor="ctr"/>
                </a:tc>
                <a:tc>
                  <a:txBody>
                    <a:bodyPr/>
                    <a:lstStyle/>
                    <a:p>
                      <a:pPr algn="ctr"/>
                      <a:r>
                        <a:rPr lang="en-US" sz="1200" dirty="0"/>
                        <a:t>Predicted Blues</a:t>
                      </a:r>
                      <a:endParaRPr lang="en-GB" sz="1200" dirty="0"/>
                    </a:p>
                  </a:txBody>
                  <a:tcPr anchor="ctr"/>
                </a:tc>
                <a:tc>
                  <a:txBody>
                    <a:bodyPr/>
                    <a:lstStyle/>
                    <a:p>
                      <a:r>
                        <a:rPr lang="en-US" sz="1200" dirty="0"/>
                        <a:t>Predicted Reds</a:t>
                      </a:r>
                      <a:endParaRPr lang="en-GB" sz="1200" dirty="0"/>
                    </a:p>
                  </a:txBody>
                  <a:tcPr anchor="ctr"/>
                </a:tc>
                <a:extLst>
                  <a:ext uri="{0D108BD9-81ED-4DB2-BD59-A6C34878D82A}">
                    <a16:rowId xmlns:a16="http://schemas.microsoft.com/office/drawing/2014/main" xmlns="" val="1895548106"/>
                  </a:ext>
                </a:extLst>
              </a:tr>
              <a:tr h="393259">
                <a:tc>
                  <a:txBody>
                    <a:bodyPr/>
                    <a:lstStyle/>
                    <a:p>
                      <a:r>
                        <a:rPr lang="en-US" sz="1200" b="1" dirty="0"/>
                        <a:t>Actual Blues</a:t>
                      </a:r>
                      <a:endParaRPr lang="en-GB" sz="1200" b="1" dirty="0"/>
                    </a:p>
                  </a:txBody>
                  <a:tcPr anchor="ctr"/>
                </a:tc>
                <a:tc>
                  <a:txBody>
                    <a:bodyPr/>
                    <a:lstStyle/>
                    <a:p>
                      <a:pPr algn="ctr"/>
                      <a:r>
                        <a:rPr lang="en-US" dirty="0"/>
                        <a:t>6 (TP)</a:t>
                      </a:r>
                      <a:endParaRPr lang="en-GB" dirty="0"/>
                    </a:p>
                  </a:txBody>
                  <a:tcPr anchor="ctr"/>
                </a:tc>
                <a:tc>
                  <a:txBody>
                    <a:bodyPr/>
                    <a:lstStyle/>
                    <a:p>
                      <a:pPr algn="ctr"/>
                      <a:r>
                        <a:rPr lang="en-US" dirty="0"/>
                        <a:t>1 (FN)</a:t>
                      </a:r>
                      <a:endParaRPr lang="en-GB" dirty="0"/>
                    </a:p>
                  </a:txBody>
                  <a:tcPr anchor="ctr"/>
                </a:tc>
                <a:extLst>
                  <a:ext uri="{0D108BD9-81ED-4DB2-BD59-A6C34878D82A}">
                    <a16:rowId xmlns:a16="http://schemas.microsoft.com/office/drawing/2014/main" xmlns="" val="1698249071"/>
                  </a:ext>
                </a:extLst>
              </a:tr>
              <a:tr h="393259">
                <a:tc>
                  <a:txBody>
                    <a:bodyPr/>
                    <a:lstStyle/>
                    <a:p>
                      <a:r>
                        <a:rPr lang="en-US" sz="1200" b="1" dirty="0"/>
                        <a:t>Actual Reds</a:t>
                      </a:r>
                      <a:endParaRPr lang="en-GB" sz="1200" b="1" dirty="0"/>
                    </a:p>
                  </a:txBody>
                  <a:tcPr anchor="ctr"/>
                </a:tc>
                <a:tc>
                  <a:txBody>
                    <a:bodyPr/>
                    <a:lstStyle/>
                    <a:p>
                      <a:pPr algn="ctr"/>
                      <a:r>
                        <a:rPr lang="en-US" dirty="0"/>
                        <a:t>2 (FP)</a:t>
                      </a:r>
                      <a:endParaRPr lang="en-GB" dirty="0"/>
                    </a:p>
                  </a:txBody>
                  <a:tcPr anchor="ctr"/>
                </a:tc>
                <a:tc>
                  <a:txBody>
                    <a:bodyPr/>
                    <a:lstStyle/>
                    <a:p>
                      <a:pPr algn="ctr"/>
                      <a:r>
                        <a:rPr lang="en-US" dirty="0"/>
                        <a:t>5 (TN)</a:t>
                      </a:r>
                      <a:endParaRPr lang="en-GB" dirty="0"/>
                    </a:p>
                  </a:txBody>
                  <a:tcPr anchor="ctr"/>
                </a:tc>
                <a:extLst>
                  <a:ext uri="{0D108BD9-81ED-4DB2-BD59-A6C34878D82A}">
                    <a16:rowId xmlns:a16="http://schemas.microsoft.com/office/drawing/2014/main" xmlns="" val="2475666858"/>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xmlns="" id="{5BB321EF-22B8-4242-B5E1-9C5AD2E97337}"/>
                  </a:ext>
                </a:extLst>
              </p:cNvPr>
              <p:cNvSpPr txBox="1"/>
              <p:nvPr/>
            </p:nvSpPr>
            <p:spPr>
              <a:xfrm>
                <a:off x="771239" y="2826165"/>
                <a:ext cx="6322290" cy="19372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𝑅𝑒𝑐𝑎𝑙𝑙</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𝑃𝑜𝑠𝑖𝑡𝑖𝑣𝑒𝑠</m:t>
                          </m:r>
                          <m:r>
                            <a:rPr lang="en-US" b="0" i="1" smtClean="0">
                              <a:latin typeface="Cambria Math" panose="02040503050406030204" pitchFamily="18" charset="0"/>
                            </a:rPr>
                            <m:t>(</m:t>
                          </m:r>
                          <m:r>
                            <a:rPr lang="en-US" b="0" i="1" smtClean="0">
                              <a:latin typeface="Cambria Math" panose="02040503050406030204" pitchFamily="18" charset="0"/>
                            </a:rPr>
                            <m:t>𝑇𝑃</m:t>
                          </m:r>
                          <m:r>
                            <a:rPr lang="en-US" b="0" i="1" smtClean="0">
                              <a:latin typeface="Cambria Math" panose="02040503050406030204" pitchFamily="18" charset="0"/>
                            </a:rPr>
                            <m:t>)</m:t>
                          </m:r>
                        </m:num>
                        <m:den>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𝑃𝑜𝑠𝑖𝑡𝑖𝑣𝑒𝑠</m:t>
                          </m:r>
                          <m:r>
                            <a:rPr lang="en-US" b="0" i="1" smtClean="0">
                              <a:latin typeface="Cambria Math" panose="02040503050406030204" pitchFamily="18" charset="0"/>
                            </a:rPr>
                            <m:t>(</m:t>
                          </m:r>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𝐹𝑎𝑙𝑠𝑒</m:t>
                          </m:r>
                          <m:r>
                            <a:rPr lang="en-US" b="0" i="1" smtClean="0">
                              <a:latin typeface="Cambria Math" panose="02040503050406030204" pitchFamily="18" charset="0"/>
                            </a:rPr>
                            <m:t> </m:t>
                          </m:r>
                          <m:r>
                            <a:rPr lang="en-US" b="0" i="1" smtClean="0">
                              <a:latin typeface="Cambria Math" panose="02040503050406030204" pitchFamily="18" charset="0"/>
                            </a:rPr>
                            <m:t>𝑁𝑒𝑔𝑎𝑖𝑣𝑒𝑠</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den>
                      </m:f>
                    </m:oMath>
                  </m:oMathPara>
                </a14:m>
                <a:endParaRPr lang="en-US" b="0" i="1" dirty="0">
                  <a:latin typeface="Cambria Math" panose="02040503050406030204" pitchFamily="18" charset="0"/>
                </a:endParaRPr>
              </a:p>
              <a:p>
                <a:r>
                  <a:rPr lang="en-US" b="0" dirty="0"/>
                  <a:t>			</a:t>
                </a:r>
                <a14:m>
                  <m:oMath xmlns:m="http://schemas.openxmlformats.org/officeDocument/2006/math">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6</m:t>
                        </m:r>
                      </m:num>
                      <m:den>
                        <m:r>
                          <a:rPr lang="en-US" sz="2000" b="0" i="1" smtClean="0">
                            <a:latin typeface="Cambria Math" panose="02040503050406030204" pitchFamily="18" charset="0"/>
                          </a:rPr>
                          <m:t>6+1</m:t>
                        </m:r>
                      </m:den>
                    </m:f>
                  </m:oMath>
                </a14:m>
                <a:endParaRPr lang="en-US" b="0" i="1" dirty="0">
                  <a:latin typeface="Cambria Math" panose="02040503050406030204" pitchFamily="18" charset="0"/>
                </a:endParaRPr>
              </a:p>
              <a:p>
                <a:r>
                  <a:rPr lang="en-US" b="0" dirty="0"/>
                  <a:t>			</a:t>
                </a:r>
              </a:p>
              <a:p>
                <a:r>
                  <a:rPr lang="en-US" dirty="0"/>
                  <a:t>			</a:t>
                </a:r>
                <a14:m>
                  <m:oMath xmlns:m="http://schemas.openxmlformats.org/officeDocument/2006/math">
                    <m:r>
                      <a:rPr lang="en-US" b="0" i="1" smtClean="0">
                        <a:latin typeface="Cambria Math" panose="02040503050406030204" pitchFamily="18" charset="0"/>
                      </a:rPr>
                      <m:t>=0. 857</m:t>
                    </m:r>
                  </m:oMath>
                </a14:m>
                <a:r>
                  <a:rPr lang="en-US" i="1" dirty="0">
                    <a:latin typeface="Cambria Math" panose="02040503050406030204" pitchFamily="18" charset="0"/>
                  </a:rPr>
                  <a:t> </a:t>
                </a:r>
              </a:p>
              <a:p>
                <a:r>
                  <a:rPr lang="en-US" b="0" i="1" dirty="0">
                    <a:latin typeface="Cambria Math" panose="02040503050406030204" pitchFamily="18" charset="0"/>
                  </a:rPr>
                  <a:t>			</a:t>
                </a:r>
                <a:r>
                  <a:rPr lang="en-US" dirty="0">
                    <a:latin typeface="Cambria Math" panose="02040503050406030204" pitchFamily="18" charset="0"/>
                  </a:rPr>
                  <a:t>= 85.7%</a:t>
                </a:r>
                <a:endParaRPr lang="en-US" b="0" i="1" dirty="0">
                  <a:latin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5BB321EF-22B8-4242-B5E1-9C5AD2E97337}"/>
                  </a:ext>
                </a:extLst>
              </p:cNvPr>
              <p:cNvSpPr txBox="1">
                <a:spLocks noRot="1" noChangeAspect="1" noMove="1" noResize="1" noEditPoints="1" noAdjustHandles="1" noChangeArrowheads="1" noChangeShapeType="1" noTextEdit="1"/>
              </p:cNvSpPr>
              <p:nvPr/>
            </p:nvSpPr>
            <p:spPr>
              <a:xfrm>
                <a:off x="771239" y="2826165"/>
                <a:ext cx="6322290" cy="1937262"/>
              </a:xfrm>
              <a:prstGeom prst="rect">
                <a:avLst/>
              </a:prstGeom>
              <a:blipFill>
                <a:blip r:embed="rId2"/>
                <a:stretch>
                  <a:fillRect b="-4101"/>
                </a:stretch>
              </a:blipFill>
            </p:spPr>
            <p:txBody>
              <a:bodyPr/>
              <a:lstStyle/>
              <a:p>
                <a:r>
                  <a:rPr lang="en-GB">
                    <a:noFill/>
                  </a:rPr>
                  <a:t> </a:t>
                </a:r>
              </a:p>
            </p:txBody>
          </p:sp>
        </mc:Fallback>
      </mc:AlternateContent>
    </p:spTree>
    <p:extLst>
      <p:ext uri="{BB962C8B-B14F-4D97-AF65-F5344CB8AC3E}">
        <p14:creationId xmlns:p14="http://schemas.microsoft.com/office/powerpoint/2010/main" val="42102687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39564F-2FC5-409E-9BC4-B061FBD31FA4}"/>
              </a:ext>
            </a:extLst>
          </p:cNvPr>
          <p:cNvSpPr txBox="1"/>
          <p:nvPr/>
        </p:nvSpPr>
        <p:spPr>
          <a:xfrm>
            <a:off x="1034475" y="828615"/>
            <a:ext cx="11610108" cy="586892"/>
          </a:xfrm>
          <a:prstGeom prst="rect">
            <a:avLst/>
          </a:prstGeom>
          <a:noFill/>
        </p:spPr>
        <p:txBody>
          <a:bodyPr wrap="square" rtlCol="0">
            <a:spAutoFit/>
          </a:bodyPr>
          <a:lstStyle/>
          <a:p>
            <a:pPr>
              <a:lnSpc>
                <a:spcPct val="150000"/>
              </a:lnSpc>
            </a:pPr>
            <a:r>
              <a:rPr lang="en-US" sz="2400" b="1" dirty="0">
                <a:latin typeface="+mj-lt"/>
              </a:rPr>
              <a:t>F1 Score</a:t>
            </a:r>
            <a:endParaRPr lang="en-GB" sz="2400" b="1" dirty="0">
              <a:latin typeface="+mj-lt"/>
            </a:endParaRPr>
          </a:p>
        </p:txBody>
      </p:sp>
      <p:sp>
        <p:nvSpPr>
          <p:cNvPr id="3" name="TextBox 2">
            <a:extLst>
              <a:ext uri="{FF2B5EF4-FFF2-40B4-BE49-F238E27FC236}">
                <a16:creationId xmlns:a16="http://schemas.microsoft.com/office/drawing/2014/main" xmlns="" id="{E5675C91-C079-4A4D-A227-CA306F665400}"/>
              </a:ext>
            </a:extLst>
          </p:cNvPr>
          <p:cNvSpPr txBox="1"/>
          <p:nvPr/>
        </p:nvSpPr>
        <p:spPr>
          <a:xfrm>
            <a:off x="1034475" y="1650604"/>
            <a:ext cx="9651998" cy="646331"/>
          </a:xfrm>
          <a:prstGeom prst="rect">
            <a:avLst/>
          </a:prstGeom>
          <a:gradFill>
            <a:gsLst>
              <a:gs pos="0">
                <a:schemeClr val="bg1">
                  <a:tint val="94000"/>
                  <a:satMod val="80000"/>
                  <a:lumMod val="106000"/>
                </a:schemeClr>
              </a:gs>
              <a:gs pos="100000">
                <a:schemeClr val="bg1">
                  <a:shade val="80000"/>
                  <a:lumMod val="108000"/>
                </a:schemeClr>
              </a:gs>
            </a:gsLst>
            <a:path path="circle">
              <a:fillToRect l="50000" t="50000" r="50000" b="50000"/>
            </a:path>
          </a:gradFill>
        </p:spPr>
        <p:txBody>
          <a:bodyPr wrap="square" rtlCol="0">
            <a:spAutoFit/>
          </a:bodyPr>
          <a:lstStyle/>
          <a:p>
            <a:pPr>
              <a:spcBef>
                <a:spcPts val="600"/>
              </a:spcBef>
            </a:pPr>
            <a:r>
              <a:rPr lang="en-US" dirty="0">
                <a:latin typeface="Lora" pitchFamily="2" charset="0"/>
              </a:rPr>
              <a:t>F1 score is combining both the Precision and Recall into a single metric for simplicity. It is the harmonic mean of the model’s precision and recall.</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A68C2869-47DC-44CC-8149-993B6EEEC360}"/>
                  </a:ext>
                </a:extLst>
              </p:cNvPr>
              <p:cNvSpPr txBox="1"/>
              <p:nvPr/>
            </p:nvSpPr>
            <p:spPr>
              <a:xfrm>
                <a:off x="771239" y="2826165"/>
                <a:ext cx="6322290" cy="2006383"/>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1 </m:t>
                      </m:r>
                      <m:r>
                        <a:rPr lang="en-US" b="0" i="1" smtClean="0">
                          <a:latin typeface="Cambria Math" panose="02040503050406030204" pitchFamily="18" charset="0"/>
                        </a:rPr>
                        <m:t>𝑠𝑐𝑜𝑟𝑒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𝑝𝑟𝑒𝑐𝑖𝑠𝑖𝑜𝑛</m:t>
                          </m:r>
                          <m:r>
                            <a:rPr lang="en-US" b="0" i="1" smtClean="0">
                              <a:latin typeface="Cambria Math" panose="02040503050406030204" pitchFamily="18" charset="0"/>
                            </a:rPr>
                            <m:t>)(</m:t>
                          </m:r>
                          <m:r>
                            <a:rPr lang="en-US" b="0" i="1" smtClean="0">
                              <a:latin typeface="Cambria Math" panose="02040503050406030204" pitchFamily="18" charset="0"/>
                            </a:rPr>
                            <m:t>𝑟𝑒𝑐𝑎𝑙𝑙</m:t>
                          </m:r>
                          <m:r>
                            <a:rPr lang="en-US" b="0" i="1" smtClean="0">
                              <a:latin typeface="Cambria Math" panose="02040503050406030204" pitchFamily="18" charset="0"/>
                            </a:rPr>
                            <m:t>)</m:t>
                          </m:r>
                        </m:num>
                        <m:den>
                          <m:r>
                            <a:rPr lang="en-US" b="0" i="1" smtClean="0">
                              <a:latin typeface="Cambria Math" panose="02040503050406030204" pitchFamily="18" charset="0"/>
                            </a:rPr>
                            <m:t>𝑝𝑟𝑒𝑐𝑖𝑠𝑜𝑛</m:t>
                          </m:r>
                          <m:r>
                            <a:rPr lang="en-US" b="0" i="1" smtClean="0">
                              <a:latin typeface="Cambria Math" panose="02040503050406030204" pitchFamily="18" charset="0"/>
                            </a:rPr>
                            <m:t>+</m:t>
                          </m:r>
                          <m:r>
                            <a:rPr lang="en-US" b="0" i="1" smtClean="0">
                              <a:latin typeface="Cambria Math" panose="02040503050406030204" pitchFamily="18" charset="0"/>
                            </a:rPr>
                            <m:t>𝑟𝑒𝑐𝑎𝑙𝑙</m:t>
                          </m:r>
                        </m:den>
                      </m:f>
                    </m:oMath>
                  </m:oMathPara>
                </a14:m>
                <a:endParaRPr lang="en-US" b="0" i="1" dirty="0">
                  <a:latin typeface="Cambria Math" panose="02040503050406030204" pitchFamily="18" charset="0"/>
                </a:endParaRPr>
              </a:p>
              <a:p>
                <a:pPr>
                  <a:lnSpc>
                    <a:spcPct val="150000"/>
                  </a:lnSpc>
                </a:pPr>
                <a:r>
                  <a:rPr lang="en-US" b="0" dirty="0"/>
                  <a:t>			</a:t>
                </a:r>
                <a14:m>
                  <m:oMath xmlns:m="http://schemas.openxmlformats.org/officeDocument/2006/math">
                    <m:r>
                      <a:rPr lang="en-US" sz="2000" b="0" i="0" smtClean="0">
                        <a:latin typeface="Cambria Math" panose="02040503050406030204" pitchFamily="18" charset="0"/>
                      </a:rPr>
                      <m:t>                 </m:t>
                    </m:r>
                    <m:r>
                      <a:rPr lang="en-US" sz="2000">
                        <a:latin typeface="Cambria Math" panose="02040503050406030204" pitchFamily="18" charset="0"/>
                      </a:rPr>
                      <m:t>	</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0.75</m:t>
                            </m:r>
                          </m:e>
                        </m:d>
                        <m:r>
                          <a:rPr lang="en-US" sz="2000" b="0" i="1" smtClean="0">
                            <a:latin typeface="Cambria Math" panose="02040503050406030204" pitchFamily="18" charset="0"/>
                          </a:rPr>
                          <m:t>(0.857)</m:t>
                        </m:r>
                      </m:num>
                      <m:den>
                        <m:r>
                          <a:rPr lang="en-US" sz="2000" b="0" i="1" smtClean="0">
                            <a:latin typeface="Cambria Math" panose="02040503050406030204" pitchFamily="18" charset="0"/>
                          </a:rPr>
                          <m:t>0.75+0.857</m:t>
                        </m:r>
                      </m:den>
                    </m:f>
                    <m:r>
                      <a:rPr lang="en-US" sz="2000" b="0" i="1" smtClean="0">
                        <a:latin typeface="Cambria Math" panose="02040503050406030204" pitchFamily="18" charset="0"/>
                      </a:rPr>
                      <m:t> </m:t>
                    </m:r>
                  </m:oMath>
                </a14:m>
                <a:endParaRPr lang="en-US" b="0" i="1" dirty="0">
                  <a:latin typeface="Cambria Math" panose="02040503050406030204" pitchFamily="18" charset="0"/>
                </a:endParaRPr>
              </a:p>
              <a:p>
                <a:pPr>
                  <a:lnSpc>
                    <a:spcPct val="150000"/>
                  </a:lnSpc>
                </a:pPr>
                <a:r>
                  <a:rPr lang="en-US" dirty="0"/>
                  <a:t>					 </a:t>
                </a:r>
                <a14:m>
                  <m:oMath xmlns:m="http://schemas.openxmlformats.org/officeDocument/2006/math">
                    <m:r>
                      <a:rPr lang="en-US" b="0" i="1" smtClean="0">
                        <a:latin typeface="Cambria Math" panose="02040503050406030204" pitchFamily="18" charset="0"/>
                      </a:rPr>
                      <m:t>=0.799</m:t>
                    </m:r>
                  </m:oMath>
                </a14:m>
                <a:r>
                  <a:rPr lang="en-US" i="1" dirty="0">
                    <a:latin typeface="Cambria Math" panose="02040503050406030204" pitchFamily="18" charset="0"/>
                  </a:rPr>
                  <a:t> </a:t>
                </a:r>
              </a:p>
            </p:txBody>
          </p:sp>
        </mc:Choice>
        <mc:Fallback xmlns="">
          <p:sp>
            <p:nvSpPr>
              <p:cNvPr id="4" name="TextBox 3">
                <a:extLst>
                  <a:ext uri="{FF2B5EF4-FFF2-40B4-BE49-F238E27FC236}">
                    <a16:creationId xmlns:a16="http://schemas.microsoft.com/office/drawing/2014/main" id="{A68C2869-47DC-44CC-8149-993B6EEEC360}"/>
                  </a:ext>
                </a:extLst>
              </p:cNvPr>
              <p:cNvSpPr txBox="1">
                <a:spLocks noRot="1" noChangeAspect="1" noMove="1" noResize="1" noEditPoints="1" noAdjustHandles="1" noChangeArrowheads="1" noChangeShapeType="1" noTextEdit="1"/>
              </p:cNvSpPr>
              <p:nvPr/>
            </p:nvSpPr>
            <p:spPr>
              <a:xfrm>
                <a:off x="771239" y="2826165"/>
                <a:ext cx="6322290" cy="2006383"/>
              </a:xfrm>
              <a:prstGeom prst="rect">
                <a:avLst/>
              </a:prstGeom>
              <a:blipFill>
                <a:blip r:embed="rId2"/>
                <a:stretch>
                  <a:fillRect/>
                </a:stretch>
              </a:blipFill>
            </p:spPr>
            <p:txBody>
              <a:bodyPr/>
              <a:lstStyle/>
              <a:p>
                <a:r>
                  <a:rPr lang="en-GB">
                    <a:noFill/>
                  </a:rPr>
                  <a:t> </a:t>
                </a:r>
              </a:p>
            </p:txBody>
          </p:sp>
        </mc:Fallback>
      </mc:AlternateContent>
      <p:graphicFrame>
        <p:nvGraphicFramePr>
          <p:cNvPr id="5" name="Table 5">
            <a:extLst>
              <a:ext uri="{FF2B5EF4-FFF2-40B4-BE49-F238E27FC236}">
                <a16:creationId xmlns:a16="http://schemas.microsoft.com/office/drawing/2014/main" xmlns="" id="{36C97341-D532-43E9-8617-38B185942DC9}"/>
              </a:ext>
            </a:extLst>
          </p:cNvPr>
          <p:cNvGraphicFramePr>
            <a:graphicFrameLocks noGrp="1"/>
          </p:cNvGraphicFramePr>
          <p:nvPr>
            <p:extLst>
              <p:ext uri="{D42A27DB-BD31-4B8C-83A1-F6EECF244321}">
                <p14:modId xmlns:p14="http://schemas.microsoft.com/office/powerpoint/2010/main" val="3816540117"/>
              </p:ext>
            </p:extLst>
          </p:nvPr>
        </p:nvGraphicFramePr>
        <p:xfrm>
          <a:off x="7922493" y="3307542"/>
          <a:ext cx="1766452" cy="741680"/>
        </p:xfrm>
        <a:graphic>
          <a:graphicData uri="http://schemas.openxmlformats.org/drawingml/2006/table">
            <a:tbl>
              <a:tblPr firstRow="1" bandRow="1">
                <a:tableStyleId>{073A0DAA-6AF3-43AB-8588-CEC1D06C72B9}</a:tableStyleId>
              </a:tblPr>
              <a:tblGrid>
                <a:gridCol w="883226">
                  <a:extLst>
                    <a:ext uri="{9D8B030D-6E8A-4147-A177-3AD203B41FA5}">
                      <a16:colId xmlns:a16="http://schemas.microsoft.com/office/drawing/2014/main" xmlns="" val="2297616727"/>
                    </a:ext>
                  </a:extLst>
                </a:gridCol>
                <a:gridCol w="883226">
                  <a:extLst>
                    <a:ext uri="{9D8B030D-6E8A-4147-A177-3AD203B41FA5}">
                      <a16:colId xmlns:a16="http://schemas.microsoft.com/office/drawing/2014/main" xmlns="" val="3733045854"/>
                    </a:ext>
                  </a:extLst>
                </a:gridCol>
              </a:tblGrid>
              <a:tr h="370840">
                <a:tc>
                  <a:txBody>
                    <a:bodyPr/>
                    <a:lstStyle/>
                    <a:p>
                      <a:pPr algn="ctr"/>
                      <a:r>
                        <a:rPr lang="en-US" sz="1050" dirty="0"/>
                        <a:t>Precision</a:t>
                      </a:r>
                      <a:endParaRPr lang="en-GB" sz="1050" dirty="0"/>
                    </a:p>
                  </a:txBody>
                  <a:tcPr anchor="ctr"/>
                </a:tc>
                <a:tc>
                  <a:txBody>
                    <a:bodyPr/>
                    <a:lstStyle/>
                    <a:p>
                      <a:pPr algn="ctr"/>
                      <a:r>
                        <a:rPr lang="en-US" sz="1050" dirty="0"/>
                        <a:t>Recall</a:t>
                      </a:r>
                      <a:endParaRPr lang="en-GB" sz="1050" dirty="0"/>
                    </a:p>
                  </a:txBody>
                  <a:tcPr anchor="ctr"/>
                </a:tc>
                <a:extLst>
                  <a:ext uri="{0D108BD9-81ED-4DB2-BD59-A6C34878D82A}">
                    <a16:rowId xmlns:a16="http://schemas.microsoft.com/office/drawing/2014/main" xmlns="" val="1936903258"/>
                  </a:ext>
                </a:extLst>
              </a:tr>
              <a:tr h="370840">
                <a:tc>
                  <a:txBody>
                    <a:bodyPr/>
                    <a:lstStyle/>
                    <a:p>
                      <a:pPr algn="ctr"/>
                      <a:r>
                        <a:rPr lang="en-US" sz="1050" dirty="0"/>
                        <a:t>0.75</a:t>
                      </a:r>
                      <a:endParaRPr lang="en-GB" sz="1050" dirty="0"/>
                    </a:p>
                  </a:txBody>
                  <a:tcPr anchor="ctr"/>
                </a:tc>
                <a:tc>
                  <a:txBody>
                    <a:bodyPr/>
                    <a:lstStyle/>
                    <a:p>
                      <a:pPr algn="ctr"/>
                      <a:r>
                        <a:rPr lang="en-US" sz="1050" dirty="0"/>
                        <a:t>0.857</a:t>
                      </a:r>
                      <a:endParaRPr lang="en-GB" sz="1050" dirty="0"/>
                    </a:p>
                  </a:txBody>
                  <a:tcPr anchor="ctr"/>
                </a:tc>
                <a:extLst>
                  <a:ext uri="{0D108BD9-81ED-4DB2-BD59-A6C34878D82A}">
                    <a16:rowId xmlns:a16="http://schemas.microsoft.com/office/drawing/2014/main" xmlns="" val="387006959"/>
                  </a:ext>
                </a:extLst>
              </a:tr>
            </a:tbl>
          </a:graphicData>
        </a:graphic>
      </p:graphicFrame>
      <p:sp>
        <p:nvSpPr>
          <p:cNvPr id="6" name="TextBox 5">
            <a:extLst>
              <a:ext uri="{FF2B5EF4-FFF2-40B4-BE49-F238E27FC236}">
                <a16:creationId xmlns:a16="http://schemas.microsoft.com/office/drawing/2014/main" xmlns="" id="{77E974BF-7868-415D-A7FB-C4998B6C271B}"/>
              </a:ext>
            </a:extLst>
          </p:cNvPr>
          <p:cNvSpPr txBox="1"/>
          <p:nvPr/>
        </p:nvSpPr>
        <p:spPr>
          <a:xfrm>
            <a:off x="7876311" y="3053626"/>
            <a:ext cx="1858816" cy="253916"/>
          </a:xfrm>
          <a:prstGeom prst="rect">
            <a:avLst/>
          </a:prstGeom>
          <a:noFill/>
        </p:spPr>
        <p:txBody>
          <a:bodyPr wrap="square" rtlCol="0">
            <a:spAutoFit/>
          </a:bodyPr>
          <a:lstStyle/>
          <a:p>
            <a:pPr algn="ctr"/>
            <a:r>
              <a:rPr lang="en-US" sz="1050" b="1" dirty="0">
                <a:latin typeface="Lora" pitchFamily="2" charset="0"/>
              </a:rPr>
              <a:t>From Previous example</a:t>
            </a:r>
            <a:endParaRPr lang="en-GB" sz="1050" b="1" dirty="0">
              <a:latin typeface="Lora" pitchFamily="2" charset="0"/>
            </a:endParaRPr>
          </a:p>
        </p:txBody>
      </p:sp>
    </p:spTree>
    <p:extLst>
      <p:ext uri="{BB962C8B-B14F-4D97-AF65-F5344CB8AC3E}">
        <p14:creationId xmlns:p14="http://schemas.microsoft.com/office/powerpoint/2010/main" val="3911873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6744" y="1494807"/>
            <a:ext cx="7427294" cy="3885575"/>
          </a:xfrm>
          <a:prstGeom prst="rect">
            <a:avLst/>
          </a:prstGeom>
        </p:spPr>
      </p:pic>
    </p:spTree>
    <p:extLst>
      <p:ext uri="{BB962C8B-B14F-4D97-AF65-F5344CB8AC3E}">
        <p14:creationId xmlns:p14="http://schemas.microsoft.com/office/powerpoint/2010/main" val="3894024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11848EC-DBA0-8995-F739-31962B4AF032}"/>
              </a:ext>
            </a:extLst>
          </p:cNvPr>
          <p:cNvSpPr txBox="1"/>
          <p:nvPr/>
        </p:nvSpPr>
        <p:spPr>
          <a:xfrm>
            <a:off x="1050877" y="873457"/>
            <a:ext cx="4894997" cy="461665"/>
          </a:xfrm>
          <a:prstGeom prst="rect">
            <a:avLst/>
          </a:prstGeom>
          <a:noFill/>
        </p:spPr>
        <p:txBody>
          <a:bodyPr wrap="square" rtlCol="0">
            <a:spAutoFit/>
          </a:bodyPr>
          <a:lstStyle/>
          <a:p>
            <a:r>
              <a:rPr lang="en-US" sz="2400" b="1" dirty="0"/>
              <a:t>Machine Learning Definition</a:t>
            </a:r>
          </a:p>
        </p:txBody>
      </p:sp>
      <p:sp>
        <p:nvSpPr>
          <p:cNvPr id="6" name="TextBox 5">
            <a:extLst>
              <a:ext uri="{FF2B5EF4-FFF2-40B4-BE49-F238E27FC236}">
                <a16:creationId xmlns:a16="http://schemas.microsoft.com/office/drawing/2014/main" xmlns="" id="{BC494FA5-D895-C0E0-3704-AE908ACA2E12}"/>
              </a:ext>
            </a:extLst>
          </p:cNvPr>
          <p:cNvSpPr txBox="1"/>
          <p:nvPr/>
        </p:nvSpPr>
        <p:spPr>
          <a:xfrm>
            <a:off x="1050876" y="1335122"/>
            <a:ext cx="6196085" cy="3693319"/>
          </a:xfrm>
          <a:prstGeom prst="rect">
            <a:avLst/>
          </a:prstGeom>
          <a:noFill/>
        </p:spPr>
        <p:txBody>
          <a:bodyPr wrap="square">
            <a:spAutoFit/>
          </a:bodyPr>
          <a:lstStyle/>
          <a:p>
            <a:pPr marL="285750" indent="-285750">
              <a:buFont typeface="Courier New" panose="02070309020205020404" pitchFamily="49" charset="0"/>
              <a:buChar char="o"/>
            </a:pPr>
            <a:r>
              <a:rPr lang="en-US" dirty="0">
                <a:latin typeface="Lora" pitchFamily="2" charset="0"/>
              </a:rPr>
              <a:t>Machine Learning is the science (and art) of programming computers so they can learn from data. </a:t>
            </a:r>
          </a:p>
          <a:p>
            <a:pPr marL="285750" indent="-285750">
              <a:buFont typeface="Courier New" panose="02070309020205020404" pitchFamily="49" charset="0"/>
              <a:buChar char="o"/>
            </a:pPr>
            <a:endParaRPr lang="en-US" dirty="0">
              <a:latin typeface="Lora" pitchFamily="2" charset="0"/>
            </a:endParaRPr>
          </a:p>
          <a:p>
            <a:pPr marL="285750" indent="-285750">
              <a:buFont typeface="Courier New" panose="02070309020205020404" pitchFamily="49" charset="0"/>
              <a:buChar char="o"/>
            </a:pPr>
            <a:r>
              <a:rPr lang="en-US" dirty="0">
                <a:latin typeface="Lora" pitchFamily="2" charset="0"/>
              </a:rPr>
              <a:t>Here is a slightly more general definition: [Machine Learning is the] field of study that gives computers the ability to learn without being explicitly programmed. —Arthur Samuel, 1959 </a:t>
            </a:r>
          </a:p>
          <a:p>
            <a:pPr marL="285750" indent="-285750">
              <a:buFont typeface="Courier New" panose="02070309020205020404" pitchFamily="49" charset="0"/>
              <a:buChar char="o"/>
            </a:pPr>
            <a:endParaRPr lang="en-US" dirty="0">
              <a:latin typeface="Lora" pitchFamily="2" charset="0"/>
            </a:endParaRPr>
          </a:p>
          <a:p>
            <a:pPr marL="285750" indent="-285750">
              <a:buFont typeface="Courier New" panose="02070309020205020404" pitchFamily="49" charset="0"/>
              <a:buChar char="o"/>
            </a:pPr>
            <a:r>
              <a:rPr lang="en-US" dirty="0">
                <a:latin typeface="Lora" pitchFamily="2" charset="0"/>
              </a:rPr>
              <a:t>And a more engineering-oriented one: A computer program is said to learn from experience E with respect to some task T and some performance measure P, if its performance on T, as measured by P, improves with experience E. —Tom Mitchell, 1997 </a:t>
            </a:r>
          </a:p>
        </p:txBody>
      </p:sp>
      <p:pic>
        <p:nvPicPr>
          <p:cNvPr id="1030" name="Picture 6" descr="Machine Learning Development Firm - Machine Learning Logo Png is a free  transparent background clipart … | Learning logo, Learning and development, Machine  learning">
            <a:extLst>
              <a:ext uri="{FF2B5EF4-FFF2-40B4-BE49-F238E27FC236}">
                <a16:creationId xmlns:a16="http://schemas.microsoft.com/office/drawing/2014/main" xmlns="" id="{539D9757-19E6-585C-4A3D-0C29CBDDF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6961" y="1335121"/>
            <a:ext cx="4029308" cy="3693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6612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900112"/>
            <a:ext cx="10058400" cy="4945380"/>
          </a:xfrm>
          <a:prstGeom prst="rect">
            <a:avLst/>
          </a:prstGeom>
        </p:spPr>
      </p:pic>
    </p:spTree>
    <p:extLst>
      <p:ext uri="{BB962C8B-B14F-4D97-AF65-F5344CB8AC3E}">
        <p14:creationId xmlns:p14="http://schemas.microsoft.com/office/powerpoint/2010/main" val="41780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931" y="966782"/>
            <a:ext cx="9645926" cy="4939071"/>
          </a:xfrm>
          <a:prstGeom prst="rect">
            <a:avLst/>
          </a:prstGeom>
        </p:spPr>
      </p:pic>
    </p:spTree>
    <p:extLst>
      <p:ext uri="{BB962C8B-B14F-4D97-AF65-F5344CB8AC3E}">
        <p14:creationId xmlns:p14="http://schemas.microsoft.com/office/powerpoint/2010/main" val="1403490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985837"/>
            <a:ext cx="10058400" cy="4777740"/>
          </a:xfrm>
          <a:prstGeom prst="rect">
            <a:avLst/>
          </a:prstGeom>
        </p:spPr>
      </p:pic>
    </p:spTree>
    <p:extLst>
      <p:ext uri="{BB962C8B-B14F-4D97-AF65-F5344CB8AC3E}">
        <p14:creationId xmlns:p14="http://schemas.microsoft.com/office/powerpoint/2010/main" val="30495279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1276350"/>
            <a:ext cx="10058400" cy="4209626"/>
          </a:xfrm>
          <a:prstGeom prst="rect">
            <a:avLst/>
          </a:prstGeom>
        </p:spPr>
      </p:pic>
    </p:spTree>
    <p:extLst>
      <p:ext uri="{BB962C8B-B14F-4D97-AF65-F5344CB8AC3E}">
        <p14:creationId xmlns:p14="http://schemas.microsoft.com/office/powerpoint/2010/main" val="32563594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075" y="900112"/>
            <a:ext cx="7943850" cy="5057775"/>
          </a:xfrm>
          <a:prstGeom prst="rect">
            <a:avLst/>
          </a:prstGeom>
        </p:spPr>
      </p:pic>
    </p:spTree>
    <p:extLst>
      <p:ext uri="{BB962C8B-B14F-4D97-AF65-F5344CB8AC3E}">
        <p14:creationId xmlns:p14="http://schemas.microsoft.com/office/powerpoint/2010/main" val="33075225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39564F-2FC5-409E-9BC4-B061FBD31FA4}"/>
              </a:ext>
            </a:extLst>
          </p:cNvPr>
          <p:cNvSpPr txBox="1"/>
          <p:nvPr/>
        </p:nvSpPr>
        <p:spPr>
          <a:xfrm>
            <a:off x="4822703" y="898284"/>
            <a:ext cx="4347422" cy="461665"/>
          </a:xfrm>
          <a:prstGeom prst="rect">
            <a:avLst/>
          </a:prstGeom>
          <a:noFill/>
        </p:spPr>
        <p:txBody>
          <a:bodyPr wrap="square" rtlCol="0">
            <a:spAutoFit/>
          </a:bodyPr>
          <a:lstStyle/>
          <a:p>
            <a:pPr algn="l" fontAlgn="base"/>
            <a:r>
              <a:rPr lang="en-US" sz="2400" b="1" i="0" dirty="0">
                <a:solidFill>
                  <a:srgbClr val="0A0A23"/>
                </a:solidFill>
                <a:effectLst/>
              </a:rPr>
              <a:t>Chapter Two</a:t>
            </a:r>
          </a:p>
        </p:txBody>
      </p:sp>
      <p:sp>
        <p:nvSpPr>
          <p:cNvPr id="3" name="TextBox 2">
            <a:extLst>
              <a:ext uri="{FF2B5EF4-FFF2-40B4-BE49-F238E27FC236}">
                <a16:creationId xmlns:a16="http://schemas.microsoft.com/office/drawing/2014/main" xmlns="" id="{E5675C91-C079-4A4D-A227-CA306F665400}"/>
              </a:ext>
            </a:extLst>
          </p:cNvPr>
          <p:cNvSpPr txBox="1"/>
          <p:nvPr/>
        </p:nvSpPr>
        <p:spPr>
          <a:xfrm>
            <a:off x="3943138" y="1390760"/>
            <a:ext cx="4025205" cy="369332"/>
          </a:xfrm>
          <a:prstGeom prst="rect">
            <a:avLst/>
          </a:prstGeom>
          <a:gradFill>
            <a:gsLst>
              <a:gs pos="0">
                <a:schemeClr val="bg1">
                  <a:tint val="94000"/>
                  <a:satMod val="80000"/>
                  <a:lumMod val="106000"/>
                </a:schemeClr>
              </a:gs>
              <a:gs pos="100000">
                <a:schemeClr val="bg1">
                  <a:shade val="80000"/>
                  <a:lumMod val="108000"/>
                </a:schemeClr>
              </a:gs>
            </a:gsLst>
            <a:path path="circle">
              <a:fillToRect l="50000" t="50000" r="50000" b="50000"/>
            </a:path>
          </a:gradFill>
        </p:spPr>
        <p:txBody>
          <a:bodyPr wrap="square" rtlCol="0">
            <a:spAutoFit/>
          </a:bodyPr>
          <a:lstStyle/>
          <a:p>
            <a:pPr>
              <a:spcBef>
                <a:spcPts val="600"/>
              </a:spcBef>
            </a:pPr>
            <a:r>
              <a:rPr lang="en-US" b="0" i="0" dirty="0">
                <a:solidFill>
                  <a:srgbClr val="0A0A23"/>
                </a:solidFill>
                <a:effectLst/>
                <a:latin typeface="Lato" panose="020F0502020204030203" pitchFamily="34" charset="0"/>
              </a:rPr>
              <a:t>End to End Machine Learning Project</a:t>
            </a:r>
            <a:endParaRPr lang="en-US" dirty="0">
              <a:latin typeface="Lora" pitchFamily="2" charset="0"/>
            </a:endParaRPr>
          </a:p>
        </p:txBody>
      </p:sp>
      <p:pic>
        <p:nvPicPr>
          <p:cNvPr id="4" name="Picture 2" descr="Hands-On Machine Learning with Scikit-Learn, Keras, and TensorFlow:  Concepts, Tools, and Techniques to Build Intelligent…">
            <a:extLst>
              <a:ext uri="{FF2B5EF4-FFF2-40B4-BE49-F238E27FC236}">
                <a16:creationId xmlns:a16="http://schemas.microsoft.com/office/drawing/2014/main" xmlns="" id="{3FC7AFB8-7632-436D-95DA-1EC17CD44E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61745" y="2066753"/>
            <a:ext cx="2636550" cy="3459872"/>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6541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5675C91-C079-4A4D-A227-CA306F665400}"/>
              </a:ext>
            </a:extLst>
          </p:cNvPr>
          <p:cNvSpPr txBox="1"/>
          <p:nvPr/>
        </p:nvSpPr>
        <p:spPr>
          <a:xfrm>
            <a:off x="1034475" y="1650604"/>
            <a:ext cx="9651998" cy="2139047"/>
          </a:xfrm>
          <a:prstGeom prst="rect">
            <a:avLst/>
          </a:prstGeom>
          <a:gradFill>
            <a:gsLst>
              <a:gs pos="0">
                <a:schemeClr val="bg1">
                  <a:tint val="94000"/>
                  <a:satMod val="80000"/>
                  <a:lumMod val="106000"/>
                </a:schemeClr>
              </a:gs>
              <a:gs pos="100000">
                <a:schemeClr val="bg1">
                  <a:shade val="80000"/>
                  <a:lumMod val="108000"/>
                </a:schemeClr>
              </a:gs>
            </a:gsLst>
            <a:path path="circle">
              <a:fillToRect l="50000" t="50000" r="50000" b="50000"/>
            </a:path>
          </a:gradFill>
        </p:spPr>
        <p:txBody>
          <a:bodyPr wrap="square" rtlCol="0">
            <a:spAutoFit/>
          </a:bodyPr>
          <a:lstStyle/>
          <a:p>
            <a:pPr marL="285750" indent="-285750" algn="l" fontAlgn="base">
              <a:spcBef>
                <a:spcPts val="600"/>
              </a:spcBef>
              <a:buFont typeface="Wingdings" panose="05000000000000000000" pitchFamily="2" charset="2"/>
              <a:buChar char="Ø"/>
            </a:pPr>
            <a:r>
              <a:rPr lang="en-US" i="0" dirty="0">
                <a:solidFill>
                  <a:srgbClr val="0A0A23"/>
                </a:solidFill>
                <a:effectLst/>
                <a:latin typeface="Lora" pitchFamily="2" charset="0"/>
              </a:rPr>
              <a:t>Data Collection and Problem Statement</a:t>
            </a:r>
          </a:p>
          <a:p>
            <a:pPr marL="285750" indent="-285750" algn="l" fontAlgn="base">
              <a:spcBef>
                <a:spcPts val="600"/>
              </a:spcBef>
              <a:buFont typeface="Wingdings" panose="05000000000000000000" pitchFamily="2" charset="2"/>
              <a:buChar char="Ø"/>
            </a:pPr>
            <a:r>
              <a:rPr lang="en-US" i="0" dirty="0">
                <a:solidFill>
                  <a:srgbClr val="0A0A23"/>
                </a:solidFill>
                <a:effectLst/>
                <a:latin typeface="Lora" pitchFamily="2" charset="0"/>
              </a:rPr>
              <a:t>Exploratory Data Analysis with Pandas and NumPy</a:t>
            </a:r>
          </a:p>
          <a:p>
            <a:pPr marL="285750" indent="-285750" algn="l" fontAlgn="base">
              <a:spcBef>
                <a:spcPts val="600"/>
              </a:spcBef>
              <a:buFont typeface="Wingdings" panose="05000000000000000000" pitchFamily="2" charset="2"/>
              <a:buChar char="Ø"/>
            </a:pPr>
            <a:r>
              <a:rPr lang="en-US" i="0" dirty="0">
                <a:solidFill>
                  <a:srgbClr val="0A0A23"/>
                </a:solidFill>
                <a:effectLst/>
                <a:latin typeface="Lora" pitchFamily="2" charset="0"/>
              </a:rPr>
              <a:t>Data Preparation using </a:t>
            </a:r>
            <a:r>
              <a:rPr lang="en-US" b="1" i="0" dirty="0" err="1">
                <a:solidFill>
                  <a:srgbClr val="0A0A23"/>
                </a:solidFill>
                <a:effectLst/>
                <a:latin typeface="Lora" pitchFamily="2" charset="0"/>
              </a:rPr>
              <a:t>Sklearn</a:t>
            </a:r>
            <a:endParaRPr lang="en-US" b="1" dirty="0">
              <a:solidFill>
                <a:srgbClr val="0A0A23"/>
              </a:solidFill>
              <a:latin typeface="Lora" pitchFamily="2" charset="0"/>
            </a:endParaRPr>
          </a:p>
          <a:p>
            <a:pPr marL="285750" indent="-285750" algn="l" fontAlgn="base">
              <a:spcBef>
                <a:spcPts val="600"/>
              </a:spcBef>
              <a:buFont typeface="Wingdings" panose="05000000000000000000" pitchFamily="2" charset="2"/>
              <a:buChar char="Ø"/>
            </a:pPr>
            <a:r>
              <a:rPr lang="en-US" i="0" dirty="0">
                <a:solidFill>
                  <a:srgbClr val="0A0A23"/>
                </a:solidFill>
                <a:effectLst/>
                <a:latin typeface="Lora" pitchFamily="2" charset="0"/>
              </a:rPr>
              <a:t>Selecting and Training a few Machine Learning Models</a:t>
            </a:r>
          </a:p>
          <a:p>
            <a:pPr marL="285750" indent="-285750" algn="l" fontAlgn="base">
              <a:spcBef>
                <a:spcPts val="600"/>
              </a:spcBef>
              <a:buFont typeface="Wingdings" panose="05000000000000000000" pitchFamily="2" charset="2"/>
              <a:buChar char="Ø"/>
            </a:pPr>
            <a:r>
              <a:rPr lang="en-US" i="0" dirty="0">
                <a:solidFill>
                  <a:srgbClr val="0A0A23"/>
                </a:solidFill>
                <a:effectLst/>
                <a:latin typeface="Lora" pitchFamily="2" charset="0"/>
              </a:rPr>
              <a:t>Cross-Validation and Hyperparameter Tuning using </a:t>
            </a:r>
            <a:r>
              <a:rPr lang="en-US" b="1" i="0" dirty="0" err="1">
                <a:solidFill>
                  <a:srgbClr val="0A0A23"/>
                </a:solidFill>
                <a:effectLst/>
                <a:latin typeface="Lora" pitchFamily="2" charset="0"/>
              </a:rPr>
              <a:t>Sklearn</a:t>
            </a:r>
            <a:endParaRPr lang="en-US" b="1" dirty="0">
              <a:solidFill>
                <a:srgbClr val="0A0A23"/>
              </a:solidFill>
              <a:latin typeface="Lora" pitchFamily="2" charset="0"/>
            </a:endParaRPr>
          </a:p>
          <a:p>
            <a:pPr marL="285750" indent="-285750" algn="l" fontAlgn="base">
              <a:spcBef>
                <a:spcPts val="600"/>
              </a:spcBef>
              <a:buFont typeface="Wingdings" panose="05000000000000000000" pitchFamily="2" charset="2"/>
              <a:buChar char="Ø"/>
            </a:pPr>
            <a:r>
              <a:rPr lang="en-US" i="0" dirty="0">
                <a:solidFill>
                  <a:srgbClr val="0A0A23"/>
                </a:solidFill>
                <a:effectLst/>
                <a:latin typeface="Lora" pitchFamily="2" charset="0"/>
              </a:rPr>
              <a:t>Deploying the Final Trained Model on Web or any Platform.</a:t>
            </a:r>
          </a:p>
        </p:txBody>
      </p:sp>
      <p:sp>
        <p:nvSpPr>
          <p:cNvPr id="4" name="TextBox 3">
            <a:extLst>
              <a:ext uri="{FF2B5EF4-FFF2-40B4-BE49-F238E27FC236}">
                <a16:creationId xmlns:a16="http://schemas.microsoft.com/office/drawing/2014/main" xmlns="" id="{76832A1D-BF16-4181-B69F-82D34166A146}"/>
              </a:ext>
            </a:extLst>
          </p:cNvPr>
          <p:cNvSpPr txBox="1"/>
          <p:nvPr/>
        </p:nvSpPr>
        <p:spPr>
          <a:xfrm>
            <a:off x="1034475" y="828615"/>
            <a:ext cx="11610108" cy="586892"/>
          </a:xfrm>
          <a:prstGeom prst="rect">
            <a:avLst/>
          </a:prstGeom>
          <a:noFill/>
        </p:spPr>
        <p:txBody>
          <a:bodyPr wrap="square" rtlCol="0">
            <a:spAutoFit/>
          </a:bodyPr>
          <a:lstStyle/>
          <a:p>
            <a:pPr>
              <a:lnSpc>
                <a:spcPct val="150000"/>
              </a:lnSpc>
            </a:pPr>
            <a:r>
              <a:rPr lang="en-US" sz="2400" b="1" dirty="0">
                <a:latin typeface="+mj-lt"/>
              </a:rPr>
              <a:t>Basic Steps of a Machine Learning Project</a:t>
            </a:r>
            <a:endParaRPr lang="en-GB" sz="2400" b="1" dirty="0">
              <a:latin typeface="+mj-lt"/>
            </a:endParaRPr>
          </a:p>
        </p:txBody>
      </p:sp>
    </p:spTree>
    <p:extLst>
      <p:ext uri="{BB962C8B-B14F-4D97-AF65-F5344CB8AC3E}">
        <p14:creationId xmlns:p14="http://schemas.microsoft.com/office/powerpoint/2010/main" val="21494276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39564F-2FC5-409E-9BC4-B061FBD31FA4}"/>
              </a:ext>
            </a:extLst>
          </p:cNvPr>
          <p:cNvSpPr txBox="1"/>
          <p:nvPr/>
        </p:nvSpPr>
        <p:spPr>
          <a:xfrm>
            <a:off x="1034475" y="828615"/>
            <a:ext cx="11610108" cy="461665"/>
          </a:xfrm>
          <a:prstGeom prst="rect">
            <a:avLst/>
          </a:prstGeom>
          <a:noFill/>
        </p:spPr>
        <p:txBody>
          <a:bodyPr wrap="square" rtlCol="0">
            <a:spAutoFit/>
          </a:bodyPr>
          <a:lstStyle/>
          <a:p>
            <a:pPr algn="l" fontAlgn="base"/>
            <a:r>
              <a:rPr lang="en-US" sz="2400" b="1" i="0" dirty="0">
                <a:solidFill>
                  <a:srgbClr val="0A0A23"/>
                </a:solidFill>
                <a:effectLst/>
              </a:rPr>
              <a:t>Data Collection and Problem Statement</a:t>
            </a:r>
          </a:p>
        </p:txBody>
      </p:sp>
      <p:sp>
        <p:nvSpPr>
          <p:cNvPr id="3" name="TextBox 2">
            <a:extLst>
              <a:ext uri="{FF2B5EF4-FFF2-40B4-BE49-F238E27FC236}">
                <a16:creationId xmlns:a16="http://schemas.microsoft.com/office/drawing/2014/main" xmlns="" id="{E5675C91-C079-4A4D-A227-CA306F665400}"/>
              </a:ext>
            </a:extLst>
          </p:cNvPr>
          <p:cNvSpPr txBox="1"/>
          <p:nvPr/>
        </p:nvSpPr>
        <p:spPr>
          <a:xfrm>
            <a:off x="1034475" y="1650604"/>
            <a:ext cx="9651998" cy="1354217"/>
          </a:xfrm>
          <a:prstGeom prst="rect">
            <a:avLst/>
          </a:prstGeom>
          <a:gradFill>
            <a:gsLst>
              <a:gs pos="0">
                <a:schemeClr val="bg1">
                  <a:tint val="94000"/>
                  <a:satMod val="80000"/>
                  <a:lumMod val="106000"/>
                </a:schemeClr>
              </a:gs>
              <a:gs pos="100000">
                <a:schemeClr val="bg1">
                  <a:shade val="80000"/>
                  <a:lumMod val="108000"/>
                </a:schemeClr>
              </a:gs>
            </a:gsLst>
            <a:path path="circle">
              <a:fillToRect l="50000" t="50000" r="50000" b="50000"/>
            </a:path>
          </a:gradFill>
        </p:spPr>
        <p:txBody>
          <a:bodyPr wrap="square" rtlCol="0">
            <a:spAutoFit/>
          </a:bodyPr>
          <a:lstStyle/>
          <a:p>
            <a:pPr marL="285750" indent="-285750">
              <a:spcBef>
                <a:spcPts val="600"/>
              </a:spcBef>
              <a:buFont typeface="Courier New" panose="02070309020205020404" pitchFamily="49" charset="0"/>
              <a:buChar char="o"/>
            </a:pPr>
            <a:r>
              <a:rPr lang="en-US" b="0" i="0" dirty="0">
                <a:solidFill>
                  <a:srgbClr val="0A0A23"/>
                </a:solidFill>
                <a:effectLst/>
                <a:latin typeface="Lato" panose="020F0502020204030203" pitchFamily="34" charset="0"/>
              </a:rPr>
              <a:t>The first step is to get your hands on the data. </a:t>
            </a:r>
          </a:p>
          <a:p>
            <a:pPr marL="285750" indent="-285750">
              <a:spcBef>
                <a:spcPts val="600"/>
              </a:spcBef>
              <a:buFont typeface="Courier New" panose="02070309020205020404" pitchFamily="49" charset="0"/>
              <a:buChar char="o"/>
            </a:pPr>
            <a:r>
              <a:rPr lang="en-US" dirty="0">
                <a:solidFill>
                  <a:srgbClr val="0A0A23"/>
                </a:solidFill>
                <a:latin typeface="Lato" panose="020F0502020204030203" pitchFamily="34" charset="0"/>
              </a:rPr>
              <a:t>If Y</a:t>
            </a:r>
            <a:r>
              <a:rPr lang="en-US" b="0" i="0" dirty="0">
                <a:solidFill>
                  <a:srgbClr val="0A0A23"/>
                </a:solidFill>
                <a:effectLst/>
                <a:latin typeface="Lato" panose="020F0502020204030203" pitchFamily="34" charset="0"/>
              </a:rPr>
              <a:t>ou have access to data, then the first step is to define the problem that you want to solve.</a:t>
            </a:r>
          </a:p>
          <a:p>
            <a:pPr marL="285750" indent="-285750">
              <a:spcBef>
                <a:spcPts val="600"/>
              </a:spcBef>
              <a:buFont typeface="Courier New" panose="02070309020205020404" pitchFamily="49" charset="0"/>
              <a:buChar char="o"/>
            </a:pPr>
            <a:r>
              <a:rPr lang="en-US" dirty="0">
                <a:solidFill>
                  <a:srgbClr val="0A0A23"/>
                </a:solidFill>
                <a:latin typeface="Lato" panose="020F0502020204030203" pitchFamily="34" charset="0"/>
              </a:rPr>
              <a:t>If </a:t>
            </a:r>
            <a:r>
              <a:rPr lang="en-US" b="0" i="0" dirty="0">
                <a:solidFill>
                  <a:srgbClr val="0A0A23"/>
                </a:solidFill>
                <a:effectLst/>
                <a:latin typeface="Lato" panose="020F0502020204030203" pitchFamily="34" charset="0"/>
              </a:rPr>
              <a:t>We don’t have the data yet, so we are going to collect the data first.</a:t>
            </a:r>
            <a:endParaRPr lang="en-US" dirty="0">
              <a:latin typeface="Lora" pitchFamily="2" charset="0"/>
            </a:endParaRPr>
          </a:p>
        </p:txBody>
      </p:sp>
    </p:spTree>
    <p:extLst>
      <p:ext uri="{BB962C8B-B14F-4D97-AF65-F5344CB8AC3E}">
        <p14:creationId xmlns:p14="http://schemas.microsoft.com/office/powerpoint/2010/main" val="27081136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39564F-2FC5-409E-9BC4-B061FBD31FA4}"/>
              </a:ext>
            </a:extLst>
          </p:cNvPr>
          <p:cNvSpPr txBox="1"/>
          <p:nvPr/>
        </p:nvSpPr>
        <p:spPr>
          <a:xfrm>
            <a:off x="1034475" y="828615"/>
            <a:ext cx="11610108" cy="461665"/>
          </a:xfrm>
          <a:prstGeom prst="rect">
            <a:avLst/>
          </a:prstGeom>
          <a:noFill/>
        </p:spPr>
        <p:txBody>
          <a:bodyPr wrap="square" rtlCol="0">
            <a:spAutoFit/>
          </a:bodyPr>
          <a:lstStyle/>
          <a:p>
            <a:pPr algn="l" fontAlgn="base"/>
            <a:r>
              <a:rPr lang="en-US" sz="2400" b="1" i="0" dirty="0">
                <a:effectLst/>
              </a:rPr>
              <a:t>Exploratory Data Analysis with Pandas and NumPy</a:t>
            </a:r>
          </a:p>
        </p:txBody>
      </p:sp>
      <p:sp>
        <p:nvSpPr>
          <p:cNvPr id="3" name="TextBox 2">
            <a:extLst>
              <a:ext uri="{FF2B5EF4-FFF2-40B4-BE49-F238E27FC236}">
                <a16:creationId xmlns:a16="http://schemas.microsoft.com/office/drawing/2014/main" xmlns="" id="{E5675C91-C079-4A4D-A227-CA306F665400}"/>
              </a:ext>
            </a:extLst>
          </p:cNvPr>
          <p:cNvSpPr txBox="1"/>
          <p:nvPr/>
        </p:nvSpPr>
        <p:spPr>
          <a:xfrm>
            <a:off x="1034475" y="1650604"/>
            <a:ext cx="9651998" cy="1785104"/>
          </a:xfrm>
          <a:prstGeom prst="rect">
            <a:avLst/>
          </a:prstGeom>
          <a:gradFill>
            <a:gsLst>
              <a:gs pos="0">
                <a:schemeClr val="bg1">
                  <a:tint val="94000"/>
                  <a:satMod val="80000"/>
                  <a:lumMod val="106000"/>
                </a:schemeClr>
              </a:gs>
              <a:gs pos="100000">
                <a:schemeClr val="bg1">
                  <a:shade val="80000"/>
                  <a:lumMod val="108000"/>
                </a:schemeClr>
              </a:gs>
            </a:gsLst>
            <a:path path="circle">
              <a:fillToRect l="50000" t="50000" r="50000" b="50000"/>
            </a:path>
          </a:gradFill>
        </p:spPr>
        <p:txBody>
          <a:bodyPr wrap="square" rtlCol="0">
            <a:spAutoFit/>
          </a:bodyPr>
          <a:lstStyle/>
          <a:p>
            <a:pPr marL="285750" indent="-285750" algn="l" fontAlgn="base">
              <a:spcBef>
                <a:spcPts val="600"/>
              </a:spcBef>
              <a:buFont typeface="Courier New" panose="02070309020205020404" pitchFamily="49" charset="0"/>
              <a:buChar char="o"/>
            </a:pPr>
            <a:r>
              <a:rPr lang="en-US" i="0" dirty="0">
                <a:effectLst/>
                <a:latin typeface="Lora" pitchFamily="2" charset="0"/>
              </a:rPr>
              <a:t>Check for data type of columns</a:t>
            </a:r>
          </a:p>
          <a:p>
            <a:pPr marL="285750" indent="-285750" fontAlgn="base">
              <a:spcBef>
                <a:spcPts val="600"/>
              </a:spcBef>
              <a:buFont typeface="Courier New" panose="02070309020205020404" pitchFamily="49" charset="0"/>
              <a:buChar char="o"/>
            </a:pPr>
            <a:r>
              <a:rPr lang="en-GB" i="0" dirty="0">
                <a:effectLst/>
                <a:latin typeface="Lora" pitchFamily="2" charset="0"/>
              </a:rPr>
              <a:t>Check for null values.</a:t>
            </a:r>
          </a:p>
          <a:p>
            <a:pPr marL="285750" indent="-285750" fontAlgn="base">
              <a:spcBef>
                <a:spcPts val="600"/>
              </a:spcBef>
              <a:buFont typeface="Courier New" panose="02070309020205020404" pitchFamily="49" charset="0"/>
              <a:buChar char="o"/>
            </a:pPr>
            <a:r>
              <a:rPr lang="en-US" i="0" dirty="0">
                <a:effectLst/>
                <a:latin typeface="Lora" pitchFamily="2" charset="0"/>
              </a:rPr>
              <a:t>Check for outliers. </a:t>
            </a:r>
          </a:p>
          <a:p>
            <a:pPr marL="285750" indent="-285750" fontAlgn="base">
              <a:spcBef>
                <a:spcPts val="600"/>
              </a:spcBef>
              <a:buFont typeface="Courier New" panose="02070309020205020404" pitchFamily="49" charset="0"/>
              <a:buChar char="o"/>
            </a:pPr>
            <a:r>
              <a:rPr lang="en-US" i="0" dirty="0">
                <a:effectLst/>
                <a:latin typeface="Lora" pitchFamily="2" charset="0"/>
              </a:rPr>
              <a:t>Look for the category distribution in categorical columns</a:t>
            </a:r>
          </a:p>
          <a:p>
            <a:pPr marL="285750" indent="-285750" fontAlgn="base">
              <a:spcBef>
                <a:spcPts val="600"/>
              </a:spcBef>
              <a:buFont typeface="Courier New" panose="02070309020205020404" pitchFamily="49" charset="0"/>
              <a:buChar char="o"/>
            </a:pPr>
            <a:r>
              <a:rPr lang="en-GB" i="0" dirty="0">
                <a:effectLst/>
                <a:latin typeface="Lora" pitchFamily="2" charset="0"/>
              </a:rPr>
              <a:t>Plot for correlation</a:t>
            </a:r>
            <a:r>
              <a:rPr lang="en-US" dirty="0">
                <a:latin typeface="Lora" pitchFamily="2" charset="0"/>
              </a:rPr>
              <a:t> etc.</a:t>
            </a:r>
            <a:endParaRPr lang="en-GB" i="0" dirty="0">
              <a:effectLst/>
              <a:latin typeface="Lora" pitchFamily="2" charset="0"/>
            </a:endParaRPr>
          </a:p>
        </p:txBody>
      </p:sp>
    </p:spTree>
    <p:extLst>
      <p:ext uri="{BB962C8B-B14F-4D97-AF65-F5344CB8AC3E}">
        <p14:creationId xmlns:p14="http://schemas.microsoft.com/office/powerpoint/2010/main" val="15624140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39564F-2FC5-409E-9BC4-B061FBD31FA4}"/>
              </a:ext>
            </a:extLst>
          </p:cNvPr>
          <p:cNvSpPr txBox="1"/>
          <p:nvPr/>
        </p:nvSpPr>
        <p:spPr>
          <a:xfrm>
            <a:off x="1034475" y="828615"/>
            <a:ext cx="11610108" cy="461665"/>
          </a:xfrm>
          <a:prstGeom prst="rect">
            <a:avLst/>
          </a:prstGeom>
          <a:noFill/>
        </p:spPr>
        <p:txBody>
          <a:bodyPr wrap="square" rtlCol="0">
            <a:spAutoFit/>
          </a:bodyPr>
          <a:lstStyle/>
          <a:p>
            <a:pPr algn="l" fontAlgn="base"/>
            <a:r>
              <a:rPr lang="en-GB" sz="2400" b="1" i="0" dirty="0">
                <a:effectLst/>
              </a:rPr>
              <a:t>Data Preparation using </a:t>
            </a:r>
            <a:r>
              <a:rPr lang="en-GB" sz="2400" b="1" i="0" dirty="0" err="1">
                <a:effectLst/>
              </a:rPr>
              <a:t>Sklearn</a:t>
            </a:r>
            <a:endParaRPr lang="en-GB" sz="2400" b="1" i="0" dirty="0">
              <a:effectLst/>
            </a:endParaRPr>
          </a:p>
        </p:txBody>
      </p:sp>
      <p:sp>
        <p:nvSpPr>
          <p:cNvPr id="3" name="TextBox 2">
            <a:extLst>
              <a:ext uri="{FF2B5EF4-FFF2-40B4-BE49-F238E27FC236}">
                <a16:creationId xmlns:a16="http://schemas.microsoft.com/office/drawing/2014/main" xmlns="" id="{E5675C91-C079-4A4D-A227-CA306F665400}"/>
              </a:ext>
            </a:extLst>
          </p:cNvPr>
          <p:cNvSpPr txBox="1"/>
          <p:nvPr/>
        </p:nvSpPr>
        <p:spPr>
          <a:xfrm>
            <a:off x="1034475" y="1650604"/>
            <a:ext cx="9651998" cy="1077218"/>
          </a:xfrm>
          <a:prstGeom prst="rect">
            <a:avLst/>
          </a:prstGeom>
          <a:gradFill>
            <a:gsLst>
              <a:gs pos="0">
                <a:schemeClr val="bg1">
                  <a:tint val="94000"/>
                  <a:satMod val="80000"/>
                  <a:lumMod val="106000"/>
                </a:schemeClr>
              </a:gs>
              <a:gs pos="100000">
                <a:schemeClr val="bg1">
                  <a:shade val="80000"/>
                  <a:lumMod val="108000"/>
                </a:schemeClr>
              </a:gs>
            </a:gsLst>
            <a:path path="circle">
              <a:fillToRect l="50000" t="50000" r="50000" b="50000"/>
            </a:path>
          </a:gradFill>
        </p:spPr>
        <p:txBody>
          <a:bodyPr wrap="square" rtlCol="0">
            <a:spAutoFit/>
          </a:bodyPr>
          <a:lstStyle/>
          <a:p>
            <a:pPr marL="285750" indent="-285750" algn="l" fontAlgn="base">
              <a:spcBef>
                <a:spcPts val="600"/>
              </a:spcBef>
              <a:buFont typeface="Courier New" panose="02070309020205020404" pitchFamily="49" charset="0"/>
              <a:buChar char="o"/>
            </a:pPr>
            <a:r>
              <a:rPr lang="en-US" i="0" dirty="0">
                <a:effectLst/>
                <a:latin typeface="Lora" pitchFamily="2" charset="0"/>
              </a:rPr>
              <a:t>Preprocessing Categorical Attribute</a:t>
            </a:r>
          </a:p>
          <a:p>
            <a:pPr marL="285750" indent="-285750" fontAlgn="base">
              <a:spcBef>
                <a:spcPts val="600"/>
              </a:spcBef>
              <a:buFont typeface="Courier New" panose="02070309020205020404" pitchFamily="49" charset="0"/>
              <a:buChar char="o"/>
            </a:pPr>
            <a:r>
              <a:rPr lang="en-GB" i="0" dirty="0">
                <a:effectLst/>
                <a:latin typeface="Lora" pitchFamily="2" charset="0"/>
              </a:rPr>
              <a:t>Data Cleaning </a:t>
            </a:r>
          </a:p>
          <a:p>
            <a:pPr marL="285750" indent="-285750" fontAlgn="base">
              <a:spcBef>
                <a:spcPts val="600"/>
              </a:spcBef>
              <a:buFont typeface="Courier New" panose="02070309020205020404" pitchFamily="49" charset="0"/>
              <a:buChar char="o"/>
            </a:pPr>
            <a:r>
              <a:rPr lang="en-GB" i="0" dirty="0">
                <a:effectLst/>
                <a:latin typeface="Lora" pitchFamily="2" charset="0"/>
              </a:rPr>
              <a:t>Attribute Addition etc.</a:t>
            </a:r>
          </a:p>
        </p:txBody>
      </p:sp>
    </p:spTree>
    <p:extLst>
      <p:ext uri="{BB962C8B-B14F-4D97-AF65-F5344CB8AC3E}">
        <p14:creationId xmlns:p14="http://schemas.microsoft.com/office/powerpoint/2010/main" val="26989354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4000"/>
                <a:satMod val="80000"/>
                <a:lumMod val="106000"/>
              </a:schemeClr>
            </a:gs>
            <a:gs pos="100000">
              <a:schemeClr val="bg1">
                <a:shade val="80000"/>
                <a:lumMod val="108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9E42AE4-3B73-4298-B242-AA42B2C6DEC7}"/>
              </a:ext>
            </a:extLst>
          </p:cNvPr>
          <p:cNvSpPr txBox="1"/>
          <p:nvPr/>
        </p:nvSpPr>
        <p:spPr>
          <a:xfrm>
            <a:off x="2235201" y="2158652"/>
            <a:ext cx="7398326" cy="2540696"/>
          </a:xfrm>
          <a:prstGeom prst="rect">
            <a:avLst/>
          </a:prstGeom>
          <a:gradFill>
            <a:gsLst>
              <a:gs pos="0">
                <a:schemeClr val="bg1">
                  <a:tint val="94000"/>
                  <a:satMod val="80000"/>
                  <a:lumMod val="106000"/>
                </a:schemeClr>
              </a:gs>
              <a:gs pos="100000">
                <a:schemeClr val="bg1">
                  <a:shade val="80000"/>
                  <a:lumMod val="108000"/>
                </a:schemeClr>
              </a:gs>
            </a:gsLst>
            <a:path path="circle">
              <a:fillToRect l="50000" t="50000" r="50000" b="50000"/>
            </a:path>
          </a:gradFill>
        </p:spPr>
        <p:txBody>
          <a:bodyPr wrap="square" rtlCol="0">
            <a:spAutoFit/>
          </a:bodyPr>
          <a:lstStyle/>
          <a:p>
            <a:pPr marL="285750" indent="-285750">
              <a:lnSpc>
                <a:spcPct val="150000"/>
              </a:lnSpc>
              <a:buFont typeface="Wingdings" panose="05000000000000000000" pitchFamily="2" charset="2"/>
              <a:buChar char="q"/>
            </a:pPr>
            <a:r>
              <a:rPr lang="en-US" dirty="0">
                <a:latin typeface="Lora" pitchFamily="2" charset="0"/>
              </a:rPr>
              <a:t>Insufficient Quantity of Training Data</a:t>
            </a:r>
          </a:p>
          <a:p>
            <a:pPr marL="285750" indent="-285750">
              <a:lnSpc>
                <a:spcPct val="150000"/>
              </a:lnSpc>
              <a:buFont typeface="Wingdings" panose="05000000000000000000" pitchFamily="2" charset="2"/>
              <a:buChar char="q"/>
            </a:pPr>
            <a:r>
              <a:rPr lang="en-US" dirty="0">
                <a:latin typeface="Lora" pitchFamily="2" charset="0"/>
              </a:rPr>
              <a:t>Non-representative Training Data</a:t>
            </a:r>
          </a:p>
          <a:p>
            <a:pPr marL="285750" indent="-285750">
              <a:lnSpc>
                <a:spcPct val="150000"/>
              </a:lnSpc>
              <a:buFont typeface="Wingdings" panose="05000000000000000000" pitchFamily="2" charset="2"/>
              <a:buChar char="q"/>
            </a:pPr>
            <a:r>
              <a:rPr lang="en-US" dirty="0">
                <a:latin typeface="Lora" pitchFamily="2" charset="0"/>
              </a:rPr>
              <a:t>Poor Quality Data</a:t>
            </a:r>
          </a:p>
          <a:p>
            <a:pPr marL="285750" indent="-285750">
              <a:lnSpc>
                <a:spcPct val="150000"/>
              </a:lnSpc>
              <a:buFont typeface="Wingdings" panose="05000000000000000000" pitchFamily="2" charset="2"/>
              <a:buChar char="q"/>
            </a:pPr>
            <a:r>
              <a:rPr lang="en-US" dirty="0">
                <a:latin typeface="Lora" pitchFamily="2" charset="0"/>
              </a:rPr>
              <a:t>Irrelevant Features</a:t>
            </a:r>
          </a:p>
          <a:p>
            <a:pPr marL="285750" indent="-285750">
              <a:lnSpc>
                <a:spcPct val="150000"/>
              </a:lnSpc>
              <a:buFont typeface="Wingdings" panose="05000000000000000000" pitchFamily="2" charset="2"/>
              <a:buChar char="q"/>
            </a:pPr>
            <a:r>
              <a:rPr lang="en-US" dirty="0">
                <a:latin typeface="Lora" pitchFamily="2" charset="0"/>
              </a:rPr>
              <a:t>Overfitting the Training Data</a:t>
            </a:r>
          </a:p>
          <a:p>
            <a:pPr marL="285750" indent="-285750">
              <a:lnSpc>
                <a:spcPct val="150000"/>
              </a:lnSpc>
              <a:buFont typeface="Wingdings" panose="05000000000000000000" pitchFamily="2" charset="2"/>
              <a:buChar char="q"/>
            </a:pPr>
            <a:r>
              <a:rPr lang="en-US" dirty="0">
                <a:latin typeface="Lora" pitchFamily="2" charset="0"/>
              </a:rPr>
              <a:t>Underfitting the Training Data </a:t>
            </a:r>
            <a:endParaRPr lang="en-GB" dirty="0">
              <a:latin typeface="Lora" pitchFamily="2" charset="0"/>
            </a:endParaRPr>
          </a:p>
        </p:txBody>
      </p:sp>
      <p:sp>
        <p:nvSpPr>
          <p:cNvPr id="3" name="TextBox 2">
            <a:extLst>
              <a:ext uri="{FF2B5EF4-FFF2-40B4-BE49-F238E27FC236}">
                <a16:creationId xmlns:a16="http://schemas.microsoft.com/office/drawing/2014/main" xmlns="" id="{45B0CD68-11B7-4109-B09D-8269A0E40F71}"/>
              </a:ext>
            </a:extLst>
          </p:cNvPr>
          <p:cNvSpPr txBox="1"/>
          <p:nvPr/>
        </p:nvSpPr>
        <p:spPr>
          <a:xfrm>
            <a:off x="2133601" y="1283855"/>
            <a:ext cx="8940800" cy="584775"/>
          </a:xfrm>
          <a:prstGeom prst="rect">
            <a:avLst/>
          </a:prstGeom>
          <a:noFill/>
        </p:spPr>
        <p:txBody>
          <a:bodyPr wrap="square" rtlCol="0">
            <a:spAutoFit/>
          </a:bodyPr>
          <a:lstStyle/>
          <a:p>
            <a:r>
              <a:rPr lang="en-US" sz="3200" b="1" dirty="0"/>
              <a:t>Main Challenges of Machine Learning </a:t>
            </a:r>
            <a:endParaRPr lang="en-GB" sz="3200" b="1" dirty="0"/>
          </a:p>
        </p:txBody>
      </p:sp>
    </p:spTree>
    <p:extLst>
      <p:ext uri="{BB962C8B-B14F-4D97-AF65-F5344CB8AC3E}">
        <p14:creationId xmlns:p14="http://schemas.microsoft.com/office/powerpoint/2010/main" val="27661942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39564F-2FC5-409E-9BC4-B061FBD31FA4}"/>
              </a:ext>
            </a:extLst>
          </p:cNvPr>
          <p:cNvSpPr txBox="1"/>
          <p:nvPr/>
        </p:nvSpPr>
        <p:spPr>
          <a:xfrm>
            <a:off x="1034475" y="828615"/>
            <a:ext cx="11610108" cy="461665"/>
          </a:xfrm>
          <a:prstGeom prst="rect">
            <a:avLst/>
          </a:prstGeom>
          <a:noFill/>
        </p:spPr>
        <p:txBody>
          <a:bodyPr wrap="square" rtlCol="0">
            <a:spAutoFit/>
          </a:bodyPr>
          <a:lstStyle/>
          <a:p>
            <a:pPr algn="l" fontAlgn="base"/>
            <a:r>
              <a:rPr lang="en-US" sz="2400" b="1" i="0" dirty="0">
                <a:effectLst/>
              </a:rPr>
              <a:t>Selecting and Training Machine Learning Models</a:t>
            </a:r>
          </a:p>
        </p:txBody>
      </p:sp>
      <p:sp>
        <p:nvSpPr>
          <p:cNvPr id="3" name="TextBox 2">
            <a:extLst>
              <a:ext uri="{FF2B5EF4-FFF2-40B4-BE49-F238E27FC236}">
                <a16:creationId xmlns:a16="http://schemas.microsoft.com/office/drawing/2014/main" xmlns="" id="{E5675C91-C079-4A4D-A227-CA306F665400}"/>
              </a:ext>
            </a:extLst>
          </p:cNvPr>
          <p:cNvSpPr txBox="1"/>
          <p:nvPr/>
        </p:nvSpPr>
        <p:spPr>
          <a:xfrm>
            <a:off x="1034475" y="1650604"/>
            <a:ext cx="9651998" cy="1431161"/>
          </a:xfrm>
          <a:prstGeom prst="rect">
            <a:avLst/>
          </a:prstGeom>
          <a:gradFill>
            <a:gsLst>
              <a:gs pos="0">
                <a:schemeClr val="bg1">
                  <a:tint val="94000"/>
                  <a:satMod val="80000"/>
                  <a:lumMod val="106000"/>
                </a:schemeClr>
              </a:gs>
              <a:gs pos="100000">
                <a:schemeClr val="bg1">
                  <a:shade val="80000"/>
                  <a:lumMod val="108000"/>
                </a:schemeClr>
              </a:gs>
            </a:gsLst>
            <a:path path="circle">
              <a:fillToRect l="50000" t="50000" r="50000" b="50000"/>
            </a:path>
          </a:gradFill>
        </p:spPr>
        <p:txBody>
          <a:bodyPr wrap="square" rtlCol="0">
            <a:spAutoFit/>
          </a:bodyPr>
          <a:lstStyle/>
          <a:p>
            <a:pPr marL="285750" indent="-285750" algn="l" fontAlgn="base">
              <a:spcBef>
                <a:spcPts val="600"/>
              </a:spcBef>
              <a:buFont typeface="Courier New" panose="02070309020205020404" pitchFamily="49" charset="0"/>
              <a:buChar char="o"/>
            </a:pPr>
            <a:r>
              <a:rPr lang="en-US" b="0" i="0" dirty="0">
                <a:solidFill>
                  <a:srgbClr val="0A0A23"/>
                </a:solidFill>
                <a:effectLst/>
                <a:latin typeface="Lora" pitchFamily="2" charset="0"/>
              </a:rPr>
              <a:t>Create an instance of the model class.</a:t>
            </a:r>
          </a:p>
          <a:p>
            <a:pPr marL="285750" indent="-285750" algn="l" fontAlgn="base">
              <a:spcBef>
                <a:spcPts val="600"/>
              </a:spcBef>
              <a:buFont typeface="Courier New" panose="02070309020205020404" pitchFamily="49" charset="0"/>
              <a:buChar char="o"/>
            </a:pPr>
            <a:r>
              <a:rPr lang="en-US" b="0" i="0" dirty="0">
                <a:solidFill>
                  <a:srgbClr val="0A0A23"/>
                </a:solidFill>
                <a:effectLst/>
                <a:latin typeface="Lora" pitchFamily="2" charset="0"/>
              </a:rPr>
              <a:t>Train the model using the fit() method.</a:t>
            </a:r>
          </a:p>
          <a:p>
            <a:pPr marL="285750" indent="-285750" algn="l" fontAlgn="base">
              <a:spcBef>
                <a:spcPts val="600"/>
              </a:spcBef>
              <a:buFont typeface="Courier New" panose="02070309020205020404" pitchFamily="49" charset="0"/>
              <a:buChar char="o"/>
            </a:pPr>
            <a:r>
              <a:rPr lang="en-US" b="0" i="0" dirty="0">
                <a:solidFill>
                  <a:srgbClr val="0A0A23"/>
                </a:solidFill>
                <a:effectLst/>
                <a:latin typeface="Lora" pitchFamily="2" charset="0"/>
              </a:rPr>
              <a:t>Make predictions by first passing the data through pipeline transformer.</a:t>
            </a:r>
          </a:p>
          <a:p>
            <a:pPr marL="285750" indent="-285750" algn="l" fontAlgn="base">
              <a:spcBef>
                <a:spcPts val="600"/>
              </a:spcBef>
              <a:buFont typeface="Courier New" panose="02070309020205020404" pitchFamily="49" charset="0"/>
              <a:buChar char="o"/>
            </a:pPr>
            <a:r>
              <a:rPr lang="en-US" b="0" i="0" dirty="0">
                <a:solidFill>
                  <a:srgbClr val="0A0A23"/>
                </a:solidFill>
                <a:effectLst/>
                <a:latin typeface="Lora" pitchFamily="2" charset="0"/>
              </a:rPr>
              <a:t>Evaluating the model using Root Mean Squared Error.</a:t>
            </a:r>
          </a:p>
        </p:txBody>
      </p:sp>
    </p:spTree>
    <p:extLst>
      <p:ext uri="{BB962C8B-B14F-4D97-AF65-F5344CB8AC3E}">
        <p14:creationId xmlns:p14="http://schemas.microsoft.com/office/powerpoint/2010/main" val="22987319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39564F-2FC5-409E-9BC4-B061FBD31FA4}"/>
              </a:ext>
            </a:extLst>
          </p:cNvPr>
          <p:cNvSpPr txBox="1"/>
          <p:nvPr/>
        </p:nvSpPr>
        <p:spPr>
          <a:xfrm>
            <a:off x="1034475" y="828615"/>
            <a:ext cx="11610108" cy="461665"/>
          </a:xfrm>
          <a:prstGeom prst="rect">
            <a:avLst/>
          </a:prstGeom>
          <a:noFill/>
        </p:spPr>
        <p:txBody>
          <a:bodyPr wrap="square" rtlCol="0">
            <a:spAutoFit/>
          </a:bodyPr>
          <a:lstStyle/>
          <a:p>
            <a:pPr algn="l" fontAlgn="base"/>
            <a:r>
              <a:rPr lang="en-US" sz="2400" b="1" i="0" dirty="0">
                <a:effectLst/>
                <a:latin typeface="+mj-lt"/>
              </a:rPr>
              <a:t>Cross-Validation and Hyperparameter Tuning using </a:t>
            </a:r>
            <a:r>
              <a:rPr lang="en-US" sz="2400" b="1" i="0" dirty="0" err="1">
                <a:effectLst/>
                <a:latin typeface="+mj-lt"/>
              </a:rPr>
              <a:t>Sklearn</a:t>
            </a:r>
            <a:endParaRPr lang="en-US" sz="2400" b="1" i="0" dirty="0">
              <a:effectLst/>
              <a:latin typeface="+mj-lt"/>
            </a:endParaRPr>
          </a:p>
        </p:txBody>
      </p:sp>
      <p:sp>
        <p:nvSpPr>
          <p:cNvPr id="6" name="TextBox 5">
            <a:extLst>
              <a:ext uri="{FF2B5EF4-FFF2-40B4-BE49-F238E27FC236}">
                <a16:creationId xmlns:a16="http://schemas.microsoft.com/office/drawing/2014/main" xmlns="" id="{2FFFD909-C2A1-4568-9E8E-A3F0F9092FF4}"/>
              </a:ext>
            </a:extLst>
          </p:cNvPr>
          <p:cNvSpPr txBox="1"/>
          <p:nvPr/>
        </p:nvSpPr>
        <p:spPr>
          <a:xfrm>
            <a:off x="1034475" y="1436914"/>
            <a:ext cx="8483994" cy="2031325"/>
          </a:xfrm>
          <a:prstGeom prst="rect">
            <a:avLst/>
          </a:prstGeom>
          <a:noFill/>
        </p:spPr>
        <p:txBody>
          <a:bodyPr wrap="square" rtlCol="0">
            <a:spAutoFit/>
          </a:bodyPr>
          <a:lstStyle/>
          <a:p>
            <a:pPr marL="285750" indent="-285750">
              <a:buFont typeface="Courier New" panose="02070309020205020404" pitchFamily="49" charset="0"/>
              <a:buChar char="o"/>
            </a:pPr>
            <a:r>
              <a:rPr lang="en-US" b="0" i="0" dirty="0">
                <a:effectLst/>
                <a:latin typeface="Lora" pitchFamily="2" charset="0"/>
              </a:rPr>
              <a:t>Scikit-</a:t>
            </a:r>
            <a:r>
              <a:rPr lang="en-US" b="0" i="0" dirty="0" err="1">
                <a:effectLst/>
                <a:latin typeface="Lora" pitchFamily="2" charset="0"/>
              </a:rPr>
              <a:t>Learn’s</a:t>
            </a:r>
            <a:r>
              <a:rPr lang="en-US" b="0" i="0" dirty="0">
                <a:effectLst/>
                <a:latin typeface="Lora" pitchFamily="2" charset="0"/>
              </a:rPr>
              <a:t> K-fold cross-validation</a:t>
            </a:r>
            <a:r>
              <a:rPr lang="en-US" b="0" i="0" dirty="0">
                <a:solidFill>
                  <a:srgbClr val="0A0A23"/>
                </a:solidFill>
                <a:effectLst/>
                <a:latin typeface="Lora" pitchFamily="2" charset="0"/>
              </a:rPr>
              <a:t> feature randomly splits the training set into </a:t>
            </a:r>
            <a:r>
              <a:rPr lang="en-US" b="1" i="0" dirty="0">
                <a:solidFill>
                  <a:srgbClr val="0A0A23"/>
                </a:solidFill>
                <a:effectLst/>
                <a:latin typeface="Lora" pitchFamily="2" charset="0"/>
              </a:rPr>
              <a:t>K </a:t>
            </a:r>
            <a:r>
              <a:rPr lang="en-US" b="0" i="0" dirty="0">
                <a:solidFill>
                  <a:srgbClr val="0A0A23"/>
                </a:solidFill>
                <a:effectLst/>
                <a:latin typeface="Lora" pitchFamily="2" charset="0"/>
              </a:rPr>
              <a:t>distinct subsets called folds. Then it trains and evaluates the model K times, picking a different fold for evaluation every time and training on the other K-1 folds.</a:t>
            </a:r>
          </a:p>
          <a:p>
            <a:pPr marL="285750" indent="-285750">
              <a:buFont typeface="Courier New" panose="02070309020205020404" pitchFamily="49" charset="0"/>
              <a:buChar char="o"/>
            </a:pPr>
            <a:endParaRPr lang="en-US" dirty="0">
              <a:solidFill>
                <a:srgbClr val="0A0A23"/>
              </a:solidFill>
              <a:latin typeface="Lora" pitchFamily="2" charset="0"/>
            </a:endParaRPr>
          </a:p>
          <a:p>
            <a:pPr marL="285750" indent="-285750">
              <a:buFont typeface="Courier New" panose="02070309020205020404" pitchFamily="49" charset="0"/>
              <a:buChar char="o"/>
            </a:pPr>
            <a:r>
              <a:rPr lang="en-US" b="0" i="0" dirty="0">
                <a:solidFill>
                  <a:srgbClr val="0A0A23"/>
                </a:solidFill>
                <a:effectLst/>
                <a:latin typeface="Lora" pitchFamily="2" charset="0"/>
              </a:rPr>
              <a:t>After testing all the models, you’ll find that your model has performed well but it still needs to be fine-tuned.</a:t>
            </a:r>
            <a:endParaRPr lang="en-GB" b="1" dirty="0">
              <a:latin typeface="Lora" pitchFamily="2" charset="0"/>
            </a:endParaRPr>
          </a:p>
        </p:txBody>
      </p:sp>
    </p:spTree>
    <p:extLst>
      <p:ext uri="{BB962C8B-B14F-4D97-AF65-F5344CB8AC3E}">
        <p14:creationId xmlns:p14="http://schemas.microsoft.com/office/powerpoint/2010/main" val="42303303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39564F-2FC5-409E-9BC4-B061FBD31FA4}"/>
              </a:ext>
            </a:extLst>
          </p:cNvPr>
          <p:cNvSpPr txBox="1"/>
          <p:nvPr/>
        </p:nvSpPr>
        <p:spPr>
          <a:xfrm>
            <a:off x="1034475" y="828615"/>
            <a:ext cx="11610108" cy="461665"/>
          </a:xfrm>
          <a:prstGeom prst="rect">
            <a:avLst/>
          </a:prstGeom>
          <a:noFill/>
        </p:spPr>
        <p:txBody>
          <a:bodyPr wrap="square" rtlCol="0">
            <a:spAutoFit/>
          </a:bodyPr>
          <a:lstStyle/>
          <a:p>
            <a:pPr algn="l" fontAlgn="base">
              <a:spcBef>
                <a:spcPts val="600"/>
              </a:spcBef>
            </a:pPr>
            <a:r>
              <a:rPr lang="en-US" sz="2400" b="1" i="0" dirty="0">
                <a:solidFill>
                  <a:srgbClr val="0A0A23"/>
                </a:solidFill>
                <a:effectLst/>
                <a:latin typeface="+mj-lt"/>
              </a:rPr>
              <a:t>Deploying the Final Trained Model on Web or any Platform.</a:t>
            </a:r>
          </a:p>
        </p:txBody>
      </p:sp>
      <p:sp>
        <p:nvSpPr>
          <p:cNvPr id="3" name="TextBox 2">
            <a:extLst>
              <a:ext uri="{FF2B5EF4-FFF2-40B4-BE49-F238E27FC236}">
                <a16:creationId xmlns:a16="http://schemas.microsoft.com/office/drawing/2014/main" xmlns="" id="{E5675C91-C079-4A4D-A227-CA306F665400}"/>
              </a:ext>
            </a:extLst>
          </p:cNvPr>
          <p:cNvSpPr txBox="1"/>
          <p:nvPr/>
        </p:nvSpPr>
        <p:spPr>
          <a:xfrm>
            <a:off x="1034475" y="1650604"/>
            <a:ext cx="9651998" cy="723275"/>
          </a:xfrm>
          <a:prstGeom prst="rect">
            <a:avLst/>
          </a:prstGeom>
          <a:gradFill>
            <a:gsLst>
              <a:gs pos="0">
                <a:schemeClr val="bg1">
                  <a:tint val="94000"/>
                  <a:satMod val="80000"/>
                  <a:lumMod val="106000"/>
                </a:schemeClr>
              </a:gs>
              <a:gs pos="100000">
                <a:schemeClr val="bg1">
                  <a:shade val="80000"/>
                  <a:lumMod val="108000"/>
                </a:schemeClr>
              </a:gs>
            </a:gsLst>
            <a:path path="circle">
              <a:fillToRect l="50000" t="50000" r="50000" b="50000"/>
            </a:path>
          </a:gradFill>
        </p:spPr>
        <p:txBody>
          <a:bodyPr wrap="square" rtlCol="0">
            <a:spAutoFit/>
          </a:bodyPr>
          <a:lstStyle/>
          <a:p>
            <a:pPr marL="285750" indent="-285750">
              <a:spcBef>
                <a:spcPts val="600"/>
              </a:spcBef>
              <a:buFont typeface="Courier New" panose="02070309020205020404" pitchFamily="49" charset="0"/>
              <a:buChar char="o"/>
            </a:pPr>
            <a:r>
              <a:rPr lang="en-US" dirty="0">
                <a:latin typeface="Lora" pitchFamily="2" charset="0"/>
              </a:rPr>
              <a:t>You can deploy your model into a Web app that can make predictions.</a:t>
            </a:r>
          </a:p>
          <a:p>
            <a:pPr marL="285750" indent="-285750">
              <a:spcBef>
                <a:spcPts val="600"/>
              </a:spcBef>
              <a:buFont typeface="Courier New" panose="02070309020205020404" pitchFamily="49" charset="0"/>
              <a:buChar char="o"/>
            </a:pPr>
            <a:r>
              <a:rPr lang="en-US" dirty="0">
                <a:latin typeface="Lora" pitchFamily="2" charset="0"/>
              </a:rPr>
              <a:t>It can be weather prediction or image classification or OCR or anything.</a:t>
            </a:r>
          </a:p>
        </p:txBody>
      </p:sp>
    </p:spTree>
    <p:extLst>
      <p:ext uri="{BB962C8B-B14F-4D97-AF65-F5344CB8AC3E}">
        <p14:creationId xmlns:p14="http://schemas.microsoft.com/office/powerpoint/2010/main" val="18020458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39564F-2FC5-409E-9BC4-B061FBD31FA4}"/>
              </a:ext>
            </a:extLst>
          </p:cNvPr>
          <p:cNvSpPr txBox="1"/>
          <p:nvPr/>
        </p:nvSpPr>
        <p:spPr>
          <a:xfrm>
            <a:off x="1034475" y="828615"/>
            <a:ext cx="11610108" cy="574901"/>
          </a:xfrm>
          <a:prstGeom prst="rect">
            <a:avLst/>
          </a:prstGeom>
          <a:noFill/>
        </p:spPr>
        <p:txBody>
          <a:bodyPr wrap="square" rtlCol="0">
            <a:spAutoFit/>
          </a:bodyPr>
          <a:lstStyle/>
          <a:p>
            <a:pPr>
              <a:lnSpc>
                <a:spcPct val="150000"/>
              </a:lnSpc>
            </a:pPr>
            <a:r>
              <a:rPr lang="en-US" sz="2400" b="1" dirty="0"/>
              <a:t>Insufficient Quantity of Training Data</a:t>
            </a:r>
            <a:endParaRPr lang="en-GB" sz="2400" b="1" dirty="0"/>
          </a:p>
        </p:txBody>
      </p:sp>
      <p:sp>
        <p:nvSpPr>
          <p:cNvPr id="3" name="TextBox 2">
            <a:extLst>
              <a:ext uri="{FF2B5EF4-FFF2-40B4-BE49-F238E27FC236}">
                <a16:creationId xmlns:a16="http://schemas.microsoft.com/office/drawing/2014/main" xmlns="" id="{E5675C91-C079-4A4D-A227-CA306F665400}"/>
              </a:ext>
            </a:extLst>
          </p:cNvPr>
          <p:cNvSpPr txBox="1"/>
          <p:nvPr/>
        </p:nvSpPr>
        <p:spPr>
          <a:xfrm>
            <a:off x="1034474" y="1650604"/>
            <a:ext cx="9725889" cy="1938992"/>
          </a:xfrm>
          <a:prstGeom prst="rect">
            <a:avLst/>
          </a:prstGeom>
          <a:gradFill>
            <a:gsLst>
              <a:gs pos="0">
                <a:schemeClr val="bg1">
                  <a:tint val="94000"/>
                  <a:satMod val="80000"/>
                  <a:lumMod val="106000"/>
                </a:schemeClr>
              </a:gs>
              <a:gs pos="100000">
                <a:schemeClr val="bg1">
                  <a:shade val="80000"/>
                  <a:lumMod val="108000"/>
                </a:schemeClr>
              </a:gs>
            </a:gsLst>
            <a:path path="circle">
              <a:fillToRect l="50000" t="50000" r="50000" b="50000"/>
            </a:path>
          </a:gradFill>
        </p:spPr>
        <p:txBody>
          <a:bodyPr wrap="square" rtlCol="0">
            <a:spAutoFit/>
          </a:bodyPr>
          <a:lstStyle/>
          <a:p>
            <a:pPr marL="285750" indent="-285750">
              <a:buFont typeface="Courier New" panose="02070309020205020404" pitchFamily="49" charset="0"/>
              <a:buChar char="o"/>
            </a:pPr>
            <a:r>
              <a:rPr lang="en-US" sz="2000" dirty="0">
                <a:latin typeface="Lora" pitchFamily="2" charset="0"/>
              </a:rPr>
              <a:t>Machine Learning takes a lot of data for most Machine Learning algorithms to work properly. Even for very simple problems you typically need thousands of examples, and for complex problems such as image or speech recognition you may need millions of examples. </a:t>
            </a:r>
          </a:p>
          <a:p>
            <a:pPr marL="285750" indent="-285750">
              <a:buFont typeface="Courier New" panose="02070309020205020404" pitchFamily="49" charset="0"/>
              <a:buChar char="o"/>
            </a:pPr>
            <a:endParaRPr lang="en-US" sz="2000" dirty="0">
              <a:latin typeface="Lora" pitchFamily="2" charset="0"/>
            </a:endParaRPr>
          </a:p>
          <a:p>
            <a:pPr marL="285750" indent="-285750">
              <a:buFont typeface="Courier New" panose="02070309020205020404" pitchFamily="49" charset="0"/>
              <a:buChar char="o"/>
            </a:pPr>
            <a:r>
              <a:rPr lang="en-US" sz="2000" dirty="0">
                <a:latin typeface="Lora" pitchFamily="2" charset="0"/>
              </a:rPr>
              <a:t>So, getting sufficient Training Data is a big challenge. </a:t>
            </a:r>
          </a:p>
        </p:txBody>
      </p:sp>
    </p:spTree>
    <p:extLst>
      <p:ext uri="{BB962C8B-B14F-4D97-AF65-F5344CB8AC3E}">
        <p14:creationId xmlns:p14="http://schemas.microsoft.com/office/powerpoint/2010/main" val="41593986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39564F-2FC5-409E-9BC4-B061FBD31FA4}"/>
              </a:ext>
            </a:extLst>
          </p:cNvPr>
          <p:cNvSpPr txBox="1"/>
          <p:nvPr/>
        </p:nvSpPr>
        <p:spPr>
          <a:xfrm>
            <a:off x="1034475" y="828615"/>
            <a:ext cx="11610108" cy="586892"/>
          </a:xfrm>
          <a:prstGeom prst="rect">
            <a:avLst/>
          </a:prstGeom>
          <a:noFill/>
        </p:spPr>
        <p:txBody>
          <a:bodyPr wrap="square" rtlCol="0">
            <a:spAutoFit/>
          </a:bodyPr>
          <a:lstStyle/>
          <a:p>
            <a:pPr>
              <a:lnSpc>
                <a:spcPct val="150000"/>
              </a:lnSpc>
            </a:pPr>
            <a:r>
              <a:rPr lang="en-US" sz="2400" b="1" dirty="0">
                <a:latin typeface="+mj-lt"/>
              </a:rPr>
              <a:t>Non representative Training Data</a:t>
            </a:r>
            <a:endParaRPr lang="en-GB" sz="2400" b="1" dirty="0">
              <a:latin typeface="+mj-lt"/>
            </a:endParaRPr>
          </a:p>
        </p:txBody>
      </p:sp>
      <p:sp>
        <p:nvSpPr>
          <p:cNvPr id="3" name="TextBox 2">
            <a:extLst>
              <a:ext uri="{FF2B5EF4-FFF2-40B4-BE49-F238E27FC236}">
                <a16:creationId xmlns:a16="http://schemas.microsoft.com/office/drawing/2014/main" xmlns="" id="{E5675C91-C079-4A4D-A227-CA306F665400}"/>
              </a:ext>
            </a:extLst>
          </p:cNvPr>
          <p:cNvSpPr txBox="1"/>
          <p:nvPr/>
        </p:nvSpPr>
        <p:spPr>
          <a:xfrm>
            <a:off x="1034475" y="1650604"/>
            <a:ext cx="9651998" cy="2246769"/>
          </a:xfrm>
          <a:prstGeom prst="rect">
            <a:avLst/>
          </a:prstGeom>
          <a:gradFill>
            <a:gsLst>
              <a:gs pos="0">
                <a:schemeClr val="bg1">
                  <a:tint val="94000"/>
                  <a:satMod val="80000"/>
                  <a:lumMod val="106000"/>
                </a:schemeClr>
              </a:gs>
              <a:gs pos="100000">
                <a:schemeClr val="bg1">
                  <a:shade val="80000"/>
                  <a:lumMod val="108000"/>
                </a:schemeClr>
              </a:gs>
            </a:gsLst>
            <a:path path="circle">
              <a:fillToRect l="50000" t="50000" r="50000" b="50000"/>
            </a:path>
          </a:gradFill>
        </p:spPr>
        <p:txBody>
          <a:bodyPr wrap="square" rtlCol="0">
            <a:spAutoFit/>
          </a:bodyPr>
          <a:lstStyle/>
          <a:p>
            <a:pPr marL="285750" indent="-285750">
              <a:buFont typeface="Courier New" panose="02070309020205020404" pitchFamily="49" charset="0"/>
              <a:buChar char="o"/>
            </a:pPr>
            <a:r>
              <a:rPr lang="en-US" sz="2000" dirty="0">
                <a:latin typeface="Lora" pitchFamily="2" charset="0"/>
              </a:rPr>
              <a:t>In order to generalize well, it is crucial that your training data be representative of the new cases you want to generalize to. </a:t>
            </a:r>
          </a:p>
          <a:p>
            <a:pPr marL="285750" indent="-285750">
              <a:buFont typeface="Courier New" panose="02070309020205020404" pitchFamily="49" charset="0"/>
              <a:buChar char="o"/>
            </a:pPr>
            <a:endParaRPr lang="en-US" sz="2000" dirty="0">
              <a:latin typeface="Lora" pitchFamily="2" charset="0"/>
            </a:endParaRPr>
          </a:p>
          <a:p>
            <a:pPr marL="285750" indent="-285750">
              <a:buFont typeface="Courier New" panose="02070309020205020404" pitchFamily="49" charset="0"/>
              <a:buChar char="o"/>
            </a:pPr>
            <a:r>
              <a:rPr lang="en-US" sz="2000" dirty="0">
                <a:latin typeface="Lora" pitchFamily="2" charset="0"/>
              </a:rPr>
              <a:t>This is often harder than it sounds: if the sample is too small, you will have </a:t>
            </a:r>
            <a:r>
              <a:rPr lang="en-US" sz="2000" b="1" dirty="0">
                <a:latin typeface="Lora" pitchFamily="2" charset="0"/>
              </a:rPr>
              <a:t>sampling noise </a:t>
            </a:r>
            <a:r>
              <a:rPr lang="en-US" sz="2000" dirty="0">
                <a:latin typeface="Lora" pitchFamily="2" charset="0"/>
              </a:rPr>
              <a:t>(i.e., nonrepresentative data as a result of chance), but even very large samples can be nonrepresentative if the sampling method is wrong. This is called </a:t>
            </a:r>
            <a:r>
              <a:rPr lang="en-US" sz="2000" b="1" dirty="0">
                <a:latin typeface="Lora" pitchFamily="2" charset="0"/>
              </a:rPr>
              <a:t>sampling bias</a:t>
            </a:r>
            <a:r>
              <a:rPr lang="en-US" sz="2000" dirty="0">
                <a:latin typeface="Lora" pitchFamily="2" charset="0"/>
              </a:rPr>
              <a:t>. </a:t>
            </a:r>
          </a:p>
        </p:txBody>
      </p:sp>
    </p:spTree>
    <p:extLst>
      <p:ext uri="{BB962C8B-B14F-4D97-AF65-F5344CB8AC3E}">
        <p14:creationId xmlns:p14="http://schemas.microsoft.com/office/powerpoint/2010/main" val="36580273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39564F-2FC5-409E-9BC4-B061FBD31FA4}"/>
              </a:ext>
            </a:extLst>
          </p:cNvPr>
          <p:cNvSpPr txBox="1"/>
          <p:nvPr/>
        </p:nvSpPr>
        <p:spPr>
          <a:xfrm>
            <a:off x="1034475" y="828615"/>
            <a:ext cx="11610108" cy="586892"/>
          </a:xfrm>
          <a:prstGeom prst="rect">
            <a:avLst/>
          </a:prstGeom>
          <a:noFill/>
        </p:spPr>
        <p:txBody>
          <a:bodyPr wrap="square" rtlCol="0">
            <a:spAutoFit/>
          </a:bodyPr>
          <a:lstStyle/>
          <a:p>
            <a:pPr>
              <a:lnSpc>
                <a:spcPct val="150000"/>
              </a:lnSpc>
            </a:pPr>
            <a:r>
              <a:rPr lang="en-US" sz="2400" b="1" dirty="0">
                <a:latin typeface="+mj-lt"/>
              </a:rPr>
              <a:t>Poor Quality Data</a:t>
            </a:r>
            <a:endParaRPr lang="en-GB" sz="2400" b="1" dirty="0">
              <a:latin typeface="+mj-lt"/>
            </a:endParaRPr>
          </a:p>
        </p:txBody>
      </p:sp>
      <p:sp>
        <p:nvSpPr>
          <p:cNvPr id="3" name="TextBox 2">
            <a:extLst>
              <a:ext uri="{FF2B5EF4-FFF2-40B4-BE49-F238E27FC236}">
                <a16:creationId xmlns:a16="http://schemas.microsoft.com/office/drawing/2014/main" xmlns="" id="{E5675C91-C079-4A4D-A227-CA306F665400}"/>
              </a:ext>
            </a:extLst>
          </p:cNvPr>
          <p:cNvSpPr txBox="1"/>
          <p:nvPr/>
        </p:nvSpPr>
        <p:spPr>
          <a:xfrm>
            <a:off x="1034475" y="1650604"/>
            <a:ext cx="9651998" cy="1631216"/>
          </a:xfrm>
          <a:prstGeom prst="rect">
            <a:avLst/>
          </a:prstGeom>
          <a:gradFill>
            <a:gsLst>
              <a:gs pos="0">
                <a:schemeClr val="bg1">
                  <a:tint val="94000"/>
                  <a:satMod val="80000"/>
                  <a:lumMod val="106000"/>
                </a:schemeClr>
              </a:gs>
              <a:gs pos="100000">
                <a:schemeClr val="bg1">
                  <a:shade val="80000"/>
                  <a:lumMod val="108000"/>
                </a:schemeClr>
              </a:gs>
            </a:gsLst>
            <a:path path="circle">
              <a:fillToRect l="50000" t="50000" r="50000" b="50000"/>
            </a:path>
          </a:gradFill>
        </p:spPr>
        <p:txBody>
          <a:bodyPr wrap="square" rtlCol="0">
            <a:spAutoFit/>
          </a:bodyPr>
          <a:lstStyle/>
          <a:p>
            <a:pPr marL="285750" indent="-285750">
              <a:buFont typeface="Courier New" panose="02070309020205020404" pitchFamily="49" charset="0"/>
              <a:buChar char="o"/>
            </a:pPr>
            <a:r>
              <a:rPr lang="en-US" sz="2000" dirty="0">
                <a:latin typeface="Lora" pitchFamily="2" charset="0"/>
              </a:rPr>
              <a:t>Obviously, if your training data is full of errors, outliers, and noise (e.g., due to poor-quality measurements), it will make it harder for the system to detect the underlying patterns, so your system is less likely to perform well.</a:t>
            </a:r>
          </a:p>
          <a:p>
            <a:pPr marL="285750" indent="-285750">
              <a:buFont typeface="Courier New" panose="02070309020205020404" pitchFamily="49" charset="0"/>
              <a:buChar char="o"/>
            </a:pPr>
            <a:endParaRPr lang="en-US" sz="2000" dirty="0">
              <a:latin typeface="Lora" pitchFamily="2" charset="0"/>
            </a:endParaRPr>
          </a:p>
          <a:p>
            <a:pPr marL="285750" indent="-285750">
              <a:buFont typeface="Courier New" panose="02070309020205020404" pitchFamily="49" charset="0"/>
              <a:buChar char="o"/>
            </a:pPr>
            <a:r>
              <a:rPr lang="en-US" sz="2000" dirty="0">
                <a:latin typeface="Lora" pitchFamily="2" charset="0"/>
              </a:rPr>
              <a:t>So, you need good quality data as well.</a:t>
            </a:r>
          </a:p>
        </p:txBody>
      </p:sp>
    </p:spTree>
    <p:extLst>
      <p:ext uri="{BB962C8B-B14F-4D97-AF65-F5344CB8AC3E}">
        <p14:creationId xmlns:p14="http://schemas.microsoft.com/office/powerpoint/2010/main" val="37294473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39564F-2FC5-409E-9BC4-B061FBD31FA4}"/>
              </a:ext>
            </a:extLst>
          </p:cNvPr>
          <p:cNvSpPr txBox="1"/>
          <p:nvPr/>
        </p:nvSpPr>
        <p:spPr>
          <a:xfrm>
            <a:off x="1034475" y="828615"/>
            <a:ext cx="11610108" cy="586892"/>
          </a:xfrm>
          <a:prstGeom prst="rect">
            <a:avLst/>
          </a:prstGeom>
          <a:noFill/>
        </p:spPr>
        <p:txBody>
          <a:bodyPr wrap="square" rtlCol="0">
            <a:spAutoFit/>
          </a:bodyPr>
          <a:lstStyle/>
          <a:p>
            <a:pPr>
              <a:lnSpc>
                <a:spcPct val="150000"/>
              </a:lnSpc>
            </a:pPr>
            <a:r>
              <a:rPr lang="en-US" sz="2400" b="1" dirty="0">
                <a:latin typeface="+mj-lt"/>
              </a:rPr>
              <a:t>Irrelevant Features</a:t>
            </a:r>
            <a:endParaRPr lang="en-GB" sz="2400" b="1" dirty="0">
              <a:latin typeface="+mj-lt"/>
            </a:endParaRPr>
          </a:p>
        </p:txBody>
      </p:sp>
      <p:sp>
        <p:nvSpPr>
          <p:cNvPr id="3" name="TextBox 2">
            <a:extLst>
              <a:ext uri="{FF2B5EF4-FFF2-40B4-BE49-F238E27FC236}">
                <a16:creationId xmlns:a16="http://schemas.microsoft.com/office/drawing/2014/main" xmlns="" id="{E5675C91-C079-4A4D-A227-CA306F665400}"/>
              </a:ext>
            </a:extLst>
          </p:cNvPr>
          <p:cNvSpPr txBox="1"/>
          <p:nvPr/>
        </p:nvSpPr>
        <p:spPr>
          <a:xfrm>
            <a:off x="1034475" y="1650604"/>
            <a:ext cx="9651998" cy="3277820"/>
          </a:xfrm>
          <a:prstGeom prst="rect">
            <a:avLst/>
          </a:prstGeom>
          <a:gradFill>
            <a:gsLst>
              <a:gs pos="0">
                <a:schemeClr val="bg1">
                  <a:tint val="94000"/>
                  <a:satMod val="80000"/>
                  <a:lumMod val="106000"/>
                </a:schemeClr>
              </a:gs>
              <a:gs pos="100000">
                <a:schemeClr val="bg1">
                  <a:shade val="80000"/>
                  <a:lumMod val="108000"/>
                </a:schemeClr>
              </a:gs>
            </a:gsLst>
            <a:path path="circle">
              <a:fillToRect l="50000" t="50000" r="50000" b="50000"/>
            </a:path>
          </a:gradFill>
        </p:spPr>
        <p:txBody>
          <a:bodyPr wrap="square" rtlCol="0">
            <a:spAutoFit/>
          </a:bodyPr>
          <a:lstStyle/>
          <a:p>
            <a:pPr marL="285750" indent="-285750">
              <a:buFont typeface="Courier New" panose="02070309020205020404" pitchFamily="49" charset="0"/>
              <a:buChar char="o"/>
            </a:pPr>
            <a:r>
              <a:rPr lang="en-US" sz="2000" dirty="0">
                <a:latin typeface="Lora" pitchFamily="2" charset="0"/>
              </a:rPr>
              <a:t>Your system will only be capable of learning if the training data contains </a:t>
            </a:r>
            <a:r>
              <a:rPr lang="en-US" sz="2000" b="1" dirty="0">
                <a:latin typeface="Lora" pitchFamily="2" charset="0"/>
              </a:rPr>
              <a:t>enough relevant features </a:t>
            </a:r>
            <a:r>
              <a:rPr lang="en-US" sz="2000" dirty="0">
                <a:latin typeface="Lora" pitchFamily="2" charset="0"/>
              </a:rPr>
              <a:t>and </a:t>
            </a:r>
            <a:r>
              <a:rPr lang="en-US" sz="2000" b="1" dirty="0">
                <a:latin typeface="Lora" pitchFamily="2" charset="0"/>
              </a:rPr>
              <a:t>not too many irrelevant ones</a:t>
            </a:r>
            <a:r>
              <a:rPr lang="en-US" sz="2000" dirty="0">
                <a:latin typeface="Lora" pitchFamily="2" charset="0"/>
              </a:rPr>
              <a:t>. </a:t>
            </a:r>
          </a:p>
          <a:p>
            <a:pPr marL="285750" indent="-285750">
              <a:buFont typeface="Courier New" panose="02070309020205020404" pitchFamily="49" charset="0"/>
              <a:buChar char="o"/>
            </a:pPr>
            <a:endParaRPr lang="en-US" sz="2000" dirty="0">
              <a:latin typeface="Lora" pitchFamily="2" charset="0"/>
            </a:endParaRPr>
          </a:p>
          <a:p>
            <a:pPr marL="285750" indent="-285750">
              <a:buFont typeface="Courier New" panose="02070309020205020404" pitchFamily="49" charset="0"/>
              <a:buChar char="o"/>
            </a:pPr>
            <a:r>
              <a:rPr lang="en-US" sz="2000" dirty="0">
                <a:latin typeface="Lora" pitchFamily="2" charset="0"/>
              </a:rPr>
              <a:t>A critical part of the success of a Machine Learning project is coming up with a good set of features to train on. This process, called feature engineering, involves the following steps:</a:t>
            </a:r>
          </a:p>
          <a:p>
            <a:pPr marL="742950" lvl="1" indent="-285750">
              <a:spcBef>
                <a:spcPts val="600"/>
              </a:spcBef>
              <a:buFont typeface="Courier New" panose="02070309020205020404" pitchFamily="49" charset="0"/>
              <a:buChar char="o"/>
            </a:pPr>
            <a:r>
              <a:rPr lang="en-US" b="1" dirty="0">
                <a:latin typeface="Lora" pitchFamily="2" charset="0"/>
              </a:rPr>
              <a:t>Feature selection </a:t>
            </a:r>
            <a:r>
              <a:rPr lang="en-US" dirty="0">
                <a:latin typeface="Lora" pitchFamily="2" charset="0"/>
              </a:rPr>
              <a:t>(selecting the most useful features to train on among existing features) </a:t>
            </a:r>
          </a:p>
          <a:p>
            <a:pPr marL="742950" lvl="1" indent="-285750">
              <a:spcBef>
                <a:spcPts val="600"/>
              </a:spcBef>
              <a:buFont typeface="Courier New" panose="02070309020205020404" pitchFamily="49" charset="0"/>
              <a:buChar char="o"/>
            </a:pPr>
            <a:r>
              <a:rPr lang="en-US" b="1" dirty="0">
                <a:latin typeface="Lora" pitchFamily="2" charset="0"/>
              </a:rPr>
              <a:t>Feature extraction </a:t>
            </a:r>
            <a:r>
              <a:rPr lang="en-US" dirty="0">
                <a:latin typeface="Lora" pitchFamily="2" charset="0"/>
              </a:rPr>
              <a:t>(combining existing features to produce a more useful one)</a:t>
            </a:r>
          </a:p>
          <a:p>
            <a:pPr marL="742950" lvl="1" indent="-285750">
              <a:spcBef>
                <a:spcPts val="600"/>
              </a:spcBef>
              <a:buFont typeface="Courier New" panose="02070309020205020404" pitchFamily="49" charset="0"/>
              <a:buChar char="o"/>
            </a:pPr>
            <a:r>
              <a:rPr lang="en-US" dirty="0">
                <a:latin typeface="Lora" pitchFamily="2" charset="0"/>
              </a:rPr>
              <a:t>Creating new features by gathering new data</a:t>
            </a:r>
          </a:p>
        </p:txBody>
      </p:sp>
    </p:spTree>
    <p:extLst>
      <p:ext uri="{BB962C8B-B14F-4D97-AF65-F5344CB8AC3E}">
        <p14:creationId xmlns:p14="http://schemas.microsoft.com/office/powerpoint/2010/main" val="32319401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39564F-2FC5-409E-9BC4-B061FBD31FA4}"/>
              </a:ext>
            </a:extLst>
          </p:cNvPr>
          <p:cNvSpPr txBox="1"/>
          <p:nvPr/>
        </p:nvSpPr>
        <p:spPr>
          <a:xfrm>
            <a:off x="1034475" y="828615"/>
            <a:ext cx="11610108" cy="586892"/>
          </a:xfrm>
          <a:prstGeom prst="rect">
            <a:avLst/>
          </a:prstGeom>
          <a:noFill/>
        </p:spPr>
        <p:txBody>
          <a:bodyPr wrap="square" rtlCol="0">
            <a:spAutoFit/>
          </a:bodyPr>
          <a:lstStyle/>
          <a:p>
            <a:pPr>
              <a:lnSpc>
                <a:spcPct val="150000"/>
              </a:lnSpc>
            </a:pPr>
            <a:r>
              <a:rPr lang="en-US" sz="2400" b="1" dirty="0">
                <a:solidFill>
                  <a:schemeClr val="accent1">
                    <a:lumMod val="50000"/>
                  </a:schemeClr>
                </a:solidFill>
                <a:latin typeface="+mj-lt"/>
              </a:rPr>
              <a:t>Overfitting The Training Data</a:t>
            </a:r>
            <a:endParaRPr lang="en-GB" sz="2400" b="1" dirty="0">
              <a:solidFill>
                <a:schemeClr val="accent1">
                  <a:lumMod val="50000"/>
                </a:schemeClr>
              </a:solidFill>
              <a:latin typeface="+mj-lt"/>
            </a:endParaRPr>
          </a:p>
        </p:txBody>
      </p:sp>
      <p:sp>
        <p:nvSpPr>
          <p:cNvPr id="3" name="TextBox 2">
            <a:extLst>
              <a:ext uri="{FF2B5EF4-FFF2-40B4-BE49-F238E27FC236}">
                <a16:creationId xmlns:a16="http://schemas.microsoft.com/office/drawing/2014/main" xmlns="" id="{E5675C91-C079-4A4D-A227-CA306F665400}"/>
              </a:ext>
            </a:extLst>
          </p:cNvPr>
          <p:cNvSpPr txBox="1"/>
          <p:nvPr/>
        </p:nvSpPr>
        <p:spPr>
          <a:xfrm>
            <a:off x="1034475" y="1650604"/>
            <a:ext cx="9651998" cy="3862596"/>
          </a:xfrm>
          <a:prstGeom prst="rect">
            <a:avLst/>
          </a:prstGeom>
          <a:gradFill>
            <a:gsLst>
              <a:gs pos="0">
                <a:schemeClr val="bg1">
                  <a:tint val="94000"/>
                  <a:satMod val="80000"/>
                  <a:lumMod val="106000"/>
                </a:schemeClr>
              </a:gs>
              <a:gs pos="100000">
                <a:schemeClr val="bg1">
                  <a:shade val="80000"/>
                  <a:lumMod val="108000"/>
                </a:schemeClr>
              </a:gs>
            </a:gsLst>
            <a:path path="circle">
              <a:fillToRect l="50000" t="50000" r="50000" b="50000"/>
            </a:path>
          </a:gradFill>
        </p:spPr>
        <p:txBody>
          <a:bodyPr wrap="square" rtlCol="0">
            <a:spAutoFit/>
          </a:bodyPr>
          <a:lstStyle/>
          <a:p>
            <a:pPr marL="342900" indent="-342900">
              <a:spcBef>
                <a:spcPts val="600"/>
              </a:spcBef>
              <a:buFont typeface="Courier New" panose="02070309020205020404" pitchFamily="49" charset="0"/>
              <a:buChar char="o"/>
            </a:pPr>
            <a:r>
              <a:rPr lang="en-US" sz="2000" b="1" dirty="0">
                <a:latin typeface="Lora" pitchFamily="2" charset="0"/>
              </a:rPr>
              <a:t>Overgeneralizing</a:t>
            </a:r>
            <a:r>
              <a:rPr lang="en-US" sz="2000" dirty="0">
                <a:latin typeface="Lora" pitchFamily="2" charset="0"/>
              </a:rPr>
              <a:t> is something that we humans do all too often, and unfortunately machines can fall into the same trap if we are not careful.</a:t>
            </a:r>
          </a:p>
          <a:p>
            <a:pPr marL="342900" indent="-342900">
              <a:spcBef>
                <a:spcPts val="600"/>
              </a:spcBef>
              <a:buFont typeface="Courier New" panose="02070309020205020404" pitchFamily="49" charset="0"/>
              <a:buChar char="o"/>
            </a:pPr>
            <a:r>
              <a:rPr lang="en-US" sz="2000" dirty="0">
                <a:latin typeface="Lora" pitchFamily="2" charset="0"/>
              </a:rPr>
              <a:t>In Machine Learning this is called </a:t>
            </a:r>
            <a:r>
              <a:rPr lang="en-US" sz="2000" b="1" dirty="0">
                <a:solidFill>
                  <a:srgbClr val="FF0000"/>
                </a:solidFill>
                <a:latin typeface="Lora" pitchFamily="2" charset="0"/>
              </a:rPr>
              <a:t>overfitting</a:t>
            </a:r>
            <a:r>
              <a:rPr lang="en-US" sz="2000" dirty="0">
                <a:latin typeface="Lora" pitchFamily="2" charset="0"/>
              </a:rPr>
              <a:t>: </a:t>
            </a:r>
            <a:r>
              <a:rPr lang="en-US" sz="2000" b="1" dirty="0">
                <a:latin typeface="Lora" pitchFamily="2" charset="0"/>
              </a:rPr>
              <a:t>it means that the model performs well on the training data, but it does not generalize well</a:t>
            </a:r>
            <a:r>
              <a:rPr lang="en-US" sz="2000" dirty="0">
                <a:latin typeface="Lora" pitchFamily="2" charset="0"/>
              </a:rPr>
              <a:t>.</a:t>
            </a:r>
          </a:p>
          <a:p>
            <a:pPr marL="342900" indent="-342900">
              <a:spcBef>
                <a:spcPts val="600"/>
              </a:spcBef>
              <a:buFont typeface="Courier New" panose="02070309020205020404" pitchFamily="49" charset="0"/>
              <a:buChar char="o"/>
            </a:pPr>
            <a:r>
              <a:rPr lang="en-US" sz="2000" dirty="0">
                <a:latin typeface="Lora" pitchFamily="2" charset="0"/>
              </a:rPr>
              <a:t>Overfitting happens when the model is too complex relative to the amount and noisiness of the training data. </a:t>
            </a:r>
          </a:p>
          <a:p>
            <a:pPr marL="342900" indent="-342900">
              <a:spcBef>
                <a:spcPts val="600"/>
              </a:spcBef>
              <a:buFont typeface="Courier New" panose="02070309020205020404" pitchFamily="49" charset="0"/>
              <a:buChar char="o"/>
            </a:pPr>
            <a:r>
              <a:rPr lang="en-US" sz="2000" dirty="0">
                <a:solidFill>
                  <a:schemeClr val="accent4"/>
                </a:solidFill>
                <a:latin typeface="Lora" pitchFamily="2" charset="0"/>
              </a:rPr>
              <a:t>Constraining a model to make it simpler and reduce the risk of overfitting is called </a:t>
            </a:r>
            <a:r>
              <a:rPr lang="en-US" sz="2000" b="1" dirty="0">
                <a:solidFill>
                  <a:schemeClr val="accent4"/>
                </a:solidFill>
                <a:latin typeface="Lora" pitchFamily="2" charset="0"/>
              </a:rPr>
              <a:t>regularization</a:t>
            </a:r>
            <a:r>
              <a:rPr lang="en-US" sz="2000" dirty="0">
                <a:latin typeface="Lora" pitchFamily="2" charset="0"/>
              </a:rPr>
              <a:t>.</a:t>
            </a:r>
          </a:p>
          <a:p>
            <a:pPr marL="342900" indent="-342900">
              <a:spcBef>
                <a:spcPts val="600"/>
              </a:spcBef>
              <a:buFont typeface="Courier New" panose="02070309020205020404" pitchFamily="49" charset="0"/>
              <a:buChar char="o"/>
            </a:pPr>
            <a:r>
              <a:rPr lang="en-US" sz="2000" dirty="0">
                <a:solidFill>
                  <a:schemeClr val="accent6">
                    <a:lumMod val="50000"/>
                  </a:schemeClr>
                </a:solidFill>
                <a:latin typeface="Lora" pitchFamily="2" charset="0"/>
              </a:rPr>
              <a:t>The amount of regularization to apply during learning can be controlled by a hyperparameter. </a:t>
            </a:r>
          </a:p>
          <a:p>
            <a:pPr marL="342900" indent="-342900">
              <a:spcBef>
                <a:spcPts val="600"/>
              </a:spcBef>
              <a:buFont typeface="Courier New" panose="02070309020205020404" pitchFamily="49" charset="0"/>
              <a:buChar char="o"/>
            </a:pPr>
            <a:r>
              <a:rPr lang="en-US" sz="2000" dirty="0">
                <a:solidFill>
                  <a:schemeClr val="accent3">
                    <a:lumMod val="75000"/>
                  </a:schemeClr>
                </a:solidFill>
                <a:latin typeface="Lora" pitchFamily="2" charset="0"/>
              </a:rPr>
              <a:t>A hyperparameter is a parameter of a learning algorithm (not of the model).</a:t>
            </a:r>
          </a:p>
        </p:txBody>
      </p:sp>
    </p:spTree>
    <p:extLst>
      <p:ext uri="{BB962C8B-B14F-4D97-AF65-F5344CB8AC3E}">
        <p14:creationId xmlns:p14="http://schemas.microsoft.com/office/powerpoint/2010/main" val="5352571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39564F-2FC5-409E-9BC4-B061FBD31FA4}"/>
              </a:ext>
            </a:extLst>
          </p:cNvPr>
          <p:cNvSpPr txBox="1"/>
          <p:nvPr/>
        </p:nvSpPr>
        <p:spPr>
          <a:xfrm>
            <a:off x="1034475" y="828615"/>
            <a:ext cx="11610108" cy="586892"/>
          </a:xfrm>
          <a:prstGeom prst="rect">
            <a:avLst/>
          </a:prstGeom>
          <a:noFill/>
        </p:spPr>
        <p:txBody>
          <a:bodyPr wrap="square" rtlCol="0">
            <a:spAutoFit/>
          </a:bodyPr>
          <a:lstStyle/>
          <a:p>
            <a:pPr>
              <a:lnSpc>
                <a:spcPct val="150000"/>
              </a:lnSpc>
            </a:pPr>
            <a:r>
              <a:rPr lang="en-US" sz="2400" b="1" dirty="0">
                <a:latin typeface="+mj-lt"/>
              </a:rPr>
              <a:t>Underfitting the Training Data</a:t>
            </a:r>
            <a:endParaRPr lang="en-GB" sz="2400" b="1" dirty="0">
              <a:latin typeface="+mj-lt"/>
            </a:endParaRPr>
          </a:p>
        </p:txBody>
      </p:sp>
      <p:sp>
        <p:nvSpPr>
          <p:cNvPr id="3" name="TextBox 2">
            <a:extLst>
              <a:ext uri="{FF2B5EF4-FFF2-40B4-BE49-F238E27FC236}">
                <a16:creationId xmlns:a16="http://schemas.microsoft.com/office/drawing/2014/main" xmlns="" id="{E5675C91-C079-4A4D-A227-CA306F665400}"/>
              </a:ext>
            </a:extLst>
          </p:cNvPr>
          <p:cNvSpPr txBox="1"/>
          <p:nvPr/>
        </p:nvSpPr>
        <p:spPr>
          <a:xfrm>
            <a:off x="1034475" y="1650604"/>
            <a:ext cx="9651998" cy="2154436"/>
          </a:xfrm>
          <a:prstGeom prst="rect">
            <a:avLst/>
          </a:prstGeom>
          <a:gradFill>
            <a:gsLst>
              <a:gs pos="0">
                <a:schemeClr val="bg1">
                  <a:tint val="94000"/>
                  <a:satMod val="80000"/>
                  <a:lumMod val="106000"/>
                </a:schemeClr>
              </a:gs>
              <a:gs pos="100000">
                <a:schemeClr val="bg1">
                  <a:shade val="80000"/>
                  <a:lumMod val="108000"/>
                </a:schemeClr>
              </a:gs>
            </a:gsLst>
            <a:path path="circle">
              <a:fillToRect l="50000" t="50000" r="50000" b="50000"/>
            </a:path>
          </a:gradFill>
        </p:spPr>
        <p:txBody>
          <a:bodyPr wrap="square" rtlCol="0">
            <a:spAutoFit/>
          </a:bodyPr>
          <a:lstStyle/>
          <a:p>
            <a:pPr marL="285750" indent="-285750">
              <a:spcBef>
                <a:spcPts val="600"/>
              </a:spcBef>
              <a:buFont typeface="Courier New" panose="02070309020205020404" pitchFamily="49" charset="0"/>
              <a:buChar char="o"/>
            </a:pPr>
            <a:r>
              <a:rPr lang="en-US" sz="2000" dirty="0">
                <a:latin typeface="Lora" pitchFamily="2" charset="0"/>
              </a:rPr>
              <a:t>Underfitting is the opposite of overfitting: it occurs when your model is too simple to learn the underlying structure of the data. </a:t>
            </a:r>
          </a:p>
          <a:p>
            <a:pPr marL="285750" indent="-285750">
              <a:spcBef>
                <a:spcPts val="600"/>
              </a:spcBef>
              <a:buFont typeface="Courier New" panose="02070309020205020404" pitchFamily="49" charset="0"/>
              <a:buChar char="o"/>
            </a:pPr>
            <a:r>
              <a:rPr lang="en-US" sz="2000" dirty="0">
                <a:latin typeface="Lora" pitchFamily="2" charset="0"/>
              </a:rPr>
              <a:t>Here are the main options for fixing this problem: </a:t>
            </a:r>
          </a:p>
          <a:p>
            <a:pPr marL="742950" lvl="1" indent="-285750">
              <a:spcBef>
                <a:spcPts val="600"/>
              </a:spcBef>
              <a:buFont typeface="Courier New" panose="02070309020205020404" pitchFamily="49" charset="0"/>
              <a:buChar char="o"/>
            </a:pPr>
            <a:r>
              <a:rPr lang="en-US" dirty="0">
                <a:latin typeface="Lora" pitchFamily="2" charset="0"/>
              </a:rPr>
              <a:t>Select a more powerful model, with more parameters.</a:t>
            </a:r>
          </a:p>
          <a:p>
            <a:pPr marL="742950" lvl="1" indent="-285750">
              <a:spcBef>
                <a:spcPts val="600"/>
              </a:spcBef>
              <a:buFont typeface="Courier New" panose="02070309020205020404" pitchFamily="49" charset="0"/>
              <a:buChar char="o"/>
            </a:pPr>
            <a:r>
              <a:rPr lang="en-US" dirty="0">
                <a:latin typeface="Lora" pitchFamily="2" charset="0"/>
              </a:rPr>
              <a:t>Feed better features to the learning algorithm (feature engineering). </a:t>
            </a:r>
          </a:p>
          <a:p>
            <a:pPr marL="742950" lvl="1" indent="-285750">
              <a:spcBef>
                <a:spcPts val="600"/>
              </a:spcBef>
              <a:buFont typeface="Courier New" panose="02070309020205020404" pitchFamily="49" charset="0"/>
              <a:buChar char="o"/>
            </a:pPr>
            <a:r>
              <a:rPr lang="en-US" dirty="0">
                <a:latin typeface="Lora" pitchFamily="2" charset="0"/>
              </a:rPr>
              <a:t>Reduce the constraints on the model.</a:t>
            </a:r>
          </a:p>
        </p:txBody>
      </p:sp>
    </p:spTree>
    <p:extLst>
      <p:ext uri="{BB962C8B-B14F-4D97-AF65-F5344CB8AC3E}">
        <p14:creationId xmlns:p14="http://schemas.microsoft.com/office/powerpoint/2010/main" val="7817202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1878</TotalTime>
  <Words>1442</Words>
  <Application>Microsoft Office PowerPoint</Application>
  <PresentationFormat>Widescreen</PresentationFormat>
  <Paragraphs>193</Paragraphs>
  <Slides>32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Calibri</vt:lpstr>
      <vt:lpstr>Cambria Math</vt:lpstr>
      <vt:lpstr>Candara</vt:lpstr>
      <vt:lpstr>Candara Light</vt:lpstr>
      <vt:lpstr>Century Gothic</vt:lpstr>
      <vt:lpstr>Courier New</vt:lpstr>
      <vt:lpstr>Lato</vt:lpstr>
      <vt:lpstr>Lora</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Yasir Ahmed</dc:creator>
  <cp:lastModifiedBy>Windows User</cp:lastModifiedBy>
  <cp:revision>91</cp:revision>
  <dcterms:created xsi:type="dcterms:W3CDTF">2021-09-28T10:21:08Z</dcterms:created>
  <dcterms:modified xsi:type="dcterms:W3CDTF">2022-10-28T23:29:16Z</dcterms:modified>
</cp:coreProperties>
</file>