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5"/>
  </p:notesMasterIdLst>
  <p:sldIdLst>
    <p:sldId id="334" r:id="rId5"/>
    <p:sldId id="346" r:id="rId6"/>
    <p:sldId id="347" r:id="rId7"/>
    <p:sldId id="365" r:id="rId8"/>
    <p:sldId id="366" r:id="rId9"/>
    <p:sldId id="358" r:id="rId10"/>
    <p:sldId id="363" r:id="rId11"/>
    <p:sldId id="359" r:id="rId12"/>
    <p:sldId id="364" r:id="rId13"/>
    <p:sldId id="3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922"/>
    <a:srgbClr val="FCF7F1"/>
    <a:srgbClr val="F03F2B"/>
    <a:srgbClr val="B8D233"/>
    <a:srgbClr val="F8D22F"/>
    <a:srgbClr val="344529"/>
    <a:srgbClr val="2E3722"/>
    <a:srgbClr val="5CC6D6"/>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5" autoAdjust="0"/>
    <p:restoredTop sz="94619" autoAdjust="0"/>
  </p:normalViewPr>
  <p:slideViewPr>
    <p:cSldViewPr snapToGrid="0">
      <p:cViewPr varScale="1">
        <p:scale>
          <a:sx n="92" d="100"/>
          <a:sy n="92" d="100"/>
        </p:scale>
        <p:origin x="2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6A671-60F1-45EB-ACD2-7D07656FD157}" type="datetimeFigureOut">
              <a:rPr lang="en-GB" smtClean="0"/>
              <a:t>03/11/2022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8576D-CF20-46F8-9A47-2225C347D4F5}" type="slidenum">
              <a:rPr lang="en-GB" smtClean="0"/>
              <a:t>‹#›</a:t>
            </a:fld>
            <a:endParaRPr lang="en-GB"/>
          </a:p>
        </p:txBody>
      </p:sp>
    </p:spTree>
    <p:extLst>
      <p:ext uri="{BB962C8B-B14F-4D97-AF65-F5344CB8AC3E}">
        <p14:creationId xmlns:p14="http://schemas.microsoft.com/office/powerpoint/2010/main" val="385615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11/3/2022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11/3/2022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11/3/2022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11/3/2022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11/3/2022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bayes-theorem-in-artifical-intellige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mathsisfun.com/data/probabilit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3" name="Subtitle 2">
            <a:extLst>
              <a:ext uri="{FF2B5EF4-FFF2-40B4-BE49-F238E27FC236}">
                <a16:creationId xmlns="" xmlns:a16="http://schemas.microsoft.com/office/drawing/2014/main" id="{C8722DDC-8EEE-4A06-8DFE-B44871EAA2CF}"/>
              </a:ext>
            </a:extLst>
          </p:cNvPr>
          <p:cNvSpPr>
            <a:spLocks noGrp="1"/>
          </p:cNvSpPr>
          <p:nvPr>
            <p:ph type="subTitle" idx="1"/>
          </p:nvPr>
        </p:nvSpPr>
        <p:spPr>
          <a:xfrm>
            <a:off x="6096000" y="4777486"/>
            <a:ext cx="4271742" cy="313657"/>
          </a:xfr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p:spPr>
        <p:txBody>
          <a:bodyPr>
            <a:normAutofit fontScale="92500" lnSpcReduction="20000"/>
          </a:bodyPr>
          <a:lstStyle/>
          <a:p>
            <a:pPr>
              <a:spcAft>
                <a:spcPts val="600"/>
              </a:spcAft>
            </a:pPr>
            <a:r>
              <a:rPr lang="en-US" sz="1600" b="1" dirty="0">
                <a:solidFill>
                  <a:schemeClr val="tx1"/>
                </a:solidFill>
                <a:latin typeface="HP Simplified" panose="020B0604020204020204" pitchFamily="34" charset="0"/>
              </a:rPr>
              <a:t>Md. Abu Naser </a:t>
            </a:r>
            <a:r>
              <a:rPr lang="en-US" sz="1600" b="1" dirty="0" err="1">
                <a:solidFill>
                  <a:schemeClr val="tx1"/>
                </a:solidFill>
                <a:latin typeface="HP Simplified" panose="020B0604020204020204" pitchFamily="34" charset="0"/>
              </a:rPr>
              <a:t>Mojumder</a:t>
            </a:r>
            <a:endParaRPr lang="en-US" sz="1600" b="1" dirty="0">
              <a:solidFill>
                <a:schemeClr val="tx1"/>
              </a:solidFill>
              <a:latin typeface="HP Simplified" panose="020B0604020204020204" pitchFamily="34" charset="0"/>
            </a:endParaRPr>
          </a:p>
        </p:txBody>
      </p:sp>
      <p:sp>
        <p:nvSpPr>
          <p:cNvPr id="8" name="Title 7">
            <a:extLst>
              <a:ext uri="{FF2B5EF4-FFF2-40B4-BE49-F238E27FC236}">
                <a16:creationId xmlns="" xmlns:a16="http://schemas.microsoft.com/office/drawing/2014/main" id="{907684C7-04BF-4B95-8E4A-CC39A33737E1}"/>
              </a:ext>
            </a:extLst>
          </p:cNvPr>
          <p:cNvSpPr>
            <a:spLocks noGrp="1"/>
          </p:cNvSpPr>
          <p:nvPr>
            <p:ph type="ctrTitle"/>
          </p:nvPr>
        </p:nvSpPr>
        <p:spPr/>
        <p:txBody>
          <a:bodyPr/>
          <a:lstStyle/>
          <a:p>
            <a:endParaRPr lang="en-GB" dirty="0"/>
          </a:p>
        </p:txBody>
      </p:sp>
      <p:sp>
        <p:nvSpPr>
          <p:cNvPr id="9" name="TextBox 8">
            <a:extLst>
              <a:ext uri="{FF2B5EF4-FFF2-40B4-BE49-F238E27FC236}">
                <a16:creationId xmlns="" xmlns:a16="http://schemas.microsoft.com/office/drawing/2014/main" id="{5325787E-2B9F-48E2-B76C-19B87333F9CD}"/>
              </a:ext>
            </a:extLst>
          </p:cNvPr>
          <p:cNvSpPr txBox="1"/>
          <p:nvPr/>
        </p:nvSpPr>
        <p:spPr>
          <a:xfrm>
            <a:off x="4772206" y="2991612"/>
            <a:ext cx="6605243" cy="646331"/>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rect">
              <a:fillToRect l="100000" t="100000"/>
            </a:path>
            <a:tileRect r="-100000" b="-100000"/>
          </a:gradFill>
        </p:spPr>
        <p:txBody>
          <a:bodyPr wrap="square" rtlCol="0">
            <a:spAutoFit/>
          </a:bodyPr>
          <a:lstStyle/>
          <a:p>
            <a:pPr algn="ctr"/>
            <a:r>
              <a:rPr lang="en-US" sz="3600" b="1" dirty="0">
                <a:solidFill>
                  <a:srgbClr val="FCF7F1"/>
                </a:solidFill>
                <a:latin typeface="Lora" pitchFamily="2" charset="0"/>
              </a:rPr>
              <a:t>Naïve Bayes</a:t>
            </a:r>
            <a:endParaRPr lang="en-GB" sz="3600" b="1" dirty="0">
              <a:solidFill>
                <a:srgbClr val="FCF7F1"/>
              </a:solidFill>
              <a:latin typeface="Lora" pitchFamily="2" charset="0"/>
            </a:endParaRPr>
          </a:p>
        </p:txBody>
      </p:sp>
    </p:spTree>
    <p:extLst>
      <p:ext uri="{BB962C8B-B14F-4D97-AF65-F5344CB8AC3E}">
        <p14:creationId xmlns:p14="http://schemas.microsoft.com/office/powerpoint/2010/main" val="66152694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 xmlns:a16="http://schemas.microsoft.com/office/drawing/2014/main"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Lora" pitchFamily="2" charset="0"/>
              </a:rPr>
              <a:t>Naïve Bayes Classifier</a:t>
            </a:r>
            <a:endParaRPr lang="en-GB" b="1" dirty="0">
              <a:solidFill>
                <a:schemeClr val="bg2"/>
              </a:solidFill>
              <a:latin typeface="Lora" pitchFamily="2" charset="0"/>
            </a:endParaRPr>
          </a:p>
        </p:txBody>
      </p:sp>
      <p:sp>
        <p:nvSpPr>
          <p:cNvPr id="6" name="TextBox 5">
            <a:extLst>
              <a:ext uri="{FF2B5EF4-FFF2-40B4-BE49-F238E27FC236}">
                <a16:creationId xmlns="" xmlns:a16="http://schemas.microsoft.com/office/drawing/2014/main" id="{4989B586-2CFA-4BEC-A277-0209E6074276}"/>
              </a:ext>
            </a:extLst>
          </p:cNvPr>
          <p:cNvSpPr txBox="1"/>
          <p:nvPr/>
        </p:nvSpPr>
        <p:spPr>
          <a:xfrm>
            <a:off x="2945490" y="5272226"/>
            <a:ext cx="6301020" cy="369332"/>
          </a:xfrm>
          <a:prstGeom prst="rect">
            <a:avLst/>
          </a:prstGeom>
          <a:solidFill>
            <a:schemeClr val="tx1">
              <a:lumMod val="85000"/>
              <a:lumOff val="15000"/>
            </a:schemeClr>
          </a:solidFill>
        </p:spPr>
        <p:txBody>
          <a:bodyPr wrap="square">
            <a:spAutoFit/>
          </a:bodyPr>
          <a:lstStyle/>
          <a:p>
            <a:pPr algn="ctr"/>
            <a:r>
              <a:rPr lang="en-US" b="1" i="0" dirty="0">
                <a:solidFill>
                  <a:schemeClr val="bg1"/>
                </a:solidFill>
                <a:effectLst/>
                <a:latin typeface="Lora" pitchFamily="2" charset="0"/>
              </a:rPr>
              <a:t>Hence on a Sunny day, Player can play the game.</a:t>
            </a:r>
            <a:endParaRPr lang="en-US" b="0" i="0" dirty="0">
              <a:solidFill>
                <a:schemeClr val="bg1"/>
              </a:solidFill>
              <a:effectLst/>
              <a:latin typeface="Lora" pitchFamily="2"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F779F4C3-9E09-4DFA-9BEF-B5D8FBAE2857}"/>
                  </a:ext>
                </a:extLst>
              </p:cNvPr>
              <p:cNvSpPr txBox="1"/>
              <p:nvPr/>
            </p:nvSpPr>
            <p:spPr>
              <a:xfrm>
                <a:off x="2945490" y="1968538"/>
                <a:ext cx="6301020" cy="1138838"/>
              </a:xfrm>
              <a:prstGeom prst="rect">
                <a:avLst/>
              </a:prstGeom>
              <a:solidFill>
                <a:schemeClr val="accent6">
                  <a:lumMod val="20000"/>
                  <a:lumOff val="80000"/>
                </a:schemeClr>
              </a:solidFill>
            </p:spPr>
            <p:txBody>
              <a:bodyPr wrap="none" lIns="0" tIns="0" rIns="0" bIns="0" rtlCol="0">
                <a:spAutoFit/>
              </a:bodyPr>
              <a:lstStyle/>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𝑌𝑒𝑠</m:t>
                          </m:r>
                        </m:e>
                        <m:e>
                          <m:r>
                            <a:rPr lang="en-US" b="0" i="1" smtClean="0">
                              <a:latin typeface="Cambria Math" panose="02040503050406030204" pitchFamily="18" charset="0"/>
                            </a:rPr>
                            <m:t>𝑆𝑢𝑛𝑛𝑦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e>
                              <m:r>
                                <a:rPr lang="en-US" b="0" i="1" smtClean="0">
                                  <a:latin typeface="Cambria Math" panose="02040503050406030204" pitchFamily="18" charset="0"/>
                                </a:rPr>
                                <m:t>𝑌𝑒𝑠</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𝑌𝑒𝑠</m:t>
                          </m:r>
                          <m:r>
                            <a:rPr lang="en-US" b="0" i="1" smtClean="0">
                              <a:latin typeface="Cambria Math" panose="02040503050406030204" pitchFamily="18" charset="0"/>
                            </a:rPr>
                            <m:t>)</m:t>
                          </m:r>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0.3∗0.71</m:t>
                          </m:r>
                        </m:num>
                        <m:den>
                          <m:r>
                            <a:rPr lang="en-US" b="0" i="1" smtClean="0">
                              <a:latin typeface="Cambria Math" panose="02040503050406030204" pitchFamily="18" charset="0"/>
                            </a:rPr>
                            <m:t>0.35</m:t>
                          </m:r>
                        </m:den>
                      </m:f>
                      <m:r>
                        <a:rPr lang="en-US" b="0"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𝟔𝟎</m:t>
                      </m:r>
                    </m:oMath>
                  </m:oMathPara>
                </a14:m>
                <a:endParaRPr lang="en-GB" b="1" dirty="0"/>
              </a:p>
              <a:p>
                <a:endParaRPr lang="en-GB" b="1" dirty="0"/>
              </a:p>
            </p:txBody>
          </p:sp>
        </mc:Choice>
        <mc:Fallback xmlns="">
          <p:sp>
            <p:nvSpPr>
              <p:cNvPr id="7" name="TextBox 6">
                <a:extLst>
                  <a:ext uri="{FF2B5EF4-FFF2-40B4-BE49-F238E27FC236}">
                    <a16:creationId xmlns:a16="http://schemas.microsoft.com/office/drawing/2014/main" id="{F779F4C3-9E09-4DFA-9BEF-B5D8FBAE2857}"/>
                  </a:ext>
                </a:extLst>
              </p:cNvPr>
              <p:cNvSpPr txBox="1">
                <a:spLocks noRot="1" noChangeAspect="1" noMove="1" noResize="1" noEditPoints="1" noAdjustHandles="1" noChangeArrowheads="1" noChangeShapeType="1" noTextEdit="1"/>
              </p:cNvSpPr>
              <p:nvPr/>
            </p:nvSpPr>
            <p:spPr>
              <a:xfrm>
                <a:off x="2945490" y="1968538"/>
                <a:ext cx="6301020" cy="113883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C1CBA96E-3A00-4D63-8A38-A74CFFD5996C}"/>
                  </a:ext>
                </a:extLst>
              </p:cNvPr>
              <p:cNvSpPr txBox="1"/>
              <p:nvPr/>
            </p:nvSpPr>
            <p:spPr>
              <a:xfrm>
                <a:off x="2945490" y="3050963"/>
                <a:ext cx="6301020" cy="1138838"/>
              </a:xfrm>
              <a:prstGeom prst="rect">
                <a:avLst/>
              </a:prstGeom>
              <a:solidFill>
                <a:schemeClr val="accent6">
                  <a:lumMod val="20000"/>
                  <a:lumOff val="80000"/>
                </a:schemeClr>
              </a:solidFill>
            </p:spPr>
            <p:txBody>
              <a:bodyPr wrap="square" lIns="0" tIns="0" rIns="0" bIns="0" rtlCol="0">
                <a:spAutoFit/>
              </a:bodyPr>
              <a:lstStyle/>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𝑁𝑜</m:t>
                          </m:r>
                        </m:e>
                        <m:e>
                          <m:r>
                            <a:rPr lang="en-US" i="1">
                              <a:latin typeface="Cambria Math" panose="02040503050406030204" pitchFamily="18" charset="0"/>
                            </a:rPr>
                            <m:t>𝑆𝑢𝑛𝑛𝑦</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𝑆𝑢𝑛𝑛𝑦</m:t>
                              </m:r>
                            </m:e>
                            <m:e>
                              <m:r>
                                <a:rPr lang="en-US" i="1">
                                  <a:latin typeface="Cambria Math" panose="02040503050406030204" pitchFamily="18" charset="0"/>
                                </a:rPr>
                                <m:t>𝑁𝑜</m:t>
                              </m:r>
                            </m:e>
                          </m:d>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𝑁𝑜</m:t>
                          </m:r>
                          <m:r>
                            <a:rPr lang="en-US" i="1">
                              <a:latin typeface="Cambria Math" panose="02040503050406030204" pitchFamily="18" charset="0"/>
                            </a:rPr>
                            <m:t>)</m:t>
                          </m:r>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𝑆𝑢𝑛𝑛𝑦</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0.5∗0.29</m:t>
                          </m:r>
                        </m:num>
                        <m:den>
                          <m:r>
                            <a:rPr lang="en-US" b="0" i="1" smtClean="0">
                              <a:latin typeface="Cambria Math" panose="02040503050406030204" pitchFamily="18" charset="0"/>
                            </a:rPr>
                            <m:t>0.35</m:t>
                          </m:r>
                        </m:den>
                      </m:f>
                      <m:r>
                        <a:rPr lang="en-US" b="0"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𝟒𝟏</m:t>
                      </m:r>
                    </m:oMath>
                  </m:oMathPara>
                </a14:m>
                <a:endParaRPr lang="en-GB" b="1" dirty="0"/>
              </a:p>
              <a:p>
                <a:endParaRPr lang="en-GB" b="1" dirty="0"/>
              </a:p>
            </p:txBody>
          </p:sp>
        </mc:Choice>
        <mc:Fallback xmlns="">
          <p:sp>
            <p:nvSpPr>
              <p:cNvPr id="8" name="TextBox 7">
                <a:extLst>
                  <a:ext uri="{FF2B5EF4-FFF2-40B4-BE49-F238E27FC236}">
                    <a16:creationId xmlns:a16="http://schemas.microsoft.com/office/drawing/2014/main" id="{C1CBA96E-3A00-4D63-8A38-A74CFFD5996C}"/>
                  </a:ext>
                </a:extLst>
              </p:cNvPr>
              <p:cNvSpPr txBox="1">
                <a:spLocks noRot="1" noChangeAspect="1" noMove="1" noResize="1" noEditPoints="1" noAdjustHandles="1" noChangeArrowheads="1" noChangeShapeType="1" noTextEdit="1"/>
              </p:cNvSpPr>
              <p:nvPr/>
            </p:nvSpPr>
            <p:spPr>
              <a:xfrm>
                <a:off x="2945490" y="3050963"/>
                <a:ext cx="6301020" cy="113883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989DD226-B36F-4C06-A575-C8B6F1C4CBFB}"/>
                  </a:ext>
                </a:extLst>
              </p:cNvPr>
              <p:cNvSpPr txBox="1"/>
              <p:nvPr/>
            </p:nvSpPr>
            <p:spPr>
              <a:xfrm>
                <a:off x="2945490" y="4177015"/>
                <a:ext cx="6301020" cy="923330"/>
              </a:xfrm>
              <a:prstGeom prst="rect">
                <a:avLst/>
              </a:prstGeom>
              <a:solidFill>
                <a:schemeClr val="accent6">
                  <a:lumMod val="20000"/>
                  <a:lumOff val="80000"/>
                </a:schemeClr>
              </a:solidFill>
            </p:spPr>
            <p:txBody>
              <a:bodyPr wrap="square" lIns="0" tIns="0" rIns="0" bIns="0" rtlCol="0">
                <a:spAutoFit/>
              </a:bodyPr>
              <a:lstStyle/>
              <a:p>
                <a:pPr algn="ctr"/>
                <a:endParaRPr lang="en-US" sz="2000" b="1"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𝑷</m:t>
                      </m:r>
                      <m:d>
                        <m:dPr>
                          <m:ctrlPr>
                            <a:rPr lang="en-US" sz="2000" b="1" i="1">
                              <a:latin typeface="Cambria Math" panose="02040503050406030204" pitchFamily="18" charset="0"/>
                            </a:rPr>
                          </m:ctrlPr>
                        </m:dPr>
                        <m:e>
                          <m:r>
                            <a:rPr lang="en-US" sz="2000" b="1" i="1" smtClean="0">
                              <a:latin typeface="Cambria Math" panose="02040503050406030204" pitchFamily="18" charset="0"/>
                            </a:rPr>
                            <m:t>𝒀𝒆𝒔</m:t>
                          </m:r>
                        </m:e>
                        <m:e>
                          <m:r>
                            <a:rPr lang="en-US" sz="2000" b="1" i="1" smtClean="0">
                              <a:latin typeface="Cambria Math" panose="02040503050406030204" pitchFamily="18" charset="0"/>
                            </a:rPr>
                            <m:t>𝑺𝒖𝒏𝒏𝒚</m:t>
                          </m:r>
                        </m:e>
                      </m:d>
                      <m:r>
                        <a:rPr lang="en-US" sz="2000" b="1" i="1" smtClean="0">
                          <a:latin typeface="Cambria Math" panose="02040503050406030204" pitchFamily="18" charset="0"/>
                        </a:rPr>
                        <m:t>&gt;</m:t>
                      </m:r>
                      <m:r>
                        <a:rPr lang="en-US" sz="2000" b="1" i="1" smtClean="0">
                          <a:latin typeface="Cambria Math" panose="02040503050406030204" pitchFamily="18" charset="0"/>
                        </a:rPr>
                        <m:t>𝑷</m:t>
                      </m:r>
                      <m:d>
                        <m:dPr>
                          <m:ctrlPr>
                            <a:rPr lang="en-US" sz="2000" b="1" i="1">
                              <a:latin typeface="Cambria Math" panose="02040503050406030204" pitchFamily="18" charset="0"/>
                            </a:rPr>
                          </m:ctrlPr>
                        </m:dPr>
                        <m:e>
                          <m:r>
                            <a:rPr lang="en-US" sz="2000" b="1" i="1" smtClean="0">
                              <a:latin typeface="Cambria Math" panose="02040503050406030204" pitchFamily="18" charset="0"/>
                            </a:rPr>
                            <m:t>𝑵𝒐</m:t>
                          </m:r>
                        </m:e>
                        <m:e>
                          <m:r>
                            <a:rPr lang="en-US" sz="2000" b="1" i="1" smtClean="0">
                              <a:latin typeface="Cambria Math" panose="02040503050406030204" pitchFamily="18" charset="0"/>
                            </a:rPr>
                            <m:t>𝑺𝒖𝒏𝒏𝒚</m:t>
                          </m:r>
                        </m:e>
                      </m:d>
                    </m:oMath>
                  </m:oMathPara>
                </a14:m>
                <a:endParaRPr lang="en-GB" sz="2000" b="1" dirty="0"/>
              </a:p>
              <a:p>
                <a:pPr algn="ctr"/>
                <a:endParaRPr lang="en-GB" sz="2000" b="1" dirty="0"/>
              </a:p>
            </p:txBody>
          </p:sp>
        </mc:Choice>
        <mc:Fallback xmlns="">
          <p:sp>
            <p:nvSpPr>
              <p:cNvPr id="9" name="TextBox 8">
                <a:extLst>
                  <a:ext uri="{FF2B5EF4-FFF2-40B4-BE49-F238E27FC236}">
                    <a16:creationId xmlns:a16="http://schemas.microsoft.com/office/drawing/2014/main" id="{989DD226-B36F-4C06-A575-C8B6F1C4CBFB}"/>
                  </a:ext>
                </a:extLst>
              </p:cNvPr>
              <p:cNvSpPr txBox="1">
                <a:spLocks noRot="1" noChangeAspect="1" noMove="1" noResize="1" noEditPoints="1" noAdjustHandles="1" noChangeArrowheads="1" noChangeShapeType="1" noTextEdit="1"/>
              </p:cNvSpPr>
              <p:nvPr/>
            </p:nvSpPr>
            <p:spPr>
              <a:xfrm>
                <a:off x="2945490" y="4177015"/>
                <a:ext cx="6301020" cy="923330"/>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69151322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 xmlns:a16="http://schemas.microsoft.com/office/drawing/2014/main"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Lora" pitchFamily="2" charset="0"/>
              </a:rPr>
              <a:t>Naïve Bayes Classifier</a:t>
            </a:r>
            <a:endParaRPr lang="en-GB" b="1" dirty="0">
              <a:solidFill>
                <a:schemeClr val="bg2"/>
              </a:solidFill>
              <a:latin typeface="Lora" pitchFamily="2" charset="0"/>
            </a:endParaRPr>
          </a:p>
        </p:txBody>
      </p:sp>
      <p:sp>
        <p:nvSpPr>
          <p:cNvPr id="7" name="TextBox 6">
            <a:extLst>
              <a:ext uri="{FF2B5EF4-FFF2-40B4-BE49-F238E27FC236}">
                <a16:creationId xmlns="" xmlns:a16="http://schemas.microsoft.com/office/drawing/2014/main" id="{E86F6620-CB4B-4260-84FA-354B41B27382}"/>
              </a:ext>
            </a:extLst>
          </p:cNvPr>
          <p:cNvSpPr txBox="1"/>
          <p:nvPr/>
        </p:nvSpPr>
        <p:spPr>
          <a:xfrm>
            <a:off x="499056" y="1608148"/>
            <a:ext cx="11308706" cy="2262158"/>
          </a:xfrm>
          <a:prstGeom prst="rect">
            <a:avLst/>
          </a:prstGeom>
          <a:noFill/>
        </p:spPr>
        <p:txBody>
          <a:bodyPr wrap="square">
            <a:spAutoFit/>
          </a:bodyPr>
          <a:lstStyle/>
          <a:p>
            <a:pPr marL="285750" indent="-285750" algn="just">
              <a:spcBef>
                <a:spcPts val="600"/>
              </a:spcBef>
              <a:buFont typeface="Courier New" panose="02070309020205020404" pitchFamily="49" charset="0"/>
              <a:buChar char="o"/>
            </a:pPr>
            <a:r>
              <a:rPr lang="en-US" b="0" i="0" dirty="0">
                <a:solidFill>
                  <a:srgbClr val="000000"/>
                </a:solidFill>
                <a:effectLst/>
                <a:latin typeface="Lora" pitchFamily="2" charset="0"/>
              </a:rPr>
              <a:t>Naïve Bayes algorithm is a supervised learning algorithm, which is based on </a:t>
            </a:r>
            <a:r>
              <a:rPr lang="en-US" b="1" i="0" dirty="0">
                <a:solidFill>
                  <a:srgbClr val="000000"/>
                </a:solidFill>
                <a:effectLst/>
                <a:latin typeface="Lora" pitchFamily="2" charset="0"/>
              </a:rPr>
              <a:t>Bayes theorem</a:t>
            </a:r>
            <a:r>
              <a:rPr lang="en-US" b="0" i="0" dirty="0">
                <a:solidFill>
                  <a:srgbClr val="000000"/>
                </a:solidFill>
                <a:effectLst/>
                <a:latin typeface="Lora" pitchFamily="2" charset="0"/>
              </a:rPr>
              <a:t> and used for solving classification problems.</a:t>
            </a:r>
          </a:p>
          <a:p>
            <a:pPr marL="285750" indent="-285750" algn="just">
              <a:spcBef>
                <a:spcPts val="600"/>
              </a:spcBef>
              <a:buFont typeface="Courier New" panose="02070309020205020404" pitchFamily="49" charset="0"/>
              <a:buChar char="o"/>
            </a:pPr>
            <a:r>
              <a:rPr lang="en-US" b="0" i="0" dirty="0">
                <a:solidFill>
                  <a:srgbClr val="000000"/>
                </a:solidFill>
                <a:effectLst/>
                <a:latin typeface="Lora" pitchFamily="2" charset="0"/>
              </a:rPr>
              <a:t>Naïve Bayes Classifier is one of the simple and most effective Classification algorithms which helps in building the fast machine learning models that can make quick predictions.</a:t>
            </a:r>
          </a:p>
          <a:p>
            <a:pPr marL="285750" indent="-285750" algn="just">
              <a:spcBef>
                <a:spcPts val="600"/>
              </a:spcBef>
              <a:buFont typeface="Courier New" panose="02070309020205020404" pitchFamily="49" charset="0"/>
              <a:buChar char="o"/>
            </a:pPr>
            <a:r>
              <a:rPr lang="en-US" b="1" i="0" dirty="0">
                <a:solidFill>
                  <a:srgbClr val="000000"/>
                </a:solidFill>
                <a:effectLst/>
                <a:latin typeface="Lora" pitchFamily="2" charset="0"/>
              </a:rPr>
              <a:t>It is a probabilistic classifier, which means it predicts on the basis of the probability of an object</a:t>
            </a:r>
            <a:r>
              <a:rPr lang="en-US" b="0" i="0" dirty="0">
                <a:solidFill>
                  <a:srgbClr val="000000"/>
                </a:solidFill>
                <a:effectLst/>
                <a:latin typeface="Lora" pitchFamily="2" charset="0"/>
              </a:rPr>
              <a:t>.</a:t>
            </a:r>
          </a:p>
          <a:p>
            <a:pPr marL="285750" indent="-285750" algn="just">
              <a:spcBef>
                <a:spcPts val="600"/>
              </a:spcBef>
              <a:buFont typeface="Courier New" panose="02070309020205020404" pitchFamily="49" charset="0"/>
              <a:buChar char="o"/>
            </a:pPr>
            <a:r>
              <a:rPr lang="en-US" b="0" i="0" dirty="0">
                <a:solidFill>
                  <a:srgbClr val="000000"/>
                </a:solidFill>
                <a:effectLst/>
                <a:latin typeface="Lora" pitchFamily="2" charset="0"/>
              </a:rPr>
              <a:t>Some popular examples of Naïve Bayes Algorithm are </a:t>
            </a:r>
            <a:r>
              <a:rPr lang="en-US" b="1" i="0" dirty="0">
                <a:solidFill>
                  <a:srgbClr val="000000"/>
                </a:solidFill>
                <a:effectLst/>
                <a:latin typeface="Lora" pitchFamily="2" charset="0"/>
              </a:rPr>
              <a:t>spam filtration, Sentimental analysis, and classifying articles</a:t>
            </a:r>
            <a:r>
              <a:rPr lang="en-US" b="0" i="0" dirty="0">
                <a:solidFill>
                  <a:srgbClr val="000000"/>
                </a:solidFill>
                <a:effectLst/>
                <a:latin typeface="Lora" pitchFamily="2" charset="0"/>
              </a:rPr>
              <a:t>.</a:t>
            </a:r>
          </a:p>
        </p:txBody>
      </p:sp>
    </p:spTree>
    <p:extLst>
      <p:ext uri="{BB962C8B-B14F-4D97-AF65-F5344CB8AC3E}">
        <p14:creationId xmlns:p14="http://schemas.microsoft.com/office/powerpoint/2010/main" val="324766221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 xmlns:a16="http://schemas.microsoft.com/office/drawing/2014/main"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pPr algn="just"/>
            <a:r>
              <a:rPr lang="en-US" b="1" i="0" dirty="0">
                <a:solidFill>
                  <a:schemeClr val="bg1"/>
                </a:solidFill>
                <a:effectLst/>
                <a:latin typeface="Lora" pitchFamily="2" charset="0"/>
              </a:rPr>
              <a:t>Why is it called Naïve Bayes?</a:t>
            </a:r>
          </a:p>
        </p:txBody>
      </p:sp>
      <p:sp>
        <p:nvSpPr>
          <p:cNvPr id="6" name="TextBox 5">
            <a:extLst>
              <a:ext uri="{FF2B5EF4-FFF2-40B4-BE49-F238E27FC236}">
                <a16:creationId xmlns="" xmlns:a16="http://schemas.microsoft.com/office/drawing/2014/main" id="{A5C2AC4B-096D-4239-B1EB-FB726D1563CE}"/>
              </a:ext>
            </a:extLst>
          </p:cNvPr>
          <p:cNvSpPr txBox="1"/>
          <p:nvPr/>
        </p:nvSpPr>
        <p:spPr>
          <a:xfrm>
            <a:off x="384237" y="1604981"/>
            <a:ext cx="11423523" cy="1908215"/>
          </a:xfrm>
          <a:prstGeom prst="rect">
            <a:avLst/>
          </a:prstGeom>
          <a:noFill/>
        </p:spPr>
        <p:txBody>
          <a:bodyPr wrap="square">
            <a:spAutoFit/>
          </a:bodyPr>
          <a:lstStyle/>
          <a:p>
            <a:pPr algn="just">
              <a:spcBef>
                <a:spcPts val="600"/>
              </a:spcBef>
            </a:pPr>
            <a:r>
              <a:rPr lang="en-US" b="0" i="0" dirty="0">
                <a:solidFill>
                  <a:srgbClr val="333333"/>
                </a:solidFill>
                <a:effectLst/>
                <a:latin typeface="Lora" pitchFamily="2" charset="0"/>
              </a:rPr>
              <a:t>The Naïve Bayes algorithm is comprised of two words Naïve and Bayes, Which can be described as:</a:t>
            </a:r>
          </a:p>
          <a:p>
            <a:pPr marL="285750" indent="-285750" algn="just">
              <a:spcBef>
                <a:spcPts val="600"/>
              </a:spcBef>
              <a:buFont typeface="Courier New" panose="02070309020205020404" pitchFamily="49" charset="0"/>
              <a:buChar char="o"/>
            </a:pPr>
            <a:r>
              <a:rPr lang="en-US" b="1" i="0" dirty="0">
                <a:solidFill>
                  <a:srgbClr val="000000"/>
                </a:solidFill>
                <a:effectLst/>
                <a:latin typeface="Lora" pitchFamily="2" charset="0"/>
              </a:rPr>
              <a:t>Naïve</a:t>
            </a:r>
            <a:r>
              <a:rPr lang="en-US" b="0" i="0" dirty="0">
                <a:solidFill>
                  <a:srgbClr val="000000"/>
                </a:solidFill>
                <a:effectLst/>
                <a:latin typeface="Lora" pitchFamily="2" charset="0"/>
              </a:rPr>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pPr marL="285750" indent="-285750" algn="just">
              <a:spcBef>
                <a:spcPts val="600"/>
              </a:spcBef>
              <a:buFont typeface="Courier New" panose="02070309020205020404" pitchFamily="49" charset="0"/>
              <a:buChar char="o"/>
            </a:pPr>
            <a:r>
              <a:rPr lang="en-US" b="1" i="0" dirty="0">
                <a:solidFill>
                  <a:srgbClr val="000000"/>
                </a:solidFill>
                <a:effectLst/>
                <a:latin typeface="Lora" pitchFamily="2" charset="0"/>
              </a:rPr>
              <a:t>Bayes</a:t>
            </a:r>
            <a:r>
              <a:rPr lang="en-US" b="0" i="0" dirty="0">
                <a:solidFill>
                  <a:srgbClr val="000000"/>
                </a:solidFill>
                <a:effectLst/>
                <a:latin typeface="Lora" pitchFamily="2" charset="0"/>
              </a:rPr>
              <a:t>: It is called Bayes because it depends on the principle of </a:t>
            </a:r>
            <a:r>
              <a:rPr lang="en-US" b="0" i="0" u="none" strike="noStrike" dirty="0">
                <a:solidFill>
                  <a:srgbClr val="008000"/>
                </a:solidFill>
                <a:effectLst/>
                <a:latin typeface="Lora" pitchFamily="2" charset="0"/>
                <a:hlinkClick r:id="rId2"/>
              </a:rPr>
              <a:t>Bayes' Theorem</a:t>
            </a:r>
            <a:r>
              <a:rPr lang="en-US" b="0" i="0" dirty="0">
                <a:solidFill>
                  <a:srgbClr val="000000"/>
                </a:solidFill>
                <a:effectLst/>
                <a:latin typeface="Lora" pitchFamily="2" charset="0"/>
              </a:rPr>
              <a:t>.</a:t>
            </a:r>
          </a:p>
        </p:txBody>
      </p:sp>
    </p:spTree>
    <p:extLst>
      <p:ext uri="{BB962C8B-B14F-4D97-AF65-F5344CB8AC3E}">
        <p14:creationId xmlns:p14="http://schemas.microsoft.com/office/powerpoint/2010/main" val="317846581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 xmlns:a16="http://schemas.microsoft.com/office/drawing/2014/main" id="{F01A0011-99BF-4577-9862-2B9B378B43E8}"/>
              </a:ext>
            </a:extLst>
          </p:cNvPr>
          <p:cNvSpPr txBox="1"/>
          <p:nvPr/>
        </p:nvSpPr>
        <p:spPr>
          <a:xfrm>
            <a:off x="384238" y="1443900"/>
            <a:ext cx="11423524" cy="1477328"/>
          </a:xfrm>
          <a:prstGeom prst="rect">
            <a:avLst/>
          </a:prstGeom>
          <a:noFill/>
        </p:spPr>
        <p:txBody>
          <a:bodyPr wrap="square">
            <a:spAutoFit/>
          </a:bodyPr>
          <a:lstStyle/>
          <a:p>
            <a:pPr algn="l"/>
            <a:r>
              <a:rPr lang="en-US" b="0" i="0" dirty="0">
                <a:solidFill>
                  <a:srgbClr val="333333"/>
                </a:solidFill>
                <a:effectLst/>
                <a:latin typeface="Lora" pitchFamily="2" charset="0"/>
              </a:rPr>
              <a:t>Bayes' Theorem is a way of finding a </a:t>
            </a:r>
            <a:r>
              <a:rPr lang="en-US" b="0" i="0" dirty="0">
                <a:solidFill>
                  <a:srgbClr val="333333"/>
                </a:solidFill>
                <a:effectLst/>
                <a:latin typeface="Lora" pitchFamily="2" charset="0"/>
                <a:hlinkClick r:id="rId2"/>
              </a:rPr>
              <a:t>probability</a:t>
            </a:r>
            <a:r>
              <a:rPr lang="en-US" b="0" i="0" dirty="0">
                <a:solidFill>
                  <a:srgbClr val="333333"/>
                </a:solidFill>
                <a:effectLst/>
                <a:latin typeface="Lora" pitchFamily="2" charset="0"/>
              </a:rPr>
              <a:t> when we know certain other probabilities.</a:t>
            </a:r>
          </a:p>
          <a:p>
            <a:pPr algn="l"/>
            <a:endParaRPr lang="en-US" b="0" i="0" dirty="0">
              <a:solidFill>
                <a:srgbClr val="333333"/>
              </a:solidFill>
              <a:effectLst/>
              <a:latin typeface="Lora" pitchFamily="2" charset="0"/>
            </a:endParaRPr>
          </a:p>
          <a:p>
            <a:pPr algn="l"/>
            <a:r>
              <a:rPr lang="en-US" b="0" i="0" dirty="0">
                <a:solidFill>
                  <a:srgbClr val="333333"/>
                </a:solidFill>
                <a:effectLst/>
                <a:latin typeface="Lora" pitchFamily="2" charset="0"/>
              </a:rPr>
              <a:t>The formula is:</a:t>
            </a:r>
          </a:p>
          <a:p>
            <a:r>
              <a:rPr lang="en-US" dirty="0">
                <a:latin typeface="Lora" pitchFamily="2" charset="0"/>
              </a:rPr>
              <a:t/>
            </a:r>
            <a:br>
              <a:rPr lang="en-US" dirty="0">
                <a:latin typeface="Lora" pitchFamily="2" charset="0"/>
              </a:rPr>
            </a:br>
            <a:endParaRPr lang="en-GB" dirty="0">
              <a:latin typeface="Lora" pitchFamily="2" charset="0"/>
            </a:endParaRPr>
          </a:p>
        </p:txBody>
      </p:sp>
      <p:pic>
        <p:nvPicPr>
          <p:cNvPr id="1028" name="Picture 4" descr="Bayes&amp;#39; rule with a simple and practical example | by Tirthajyoti Sarkar |  Towards Data Science">
            <a:extLst>
              <a:ext uri="{FF2B5EF4-FFF2-40B4-BE49-F238E27FC236}">
                <a16:creationId xmlns="" xmlns:a16="http://schemas.microsoft.com/office/drawing/2014/main" id="{E8840B5A-CB01-42C6-BB23-FDC5AFFE6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634" y="2338865"/>
            <a:ext cx="5230732" cy="376696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EFDA9C57-F968-4964-86C2-0DFD6E7F30BB}"/>
              </a:ext>
            </a:extLst>
          </p:cNvPr>
          <p:cNvSpPr/>
          <p:nvPr/>
        </p:nvSpPr>
        <p:spPr>
          <a:xfrm>
            <a:off x="3551171" y="5350600"/>
            <a:ext cx="1664902" cy="330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 xmlns:a16="http://schemas.microsoft.com/office/drawing/2014/main" id="{2881C0F3-1DFF-4C87-B59E-D07FFF9CC52E}"/>
              </a:ext>
            </a:extLst>
          </p:cNvPr>
          <p:cNvSpPr/>
          <p:nvPr/>
        </p:nvSpPr>
        <p:spPr>
          <a:xfrm>
            <a:off x="5931820" y="5453232"/>
            <a:ext cx="2779546" cy="330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 xmlns:a16="http://schemas.microsoft.com/office/drawing/2014/main" id="{C6F22298-7EA0-4D53-BCDF-3336749C42F6}"/>
              </a:ext>
            </a:extLst>
          </p:cNvPr>
          <p:cNvSpPr/>
          <p:nvPr/>
        </p:nvSpPr>
        <p:spPr>
          <a:xfrm>
            <a:off x="3551171" y="2379702"/>
            <a:ext cx="4139366" cy="330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 xmlns:a16="http://schemas.microsoft.com/office/drawing/2014/main" id="{4830D96F-1FBB-43AB-A334-42246604720E}"/>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Lora" pitchFamily="2" charset="0"/>
              </a:rPr>
              <a:t>Bayes Theorem </a:t>
            </a:r>
            <a:endParaRPr lang="en-GB" b="1" dirty="0">
              <a:solidFill>
                <a:schemeClr val="bg2"/>
              </a:solidFill>
              <a:latin typeface="Lora" pitchFamily="2" charset="0"/>
            </a:endParaRPr>
          </a:p>
        </p:txBody>
      </p:sp>
    </p:spTree>
    <p:extLst>
      <p:ext uri="{BB962C8B-B14F-4D97-AF65-F5344CB8AC3E}">
        <p14:creationId xmlns:p14="http://schemas.microsoft.com/office/powerpoint/2010/main" val="204665221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ora"/>
              </a:rPr>
              <a:t>Working of Naïve Bayes' Classifier:</a:t>
            </a:r>
            <a:endParaRPr lang="en-US" dirty="0">
              <a:latin typeface="Lora"/>
            </a:endParaRPr>
          </a:p>
        </p:txBody>
      </p:sp>
      <p:sp>
        <p:nvSpPr>
          <p:cNvPr id="3" name="Content Placeholder 2"/>
          <p:cNvSpPr>
            <a:spLocks noGrp="1"/>
          </p:cNvSpPr>
          <p:nvPr>
            <p:ph idx="1"/>
          </p:nvPr>
        </p:nvSpPr>
        <p:spPr/>
        <p:txBody>
          <a:bodyPr/>
          <a:lstStyle/>
          <a:p>
            <a:r>
              <a:rPr lang="en-US" dirty="0" smtClean="0">
                <a:latin typeface="Lora"/>
              </a:rPr>
              <a:t>Suppose </a:t>
            </a:r>
            <a:r>
              <a:rPr lang="en-US" dirty="0">
                <a:latin typeface="Lora"/>
              </a:rPr>
              <a:t>we have a dataset of </a:t>
            </a:r>
            <a:r>
              <a:rPr lang="en-US" b="1" dirty="0">
                <a:latin typeface="Lora"/>
              </a:rPr>
              <a:t>weather conditions</a:t>
            </a:r>
            <a:r>
              <a:rPr lang="en-US" dirty="0">
                <a:latin typeface="Lora"/>
              </a:rPr>
              <a:t> and corresponding target variable "</a:t>
            </a:r>
            <a:r>
              <a:rPr lang="en-US" b="1" dirty="0">
                <a:latin typeface="Lora"/>
              </a:rPr>
              <a:t>Play</a:t>
            </a:r>
            <a:r>
              <a:rPr lang="en-US" dirty="0">
                <a:latin typeface="Lora"/>
              </a:rPr>
              <a:t>". So using this dataset we need to decide that whether we should play or not on a particular day according to the weather conditions. So to solve this problem, we need to follow the below steps:</a:t>
            </a:r>
          </a:p>
          <a:p>
            <a:r>
              <a:rPr lang="en-US" dirty="0">
                <a:latin typeface="Lora"/>
              </a:rPr>
              <a:t>Convert the given dataset into frequency tables.</a:t>
            </a:r>
          </a:p>
          <a:p>
            <a:r>
              <a:rPr lang="en-US" dirty="0">
                <a:latin typeface="Lora"/>
              </a:rPr>
              <a:t>Generate Likelihood table by finding the probabilities of given features.</a:t>
            </a:r>
          </a:p>
          <a:p>
            <a:r>
              <a:rPr lang="en-US" dirty="0">
                <a:latin typeface="Lora"/>
              </a:rPr>
              <a:t>Now, use Bayes theorem to calculate the posterior probability.</a:t>
            </a:r>
          </a:p>
          <a:p>
            <a:endParaRPr lang="en-US" dirty="0"/>
          </a:p>
        </p:txBody>
      </p:sp>
    </p:spTree>
    <p:extLst>
      <p:ext uri="{BB962C8B-B14F-4D97-AF65-F5344CB8AC3E}">
        <p14:creationId xmlns:p14="http://schemas.microsoft.com/office/powerpoint/2010/main" val="255803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 xmlns:a16="http://schemas.microsoft.com/office/drawing/2014/main"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Lora" pitchFamily="2" charset="0"/>
              </a:rPr>
              <a:t>Naïve Bayes Classifier</a:t>
            </a:r>
            <a:endParaRPr lang="en-GB" b="1" dirty="0">
              <a:solidFill>
                <a:schemeClr val="bg2"/>
              </a:solidFill>
              <a:latin typeface="Lora" pitchFamily="2" charset="0"/>
            </a:endParaRPr>
          </a:p>
        </p:txBody>
      </p:sp>
      <p:sp>
        <p:nvSpPr>
          <p:cNvPr id="8" name="TextBox 7">
            <a:extLst>
              <a:ext uri="{FF2B5EF4-FFF2-40B4-BE49-F238E27FC236}">
                <a16:creationId xmlns="" xmlns:a16="http://schemas.microsoft.com/office/drawing/2014/main" id="{6819EFD0-9F16-4BAE-993B-5E85F4A5E690}"/>
              </a:ext>
            </a:extLst>
          </p:cNvPr>
          <p:cNvSpPr txBox="1"/>
          <p:nvPr/>
        </p:nvSpPr>
        <p:spPr>
          <a:xfrm>
            <a:off x="384238" y="1562674"/>
            <a:ext cx="7108993" cy="584775"/>
          </a:xfrm>
          <a:prstGeom prst="rect">
            <a:avLst/>
          </a:prstGeom>
          <a:noFill/>
        </p:spPr>
        <p:txBody>
          <a:bodyPr wrap="square">
            <a:spAutoFit/>
          </a:bodyPr>
          <a:lstStyle/>
          <a:p>
            <a:pPr algn="just"/>
            <a:r>
              <a:rPr lang="en-US" sz="1600" b="1" i="0" dirty="0">
                <a:solidFill>
                  <a:srgbClr val="333333"/>
                </a:solidFill>
                <a:effectLst/>
                <a:latin typeface="Lora" pitchFamily="2" charset="0"/>
              </a:rPr>
              <a:t>Problem</a:t>
            </a:r>
            <a:r>
              <a:rPr lang="en-US" sz="1600" b="0" i="0" dirty="0">
                <a:solidFill>
                  <a:srgbClr val="333333"/>
                </a:solidFill>
                <a:effectLst/>
                <a:latin typeface="Lora" pitchFamily="2" charset="0"/>
              </a:rPr>
              <a:t>: If the weather is sunny, then the Player should play or not?</a:t>
            </a:r>
          </a:p>
          <a:p>
            <a:pPr algn="just"/>
            <a:r>
              <a:rPr lang="en-US" sz="1600" b="1" i="0" dirty="0">
                <a:solidFill>
                  <a:srgbClr val="333333"/>
                </a:solidFill>
                <a:effectLst/>
                <a:latin typeface="Lora" pitchFamily="2" charset="0"/>
              </a:rPr>
              <a:t>Solution</a:t>
            </a:r>
            <a:r>
              <a:rPr lang="en-US" sz="1600" b="0" i="0" dirty="0">
                <a:solidFill>
                  <a:srgbClr val="333333"/>
                </a:solidFill>
                <a:effectLst/>
                <a:latin typeface="Lora" pitchFamily="2" charset="0"/>
              </a:rPr>
              <a:t>: To solve this, first consider the below dataset:</a:t>
            </a:r>
          </a:p>
        </p:txBody>
      </p:sp>
      <p:graphicFrame>
        <p:nvGraphicFramePr>
          <p:cNvPr id="10" name="Table 9">
            <a:extLst>
              <a:ext uri="{FF2B5EF4-FFF2-40B4-BE49-F238E27FC236}">
                <a16:creationId xmlns="" xmlns:a16="http://schemas.microsoft.com/office/drawing/2014/main" id="{A4972CCF-A202-4517-A9F4-F4F20FEDEC03}"/>
              </a:ext>
            </a:extLst>
          </p:cNvPr>
          <p:cNvGraphicFramePr>
            <a:graphicFrameLocks noGrp="1"/>
          </p:cNvGraphicFramePr>
          <p:nvPr>
            <p:extLst>
              <p:ext uri="{D42A27DB-BD31-4B8C-83A1-F6EECF244321}">
                <p14:modId xmlns:p14="http://schemas.microsoft.com/office/powerpoint/2010/main" val="8520659"/>
              </p:ext>
            </p:extLst>
          </p:nvPr>
        </p:nvGraphicFramePr>
        <p:xfrm>
          <a:off x="553937" y="2327779"/>
          <a:ext cx="4189014" cy="3918592"/>
        </p:xfrm>
        <a:graphic>
          <a:graphicData uri="http://schemas.openxmlformats.org/drawingml/2006/table">
            <a:tbl>
              <a:tblPr>
                <a:tableStyleId>{08FB837D-C827-4EFA-A057-4D05807E0F7C}</a:tableStyleId>
              </a:tblPr>
              <a:tblGrid>
                <a:gridCol w="1396338">
                  <a:extLst>
                    <a:ext uri="{9D8B030D-6E8A-4147-A177-3AD203B41FA5}">
                      <a16:colId xmlns="" xmlns:a16="http://schemas.microsoft.com/office/drawing/2014/main" val="1799904373"/>
                    </a:ext>
                  </a:extLst>
                </a:gridCol>
                <a:gridCol w="1396338">
                  <a:extLst>
                    <a:ext uri="{9D8B030D-6E8A-4147-A177-3AD203B41FA5}">
                      <a16:colId xmlns="" xmlns:a16="http://schemas.microsoft.com/office/drawing/2014/main" val="1224976638"/>
                    </a:ext>
                  </a:extLst>
                </a:gridCol>
                <a:gridCol w="1396338">
                  <a:extLst>
                    <a:ext uri="{9D8B030D-6E8A-4147-A177-3AD203B41FA5}">
                      <a16:colId xmlns="" xmlns:a16="http://schemas.microsoft.com/office/drawing/2014/main" val="3565079220"/>
                    </a:ext>
                  </a:extLst>
                </a:gridCol>
              </a:tblGrid>
              <a:tr h="298917">
                <a:tc>
                  <a:txBody>
                    <a:bodyPr/>
                    <a:lstStyle/>
                    <a:p>
                      <a:pPr algn="ctr" fontAlgn="t"/>
                      <a:r>
                        <a:rPr lang="en-US" sz="1100" b="1" dirty="0">
                          <a:solidFill>
                            <a:srgbClr val="000000"/>
                          </a:solidFill>
                          <a:effectLst/>
                        </a:rPr>
                        <a:t>Count</a:t>
                      </a:r>
                      <a:endParaRPr lang="en-GB" sz="1100" b="1" dirty="0">
                        <a:solidFill>
                          <a:srgbClr val="000000"/>
                        </a:solidFill>
                        <a:effectLst/>
                        <a:latin typeface="times new roman" panose="02020603050405020304" pitchFamily="18" charset="0"/>
                      </a:endParaRPr>
                    </a:p>
                  </a:txBody>
                  <a:tcPr marL="67936" marR="67936" marT="67936" marB="67936"/>
                </a:tc>
                <a:tc>
                  <a:txBody>
                    <a:bodyPr/>
                    <a:lstStyle/>
                    <a:p>
                      <a:pPr algn="ctr" fontAlgn="t"/>
                      <a:r>
                        <a:rPr lang="en-GB" sz="1100" b="1">
                          <a:solidFill>
                            <a:srgbClr val="000000"/>
                          </a:solidFill>
                          <a:effectLst/>
                        </a:rPr>
                        <a:t>Outlook</a:t>
                      </a:r>
                      <a:endParaRPr lang="en-GB" sz="1100" b="1">
                        <a:solidFill>
                          <a:srgbClr val="000000"/>
                        </a:solidFill>
                        <a:effectLst/>
                        <a:latin typeface="times new roman" panose="02020603050405020304" pitchFamily="18" charset="0"/>
                      </a:endParaRPr>
                    </a:p>
                  </a:txBody>
                  <a:tcPr marL="67936" marR="67936" marT="67936" marB="67936"/>
                </a:tc>
                <a:tc>
                  <a:txBody>
                    <a:bodyPr/>
                    <a:lstStyle/>
                    <a:p>
                      <a:pPr algn="ctr" fontAlgn="t"/>
                      <a:r>
                        <a:rPr lang="en-GB" sz="1100" b="1" dirty="0">
                          <a:solidFill>
                            <a:srgbClr val="000000"/>
                          </a:solidFill>
                          <a:effectLst/>
                        </a:rPr>
                        <a:t>Play</a:t>
                      </a:r>
                      <a:endParaRPr lang="en-GB" sz="1100" b="1" dirty="0">
                        <a:solidFill>
                          <a:srgbClr val="000000"/>
                        </a:solidFill>
                        <a:effectLst/>
                        <a:latin typeface="times new roman" panose="02020603050405020304" pitchFamily="18" charset="0"/>
                      </a:endParaRPr>
                    </a:p>
                  </a:txBody>
                  <a:tcPr marL="67936" marR="67936" marT="67936" marB="67936"/>
                </a:tc>
                <a:extLst>
                  <a:ext uri="{0D108BD9-81ED-4DB2-BD59-A6C34878D82A}">
                    <a16:rowId xmlns="" xmlns:a16="http://schemas.microsoft.com/office/drawing/2014/main" val="1071452526"/>
                  </a:ext>
                </a:extLst>
              </a:tr>
              <a:tr h="253626">
                <a:tc>
                  <a:txBody>
                    <a:bodyPr/>
                    <a:lstStyle/>
                    <a:p>
                      <a:pPr algn="ctr" fontAlgn="t"/>
                      <a:r>
                        <a:rPr lang="en-GB" sz="1100" b="1" dirty="0">
                          <a:solidFill>
                            <a:srgbClr val="333333"/>
                          </a:solidFill>
                          <a:effectLst/>
                        </a:rPr>
                        <a:t>0</a:t>
                      </a:r>
                      <a:endParaRPr lang="en-GB" sz="1100" dirty="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Rainy</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Yes</a:t>
                      </a:r>
                      <a:endParaRPr lang="en-GB" sz="1100">
                        <a:solidFill>
                          <a:srgbClr val="333333"/>
                        </a:solidFill>
                        <a:effectLst/>
                        <a:latin typeface="inter-regular"/>
                      </a:endParaRPr>
                    </a:p>
                  </a:txBody>
                  <a:tcPr marL="45290" marR="45290" marT="45290" marB="45290"/>
                </a:tc>
                <a:extLst>
                  <a:ext uri="{0D108BD9-81ED-4DB2-BD59-A6C34878D82A}">
                    <a16:rowId xmlns="" xmlns:a16="http://schemas.microsoft.com/office/drawing/2014/main" val="3885448399"/>
                  </a:ext>
                </a:extLst>
              </a:tr>
              <a:tr h="253626">
                <a:tc>
                  <a:txBody>
                    <a:bodyPr/>
                    <a:lstStyle/>
                    <a:p>
                      <a:pPr algn="ctr" fontAlgn="t"/>
                      <a:r>
                        <a:rPr lang="en-GB" sz="1100" b="1" dirty="0">
                          <a:solidFill>
                            <a:srgbClr val="333333"/>
                          </a:solidFill>
                          <a:effectLst/>
                        </a:rPr>
                        <a:t>1</a:t>
                      </a:r>
                      <a:endParaRPr lang="en-GB" sz="1100" dirty="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Sunny</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Yes</a:t>
                      </a:r>
                      <a:endParaRPr lang="en-GB" sz="1100" dirty="0">
                        <a:solidFill>
                          <a:srgbClr val="333333"/>
                        </a:solidFill>
                        <a:effectLst/>
                        <a:latin typeface="inter-regular"/>
                      </a:endParaRPr>
                    </a:p>
                  </a:txBody>
                  <a:tcPr marL="45290" marR="45290" marT="45290" marB="45290"/>
                </a:tc>
                <a:extLst>
                  <a:ext uri="{0D108BD9-81ED-4DB2-BD59-A6C34878D82A}">
                    <a16:rowId xmlns="" xmlns:a16="http://schemas.microsoft.com/office/drawing/2014/main" val="3283853771"/>
                  </a:ext>
                </a:extLst>
              </a:tr>
              <a:tr h="253626">
                <a:tc>
                  <a:txBody>
                    <a:bodyPr/>
                    <a:lstStyle/>
                    <a:p>
                      <a:pPr algn="ctr" fontAlgn="t"/>
                      <a:r>
                        <a:rPr lang="en-GB" sz="1100" b="1">
                          <a:solidFill>
                            <a:srgbClr val="333333"/>
                          </a:solidFill>
                          <a:effectLst/>
                        </a:rPr>
                        <a:t>2</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Overcast</a:t>
                      </a:r>
                      <a:endParaRPr lang="en-GB" sz="1100" dirty="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Yes</a:t>
                      </a:r>
                      <a:endParaRPr lang="en-GB" sz="1100">
                        <a:solidFill>
                          <a:srgbClr val="333333"/>
                        </a:solidFill>
                        <a:effectLst/>
                        <a:latin typeface="inter-regular"/>
                      </a:endParaRPr>
                    </a:p>
                  </a:txBody>
                  <a:tcPr marL="45290" marR="45290" marT="45290" marB="45290"/>
                </a:tc>
                <a:extLst>
                  <a:ext uri="{0D108BD9-81ED-4DB2-BD59-A6C34878D82A}">
                    <a16:rowId xmlns="" xmlns:a16="http://schemas.microsoft.com/office/drawing/2014/main" val="853947026"/>
                  </a:ext>
                </a:extLst>
              </a:tr>
              <a:tr h="253626">
                <a:tc>
                  <a:txBody>
                    <a:bodyPr/>
                    <a:lstStyle/>
                    <a:p>
                      <a:pPr algn="ctr" fontAlgn="t"/>
                      <a:r>
                        <a:rPr lang="en-GB" sz="1100" b="1" dirty="0">
                          <a:solidFill>
                            <a:srgbClr val="333333"/>
                          </a:solidFill>
                          <a:effectLst/>
                        </a:rPr>
                        <a:t>3</a:t>
                      </a:r>
                      <a:endParaRPr lang="en-GB" sz="1100" dirty="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Overcast</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Yes</a:t>
                      </a:r>
                      <a:endParaRPr lang="en-GB" sz="1100">
                        <a:solidFill>
                          <a:srgbClr val="333333"/>
                        </a:solidFill>
                        <a:effectLst/>
                        <a:latin typeface="inter-regular"/>
                      </a:endParaRPr>
                    </a:p>
                  </a:txBody>
                  <a:tcPr marL="45290" marR="45290" marT="45290" marB="45290"/>
                </a:tc>
                <a:extLst>
                  <a:ext uri="{0D108BD9-81ED-4DB2-BD59-A6C34878D82A}">
                    <a16:rowId xmlns="" xmlns:a16="http://schemas.microsoft.com/office/drawing/2014/main" val="3721624533"/>
                  </a:ext>
                </a:extLst>
              </a:tr>
              <a:tr h="253626">
                <a:tc>
                  <a:txBody>
                    <a:bodyPr/>
                    <a:lstStyle/>
                    <a:p>
                      <a:pPr algn="ctr" fontAlgn="t"/>
                      <a:r>
                        <a:rPr lang="en-GB" sz="1100" b="1">
                          <a:solidFill>
                            <a:srgbClr val="333333"/>
                          </a:solidFill>
                          <a:effectLst/>
                        </a:rPr>
                        <a:t>4</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Sunny</a:t>
                      </a:r>
                      <a:endParaRPr lang="en-GB" sz="1100" dirty="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No</a:t>
                      </a:r>
                      <a:endParaRPr lang="en-GB" sz="1100">
                        <a:solidFill>
                          <a:srgbClr val="333333"/>
                        </a:solidFill>
                        <a:effectLst/>
                        <a:latin typeface="inter-regular"/>
                      </a:endParaRPr>
                    </a:p>
                  </a:txBody>
                  <a:tcPr marL="45290" marR="45290" marT="45290" marB="45290"/>
                </a:tc>
                <a:extLst>
                  <a:ext uri="{0D108BD9-81ED-4DB2-BD59-A6C34878D82A}">
                    <a16:rowId xmlns="" xmlns:a16="http://schemas.microsoft.com/office/drawing/2014/main" val="1747881853"/>
                  </a:ext>
                </a:extLst>
              </a:tr>
              <a:tr h="253626">
                <a:tc>
                  <a:txBody>
                    <a:bodyPr/>
                    <a:lstStyle/>
                    <a:p>
                      <a:pPr algn="ctr" fontAlgn="t"/>
                      <a:r>
                        <a:rPr lang="en-GB" sz="1100" b="1">
                          <a:solidFill>
                            <a:srgbClr val="333333"/>
                          </a:solidFill>
                          <a:effectLst/>
                        </a:rPr>
                        <a:t>5</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Rainy</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Yes</a:t>
                      </a:r>
                      <a:endParaRPr lang="en-GB" sz="1100">
                        <a:solidFill>
                          <a:srgbClr val="333333"/>
                        </a:solidFill>
                        <a:effectLst/>
                        <a:latin typeface="inter-regular"/>
                      </a:endParaRPr>
                    </a:p>
                  </a:txBody>
                  <a:tcPr marL="45290" marR="45290" marT="45290" marB="45290"/>
                </a:tc>
                <a:extLst>
                  <a:ext uri="{0D108BD9-81ED-4DB2-BD59-A6C34878D82A}">
                    <a16:rowId xmlns="" xmlns:a16="http://schemas.microsoft.com/office/drawing/2014/main" val="73552599"/>
                  </a:ext>
                </a:extLst>
              </a:tr>
              <a:tr h="253626">
                <a:tc>
                  <a:txBody>
                    <a:bodyPr/>
                    <a:lstStyle/>
                    <a:p>
                      <a:pPr algn="ctr" fontAlgn="t"/>
                      <a:r>
                        <a:rPr lang="en-GB" sz="1100" b="1">
                          <a:solidFill>
                            <a:srgbClr val="333333"/>
                          </a:solidFill>
                          <a:effectLst/>
                        </a:rPr>
                        <a:t>6</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Sunny</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Yes</a:t>
                      </a:r>
                      <a:endParaRPr lang="en-GB" sz="1100">
                        <a:solidFill>
                          <a:srgbClr val="333333"/>
                        </a:solidFill>
                        <a:effectLst/>
                        <a:latin typeface="inter-regular"/>
                      </a:endParaRPr>
                    </a:p>
                  </a:txBody>
                  <a:tcPr marL="45290" marR="45290" marT="45290" marB="45290"/>
                </a:tc>
                <a:extLst>
                  <a:ext uri="{0D108BD9-81ED-4DB2-BD59-A6C34878D82A}">
                    <a16:rowId xmlns="" xmlns:a16="http://schemas.microsoft.com/office/drawing/2014/main" val="4229799098"/>
                  </a:ext>
                </a:extLst>
              </a:tr>
              <a:tr h="253626">
                <a:tc>
                  <a:txBody>
                    <a:bodyPr/>
                    <a:lstStyle/>
                    <a:p>
                      <a:pPr algn="ctr" fontAlgn="t"/>
                      <a:r>
                        <a:rPr lang="en-GB" sz="1100" b="1">
                          <a:solidFill>
                            <a:srgbClr val="333333"/>
                          </a:solidFill>
                          <a:effectLst/>
                        </a:rPr>
                        <a:t>7</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Overcast</a:t>
                      </a:r>
                      <a:endParaRPr lang="en-GB" sz="1100" dirty="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Yes</a:t>
                      </a:r>
                      <a:endParaRPr lang="en-GB" sz="1100">
                        <a:solidFill>
                          <a:srgbClr val="333333"/>
                        </a:solidFill>
                        <a:effectLst/>
                        <a:latin typeface="inter-regular"/>
                      </a:endParaRPr>
                    </a:p>
                  </a:txBody>
                  <a:tcPr marL="45290" marR="45290" marT="45290" marB="45290"/>
                </a:tc>
                <a:extLst>
                  <a:ext uri="{0D108BD9-81ED-4DB2-BD59-A6C34878D82A}">
                    <a16:rowId xmlns="" xmlns:a16="http://schemas.microsoft.com/office/drawing/2014/main" val="1447707238"/>
                  </a:ext>
                </a:extLst>
              </a:tr>
              <a:tr h="253626">
                <a:tc>
                  <a:txBody>
                    <a:bodyPr/>
                    <a:lstStyle/>
                    <a:p>
                      <a:pPr algn="ctr" fontAlgn="t"/>
                      <a:r>
                        <a:rPr lang="en-GB" sz="1100" b="1">
                          <a:solidFill>
                            <a:srgbClr val="333333"/>
                          </a:solidFill>
                          <a:effectLst/>
                        </a:rPr>
                        <a:t>8</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Rainy</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No</a:t>
                      </a:r>
                      <a:endParaRPr lang="en-GB" sz="1100">
                        <a:solidFill>
                          <a:srgbClr val="333333"/>
                        </a:solidFill>
                        <a:effectLst/>
                        <a:latin typeface="inter-regular"/>
                      </a:endParaRPr>
                    </a:p>
                  </a:txBody>
                  <a:tcPr marL="45290" marR="45290" marT="45290" marB="45290"/>
                </a:tc>
                <a:extLst>
                  <a:ext uri="{0D108BD9-81ED-4DB2-BD59-A6C34878D82A}">
                    <a16:rowId xmlns="" xmlns:a16="http://schemas.microsoft.com/office/drawing/2014/main" val="140772321"/>
                  </a:ext>
                </a:extLst>
              </a:tr>
              <a:tr h="253626">
                <a:tc>
                  <a:txBody>
                    <a:bodyPr/>
                    <a:lstStyle/>
                    <a:p>
                      <a:pPr algn="ctr" fontAlgn="t"/>
                      <a:r>
                        <a:rPr lang="en-GB" sz="1100" b="1">
                          <a:solidFill>
                            <a:srgbClr val="333333"/>
                          </a:solidFill>
                          <a:effectLst/>
                        </a:rPr>
                        <a:t>9</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Sunny</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No</a:t>
                      </a:r>
                      <a:endParaRPr lang="en-GB" sz="1100" dirty="0">
                        <a:solidFill>
                          <a:srgbClr val="333333"/>
                        </a:solidFill>
                        <a:effectLst/>
                        <a:latin typeface="inter-regular"/>
                      </a:endParaRPr>
                    </a:p>
                  </a:txBody>
                  <a:tcPr marL="45290" marR="45290" marT="45290" marB="45290"/>
                </a:tc>
                <a:extLst>
                  <a:ext uri="{0D108BD9-81ED-4DB2-BD59-A6C34878D82A}">
                    <a16:rowId xmlns="" xmlns:a16="http://schemas.microsoft.com/office/drawing/2014/main" val="3878191667"/>
                  </a:ext>
                </a:extLst>
              </a:tr>
              <a:tr h="253626">
                <a:tc>
                  <a:txBody>
                    <a:bodyPr/>
                    <a:lstStyle/>
                    <a:p>
                      <a:pPr algn="ctr" fontAlgn="t"/>
                      <a:r>
                        <a:rPr lang="en-GB" sz="1100" b="1">
                          <a:solidFill>
                            <a:srgbClr val="333333"/>
                          </a:solidFill>
                          <a:effectLst/>
                        </a:rPr>
                        <a:t>10</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Sunny</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Yes</a:t>
                      </a:r>
                      <a:endParaRPr lang="en-GB" sz="1100" dirty="0">
                        <a:solidFill>
                          <a:srgbClr val="333333"/>
                        </a:solidFill>
                        <a:effectLst/>
                        <a:latin typeface="inter-regular"/>
                      </a:endParaRPr>
                    </a:p>
                  </a:txBody>
                  <a:tcPr marL="45290" marR="45290" marT="45290" marB="45290"/>
                </a:tc>
                <a:extLst>
                  <a:ext uri="{0D108BD9-81ED-4DB2-BD59-A6C34878D82A}">
                    <a16:rowId xmlns="" xmlns:a16="http://schemas.microsoft.com/office/drawing/2014/main" val="4226293599"/>
                  </a:ext>
                </a:extLst>
              </a:tr>
              <a:tr h="253626">
                <a:tc>
                  <a:txBody>
                    <a:bodyPr/>
                    <a:lstStyle/>
                    <a:p>
                      <a:pPr algn="ctr" fontAlgn="t"/>
                      <a:r>
                        <a:rPr lang="en-GB" sz="1100" b="1">
                          <a:solidFill>
                            <a:srgbClr val="333333"/>
                          </a:solidFill>
                          <a:effectLst/>
                        </a:rPr>
                        <a:t>11</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Rainy</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No</a:t>
                      </a:r>
                      <a:endParaRPr lang="en-GB" sz="1100" dirty="0">
                        <a:solidFill>
                          <a:srgbClr val="333333"/>
                        </a:solidFill>
                        <a:effectLst/>
                        <a:latin typeface="inter-regular"/>
                      </a:endParaRPr>
                    </a:p>
                  </a:txBody>
                  <a:tcPr marL="45290" marR="45290" marT="45290" marB="45290"/>
                </a:tc>
                <a:extLst>
                  <a:ext uri="{0D108BD9-81ED-4DB2-BD59-A6C34878D82A}">
                    <a16:rowId xmlns="" xmlns:a16="http://schemas.microsoft.com/office/drawing/2014/main" val="427018809"/>
                  </a:ext>
                </a:extLst>
              </a:tr>
              <a:tr h="253626">
                <a:tc>
                  <a:txBody>
                    <a:bodyPr/>
                    <a:lstStyle/>
                    <a:p>
                      <a:pPr algn="ctr" fontAlgn="t"/>
                      <a:r>
                        <a:rPr lang="en-GB" sz="1100" b="1">
                          <a:solidFill>
                            <a:srgbClr val="333333"/>
                          </a:solidFill>
                          <a:effectLst/>
                        </a:rPr>
                        <a:t>12</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Overcast</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Yes</a:t>
                      </a:r>
                      <a:endParaRPr lang="en-GB" sz="1100" dirty="0">
                        <a:solidFill>
                          <a:srgbClr val="333333"/>
                        </a:solidFill>
                        <a:effectLst/>
                        <a:latin typeface="inter-regular"/>
                      </a:endParaRPr>
                    </a:p>
                  </a:txBody>
                  <a:tcPr marL="45290" marR="45290" marT="45290" marB="45290"/>
                </a:tc>
                <a:extLst>
                  <a:ext uri="{0D108BD9-81ED-4DB2-BD59-A6C34878D82A}">
                    <a16:rowId xmlns="" xmlns:a16="http://schemas.microsoft.com/office/drawing/2014/main" val="43816854"/>
                  </a:ext>
                </a:extLst>
              </a:tr>
              <a:tr h="253626">
                <a:tc>
                  <a:txBody>
                    <a:bodyPr/>
                    <a:lstStyle/>
                    <a:p>
                      <a:pPr algn="ctr" fontAlgn="t"/>
                      <a:r>
                        <a:rPr lang="en-GB" sz="1100" b="1">
                          <a:solidFill>
                            <a:srgbClr val="333333"/>
                          </a:solidFill>
                          <a:effectLst/>
                        </a:rPr>
                        <a:t>13</a:t>
                      </a:r>
                      <a:endParaRPr lang="en-GB" sz="1100">
                        <a:solidFill>
                          <a:srgbClr val="333333"/>
                        </a:solidFill>
                        <a:effectLst/>
                        <a:latin typeface="inter-regular"/>
                      </a:endParaRPr>
                    </a:p>
                  </a:txBody>
                  <a:tcPr marL="45290" marR="45290" marT="45290" marB="45290"/>
                </a:tc>
                <a:tc>
                  <a:txBody>
                    <a:bodyPr/>
                    <a:lstStyle/>
                    <a:p>
                      <a:pPr algn="ctr" fontAlgn="t"/>
                      <a:r>
                        <a:rPr lang="en-GB" sz="1100">
                          <a:solidFill>
                            <a:srgbClr val="333333"/>
                          </a:solidFill>
                          <a:effectLst/>
                        </a:rPr>
                        <a:t>Overcast</a:t>
                      </a:r>
                      <a:endParaRPr lang="en-GB" sz="1100">
                        <a:solidFill>
                          <a:srgbClr val="333333"/>
                        </a:solidFill>
                        <a:effectLst/>
                        <a:latin typeface="inter-regular"/>
                      </a:endParaRPr>
                    </a:p>
                  </a:txBody>
                  <a:tcPr marL="45290" marR="45290" marT="45290" marB="45290"/>
                </a:tc>
                <a:tc>
                  <a:txBody>
                    <a:bodyPr/>
                    <a:lstStyle/>
                    <a:p>
                      <a:pPr algn="ctr" fontAlgn="t"/>
                      <a:r>
                        <a:rPr lang="en-GB" sz="1100" dirty="0">
                          <a:solidFill>
                            <a:srgbClr val="333333"/>
                          </a:solidFill>
                          <a:effectLst/>
                        </a:rPr>
                        <a:t>Yes</a:t>
                      </a:r>
                      <a:endParaRPr lang="en-GB" sz="1100" dirty="0">
                        <a:solidFill>
                          <a:srgbClr val="333333"/>
                        </a:solidFill>
                        <a:effectLst/>
                        <a:latin typeface="inter-regular"/>
                      </a:endParaRPr>
                    </a:p>
                  </a:txBody>
                  <a:tcPr marL="45290" marR="45290" marT="45290" marB="45290"/>
                </a:tc>
                <a:extLst>
                  <a:ext uri="{0D108BD9-81ED-4DB2-BD59-A6C34878D82A}">
                    <a16:rowId xmlns="" xmlns:a16="http://schemas.microsoft.com/office/drawing/2014/main" val="4124366149"/>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 xmlns:a16="http://schemas.microsoft.com/office/drawing/2014/main" id="{B8D5EC21-A947-401A-A0B5-659FCA909B60}"/>
                  </a:ext>
                </a:extLst>
              </p:cNvPr>
              <p:cNvSpPr txBox="1"/>
              <p:nvPr/>
            </p:nvSpPr>
            <p:spPr>
              <a:xfrm>
                <a:off x="5640946" y="3425781"/>
                <a:ext cx="4152675" cy="584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𝑌𝑒𝑠</m:t>
                          </m:r>
                        </m:e>
                        <m:e>
                          <m:r>
                            <a:rPr lang="en-US" b="0" i="1" smtClean="0">
                              <a:latin typeface="Cambria Math" panose="02040503050406030204" pitchFamily="18" charset="0"/>
                            </a:rPr>
                            <m:t>𝑆𝑢𝑛𝑛𝑦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e>
                              <m:r>
                                <a:rPr lang="en-US" b="0" i="1" smtClean="0">
                                  <a:latin typeface="Cambria Math" panose="02040503050406030204" pitchFamily="18" charset="0"/>
                                </a:rPr>
                                <m:t>𝑌𝑒𝑠</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𝑌𝑒𝑠</m:t>
                          </m:r>
                          <m:r>
                            <a:rPr lang="en-US" b="0" i="1" smtClean="0">
                              <a:latin typeface="Cambria Math" panose="02040503050406030204" pitchFamily="18" charset="0"/>
                            </a:rPr>
                            <m:t>)</m:t>
                          </m:r>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d>
                        </m:den>
                      </m:f>
                    </m:oMath>
                  </m:oMathPara>
                </a14:m>
                <a:endParaRPr lang="en-GB" dirty="0"/>
              </a:p>
            </p:txBody>
          </p:sp>
        </mc:Choice>
        <mc:Fallback xmlns="">
          <p:sp>
            <p:nvSpPr>
              <p:cNvPr id="11" name="TextBox 10">
                <a:extLst>
                  <a:ext uri="{FF2B5EF4-FFF2-40B4-BE49-F238E27FC236}">
                    <a16:creationId xmlns:a16="http://schemas.microsoft.com/office/drawing/2014/main" id="{B8D5EC21-A947-401A-A0B5-659FCA909B60}"/>
                  </a:ext>
                </a:extLst>
              </p:cNvPr>
              <p:cNvSpPr txBox="1">
                <a:spLocks noRot="1" noChangeAspect="1" noMove="1" noResize="1" noEditPoints="1" noAdjustHandles="1" noChangeArrowheads="1" noChangeShapeType="1" noTextEdit="1"/>
              </p:cNvSpPr>
              <p:nvPr/>
            </p:nvSpPr>
            <p:spPr>
              <a:xfrm>
                <a:off x="5640946" y="3425781"/>
                <a:ext cx="4152675" cy="58484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 xmlns:a16="http://schemas.microsoft.com/office/drawing/2014/main" id="{EFDACA52-E298-4D38-A789-559996A68800}"/>
                  </a:ext>
                </a:extLst>
              </p:cNvPr>
              <p:cNvSpPr txBox="1"/>
              <p:nvPr/>
            </p:nvSpPr>
            <p:spPr>
              <a:xfrm>
                <a:off x="5640945" y="4737837"/>
                <a:ext cx="3946850" cy="584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𝑁𝑜</m:t>
                          </m:r>
                        </m:e>
                        <m:e>
                          <m:r>
                            <a:rPr lang="en-US" b="0" i="1" smtClean="0">
                              <a:latin typeface="Cambria Math" panose="02040503050406030204" pitchFamily="18" charset="0"/>
                            </a:rPr>
                            <m:t>𝑆𝑢𝑛𝑛𝑦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e>
                              <m:r>
                                <a:rPr lang="en-US" b="0" i="1" smtClean="0">
                                  <a:latin typeface="Cambria Math" panose="02040503050406030204" pitchFamily="18" charset="0"/>
                                </a:rPr>
                                <m:t>𝑁𝑜</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𝑁𝑜</m:t>
                          </m:r>
                          <m:r>
                            <a:rPr lang="en-US" b="0" i="1" smtClean="0">
                              <a:latin typeface="Cambria Math" panose="02040503050406030204" pitchFamily="18" charset="0"/>
                            </a:rPr>
                            <m:t>)</m:t>
                          </m:r>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d>
                        </m:den>
                      </m:f>
                    </m:oMath>
                  </m:oMathPara>
                </a14:m>
                <a:endParaRPr lang="en-GB" dirty="0"/>
              </a:p>
            </p:txBody>
          </p:sp>
        </mc:Choice>
        <mc:Fallback xmlns="">
          <p:sp>
            <p:nvSpPr>
              <p:cNvPr id="12" name="TextBox 11">
                <a:extLst>
                  <a:ext uri="{FF2B5EF4-FFF2-40B4-BE49-F238E27FC236}">
                    <a16:creationId xmlns:a16="http://schemas.microsoft.com/office/drawing/2014/main" id="{EFDACA52-E298-4D38-A789-559996A68800}"/>
                  </a:ext>
                </a:extLst>
              </p:cNvPr>
              <p:cNvSpPr txBox="1">
                <a:spLocks noRot="1" noChangeAspect="1" noMove="1" noResize="1" noEditPoints="1" noAdjustHandles="1" noChangeArrowheads="1" noChangeShapeType="1" noTextEdit="1"/>
              </p:cNvSpPr>
              <p:nvPr/>
            </p:nvSpPr>
            <p:spPr>
              <a:xfrm>
                <a:off x="5640945" y="4737837"/>
                <a:ext cx="3946850" cy="584840"/>
              </a:xfrm>
              <a:prstGeom prst="rect">
                <a:avLst/>
              </a:prstGeom>
              <a:blipFill>
                <a:blip r:embed="rId3"/>
                <a:stretch>
                  <a:fillRect/>
                </a:stretch>
              </a:blipFill>
            </p:spPr>
            <p:txBody>
              <a:bodyPr/>
              <a:lstStyle/>
              <a:p>
                <a:r>
                  <a:rPr lang="en-GB">
                    <a:noFill/>
                  </a:rPr>
                  <a:t> </a:t>
                </a:r>
              </a:p>
            </p:txBody>
          </p:sp>
        </mc:Fallback>
      </mc:AlternateContent>
      <p:sp>
        <p:nvSpPr>
          <p:cNvPr id="13" name="TextBox 12">
            <a:extLst>
              <a:ext uri="{FF2B5EF4-FFF2-40B4-BE49-F238E27FC236}">
                <a16:creationId xmlns="" xmlns:a16="http://schemas.microsoft.com/office/drawing/2014/main" id="{69367CCF-C674-4852-B1B0-1C4532040A7B}"/>
              </a:ext>
            </a:extLst>
          </p:cNvPr>
          <p:cNvSpPr txBox="1"/>
          <p:nvPr/>
        </p:nvSpPr>
        <p:spPr>
          <a:xfrm>
            <a:off x="5534313" y="2529288"/>
            <a:ext cx="4365940" cy="338554"/>
          </a:xfrm>
          <a:prstGeom prst="rect">
            <a:avLst/>
          </a:prstGeom>
          <a:noFill/>
        </p:spPr>
        <p:txBody>
          <a:bodyPr wrap="square" rtlCol="0">
            <a:spAutoFit/>
          </a:bodyPr>
          <a:lstStyle/>
          <a:p>
            <a:r>
              <a:rPr lang="en-US" sz="1600" b="1" dirty="0">
                <a:latin typeface="Lora" pitchFamily="2" charset="0"/>
              </a:rPr>
              <a:t>We will calculate the followings:</a:t>
            </a:r>
            <a:endParaRPr lang="en-GB" sz="1600" b="1" dirty="0">
              <a:latin typeface="Lora" pitchFamily="2" charset="0"/>
            </a:endParaRPr>
          </a:p>
        </p:txBody>
      </p:sp>
    </p:spTree>
    <p:extLst>
      <p:ext uri="{BB962C8B-B14F-4D97-AF65-F5344CB8AC3E}">
        <p14:creationId xmlns:p14="http://schemas.microsoft.com/office/powerpoint/2010/main" val="387811013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 xmlns:a16="http://schemas.microsoft.com/office/drawing/2014/main"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Lora" pitchFamily="2" charset="0"/>
              </a:rPr>
              <a:t>Naïve Bayes Classifier</a:t>
            </a:r>
            <a:endParaRPr lang="en-GB" b="1" dirty="0">
              <a:solidFill>
                <a:schemeClr val="bg2"/>
              </a:solidFill>
              <a:latin typeface="Lora" pitchFamily="2" charset="0"/>
            </a:endParaRPr>
          </a:p>
        </p:txBody>
      </p:sp>
      <p:graphicFrame>
        <p:nvGraphicFramePr>
          <p:cNvPr id="4" name="Table 3">
            <a:extLst>
              <a:ext uri="{FF2B5EF4-FFF2-40B4-BE49-F238E27FC236}">
                <a16:creationId xmlns="" xmlns:a16="http://schemas.microsoft.com/office/drawing/2014/main" id="{8EC45CF1-5A6E-4821-A959-F31DBCAB79E6}"/>
              </a:ext>
            </a:extLst>
          </p:cNvPr>
          <p:cNvGraphicFramePr>
            <a:graphicFrameLocks noGrp="1"/>
          </p:cNvGraphicFramePr>
          <p:nvPr>
            <p:extLst>
              <p:ext uri="{D42A27DB-BD31-4B8C-83A1-F6EECF244321}">
                <p14:modId xmlns:p14="http://schemas.microsoft.com/office/powerpoint/2010/main" val="2543247077"/>
              </p:ext>
            </p:extLst>
          </p:nvPr>
        </p:nvGraphicFramePr>
        <p:xfrm>
          <a:off x="4443209" y="2708762"/>
          <a:ext cx="2511381" cy="1882755"/>
        </p:xfrm>
        <a:graphic>
          <a:graphicData uri="http://schemas.openxmlformats.org/drawingml/2006/table">
            <a:tbl>
              <a:tblPr/>
              <a:tblGrid>
                <a:gridCol w="918500">
                  <a:extLst>
                    <a:ext uri="{9D8B030D-6E8A-4147-A177-3AD203B41FA5}">
                      <a16:colId xmlns="" xmlns:a16="http://schemas.microsoft.com/office/drawing/2014/main" val="4129424917"/>
                    </a:ext>
                  </a:extLst>
                </a:gridCol>
                <a:gridCol w="755754">
                  <a:extLst>
                    <a:ext uri="{9D8B030D-6E8A-4147-A177-3AD203B41FA5}">
                      <a16:colId xmlns="" xmlns:a16="http://schemas.microsoft.com/office/drawing/2014/main" val="1638888056"/>
                    </a:ext>
                  </a:extLst>
                </a:gridCol>
                <a:gridCol w="837127">
                  <a:extLst>
                    <a:ext uri="{9D8B030D-6E8A-4147-A177-3AD203B41FA5}">
                      <a16:colId xmlns="" xmlns:a16="http://schemas.microsoft.com/office/drawing/2014/main" val="1785580449"/>
                    </a:ext>
                  </a:extLst>
                </a:gridCol>
              </a:tblGrid>
              <a:tr h="376551">
                <a:tc>
                  <a:txBody>
                    <a:bodyPr/>
                    <a:lstStyle/>
                    <a:p>
                      <a:pPr algn="ctr" fontAlgn="t"/>
                      <a:r>
                        <a:rPr lang="en-GB" sz="1400" b="1" dirty="0">
                          <a:solidFill>
                            <a:srgbClr val="333333"/>
                          </a:solidFill>
                          <a:effectLst/>
                          <a:latin typeface="inter-regular"/>
                        </a:rPr>
                        <a:t>Weather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b="1" dirty="0">
                          <a:solidFill>
                            <a:srgbClr val="333333"/>
                          </a:solidFill>
                          <a:effectLst/>
                          <a:latin typeface="inter-regular"/>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b="1" dirty="0">
                          <a:solidFill>
                            <a:srgbClr val="333333"/>
                          </a:solidFill>
                          <a:effectLst/>
                          <a:latin typeface="inter-regular"/>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554521201"/>
                  </a:ext>
                </a:extLst>
              </a:tr>
              <a:tr h="376551">
                <a:tc>
                  <a:txBody>
                    <a:bodyPr/>
                    <a:lstStyle/>
                    <a:p>
                      <a:pPr algn="ctr" fontAlgn="t"/>
                      <a:r>
                        <a:rPr lang="en-GB" sz="1400" dirty="0">
                          <a:solidFill>
                            <a:srgbClr val="333333"/>
                          </a:solidFill>
                          <a:effectLst/>
                          <a:latin typeface="inter-regular"/>
                        </a:rPr>
                        <a:t>Overcast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199187818"/>
                  </a:ext>
                </a:extLst>
              </a:tr>
              <a:tr h="376551">
                <a:tc>
                  <a:txBody>
                    <a:bodyPr/>
                    <a:lstStyle/>
                    <a:p>
                      <a:pPr algn="ctr" fontAlgn="t"/>
                      <a:r>
                        <a:rPr lang="en-GB" sz="1400" dirty="0">
                          <a:solidFill>
                            <a:srgbClr val="333333"/>
                          </a:solidFill>
                          <a:effectLst/>
                          <a:latin typeface="inter-regular"/>
                        </a:rPr>
                        <a:t>Rainy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890818523"/>
                  </a:ext>
                </a:extLst>
              </a:tr>
              <a:tr h="376551">
                <a:tc>
                  <a:txBody>
                    <a:bodyPr/>
                    <a:lstStyle/>
                    <a:p>
                      <a:pPr algn="ctr" fontAlgn="t"/>
                      <a:r>
                        <a:rPr lang="en-GB" sz="1400" dirty="0">
                          <a:solidFill>
                            <a:srgbClr val="333333"/>
                          </a:solidFill>
                          <a:effectLst/>
                          <a:latin typeface="inter-regular"/>
                        </a:rPr>
                        <a:t>Sunny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82399462"/>
                  </a:ext>
                </a:extLst>
              </a:tr>
              <a:tr h="376551">
                <a:tc>
                  <a:txBody>
                    <a:bodyPr/>
                    <a:lstStyle/>
                    <a:p>
                      <a:pPr algn="ctr" fontAlgn="t"/>
                      <a:r>
                        <a:rPr lang="en-GB" sz="1400">
                          <a:solidFill>
                            <a:srgbClr val="333333"/>
                          </a:solidFill>
                          <a:effectLst/>
                          <a:latin typeface="inter-regular"/>
                        </a:rPr>
                        <a:t>Total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400" dirty="0">
                          <a:solidFill>
                            <a:srgbClr val="333333"/>
                          </a:solidFill>
                          <a:effectLst/>
                          <a:latin typeface="inter-regular"/>
                        </a:rPr>
                        <a:t>4</a:t>
                      </a:r>
                      <a:endParaRPr lang="en-GB" sz="1400"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191431483"/>
                  </a:ext>
                </a:extLst>
              </a:tr>
            </a:tbl>
          </a:graphicData>
        </a:graphic>
      </p:graphicFrame>
      <p:sp>
        <p:nvSpPr>
          <p:cNvPr id="6" name="Rectangle 1">
            <a:extLst>
              <a:ext uri="{FF2B5EF4-FFF2-40B4-BE49-F238E27FC236}">
                <a16:creationId xmlns="" xmlns:a16="http://schemas.microsoft.com/office/drawing/2014/main" id="{B81E592C-9956-49D6-ACFC-E6E231AE406C}"/>
              </a:ext>
            </a:extLst>
          </p:cNvPr>
          <p:cNvSpPr>
            <a:spLocks noChangeArrowheads="1"/>
          </p:cNvSpPr>
          <p:nvPr/>
        </p:nvSpPr>
        <p:spPr bwMode="auto">
          <a:xfrm>
            <a:off x="4443208" y="2293265"/>
            <a:ext cx="2518701" cy="461665"/>
          </a:xfrm>
          <a:prstGeom prst="rect">
            <a:avLst/>
          </a:prstGeom>
          <a:solidFill>
            <a:schemeClr val="tx1">
              <a:lumMod val="65000"/>
              <a:lumOff val="3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Frequency table for the Weather Conditions: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8" name="TextBox 7">
            <a:extLst>
              <a:ext uri="{FF2B5EF4-FFF2-40B4-BE49-F238E27FC236}">
                <a16:creationId xmlns="" xmlns:a16="http://schemas.microsoft.com/office/drawing/2014/main" id="{6819EFD0-9F16-4BAE-993B-5E85F4A5E690}"/>
              </a:ext>
            </a:extLst>
          </p:cNvPr>
          <p:cNvSpPr txBox="1"/>
          <p:nvPr/>
        </p:nvSpPr>
        <p:spPr>
          <a:xfrm>
            <a:off x="384238" y="1562674"/>
            <a:ext cx="7108993" cy="584775"/>
          </a:xfrm>
          <a:prstGeom prst="rect">
            <a:avLst/>
          </a:prstGeom>
          <a:noFill/>
        </p:spPr>
        <p:txBody>
          <a:bodyPr wrap="square">
            <a:spAutoFit/>
          </a:bodyPr>
          <a:lstStyle/>
          <a:p>
            <a:pPr algn="just"/>
            <a:r>
              <a:rPr lang="en-US" sz="1600" b="1" i="0" dirty="0">
                <a:solidFill>
                  <a:srgbClr val="333333"/>
                </a:solidFill>
                <a:effectLst/>
                <a:latin typeface="Lora" pitchFamily="2" charset="0"/>
              </a:rPr>
              <a:t>Problem</a:t>
            </a:r>
            <a:r>
              <a:rPr lang="en-US" sz="1600" b="0" i="0" dirty="0">
                <a:solidFill>
                  <a:srgbClr val="333333"/>
                </a:solidFill>
                <a:effectLst/>
                <a:latin typeface="Lora" pitchFamily="2" charset="0"/>
              </a:rPr>
              <a:t>: If the weather is sunny, then the Player should play or not?</a:t>
            </a:r>
          </a:p>
          <a:p>
            <a:pPr algn="just"/>
            <a:r>
              <a:rPr lang="en-US" sz="1600" b="1" i="0" dirty="0">
                <a:solidFill>
                  <a:srgbClr val="333333"/>
                </a:solidFill>
                <a:effectLst/>
                <a:latin typeface="Lora" pitchFamily="2" charset="0"/>
              </a:rPr>
              <a:t>Solution</a:t>
            </a:r>
            <a:r>
              <a:rPr lang="en-US" sz="1600" b="0" i="0" dirty="0">
                <a:solidFill>
                  <a:srgbClr val="333333"/>
                </a:solidFill>
                <a:effectLst/>
                <a:latin typeface="Lora" pitchFamily="2" charset="0"/>
              </a:rPr>
              <a:t>: To solve this, first consider the below dataset:</a:t>
            </a:r>
          </a:p>
        </p:txBody>
      </p:sp>
      <p:graphicFrame>
        <p:nvGraphicFramePr>
          <p:cNvPr id="10" name="Table 9">
            <a:extLst>
              <a:ext uri="{FF2B5EF4-FFF2-40B4-BE49-F238E27FC236}">
                <a16:creationId xmlns="" xmlns:a16="http://schemas.microsoft.com/office/drawing/2014/main" id="{A4972CCF-A202-4517-A9F4-F4F20FEDEC03}"/>
              </a:ext>
            </a:extLst>
          </p:cNvPr>
          <p:cNvGraphicFramePr>
            <a:graphicFrameLocks noGrp="1"/>
          </p:cNvGraphicFramePr>
          <p:nvPr>
            <p:extLst>
              <p:ext uri="{D42A27DB-BD31-4B8C-83A1-F6EECF244321}">
                <p14:modId xmlns:p14="http://schemas.microsoft.com/office/powerpoint/2010/main" val="2787875968"/>
              </p:ext>
            </p:extLst>
          </p:nvPr>
        </p:nvGraphicFramePr>
        <p:xfrm>
          <a:off x="541058" y="2250505"/>
          <a:ext cx="3747606" cy="4147192"/>
        </p:xfrm>
        <a:graphic>
          <a:graphicData uri="http://schemas.openxmlformats.org/drawingml/2006/table">
            <a:tbl>
              <a:tblPr>
                <a:tableStyleId>{08FB837D-C827-4EFA-A057-4D05807E0F7C}</a:tableStyleId>
              </a:tblPr>
              <a:tblGrid>
                <a:gridCol w="1249202">
                  <a:extLst>
                    <a:ext uri="{9D8B030D-6E8A-4147-A177-3AD203B41FA5}">
                      <a16:colId xmlns="" xmlns:a16="http://schemas.microsoft.com/office/drawing/2014/main" val="1799904373"/>
                    </a:ext>
                  </a:extLst>
                </a:gridCol>
                <a:gridCol w="1249202">
                  <a:extLst>
                    <a:ext uri="{9D8B030D-6E8A-4147-A177-3AD203B41FA5}">
                      <a16:colId xmlns="" xmlns:a16="http://schemas.microsoft.com/office/drawing/2014/main" val="1224976638"/>
                    </a:ext>
                  </a:extLst>
                </a:gridCol>
                <a:gridCol w="1249202">
                  <a:extLst>
                    <a:ext uri="{9D8B030D-6E8A-4147-A177-3AD203B41FA5}">
                      <a16:colId xmlns="" xmlns:a16="http://schemas.microsoft.com/office/drawing/2014/main" val="3565079220"/>
                    </a:ext>
                  </a:extLst>
                </a:gridCol>
              </a:tblGrid>
              <a:tr h="298917">
                <a:tc>
                  <a:txBody>
                    <a:bodyPr/>
                    <a:lstStyle/>
                    <a:p>
                      <a:pPr algn="ctr" fontAlgn="t"/>
                      <a:r>
                        <a:rPr lang="en-US" sz="1200" b="1" dirty="0">
                          <a:solidFill>
                            <a:srgbClr val="000000"/>
                          </a:solidFill>
                          <a:effectLst/>
                        </a:rPr>
                        <a:t>Count</a:t>
                      </a:r>
                      <a:endParaRPr lang="en-GB" sz="1200" b="1" dirty="0">
                        <a:solidFill>
                          <a:srgbClr val="000000"/>
                        </a:solidFill>
                        <a:effectLst/>
                        <a:latin typeface="times new roman" panose="02020603050405020304" pitchFamily="18" charset="0"/>
                      </a:endParaRPr>
                    </a:p>
                  </a:txBody>
                  <a:tcPr marL="67936" marR="67936" marT="67936" marB="67936"/>
                </a:tc>
                <a:tc>
                  <a:txBody>
                    <a:bodyPr/>
                    <a:lstStyle/>
                    <a:p>
                      <a:pPr algn="ctr" fontAlgn="t"/>
                      <a:r>
                        <a:rPr lang="en-GB" sz="1200" b="1">
                          <a:solidFill>
                            <a:srgbClr val="000000"/>
                          </a:solidFill>
                          <a:effectLst/>
                        </a:rPr>
                        <a:t>Outlook</a:t>
                      </a:r>
                      <a:endParaRPr lang="en-GB" sz="1200" b="1">
                        <a:solidFill>
                          <a:srgbClr val="000000"/>
                        </a:solidFill>
                        <a:effectLst/>
                        <a:latin typeface="times new roman" panose="02020603050405020304" pitchFamily="18" charset="0"/>
                      </a:endParaRPr>
                    </a:p>
                  </a:txBody>
                  <a:tcPr marL="67936" marR="67936" marT="67936" marB="67936"/>
                </a:tc>
                <a:tc>
                  <a:txBody>
                    <a:bodyPr/>
                    <a:lstStyle/>
                    <a:p>
                      <a:pPr algn="ctr" fontAlgn="t"/>
                      <a:r>
                        <a:rPr lang="en-GB" sz="1200" b="1" dirty="0">
                          <a:solidFill>
                            <a:srgbClr val="000000"/>
                          </a:solidFill>
                          <a:effectLst/>
                        </a:rPr>
                        <a:t>Play</a:t>
                      </a:r>
                      <a:endParaRPr lang="en-GB" sz="1200" b="1" dirty="0">
                        <a:solidFill>
                          <a:srgbClr val="000000"/>
                        </a:solidFill>
                        <a:effectLst/>
                        <a:latin typeface="times new roman" panose="02020603050405020304" pitchFamily="18" charset="0"/>
                      </a:endParaRPr>
                    </a:p>
                  </a:txBody>
                  <a:tcPr marL="67936" marR="67936" marT="67936" marB="67936"/>
                </a:tc>
                <a:extLst>
                  <a:ext uri="{0D108BD9-81ED-4DB2-BD59-A6C34878D82A}">
                    <a16:rowId xmlns="" xmlns:a16="http://schemas.microsoft.com/office/drawing/2014/main" val="1071452526"/>
                  </a:ext>
                </a:extLst>
              </a:tr>
              <a:tr h="253626">
                <a:tc>
                  <a:txBody>
                    <a:bodyPr/>
                    <a:lstStyle/>
                    <a:p>
                      <a:pPr algn="ctr" fontAlgn="t"/>
                      <a:r>
                        <a:rPr lang="en-GB" sz="1200" b="1" dirty="0">
                          <a:solidFill>
                            <a:srgbClr val="333333"/>
                          </a:solidFill>
                          <a:effectLst/>
                        </a:rPr>
                        <a:t>0</a:t>
                      </a:r>
                      <a:endParaRPr lang="en-GB" sz="1200" dirty="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Rainy</a:t>
                      </a:r>
                      <a:endParaRPr lang="en-GB" sz="1200" dirty="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Yes</a:t>
                      </a:r>
                      <a:endParaRPr lang="en-GB" sz="1200">
                        <a:solidFill>
                          <a:srgbClr val="333333"/>
                        </a:solidFill>
                        <a:effectLst/>
                        <a:latin typeface="inter-regular"/>
                      </a:endParaRPr>
                    </a:p>
                  </a:txBody>
                  <a:tcPr marL="45290" marR="45290" marT="45290" marB="45290"/>
                </a:tc>
                <a:extLst>
                  <a:ext uri="{0D108BD9-81ED-4DB2-BD59-A6C34878D82A}">
                    <a16:rowId xmlns="" xmlns:a16="http://schemas.microsoft.com/office/drawing/2014/main" val="3885448399"/>
                  </a:ext>
                </a:extLst>
              </a:tr>
              <a:tr h="253626">
                <a:tc>
                  <a:txBody>
                    <a:bodyPr/>
                    <a:lstStyle/>
                    <a:p>
                      <a:pPr algn="ctr" fontAlgn="t"/>
                      <a:r>
                        <a:rPr lang="en-GB" sz="1200" b="1" dirty="0">
                          <a:solidFill>
                            <a:srgbClr val="333333"/>
                          </a:solidFill>
                          <a:effectLst/>
                        </a:rPr>
                        <a:t>1</a:t>
                      </a:r>
                      <a:endParaRPr lang="en-GB" sz="1200" dirty="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Sunny</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Yes</a:t>
                      </a:r>
                      <a:endParaRPr lang="en-GB" sz="1200" dirty="0">
                        <a:solidFill>
                          <a:srgbClr val="333333"/>
                        </a:solidFill>
                        <a:effectLst/>
                        <a:latin typeface="inter-regular"/>
                      </a:endParaRPr>
                    </a:p>
                  </a:txBody>
                  <a:tcPr marL="45290" marR="45290" marT="45290" marB="45290"/>
                </a:tc>
                <a:extLst>
                  <a:ext uri="{0D108BD9-81ED-4DB2-BD59-A6C34878D82A}">
                    <a16:rowId xmlns="" xmlns:a16="http://schemas.microsoft.com/office/drawing/2014/main" val="3283853771"/>
                  </a:ext>
                </a:extLst>
              </a:tr>
              <a:tr h="253626">
                <a:tc>
                  <a:txBody>
                    <a:bodyPr/>
                    <a:lstStyle/>
                    <a:p>
                      <a:pPr algn="ctr" fontAlgn="t"/>
                      <a:r>
                        <a:rPr lang="en-GB" sz="1200" b="1">
                          <a:solidFill>
                            <a:srgbClr val="333333"/>
                          </a:solidFill>
                          <a:effectLst/>
                        </a:rPr>
                        <a:t>2</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Overcast</a:t>
                      </a:r>
                      <a:endParaRPr lang="en-GB" sz="1200" dirty="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Yes</a:t>
                      </a:r>
                      <a:endParaRPr lang="en-GB" sz="1200">
                        <a:solidFill>
                          <a:srgbClr val="333333"/>
                        </a:solidFill>
                        <a:effectLst/>
                        <a:latin typeface="inter-regular"/>
                      </a:endParaRPr>
                    </a:p>
                  </a:txBody>
                  <a:tcPr marL="45290" marR="45290" marT="45290" marB="45290"/>
                </a:tc>
                <a:extLst>
                  <a:ext uri="{0D108BD9-81ED-4DB2-BD59-A6C34878D82A}">
                    <a16:rowId xmlns="" xmlns:a16="http://schemas.microsoft.com/office/drawing/2014/main" val="853947026"/>
                  </a:ext>
                </a:extLst>
              </a:tr>
              <a:tr h="253626">
                <a:tc>
                  <a:txBody>
                    <a:bodyPr/>
                    <a:lstStyle/>
                    <a:p>
                      <a:pPr algn="ctr" fontAlgn="t"/>
                      <a:r>
                        <a:rPr lang="en-GB" sz="1200" b="1" dirty="0">
                          <a:solidFill>
                            <a:srgbClr val="333333"/>
                          </a:solidFill>
                          <a:effectLst/>
                        </a:rPr>
                        <a:t>3</a:t>
                      </a:r>
                      <a:endParaRPr lang="en-GB" sz="1200" dirty="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Overcast</a:t>
                      </a:r>
                      <a:endParaRPr lang="en-GB" sz="1200" dirty="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Yes</a:t>
                      </a:r>
                      <a:endParaRPr lang="en-GB" sz="1200">
                        <a:solidFill>
                          <a:srgbClr val="333333"/>
                        </a:solidFill>
                        <a:effectLst/>
                        <a:latin typeface="inter-regular"/>
                      </a:endParaRPr>
                    </a:p>
                  </a:txBody>
                  <a:tcPr marL="45290" marR="45290" marT="45290" marB="45290"/>
                </a:tc>
                <a:extLst>
                  <a:ext uri="{0D108BD9-81ED-4DB2-BD59-A6C34878D82A}">
                    <a16:rowId xmlns="" xmlns:a16="http://schemas.microsoft.com/office/drawing/2014/main" val="3721624533"/>
                  </a:ext>
                </a:extLst>
              </a:tr>
              <a:tr h="253626">
                <a:tc>
                  <a:txBody>
                    <a:bodyPr/>
                    <a:lstStyle/>
                    <a:p>
                      <a:pPr algn="ctr" fontAlgn="t"/>
                      <a:r>
                        <a:rPr lang="en-GB" sz="1200" b="1">
                          <a:solidFill>
                            <a:srgbClr val="333333"/>
                          </a:solidFill>
                          <a:effectLst/>
                        </a:rPr>
                        <a:t>4</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Sunny</a:t>
                      </a:r>
                      <a:endParaRPr lang="en-GB" sz="1200" dirty="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No</a:t>
                      </a:r>
                      <a:endParaRPr lang="en-GB" sz="1200">
                        <a:solidFill>
                          <a:srgbClr val="333333"/>
                        </a:solidFill>
                        <a:effectLst/>
                        <a:latin typeface="inter-regular"/>
                      </a:endParaRPr>
                    </a:p>
                  </a:txBody>
                  <a:tcPr marL="45290" marR="45290" marT="45290" marB="45290"/>
                </a:tc>
                <a:extLst>
                  <a:ext uri="{0D108BD9-81ED-4DB2-BD59-A6C34878D82A}">
                    <a16:rowId xmlns="" xmlns:a16="http://schemas.microsoft.com/office/drawing/2014/main" val="1747881853"/>
                  </a:ext>
                </a:extLst>
              </a:tr>
              <a:tr h="253626">
                <a:tc>
                  <a:txBody>
                    <a:bodyPr/>
                    <a:lstStyle/>
                    <a:p>
                      <a:pPr algn="ctr" fontAlgn="t"/>
                      <a:r>
                        <a:rPr lang="en-GB" sz="1200" b="1">
                          <a:solidFill>
                            <a:srgbClr val="333333"/>
                          </a:solidFill>
                          <a:effectLst/>
                        </a:rPr>
                        <a:t>5</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Rainy</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Yes</a:t>
                      </a:r>
                      <a:endParaRPr lang="en-GB" sz="1200">
                        <a:solidFill>
                          <a:srgbClr val="333333"/>
                        </a:solidFill>
                        <a:effectLst/>
                        <a:latin typeface="inter-regular"/>
                      </a:endParaRPr>
                    </a:p>
                  </a:txBody>
                  <a:tcPr marL="45290" marR="45290" marT="45290" marB="45290"/>
                </a:tc>
                <a:extLst>
                  <a:ext uri="{0D108BD9-81ED-4DB2-BD59-A6C34878D82A}">
                    <a16:rowId xmlns="" xmlns:a16="http://schemas.microsoft.com/office/drawing/2014/main" val="73552599"/>
                  </a:ext>
                </a:extLst>
              </a:tr>
              <a:tr h="253626">
                <a:tc>
                  <a:txBody>
                    <a:bodyPr/>
                    <a:lstStyle/>
                    <a:p>
                      <a:pPr algn="ctr" fontAlgn="t"/>
                      <a:r>
                        <a:rPr lang="en-GB" sz="1200" b="1">
                          <a:solidFill>
                            <a:srgbClr val="333333"/>
                          </a:solidFill>
                          <a:effectLst/>
                        </a:rPr>
                        <a:t>6</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Sunny</a:t>
                      </a:r>
                      <a:endParaRPr lang="en-GB" sz="1200" dirty="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Yes</a:t>
                      </a:r>
                      <a:endParaRPr lang="en-GB" sz="1200">
                        <a:solidFill>
                          <a:srgbClr val="333333"/>
                        </a:solidFill>
                        <a:effectLst/>
                        <a:latin typeface="inter-regular"/>
                      </a:endParaRPr>
                    </a:p>
                  </a:txBody>
                  <a:tcPr marL="45290" marR="45290" marT="45290" marB="45290"/>
                </a:tc>
                <a:extLst>
                  <a:ext uri="{0D108BD9-81ED-4DB2-BD59-A6C34878D82A}">
                    <a16:rowId xmlns="" xmlns:a16="http://schemas.microsoft.com/office/drawing/2014/main" val="4229799098"/>
                  </a:ext>
                </a:extLst>
              </a:tr>
              <a:tr h="253626">
                <a:tc>
                  <a:txBody>
                    <a:bodyPr/>
                    <a:lstStyle/>
                    <a:p>
                      <a:pPr algn="ctr" fontAlgn="t"/>
                      <a:r>
                        <a:rPr lang="en-GB" sz="1200" b="1">
                          <a:solidFill>
                            <a:srgbClr val="333333"/>
                          </a:solidFill>
                          <a:effectLst/>
                        </a:rPr>
                        <a:t>7</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Overcast</a:t>
                      </a:r>
                      <a:endParaRPr lang="en-GB" sz="1200" dirty="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Yes</a:t>
                      </a:r>
                      <a:endParaRPr lang="en-GB" sz="1200">
                        <a:solidFill>
                          <a:srgbClr val="333333"/>
                        </a:solidFill>
                        <a:effectLst/>
                        <a:latin typeface="inter-regular"/>
                      </a:endParaRPr>
                    </a:p>
                  </a:txBody>
                  <a:tcPr marL="45290" marR="45290" marT="45290" marB="45290"/>
                </a:tc>
                <a:extLst>
                  <a:ext uri="{0D108BD9-81ED-4DB2-BD59-A6C34878D82A}">
                    <a16:rowId xmlns="" xmlns:a16="http://schemas.microsoft.com/office/drawing/2014/main" val="1447707238"/>
                  </a:ext>
                </a:extLst>
              </a:tr>
              <a:tr h="253626">
                <a:tc>
                  <a:txBody>
                    <a:bodyPr/>
                    <a:lstStyle/>
                    <a:p>
                      <a:pPr algn="ctr" fontAlgn="t"/>
                      <a:r>
                        <a:rPr lang="en-GB" sz="1200" b="1">
                          <a:solidFill>
                            <a:srgbClr val="333333"/>
                          </a:solidFill>
                          <a:effectLst/>
                        </a:rPr>
                        <a:t>8</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Rainy</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No</a:t>
                      </a:r>
                      <a:endParaRPr lang="en-GB" sz="1200">
                        <a:solidFill>
                          <a:srgbClr val="333333"/>
                        </a:solidFill>
                        <a:effectLst/>
                        <a:latin typeface="inter-regular"/>
                      </a:endParaRPr>
                    </a:p>
                  </a:txBody>
                  <a:tcPr marL="45290" marR="45290" marT="45290" marB="45290"/>
                </a:tc>
                <a:extLst>
                  <a:ext uri="{0D108BD9-81ED-4DB2-BD59-A6C34878D82A}">
                    <a16:rowId xmlns="" xmlns:a16="http://schemas.microsoft.com/office/drawing/2014/main" val="140772321"/>
                  </a:ext>
                </a:extLst>
              </a:tr>
              <a:tr h="253626">
                <a:tc>
                  <a:txBody>
                    <a:bodyPr/>
                    <a:lstStyle/>
                    <a:p>
                      <a:pPr algn="ctr" fontAlgn="t"/>
                      <a:r>
                        <a:rPr lang="en-GB" sz="1200" b="1">
                          <a:solidFill>
                            <a:srgbClr val="333333"/>
                          </a:solidFill>
                          <a:effectLst/>
                        </a:rPr>
                        <a:t>9</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Sunny</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No</a:t>
                      </a:r>
                      <a:endParaRPr lang="en-GB" sz="1200" dirty="0">
                        <a:solidFill>
                          <a:srgbClr val="333333"/>
                        </a:solidFill>
                        <a:effectLst/>
                        <a:latin typeface="inter-regular"/>
                      </a:endParaRPr>
                    </a:p>
                  </a:txBody>
                  <a:tcPr marL="45290" marR="45290" marT="45290" marB="45290"/>
                </a:tc>
                <a:extLst>
                  <a:ext uri="{0D108BD9-81ED-4DB2-BD59-A6C34878D82A}">
                    <a16:rowId xmlns="" xmlns:a16="http://schemas.microsoft.com/office/drawing/2014/main" val="3878191667"/>
                  </a:ext>
                </a:extLst>
              </a:tr>
              <a:tr h="253626">
                <a:tc>
                  <a:txBody>
                    <a:bodyPr/>
                    <a:lstStyle/>
                    <a:p>
                      <a:pPr algn="ctr" fontAlgn="t"/>
                      <a:r>
                        <a:rPr lang="en-GB" sz="1200" b="1">
                          <a:solidFill>
                            <a:srgbClr val="333333"/>
                          </a:solidFill>
                          <a:effectLst/>
                        </a:rPr>
                        <a:t>10</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Sunny</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Yes</a:t>
                      </a:r>
                      <a:endParaRPr lang="en-GB" sz="1200" dirty="0">
                        <a:solidFill>
                          <a:srgbClr val="333333"/>
                        </a:solidFill>
                        <a:effectLst/>
                        <a:latin typeface="inter-regular"/>
                      </a:endParaRPr>
                    </a:p>
                  </a:txBody>
                  <a:tcPr marL="45290" marR="45290" marT="45290" marB="45290"/>
                </a:tc>
                <a:extLst>
                  <a:ext uri="{0D108BD9-81ED-4DB2-BD59-A6C34878D82A}">
                    <a16:rowId xmlns="" xmlns:a16="http://schemas.microsoft.com/office/drawing/2014/main" val="4226293599"/>
                  </a:ext>
                </a:extLst>
              </a:tr>
              <a:tr h="253626">
                <a:tc>
                  <a:txBody>
                    <a:bodyPr/>
                    <a:lstStyle/>
                    <a:p>
                      <a:pPr algn="ctr" fontAlgn="t"/>
                      <a:r>
                        <a:rPr lang="en-GB" sz="1200" b="1">
                          <a:solidFill>
                            <a:srgbClr val="333333"/>
                          </a:solidFill>
                          <a:effectLst/>
                        </a:rPr>
                        <a:t>11</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Rainy</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No</a:t>
                      </a:r>
                      <a:endParaRPr lang="en-GB" sz="1200" dirty="0">
                        <a:solidFill>
                          <a:srgbClr val="333333"/>
                        </a:solidFill>
                        <a:effectLst/>
                        <a:latin typeface="inter-regular"/>
                      </a:endParaRPr>
                    </a:p>
                  </a:txBody>
                  <a:tcPr marL="45290" marR="45290" marT="45290" marB="45290"/>
                </a:tc>
                <a:extLst>
                  <a:ext uri="{0D108BD9-81ED-4DB2-BD59-A6C34878D82A}">
                    <a16:rowId xmlns="" xmlns:a16="http://schemas.microsoft.com/office/drawing/2014/main" val="427018809"/>
                  </a:ext>
                </a:extLst>
              </a:tr>
              <a:tr h="253626">
                <a:tc>
                  <a:txBody>
                    <a:bodyPr/>
                    <a:lstStyle/>
                    <a:p>
                      <a:pPr algn="ctr" fontAlgn="t"/>
                      <a:r>
                        <a:rPr lang="en-GB" sz="1200" b="1">
                          <a:solidFill>
                            <a:srgbClr val="333333"/>
                          </a:solidFill>
                          <a:effectLst/>
                        </a:rPr>
                        <a:t>12</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Overcast</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Yes</a:t>
                      </a:r>
                      <a:endParaRPr lang="en-GB" sz="1200" dirty="0">
                        <a:solidFill>
                          <a:srgbClr val="333333"/>
                        </a:solidFill>
                        <a:effectLst/>
                        <a:latin typeface="inter-regular"/>
                      </a:endParaRPr>
                    </a:p>
                  </a:txBody>
                  <a:tcPr marL="45290" marR="45290" marT="45290" marB="45290"/>
                </a:tc>
                <a:extLst>
                  <a:ext uri="{0D108BD9-81ED-4DB2-BD59-A6C34878D82A}">
                    <a16:rowId xmlns="" xmlns:a16="http://schemas.microsoft.com/office/drawing/2014/main" val="43816854"/>
                  </a:ext>
                </a:extLst>
              </a:tr>
              <a:tr h="253626">
                <a:tc>
                  <a:txBody>
                    <a:bodyPr/>
                    <a:lstStyle/>
                    <a:p>
                      <a:pPr algn="ctr" fontAlgn="t"/>
                      <a:r>
                        <a:rPr lang="en-GB" sz="1200" b="1">
                          <a:solidFill>
                            <a:srgbClr val="333333"/>
                          </a:solidFill>
                          <a:effectLst/>
                        </a:rPr>
                        <a:t>13</a:t>
                      </a:r>
                      <a:endParaRPr lang="en-GB" sz="1200">
                        <a:solidFill>
                          <a:srgbClr val="333333"/>
                        </a:solidFill>
                        <a:effectLst/>
                        <a:latin typeface="inter-regular"/>
                      </a:endParaRPr>
                    </a:p>
                  </a:txBody>
                  <a:tcPr marL="45290" marR="45290" marT="45290" marB="45290"/>
                </a:tc>
                <a:tc>
                  <a:txBody>
                    <a:bodyPr/>
                    <a:lstStyle/>
                    <a:p>
                      <a:pPr algn="ctr" fontAlgn="t"/>
                      <a:r>
                        <a:rPr lang="en-GB" sz="1200">
                          <a:solidFill>
                            <a:srgbClr val="333333"/>
                          </a:solidFill>
                          <a:effectLst/>
                        </a:rPr>
                        <a:t>Overcast</a:t>
                      </a:r>
                      <a:endParaRPr lang="en-GB" sz="1200">
                        <a:solidFill>
                          <a:srgbClr val="333333"/>
                        </a:solidFill>
                        <a:effectLst/>
                        <a:latin typeface="inter-regular"/>
                      </a:endParaRPr>
                    </a:p>
                  </a:txBody>
                  <a:tcPr marL="45290" marR="45290" marT="45290" marB="45290"/>
                </a:tc>
                <a:tc>
                  <a:txBody>
                    <a:bodyPr/>
                    <a:lstStyle/>
                    <a:p>
                      <a:pPr algn="ctr" fontAlgn="t"/>
                      <a:r>
                        <a:rPr lang="en-GB" sz="1200" dirty="0">
                          <a:solidFill>
                            <a:srgbClr val="333333"/>
                          </a:solidFill>
                          <a:effectLst/>
                        </a:rPr>
                        <a:t>Yes</a:t>
                      </a:r>
                      <a:endParaRPr lang="en-GB" sz="1200" dirty="0">
                        <a:solidFill>
                          <a:srgbClr val="333333"/>
                        </a:solidFill>
                        <a:effectLst/>
                        <a:latin typeface="inter-regular"/>
                      </a:endParaRPr>
                    </a:p>
                  </a:txBody>
                  <a:tcPr marL="45290" marR="45290" marT="45290" marB="45290"/>
                </a:tc>
                <a:extLst>
                  <a:ext uri="{0D108BD9-81ED-4DB2-BD59-A6C34878D82A}">
                    <a16:rowId xmlns="" xmlns:a16="http://schemas.microsoft.com/office/drawing/2014/main" val="4124366149"/>
                  </a:ext>
                </a:extLst>
              </a:tr>
            </a:tbl>
          </a:graphicData>
        </a:graphic>
      </p:graphicFrame>
      <p:graphicFrame>
        <p:nvGraphicFramePr>
          <p:cNvPr id="9" name="Table 8">
            <a:extLst>
              <a:ext uri="{FF2B5EF4-FFF2-40B4-BE49-F238E27FC236}">
                <a16:creationId xmlns="" xmlns:a16="http://schemas.microsoft.com/office/drawing/2014/main" id="{FDB8DFF3-2C84-41DD-B5CC-2CB59AA36325}"/>
              </a:ext>
            </a:extLst>
          </p:cNvPr>
          <p:cNvGraphicFramePr>
            <a:graphicFrameLocks noGrp="1"/>
          </p:cNvGraphicFramePr>
          <p:nvPr>
            <p:extLst>
              <p:ext uri="{D42A27DB-BD31-4B8C-83A1-F6EECF244321}">
                <p14:modId xmlns:p14="http://schemas.microsoft.com/office/powerpoint/2010/main" val="826934103"/>
              </p:ext>
            </p:extLst>
          </p:nvPr>
        </p:nvGraphicFramePr>
        <p:xfrm>
          <a:off x="7341043" y="2768300"/>
          <a:ext cx="4151304" cy="1828800"/>
        </p:xfrm>
        <a:graphic>
          <a:graphicData uri="http://schemas.openxmlformats.org/drawingml/2006/table">
            <a:tbl>
              <a:tblPr/>
              <a:tblGrid>
                <a:gridCol w="1011381">
                  <a:extLst>
                    <a:ext uri="{9D8B030D-6E8A-4147-A177-3AD203B41FA5}">
                      <a16:colId xmlns="" xmlns:a16="http://schemas.microsoft.com/office/drawing/2014/main" val="322621813"/>
                    </a:ext>
                  </a:extLst>
                </a:gridCol>
                <a:gridCol w="1011381">
                  <a:extLst>
                    <a:ext uri="{9D8B030D-6E8A-4147-A177-3AD203B41FA5}">
                      <a16:colId xmlns="" xmlns:a16="http://schemas.microsoft.com/office/drawing/2014/main" val="2123199158"/>
                    </a:ext>
                  </a:extLst>
                </a:gridCol>
                <a:gridCol w="1079060">
                  <a:extLst>
                    <a:ext uri="{9D8B030D-6E8A-4147-A177-3AD203B41FA5}">
                      <a16:colId xmlns="" xmlns:a16="http://schemas.microsoft.com/office/drawing/2014/main" val="320281374"/>
                    </a:ext>
                  </a:extLst>
                </a:gridCol>
                <a:gridCol w="1049482">
                  <a:extLst>
                    <a:ext uri="{9D8B030D-6E8A-4147-A177-3AD203B41FA5}">
                      <a16:colId xmlns="" xmlns:a16="http://schemas.microsoft.com/office/drawing/2014/main" val="3381471489"/>
                    </a:ext>
                  </a:extLst>
                </a:gridCol>
              </a:tblGrid>
              <a:tr h="0">
                <a:tc>
                  <a:txBody>
                    <a:bodyPr/>
                    <a:lstStyle/>
                    <a:p>
                      <a:pPr algn="ctr" fontAlgn="t"/>
                      <a:r>
                        <a:rPr lang="en-GB" sz="1400" dirty="0">
                          <a:solidFill>
                            <a:srgbClr val="333333"/>
                          </a:solidFill>
                          <a:effectLst/>
                          <a:latin typeface="inter-regular"/>
                        </a:rPr>
                        <a:t>Weather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endParaRPr lang="en-GB" sz="1400"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271732672"/>
                  </a:ext>
                </a:extLst>
              </a:tr>
              <a:tr h="0">
                <a:tc>
                  <a:txBody>
                    <a:bodyPr/>
                    <a:lstStyle/>
                    <a:p>
                      <a:pPr algn="ctr" fontAlgn="t"/>
                      <a:r>
                        <a:rPr lang="en-GB" sz="1400">
                          <a:solidFill>
                            <a:srgbClr val="333333"/>
                          </a:solidFill>
                          <a:effectLst/>
                          <a:latin typeface="inter-regular"/>
                        </a:rPr>
                        <a:t>Overcast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dirty="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5/14= 0.35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317705910"/>
                  </a:ext>
                </a:extLst>
              </a:tr>
              <a:tr h="0">
                <a:tc>
                  <a:txBody>
                    <a:bodyPr/>
                    <a:lstStyle/>
                    <a:p>
                      <a:pPr algn="ctr" fontAlgn="t"/>
                      <a:r>
                        <a:rPr lang="en-GB" sz="1400">
                          <a:solidFill>
                            <a:srgbClr val="333333"/>
                          </a:solidFill>
                          <a:effectLst/>
                          <a:latin typeface="inter-regular"/>
                        </a:rPr>
                        <a:t>Rainy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4/14=0.29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690648817"/>
                  </a:ext>
                </a:extLst>
              </a:tr>
              <a:tr h="0">
                <a:tc>
                  <a:txBody>
                    <a:bodyPr/>
                    <a:lstStyle/>
                    <a:p>
                      <a:pPr algn="ctr" fontAlgn="t"/>
                      <a:r>
                        <a:rPr lang="en-GB" sz="1400">
                          <a:solidFill>
                            <a:srgbClr val="333333"/>
                          </a:solidFill>
                          <a:effectLst/>
                          <a:latin typeface="inter-regular"/>
                        </a:rPr>
                        <a:t>Sunny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5/14=0.35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769837995"/>
                  </a:ext>
                </a:extLst>
              </a:tr>
              <a:tr h="0">
                <a:tc>
                  <a:txBody>
                    <a:bodyPr/>
                    <a:lstStyle/>
                    <a:p>
                      <a:pPr algn="ctr" fontAlgn="t"/>
                      <a:r>
                        <a:rPr lang="en-GB" sz="1400">
                          <a:solidFill>
                            <a:srgbClr val="333333"/>
                          </a:solidFill>
                          <a:effectLst/>
                          <a:latin typeface="inter-regular"/>
                        </a:rPr>
                        <a:t>All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4/14=0.29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10/14=0.71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a:endParaRPr lang="en-GB" sz="1400" dirty="0"/>
                    </a:p>
                  </a:txBody>
                  <a:tcP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extLst>
                  <a:ext uri="{0D108BD9-81ED-4DB2-BD59-A6C34878D82A}">
                    <a16:rowId xmlns="" xmlns:a16="http://schemas.microsoft.com/office/drawing/2014/main" val="2965838071"/>
                  </a:ext>
                </a:extLst>
              </a:tr>
            </a:tbl>
          </a:graphicData>
        </a:graphic>
      </p:graphicFrame>
      <p:sp>
        <p:nvSpPr>
          <p:cNvPr id="11" name="Rectangle 1">
            <a:extLst>
              <a:ext uri="{FF2B5EF4-FFF2-40B4-BE49-F238E27FC236}">
                <a16:creationId xmlns="" xmlns:a16="http://schemas.microsoft.com/office/drawing/2014/main" id="{66A0EBE0-51CC-43A8-A71C-50BBD126E21E}"/>
              </a:ext>
            </a:extLst>
          </p:cNvPr>
          <p:cNvSpPr>
            <a:spLocks noChangeArrowheads="1"/>
          </p:cNvSpPr>
          <p:nvPr/>
        </p:nvSpPr>
        <p:spPr bwMode="auto">
          <a:xfrm>
            <a:off x="7341042" y="2324453"/>
            <a:ext cx="4161695" cy="461665"/>
          </a:xfrm>
          <a:prstGeom prst="rect">
            <a:avLst/>
          </a:prstGeom>
          <a:solidFill>
            <a:schemeClr val="tx1">
              <a:lumMod val="65000"/>
              <a:lumOff val="3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Likelihood table for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 weather condition:</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3663884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 xmlns:a16="http://schemas.microsoft.com/office/drawing/2014/main"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Lora" pitchFamily="2" charset="0"/>
              </a:rPr>
              <a:t>Naïve Bayes Classifier</a:t>
            </a:r>
            <a:endParaRPr lang="en-GB" b="1" dirty="0">
              <a:solidFill>
                <a:schemeClr val="bg2"/>
              </a:solidFill>
              <a:latin typeface="Lora" pitchFamily="2" charset="0"/>
            </a:endParaRPr>
          </a:p>
        </p:txBody>
      </p:sp>
      <p:sp>
        <p:nvSpPr>
          <p:cNvPr id="8" name="TextBox 7">
            <a:extLst>
              <a:ext uri="{FF2B5EF4-FFF2-40B4-BE49-F238E27FC236}">
                <a16:creationId xmlns="" xmlns:a16="http://schemas.microsoft.com/office/drawing/2014/main" id="{38B63543-E43C-4C65-9AE1-6D459A1EDD59}"/>
              </a:ext>
            </a:extLst>
          </p:cNvPr>
          <p:cNvSpPr txBox="1"/>
          <p:nvPr/>
        </p:nvSpPr>
        <p:spPr>
          <a:xfrm>
            <a:off x="2640164" y="4272651"/>
            <a:ext cx="6301020" cy="923330"/>
          </a:xfrm>
          <a:prstGeom prst="rect">
            <a:avLst/>
          </a:prstGeom>
          <a:solidFill>
            <a:schemeClr val="accent6">
              <a:lumMod val="20000"/>
              <a:lumOff val="80000"/>
            </a:schemeClr>
          </a:solidFill>
        </p:spPr>
        <p:txBody>
          <a:bodyPr wrap="square">
            <a:spAutoFit/>
          </a:bodyPr>
          <a:lstStyle/>
          <a:p>
            <a:pPr algn="ctr"/>
            <a:r>
              <a:rPr lang="en-GB" b="0" i="0" dirty="0">
                <a:solidFill>
                  <a:srgbClr val="333333"/>
                </a:solidFill>
                <a:effectLst/>
                <a:latin typeface="Cambria Math" panose="02040503050406030204" pitchFamily="18" charset="0"/>
                <a:ea typeface="Cambria Math" panose="02040503050406030204" pitchFamily="18" charset="0"/>
              </a:rPr>
              <a:t>P(</a:t>
            </a:r>
            <a:r>
              <a:rPr lang="en-GB" b="0" i="0" dirty="0" err="1">
                <a:solidFill>
                  <a:srgbClr val="333333"/>
                </a:solidFill>
                <a:effectLst/>
                <a:latin typeface="Cambria Math" panose="02040503050406030204" pitchFamily="18" charset="0"/>
                <a:ea typeface="Cambria Math" panose="02040503050406030204" pitchFamily="18" charset="0"/>
              </a:rPr>
              <a:t>Sunny|Yes</a:t>
            </a:r>
            <a:r>
              <a:rPr lang="en-GB" b="0" i="0" dirty="0">
                <a:solidFill>
                  <a:srgbClr val="333333"/>
                </a:solidFill>
                <a:effectLst/>
                <a:latin typeface="Cambria Math" panose="02040503050406030204" pitchFamily="18" charset="0"/>
                <a:ea typeface="Cambria Math" panose="02040503050406030204" pitchFamily="18" charset="0"/>
              </a:rPr>
              <a:t>)= 3/10= 0.3</a:t>
            </a:r>
          </a:p>
          <a:p>
            <a:pPr algn="ctr"/>
            <a:r>
              <a:rPr lang="en-GB" b="0" i="0" dirty="0">
                <a:solidFill>
                  <a:srgbClr val="333333"/>
                </a:solidFill>
                <a:effectLst/>
                <a:latin typeface="Cambria Math" panose="02040503050406030204" pitchFamily="18" charset="0"/>
                <a:ea typeface="Cambria Math" panose="02040503050406030204" pitchFamily="18" charset="0"/>
              </a:rPr>
              <a:t>P(Sunny)= 0.35</a:t>
            </a:r>
          </a:p>
          <a:p>
            <a:pPr algn="ctr"/>
            <a:r>
              <a:rPr lang="en-GB" b="0" i="0" dirty="0">
                <a:solidFill>
                  <a:srgbClr val="333333"/>
                </a:solidFill>
                <a:effectLst/>
                <a:latin typeface="Lora" pitchFamily="2" charset="0"/>
                <a:ea typeface="Cambria Math" panose="02040503050406030204" pitchFamily="18" charset="0"/>
              </a:rPr>
              <a:t>P(Yes)=</a:t>
            </a:r>
            <a:r>
              <a:rPr lang="en-GB" dirty="0">
                <a:latin typeface="Lora" pitchFamily="2" charset="0"/>
              </a:rPr>
              <a:t>10/14=0.71</a:t>
            </a:r>
            <a:endParaRPr lang="en-GB" b="0" i="0" dirty="0">
              <a:solidFill>
                <a:srgbClr val="333333"/>
              </a:solidFill>
              <a:effectLst/>
              <a:latin typeface="Lora" pitchFamily="2" charset="0"/>
              <a:ea typeface="Cambria Math" panose="02040503050406030204" pitchFamily="18" charset="0"/>
            </a:endParaRPr>
          </a:p>
        </p:txBody>
      </p:sp>
      <p:graphicFrame>
        <p:nvGraphicFramePr>
          <p:cNvPr id="9" name="Table 8">
            <a:extLst>
              <a:ext uri="{FF2B5EF4-FFF2-40B4-BE49-F238E27FC236}">
                <a16:creationId xmlns="" xmlns:a16="http://schemas.microsoft.com/office/drawing/2014/main" id="{0BD4797A-27A8-4659-8B03-9536B660FDDB}"/>
              </a:ext>
            </a:extLst>
          </p:cNvPr>
          <p:cNvGraphicFramePr>
            <a:graphicFrameLocks noGrp="1"/>
          </p:cNvGraphicFramePr>
          <p:nvPr>
            <p:extLst>
              <p:ext uri="{D42A27DB-BD31-4B8C-83A1-F6EECF244321}">
                <p14:modId xmlns:p14="http://schemas.microsoft.com/office/powerpoint/2010/main" val="16206033"/>
              </p:ext>
            </p:extLst>
          </p:nvPr>
        </p:nvGraphicFramePr>
        <p:xfrm>
          <a:off x="1766455" y="1987540"/>
          <a:ext cx="2627868" cy="1882755"/>
        </p:xfrm>
        <a:graphic>
          <a:graphicData uri="http://schemas.openxmlformats.org/drawingml/2006/table">
            <a:tbl>
              <a:tblPr/>
              <a:tblGrid>
                <a:gridCol w="953614">
                  <a:extLst>
                    <a:ext uri="{9D8B030D-6E8A-4147-A177-3AD203B41FA5}">
                      <a16:colId xmlns="" xmlns:a16="http://schemas.microsoft.com/office/drawing/2014/main" val="4129424917"/>
                    </a:ext>
                  </a:extLst>
                </a:gridCol>
                <a:gridCol w="837127">
                  <a:extLst>
                    <a:ext uri="{9D8B030D-6E8A-4147-A177-3AD203B41FA5}">
                      <a16:colId xmlns="" xmlns:a16="http://schemas.microsoft.com/office/drawing/2014/main" val="1638888056"/>
                    </a:ext>
                  </a:extLst>
                </a:gridCol>
                <a:gridCol w="837127">
                  <a:extLst>
                    <a:ext uri="{9D8B030D-6E8A-4147-A177-3AD203B41FA5}">
                      <a16:colId xmlns="" xmlns:a16="http://schemas.microsoft.com/office/drawing/2014/main" val="1785580449"/>
                    </a:ext>
                  </a:extLst>
                </a:gridCol>
              </a:tblGrid>
              <a:tr h="376551">
                <a:tc>
                  <a:txBody>
                    <a:bodyPr/>
                    <a:lstStyle/>
                    <a:p>
                      <a:pPr algn="ctr" fontAlgn="t"/>
                      <a:r>
                        <a:rPr lang="en-GB" sz="1400" b="1" dirty="0">
                          <a:solidFill>
                            <a:srgbClr val="333333"/>
                          </a:solidFill>
                          <a:effectLst/>
                          <a:latin typeface="inter-regular"/>
                        </a:rPr>
                        <a:t>Weather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b="1" dirty="0">
                          <a:solidFill>
                            <a:srgbClr val="333333"/>
                          </a:solidFill>
                          <a:effectLst/>
                          <a:latin typeface="inter-regular"/>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b="1" dirty="0">
                          <a:solidFill>
                            <a:srgbClr val="333333"/>
                          </a:solidFill>
                          <a:effectLst/>
                          <a:latin typeface="inter-regular"/>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554521201"/>
                  </a:ext>
                </a:extLst>
              </a:tr>
              <a:tr h="376551">
                <a:tc>
                  <a:txBody>
                    <a:bodyPr/>
                    <a:lstStyle/>
                    <a:p>
                      <a:pPr algn="ctr" fontAlgn="t"/>
                      <a:r>
                        <a:rPr lang="en-GB" sz="1400" dirty="0">
                          <a:solidFill>
                            <a:srgbClr val="333333"/>
                          </a:solidFill>
                          <a:effectLst/>
                          <a:latin typeface="inter-regular"/>
                        </a:rPr>
                        <a:t>Overcast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199187818"/>
                  </a:ext>
                </a:extLst>
              </a:tr>
              <a:tr h="376551">
                <a:tc>
                  <a:txBody>
                    <a:bodyPr/>
                    <a:lstStyle/>
                    <a:p>
                      <a:pPr algn="ctr" fontAlgn="t"/>
                      <a:r>
                        <a:rPr lang="en-GB" sz="1400" dirty="0">
                          <a:solidFill>
                            <a:srgbClr val="333333"/>
                          </a:solidFill>
                          <a:effectLst/>
                          <a:latin typeface="inter-regular"/>
                        </a:rPr>
                        <a:t>Rainy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890818523"/>
                  </a:ext>
                </a:extLst>
              </a:tr>
              <a:tr h="376551">
                <a:tc>
                  <a:txBody>
                    <a:bodyPr/>
                    <a:lstStyle/>
                    <a:p>
                      <a:pPr algn="ctr" fontAlgn="t"/>
                      <a:r>
                        <a:rPr lang="en-GB" sz="1400" dirty="0">
                          <a:solidFill>
                            <a:srgbClr val="333333"/>
                          </a:solidFill>
                          <a:effectLst/>
                          <a:latin typeface="inter-regular"/>
                        </a:rPr>
                        <a:t>Sunny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82399462"/>
                  </a:ext>
                </a:extLst>
              </a:tr>
              <a:tr h="376551">
                <a:tc>
                  <a:txBody>
                    <a:bodyPr/>
                    <a:lstStyle/>
                    <a:p>
                      <a:pPr algn="ctr" fontAlgn="t"/>
                      <a:r>
                        <a:rPr lang="en-GB" sz="1400">
                          <a:solidFill>
                            <a:srgbClr val="333333"/>
                          </a:solidFill>
                          <a:effectLst/>
                          <a:latin typeface="inter-regular"/>
                        </a:rPr>
                        <a:t>Total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400" dirty="0">
                          <a:solidFill>
                            <a:srgbClr val="333333"/>
                          </a:solidFill>
                          <a:effectLst/>
                          <a:latin typeface="inter-regular"/>
                        </a:rPr>
                        <a:t>4</a:t>
                      </a:r>
                      <a:endParaRPr lang="en-GB" sz="1400"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191431483"/>
                  </a:ext>
                </a:extLst>
              </a:tr>
            </a:tbl>
          </a:graphicData>
        </a:graphic>
      </p:graphicFrame>
      <p:sp>
        <p:nvSpPr>
          <p:cNvPr id="10" name="Rectangle 1">
            <a:extLst>
              <a:ext uri="{FF2B5EF4-FFF2-40B4-BE49-F238E27FC236}">
                <a16:creationId xmlns="" xmlns:a16="http://schemas.microsoft.com/office/drawing/2014/main" id="{73E39D7A-B552-45F5-92D5-6E2F1E39537F}"/>
              </a:ext>
            </a:extLst>
          </p:cNvPr>
          <p:cNvSpPr>
            <a:spLocks noChangeArrowheads="1"/>
          </p:cNvSpPr>
          <p:nvPr/>
        </p:nvSpPr>
        <p:spPr bwMode="auto">
          <a:xfrm>
            <a:off x="1735282" y="1572043"/>
            <a:ext cx="2669429" cy="461665"/>
          </a:xfrm>
          <a:prstGeom prst="rect">
            <a:avLst/>
          </a:prstGeom>
          <a:solidFill>
            <a:schemeClr val="tx1">
              <a:lumMod val="65000"/>
              <a:lumOff val="3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Frequency table for the Weather Conditions: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graphicFrame>
        <p:nvGraphicFramePr>
          <p:cNvPr id="11" name="Table 10">
            <a:extLst>
              <a:ext uri="{FF2B5EF4-FFF2-40B4-BE49-F238E27FC236}">
                <a16:creationId xmlns="" xmlns:a16="http://schemas.microsoft.com/office/drawing/2014/main" id="{270470CC-7E2D-42FC-B1A2-D8CF45EA8E7A}"/>
              </a:ext>
            </a:extLst>
          </p:cNvPr>
          <p:cNvGraphicFramePr>
            <a:graphicFrameLocks noGrp="1"/>
          </p:cNvGraphicFramePr>
          <p:nvPr>
            <p:extLst>
              <p:ext uri="{D42A27DB-BD31-4B8C-83A1-F6EECF244321}">
                <p14:modId xmlns:p14="http://schemas.microsoft.com/office/powerpoint/2010/main" val="1406545754"/>
              </p:ext>
            </p:extLst>
          </p:nvPr>
        </p:nvGraphicFramePr>
        <p:xfrm>
          <a:off x="6256292" y="2047078"/>
          <a:ext cx="4045524" cy="2042160"/>
        </p:xfrm>
        <a:graphic>
          <a:graphicData uri="http://schemas.openxmlformats.org/drawingml/2006/table">
            <a:tbl>
              <a:tblPr/>
              <a:tblGrid>
                <a:gridCol w="1011381">
                  <a:extLst>
                    <a:ext uri="{9D8B030D-6E8A-4147-A177-3AD203B41FA5}">
                      <a16:colId xmlns="" xmlns:a16="http://schemas.microsoft.com/office/drawing/2014/main" val="322621813"/>
                    </a:ext>
                  </a:extLst>
                </a:gridCol>
                <a:gridCol w="1011381">
                  <a:extLst>
                    <a:ext uri="{9D8B030D-6E8A-4147-A177-3AD203B41FA5}">
                      <a16:colId xmlns="" xmlns:a16="http://schemas.microsoft.com/office/drawing/2014/main" val="2123199158"/>
                    </a:ext>
                  </a:extLst>
                </a:gridCol>
                <a:gridCol w="1051982">
                  <a:extLst>
                    <a:ext uri="{9D8B030D-6E8A-4147-A177-3AD203B41FA5}">
                      <a16:colId xmlns="" xmlns:a16="http://schemas.microsoft.com/office/drawing/2014/main" val="320281374"/>
                    </a:ext>
                  </a:extLst>
                </a:gridCol>
                <a:gridCol w="970780">
                  <a:extLst>
                    <a:ext uri="{9D8B030D-6E8A-4147-A177-3AD203B41FA5}">
                      <a16:colId xmlns="" xmlns:a16="http://schemas.microsoft.com/office/drawing/2014/main" val="3381471489"/>
                    </a:ext>
                  </a:extLst>
                </a:gridCol>
              </a:tblGrid>
              <a:tr h="0">
                <a:tc>
                  <a:txBody>
                    <a:bodyPr/>
                    <a:lstStyle/>
                    <a:p>
                      <a:pPr algn="ctr" fontAlgn="t"/>
                      <a:r>
                        <a:rPr lang="en-GB" sz="1400" dirty="0">
                          <a:solidFill>
                            <a:srgbClr val="333333"/>
                          </a:solidFill>
                          <a:effectLst/>
                          <a:latin typeface="inter-regular"/>
                        </a:rPr>
                        <a:t>Weather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endParaRPr lang="en-GB" sz="1400"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271732672"/>
                  </a:ext>
                </a:extLst>
              </a:tr>
              <a:tr h="0">
                <a:tc>
                  <a:txBody>
                    <a:bodyPr/>
                    <a:lstStyle/>
                    <a:p>
                      <a:pPr algn="ctr" fontAlgn="t"/>
                      <a:r>
                        <a:rPr lang="en-GB" sz="1400">
                          <a:solidFill>
                            <a:srgbClr val="333333"/>
                          </a:solidFill>
                          <a:effectLst/>
                          <a:latin typeface="inter-regular"/>
                        </a:rPr>
                        <a:t>Overcast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dirty="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5/14= 0.35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317705910"/>
                  </a:ext>
                </a:extLst>
              </a:tr>
              <a:tr h="0">
                <a:tc>
                  <a:txBody>
                    <a:bodyPr/>
                    <a:lstStyle/>
                    <a:p>
                      <a:pPr algn="ctr" fontAlgn="t"/>
                      <a:r>
                        <a:rPr lang="en-GB" sz="1400">
                          <a:solidFill>
                            <a:srgbClr val="333333"/>
                          </a:solidFill>
                          <a:effectLst/>
                          <a:latin typeface="inter-regular"/>
                        </a:rPr>
                        <a:t>Rainy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4/14=0.29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690648817"/>
                  </a:ext>
                </a:extLst>
              </a:tr>
              <a:tr h="0">
                <a:tc>
                  <a:txBody>
                    <a:bodyPr/>
                    <a:lstStyle/>
                    <a:p>
                      <a:pPr algn="ctr" fontAlgn="t"/>
                      <a:r>
                        <a:rPr lang="en-GB" sz="1400">
                          <a:solidFill>
                            <a:srgbClr val="333333"/>
                          </a:solidFill>
                          <a:effectLst/>
                          <a:latin typeface="inter-regular"/>
                        </a:rPr>
                        <a:t>Sunny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5/14=0.35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769837995"/>
                  </a:ext>
                </a:extLst>
              </a:tr>
              <a:tr h="0">
                <a:tc>
                  <a:txBody>
                    <a:bodyPr/>
                    <a:lstStyle/>
                    <a:p>
                      <a:pPr algn="ctr" fontAlgn="t"/>
                      <a:r>
                        <a:rPr lang="en-GB" sz="1400">
                          <a:solidFill>
                            <a:srgbClr val="333333"/>
                          </a:solidFill>
                          <a:effectLst/>
                          <a:latin typeface="inter-regular"/>
                        </a:rPr>
                        <a:t>All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4/14=0.29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10/14=0.71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a:endParaRPr lang="en-GB" sz="1400" dirty="0"/>
                    </a:p>
                  </a:txBody>
                  <a:tcP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extLst>
                  <a:ext uri="{0D108BD9-81ED-4DB2-BD59-A6C34878D82A}">
                    <a16:rowId xmlns="" xmlns:a16="http://schemas.microsoft.com/office/drawing/2014/main" val="2965838071"/>
                  </a:ext>
                </a:extLst>
              </a:tr>
            </a:tbl>
          </a:graphicData>
        </a:graphic>
      </p:graphicFrame>
      <p:sp>
        <p:nvSpPr>
          <p:cNvPr id="12" name="Rectangle 1">
            <a:extLst>
              <a:ext uri="{FF2B5EF4-FFF2-40B4-BE49-F238E27FC236}">
                <a16:creationId xmlns="" xmlns:a16="http://schemas.microsoft.com/office/drawing/2014/main" id="{6FEFFB0F-BFB0-4BA3-911F-5FC69AD96629}"/>
              </a:ext>
            </a:extLst>
          </p:cNvPr>
          <p:cNvSpPr>
            <a:spLocks noChangeArrowheads="1"/>
          </p:cNvSpPr>
          <p:nvPr/>
        </p:nvSpPr>
        <p:spPr bwMode="auto">
          <a:xfrm>
            <a:off x="6277070" y="1603231"/>
            <a:ext cx="4045522" cy="461665"/>
          </a:xfrm>
          <a:prstGeom prst="rect">
            <a:avLst/>
          </a:prstGeom>
          <a:solidFill>
            <a:schemeClr val="tx1">
              <a:lumMod val="65000"/>
              <a:lumOff val="3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Likelihood table for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 weather condition:</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 xmlns:a16="http://schemas.microsoft.com/office/drawing/2014/main" id="{14F02F5A-FB40-4CA6-8E55-DF9D46ADC1F8}"/>
                  </a:ext>
                </a:extLst>
              </p:cNvPr>
              <p:cNvSpPr txBox="1"/>
              <p:nvPr/>
            </p:nvSpPr>
            <p:spPr>
              <a:xfrm>
                <a:off x="2640165" y="5128408"/>
                <a:ext cx="6301020" cy="1138838"/>
              </a:xfrm>
              <a:prstGeom prst="rect">
                <a:avLst/>
              </a:prstGeom>
              <a:solidFill>
                <a:schemeClr val="accent6">
                  <a:lumMod val="20000"/>
                  <a:lumOff val="80000"/>
                </a:schemeClr>
              </a:solidFill>
            </p:spPr>
            <p:txBody>
              <a:bodyPr wrap="none" lIns="0" tIns="0" rIns="0" bIns="0" rtlCol="0">
                <a:spAutoFit/>
              </a:bodyPr>
              <a:lstStyle/>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𝑌𝑒𝑠</m:t>
                          </m:r>
                        </m:e>
                        <m:e>
                          <m:r>
                            <a:rPr lang="en-US" b="0" i="1" smtClean="0">
                              <a:latin typeface="Cambria Math" panose="02040503050406030204" pitchFamily="18" charset="0"/>
                            </a:rPr>
                            <m:t>𝑆𝑢𝑛𝑛𝑦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e>
                              <m:r>
                                <a:rPr lang="en-US" b="0" i="1" smtClean="0">
                                  <a:latin typeface="Cambria Math" panose="02040503050406030204" pitchFamily="18" charset="0"/>
                                </a:rPr>
                                <m:t>𝑌𝑒𝑠</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𝑌𝑒𝑠</m:t>
                          </m:r>
                          <m:r>
                            <a:rPr lang="en-US" b="0" i="1" smtClean="0">
                              <a:latin typeface="Cambria Math" panose="02040503050406030204" pitchFamily="18" charset="0"/>
                            </a:rPr>
                            <m:t>)</m:t>
                          </m:r>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0.3∗0.71</m:t>
                          </m:r>
                        </m:num>
                        <m:den>
                          <m:r>
                            <a:rPr lang="en-US" b="0" i="1" smtClean="0">
                              <a:latin typeface="Cambria Math" panose="02040503050406030204" pitchFamily="18" charset="0"/>
                            </a:rPr>
                            <m:t>0.35</m:t>
                          </m:r>
                        </m:den>
                      </m:f>
                      <m:r>
                        <a:rPr lang="en-US" b="0"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𝟔𝟎</m:t>
                      </m:r>
                    </m:oMath>
                  </m:oMathPara>
                </a14:m>
                <a:endParaRPr lang="en-GB" b="1" dirty="0"/>
              </a:p>
              <a:p>
                <a:endParaRPr lang="en-GB" b="1" dirty="0"/>
              </a:p>
            </p:txBody>
          </p:sp>
        </mc:Choice>
        <mc:Fallback>
          <p:sp>
            <p:nvSpPr>
              <p:cNvPr id="17" name="TextBox 16">
                <a:extLst>
                  <a:ext uri="{FF2B5EF4-FFF2-40B4-BE49-F238E27FC236}">
                    <a16:creationId xmlns="" xmlns:a16="http://schemas.microsoft.com/office/drawing/2014/main" xmlns:a14="http://schemas.microsoft.com/office/drawing/2010/main" id="{14F02F5A-FB40-4CA6-8E55-DF9D46ADC1F8}"/>
                  </a:ext>
                </a:extLst>
              </p:cNvPr>
              <p:cNvSpPr txBox="1">
                <a:spLocks noRot="1" noChangeAspect="1" noMove="1" noResize="1" noEditPoints="1" noAdjustHandles="1" noChangeArrowheads="1" noChangeShapeType="1" noTextEdit="1"/>
              </p:cNvSpPr>
              <p:nvPr/>
            </p:nvSpPr>
            <p:spPr>
              <a:xfrm>
                <a:off x="2640165" y="5128408"/>
                <a:ext cx="6301020" cy="1138838"/>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6980776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919D0-F177-4BBA-9A0B-DBA69E2ED764}"/>
              </a:ext>
            </a:extLst>
          </p:cNvPr>
          <p:cNvSpPr>
            <a:spLocks noGrp="1"/>
          </p:cNvSpPr>
          <p:nvPr>
            <p:ph type="title"/>
          </p:nvPr>
        </p:nvSpPr>
        <p:spPr>
          <a:xfrm>
            <a:off x="384238" y="392635"/>
            <a:ext cx="4055958" cy="681933"/>
          </a:xfrm>
        </p:spPr>
        <p:txBody>
          <a:bodyPr>
            <a:normAutofit/>
          </a:bodyPr>
          <a:lstStyle/>
          <a:p>
            <a:r>
              <a:rPr lang="en-US" sz="2800" b="1" dirty="0"/>
              <a:t>Naïve Bayes</a:t>
            </a:r>
          </a:p>
        </p:txBody>
      </p:sp>
      <p:sp>
        <p:nvSpPr>
          <p:cNvPr id="5" name="TextBox 4">
            <a:extLst>
              <a:ext uri="{FF2B5EF4-FFF2-40B4-BE49-F238E27FC236}">
                <a16:creationId xmlns="" xmlns:a16="http://schemas.microsoft.com/office/drawing/2014/main" id="{2F04EC68-EFC0-422F-B269-EABADD65CE59}"/>
              </a:ext>
            </a:extLst>
          </p:cNvPr>
          <p:cNvSpPr txBox="1"/>
          <p:nvPr/>
        </p:nvSpPr>
        <p:spPr>
          <a:xfrm>
            <a:off x="384238" y="1074568"/>
            <a:ext cx="11423524" cy="369332"/>
          </a:xfrm>
          <a:prstGeom prst="rect">
            <a:avLst/>
          </a:prstGeom>
          <a:solidFill>
            <a:schemeClr val="tx1">
              <a:lumMod val="75000"/>
              <a:lumOff val="25000"/>
            </a:schemeClr>
          </a:solidFill>
        </p:spPr>
        <p:txBody>
          <a:bodyPr wrap="square" rtlCol="0">
            <a:spAutoFit/>
          </a:bodyPr>
          <a:lstStyle/>
          <a:p>
            <a:r>
              <a:rPr lang="en-US" b="1" dirty="0">
                <a:solidFill>
                  <a:schemeClr val="bg2"/>
                </a:solidFill>
                <a:latin typeface="Lora" pitchFamily="2" charset="0"/>
              </a:rPr>
              <a:t>Naïve Bayes Classifier</a:t>
            </a:r>
            <a:endParaRPr lang="en-GB" b="1" dirty="0">
              <a:solidFill>
                <a:schemeClr val="bg2"/>
              </a:solidFill>
              <a:latin typeface="Lora" pitchFamily="2" charset="0"/>
            </a:endParaRPr>
          </a:p>
        </p:txBody>
      </p:sp>
      <p:sp>
        <p:nvSpPr>
          <p:cNvPr id="8" name="TextBox 7">
            <a:extLst>
              <a:ext uri="{FF2B5EF4-FFF2-40B4-BE49-F238E27FC236}">
                <a16:creationId xmlns="" xmlns:a16="http://schemas.microsoft.com/office/drawing/2014/main" id="{38B63543-E43C-4C65-9AE1-6D459A1EDD59}"/>
              </a:ext>
            </a:extLst>
          </p:cNvPr>
          <p:cNvSpPr txBox="1"/>
          <p:nvPr/>
        </p:nvSpPr>
        <p:spPr>
          <a:xfrm>
            <a:off x="2640164" y="4303824"/>
            <a:ext cx="6301020" cy="923330"/>
          </a:xfrm>
          <a:prstGeom prst="rect">
            <a:avLst/>
          </a:prstGeom>
          <a:solidFill>
            <a:schemeClr val="accent6">
              <a:lumMod val="20000"/>
              <a:lumOff val="80000"/>
            </a:schemeClr>
          </a:solidFill>
        </p:spPr>
        <p:txBody>
          <a:bodyPr wrap="square">
            <a:spAutoFit/>
          </a:bodyPr>
          <a:lstStyle/>
          <a:p>
            <a:pPr algn="ctr"/>
            <a:r>
              <a:rPr lang="en-GB" b="0" i="0" dirty="0">
                <a:solidFill>
                  <a:srgbClr val="333333"/>
                </a:solidFill>
                <a:effectLst/>
                <a:latin typeface="Cambria Math" panose="02040503050406030204" pitchFamily="18" charset="0"/>
                <a:ea typeface="Cambria Math" panose="02040503050406030204" pitchFamily="18" charset="0"/>
              </a:rPr>
              <a:t>P(</a:t>
            </a:r>
            <a:r>
              <a:rPr lang="en-GB" b="0" i="0" dirty="0" err="1">
                <a:solidFill>
                  <a:srgbClr val="333333"/>
                </a:solidFill>
                <a:effectLst/>
                <a:latin typeface="Cambria Math" panose="02040503050406030204" pitchFamily="18" charset="0"/>
                <a:ea typeface="Cambria Math" panose="02040503050406030204" pitchFamily="18" charset="0"/>
              </a:rPr>
              <a:t>Sunny|No</a:t>
            </a:r>
            <a:r>
              <a:rPr lang="en-GB" b="0" i="0" dirty="0">
                <a:solidFill>
                  <a:srgbClr val="333333"/>
                </a:solidFill>
                <a:effectLst/>
                <a:latin typeface="Cambria Math" panose="02040503050406030204" pitchFamily="18" charset="0"/>
                <a:ea typeface="Cambria Math" panose="02040503050406030204" pitchFamily="18" charset="0"/>
              </a:rPr>
              <a:t>)= 2/4= 0.5</a:t>
            </a:r>
          </a:p>
          <a:p>
            <a:pPr algn="ctr"/>
            <a:r>
              <a:rPr lang="en-GB" b="0" i="0" dirty="0">
                <a:solidFill>
                  <a:srgbClr val="333333"/>
                </a:solidFill>
                <a:effectLst/>
                <a:latin typeface="Cambria Math" panose="02040503050406030204" pitchFamily="18" charset="0"/>
                <a:ea typeface="Cambria Math" panose="02040503050406030204" pitchFamily="18" charset="0"/>
              </a:rPr>
              <a:t>P(Sunny)= 0.35</a:t>
            </a:r>
          </a:p>
          <a:p>
            <a:pPr algn="ctr"/>
            <a:r>
              <a:rPr lang="en-GB" b="0" i="0" dirty="0">
                <a:solidFill>
                  <a:srgbClr val="333333"/>
                </a:solidFill>
                <a:effectLst/>
                <a:latin typeface="Cambria Math" panose="02040503050406030204" pitchFamily="18" charset="0"/>
                <a:ea typeface="Cambria Math" panose="02040503050406030204" pitchFamily="18" charset="0"/>
              </a:rPr>
              <a:t>P(No)=4/14=0.29</a:t>
            </a:r>
          </a:p>
        </p:txBody>
      </p:sp>
      <p:graphicFrame>
        <p:nvGraphicFramePr>
          <p:cNvPr id="9" name="Table 8">
            <a:extLst>
              <a:ext uri="{FF2B5EF4-FFF2-40B4-BE49-F238E27FC236}">
                <a16:creationId xmlns="" xmlns:a16="http://schemas.microsoft.com/office/drawing/2014/main" id="{0BD4797A-27A8-4659-8B03-9536B660FDDB}"/>
              </a:ext>
            </a:extLst>
          </p:cNvPr>
          <p:cNvGraphicFramePr>
            <a:graphicFrameLocks noGrp="1"/>
          </p:cNvGraphicFramePr>
          <p:nvPr>
            <p:extLst>
              <p:ext uri="{D42A27DB-BD31-4B8C-83A1-F6EECF244321}">
                <p14:modId xmlns:p14="http://schemas.microsoft.com/office/powerpoint/2010/main" val="1258348399"/>
              </p:ext>
            </p:extLst>
          </p:nvPr>
        </p:nvGraphicFramePr>
        <p:xfrm>
          <a:off x="1928814" y="1987333"/>
          <a:ext cx="2511381" cy="2287893"/>
        </p:xfrm>
        <a:graphic>
          <a:graphicData uri="http://schemas.openxmlformats.org/drawingml/2006/table">
            <a:tbl>
              <a:tblPr/>
              <a:tblGrid>
                <a:gridCol w="837127">
                  <a:extLst>
                    <a:ext uri="{9D8B030D-6E8A-4147-A177-3AD203B41FA5}">
                      <a16:colId xmlns="" xmlns:a16="http://schemas.microsoft.com/office/drawing/2014/main" val="4129424917"/>
                    </a:ext>
                  </a:extLst>
                </a:gridCol>
                <a:gridCol w="837127">
                  <a:extLst>
                    <a:ext uri="{9D8B030D-6E8A-4147-A177-3AD203B41FA5}">
                      <a16:colId xmlns="" xmlns:a16="http://schemas.microsoft.com/office/drawing/2014/main" val="1638888056"/>
                    </a:ext>
                  </a:extLst>
                </a:gridCol>
                <a:gridCol w="837127">
                  <a:extLst>
                    <a:ext uri="{9D8B030D-6E8A-4147-A177-3AD203B41FA5}">
                      <a16:colId xmlns="" xmlns:a16="http://schemas.microsoft.com/office/drawing/2014/main" val="1785580449"/>
                    </a:ext>
                  </a:extLst>
                </a:gridCol>
              </a:tblGrid>
              <a:tr h="376551">
                <a:tc>
                  <a:txBody>
                    <a:bodyPr/>
                    <a:lstStyle/>
                    <a:p>
                      <a:pPr algn="ctr" fontAlgn="t"/>
                      <a:r>
                        <a:rPr lang="en-GB" sz="1400" b="1" dirty="0">
                          <a:solidFill>
                            <a:srgbClr val="333333"/>
                          </a:solidFill>
                          <a:effectLst/>
                          <a:latin typeface="inter-regular"/>
                        </a:rPr>
                        <a:t>Weather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b="1" dirty="0">
                          <a:solidFill>
                            <a:srgbClr val="333333"/>
                          </a:solidFill>
                          <a:effectLst/>
                          <a:latin typeface="inter-regular"/>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b="1" dirty="0">
                          <a:solidFill>
                            <a:srgbClr val="333333"/>
                          </a:solidFill>
                          <a:effectLst/>
                          <a:latin typeface="inter-regular"/>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554521201"/>
                  </a:ext>
                </a:extLst>
              </a:tr>
              <a:tr h="376551">
                <a:tc>
                  <a:txBody>
                    <a:bodyPr/>
                    <a:lstStyle/>
                    <a:p>
                      <a:pPr algn="ctr" fontAlgn="t"/>
                      <a:r>
                        <a:rPr lang="en-GB" sz="1400" dirty="0">
                          <a:solidFill>
                            <a:srgbClr val="333333"/>
                          </a:solidFill>
                          <a:effectLst/>
                          <a:latin typeface="inter-regular"/>
                        </a:rPr>
                        <a:t>Overcast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199187818"/>
                  </a:ext>
                </a:extLst>
              </a:tr>
              <a:tr h="376551">
                <a:tc>
                  <a:txBody>
                    <a:bodyPr/>
                    <a:lstStyle/>
                    <a:p>
                      <a:pPr algn="ctr" fontAlgn="t"/>
                      <a:r>
                        <a:rPr lang="en-GB" sz="1400" dirty="0">
                          <a:solidFill>
                            <a:srgbClr val="333333"/>
                          </a:solidFill>
                          <a:effectLst/>
                          <a:latin typeface="inter-regular"/>
                        </a:rPr>
                        <a:t>Rainy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890818523"/>
                  </a:ext>
                </a:extLst>
              </a:tr>
              <a:tr h="376551">
                <a:tc>
                  <a:txBody>
                    <a:bodyPr/>
                    <a:lstStyle/>
                    <a:p>
                      <a:pPr algn="ctr" fontAlgn="t"/>
                      <a:r>
                        <a:rPr lang="en-GB" sz="1400" dirty="0">
                          <a:solidFill>
                            <a:srgbClr val="333333"/>
                          </a:solidFill>
                          <a:effectLst/>
                          <a:latin typeface="inter-regular"/>
                        </a:rPr>
                        <a:t>Sunny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82399462"/>
                  </a:ext>
                </a:extLst>
              </a:tr>
              <a:tr h="376551">
                <a:tc>
                  <a:txBody>
                    <a:bodyPr/>
                    <a:lstStyle/>
                    <a:p>
                      <a:pPr algn="ctr" fontAlgn="t"/>
                      <a:r>
                        <a:rPr lang="en-GB" sz="1400">
                          <a:solidFill>
                            <a:srgbClr val="333333"/>
                          </a:solidFill>
                          <a:effectLst/>
                          <a:latin typeface="inter-regular"/>
                        </a:rPr>
                        <a:t>Total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400" dirty="0">
                          <a:solidFill>
                            <a:srgbClr val="333333"/>
                          </a:solidFill>
                          <a:effectLst/>
                          <a:latin typeface="inter-regular"/>
                        </a:rPr>
                        <a:t>4</a:t>
                      </a:r>
                      <a:endParaRPr lang="en-GB" sz="1400"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191431483"/>
                  </a:ext>
                </a:extLst>
              </a:tr>
            </a:tbl>
          </a:graphicData>
        </a:graphic>
      </p:graphicFrame>
      <p:sp>
        <p:nvSpPr>
          <p:cNvPr id="10" name="Rectangle 1">
            <a:extLst>
              <a:ext uri="{FF2B5EF4-FFF2-40B4-BE49-F238E27FC236}">
                <a16:creationId xmlns="" xmlns:a16="http://schemas.microsoft.com/office/drawing/2014/main" id="{73E39D7A-B552-45F5-92D5-6E2F1E39537F}"/>
              </a:ext>
            </a:extLst>
          </p:cNvPr>
          <p:cNvSpPr>
            <a:spLocks noChangeArrowheads="1"/>
          </p:cNvSpPr>
          <p:nvPr/>
        </p:nvSpPr>
        <p:spPr bwMode="auto">
          <a:xfrm>
            <a:off x="1928815" y="1525668"/>
            <a:ext cx="2511381" cy="461665"/>
          </a:xfrm>
          <a:prstGeom prst="rect">
            <a:avLst/>
          </a:prstGeom>
          <a:solidFill>
            <a:schemeClr val="tx1">
              <a:lumMod val="65000"/>
              <a:lumOff val="3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Frequency table for the Weather Conditions: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graphicFrame>
        <p:nvGraphicFramePr>
          <p:cNvPr id="11" name="Table 10">
            <a:extLst>
              <a:ext uri="{FF2B5EF4-FFF2-40B4-BE49-F238E27FC236}">
                <a16:creationId xmlns="" xmlns:a16="http://schemas.microsoft.com/office/drawing/2014/main" id="{270470CC-7E2D-42FC-B1A2-D8CF45EA8E7A}"/>
              </a:ext>
            </a:extLst>
          </p:cNvPr>
          <p:cNvGraphicFramePr>
            <a:graphicFrameLocks noGrp="1"/>
          </p:cNvGraphicFramePr>
          <p:nvPr/>
        </p:nvGraphicFramePr>
        <p:xfrm>
          <a:off x="5237978" y="2047078"/>
          <a:ext cx="4045524" cy="2042160"/>
        </p:xfrm>
        <a:graphic>
          <a:graphicData uri="http://schemas.openxmlformats.org/drawingml/2006/table">
            <a:tbl>
              <a:tblPr/>
              <a:tblGrid>
                <a:gridCol w="1011381">
                  <a:extLst>
                    <a:ext uri="{9D8B030D-6E8A-4147-A177-3AD203B41FA5}">
                      <a16:colId xmlns="" xmlns:a16="http://schemas.microsoft.com/office/drawing/2014/main" val="322621813"/>
                    </a:ext>
                  </a:extLst>
                </a:gridCol>
                <a:gridCol w="1011381">
                  <a:extLst>
                    <a:ext uri="{9D8B030D-6E8A-4147-A177-3AD203B41FA5}">
                      <a16:colId xmlns="" xmlns:a16="http://schemas.microsoft.com/office/drawing/2014/main" val="2123199158"/>
                    </a:ext>
                  </a:extLst>
                </a:gridCol>
                <a:gridCol w="1011381">
                  <a:extLst>
                    <a:ext uri="{9D8B030D-6E8A-4147-A177-3AD203B41FA5}">
                      <a16:colId xmlns="" xmlns:a16="http://schemas.microsoft.com/office/drawing/2014/main" val="320281374"/>
                    </a:ext>
                  </a:extLst>
                </a:gridCol>
                <a:gridCol w="1011381">
                  <a:extLst>
                    <a:ext uri="{9D8B030D-6E8A-4147-A177-3AD203B41FA5}">
                      <a16:colId xmlns="" xmlns:a16="http://schemas.microsoft.com/office/drawing/2014/main" val="3381471489"/>
                    </a:ext>
                  </a:extLst>
                </a:gridCol>
              </a:tblGrid>
              <a:tr h="0">
                <a:tc>
                  <a:txBody>
                    <a:bodyPr/>
                    <a:lstStyle/>
                    <a:p>
                      <a:pPr algn="ctr" fontAlgn="t"/>
                      <a:r>
                        <a:rPr lang="en-GB" sz="1400">
                          <a:solidFill>
                            <a:srgbClr val="333333"/>
                          </a:solidFill>
                          <a:effectLst/>
                          <a:latin typeface="inter-regular"/>
                        </a:rPr>
                        <a:t>Weather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endParaRPr lang="en-GB" sz="140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271732672"/>
                  </a:ext>
                </a:extLst>
              </a:tr>
              <a:tr h="0">
                <a:tc>
                  <a:txBody>
                    <a:bodyPr/>
                    <a:lstStyle/>
                    <a:p>
                      <a:pPr algn="ctr" fontAlgn="t"/>
                      <a:r>
                        <a:rPr lang="en-GB" sz="1400">
                          <a:solidFill>
                            <a:srgbClr val="333333"/>
                          </a:solidFill>
                          <a:effectLst/>
                          <a:latin typeface="inter-regular"/>
                        </a:rPr>
                        <a:t>Overcast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dirty="0">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5/14= 0.35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317705910"/>
                  </a:ext>
                </a:extLst>
              </a:tr>
              <a:tr h="0">
                <a:tc>
                  <a:txBody>
                    <a:bodyPr/>
                    <a:lstStyle/>
                    <a:p>
                      <a:pPr algn="ctr" fontAlgn="t"/>
                      <a:r>
                        <a:rPr lang="en-GB" sz="1400">
                          <a:solidFill>
                            <a:srgbClr val="333333"/>
                          </a:solidFill>
                          <a:effectLst/>
                          <a:latin typeface="inter-regular"/>
                        </a:rPr>
                        <a:t>Rainy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4/14=0.29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690648817"/>
                  </a:ext>
                </a:extLst>
              </a:tr>
              <a:tr h="0">
                <a:tc>
                  <a:txBody>
                    <a:bodyPr/>
                    <a:lstStyle/>
                    <a:p>
                      <a:pPr algn="ctr" fontAlgn="t"/>
                      <a:r>
                        <a:rPr lang="en-GB" sz="1400">
                          <a:solidFill>
                            <a:srgbClr val="333333"/>
                          </a:solidFill>
                          <a:effectLst/>
                          <a:latin typeface="inter-regular"/>
                        </a:rPr>
                        <a:t>Sunny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GB" sz="1400">
                          <a:solidFill>
                            <a:srgbClr val="333333"/>
                          </a:solidFill>
                          <a:effectLst/>
                          <a:latin typeface="inter-regular"/>
                        </a:rPr>
                        <a:t>5/14=0.35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769837995"/>
                  </a:ext>
                </a:extLst>
              </a:tr>
              <a:tr h="0">
                <a:tc>
                  <a:txBody>
                    <a:bodyPr/>
                    <a:lstStyle/>
                    <a:p>
                      <a:pPr algn="ctr" fontAlgn="t"/>
                      <a:r>
                        <a:rPr lang="en-GB" sz="1400">
                          <a:solidFill>
                            <a:srgbClr val="333333"/>
                          </a:solidFill>
                          <a:effectLst/>
                          <a:latin typeface="inter-regular"/>
                        </a:rPr>
                        <a:t>All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a:solidFill>
                            <a:srgbClr val="333333"/>
                          </a:solidFill>
                          <a:effectLst/>
                          <a:latin typeface="inter-regular"/>
                        </a:rPr>
                        <a:t>4/14=0.29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GB" sz="1400" dirty="0">
                          <a:solidFill>
                            <a:srgbClr val="333333"/>
                          </a:solidFill>
                          <a:effectLst/>
                          <a:latin typeface="inter-regular"/>
                        </a:rPr>
                        <a:t>10/14=0.71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a:endParaRPr lang="en-GB" sz="1400" dirty="0"/>
                    </a:p>
                  </a:txBody>
                  <a:tcP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extLst>
                  <a:ext uri="{0D108BD9-81ED-4DB2-BD59-A6C34878D82A}">
                    <a16:rowId xmlns="" xmlns:a16="http://schemas.microsoft.com/office/drawing/2014/main" val="2965838071"/>
                  </a:ext>
                </a:extLst>
              </a:tr>
            </a:tbl>
          </a:graphicData>
        </a:graphic>
      </p:graphicFrame>
      <p:sp>
        <p:nvSpPr>
          <p:cNvPr id="12" name="Rectangle 1">
            <a:extLst>
              <a:ext uri="{FF2B5EF4-FFF2-40B4-BE49-F238E27FC236}">
                <a16:creationId xmlns="" xmlns:a16="http://schemas.microsoft.com/office/drawing/2014/main" id="{6FEFFB0F-BFB0-4BA3-911F-5FC69AD96629}"/>
              </a:ext>
            </a:extLst>
          </p:cNvPr>
          <p:cNvSpPr>
            <a:spLocks noChangeArrowheads="1"/>
          </p:cNvSpPr>
          <p:nvPr/>
        </p:nvSpPr>
        <p:spPr bwMode="auto">
          <a:xfrm>
            <a:off x="5237978" y="1603231"/>
            <a:ext cx="4045522" cy="461665"/>
          </a:xfrm>
          <a:prstGeom prst="rect">
            <a:avLst/>
          </a:prstGeom>
          <a:solidFill>
            <a:schemeClr val="tx1">
              <a:lumMod val="65000"/>
              <a:lumOff val="3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Likelihood table for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inter-bold"/>
              </a:rPr>
              <a:t> weather condition:</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 xmlns:a16="http://schemas.microsoft.com/office/drawing/2014/main" id="{14F02F5A-FB40-4CA6-8E55-DF9D46ADC1F8}"/>
                  </a:ext>
                </a:extLst>
              </p:cNvPr>
              <p:cNvSpPr txBox="1"/>
              <p:nvPr/>
            </p:nvSpPr>
            <p:spPr>
              <a:xfrm>
                <a:off x="2640165" y="5201145"/>
                <a:ext cx="6301020" cy="1138838"/>
              </a:xfrm>
              <a:prstGeom prst="rect">
                <a:avLst/>
              </a:prstGeom>
              <a:solidFill>
                <a:schemeClr val="accent6">
                  <a:lumMod val="20000"/>
                  <a:lumOff val="80000"/>
                </a:schemeClr>
              </a:solidFill>
            </p:spPr>
            <p:txBody>
              <a:bodyPr wrap="square" lIns="0" tIns="0" rIns="0" bIns="0" rtlCol="0">
                <a:spAutoFit/>
              </a:bodyPr>
              <a:lstStyle/>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𝑁𝑜</m:t>
                          </m:r>
                        </m:e>
                        <m:e>
                          <m:r>
                            <a:rPr lang="en-US" i="1">
                              <a:latin typeface="Cambria Math" panose="02040503050406030204" pitchFamily="18" charset="0"/>
                            </a:rPr>
                            <m:t>𝑆𝑢𝑛𝑛𝑦</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𝑆𝑢𝑛𝑛𝑦</m:t>
                              </m:r>
                            </m:e>
                            <m:e>
                              <m:r>
                                <a:rPr lang="en-US" i="1">
                                  <a:latin typeface="Cambria Math" panose="02040503050406030204" pitchFamily="18" charset="0"/>
                                </a:rPr>
                                <m:t>𝑁𝑜</m:t>
                              </m:r>
                            </m:e>
                          </m:d>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𝑁𝑜</m:t>
                          </m:r>
                          <m:r>
                            <a:rPr lang="en-US" i="1">
                              <a:latin typeface="Cambria Math" panose="02040503050406030204" pitchFamily="18" charset="0"/>
                            </a:rPr>
                            <m:t>)</m:t>
                          </m:r>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𝑆𝑢𝑛𝑛𝑦</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0.5∗0.29</m:t>
                          </m:r>
                        </m:num>
                        <m:den>
                          <m:r>
                            <a:rPr lang="en-US" b="0" i="1" smtClean="0">
                              <a:latin typeface="Cambria Math" panose="02040503050406030204" pitchFamily="18" charset="0"/>
                            </a:rPr>
                            <m:t>0.35</m:t>
                          </m:r>
                        </m:den>
                      </m:f>
                      <m:r>
                        <a:rPr lang="en-US" b="0"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𝟒𝟏</m:t>
                      </m:r>
                    </m:oMath>
                  </m:oMathPara>
                </a14:m>
                <a:endParaRPr lang="en-GB" b="1" dirty="0"/>
              </a:p>
              <a:p>
                <a:endParaRPr lang="en-GB" b="1" dirty="0"/>
              </a:p>
            </p:txBody>
          </p:sp>
        </mc:Choice>
        <mc:Fallback>
          <p:sp>
            <p:nvSpPr>
              <p:cNvPr id="17" name="TextBox 16">
                <a:extLst>
                  <a:ext uri="{FF2B5EF4-FFF2-40B4-BE49-F238E27FC236}">
                    <a16:creationId xmlns="" xmlns:a16="http://schemas.microsoft.com/office/drawing/2014/main" xmlns:a14="http://schemas.microsoft.com/office/drawing/2010/main" id="{14F02F5A-FB40-4CA6-8E55-DF9D46ADC1F8}"/>
                  </a:ext>
                </a:extLst>
              </p:cNvPr>
              <p:cNvSpPr txBox="1">
                <a:spLocks noRot="1" noChangeAspect="1" noMove="1" noResize="1" noEditPoints="1" noAdjustHandles="1" noChangeArrowheads="1" noChangeShapeType="1" noTextEdit="1"/>
              </p:cNvSpPr>
              <p:nvPr/>
            </p:nvSpPr>
            <p:spPr>
              <a:xfrm>
                <a:off x="2640165" y="5201145"/>
                <a:ext cx="6301020" cy="1138838"/>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158395"/>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purl.org/dc/dcmitype/"/>
    <ds:schemaRef ds:uri="71af3243-3dd4-4a8d-8c0d-dd76da1f02a5"/>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www.w3.org/XML/1998/namespace"/>
    <ds:schemaRef ds:uri="16c05727-aa75-4e4a-9b5f-8a80a116589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{ABEF3F1F-5C90-4F6F-837B-407C1A6FCE16}tf78438558_win32</Template>
  <TotalTime>4652</TotalTime>
  <Words>526</Words>
  <Application>Microsoft Office PowerPoint</Application>
  <PresentationFormat>Widescreen</PresentationFormat>
  <Paragraphs>256</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vt:lpstr>
      <vt:lpstr>Calibri</vt:lpstr>
      <vt:lpstr>Cambria Math</vt:lpstr>
      <vt:lpstr>Century Gothic</vt:lpstr>
      <vt:lpstr>Courier New</vt:lpstr>
      <vt:lpstr>Garamond</vt:lpstr>
      <vt:lpstr>HP Simplified</vt:lpstr>
      <vt:lpstr>inter-bold</vt:lpstr>
      <vt:lpstr>inter-regular</vt:lpstr>
      <vt:lpstr>Lora</vt:lpstr>
      <vt:lpstr>times new roman</vt:lpstr>
      <vt:lpstr>SavonVTI</vt:lpstr>
      <vt:lpstr>PowerPoint Presentation</vt:lpstr>
      <vt:lpstr>Naïve Bayes</vt:lpstr>
      <vt:lpstr>Naïve Bayes</vt:lpstr>
      <vt:lpstr>Naïve Bayes</vt:lpstr>
      <vt:lpstr>Working of Naïve Bayes' Classifier:</vt:lpstr>
      <vt:lpstr>Naïve Bayes</vt:lpstr>
      <vt:lpstr>Naïve Bayes</vt:lpstr>
      <vt:lpstr>Naïve Bayes</vt:lpstr>
      <vt:lpstr>Naïve Bayes</vt:lpstr>
      <vt:lpstr>Naïve Bayes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Algorithms</dc:title>
  <dc:creator>Yasir Ahmed</dc:creator>
  <cp:lastModifiedBy>Head CSE Department</cp:lastModifiedBy>
  <cp:revision>199</cp:revision>
  <dcterms:created xsi:type="dcterms:W3CDTF">2021-10-03T16:29:43Z</dcterms:created>
  <dcterms:modified xsi:type="dcterms:W3CDTF">2022-11-03T11:16:44Z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