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6"/>
  </p:notesMasterIdLst>
  <p:sldIdLst>
    <p:sldId id="256" r:id="rId2"/>
    <p:sldId id="274" r:id="rId3"/>
    <p:sldId id="275" r:id="rId4"/>
    <p:sldId id="276" r:id="rId5"/>
    <p:sldId id="278" r:id="rId6"/>
    <p:sldId id="279" r:id="rId7"/>
    <p:sldId id="280" r:id="rId8"/>
    <p:sldId id="281" r:id="rId9"/>
    <p:sldId id="294" r:id="rId10"/>
    <p:sldId id="295" r:id="rId11"/>
    <p:sldId id="296" r:id="rId12"/>
    <p:sldId id="297" r:id="rId13"/>
    <p:sldId id="298" r:id="rId14"/>
    <p:sldId id="29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1" autoAdjust="0"/>
    <p:restoredTop sz="94660"/>
  </p:normalViewPr>
  <p:slideViewPr>
    <p:cSldViewPr snapToGrid="0">
      <p:cViewPr varScale="1">
        <p:scale>
          <a:sx n="77" d="100"/>
          <a:sy n="77" d="100"/>
        </p:scale>
        <p:origin x="2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3096281513132611E-2"/>
          <c:y val="4.9177455428090718E-2"/>
          <c:w val="0.93380743697373481"/>
          <c:h val="0.83638266901281422"/>
        </c:manualLayout>
      </c:layout>
      <c:lineChart>
        <c:grouping val="standard"/>
        <c:varyColors val="0"/>
        <c:ser>
          <c:idx val="0"/>
          <c:order val="0"/>
          <c:tx>
            <c:strRef>
              <c:f>Sheet1!$B$1</c:f>
              <c:strCache>
                <c:ptCount val="1"/>
                <c:pt idx="0">
                  <c:v>Series 1</c:v>
                </c:pt>
              </c:strCache>
            </c:strRef>
          </c:tx>
          <c:spPr>
            <a:ln w="31750" cap="sq">
              <a:solidFill>
                <a:schemeClr val="accent1"/>
              </a:solidFill>
              <a:round/>
            </a:ln>
            <a:effectLst/>
          </c:spPr>
          <c:marker>
            <c:symbol val="circle"/>
            <c:size val="17"/>
            <c:spPr>
              <a:noFill/>
              <a:ln>
                <a:no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1.2</c:v>
                </c:pt>
                <c:pt idx="1">
                  <c:v>2</c:v>
                </c:pt>
                <c:pt idx="2">
                  <c:v>3.1</c:v>
                </c:pt>
                <c:pt idx="3">
                  <c:v>4.5</c:v>
                </c:pt>
              </c:numCache>
            </c:numRef>
          </c:val>
          <c:smooth val="0"/>
          <c:extLst>
            <c:ext xmlns:c16="http://schemas.microsoft.com/office/drawing/2014/chart" uri="{C3380CC4-5D6E-409C-BE32-E72D297353CC}">
              <c16:uniqueId val="{00000000-472C-4385-B785-3F8D88CE34F4}"/>
            </c:ext>
          </c:extLst>
        </c:ser>
        <c:ser>
          <c:idx val="1"/>
          <c:order val="1"/>
          <c:tx>
            <c:strRef>
              <c:f>Sheet1!$C$1</c:f>
              <c:strCache>
                <c:ptCount val="1"/>
                <c:pt idx="0">
                  <c:v>Column1</c:v>
                </c:pt>
              </c:strCache>
            </c:strRef>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numCache>
            </c:numRef>
          </c:val>
          <c:smooth val="0"/>
          <c:extLst>
            <c:ext xmlns:c16="http://schemas.microsoft.com/office/drawing/2014/chart" uri="{C3380CC4-5D6E-409C-BE32-E72D297353CC}">
              <c16:uniqueId val="{00000001-472C-4385-B785-3F8D88CE34F4}"/>
            </c:ext>
          </c:extLst>
        </c:ser>
        <c:ser>
          <c:idx val="2"/>
          <c:order val="2"/>
          <c:tx>
            <c:strRef>
              <c:f>Sheet1!$D$1</c:f>
              <c:strCache>
                <c:ptCount val="1"/>
                <c:pt idx="0">
                  <c:v>Series 3</c:v>
                </c:pt>
              </c:strCache>
            </c:strRef>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smooth val="0"/>
          <c:extLst>
            <c:ext xmlns:c16="http://schemas.microsoft.com/office/drawing/2014/chart" uri="{C3380CC4-5D6E-409C-BE32-E72D297353CC}">
              <c16:uniqueId val="{00000002-472C-4385-B785-3F8D88CE34F4}"/>
            </c:ext>
          </c:extLst>
        </c:ser>
        <c:dLbls>
          <c:showLegendKey val="0"/>
          <c:showVal val="0"/>
          <c:showCatName val="0"/>
          <c:showSerName val="0"/>
          <c:showPercent val="0"/>
          <c:showBubbleSize val="0"/>
        </c:dLbls>
        <c:marker val="1"/>
        <c:smooth val="0"/>
        <c:axId val="-955037264"/>
        <c:axId val="-955038896"/>
      </c:lineChart>
      <c:catAx>
        <c:axId val="-955037264"/>
        <c:scaling>
          <c:orientation val="minMax"/>
        </c:scaling>
        <c:delete val="1"/>
        <c:axPos val="b"/>
        <c:numFmt formatCode="General" sourceLinked="1"/>
        <c:majorTickMark val="none"/>
        <c:minorTickMark val="none"/>
        <c:tickLblPos val="nextTo"/>
        <c:crossAx val="-955038896"/>
        <c:crosses val="autoZero"/>
        <c:auto val="1"/>
        <c:lblAlgn val="ctr"/>
        <c:lblOffset val="100"/>
        <c:noMultiLvlLbl val="0"/>
      </c:catAx>
      <c:valAx>
        <c:axId val="-95503889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955037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192597693046487E-2"/>
          <c:y val="1.7827955783453597E-2"/>
          <c:w val="0.93380743697373481"/>
          <c:h val="0.83638266901281422"/>
        </c:manualLayout>
      </c:layout>
      <c:lineChart>
        <c:grouping val="standard"/>
        <c:varyColors val="0"/>
        <c:ser>
          <c:idx val="0"/>
          <c:order val="0"/>
          <c:tx>
            <c:strRef>
              <c:f>Sheet1!$B$1</c:f>
              <c:strCache>
                <c:ptCount val="1"/>
                <c:pt idx="0">
                  <c:v>Series 1</c:v>
                </c:pt>
              </c:strCache>
            </c:strRef>
          </c:tx>
          <c:spPr>
            <a:ln w="31750" cap="sq">
              <a:solidFill>
                <a:schemeClr val="accent1"/>
              </a:solidFill>
              <a:round/>
            </a:ln>
            <a:effectLst/>
          </c:spPr>
          <c:marker>
            <c:symbol val="circle"/>
            <c:size val="17"/>
            <c:spPr>
              <a:noFill/>
              <a:ln>
                <a:no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1.2</c:v>
                </c:pt>
                <c:pt idx="1">
                  <c:v>2</c:v>
                </c:pt>
                <c:pt idx="2">
                  <c:v>3.1</c:v>
                </c:pt>
                <c:pt idx="3">
                  <c:v>4.5</c:v>
                </c:pt>
              </c:numCache>
            </c:numRef>
          </c:val>
          <c:smooth val="0"/>
          <c:extLst>
            <c:ext xmlns:c16="http://schemas.microsoft.com/office/drawing/2014/chart" uri="{C3380CC4-5D6E-409C-BE32-E72D297353CC}">
              <c16:uniqueId val="{00000000-472C-4385-B785-3F8D88CE34F4}"/>
            </c:ext>
          </c:extLst>
        </c:ser>
        <c:ser>
          <c:idx val="1"/>
          <c:order val="1"/>
          <c:tx>
            <c:strRef>
              <c:f>Sheet1!$C$1</c:f>
              <c:strCache>
                <c:ptCount val="1"/>
                <c:pt idx="0">
                  <c:v>Column1</c:v>
                </c:pt>
              </c:strCache>
            </c:strRef>
          </c:tx>
          <c:spPr>
            <a:ln w="31750" cap="rnd">
              <a:solidFill>
                <a:schemeClr val="accent2"/>
              </a:solidFill>
              <a:round/>
            </a:ln>
            <a:effectLst/>
          </c:spPr>
          <c:marker>
            <c:symbol val="circle"/>
            <c:size val="17"/>
            <c:spPr>
              <a:solidFill>
                <a:schemeClr val="accent2"/>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numCache>
            </c:numRef>
          </c:val>
          <c:smooth val="0"/>
          <c:extLst>
            <c:ext xmlns:c16="http://schemas.microsoft.com/office/drawing/2014/chart" uri="{C3380CC4-5D6E-409C-BE32-E72D297353CC}">
              <c16:uniqueId val="{00000001-472C-4385-B785-3F8D88CE34F4}"/>
            </c:ext>
          </c:extLst>
        </c:ser>
        <c:ser>
          <c:idx val="2"/>
          <c:order val="2"/>
          <c:tx>
            <c:strRef>
              <c:f>Sheet1!$D$1</c:f>
              <c:strCache>
                <c:ptCount val="1"/>
                <c:pt idx="0">
                  <c:v>Series 3</c:v>
                </c:pt>
              </c:strCache>
            </c:strRef>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smooth val="0"/>
          <c:extLst>
            <c:ext xmlns:c16="http://schemas.microsoft.com/office/drawing/2014/chart" uri="{C3380CC4-5D6E-409C-BE32-E72D297353CC}">
              <c16:uniqueId val="{00000002-472C-4385-B785-3F8D88CE34F4}"/>
            </c:ext>
          </c:extLst>
        </c:ser>
        <c:dLbls>
          <c:showLegendKey val="0"/>
          <c:showVal val="0"/>
          <c:showCatName val="0"/>
          <c:showSerName val="0"/>
          <c:showPercent val="0"/>
          <c:showBubbleSize val="0"/>
        </c:dLbls>
        <c:marker val="1"/>
        <c:smooth val="0"/>
        <c:axId val="-955037808"/>
        <c:axId val="-824930384"/>
      </c:lineChart>
      <c:catAx>
        <c:axId val="-955037808"/>
        <c:scaling>
          <c:orientation val="minMax"/>
        </c:scaling>
        <c:delete val="1"/>
        <c:axPos val="b"/>
        <c:numFmt formatCode="General" sourceLinked="1"/>
        <c:majorTickMark val="none"/>
        <c:minorTickMark val="none"/>
        <c:tickLblPos val="nextTo"/>
        <c:crossAx val="-824930384"/>
        <c:crosses val="autoZero"/>
        <c:auto val="1"/>
        <c:lblAlgn val="ctr"/>
        <c:lblOffset val="100"/>
        <c:noMultiLvlLbl val="0"/>
      </c:catAx>
      <c:valAx>
        <c:axId val="-82493038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955037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E6E9-200A-4F45-A3C4-FC1DC85DB328}" type="datetimeFigureOut">
              <a:rPr lang="en-US" smtClean="0"/>
              <a:t>13-Dec-23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421DB-0FC9-4657-8FF6-CDB3855165E0}" type="slidenum">
              <a:rPr lang="en-US" smtClean="0"/>
              <a:t>‹#›</a:t>
            </a:fld>
            <a:endParaRPr lang="en-US"/>
          </a:p>
        </p:txBody>
      </p:sp>
    </p:spTree>
    <p:extLst>
      <p:ext uri="{BB962C8B-B14F-4D97-AF65-F5344CB8AC3E}">
        <p14:creationId xmlns:p14="http://schemas.microsoft.com/office/powerpoint/2010/main" val="369640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71892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395006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7786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327628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2994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524690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4177613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286967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51884F-B219-4CFD-A48C-22C1FEB9A11A}"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8556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51884F-B219-4CFD-A48C-22C1FEB9A11A}" type="datetimeFigureOut">
              <a:rPr lang="en-GB" smtClean="0"/>
              <a:t>13/12/2023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267459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51884F-B219-4CFD-A48C-22C1FEB9A11A}"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151270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51884F-B219-4CFD-A48C-22C1FEB9A11A}" type="datetimeFigureOut">
              <a:rPr lang="en-GB" smtClean="0"/>
              <a:t>13/12/2023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143989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51884F-B219-4CFD-A48C-22C1FEB9A11A}" type="datetimeFigureOut">
              <a:rPr lang="en-GB" smtClean="0"/>
              <a:t>13/12/2023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150669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51884F-B219-4CFD-A48C-22C1FEB9A11A}" type="datetimeFigureOut">
              <a:rPr lang="en-GB" smtClean="0"/>
              <a:t>13/12/2023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182882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51884F-B219-4CFD-A48C-22C1FEB9A11A}"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77816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51884F-B219-4CFD-A48C-22C1FEB9A11A}" type="datetimeFigureOut">
              <a:rPr lang="en-GB" smtClean="0"/>
              <a:t>13/12/2023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FE6ECD1-D785-4FF9-BD2F-4D1D02E733BF}" type="slidenum">
              <a:rPr lang="en-GB" smtClean="0"/>
              <a:t>‹#›</a:t>
            </a:fld>
            <a:endParaRPr lang="en-GB"/>
          </a:p>
        </p:txBody>
      </p:sp>
    </p:spTree>
    <p:extLst>
      <p:ext uri="{BB962C8B-B14F-4D97-AF65-F5344CB8AC3E}">
        <p14:creationId xmlns:p14="http://schemas.microsoft.com/office/powerpoint/2010/main" val="185636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51884F-B219-4CFD-A48C-22C1FEB9A11A}" type="datetimeFigureOut">
              <a:rPr lang="en-GB" smtClean="0"/>
              <a:t>13/12/2023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E6ECD1-D785-4FF9-BD2F-4D1D02E733BF}" type="slidenum">
              <a:rPr lang="en-GB" smtClean="0"/>
              <a:t>‹#›</a:t>
            </a:fld>
            <a:endParaRPr lang="en-GB"/>
          </a:p>
        </p:txBody>
      </p:sp>
    </p:spTree>
    <p:extLst>
      <p:ext uri="{BB962C8B-B14F-4D97-AF65-F5344CB8AC3E}">
        <p14:creationId xmlns:p14="http://schemas.microsoft.com/office/powerpoint/2010/main" val="6760172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63452D-FBFA-4989-A8C7-63B04814BED7}"/>
              </a:ext>
            </a:extLst>
          </p:cNvPr>
          <p:cNvSpPr txBox="1"/>
          <p:nvPr/>
        </p:nvSpPr>
        <p:spPr>
          <a:xfrm>
            <a:off x="1634837" y="1910254"/>
            <a:ext cx="7093526" cy="1077218"/>
          </a:xfrm>
          <a:prstGeom prst="rect">
            <a:avLst/>
          </a:prstGeom>
          <a:noFill/>
        </p:spPr>
        <p:txBody>
          <a:bodyPr wrap="square" rtlCol="0">
            <a:spAutoFit/>
          </a:bodyPr>
          <a:lstStyle/>
          <a:p>
            <a:pPr algn="ctr"/>
            <a:r>
              <a:rPr lang="en-US" sz="3200" b="1" dirty="0"/>
              <a:t>End to End Machine Learning Project</a:t>
            </a:r>
            <a:endParaRPr lang="en-GB" sz="3200" b="1" dirty="0"/>
          </a:p>
        </p:txBody>
      </p:sp>
      <p:sp>
        <p:nvSpPr>
          <p:cNvPr id="5" name="TextBox 4">
            <a:extLst>
              <a:ext uri="{FF2B5EF4-FFF2-40B4-BE49-F238E27FC236}">
                <a16:creationId xmlns:a16="http://schemas.microsoft.com/office/drawing/2014/main" id="{4DDC9E11-C8D2-422E-811D-968CD67A4FF3}"/>
              </a:ext>
            </a:extLst>
          </p:cNvPr>
          <p:cNvSpPr txBox="1"/>
          <p:nvPr/>
        </p:nvSpPr>
        <p:spPr>
          <a:xfrm>
            <a:off x="1838726" y="2931792"/>
            <a:ext cx="6685748" cy="2092881"/>
          </a:xfrm>
          <a:prstGeom prst="rect">
            <a:avLst/>
          </a:prstGeom>
          <a:noFill/>
        </p:spPr>
        <p:txBody>
          <a:bodyPr wrap="square" rtlCol="0">
            <a:spAutoFit/>
          </a:bodyPr>
          <a:lstStyle/>
          <a:p>
            <a:pPr algn="ctr"/>
            <a:endParaRPr lang="en-US" sz="2400" b="1" dirty="0">
              <a:latin typeface="HP Simplified" panose="020B0604020204020204" pitchFamily="34" charset="0"/>
            </a:endParaRPr>
          </a:p>
          <a:p>
            <a:pPr algn="ctr"/>
            <a:r>
              <a:rPr lang="en-US" sz="2400" b="1" dirty="0">
                <a:latin typeface="Candara" panose="020E0502030303020204" pitchFamily="34" charset="0"/>
              </a:rPr>
              <a:t>Md. Abu </a:t>
            </a:r>
            <a:r>
              <a:rPr lang="en-US" sz="2400" b="1" dirty="0" err="1">
                <a:latin typeface="Candara" panose="020E0502030303020204" pitchFamily="34" charset="0"/>
              </a:rPr>
              <a:t>Naser</a:t>
            </a:r>
            <a:r>
              <a:rPr lang="en-US" sz="2400" b="1" dirty="0">
                <a:latin typeface="Candara" panose="020E0502030303020204" pitchFamily="34" charset="0"/>
              </a:rPr>
              <a:t> </a:t>
            </a:r>
            <a:r>
              <a:rPr lang="en-US" sz="2400" b="1" dirty="0" err="1">
                <a:latin typeface="Candara" panose="020E0502030303020204" pitchFamily="34" charset="0"/>
              </a:rPr>
              <a:t>Mojumder</a:t>
            </a:r>
            <a:endParaRPr lang="en-US" sz="2400" b="1" dirty="0">
              <a:latin typeface="Candara" panose="020E0502030303020204" pitchFamily="34" charset="0"/>
            </a:endParaRPr>
          </a:p>
          <a:p>
            <a:pPr algn="ctr"/>
            <a:r>
              <a:rPr lang="en-US" b="1" dirty="0">
                <a:latin typeface="Candara Light" panose="020E0502030303020204" pitchFamily="34" charset="0"/>
              </a:rPr>
              <a:t>Assistant Professor</a:t>
            </a:r>
          </a:p>
          <a:p>
            <a:pPr algn="ctr"/>
            <a:r>
              <a:rPr lang="en-US" b="1" dirty="0">
                <a:latin typeface="Candara Light" panose="020E0502030303020204" pitchFamily="34" charset="0"/>
              </a:rPr>
              <a:t>Computer Science and Engineering</a:t>
            </a:r>
          </a:p>
          <a:p>
            <a:pPr algn="ctr"/>
            <a:r>
              <a:rPr lang="en-US" b="1" dirty="0">
                <a:latin typeface="Candara Light" panose="020E0502030303020204" pitchFamily="34" charset="0"/>
              </a:rPr>
              <a:t>Sylhet Engineering College</a:t>
            </a:r>
          </a:p>
          <a:p>
            <a:pPr algn="ctr"/>
            <a:endParaRPr lang="en-GB" sz="2400" b="1" dirty="0">
              <a:latin typeface="Candara Light" panose="020E0502030303020204" pitchFamily="34" charset="0"/>
            </a:endParaRPr>
          </a:p>
        </p:txBody>
      </p:sp>
      <p:sp>
        <p:nvSpPr>
          <p:cNvPr id="6" name="TextBox 5">
            <a:extLst>
              <a:ext uri="{FF2B5EF4-FFF2-40B4-BE49-F238E27FC236}">
                <a16:creationId xmlns:a16="http://schemas.microsoft.com/office/drawing/2014/main" id="{D23A85AD-8C2F-4F0F-95F2-A482475446EB}"/>
              </a:ext>
            </a:extLst>
          </p:cNvPr>
          <p:cNvSpPr txBox="1"/>
          <p:nvPr/>
        </p:nvSpPr>
        <p:spPr>
          <a:xfrm>
            <a:off x="3634509" y="1404122"/>
            <a:ext cx="3094182" cy="369332"/>
          </a:xfrm>
          <a:prstGeom prst="rect">
            <a:avLst/>
          </a:prstGeom>
          <a:noFill/>
        </p:spPr>
        <p:txBody>
          <a:bodyPr wrap="square" rtlCol="0">
            <a:spAutoFit/>
          </a:bodyPr>
          <a:lstStyle/>
          <a:p>
            <a:pPr algn="ctr"/>
            <a:r>
              <a:rPr lang="en-US" dirty="0"/>
              <a:t>Chapter Two</a:t>
            </a:r>
            <a:endParaRPr lang="en-GB" dirty="0"/>
          </a:p>
        </p:txBody>
      </p:sp>
    </p:spTree>
    <p:extLst>
      <p:ext uri="{BB962C8B-B14F-4D97-AF65-F5344CB8AC3E}">
        <p14:creationId xmlns:p14="http://schemas.microsoft.com/office/powerpoint/2010/main" val="4009061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C019FF-4CA2-45B9-A9EA-71A4E63B4AD7}"/>
              </a:ext>
            </a:extLst>
          </p:cNvPr>
          <p:cNvSpPr txBox="1"/>
          <p:nvPr/>
        </p:nvSpPr>
        <p:spPr>
          <a:xfrm>
            <a:off x="1175658" y="845901"/>
            <a:ext cx="9651998" cy="461665"/>
          </a:xfrm>
          <a:prstGeom prst="rect">
            <a:avLst/>
          </a:prstGeom>
          <a:noFill/>
        </p:spPr>
        <p:txBody>
          <a:bodyPr wrap="square" rtlCol="0">
            <a:spAutoFit/>
          </a:bodyPr>
          <a:lstStyle/>
          <a:p>
            <a:pPr>
              <a:spcBef>
                <a:spcPts val="600"/>
              </a:spcBef>
            </a:pPr>
            <a:r>
              <a:rPr lang="en-US" sz="2400" b="1" dirty="0">
                <a:latin typeface="+mj-lt"/>
              </a:rPr>
              <a:t>Mean Squared Error (MSE)</a:t>
            </a:r>
          </a:p>
        </p:txBody>
      </p:sp>
      <p:sp>
        <p:nvSpPr>
          <p:cNvPr id="2" name="TextBox 1">
            <a:extLst>
              <a:ext uri="{FF2B5EF4-FFF2-40B4-BE49-F238E27FC236}">
                <a16:creationId xmlns:a16="http://schemas.microsoft.com/office/drawing/2014/main" id="{2CF74331-55AA-457C-BF53-90A8E7EFE2B7}"/>
              </a:ext>
            </a:extLst>
          </p:cNvPr>
          <p:cNvSpPr txBox="1"/>
          <p:nvPr/>
        </p:nvSpPr>
        <p:spPr>
          <a:xfrm>
            <a:off x="1175659" y="1393373"/>
            <a:ext cx="8544342" cy="369331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Mean Squared Error, or MSE for short, is a popular error metric for regression problems.</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MSE is calculated as the mean or average of the squared differences between predicted and expected target values in a dataset.</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Where      is the </a:t>
            </a:r>
            <a:r>
              <a:rPr lang="en-US" dirty="0" err="1">
                <a:latin typeface="Calibri" panose="020F0502020204030204" pitchFamily="34" charset="0"/>
                <a:cs typeface="Calibri" panose="020F0502020204030204" pitchFamily="34" charset="0"/>
              </a:rPr>
              <a:t>i’th</a:t>
            </a:r>
            <a:r>
              <a:rPr lang="en-US" dirty="0">
                <a:latin typeface="Calibri" panose="020F0502020204030204" pitchFamily="34" charset="0"/>
                <a:cs typeface="Calibri" panose="020F0502020204030204" pitchFamily="34" charset="0"/>
              </a:rPr>
              <a:t> expected value in the dataset and       is the </a:t>
            </a:r>
            <a:r>
              <a:rPr lang="en-US" dirty="0" err="1">
                <a:latin typeface="Calibri" panose="020F0502020204030204" pitchFamily="34" charset="0"/>
                <a:cs typeface="Calibri" panose="020F0502020204030204" pitchFamily="34" charset="0"/>
              </a:rPr>
              <a:t>i’th</a:t>
            </a:r>
            <a:r>
              <a:rPr lang="en-US" dirty="0">
                <a:latin typeface="Calibri" panose="020F0502020204030204" pitchFamily="34" charset="0"/>
                <a:cs typeface="Calibri" panose="020F0502020204030204" pitchFamily="34" charset="0"/>
              </a:rPr>
              <a:t> predicted value. The difference between these two values is squared, which has the effect of removing the sign, resulting in a positive error value.</a:t>
            </a:r>
            <a:endParaRPr lang="en-GB"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3883588" y="3103232"/>
            <a:ext cx="2744140" cy="759301"/>
          </a:xfrm>
          <a:prstGeom prst="rect">
            <a:avLst/>
          </a:prstGeom>
        </p:spPr>
      </p:pic>
      <p:pic>
        <p:nvPicPr>
          <p:cNvPr id="7" name="Picture 6"/>
          <p:cNvPicPr>
            <a:picLocks noChangeAspect="1"/>
          </p:cNvPicPr>
          <p:nvPr/>
        </p:nvPicPr>
        <p:blipFill>
          <a:blip r:embed="rId3"/>
          <a:stretch>
            <a:fillRect/>
          </a:stretch>
        </p:blipFill>
        <p:spPr>
          <a:xfrm>
            <a:off x="1906594" y="4205378"/>
            <a:ext cx="257211" cy="304843"/>
          </a:xfrm>
          <a:prstGeom prst="rect">
            <a:avLst/>
          </a:prstGeom>
        </p:spPr>
      </p:pic>
      <p:pic>
        <p:nvPicPr>
          <p:cNvPr id="9" name="Picture 8"/>
          <p:cNvPicPr>
            <a:picLocks noChangeAspect="1"/>
          </p:cNvPicPr>
          <p:nvPr/>
        </p:nvPicPr>
        <p:blipFill>
          <a:blip r:embed="rId4"/>
          <a:stretch>
            <a:fillRect/>
          </a:stretch>
        </p:blipFill>
        <p:spPr>
          <a:xfrm>
            <a:off x="6293831" y="4131902"/>
            <a:ext cx="266737" cy="362001"/>
          </a:xfrm>
          <a:prstGeom prst="rect">
            <a:avLst/>
          </a:prstGeom>
        </p:spPr>
      </p:pic>
    </p:spTree>
    <p:extLst>
      <p:ext uri="{BB962C8B-B14F-4D97-AF65-F5344CB8AC3E}">
        <p14:creationId xmlns:p14="http://schemas.microsoft.com/office/powerpoint/2010/main" val="27569275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C019FF-4CA2-45B9-A9EA-71A4E63B4AD7}"/>
              </a:ext>
            </a:extLst>
          </p:cNvPr>
          <p:cNvSpPr txBox="1"/>
          <p:nvPr/>
        </p:nvSpPr>
        <p:spPr>
          <a:xfrm>
            <a:off x="1175658" y="845901"/>
            <a:ext cx="9651998" cy="461665"/>
          </a:xfrm>
          <a:prstGeom prst="rect">
            <a:avLst/>
          </a:prstGeom>
          <a:noFill/>
        </p:spPr>
        <p:txBody>
          <a:bodyPr wrap="square" rtlCol="0">
            <a:spAutoFit/>
          </a:bodyPr>
          <a:lstStyle/>
          <a:p>
            <a:pPr>
              <a:spcBef>
                <a:spcPts val="600"/>
              </a:spcBef>
            </a:pPr>
            <a:r>
              <a:rPr lang="en-US" sz="2400" b="1" dirty="0">
                <a:latin typeface="+mj-lt"/>
              </a:rPr>
              <a:t>Mean Squared Error (MSE) </a:t>
            </a:r>
            <a:r>
              <a:rPr lang="en-US" sz="2400" b="1" dirty="0" err="1">
                <a:latin typeface="+mj-lt"/>
              </a:rPr>
              <a:t>contd</a:t>
            </a:r>
            <a:r>
              <a:rPr lang="en-US" sz="2400" b="1" dirty="0">
                <a:latin typeface="+mj-lt"/>
              </a:rPr>
              <a:t>…</a:t>
            </a:r>
          </a:p>
        </p:txBody>
      </p:sp>
      <p:pic>
        <p:nvPicPr>
          <p:cNvPr id="2050" name="Picture 2" descr="https://www.statisticshowto.com/wp-content/uploads/2013/11/mean-squared-error-MSE.png"/>
          <p:cNvPicPr>
            <a:picLocks noChangeAspect="1" noChangeArrowheads="1"/>
          </p:cNvPicPr>
          <p:nvPr/>
        </p:nvPicPr>
        <p:blipFill rotWithShape="1">
          <a:blip r:embed="rId2">
            <a:extLst>
              <a:ext uri="{28A0092B-C50C-407E-A947-70E740481C1C}">
                <a14:useLocalDpi xmlns:a14="http://schemas.microsoft.com/office/drawing/2010/main" val="0"/>
              </a:ext>
            </a:extLst>
          </a:blip>
          <a:srcRect b="13124"/>
          <a:stretch/>
        </p:blipFill>
        <p:spPr bwMode="auto">
          <a:xfrm>
            <a:off x="2862749" y="3541031"/>
            <a:ext cx="4502195" cy="12469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2800" y="1900800"/>
            <a:ext cx="7560000" cy="1477328"/>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Example: </a:t>
            </a:r>
            <a:r>
              <a:rPr lang="en-US" dirty="0">
                <a:latin typeface="Calibri" panose="020F0502020204030204" pitchFamily="34" charset="0"/>
                <a:cs typeface="Calibri" panose="020F0502020204030204" pitchFamily="34" charset="0"/>
              </a:rPr>
              <a:t>Given Height and Weight of some people (X, Y) : (43,41), (44,45), (45,49), (46,47), (47,44). Our model predicted the Weights as 43.6, 44.4, 45.2, 46, 46.8. Calculate the MSE from it.</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Solution: </a:t>
            </a:r>
            <a:r>
              <a:rPr lang="en-US" dirty="0">
                <a:latin typeface="Calibri" panose="020F0502020204030204" pitchFamily="34" charset="0"/>
                <a:cs typeface="Calibri" panose="020F0502020204030204" pitchFamily="34" charset="0"/>
              </a:rPr>
              <a:t>From given data we can prepare the table.</a:t>
            </a:r>
            <a:endParaRPr lang="en-US" b="1" dirty="0">
              <a:latin typeface="Calibri" panose="020F0502020204030204" pitchFamily="34" charset="0"/>
              <a:cs typeface="Calibri" panose="020F0502020204030204" pitchFamily="34" charset="0"/>
            </a:endParaRPr>
          </a:p>
        </p:txBody>
      </p:sp>
      <p:sp>
        <p:nvSpPr>
          <p:cNvPr id="4" name="Rectangle 3"/>
          <p:cNvSpPr/>
          <p:nvPr/>
        </p:nvSpPr>
        <p:spPr>
          <a:xfrm>
            <a:off x="1432800" y="5011200"/>
            <a:ext cx="7560000" cy="1200329"/>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Add all of the squared errors up: 6.76 + 0.36 + 14.44 + 1 + 7.84 = 30.4.</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Find the mean squared error 	: 30.4 / 5 </a:t>
            </a:r>
          </a:p>
          <a:p>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MSE = 6.08</a:t>
            </a:r>
          </a:p>
        </p:txBody>
      </p:sp>
    </p:spTree>
    <p:extLst>
      <p:ext uri="{BB962C8B-B14F-4D97-AF65-F5344CB8AC3E}">
        <p14:creationId xmlns:p14="http://schemas.microsoft.com/office/powerpoint/2010/main" val="13830443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C019FF-4CA2-45B9-A9EA-71A4E63B4AD7}"/>
              </a:ext>
            </a:extLst>
          </p:cNvPr>
          <p:cNvSpPr txBox="1"/>
          <p:nvPr/>
        </p:nvSpPr>
        <p:spPr>
          <a:xfrm>
            <a:off x="1175658" y="845901"/>
            <a:ext cx="9651998" cy="461665"/>
          </a:xfrm>
          <a:prstGeom prst="rect">
            <a:avLst/>
          </a:prstGeom>
          <a:noFill/>
        </p:spPr>
        <p:txBody>
          <a:bodyPr wrap="square" rtlCol="0">
            <a:spAutoFit/>
          </a:bodyPr>
          <a:lstStyle/>
          <a:p>
            <a:pPr>
              <a:spcBef>
                <a:spcPts val="600"/>
              </a:spcBef>
            </a:pPr>
            <a:r>
              <a:rPr lang="en-US" sz="2400" b="1" dirty="0">
                <a:latin typeface="+mj-lt"/>
              </a:rPr>
              <a:t>Root Mean Square Error (RMSE)</a:t>
            </a:r>
          </a:p>
        </p:txBody>
      </p:sp>
      <p:sp>
        <p:nvSpPr>
          <p:cNvPr id="2" name="TextBox 1">
            <a:extLst>
              <a:ext uri="{FF2B5EF4-FFF2-40B4-BE49-F238E27FC236}">
                <a16:creationId xmlns:a16="http://schemas.microsoft.com/office/drawing/2014/main" id="{2CF74331-55AA-457C-BF53-90A8E7EFE2B7}"/>
              </a:ext>
            </a:extLst>
          </p:cNvPr>
          <p:cNvSpPr txBox="1"/>
          <p:nvPr/>
        </p:nvSpPr>
        <p:spPr>
          <a:xfrm>
            <a:off x="1175659" y="1393373"/>
            <a:ext cx="8544342" cy="1477328"/>
          </a:xfrm>
          <a:prstGeom prst="rect">
            <a:avLst/>
          </a:prstGeom>
          <a:noFill/>
        </p:spPr>
        <p:txBody>
          <a:bodyPr wrap="square" rtlCol="0">
            <a:spAutoFit/>
          </a:bodyPr>
          <a:lstStyle/>
          <a:p>
            <a:r>
              <a:rPr lang="en-US">
                <a:latin typeface="Calibri" panose="020F0502020204030204" pitchFamily="34" charset="0"/>
                <a:cs typeface="Calibri" panose="020F0502020204030204" pitchFamily="34" charset="0"/>
              </a:rPr>
              <a:t>One way to assess how well a regression model fits a dataset is to calculate the root mean square error, which is a metric that tells us the average distance between the predicted values from the model and the actual values in the dataset.</a:t>
            </a: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The lower the RMSE, the better a given model is able to “fit” a dataset.</a:t>
            </a:r>
            <a:endParaRPr lang="en-US" dirty="0">
              <a:latin typeface="Calibri" panose="020F0502020204030204" pitchFamily="34" charset="0"/>
              <a:cs typeface="Calibri" panose="020F0502020204030204" pitchFamily="34" charset="0"/>
            </a:endParaRPr>
          </a:p>
        </p:txBody>
      </p:sp>
      <p:grpSp>
        <p:nvGrpSpPr>
          <p:cNvPr id="8" name="Group 7"/>
          <p:cNvGrpSpPr/>
          <p:nvPr/>
        </p:nvGrpSpPr>
        <p:grpSpPr>
          <a:xfrm>
            <a:off x="2599253" y="3010349"/>
            <a:ext cx="4924748" cy="3478297"/>
            <a:chOff x="2599253" y="2751149"/>
            <a:chExt cx="4924748" cy="3478297"/>
          </a:xfrm>
        </p:grpSpPr>
        <p:pic>
          <p:nvPicPr>
            <p:cNvPr id="3" name="Picture 2"/>
            <p:cNvPicPr>
              <a:picLocks noChangeAspect="1"/>
            </p:cNvPicPr>
            <p:nvPr/>
          </p:nvPicPr>
          <p:blipFill>
            <a:blip r:embed="rId2"/>
            <a:stretch>
              <a:fillRect/>
            </a:stretch>
          </p:blipFill>
          <p:spPr>
            <a:xfrm>
              <a:off x="2605253" y="2751149"/>
              <a:ext cx="4918748" cy="3478297"/>
            </a:xfrm>
            <a:prstGeom prst="rect">
              <a:avLst/>
            </a:prstGeom>
          </p:spPr>
        </p:pic>
        <p:sp>
          <p:nvSpPr>
            <p:cNvPr id="4" name="TextBox 3"/>
            <p:cNvSpPr txBox="1"/>
            <p:nvPr/>
          </p:nvSpPr>
          <p:spPr>
            <a:xfrm>
              <a:off x="2677253" y="3426676"/>
              <a:ext cx="1167547" cy="523220"/>
            </a:xfrm>
            <a:prstGeom prst="rect">
              <a:avLst/>
            </a:prstGeom>
            <a:solidFill>
              <a:schemeClr val="bg1"/>
            </a:solidFill>
          </p:spPr>
          <p:txBody>
            <a:bodyPr wrap="square" rtlCol="0">
              <a:spAutoFit/>
            </a:bodyPr>
            <a:lstStyle/>
            <a:p>
              <a:r>
                <a:rPr lang="en-US" sz="2800" dirty="0">
                  <a:latin typeface="Bahnschrift SemiBold" panose="020B0502040204020203" pitchFamily="34" charset="0"/>
                </a:rPr>
                <a:t>RMSE</a:t>
              </a:r>
            </a:p>
          </p:txBody>
        </p:sp>
        <p:sp>
          <p:nvSpPr>
            <p:cNvPr id="10" name="TextBox 9"/>
            <p:cNvSpPr txBox="1"/>
            <p:nvPr/>
          </p:nvSpPr>
          <p:spPr>
            <a:xfrm>
              <a:off x="2599253" y="4362441"/>
              <a:ext cx="871147" cy="400110"/>
            </a:xfrm>
            <a:prstGeom prst="rect">
              <a:avLst/>
            </a:prstGeom>
            <a:solidFill>
              <a:schemeClr val="bg1"/>
            </a:solidFill>
          </p:spPr>
          <p:txBody>
            <a:bodyPr wrap="square" rtlCol="0">
              <a:spAutoFit/>
            </a:bodyPr>
            <a:lstStyle/>
            <a:p>
              <a:r>
                <a:rPr lang="en-US" sz="2000" dirty="0">
                  <a:latin typeface="Bahnschrift SemiBold" panose="020B0502040204020203" pitchFamily="34" charset="0"/>
                </a:rPr>
                <a:t>RMSE</a:t>
              </a:r>
            </a:p>
          </p:txBody>
        </p:sp>
      </p:grpSp>
    </p:spTree>
    <p:extLst>
      <p:ext uri="{BB962C8B-B14F-4D97-AF65-F5344CB8AC3E}">
        <p14:creationId xmlns:p14="http://schemas.microsoft.com/office/powerpoint/2010/main" val="31795149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C019FF-4CA2-45B9-A9EA-71A4E63B4AD7}"/>
              </a:ext>
            </a:extLst>
          </p:cNvPr>
          <p:cNvSpPr txBox="1"/>
          <p:nvPr/>
        </p:nvSpPr>
        <p:spPr>
          <a:xfrm>
            <a:off x="1175658" y="845901"/>
            <a:ext cx="7642012" cy="461665"/>
          </a:xfrm>
          <a:prstGeom prst="rect">
            <a:avLst/>
          </a:prstGeom>
          <a:noFill/>
        </p:spPr>
        <p:txBody>
          <a:bodyPr wrap="square" rtlCol="0">
            <a:spAutoFit/>
          </a:bodyPr>
          <a:lstStyle/>
          <a:p>
            <a:pPr>
              <a:spcBef>
                <a:spcPts val="600"/>
              </a:spcBef>
            </a:pPr>
            <a:r>
              <a:rPr lang="en-US" sz="2400" b="1" dirty="0"/>
              <a:t>Root Mean Square Error (RMSE) </a:t>
            </a:r>
            <a:r>
              <a:rPr lang="en-US" sz="2400" b="1" dirty="0" err="1">
                <a:latin typeface="+mj-lt"/>
              </a:rPr>
              <a:t>contd</a:t>
            </a:r>
            <a:r>
              <a:rPr lang="en-US" sz="2400" b="1" dirty="0">
                <a:latin typeface="+mj-lt"/>
              </a:rPr>
              <a:t>…</a:t>
            </a:r>
          </a:p>
        </p:txBody>
      </p:sp>
      <p:sp>
        <p:nvSpPr>
          <p:cNvPr id="3" name="TextBox 2"/>
          <p:cNvSpPr txBox="1"/>
          <p:nvPr/>
        </p:nvSpPr>
        <p:spPr>
          <a:xfrm>
            <a:off x="1432800" y="1584000"/>
            <a:ext cx="3571200" cy="92333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Example: </a:t>
            </a:r>
            <a:r>
              <a:rPr lang="en-US" dirty="0">
                <a:latin typeface="Calibri" panose="020F0502020204030204" pitchFamily="34" charset="0"/>
                <a:cs typeface="Calibri" panose="020F0502020204030204" pitchFamily="34" charset="0"/>
              </a:rPr>
              <a:t>Predicted exam score of some students, based on how many hours they studied:</a:t>
            </a:r>
          </a:p>
        </p:txBody>
      </p:sp>
      <p:pic>
        <p:nvPicPr>
          <p:cNvPr id="3074" name="Picture 2" descr="https://www.statology.org/wp-content/uploads/2021/05/rmse_interpr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775" y="2570517"/>
            <a:ext cx="2710025" cy="36904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statology.org/wp-content/uploads/2021/05/rmse_interpret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00" y="2570516"/>
            <a:ext cx="3813670" cy="374388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06257" y="1595975"/>
            <a:ext cx="4735343" cy="923330"/>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Solution: </a:t>
            </a:r>
            <a:r>
              <a:rPr lang="en-US" dirty="0">
                <a:latin typeface="Calibri" panose="020F0502020204030204" pitchFamily="34" charset="0"/>
                <a:cs typeface="Calibri" panose="020F0502020204030204" pitchFamily="34" charset="0"/>
              </a:rPr>
              <a:t>Calculate difference and square it to get squared difference and calculate the mean of it then square root of which gives RMSE</a:t>
            </a:r>
            <a:endParaRPr lang="en-US" dirty="0"/>
          </a:p>
        </p:txBody>
      </p:sp>
    </p:spTree>
    <p:extLst>
      <p:ext uri="{BB962C8B-B14F-4D97-AF65-F5344CB8AC3E}">
        <p14:creationId xmlns:p14="http://schemas.microsoft.com/office/powerpoint/2010/main" val="11324812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C019FF-4CA2-45B9-A9EA-71A4E63B4AD7}"/>
              </a:ext>
            </a:extLst>
          </p:cNvPr>
          <p:cNvSpPr txBox="1"/>
          <p:nvPr/>
        </p:nvSpPr>
        <p:spPr>
          <a:xfrm>
            <a:off x="1175658" y="845901"/>
            <a:ext cx="9651998" cy="461665"/>
          </a:xfrm>
          <a:prstGeom prst="rect">
            <a:avLst/>
          </a:prstGeom>
          <a:noFill/>
        </p:spPr>
        <p:txBody>
          <a:bodyPr wrap="square" rtlCol="0">
            <a:spAutoFit/>
          </a:bodyPr>
          <a:lstStyle/>
          <a:p>
            <a:pPr>
              <a:spcBef>
                <a:spcPts val="600"/>
              </a:spcBef>
            </a:pPr>
            <a:r>
              <a:rPr lang="en-US" sz="2400" b="1" dirty="0">
                <a:latin typeface="+mj-lt"/>
              </a:rPr>
              <a:t>Mean Absolute Error (MAE)</a:t>
            </a:r>
          </a:p>
        </p:txBody>
      </p:sp>
      <p:sp>
        <p:nvSpPr>
          <p:cNvPr id="2" name="TextBox 1">
            <a:extLst>
              <a:ext uri="{FF2B5EF4-FFF2-40B4-BE49-F238E27FC236}">
                <a16:creationId xmlns:a16="http://schemas.microsoft.com/office/drawing/2014/main" id="{2CF74331-55AA-457C-BF53-90A8E7EFE2B7}"/>
              </a:ext>
            </a:extLst>
          </p:cNvPr>
          <p:cNvSpPr txBox="1"/>
          <p:nvPr/>
        </p:nvSpPr>
        <p:spPr>
          <a:xfrm>
            <a:off x="1175659" y="1393373"/>
            <a:ext cx="8544342" cy="120032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Mean Absolute Error (MAE) is a measure of the average size of the mistakes in a collection of predictions, without taking their direction into account. It is measured as the average absolute difference between the predicted values and the actual values and is used to assess the effectiveness of a regression model.</a:t>
            </a:r>
          </a:p>
        </p:txBody>
      </p:sp>
      <p:pic>
        <p:nvPicPr>
          <p:cNvPr id="5" name="Picture 4"/>
          <p:cNvPicPr>
            <a:picLocks noChangeAspect="1"/>
          </p:cNvPicPr>
          <p:nvPr/>
        </p:nvPicPr>
        <p:blipFill>
          <a:blip r:embed="rId2"/>
          <a:stretch>
            <a:fillRect/>
          </a:stretch>
        </p:blipFill>
        <p:spPr>
          <a:xfrm>
            <a:off x="3001119" y="2826254"/>
            <a:ext cx="4893422" cy="3099346"/>
          </a:xfrm>
          <a:prstGeom prst="rect">
            <a:avLst/>
          </a:prstGeom>
        </p:spPr>
      </p:pic>
    </p:spTree>
    <p:extLst>
      <p:ext uri="{BB962C8B-B14F-4D97-AF65-F5344CB8AC3E}">
        <p14:creationId xmlns:p14="http://schemas.microsoft.com/office/powerpoint/2010/main" val="23175460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Model’s Performance Measure Techniques</a:t>
            </a:r>
            <a:endParaRPr lang="en-GB" sz="2400" b="1" dirty="0">
              <a:latin typeface="+mj-lt"/>
            </a:endParaRPr>
          </a:p>
        </p:txBody>
      </p:sp>
      <p:sp>
        <p:nvSpPr>
          <p:cNvPr id="4" name="Rectangle 3"/>
          <p:cNvSpPr/>
          <p:nvPr/>
        </p:nvSpPr>
        <p:spPr>
          <a:xfrm>
            <a:off x="1396567" y="2573846"/>
            <a:ext cx="3305033" cy="1631216"/>
          </a:xfrm>
          <a:prstGeom prst="rect">
            <a:avLst/>
          </a:prstGeom>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Confusion Matrix</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Accuracy</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Precision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Recall</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F1 Score</a:t>
            </a:r>
          </a:p>
        </p:txBody>
      </p:sp>
      <p:sp>
        <p:nvSpPr>
          <p:cNvPr id="6" name="Rectangle 5"/>
          <p:cNvSpPr/>
          <p:nvPr/>
        </p:nvSpPr>
        <p:spPr>
          <a:xfrm>
            <a:off x="1396567" y="2067714"/>
            <a:ext cx="2049985" cy="400110"/>
          </a:xfrm>
          <a:prstGeom prst="rect">
            <a:avLst/>
          </a:prstGeom>
        </p:spPr>
        <p:txBody>
          <a:bodyPr wrap="none">
            <a:spAutoFit/>
          </a:bodyPr>
          <a:lstStyle/>
          <a:p>
            <a:r>
              <a:rPr lang="en-US" sz="2000" b="1" dirty="0">
                <a:latin typeface="Calibri" panose="020F0502020204030204" pitchFamily="34" charset="0"/>
                <a:cs typeface="Calibri" panose="020F0502020204030204" pitchFamily="34" charset="0"/>
              </a:rPr>
              <a:t>For Classification:</a:t>
            </a:r>
            <a:endParaRPr lang="en-US" sz="2000" b="1" dirty="0"/>
          </a:p>
        </p:txBody>
      </p:sp>
      <p:sp>
        <p:nvSpPr>
          <p:cNvPr id="7" name="Rectangle 6"/>
          <p:cNvSpPr/>
          <p:nvPr/>
        </p:nvSpPr>
        <p:spPr>
          <a:xfrm>
            <a:off x="4868167" y="2564092"/>
            <a:ext cx="4095833" cy="1323439"/>
          </a:xfrm>
          <a:prstGeom prst="rect">
            <a:avLst/>
          </a:prstGeom>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Mean Squared Error (MSE)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Root Mean Square Error (RMSE)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Mean Absolute Error (MAE)</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
        <p:nvSpPr>
          <p:cNvPr id="8" name="Rectangle 7"/>
          <p:cNvSpPr/>
          <p:nvPr/>
        </p:nvSpPr>
        <p:spPr>
          <a:xfrm>
            <a:off x="4868167" y="2057960"/>
            <a:ext cx="1809919" cy="400110"/>
          </a:xfrm>
          <a:prstGeom prst="rect">
            <a:avLst/>
          </a:prstGeom>
        </p:spPr>
        <p:txBody>
          <a:bodyPr wrap="none">
            <a:spAutoFit/>
          </a:bodyPr>
          <a:lstStyle/>
          <a:p>
            <a:r>
              <a:rPr lang="en-US" sz="2000" b="1" dirty="0">
                <a:latin typeface="Calibri" panose="020F0502020204030204" pitchFamily="34" charset="0"/>
                <a:cs typeface="Calibri" panose="020F0502020204030204" pitchFamily="34" charset="0"/>
              </a:rPr>
              <a:t>For Regression:</a:t>
            </a:r>
            <a:endParaRPr lang="en-US" sz="2000" b="1" dirty="0"/>
          </a:p>
        </p:txBody>
      </p:sp>
    </p:spTree>
    <p:extLst>
      <p:ext uri="{BB962C8B-B14F-4D97-AF65-F5344CB8AC3E}">
        <p14:creationId xmlns:p14="http://schemas.microsoft.com/office/powerpoint/2010/main" val="16665740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Confusion Matrix</a:t>
            </a:r>
            <a:endParaRPr lang="en-GB" sz="2400" b="1" dirty="0">
              <a:latin typeface="+mj-lt"/>
            </a:endParaRPr>
          </a:p>
        </p:txBody>
      </p:sp>
      <p:sp>
        <p:nvSpPr>
          <p:cNvPr id="3" name="TextBox 2">
            <a:extLst>
              <a:ext uri="{FF2B5EF4-FFF2-40B4-BE49-F238E27FC236}">
                <a16:creationId xmlns:a16="http://schemas.microsoft.com/office/drawing/2014/main" id="{E5675C91-C079-4A4D-A227-CA306F665400}"/>
              </a:ext>
            </a:extLst>
          </p:cNvPr>
          <p:cNvSpPr txBox="1"/>
          <p:nvPr/>
        </p:nvSpPr>
        <p:spPr>
          <a:xfrm>
            <a:off x="1034475" y="1488508"/>
            <a:ext cx="5449452" cy="1261884"/>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latin typeface="Calibri" panose="020F0502020204030204" pitchFamily="34" charset="0"/>
                <a:cs typeface="Calibri" panose="020F0502020204030204" pitchFamily="34" charset="0"/>
              </a:rPr>
              <a:t>Consider a classification model used to generate the result(see figure):</a:t>
            </a:r>
          </a:p>
          <a:p>
            <a:pPr marL="742950" lvl="1"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The blue points are labelled positive.</a:t>
            </a:r>
          </a:p>
          <a:p>
            <a:pPr marL="742950" lvl="1" indent="-285750">
              <a:buFont typeface="Courier New" panose="02070309020205020404" pitchFamily="49" charset="0"/>
              <a:buChar char="o"/>
            </a:pPr>
            <a:r>
              <a:rPr lang="en-US" dirty="0">
                <a:latin typeface="Calibri" panose="020F0502020204030204" pitchFamily="34" charset="0"/>
                <a:cs typeface="Calibri" panose="020F0502020204030204" pitchFamily="34" charset="0"/>
              </a:rPr>
              <a:t>The red points are labelled negative.</a:t>
            </a:r>
          </a:p>
        </p:txBody>
      </p:sp>
      <p:pic>
        <p:nvPicPr>
          <p:cNvPr id="1026" name="Picture 2" descr="Confusion Matrix">
            <a:extLst>
              <a:ext uri="{FF2B5EF4-FFF2-40B4-BE49-F238E27FC236}">
                <a16:creationId xmlns:a16="http://schemas.microsoft.com/office/drawing/2014/main" id="{D98682DE-2F80-4C93-A360-E15015D72E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6099" y="3623825"/>
            <a:ext cx="2337390" cy="16287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4D13D30C-FE53-4C92-B104-C194DBABF9F1}"/>
              </a:ext>
            </a:extLst>
          </p:cNvPr>
          <p:cNvSpPr txBox="1"/>
          <p:nvPr/>
        </p:nvSpPr>
        <p:spPr>
          <a:xfrm>
            <a:off x="968664" y="2925716"/>
            <a:ext cx="5717309"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Confusion Matrix Template:</a:t>
            </a:r>
            <a:endParaRPr lang="en-GB" sz="1400" b="1" dirty="0">
              <a:latin typeface="Calibri" panose="020F0502020204030204" pitchFamily="34" charset="0"/>
              <a:cs typeface="Calibri" panose="020F0502020204030204" pitchFamily="34" charset="0"/>
            </a:endParaRPr>
          </a:p>
        </p:txBody>
      </p:sp>
      <p:grpSp>
        <p:nvGrpSpPr>
          <p:cNvPr id="5" name="Group 4"/>
          <p:cNvGrpSpPr/>
          <p:nvPr/>
        </p:nvGrpSpPr>
        <p:grpSpPr>
          <a:xfrm>
            <a:off x="5545610" y="2404297"/>
            <a:ext cx="3659805" cy="3649496"/>
            <a:chOff x="5545610" y="2404297"/>
            <a:chExt cx="3659805" cy="3649496"/>
          </a:xfrm>
        </p:grpSpPr>
        <p:grpSp>
          <p:nvGrpSpPr>
            <p:cNvPr id="4" name="Group 3">
              <a:extLst>
                <a:ext uri="{FF2B5EF4-FFF2-40B4-BE49-F238E27FC236}">
                  <a16:creationId xmlns:a16="http://schemas.microsoft.com/office/drawing/2014/main" id="{EADD225D-627D-4D41-A396-2FB956F3A462}"/>
                </a:ext>
              </a:extLst>
            </p:cNvPr>
            <p:cNvGrpSpPr/>
            <p:nvPr/>
          </p:nvGrpSpPr>
          <p:grpSpPr>
            <a:xfrm>
              <a:off x="5545610" y="2404297"/>
              <a:ext cx="3659805" cy="2835771"/>
              <a:chOff x="6862619" y="1415507"/>
              <a:chExt cx="4221018" cy="3098981"/>
            </a:xfrm>
          </p:grpSpPr>
          <p:graphicFrame>
            <p:nvGraphicFramePr>
              <p:cNvPr id="6" name="Chart 5">
                <a:extLst>
                  <a:ext uri="{FF2B5EF4-FFF2-40B4-BE49-F238E27FC236}">
                    <a16:creationId xmlns:a16="http://schemas.microsoft.com/office/drawing/2014/main" id="{22614F07-AB4E-44BF-A9E5-4D6B4DE5AA69}"/>
                  </a:ext>
                </a:extLst>
              </p:cNvPr>
              <p:cNvGraphicFramePr/>
              <p:nvPr>
                <p:extLst>
                  <p:ext uri="{D42A27DB-BD31-4B8C-83A1-F6EECF244321}">
                    <p14:modId xmlns:p14="http://schemas.microsoft.com/office/powerpoint/2010/main" val="2752672700"/>
                  </p:ext>
                </p:extLst>
              </p:nvPr>
            </p:nvGraphicFramePr>
            <p:xfrm>
              <a:off x="6862619" y="1415507"/>
              <a:ext cx="4221018" cy="3098981"/>
            </p:xfrm>
            <a:graphic>
              <a:graphicData uri="http://schemas.openxmlformats.org/drawingml/2006/chart">
                <c:chart xmlns:c="http://schemas.openxmlformats.org/drawingml/2006/chart" xmlns:r="http://schemas.openxmlformats.org/officeDocument/2006/relationships" r:id="rId3"/>
              </a:graphicData>
            </a:graphic>
          </p:graphicFrame>
          <p:sp>
            <p:nvSpPr>
              <p:cNvPr id="7" name="Oval 6">
                <a:extLst>
                  <a:ext uri="{FF2B5EF4-FFF2-40B4-BE49-F238E27FC236}">
                    <a16:creationId xmlns:a16="http://schemas.microsoft.com/office/drawing/2014/main" id="{87013DA0-CBD6-4963-A069-74CCCE313558}"/>
                  </a:ext>
                </a:extLst>
              </p:cNvPr>
              <p:cNvSpPr/>
              <p:nvPr/>
            </p:nvSpPr>
            <p:spPr>
              <a:xfrm>
                <a:off x="7712363" y="283022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D19C3946-163D-4726-83C3-D65FCDEE0BB1}"/>
                  </a:ext>
                </a:extLst>
              </p:cNvPr>
              <p:cNvSpPr/>
              <p:nvPr/>
            </p:nvSpPr>
            <p:spPr>
              <a:xfrm>
                <a:off x="8603672" y="2461130"/>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E525DE95-7A70-46C8-A3F6-403DE87F7E4D}"/>
                  </a:ext>
                </a:extLst>
              </p:cNvPr>
              <p:cNvSpPr/>
              <p:nvPr/>
            </p:nvSpPr>
            <p:spPr>
              <a:xfrm>
                <a:off x="8065654" y="2423048"/>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D8292288-22E3-4B02-A914-D665006E10CA}"/>
                  </a:ext>
                </a:extLst>
              </p:cNvPr>
              <p:cNvSpPr/>
              <p:nvPr/>
            </p:nvSpPr>
            <p:spPr>
              <a:xfrm>
                <a:off x="8973128" y="2465748"/>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4C092591-F8CF-40D5-8F43-9973D609F21D}"/>
                  </a:ext>
                </a:extLst>
              </p:cNvPr>
              <p:cNvSpPr/>
              <p:nvPr/>
            </p:nvSpPr>
            <p:spPr>
              <a:xfrm>
                <a:off x="9139383" y="214087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969454DC-DDD4-4916-9D1E-D0872AC282BC}"/>
                  </a:ext>
                </a:extLst>
              </p:cNvPr>
              <p:cNvSpPr/>
              <p:nvPr/>
            </p:nvSpPr>
            <p:spPr>
              <a:xfrm>
                <a:off x="9351818" y="2845312"/>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43C677C9-4DED-48B4-B520-EC263EFCBC56}"/>
                  </a:ext>
                </a:extLst>
              </p:cNvPr>
              <p:cNvSpPr/>
              <p:nvPr/>
            </p:nvSpPr>
            <p:spPr>
              <a:xfrm>
                <a:off x="9758217" y="198243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7C499A-C642-4153-A005-94F5EE203233}"/>
                  </a:ext>
                </a:extLst>
              </p:cNvPr>
              <p:cNvSpPr/>
              <p:nvPr/>
            </p:nvSpPr>
            <p:spPr>
              <a:xfrm>
                <a:off x="8230428" y="2762185"/>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950E4279-49B5-4A93-B7E7-AA7C360971CB}"/>
                  </a:ext>
                </a:extLst>
              </p:cNvPr>
              <p:cNvSpPr/>
              <p:nvPr/>
            </p:nvSpPr>
            <p:spPr>
              <a:xfrm>
                <a:off x="9439563" y="2227136"/>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71DF182-8205-408C-8E27-3900CDF2A7BB}"/>
                  </a:ext>
                </a:extLst>
              </p:cNvPr>
              <p:cNvSpPr/>
              <p:nvPr/>
            </p:nvSpPr>
            <p:spPr>
              <a:xfrm>
                <a:off x="8806873" y="3447292"/>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EA5818B7-5E8F-4677-856A-6B500B10CF34}"/>
                  </a:ext>
                </a:extLst>
              </p:cNvPr>
              <p:cNvSpPr/>
              <p:nvPr/>
            </p:nvSpPr>
            <p:spPr>
              <a:xfrm>
                <a:off x="8959274" y="2996478"/>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85075389-0A6A-41CF-A221-F04663BC594E}"/>
                  </a:ext>
                </a:extLst>
              </p:cNvPr>
              <p:cNvSpPr/>
              <p:nvPr/>
            </p:nvSpPr>
            <p:spPr>
              <a:xfrm>
                <a:off x="9758218" y="2632489"/>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67BFFB2A-DD87-4FD5-96C8-83E820008AA0}"/>
                  </a:ext>
                </a:extLst>
              </p:cNvPr>
              <p:cNvSpPr/>
              <p:nvPr/>
            </p:nvSpPr>
            <p:spPr>
              <a:xfrm>
                <a:off x="9855200" y="3000375"/>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72C58B8A-9542-4B89-92E6-3CA2ECE37637}"/>
                  </a:ext>
                </a:extLst>
              </p:cNvPr>
              <p:cNvSpPr/>
              <p:nvPr/>
            </p:nvSpPr>
            <p:spPr>
              <a:xfrm>
                <a:off x="10220035" y="2116372"/>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BD7C499A-C642-4153-A005-94F5EE203233}"/>
                  </a:ext>
                </a:extLst>
              </p:cNvPr>
              <p:cNvSpPr/>
              <p:nvPr/>
            </p:nvSpPr>
            <p:spPr>
              <a:xfrm>
                <a:off x="8230427" y="2758414"/>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950E4279-49B5-4A93-B7E7-AA7C360971CB}"/>
                  </a:ext>
                </a:extLst>
              </p:cNvPr>
              <p:cNvSpPr/>
              <p:nvPr/>
            </p:nvSpPr>
            <p:spPr>
              <a:xfrm>
                <a:off x="9439562" y="2223365"/>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85075389-0A6A-41CF-A221-F04663BC594E}"/>
                  </a:ext>
                </a:extLst>
              </p:cNvPr>
              <p:cNvSpPr/>
              <p:nvPr/>
            </p:nvSpPr>
            <p:spPr>
              <a:xfrm>
                <a:off x="9758217" y="2628718"/>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67BFFB2A-DD87-4FD5-96C8-83E820008AA0}"/>
                  </a:ext>
                </a:extLst>
              </p:cNvPr>
              <p:cNvSpPr/>
              <p:nvPr/>
            </p:nvSpPr>
            <p:spPr>
              <a:xfrm>
                <a:off x="9855199" y="2996604"/>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72C58B8A-9542-4B89-92E6-3CA2ECE37637}"/>
                  </a:ext>
                </a:extLst>
              </p:cNvPr>
              <p:cNvSpPr/>
              <p:nvPr/>
            </p:nvSpPr>
            <p:spPr>
              <a:xfrm>
                <a:off x="10220034" y="2112601"/>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Oval 24">
              <a:extLst>
                <a:ext uri="{FF2B5EF4-FFF2-40B4-BE49-F238E27FC236}">
                  <a16:creationId xmlns:a16="http://schemas.microsoft.com/office/drawing/2014/main" id="{34CA2CA6-BCD8-445B-B19F-521BE1F10FDD}"/>
                </a:ext>
              </a:extLst>
            </p:cNvPr>
            <p:cNvSpPr/>
            <p:nvPr/>
          </p:nvSpPr>
          <p:spPr>
            <a:xfrm>
              <a:off x="6403966" y="5792758"/>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D5CD911C-2CD6-4B23-BAE3-5E2C7998D5AB}"/>
                </a:ext>
              </a:extLst>
            </p:cNvPr>
            <p:cNvSpPr txBox="1"/>
            <p:nvPr/>
          </p:nvSpPr>
          <p:spPr>
            <a:xfrm>
              <a:off x="6588693" y="5715239"/>
              <a:ext cx="2205180" cy="338554"/>
            </a:xfrm>
            <a:prstGeom prst="rect">
              <a:avLst/>
            </a:prstGeom>
            <a:noFill/>
          </p:spPr>
          <p:txBody>
            <a:bodyPr wrap="square" rtlCol="0">
              <a:spAutoFit/>
            </a:bodyPr>
            <a:lstStyle/>
            <a:p>
              <a:r>
                <a:rPr lang="en-US" sz="1600" b="1" dirty="0">
                  <a:latin typeface="Lora" pitchFamily="2" charset="0"/>
                </a:rPr>
                <a:t>Red Type  </a:t>
              </a:r>
              <a:r>
                <a:rPr lang="en-US" sz="1050" b="1" dirty="0">
                  <a:latin typeface="Lora" pitchFamily="2" charset="0"/>
                </a:rPr>
                <a:t>(Negative Type)</a:t>
              </a:r>
              <a:endParaRPr lang="en-GB" sz="1600" b="1" dirty="0">
                <a:latin typeface="Lora" pitchFamily="2" charset="0"/>
              </a:endParaRPr>
            </a:p>
          </p:txBody>
        </p:sp>
        <p:sp>
          <p:nvSpPr>
            <p:cNvPr id="38" name="Oval 37">
              <a:extLst>
                <a:ext uri="{FF2B5EF4-FFF2-40B4-BE49-F238E27FC236}">
                  <a16:creationId xmlns:a16="http://schemas.microsoft.com/office/drawing/2014/main" id="{98C01251-23CB-4E83-96C8-963EE5851127}"/>
                </a:ext>
              </a:extLst>
            </p:cNvPr>
            <p:cNvSpPr/>
            <p:nvPr/>
          </p:nvSpPr>
          <p:spPr>
            <a:xfrm>
              <a:off x="6403965" y="547763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a:extLst>
                <a:ext uri="{FF2B5EF4-FFF2-40B4-BE49-F238E27FC236}">
                  <a16:creationId xmlns:a16="http://schemas.microsoft.com/office/drawing/2014/main" id="{1490A8B2-C841-4D12-8A85-E75AED1FBF76}"/>
                </a:ext>
              </a:extLst>
            </p:cNvPr>
            <p:cNvSpPr txBox="1"/>
            <p:nvPr/>
          </p:nvSpPr>
          <p:spPr>
            <a:xfrm>
              <a:off x="6585791" y="5383747"/>
              <a:ext cx="2337391" cy="338554"/>
            </a:xfrm>
            <a:prstGeom prst="rect">
              <a:avLst/>
            </a:prstGeom>
            <a:noFill/>
          </p:spPr>
          <p:txBody>
            <a:bodyPr wrap="square" rtlCol="0">
              <a:spAutoFit/>
            </a:bodyPr>
            <a:lstStyle/>
            <a:p>
              <a:r>
                <a:rPr lang="en-US" sz="1600" b="1" dirty="0">
                  <a:latin typeface="Lora" pitchFamily="2" charset="0"/>
                </a:rPr>
                <a:t>Blue Type </a:t>
              </a:r>
              <a:r>
                <a:rPr lang="en-US" sz="1000" b="1" dirty="0">
                  <a:latin typeface="Lora" pitchFamily="2" charset="0"/>
                </a:rPr>
                <a:t>(Positive Type)</a:t>
              </a:r>
              <a:endParaRPr lang="en-GB" sz="1600" b="1" dirty="0">
                <a:latin typeface="Lora" pitchFamily="2" charset="0"/>
              </a:endParaRPr>
            </a:p>
          </p:txBody>
        </p:sp>
      </p:grpSp>
    </p:spTree>
    <p:extLst>
      <p:ext uri="{BB962C8B-B14F-4D97-AF65-F5344CB8AC3E}">
        <p14:creationId xmlns:p14="http://schemas.microsoft.com/office/powerpoint/2010/main" val="1257594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Confusion Matrix(cont..)</a:t>
            </a:r>
            <a:endParaRPr lang="en-GB" sz="2400" b="1" dirty="0">
              <a:latin typeface="+mj-lt"/>
            </a:endParaRPr>
          </a:p>
        </p:txBody>
      </p:sp>
      <p:sp>
        <p:nvSpPr>
          <p:cNvPr id="3" name="TextBox 2">
            <a:extLst>
              <a:ext uri="{FF2B5EF4-FFF2-40B4-BE49-F238E27FC236}">
                <a16:creationId xmlns:a16="http://schemas.microsoft.com/office/drawing/2014/main" id="{E5675C91-C079-4A4D-A227-CA306F665400}"/>
              </a:ext>
            </a:extLst>
          </p:cNvPr>
          <p:cNvSpPr txBox="1"/>
          <p:nvPr/>
        </p:nvSpPr>
        <p:spPr>
          <a:xfrm>
            <a:off x="1034475" y="1650604"/>
            <a:ext cx="9651998"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Making the Confusion Matrix:</a:t>
            </a:r>
          </a:p>
        </p:txBody>
      </p:sp>
      <p:sp>
        <p:nvSpPr>
          <p:cNvPr id="39" name="TextBox 38">
            <a:extLst>
              <a:ext uri="{FF2B5EF4-FFF2-40B4-BE49-F238E27FC236}">
                <a16:creationId xmlns:a16="http://schemas.microsoft.com/office/drawing/2014/main" id="{3E0D6DB4-D7B2-4864-9D03-D1E15BDE8488}"/>
              </a:ext>
            </a:extLst>
          </p:cNvPr>
          <p:cNvSpPr txBox="1"/>
          <p:nvPr/>
        </p:nvSpPr>
        <p:spPr>
          <a:xfrm>
            <a:off x="1071420" y="2027219"/>
            <a:ext cx="5828144" cy="1200329"/>
          </a:xfrm>
          <a:prstGeom prst="rect">
            <a:avLst/>
          </a:prstGeom>
          <a:noFill/>
        </p:spPr>
        <p:txBody>
          <a:bodyPr wrap="square" rtlCol="0">
            <a:spAutoFit/>
          </a:bodyPr>
          <a:lstStyle/>
          <a:p>
            <a:pPr marL="342900" indent="-342900">
              <a:buFont typeface="Wingdings" panose="05000000000000000000" pitchFamily="2" charset="2"/>
              <a:buChar char="q"/>
            </a:pPr>
            <a:r>
              <a:rPr lang="en-US" dirty="0">
                <a:latin typeface="Calibri" panose="020F0502020204030204" pitchFamily="34" charset="0"/>
                <a:cs typeface="Calibri" panose="020F0502020204030204" pitchFamily="34" charset="0"/>
              </a:rPr>
              <a:t>True Positive:	  </a:t>
            </a:r>
            <a:r>
              <a:rPr lang="en-US" b="1" dirty="0">
                <a:solidFill>
                  <a:srgbClr val="0070C0"/>
                </a:solidFill>
                <a:latin typeface="Calibri" panose="020F0502020204030204" pitchFamily="34" charset="0"/>
                <a:cs typeface="Calibri" panose="020F0502020204030204" pitchFamily="34" charset="0"/>
              </a:rPr>
              <a:t>6 blue above line</a:t>
            </a:r>
            <a:r>
              <a:rPr lang="en-US" dirty="0">
                <a:latin typeface="Calibri" panose="020F0502020204030204" pitchFamily="34" charset="0"/>
                <a:cs typeface="Calibri" panose="020F0502020204030204" pitchFamily="34" charset="0"/>
              </a:rPr>
              <a:t>.   (TP)</a:t>
            </a:r>
          </a:p>
          <a:p>
            <a:pPr marL="342900" indent="-342900">
              <a:buFont typeface="Wingdings" panose="05000000000000000000" pitchFamily="2" charset="2"/>
              <a:buChar char="q"/>
            </a:pPr>
            <a:r>
              <a:rPr lang="en-US" dirty="0">
                <a:latin typeface="Calibri" panose="020F0502020204030204" pitchFamily="34" charset="0"/>
                <a:cs typeface="Calibri" panose="020F0502020204030204" pitchFamily="34" charset="0"/>
              </a:rPr>
              <a:t>True Negative: </a:t>
            </a:r>
            <a:r>
              <a:rPr lang="en-US" b="1" dirty="0">
                <a:solidFill>
                  <a:srgbClr val="C00000"/>
                </a:solidFill>
                <a:latin typeface="Calibri" panose="020F0502020204030204" pitchFamily="34" charset="0"/>
                <a:cs typeface="Calibri" panose="020F0502020204030204" pitchFamily="34" charset="0"/>
              </a:rPr>
              <a:t>5 red below line</a:t>
            </a:r>
            <a:r>
              <a:rPr lang="en-US" dirty="0">
                <a:solidFill>
                  <a:srgbClr val="C00000"/>
                </a:solidFill>
                <a:latin typeface="Calibri" panose="020F0502020204030204" pitchFamily="34" charset="0"/>
                <a:cs typeface="Calibri" panose="020F0502020204030204" pitchFamily="34" charset="0"/>
              </a:rPr>
              <a:t>.    (TN)</a:t>
            </a:r>
          </a:p>
          <a:p>
            <a:pPr marL="342900" indent="-342900">
              <a:buFont typeface="Wingdings" panose="05000000000000000000" pitchFamily="2" charset="2"/>
              <a:buChar char="q"/>
            </a:pPr>
            <a:r>
              <a:rPr lang="en-US" dirty="0">
                <a:latin typeface="Calibri" panose="020F0502020204030204" pitchFamily="34" charset="0"/>
                <a:cs typeface="Calibri" panose="020F0502020204030204" pitchFamily="34" charset="0"/>
              </a:rPr>
              <a:t>False Positive: </a:t>
            </a:r>
            <a:r>
              <a:rPr lang="en-US" b="1" dirty="0">
                <a:solidFill>
                  <a:srgbClr val="C00000"/>
                </a:solidFill>
                <a:latin typeface="Calibri" panose="020F0502020204030204" pitchFamily="34" charset="0"/>
                <a:cs typeface="Calibri" panose="020F0502020204030204" pitchFamily="34" charset="0"/>
              </a:rPr>
              <a:t>2 red above line     </a:t>
            </a:r>
            <a:r>
              <a:rPr lang="en-US" dirty="0">
                <a:solidFill>
                  <a:srgbClr val="C00000"/>
                </a:solidFill>
                <a:latin typeface="Calibri" panose="020F0502020204030204" pitchFamily="34" charset="0"/>
                <a:cs typeface="Calibri" panose="020F0502020204030204" pitchFamily="34" charset="0"/>
              </a:rPr>
              <a:t>(FP)</a:t>
            </a:r>
          </a:p>
          <a:p>
            <a:pPr marL="342900" indent="-342900">
              <a:buFont typeface="Wingdings" panose="05000000000000000000" pitchFamily="2" charset="2"/>
              <a:buChar char="q"/>
            </a:pPr>
            <a:r>
              <a:rPr lang="en-US" dirty="0">
                <a:latin typeface="Calibri" panose="020F0502020204030204" pitchFamily="34" charset="0"/>
                <a:cs typeface="Calibri" panose="020F0502020204030204" pitchFamily="34" charset="0"/>
              </a:rPr>
              <a:t>False Negative:  </a:t>
            </a:r>
            <a:r>
              <a:rPr lang="en-US" b="1" dirty="0">
                <a:solidFill>
                  <a:srgbClr val="0070C0"/>
                </a:solidFill>
                <a:latin typeface="Calibri" panose="020F0502020204030204" pitchFamily="34" charset="0"/>
                <a:cs typeface="Calibri" panose="020F0502020204030204" pitchFamily="34" charset="0"/>
              </a:rPr>
              <a:t>1 blue below line.   (FN)</a:t>
            </a:r>
            <a:endParaRPr lang="en-GB" dirty="0">
              <a:latin typeface="Calibri" panose="020F0502020204030204" pitchFamily="34" charset="0"/>
              <a:cs typeface="Calibri" panose="020F0502020204030204" pitchFamily="34" charset="0"/>
            </a:endParaRPr>
          </a:p>
        </p:txBody>
      </p:sp>
      <p:graphicFrame>
        <p:nvGraphicFramePr>
          <p:cNvPr id="40" name="Table 40">
            <a:extLst>
              <a:ext uri="{FF2B5EF4-FFF2-40B4-BE49-F238E27FC236}">
                <a16:creationId xmlns:a16="http://schemas.microsoft.com/office/drawing/2014/main" id="{4C2097F0-FB86-4101-9172-0242C0608B00}"/>
              </a:ext>
            </a:extLst>
          </p:cNvPr>
          <p:cNvGraphicFramePr>
            <a:graphicFrameLocks noGrp="1"/>
          </p:cNvGraphicFramePr>
          <p:nvPr>
            <p:extLst>
              <p:ext uri="{D42A27DB-BD31-4B8C-83A1-F6EECF244321}">
                <p14:modId xmlns:p14="http://schemas.microsoft.com/office/powerpoint/2010/main" val="1118066008"/>
              </p:ext>
            </p:extLst>
          </p:nvPr>
        </p:nvGraphicFramePr>
        <p:xfrm>
          <a:off x="1126837" y="3503272"/>
          <a:ext cx="4733637" cy="1152278"/>
        </p:xfrm>
        <a:graphic>
          <a:graphicData uri="http://schemas.openxmlformats.org/drawingml/2006/table">
            <a:tbl>
              <a:tblPr firstRow="1" bandRow="1">
                <a:tableStyleId>{073A0DAA-6AF3-43AB-8588-CEC1D06C72B9}</a:tableStyleId>
              </a:tblPr>
              <a:tblGrid>
                <a:gridCol w="1577879">
                  <a:extLst>
                    <a:ext uri="{9D8B030D-6E8A-4147-A177-3AD203B41FA5}">
                      <a16:colId xmlns:a16="http://schemas.microsoft.com/office/drawing/2014/main" val="2774437030"/>
                    </a:ext>
                  </a:extLst>
                </a:gridCol>
                <a:gridCol w="1577879">
                  <a:extLst>
                    <a:ext uri="{9D8B030D-6E8A-4147-A177-3AD203B41FA5}">
                      <a16:colId xmlns:a16="http://schemas.microsoft.com/office/drawing/2014/main" val="2060742505"/>
                    </a:ext>
                  </a:extLst>
                </a:gridCol>
                <a:gridCol w="1577879">
                  <a:extLst>
                    <a:ext uri="{9D8B030D-6E8A-4147-A177-3AD203B41FA5}">
                      <a16:colId xmlns:a16="http://schemas.microsoft.com/office/drawing/2014/main" val="55816435"/>
                    </a:ext>
                  </a:extLst>
                </a:gridCol>
              </a:tblGrid>
              <a:tr h="0">
                <a:tc>
                  <a:txBody>
                    <a:bodyPr/>
                    <a:lstStyle/>
                    <a:p>
                      <a:endParaRPr lang="en-GB" dirty="0"/>
                    </a:p>
                  </a:txBody>
                  <a:tcPr anchor="ctr"/>
                </a:tc>
                <a:tc>
                  <a:txBody>
                    <a:bodyPr/>
                    <a:lstStyle/>
                    <a:p>
                      <a:pPr algn="ctr"/>
                      <a:r>
                        <a:rPr lang="en-US" sz="1200" dirty="0"/>
                        <a:t>Predicted Blues</a:t>
                      </a:r>
                      <a:endParaRPr lang="en-GB" sz="1200" dirty="0"/>
                    </a:p>
                  </a:txBody>
                  <a:tcPr anchor="ctr"/>
                </a:tc>
                <a:tc>
                  <a:txBody>
                    <a:bodyPr/>
                    <a:lstStyle/>
                    <a:p>
                      <a:r>
                        <a:rPr lang="en-US" sz="1200" dirty="0"/>
                        <a:t>Predicted Reds</a:t>
                      </a:r>
                      <a:endParaRPr lang="en-GB" sz="1200" dirty="0"/>
                    </a:p>
                  </a:txBody>
                  <a:tcPr anchor="ctr"/>
                </a:tc>
                <a:extLst>
                  <a:ext uri="{0D108BD9-81ED-4DB2-BD59-A6C34878D82A}">
                    <a16:rowId xmlns:a16="http://schemas.microsoft.com/office/drawing/2014/main" val="1895548106"/>
                  </a:ext>
                </a:extLst>
              </a:tr>
              <a:tr h="393259">
                <a:tc>
                  <a:txBody>
                    <a:bodyPr/>
                    <a:lstStyle/>
                    <a:p>
                      <a:r>
                        <a:rPr lang="en-US" sz="1200" b="1" dirty="0"/>
                        <a:t>Actual Blues</a:t>
                      </a:r>
                      <a:endParaRPr lang="en-GB" sz="1200" b="1" dirty="0"/>
                    </a:p>
                  </a:txBody>
                  <a:tcPr anchor="ctr"/>
                </a:tc>
                <a:tc>
                  <a:txBody>
                    <a:bodyPr/>
                    <a:lstStyle/>
                    <a:p>
                      <a:pPr algn="ctr"/>
                      <a:r>
                        <a:rPr lang="en-US" dirty="0"/>
                        <a:t>6 (TP)</a:t>
                      </a:r>
                      <a:endParaRPr lang="en-GB" dirty="0"/>
                    </a:p>
                  </a:txBody>
                  <a:tcPr anchor="ctr"/>
                </a:tc>
                <a:tc>
                  <a:txBody>
                    <a:bodyPr/>
                    <a:lstStyle/>
                    <a:p>
                      <a:pPr algn="ctr"/>
                      <a:r>
                        <a:rPr lang="en-US" dirty="0"/>
                        <a:t>1 (FN)</a:t>
                      </a:r>
                      <a:endParaRPr lang="en-GB" dirty="0"/>
                    </a:p>
                  </a:txBody>
                  <a:tcPr anchor="ctr"/>
                </a:tc>
                <a:extLst>
                  <a:ext uri="{0D108BD9-81ED-4DB2-BD59-A6C34878D82A}">
                    <a16:rowId xmlns:a16="http://schemas.microsoft.com/office/drawing/2014/main" val="1698249071"/>
                  </a:ext>
                </a:extLst>
              </a:tr>
              <a:tr h="393259">
                <a:tc>
                  <a:txBody>
                    <a:bodyPr/>
                    <a:lstStyle/>
                    <a:p>
                      <a:r>
                        <a:rPr lang="en-US" sz="1200" b="1" dirty="0"/>
                        <a:t>Actual Reds</a:t>
                      </a:r>
                      <a:endParaRPr lang="en-GB" sz="1200" b="1" dirty="0"/>
                    </a:p>
                  </a:txBody>
                  <a:tcPr anchor="ctr"/>
                </a:tc>
                <a:tc>
                  <a:txBody>
                    <a:bodyPr/>
                    <a:lstStyle/>
                    <a:p>
                      <a:pPr algn="ctr"/>
                      <a:r>
                        <a:rPr lang="en-US" dirty="0"/>
                        <a:t>2 (FP)</a:t>
                      </a:r>
                      <a:endParaRPr lang="en-GB" dirty="0"/>
                    </a:p>
                  </a:txBody>
                  <a:tcPr anchor="ctr"/>
                </a:tc>
                <a:tc>
                  <a:txBody>
                    <a:bodyPr/>
                    <a:lstStyle/>
                    <a:p>
                      <a:pPr algn="ctr"/>
                      <a:r>
                        <a:rPr lang="en-US" dirty="0"/>
                        <a:t>5 (TN)</a:t>
                      </a:r>
                      <a:endParaRPr lang="en-GB" dirty="0"/>
                    </a:p>
                  </a:txBody>
                  <a:tcPr anchor="ctr"/>
                </a:tc>
                <a:extLst>
                  <a:ext uri="{0D108BD9-81ED-4DB2-BD59-A6C34878D82A}">
                    <a16:rowId xmlns:a16="http://schemas.microsoft.com/office/drawing/2014/main" val="2475666858"/>
                  </a:ext>
                </a:extLst>
              </a:tr>
            </a:tbl>
          </a:graphicData>
        </a:graphic>
      </p:graphicFrame>
      <p:sp>
        <p:nvSpPr>
          <p:cNvPr id="41" name="TextBox 40">
            <a:extLst>
              <a:ext uri="{FF2B5EF4-FFF2-40B4-BE49-F238E27FC236}">
                <a16:creationId xmlns:a16="http://schemas.microsoft.com/office/drawing/2014/main" id="{0EDD6652-4B66-47EF-A1EE-6391BEE07A9B}"/>
              </a:ext>
            </a:extLst>
          </p:cNvPr>
          <p:cNvSpPr txBox="1"/>
          <p:nvPr/>
        </p:nvSpPr>
        <p:spPr>
          <a:xfrm>
            <a:off x="1071419" y="4950691"/>
            <a:ext cx="7587669"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Total Predictions : 					</a:t>
            </a:r>
            <a:r>
              <a:rPr lang="en-US" sz="1600" b="1" dirty="0">
                <a:latin typeface="Calibri" panose="020F0502020204030204" pitchFamily="34" charset="0"/>
                <a:cs typeface="Calibri" panose="020F0502020204030204" pitchFamily="34" charset="0"/>
              </a:rPr>
              <a:t>14</a:t>
            </a:r>
          </a:p>
          <a:p>
            <a:r>
              <a:rPr lang="en-US" sz="1600" dirty="0">
                <a:latin typeface="Calibri" panose="020F0502020204030204" pitchFamily="34" charset="0"/>
                <a:cs typeface="Calibri" panose="020F0502020204030204" pitchFamily="34" charset="0"/>
              </a:rPr>
              <a:t>Total Right Predictions</a:t>
            </a:r>
            <a:r>
              <a:rPr lang="en-US" sz="1600" dirty="0">
                <a:latin typeface="Calibri" panose="020F0502020204030204" pitchFamily="34" charset="0"/>
                <a:cs typeface="Calibri" panose="020F0502020204030204" pitchFamily="34" charset="0"/>
                <a:sym typeface="Wingdings" panose="05000000000000000000" pitchFamily="2" charset="2"/>
              </a:rPr>
              <a:t>: (TP+TN)</a:t>
            </a:r>
            <a:r>
              <a:rPr lang="en-US" sz="1600"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6+5 = 11</a:t>
            </a:r>
          </a:p>
          <a:p>
            <a:r>
              <a:rPr lang="en-US" sz="1600" dirty="0">
                <a:latin typeface="Calibri" panose="020F0502020204030204" pitchFamily="34" charset="0"/>
                <a:cs typeface="Calibri" panose="020F0502020204030204" pitchFamily="34" charset="0"/>
              </a:rPr>
              <a:t>Total Wrong Predictions: (FP+FN)		</a:t>
            </a:r>
            <a:r>
              <a:rPr lang="en-US" sz="1600" b="1" dirty="0">
                <a:latin typeface="Calibri" panose="020F0502020204030204" pitchFamily="34" charset="0"/>
                <a:cs typeface="Calibri" panose="020F0502020204030204" pitchFamily="34" charset="0"/>
              </a:rPr>
              <a:t>2+1 = 3</a:t>
            </a:r>
            <a:endParaRPr lang="en-GB" sz="1600" b="1" dirty="0">
              <a:latin typeface="Calibri" panose="020F0502020204030204" pitchFamily="34" charset="0"/>
              <a:cs typeface="Calibri" panose="020F0502020204030204" pitchFamily="34" charset="0"/>
            </a:endParaRPr>
          </a:p>
        </p:txBody>
      </p:sp>
      <p:grpSp>
        <p:nvGrpSpPr>
          <p:cNvPr id="46" name="Group 45"/>
          <p:cNvGrpSpPr/>
          <p:nvPr/>
        </p:nvGrpSpPr>
        <p:grpSpPr>
          <a:xfrm>
            <a:off x="6085610" y="1777897"/>
            <a:ext cx="3659805" cy="3649496"/>
            <a:chOff x="5545610" y="2404297"/>
            <a:chExt cx="3659805" cy="3649496"/>
          </a:xfrm>
        </p:grpSpPr>
        <p:grpSp>
          <p:nvGrpSpPr>
            <p:cNvPr id="47" name="Group 46">
              <a:extLst>
                <a:ext uri="{FF2B5EF4-FFF2-40B4-BE49-F238E27FC236}">
                  <a16:creationId xmlns:a16="http://schemas.microsoft.com/office/drawing/2014/main" id="{EADD225D-627D-4D41-A396-2FB956F3A462}"/>
                </a:ext>
              </a:extLst>
            </p:cNvPr>
            <p:cNvGrpSpPr/>
            <p:nvPr/>
          </p:nvGrpSpPr>
          <p:grpSpPr>
            <a:xfrm>
              <a:off x="5545610" y="2404297"/>
              <a:ext cx="3659805" cy="2835771"/>
              <a:chOff x="6862619" y="1415508"/>
              <a:chExt cx="4221018" cy="3098981"/>
            </a:xfrm>
          </p:grpSpPr>
          <p:graphicFrame>
            <p:nvGraphicFramePr>
              <p:cNvPr id="52" name="Chart 51">
                <a:extLst>
                  <a:ext uri="{FF2B5EF4-FFF2-40B4-BE49-F238E27FC236}">
                    <a16:creationId xmlns:a16="http://schemas.microsoft.com/office/drawing/2014/main" id="{22614F07-AB4E-44BF-A9E5-4D6B4DE5AA69}"/>
                  </a:ext>
                </a:extLst>
              </p:cNvPr>
              <p:cNvGraphicFramePr/>
              <p:nvPr>
                <p:extLst>
                  <p:ext uri="{D42A27DB-BD31-4B8C-83A1-F6EECF244321}">
                    <p14:modId xmlns:p14="http://schemas.microsoft.com/office/powerpoint/2010/main" val="3944426723"/>
                  </p:ext>
                </p:extLst>
              </p:nvPr>
            </p:nvGraphicFramePr>
            <p:xfrm>
              <a:off x="6862619" y="1415508"/>
              <a:ext cx="4221018" cy="3098981"/>
            </p:xfrm>
            <a:graphic>
              <a:graphicData uri="http://schemas.openxmlformats.org/drawingml/2006/chart">
                <c:chart xmlns:c="http://schemas.openxmlformats.org/drawingml/2006/chart" xmlns:r="http://schemas.openxmlformats.org/officeDocument/2006/relationships" r:id="rId2"/>
              </a:graphicData>
            </a:graphic>
          </p:graphicFrame>
          <p:sp>
            <p:nvSpPr>
              <p:cNvPr id="53" name="Oval 52">
                <a:extLst>
                  <a:ext uri="{FF2B5EF4-FFF2-40B4-BE49-F238E27FC236}">
                    <a16:creationId xmlns:a16="http://schemas.microsoft.com/office/drawing/2014/main" id="{87013DA0-CBD6-4963-A069-74CCCE313558}"/>
                  </a:ext>
                </a:extLst>
              </p:cNvPr>
              <p:cNvSpPr/>
              <p:nvPr/>
            </p:nvSpPr>
            <p:spPr>
              <a:xfrm>
                <a:off x="7712363" y="283022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D19C3946-163D-4726-83C3-D65FCDEE0BB1}"/>
                  </a:ext>
                </a:extLst>
              </p:cNvPr>
              <p:cNvSpPr/>
              <p:nvPr/>
            </p:nvSpPr>
            <p:spPr>
              <a:xfrm>
                <a:off x="8603672" y="2461130"/>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E525DE95-7A70-46C8-A3F6-403DE87F7E4D}"/>
                  </a:ext>
                </a:extLst>
              </p:cNvPr>
              <p:cNvSpPr/>
              <p:nvPr/>
            </p:nvSpPr>
            <p:spPr>
              <a:xfrm>
                <a:off x="8065654" y="2423048"/>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D8292288-22E3-4B02-A914-D665006E10CA}"/>
                  </a:ext>
                </a:extLst>
              </p:cNvPr>
              <p:cNvSpPr/>
              <p:nvPr/>
            </p:nvSpPr>
            <p:spPr>
              <a:xfrm>
                <a:off x="8973128" y="2465748"/>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4C092591-F8CF-40D5-8F43-9973D609F21D}"/>
                  </a:ext>
                </a:extLst>
              </p:cNvPr>
              <p:cNvSpPr/>
              <p:nvPr/>
            </p:nvSpPr>
            <p:spPr>
              <a:xfrm>
                <a:off x="9139383" y="214087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969454DC-DDD4-4916-9D1E-D0872AC282BC}"/>
                  </a:ext>
                </a:extLst>
              </p:cNvPr>
              <p:cNvSpPr/>
              <p:nvPr/>
            </p:nvSpPr>
            <p:spPr>
              <a:xfrm>
                <a:off x="9351818" y="2845312"/>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43C677C9-4DED-48B4-B520-EC263EFCBC56}"/>
                  </a:ext>
                </a:extLst>
              </p:cNvPr>
              <p:cNvSpPr/>
              <p:nvPr/>
            </p:nvSpPr>
            <p:spPr>
              <a:xfrm>
                <a:off x="9758217" y="198243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BD7C499A-C642-4153-A005-94F5EE203233}"/>
                  </a:ext>
                </a:extLst>
              </p:cNvPr>
              <p:cNvSpPr/>
              <p:nvPr/>
            </p:nvSpPr>
            <p:spPr>
              <a:xfrm>
                <a:off x="8230428" y="2762185"/>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950E4279-49B5-4A93-B7E7-AA7C360971CB}"/>
                  </a:ext>
                </a:extLst>
              </p:cNvPr>
              <p:cNvSpPr/>
              <p:nvPr/>
            </p:nvSpPr>
            <p:spPr>
              <a:xfrm>
                <a:off x="9439563" y="2227136"/>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771DF182-8205-408C-8E27-3900CDF2A7BB}"/>
                  </a:ext>
                </a:extLst>
              </p:cNvPr>
              <p:cNvSpPr/>
              <p:nvPr/>
            </p:nvSpPr>
            <p:spPr>
              <a:xfrm>
                <a:off x="8806873" y="3447292"/>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EA5818B7-5E8F-4677-856A-6B500B10CF34}"/>
                  </a:ext>
                </a:extLst>
              </p:cNvPr>
              <p:cNvSpPr/>
              <p:nvPr/>
            </p:nvSpPr>
            <p:spPr>
              <a:xfrm>
                <a:off x="8959274" y="2996478"/>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85075389-0A6A-41CF-A221-F04663BC594E}"/>
                  </a:ext>
                </a:extLst>
              </p:cNvPr>
              <p:cNvSpPr/>
              <p:nvPr/>
            </p:nvSpPr>
            <p:spPr>
              <a:xfrm>
                <a:off x="9758218" y="2632489"/>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67BFFB2A-DD87-4FD5-96C8-83E820008AA0}"/>
                  </a:ext>
                </a:extLst>
              </p:cNvPr>
              <p:cNvSpPr/>
              <p:nvPr/>
            </p:nvSpPr>
            <p:spPr>
              <a:xfrm>
                <a:off x="9855200" y="3000375"/>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72C58B8A-9542-4B89-92E6-3CA2ECE37637}"/>
                  </a:ext>
                </a:extLst>
              </p:cNvPr>
              <p:cNvSpPr/>
              <p:nvPr/>
            </p:nvSpPr>
            <p:spPr>
              <a:xfrm>
                <a:off x="10220035" y="2116372"/>
                <a:ext cx="166255" cy="16625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BD7C499A-C642-4153-A005-94F5EE203233}"/>
                  </a:ext>
                </a:extLst>
              </p:cNvPr>
              <p:cNvSpPr/>
              <p:nvPr/>
            </p:nvSpPr>
            <p:spPr>
              <a:xfrm>
                <a:off x="8230427" y="2758414"/>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950E4279-49B5-4A93-B7E7-AA7C360971CB}"/>
                  </a:ext>
                </a:extLst>
              </p:cNvPr>
              <p:cNvSpPr/>
              <p:nvPr/>
            </p:nvSpPr>
            <p:spPr>
              <a:xfrm>
                <a:off x="9439562" y="2223365"/>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85075389-0A6A-41CF-A221-F04663BC594E}"/>
                  </a:ext>
                </a:extLst>
              </p:cNvPr>
              <p:cNvSpPr/>
              <p:nvPr/>
            </p:nvSpPr>
            <p:spPr>
              <a:xfrm>
                <a:off x="9758217" y="2628718"/>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67BFFB2A-DD87-4FD5-96C8-83E820008AA0}"/>
                  </a:ext>
                </a:extLst>
              </p:cNvPr>
              <p:cNvSpPr/>
              <p:nvPr/>
            </p:nvSpPr>
            <p:spPr>
              <a:xfrm>
                <a:off x="9855199" y="2996604"/>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72C58B8A-9542-4B89-92E6-3CA2ECE37637}"/>
                  </a:ext>
                </a:extLst>
              </p:cNvPr>
              <p:cNvSpPr/>
              <p:nvPr/>
            </p:nvSpPr>
            <p:spPr>
              <a:xfrm>
                <a:off x="10220034" y="2112601"/>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8" name="Oval 47">
              <a:extLst>
                <a:ext uri="{FF2B5EF4-FFF2-40B4-BE49-F238E27FC236}">
                  <a16:creationId xmlns:a16="http://schemas.microsoft.com/office/drawing/2014/main" id="{34CA2CA6-BCD8-445B-B19F-521BE1F10FDD}"/>
                </a:ext>
              </a:extLst>
            </p:cNvPr>
            <p:cNvSpPr/>
            <p:nvPr/>
          </p:nvSpPr>
          <p:spPr>
            <a:xfrm>
              <a:off x="6403966" y="5792758"/>
              <a:ext cx="166255" cy="16625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D5CD911C-2CD6-4B23-BAE3-5E2C7998D5AB}"/>
                </a:ext>
              </a:extLst>
            </p:cNvPr>
            <p:cNvSpPr txBox="1"/>
            <p:nvPr/>
          </p:nvSpPr>
          <p:spPr>
            <a:xfrm>
              <a:off x="6588693" y="5715239"/>
              <a:ext cx="2205180" cy="338554"/>
            </a:xfrm>
            <a:prstGeom prst="rect">
              <a:avLst/>
            </a:prstGeom>
            <a:noFill/>
          </p:spPr>
          <p:txBody>
            <a:bodyPr wrap="square" rtlCol="0">
              <a:spAutoFit/>
            </a:bodyPr>
            <a:lstStyle/>
            <a:p>
              <a:r>
                <a:rPr lang="en-US" sz="1600" b="1" dirty="0">
                  <a:latin typeface="Lora" pitchFamily="2" charset="0"/>
                </a:rPr>
                <a:t>Red Type  </a:t>
              </a:r>
              <a:r>
                <a:rPr lang="en-US" sz="1050" b="1" dirty="0">
                  <a:latin typeface="Lora" pitchFamily="2" charset="0"/>
                </a:rPr>
                <a:t>(Negative Type)</a:t>
              </a:r>
              <a:endParaRPr lang="en-GB" sz="1600" b="1" dirty="0">
                <a:latin typeface="Lora" pitchFamily="2" charset="0"/>
              </a:endParaRPr>
            </a:p>
          </p:txBody>
        </p:sp>
        <p:sp>
          <p:nvSpPr>
            <p:cNvPr id="50" name="Oval 49">
              <a:extLst>
                <a:ext uri="{FF2B5EF4-FFF2-40B4-BE49-F238E27FC236}">
                  <a16:creationId xmlns:a16="http://schemas.microsoft.com/office/drawing/2014/main" id="{98C01251-23CB-4E83-96C8-963EE5851127}"/>
                </a:ext>
              </a:extLst>
            </p:cNvPr>
            <p:cNvSpPr/>
            <p:nvPr/>
          </p:nvSpPr>
          <p:spPr>
            <a:xfrm>
              <a:off x="6403965" y="5477634"/>
              <a:ext cx="166255" cy="166254"/>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1490A8B2-C841-4D12-8A85-E75AED1FBF76}"/>
                </a:ext>
              </a:extLst>
            </p:cNvPr>
            <p:cNvSpPr txBox="1"/>
            <p:nvPr/>
          </p:nvSpPr>
          <p:spPr>
            <a:xfrm>
              <a:off x="6585791" y="5383747"/>
              <a:ext cx="2337391" cy="338554"/>
            </a:xfrm>
            <a:prstGeom prst="rect">
              <a:avLst/>
            </a:prstGeom>
            <a:noFill/>
          </p:spPr>
          <p:txBody>
            <a:bodyPr wrap="square" rtlCol="0">
              <a:spAutoFit/>
            </a:bodyPr>
            <a:lstStyle/>
            <a:p>
              <a:r>
                <a:rPr lang="en-US" sz="1600" b="1" dirty="0">
                  <a:latin typeface="Lora" pitchFamily="2" charset="0"/>
                </a:rPr>
                <a:t>Blue Type </a:t>
              </a:r>
              <a:r>
                <a:rPr lang="en-US" sz="1000" b="1" dirty="0">
                  <a:latin typeface="Lora" pitchFamily="2" charset="0"/>
                </a:rPr>
                <a:t>(Positive Type)</a:t>
              </a:r>
              <a:endParaRPr lang="en-GB" sz="1600" b="1" dirty="0">
                <a:latin typeface="Lora" pitchFamily="2" charset="0"/>
              </a:endParaRPr>
            </a:p>
          </p:txBody>
        </p:sp>
      </p:grpSp>
    </p:spTree>
    <p:extLst>
      <p:ext uri="{BB962C8B-B14F-4D97-AF65-F5344CB8AC3E}">
        <p14:creationId xmlns:p14="http://schemas.microsoft.com/office/powerpoint/2010/main" val="10564190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39564F-2FC5-409E-9BC4-B061FBD31FA4}"/>
              </a:ext>
            </a:extLst>
          </p:cNvPr>
          <p:cNvSpPr txBox="1"/>
          <p:nvPr/>
        </p:nvSpPr>
        <p:spPr>
          <a:xfrm>
            <a:off x="1034475" y="623360"/>
            <a:ext cx="11610108" cy="586892"/>
          </a:xfrm>
          <a:prstGeom prst="rect">
            <a:avLst/>
          </a:prstGeom>
          <a:noFill/>
        </p:spPr>
        <p:txBody>
          <a:bodyPr wrap="square" rtlCol="0">
            <a:spAutoFit/>
          </a:bodyPr>
          <a:lstStyle/>
          <a:p>
            <a:pPr>
              <a:lnSpc>
                <a:spcPct val="150000"/>
              </a:lnSpc>
            </a:pPr>
            <a:r>
              <a:rPr lang="en-US" sz="2400" b="1" dirty="0">
                <a:latin typeface="+mj-lt"/>
              </a:rPr>
              <a:t>Accuracy</a:t>
            </a:r>
            <a:endParaRPr lang="en-GB" sz="2400" b="1" dirty="0">
              <a:latin typeface="+mj-lt"/>
            </a:endParaRPr>
          </a:p>
        </p:txBody>
      </p:sp>
      <p:sp>
        <p:nvSpPr>
          <p:cNvPr id="3" name="TextBox 2">
            <a:extLst>
              <a:ext uri="{FF2B5EF4-FFF2-40B4-BE49-F238E27FC236}">
                <a16:creationId xmlns:a16="http://schemas.microsoft.com/office/drawing/2014/main" id="{E5675C91-C079-4A4D-A227-CA306F665400}"/>
              </a:ext>
            </a:extLst>
          </p:cNvPr>
          <p:cNvSpPr txBox="1"/>
          <p:nvPr/>
        </p:nvSpPr>
        <p:spPr>
          <a:xfrm>
            <a:off x="1034475" y="1296597"/>
            <a:ext cx="9651998"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Accuracy is one of the ways to measure how good a model is.</a:t>
            </a:r>
          </a:p>
        </p:txBody>
      </p:sp>
      <p:sp>
        <p:nvSpPr>
          <p:cNvPr id="4" name="TextBox 3">
            <a:extLst>
              <a:ext uri="{FF2B5EF4-FFF2-40B4-BE49-F238E27FC236}">
                <a16:creationId xmlns:a16="http://schemas.microsoft.com/office/drawing/2014/main" id="{4D697D5F-980B-4BC1-9DB6-56691766B5AE}"/>
              </a:ext>
            </a:extLst>
          </p:cNvPr>
          <p:cNvSpPr txBox="1"/>
          <p:nvPr/>
        </p:nvSpPr>
        <p:spPr>
          <a:xfrm>
            <a:off x="1034474" y="1880331"/>
            <a:ext cx="6797963"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Lets calculate the accuracy of the previous example from Confusion Matrix:</a:t>
            </a:r>
            <a:endParaRPr lang="en-GB" sz="1600"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6F1566C-3441-44AC-9F8A-A7747DE51AEC}"/>
                  </a:ext>
                </a:extLst>
              </p:cNvPr>
              <p:cNvSpPr txBox="1"/>
              <p:nvPr/>
            </p:nvSpPr>
            <p:spPr>
              <a:xfrm>
                <a:off x="-129306" y="2280109"/>
                <a:ext cx="6688506" cy="4155753"/>
              </a:xfrm>
              <a:prstGeom prst="rect">
                <a:avLst/>
              </a:prstGeom>
              <a:noFill/>
            </p:spPr>
            <p:txBody>
              <a:bodyPr wrap="square" lIns="0" tIns="0" rIns="0" bIns="0" rtlCol="0">
                <a:spAutoFit/>
              </a:bodyPr>
              <a:lstStyle/>
              <a:p>
                <a:endParaRPr 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𝐴𝑐𝑐𝑢𝑟𝑎𝑐𝑦</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𝑁𝑢𝑚𝑏𝑒𝑟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𝐶𝑜𝑟𝑟𝑒𝑐𝑡</m:t>
                          </m:r>
                          <m:r>
                            <a:rPr lang="en-US" sz="1600" b="0" i="1" smtClean="0">
                              <a:latin typeface="Cambria Math" panose="02040503050406030204" pitchFamily="18" charset="0"/>
                            </a:rPr>
                            <m:t> </m:t>
                          </m:r>
                          <m:r>
                            <a:rPr lang="en-US" sz="1600" b="0" i="1" smtClean="0">
                              <a:latin typeface="Cambria Math" panose="02040503050406030204" pitchFamily="18" charset="0"/>
                            </a:rPr>
                            <m:t>𝑃𝑟𝑒𝑑𝑖𝑐𝑡𝑖𝑜𝑛𝑠</m:t>
                          </m:r>
                        </m:num>
                        <m:den>
                          <m:r>
                            <a:rPr lang="en-US" sz="1600" b="0" i="1" smtClean="0">
                              <a:latin typeface="Cambria Math" panose="02040503050406030204" pitchFamily="18" charset="0"/>
                            </a:rPr>
                            <m:t>𝑇𝑜𝑡𝑎𝑙</m:t>
                          </m:r>
                          <m:r>
                            <a:rPr lang="en-US" sz="1600" b="0" i="1" smtClean="0">
                              <a:latin typeface="Cambria Math" panose="02040503050406030204" pitchFamily="18" charset="0"/>
                            </a:rPr>
                            <m:t> </m:t>
                          </m:r>
                          <m:r>
                            <a:rPr lang="en-US" sz="1600" b="0" i="1" smtClean="0">
                              <a:latin typeface="Cambria Math" panose="02040503050406030204" pitchFamily="18" charset="0"/>
                            </a:rPr>
                            <m:t>𝑁𝑢𝑚𝑏𝑒𝑟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𝑃𝑟𝑒𝑑𝑖𝑐𝑡𝑖𝑜𝑛𝑠</m:t>
                          </m:r>
                          <m:r>
                            <a:rPr lang="en-US" sz="1600" b="0" i="1" smtClean="0">
                              <a:latin typeface="Cambria Math" panose="02040503050406030204" pitchFamily="18" charset="0"/>
                            </a:rPr>
                            <m:t> </m:t>
                          </m:r>
                        </m:den>
                      </m:f>
                    </m:oMath>
                  </m:oMathPara>
                </a14:m>
                <a:endParaRPr lang="en-US" b="0" i="1" dirty="0">
                  <a:latin typeface="Cambria Math" panose="02040503050406030204" pitchFamily="18" charset="0"/>
                </a:endParaRPr>
              </a:p>
              <a:p>
                <a:endParaRPr lang="en-US" b="0" i="1" dirty="0">
                  <a:latin typeface="Cambria Math" panose="02040503050406030204" pitchFamily="18" charset="0"/>
                </a:endParaRPr>
              </a:p>
              <a:p>
                <a:r>
                  <a:rPr lang="en-US" sz="1600" b="0" dirty="0"/>
                  <a:t>  						</a:t>
                </a:r>
                <a14:m>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𝑇𝑁</m:t>
                        </m:r>
                      </m:num>
                      <m:den>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𝑇𝑁</m:t>
                        </m:r>
                        <m:r>
                          <a:rPr lang="en-US" sz="1600" b="0" i="1" smtClean="0">
                            <a:latin typeface="Cambria Math" panose="02040503050406030204" pitchFamily="18" charset="0"/>
                          </a:rPr>
                          <m:t>+</m:t>
                        </m:r>
                        <m:r>
                          <a:rPr lang="en-US" sz="1600" b="0" i="1" smtClean="0">
                            <a:latin typeface="Cambria Math" panose="02040503050406030204" pitchFamily="18" charset="0"/>
                          </a:rPr>
                          <m:t>𝐹𝑃</m:t>
                        </m:r>
                        <m:r>
                          <a:rPr lang="en-US" sz="1600" b="0" i="1" smtClean="0">
                            <a:latin typeface="Cambria Math" panose="02040503050406030204" pitchFamily="18" charset="0"/>
                          </a:rPr>
                          <m:t>+</m:t>
                        </m:r>
                        <m:r>
                          <a:rPr lang="en-US" sz="1600" b="0" i="1" smtClean="0">
                            <a:latin typeface="Cambria Math" panose="02040503050406030204" pitchFamily="18" charset="0"/>
                          </a:rPr>
                          <m:t>𝐹𝑁</m:t>
                        </m:r>
                      </m:den>
                    </m:f>
                    <m:r>
                      <a:rPr lang="en-US" sz="1600"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                                   </a:t>
                </a:r>
              </a:p>
              <a:p>
                <a:r>
                  <a:rPr lang="en-US" dirty="0"/>
                  <a:t>                                		</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6+5</m:t>
                        </m:r>
                      </m:num>
                      <m:den>
                        <m:r>
                          <a:rPr lang="en-US" sz="2000" b="0" i="1" smtClean="0">
                            <a:latin typeface="Cambria Math" panose="02040503050406030204" pitchFamily="18" charset="0"/>
                          </a:rPr>
                          <m:t>6+5+2+1</m:t>
                        </m:r>
                      </m:den>
                    </m:f>
                  </m:oMath>
                </a14:m>
                <a:endParaRPr lang="en-US" b="0" i="1" dirty="0">
                  <a:latin typeface="Cambria Math" panose="02040503050406030204" pitchFamily="18" charset="0"/>
                </a:endParaRPr>
              </a:p>
              <a:p>
                <a:r>
                  <a:rPr lang="en-US" b="0" dirty="0"/>
                  <a:t>																		</a:t>
                </a:r>
                <a:r>
                  <a:rPr lang="en-US" dirty="0"/>
                  <a:t>      		</a:t>
                </a:r>
                <a:r>
                  <a:rPr lang="en-US" sz="2400" i="1" dirty="0"/>
                  <a:t>=</a:t>
                </a:r>
                <a:r>
                  <a:rPr lang="en-US" i="1"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14</m:t>
                        </m:r>
                      </m:den>
                    </m:f>
                  </m:oMath>
                </a14:m>
                <a:endParaRPr lang="en-US" i="1" dirty="0">
                  <a:latin typeface="Cambria Math" panose="02040503050406030204" pitchFamily="18" charset="0"/>
                </a:endParaRPr>
              </a:p>
              <a:p>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𝟕𝟖𝟔</m:t>
                    </m:r>
                    <m:r>
                      <a:rPr lang="en-US" b="1" i="1" smtClean="0">
                        <a:latin typeface="Cambria Math" panose="02040503050406030204" pitchFamily="18" charset="0"/>
                      </a:rPr>
                      <m:t> ∗ </m:t>
                    </m:r>
                    <m:r>
                      <a:rPr lang="en-US" b="1" i="1" smtClean="0">
                        <a:latin typeface="Cambria Math" panose="02040503050406030204" pitchFamily="18" charset="0"/>
                      </a:rPr>
                      <m:t>𝟏𝟎𝟎</m:t>
                    </m:r>
                    <m:r>
                      <a:rPr lang="en-US" b="1" i="1" smtClean="0">
                        <a:latin typeface="Cambria Math" panose="02040503050406030204" pitchFamily="18" charset="0"/>
                      </a:rPr>
                      <m:t>%</m:t>
                    </m:r>
                  </m:oMath>
                </a14:m>
                <a:endParaRPr lang="en-US" b="1" i="1" dirty="0">
                  <a:latin typeface="Cambria Math" panose="02040503050406030204" pitchFamily="18" charset="0"/>
                </a:endParaRPr>
              </a:p>
              <a:p>
                <a:endParaRPr lang="en-US" b="1" i="1" dirty="0">
                  <a:latin typeface="Cambria Math" panose="02040503050406030204" pitchFamily="18" charset="0"/>
                </a:endParaRPr>
              </a:p>
              <a:p>
                <a:r>
                  <a:rPr lang="en-US" b="1" dirty="0"/>
                  <a:t>                         Accuracy </a:t>
                </a:r>
                <a14:m>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𝟕𝟖</m:t>
                    </m:r>
                    <m:r>
                      <a:rPr lang="en-US" b="1" i="1" smtClean="0">
                        <a:latin typeface="Cambria Math" panose="02040503050406030204" pitchFamily="18" charset="0"/>
                      </a:rPr>
                      <m:t>.</m:t>
                    </m:r>
                    <m:r>
                      <a:rPr lang="en-US" b="1" i="1" smtClean="0">
                        <a:latin typeface="Cambria Math" panose="02040503050406030204" pitchFamily="18" charset="0"/>
                      </a:rPr>
                      <m:t>𝟔</m:t>
                    </m:r>
                    <m:r>
                      <a:rPr lang="en-US" b="1" i="1" smtClean="0">
                        <a:latin typeface="Cambria Math" panose="02040503050406030204" pitchFamily="18" charset="0"/>
                      </a:rPr>
                      <m:t>%</m:t>
                    </m:r>
                  </m:oMath>
                </a14:m>
                <a:endParaRPr lang="en-US" b="1" i="1" dirty="0"/>
              </a:p>
              <a:p>
                <a:r>
                  <a:rPr lang="en-GB" i="1" dirty="0"/>
                  <a:t>  </a:t>
                </a:r>
              </a:p>
            </p:txBody>
          </p:sp>
        </mc:Choice>
        <mc:Fallback xmlns="">
          <p:sp>
            <p:nvSpPr>
              <p:cNvPr id="8" name="TextBox 7">
                <a:extLst>
                  <a:ext uri="{FF2B5EF4-FFF2-40B4-BE49-F238E27FC236}">
                    <a16:creationId xmlns:a16="http://schemas.microsoft.com/office/drawing/2014/main" xmlns:a14="http://schemas.microsoft.com/office/drawing/2010/main" xmlns="" id="{86F1566C-3441-44AC-9F8A-A7747DE51AEC}"/>
                  </a:ext>
                </a:extLst>
              </p:cNvPr>
              <p:cNvSpPr txBox="1">
                <a:spLocks noRot="1" noChangeAspect="1" noMove="1" noResize="1" noEditPoints="1" noAdjustHandles="1" noChangeArrowheads="1" noChangeShapeType="1" noTextEdit="1"/>
              </p:cNvSpPr>
              <p:nvPr/>
            </p:nvSpPr>
            <p:spPr>
              <a:xfrm>
                <a:off x="-129306" y="2280109"/>
                <a:ext cx="6688506" cy="4155753"/>
              </a:xfrm>
              <a:prstGeom prst="rect">
                <a:avLst/>
              </a:prstGeom>
              <a:blipFill rotWithShape="0">
                <a:blip r:embed="rId2"/>
                <a:stretch>
                  <a:fillRect/>
                </a:stretch>
              </a:blipFill>
            </p:spPr>
            <p:txBody>
              <a:bodyPr/>
              <a:lstStyle/>
              <a:p>
                <a:r>
                  <a:rPr lang="en-US">
                    <a:noFill/>
                  </a:rPr>
                  <a:t> </a:t>
                </a:r>
              </a:p>
            </p:txBody>
          </p:sp>
        </mc:Fallback>
      </mc:AlternateContent>
      <p:graphicFrame>
        <p:nvGraphicFramePr>
          <p:cNvPr id="9" name="Table 40">
            <a:extLst>
              <a:ext uri="{FF2B5EF4-FFF2-40B4-BE49-F238E27FC236}">
                <a16:creationId xmlns:a16="http://schemas.microsoft.com/office/drawing/2014/main" id="{14067557-A80C-473C-9C25-124767A18D0E}"/>
              </a:ext>
            </a:extLst>
          </p:cNvPr>
          <p:cNvGraphicFramePr>
            <a:graphicFrameLocks noGrp="1"/>
          </p:cNvGraphicFramePr>
          <p:nvPr>
            <p:extLst>
              <p:ext uri="{D42A27DB-BD31-4B8C-83A1-F6EECF244321}">
                <p14:modId xmlns:p14="http://schemas.microsoft.com/office/powerpoint/2010/main" val="3701455649"/>
              </p:ext>
            </p:extLst>
          </p:nvPr>
        </p:nvGraphicFramePr>
        <p:xfrm>
          <a:off x="5915357" y="3255973"/>
          <a:ext cx="3735270" cy="1243718"/>
        </p:xfrm>
        <a:graphic>
          <a:graphicData uri="http://schemas.openxmlformats.org/drawingml/2006/table">
            <a:tbl>
              <a:tblPr firstRow="1" bandRow="1">
                <a:tableStyleId>{073A0DAA-6AF3-43AB-8588-CEC1D06C72B9}</a:tableStyleId>
              </a:tblPr>
              <a:tblGrid>
                <a:gridCol w="1245090">
                  <a:extLst>
                    <a:ext uri="{9D8B030D-6E8A-4147-A177-3AD203B41FA5}">
                      <a16:colId xmlns:a16="http://schemas.microsoft.com/office/drawing/2014/main" val="2774437030"/>
                    </a:ext>
                  </a:extLst>
                </a:gridCol>
                <a:gridCol w="1245090">
                  <a:extLst>
                    <a:ext uri="{9D8B030D-6E8A-4147-A177-3AD203B41FA5}">
                      <a16:colId xmlns:a16="http://schemas.microsoft.com/office/drawing/2014/main" val="2060742505"/>
                    </a:ext>
                  </a:extLst>
                </a:gridCol>
                <a:gridCol w="1245090">
                  <a:extLst>
                    <a:ext uri="{9D8B030D-6E8A-4147-A177-3AD203B41FA5}">
                      <a16:colId xmlns:a16="http://schemas.microsoft.com/office/drawing/2014/main" val="55816435"/>
                    </a:ext>
                  </a:extLst>
                </a:gridCol>
              </a:tblGrid>
              <a:tr h="0">
                <a:tc>
                  <a:txBody>
                    <a:bodyPr/>
                    <a:lstStyle/>
                    <a:p>
                      <a:endParaRPr lang="en-GB" dirty="0"/>
                    </a:p>
                  </a:txBody>
                  <a:tcPr anchor="ctr"/>
                </a:tc>
                <a:tc>
                  <a:txBody>
                    <a:bodyPr/>
                    <a:lstStyle/>
                    <a:p>
                      <a:pPr algn="ctr"/>
                      <a:r>
                        <a:rPr lang="en-US" sz="1200" dirty="0"/>
                        <a:t>Predicted Blues</a:t>
                      </a:r>
                      <a:endParaRPr lang="en-GB" sz="1200" dirty="0"/>
                    </a:p>
                  </a:txBody>
                  <a:tcPr anchor="ctr"/>
                </a:tc>
                <a:tc>
                  <a:txBody>
                    <a:bodyPr/>
                    <a:lstStyle/>
                    <a:p>
                      <a:r>
                        <a:rPr lang="en-US" sz="1200" dirty="0"/>
                        <a:t>Predicted Reds</a:t>
                      </a:r>
                      <a:endParaRPr lang="en-GB" sz="1200" dirty="0"/>
                    </a:p>
                  </a:txBody>
                  <a:tcPr anchor="ctr"/>
                </a:tc>
                <a:extLst>
                  <a:ext uri="{0D108BD9-81ED-4DB2-BD59-A6C34878D82A}">
                    <a16:rowId xmlns:a16="http://schemas.microsoft.com/office/drawing/2014/main" val="1895548106"/>
                  </a:ext>
                </a:extLst>
              </a:tr>
              <a:tr h="393259">
                <a:tc>
                  <a:txBody>
                    <a:bodyPr/>
                    <a:lstStyle/>
                    <a:p>
                      <a:r>
                        <a:rPr lang="en-US" sz="1200" b="1" dirty="0"/>
                        <a:t>Actual Blues</a:t>
                      </a:r>
                      <a:endParaRPr lang="en-GB" sz="1200" b="1" dirty="0"/>
                    </a:p>
                  </a:txBody>
                  <a:tcPr anchor="ctr"/>
                </a:tc>
                <a:tc>
                  <a:txBody>
                    <a:bodyPr/>
                    <a:lstStyle/>
                    <a:p>
                      <a:pPr algn="ctr"/>
                      <a:r>
                        <a:rPr lang="en-US" dirty="0"/>
                        <a:t>6 (TP)</a:t>
                      </a:r>
                      <a:endParaRPr lang="en-GB" dirty="0"/>
                    </a:p>
                  </a:txBody>
                  <a:tcPr anchor="ctr"/>
                </a:tc>
                <a:tc>
                  <a:txBody>
                    <a:bodyPr/>
                    <a:lstStyle/>
                    <a:p>
                      <a:pPr algn="ctr"/>
                      <a:r>
                        <a:rPr lang="en-US" dirty="0"/>
                        <a:t>1 (FN)</a:t>
                      </a:r>
                      <a:endParaRPr lang="en-GB" dirty="0"/>
                    </a:p>
                  </a:txBody>
                  <a:tcPr anchor="ctr"/>
                </a:tc>
                <a:extLst>
                  <a:ext uri="{0D108BD9-81ED-4DB2-BD59-A6C34878D82A}">
                    <a16:rowId xmlns:a16="http://schemas.microsoft.com/office/drawing/2014/main" val="1698249071"/>
                  </a:ext>
                </a:extLst>
              </a:tr>
              <a:tr h="393259">
                <a:tc>
                  <a:txBody>
                    <a:bodyPr/>
                    <a:lstStyle/>
                    <a:p>
                      <a:r>
                        <a:rPr lang="en-US" sz="1200" b="1" dirty="0"/>
                        <a:t>Actual Reds</a:t>
                      </a:r>
                      <a:endParaRPr lang="en-GB" sz="1200" b="1" dirty="0"/>
                    </a:p>
                  </a:txBody>
                  <a:tcPr anchor="ctr"/>
                </a:tc>
                <a:tc>
                  <a:txBody>
                    <a:bodyPr/>
                    <a:lstStyle/>
                    <a:p>
                      <a:pPr algn="ctr"/>
                      <a:r>
                        <a:rPr lang="en-US" dirty="0"/>
                        <a:t>2 (FP)</a:t>
                      </a:r>
                      <a:endParaRPr lang="en-GB" dirty="0"/>
                    </a:p>
                  </a:txBody>
                  <a:tcPr anchor="ctr"/>
                </a:tc>
                <a:tc>
                  <a:txBody>
                    <a:bodyPr/>
                    <a:lstStyle/>
                    <a:p>
                      <a:pPr algn="ctr"/>
                      <a:r>
                        <a:rPr lang="en-US" dirty="0"/>
                        <a:t>5 (TN)</a:t>
                      </a:r>
                      <a:endParaRPr lang="en-GB" dirty="0"/>
                    </a:p>
                  </a:txBody>
                  <a:tcPr anchor="ctr"/>
                </a:tc>
                <a:extLst>
                  <a:ext uri="{0D108BD9-81ED-4DB2-BD59-A6C34878D82A}">
                    <a16:rowId xmlns:a16="http://schemas.microsoft.com/office/drawing/2014/main" val="2475666858"/>
                  </a:ext>
                </a:extLst>
              </a:tr>
            </a:tbl>
          </a:graphicData>
        </a:graphic>
      </p:graphicFrame>
      <p:sp>
        <p:nvSpPr>
          <p:cNvPr id="5" name="Rectangle 4"/>
          <p:cNvSpPr/>
          <p:nvPr/>
        </p:nvSpPr>
        <p:spPr>
          <a:xfrm>
            <a:off x="6888974" y="4574292"/>
            <a:ext cx="1886927" cy="369332"/>
          </a:xfrm>
          <a:prstGeom prst="rect">
            <a:avLst/>
          </a:prstGeom>
        </p:spPr>
        <p:txBody>
          <a:bodyPr wrap="none">
            <a:spAutoFit/>
          </a:bodyPr>
          <a:lstStyle/>
          <a:p>
            <a:r>
              <a:rPr lang="en-US" b="1" dirty="0">
                <a:latin typeface="Calibri" panose="020F0502020204030204" pitchFamily="34" charset="0"/>
                <a:cs typeface="Calibri" panose="020F0502020204030204" pitchFamily="34" charset="0"/>
              </a:rPr>
              <a:t>Confusion Matrix </a:t>
            </a:r>
          </a:p>
        </p:txBody>
      </p:sp>
    </p:spTree>
    <p:extLst>
      <p:ext uri="{BB962C8B-B14F-4D97-AF65-F5344CB8AC3E}">
        <p14:creationId xmlns:p14="http://schemas.microsoft.com/office/powerpoint/2010/main" val="18338606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Precision</a:t>
            </a:r>
            <a:endParaRPr lang="en-GB" sz="2400" b="1" dirty="0">
              <a:latin typeface="+mj-lt"/>
            </a:endParaRPr>
          </a:p>
        </p:txBody>
      </p:sp>
      <p:sp>
        <p:nvSpPr>
          <p:cNvPr id="3" name="TextBox 2">
            <a:extLst>
              <a:ext uri="{FF2B5EF4-FFF2-40B4-BE49-F238E27FC236}">
                <a16:creationId xmlns:a16="http://schemas.microsoft.com/office/drawing/2014/main" id="{E5675C91-C079-4A4D-A227-CA306F665400}"/>
              </a:ext>
            </a:extLst>
          </p:cNvPr>
          <p:cNvSpPr txBox="1"/>
          <p:nvPr/>
        </p:nvSpPr>
        <p:spPr>
          <a:xfrm>
            <a:off x="1034475" y="1415507"/>
            <a:ext cx="8311125" cy="984885"/>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Precision is defined as the proportion of data that was predicted positive to the data was actually positive. </a:t>
            </a:r>
          </a:p>
          <a:p>
            <a:r>
              <a:rPr lang="en-US" dirty="0">
                <a:latin typeface="Calibri" panose="020F0502020204030204" pitchFamily="34" charset="0"/>
                <a:cs typeface="Calibri" panose="020F0502020204030204" pitchFamily="34" charset="0"/>
              </a:rPr>
              <a:t>It says how good your model can classify True Positive compared to False positive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9176F3E-BF44-475A-94B8-9A27696AE282}"/>
                  </a:ext>
                </a:extLst>
              </p:cNvPr>
              <p:cNvSpPr txBox="1"/>
              <p:nvPr/>
            </p:nvSpPr>
            <p:spPr>
              <a:xfrm>
                <a:off x="771239" y="2826165"/>
                <a:ext cx="6322290" cy="19372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num>
                        <m:den>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den>
                      </m:f>
                    </m:oMath>
                  </m:oMathPara>
                </a14:m>
                <a:endParaRPr lang="en-US" b="0" i="1" dirty="0">
                  <a:latin typeface="Cambria Math" panose="02040503050406030204" pitchFamily="18" charset="0"/>
                </a:endParaRPr>
              </a:p>
              <a:p>
                <a:r>
                  <a:rPr lang="en-US" b="0" dirty="0"/>
                  <a:t>			</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6+2</m:t>
                        </m:r>
                      </m:den>
                    </m:f>
                  </m:oMath>
                </a14:m>
                <a:endParaRPr lang="en-US" b="0" i="1" dirty="0">
                  <a:latin typeface="Cambria Math" panose="02040503050406030204" pitchFamily="18" charset="0"/>
                </a:endParaRPr>
              </a:p>
              <a:p>
                <a:r>
                  <a:rPr lang="en-US" b="0" dirty="0"/>
                  <a:t>			</a:t>
                </a:r>
              </a:p>
              <a:p>
                <a:r>
                  <a:rPr lang="en-US" dirty="0"/>
                  <a:t>			</a:t>
                </a:r>
                <a14:m>
                  <m:oMath xmlns:m="http://schemas.openxmlformats.org/officeDocument/2006/math">
                    <m:r>
                      <a:rPr lang="en-US" b="0" i="1" smtClean="0">
                        <a:latin typeface="Cambria Math" panose="02040503050406030204" pitchFamily="18" charset="0"/>
                      </a:rPr>
                      <m:t>=0.75</m:t>
                    </m:r>
                  </m:oMath>
                </a14:m>
                <a:r>
                  <a:rPr lang="en-US" i="1" dirty="0">
                    <a:latin typeface="Cambria Math" panose="02040503050406030204" pitchFamily="18" charset="0"/>
                  </a:rPr>
                  <a:t> * 100%</a:t>
                </a:r>
              </a:p>
              <a:p>
                <a:r>
                  <a:rPr lang="en-US" b="0" i="1" dirty="0">
                    <a:latin typeface="Cambria Math" panose="02040503050406030204" pitchFamily="18" charset="0"/>
                  </a:rPr>
                  <a:t>			</a:t>
                </a:r>
                <a:r>
                  <a:rPr lang="en-US" dirty="0">
                    <a:latin typeface="Cambria Math" panose="02040503050406030204" pitchFamily="18" charset="0"/>
                  </a:rPr>
                  <a:t>= 75%</a:t>
                </a:r>
                <a:endParaRPr lang="en-US" b="0" i="1" dirty="0">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xmlns:a14="http://schemas.microsoft.com/office/drawing/2010/main" xmlns="" id="{19176F3E-BF44-475A-94B8-9A27696AE282}"/>
                  </a:ext>
                </a:extLst>
              </p:cNvPr>
              <p:cNvSpPr txBox="1">
                <a:spLocks noRot="1" noChangeAspect="1" noMove="1" noResize="1" noEditPoints="1" noAdjustHandles="1" noChangeArrowheads="1" noChangeShapeType="1" noTextEdit="1"/>
              </p:cNvSpPr>
              <p:nvPr/>
            </p:nvSpPr>
            <p:spPr>
              <a:xfrm>
                <a:off x="771239" y="2826165"/>
                <a:ext cx="6322290" cy="1937262"/>
              </a:xfrm>
              <a:prstGeom prst="rect">
                <a:avLst/>
              </a:prstGeom>
              <a:blipFill rotWithShape="0">
                <a:blip r:embed="rId2"/>
                <a:stretch>
                  <a:fillRect b="-4101"/>
                </a:stretch>
              </a:blipFill>
            </p:spPr>
            <p:txBody>
              <a:bodyPr/>
              <a:lstStyle/>
              <a:p>
                <a:r>
                  <a:rPr lang="en-US">
                    <a:noFill/>
                  </a:rPr>
                  <a:t> </a:t>
                </a:r>
              </a:p>
            </p:txBody>
          </p:sp>
        </mc:Fallback>
      </mc:AlternateContent>
      <p:graphicFrame>
        <p:nvGraphicFramePr>
          <p:cNvPr id="7" name="Table 40">
            <a:extLst>
              <a:ext uri="{FF2B5EF4-FFF2-40B4-BE49-F238E27FC236}">
                <a16:creationId xmlns:a16="http://schemas.microsoft.com/office/drawing/2014/main" id="{14067557-A80C-473C-9C25-124767A18D0E}"/>
              </a:ext>
            </a:extLst>
          </p:cNvPr>
          <p:cNvGraphicFramePr>
            <a:graphicFrameLocks noGrp="1"/>
          </p:cNvGraphicFramePr>
          <p:nvPr>
            <p:extLst>
              <p:ext uri="{D42A27DB-BD31-4B8C-83A1-F6EECF244321}">
                <p14:modId xmlns:p14="http://schemas.microsoft.com/office/powerpoint/2010/main" val="129982457"/>
              </p:ext>
            </p:extLst>
          </p:nvPr>
        </p:nvGraphicFramePr>
        <p:xfrm>
          <a:off x="5610330" y="3945482"/>
          <a:ext cx="3735270" cy="1243718"/>
        </p:xfrm>
        <a:graphic>
          <a:graphicData uri="http://schemas.openxmlformats.org/drawingml/2006/table">
            <a:tbl>
              <a:tblPr firstRow="1" bandRow="1">
                <a:tableStyleId>{073A0DAA-6AF3-43AB-8588-CEC1D06C72B9}</a:tableStyleId>
              </a:tblPr>
              <a:tblGrid>
                <a:gridCol w="1245090">
                  <a:extLst>
                    <a:ext uri="{9D8B030D-6E8A-4147-A177-3AD203B41FA5}">
                      <a16:colId xmlns:a16="http://schemas.microsoft.com/office/drawing/2014/main" val="2774437030"/>
                    </a:ext>
                  </a:extLst>
                </a:gridCol>
                <a:gridCol w="1245090">
                  <a:extLst>
                    <a:ext uri="{9D8B030D-6E8A-4147-A177-3AD203B41FA5}">
                      <a16:colId xmlns:a16="http://schemas.microsoft.com/office/drawing/2014/main" val="2060742505"/>
                    </a:ext>
                  </a:extLst>
                </a:gridCol>
                <a:gridCol w="1245090">
                  <a:extLst>
                    <a:ext uri="{9D8B030D-6E8A-4147-A177-3AD203B41FA5}">
                      <a16:colId xmlns:a16="http://schemas.microsoft.com/office/drawing/2014/main" val="55816435"/>
                    </a:ext>
                  </a:extLst>
                </a:gridCol>
              </a:tblGrid>
              <a:tr h="0">
                <a:tc>
                  <a:txBody>
                    <a:bodyPr/>
                    <a:lstStyle/>
                    <a:p>
                      <a:endParaRPr lang="en-GB" dirty="0"/>
                    </a:p>
                  </a:txBody>
                  <a:tcPr anchor="ctr"/>
                </a:tc>
                <a:tc>
                  <a:txBody>
                    <a:bodyPr/>
                    <a:lstStyle/>
                    <a:p>
                      <a:pPr algn="ctr"/>
                      <a:r>
                        <a:rPr lang="en-US" sz="1200" dirty="0"/>
                        <a:t>Predicted Blues</a:t>
                      </a:r>
                      <a:endParaRPr lang="en-GB" sz="1200" dirty="0"/>
                    </a:p>
                  </a:txBody>
                  <a:tcPr anchor="ctr"/>
                </a:tc>
                <a:tc>
                  <a:txBody>
                    <a:bodyPr/>
                    <a:lstStyle/>
                    <a:p>
                      <a:r>
                        <a:rPr lang="en-US" sz="1200" dirty="0"/>
                        <a:t>Predicted Reds</a:t>
                      </a:r>
                      <a:endParaRPr lang="en-GB" sz="1200" dirty="0"/>
                    </a:p>
                  </a:txBody>
                  <a:tcPr anchor="ctr"/>
                </a:tc>
                <a:extLst>
                  <a:ext uri="{0D108BD9-81ED-4DB2-BD59-A6C34878D82A}">
                    <a16:rowId xmlns:a16="http://schemas.microsoft.com/office/drawing/2014/main" val="1895548106"/>
                  </a:ext>
                </a:extLst>
              </a:tr>
              <a:tr h="393259">
                <a:tc>
                  <a:txBody>
                    <a:bodyPr/>
                    <a:lstStyle/>
                    <a:p>
                      <a:r>
                        <a:rPr lang="en-US" sz="1200" b="1" dirty="0"/>
                        <a:t>Actual Blues</a:t>
                      </a:r>
                      <a:endParaRPr lang="en-GB" sz="1200" b="1" dirty="0"/>
                    </a:p>
                  </a:txBody>
                  <a:tcPr anchor="ctr"/>
                </a:tc>
                <a:tc>
                  <a:txBody>
                    <a:bodyPr/>
                    <a:lstStyle/>
                    <a:p>
                      <a:pPr algn="ctr"/>
                      <a:r>
                        <a:rPr lang="en-US" dirty="0"/>
                        <a:t>6 (TP)</a:t>
                      </a:r>
                      <a:endParaRPr lang="en-GB" dirty="0"/>
                    </a:p>
                  </a:txBody>
                  <a:tcPr anchor="ctr"/>
                </a:tc>
                <a:tc>
                  <a:txBody>
                    <a:bodyPr/>
                    <a:lstStyle/>
                    <a:p>
                      <a:pPr algn="ctr"/>
                      <a:r>
                        <a:rPr lang="en-US" dirty="0"/>
                        <a:t>1 (FN)</a:t>
                      </a:r>
                      <a:endParaRPr lang="en-GB" dirty="0"/>
                    </a:p>
                  </a:txBody>
                  <a:tcPr anchor="ctr"/>
                </a:tc>
                <a:extLst>
                  <a:ext uri="{0D108BD9-81ED-4DB2-BD59-A6C34878D82A}">
                    <a16:rowId xmlns:a16="http://schemas.microsoft.com/office/drawing/2014/main" val="1698249071"/>
                  </a:ext>
                </a:extLst>
              </a:tr>
              <a:tr h="393259">
                <a:tc>
                  <a:txBody>
                    <a:bodyPr/>
                    <a:lstStyle/>
                    <a:p>
                      <a:r>
                        <a:rPr lang="en-US" sz="1200" b="1" dirty="0"/>
                        <a:t>Actual Reds</a:t>
                      </a:r>
                      <a:endParaRPr lang="en-GB" sz="1200" b="1" dirty="0"/>
                    </a:p>
                  </a:txBody>
                  <a:tcPr anchor="ctr"/>
                </a:tc>
                <a:tc>
                  <a:txBody>
                    <a:bodyPr/>
                    <a:lstStyle/>
                    <a:p>
                      <a:pPr algn="ctr"/>
                      <a:r>
                        <a:rPr lang="en-US" dirty="0"/>
                        <a:t>2 (FP)</a:t>
                      </a:r>
                      <a:endParaRPr lang="en-GB" dirty="0"/>
                    </a:p>
                  </a:txBody>
                  <a:tcPr anchor="ctr"/>
                </a:tc>
                <a:tc>
                  <a:txBody>
                    <a:bodyPr/>
                    <a:lstStyle/>
                    <a:p>
                      <a:pPr algn="ctr"/>
                      <a:r>
                        <a:rPr lang="en-US" dirty="0"/>
                        <a:t>5 (TN)</a:t>
                      </a:r>
                      <a:endParaRPr lang="en-GB" dirty="0"/>
                    </a:p>
                  </a:txBody>
                  <a:tcPr anchor="ctr"/>
                </a:tc>
                <a:extLst>
                  <a:ext uri="{0D108BD9-81ED-4DB2-BD59-A6C34878D82A}">
                    <a16:rowId xmlns:a16="http://schemas.microsoft.com/office/drawing/2014/main" val="2475666858"/>
                  </a:ext>
                </a:extLst>
              </a:tr>
            </a:tbl>
          </a:graphicData>
        </a:graphic>
      </p:graphicFrame>
      <p:sp>
        <p:nvSpPr>
          <p:cNvPr id="8" name="Rectangle 7"/>
          <p:cNvSpPr/>
          <p:nvPr/>
        </p:nvSpPr>
        <p:spPr>
          <a:xfrm>
            <a:off x="6583947" y="5263801"/>
            <a:ext cx="1886927" cy="369332"/>
          </a:xfrm>
          <a:prstGeom prst="rect">
            <a:avLst/>
          </a:prstGeom>
        </p:spPr>
        <p:txBody>
          <a:bodyPr wrap="none">
            <a:spAutoFit/>
          </a:bodyPr>
          <a:lstStyle/>
          <a:p>
            <a:r>
              <a:rPr lang="en-US" b="1" dirty="0">
                <a:latin typeface="Calibri" panose="020F0502020204030204" pitchFamily="34" charset="0"/>
                <a:cs typeface="Calibri" panose="020F0502020204030204" pitchFamily="34" charset="0"/>
              </a:rPr>
              <a:t>Confusion Matrix </a:t>
            </a:r>
          </a:p>
        </p:txBody>
      </p:sp>
    </p:spTree>
    <p:extLst>
      <p:ext uri="{BB962C8B-B14F-4D97-AF65-F5344CB8AC3E}">
        <p14:creationId xmlns:p14="http://schemas.microsoft.com/office/powerpoint/2010/main" val="1564344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39564F-2FC5-409E-9BC4-B061FBD31FA4}"/>
              </a:ext>
            </a:extLst>
          </p:cNvPr>
          <p:cNvSpPr txBox="1"/>
          <p:nvPr/>
        </p:nvSpPr>
        <p:spPr>
          <a:xfrm>
            <a:off x="1127240" y="684497"/>
            <a:ext cx="11610108" cy="586892"/>
          </a:xfrm>
          <a:prstGeom prst="rect">
            <a:avLst/>
          </a:prstGeom>
          <a:noFill/>
        </p:spPr>
        <p:txBody>
          <a:bodyPr wrap="square" rtlCol="0">
            <a:spAutoFit/>
          </a:bodyPr>
          <a:lstStyle/>
          <a:p>
            <a:pPr>
              <a:lnSpc>
                <a:spcPct val="150000"/>
              </a:lnSpc>
            </a:pPr>
            <a:r>
              <a:rPr lang="en-US" sz="2400" b="1" dirty="0">
                <a:latin typeface="+mj-lt"/>
              </a:rPr>
              <a:t>Recall</a:t>
            </a:r>
            <a:endParaRPr lang="en-GB" sz="2400" b="1" dirty="0">
              <a:latin typeface="+mj-lt"/>
            </a:endParaRPr>
          </a:p>
        </p:txBody>
      </p:sp>
      <p:sp>
        <p:nvSpPr>
          <p:cNvPr id="3" name="TextBox 2">
            <a:extLst>
              <a:ext uri="{FF2B5EF4-FFF2-40B4-BE49-F238E27FC236}">
                <a16:creationId xmlns:a16="http://schemas.microsoft.com/office/drawing/2014/main" id="{E5675C91-C079-4A4D-A227-CA306F665400}"/>
              </a:ext>
            </a:extLst>
          </p:cNvPr>
          <p:cNvSpPr txBox="1"/>
          <p:nvPr/>
        </p:nvSpPr>
        <p:spPr>
          <a:xfrm>
            <a:off x="1127240" y="1310113"/>
            <a:ext cx="7779160" cy="1477328"/>
          </a:xfrm>
          <a:prstGeom prst="rect">
            <a:avLst/>
          </a:prstGeom>
          <a:gradFill>
            <a:gsLst>
              <a:gs pos="0">
                <a:schemeClr val="bg1">
                  <a:tint val="94000"/>
                  <a:satMod val="80000"/>
                  <a:lumMod val="106000"/>
                </a:schemeClr>
              </a:gs>
              <a:gs pos="100000">
                <a:schemeClr val="bg1">
                  <a:shade val="80000"/>
                  <a:lumMod val="108000"/>
                </a:schemeClr>
              </a:gs>
            </a:gsLst>
            <a:path path="circle">
              <a:fillToRect l="50000" t="50000" r="50000" b="50000"/>
            </a:path>
          </a:gradFill>
        </p:spPr>
        <p:txBody>
          <a:bodyPr wrap="square" rtlCol="0">
            <a:spAutoFit/>
          </a:bodyPr>
          <a:lstStyle/>
          <a:p>
            <a:pPr>
              <a:spcBef>
                <a:spcPts val="600"/>
              </a:spcBef>
            </a:pPr>
            <a:r>
              <a:rPr lang="en-US" dirty="0">
                <a:latin typeface="Calibri" panose="020F0502020204030204" pitchFamily="34" charset="0"/>
                <a:cs typeface="Calibri" panose="020F0502020204030204" pitchFamily="34" charset="0"/>
              </a:rPr>
              <a:t>Recall is defined as the proportion of data that was predicted positive to the total positive(TP+FN). Recall attempt to answer the following question-</a:t>
            </a:r>
          </a:p>
          <a:p>
            <a:pPr lvl="0" defTabSz="914400" eaLnBrk="0" fontAlgn="base" hangingPunct="0">
              <a:spcBef>
                <a:spcPct val="0"/>
              </a:spcBef>
              <a:spcAft>
                <a:spcPct val="0"/>
              </a:spcAft>
            </a:pPr>
            <a:endParaRPr lang="en-US" b="1" dirty="0">
              <a:solidFill>
                <a:srgbClr val="FF0000"/>
              </a:solidFill>
              <a:latin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b="1" dirty="0">
                <a:solidFill>
                  <a:srgbClr val="FF0000"/>
                </a:solidFill>
                <a:latin typeface="Calibri" panose="020F0502020204030204" pitchFamily="34" charset="0"/>
                <a:cs typeface="Calibri" panose="020F0502020204030204" pitchFamily="34" charset="0"/>
              </a:rPr>
              <a:t>What proportion of actual positives was identified correctly?</a:t>
            </a:r>
          </a:p>
          <a:p>
            <a:pPr lvl="0" defTabSz="914400" eaLnBrk="0" fontAlgn="base" hangingPunct="0">
              <a:spcBef>
                <a:spcPct val="0"/>
              </a:spcBef>
              <a:spcAft>
                <a:spcPct val="0"/>
              </a:spcAft>
            </a:pP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BB321EF-22B8-4242-B5E1-9C5AD2E97337}"/>
                  </a:ext>
                </a:extLst>
              </p:cNvPr>
              <p:cNvSpPr txBox="1"/>
              <p:nvPr/>
            </p:nvSpPr>
            <p:spPr>
              <a:xfrm>
                <a:off x="771239" y="2826165"/>
                <a:ext cx="6322290" cy="19372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𝑅𝑒𝑐𝑎𝑙𝑙</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num>
                        <m:den>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m:t>
                          </m:r>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𝑁𝑒𝑔𝑎𝑖𝑣𝑒𝑠</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den>
                      </m:f>
                    </m:oMath>
                  </m:oMathPara>
                </a14:m>
                <a:endParaRPr lang="en-US" b="0" i="1" dirty="0">
                  <a:latin typeface="Cambria Math" panose="02040503050406030204" pitchFamily="18" charset="0"/>
                </a:endParaRPr>
              </a:p>
              <a:p>
                <a:r>
                  <a:rPr lang="en-US" b="0" dirty="0"/>
                  <a:t>			</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6+1</m:t>
                        </m:r>
                      </m:den>
                    </m:f>
                  </m:oMath>
                </a14:m>
                <a:endParaRPr lang="en-US" b="0" i="1" dirty="0">
                  <a:latin typeface="Cambria Math" panose="02040503050406030204" pitchFamily="18" charset="0"/>
                </a:endParaRPr>
              </a:p>
              <a:p>
                <a:r>
                  <a:rPr lang="en-US" b="0" dirty="0"/>
                  <a:t>			</a:t>
                </a:r>
              </a:p>
              <a:p>
                <a:r>
                  <a:rPr lang="en-US" dirty="0"/>
                  <a:t>			</a:t>
                </a:r>
                <a14:m>
                  <m:oMath xmlns:m="http://schemas.openxmlformats.org/officeDocument/2006/math">
                    <m:r>
                      <a:rPr lang="en-US" b="0" i="1" smtClean="0">
                        <a:latin typeface="Cambria Math" panose="02040503050406030204" pitchFamily="18" charset="0"/>
                      </a:rPr>
                      <m:t>=0. 857 ∗100%</m:t>
                    </m:r>
                  </m:oMath>
                </a14:m>
                <a:r>
                  <a:rPr lang="en-US" i="1" dirty="0">
                    <a:latin typeface="Cambria Math" panose="02040503050406030204" pitchFamily="18" charset="0"/>
                  </a:rPr>
                  <a:t> </a:t>
                </a:r>
              </a:p>
              <a:p>
                <a:r>
                  <a:rPr lang="en-US" b="0" i="1" dirty="0">
                    <a:latin typeface="Cambria Math" panose="02040503050406030204" pitchFamily="18" charset="0"/>
                  </a:rPr>
                  <a:t>			</a:t>
                </a:r>
                <a:r>
                  <a:rPr lang="en-US" dirty="0">
                    <a:latin typeface="Cambria Math" panose="02040503050406030204" pitchFamily="18" charset="0"/>
                  </a:rPr>
                  <a:t>= 85.7%</a:t>
                </a:r>
                <a:endParaRPr lang="en-US" b="0" i="1" dirty="0">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xmlns:a14="http://schemas.microsoft.com/office/drawing/2010/main" xmlns="" id="{5BB321EF-22B8-4242-B5E1-9C5AD2E97337}"/>
                  </a:ext>
                </a:extLst>
              </p:cNvPr>
              <p:cNvSpPr txBox="1">
                <a:spLocks noRot="1" noChangeAspect="1" noMove="1" noResize="1" noEditPoints="1" noAdjustHandles="1" noChangeArrowheads="1" noChangeShapeType="1" noTextEdit="1"/>
              </p:cNvSpPr>
              <p:nvPr/>
            </p:nvSpPr>
            <p:spPr>
              <a:xfrm>
                <a:off x="771239" y="2826165"/>
                <a:ext cx="6322290" cy="1937262"/>
              </a:xfrm>
              <a:prstGeom prst="rect">
                <a:avLst/>
              </a:prstGeom>
              <a:blipFill rotWithShape="0">
                <a:blip r:embed="rId2"/>
                <a:stretch>
                  <a:fillRect b="-4101"/>
                </a:stretch>
              </a:blipFill>
            </p:spPr>
            <p:txBody>
              <a:bodyPr/>
              <a:lstStyle/>
              <a:p>
                <a:r>
                  <a:rPr lang="en-US">
                    <a:noFill/>
                  </a:rPr>
                  <a:t> </a:t>
                </a:r>
              </a:p>
            </p:txBody>
          </p:sp>
        </mc:Fallback>
      </mc:AlternateContent>
      <p:graphicFrame>
        <p:nvGraphicFramePr>
          <p:cNvPr id="6" name="Table 40">
            <a:extLst>
              <a:ext uri="{FF2B5EF4-FFF2-40B4-BE49-F238E27FC236}">
                <a16:creationId xmlns:a16="http://schemas.microsoft.com/office/drawing/2014/main" id="{14067557-A80C-473C-9C25-124767A18D0E}"/>
              </a:ext>
            </a:extLst>
          </p:cNvPr>
          <p:cNvGraphicFramePr>
            <a:graphicFrameLocks noGrp="1"/>
          </p:cNvGraphicFramePr>
          <p:nvPr>
            <p:extLst>
              <p:ext uri="{D42A27DB-BD31-4B8C-83A1-F6EECF244321}">
                <p14:modId xmlns:p14="http://schemas.microsoft.com/office/powerpoint/2010/main" val="3397620127"/>
              </p:ext>
            </p:extLst>
          </p:nvPr>
        </p:nvGraphicFramePr>
        <p:xfrm>
          <a:off x="5677757" y="4047973"/>
          <a:ext cx="3735270" cy="1243718"/>
        </p:xfrm>
        <a:graphic>
          <a:graphicData uri="http://schemas.openxmlformats.org/drawingml/2006/table">
            <a:tbl>
              <a:tblPr firstRow="1" bandRow="1">
                <a:tableStyleId>{073A0DAA-6AF3-43AB-8588-CEC1D06C72B9}</a:tableStyleId>
              </a:tblPr>
              <a:tblGrid>
                <a:gridCol w="1245090">
                  <a:extLst>
                    <a:ext uri="{9D8B030D-6E8A-4147-A177-3AD203B41FA5}">
                      <a16:colId xmlns:a16="http://schemas.microsoft.com/office/drawing/2014/main" val="2774437030"/>
                    </a:ext>
                  </a:extLst>
                </a:gridCol>
                <a:gridCol w="1245090">
                  <a:extLst>
                    <a:ext uri="{9D8B030D-6E8A-4147-A177-3AD203B41FA5}">
                      <a16:colId xmlns:a16="http://schemas.microsoft.com/office/drawing/2014/main" val="2060742505"/>
                    </a:ext>
                  </a:extLst>
                </a:gridCol>
                <a:gridCol w="1245090">
                  <a:extLst>
                    <a:ext uri="{9D8B030D-6E8A-4147-A177-3AD203B41FA5}">
                      <a16:colId xmlns:a16="http://schemas.microsoft.com/office/drawing/2014/main" val="55816435"/>
                    </a:ext>
                  </a:extLst>
                </a:gridCol>
              </a:tblGrid>
              <a:tr h="0">
                <a:tc>
                  <a:txBody>
                    <a:bodyPr/>
                    <a:lstStyle/>
                    <a:p>
                      <a:endParaRPr lang="en-GB" dirty="0"/>
                    </a:p>
                  </a:txBody>
                  <a:tcPr anchor="ctr"/>
                </a:tc>
                <a:tc>
                  <a:txBody>
                    <a:bodyPr/>
                    <a:lstStyle/>
                    <a:p>
                      <a:pPr algn="ctr"/>
                      <a:r>
                        <a:rPr lang="en-US" sz="1200" dirty="0"/>
                        <a:t>Predicted Blues</a:t>
                      </a:r>
                      <a:endParaRPr lang="en-GB" sz="1200" dirty="0"/>
                    </a:p>
                  </a:txBody>
                  <a:tcPr anchor="ctr"/>
                </a:tc>
                <a:tc>
                  <a:txBody>
                    <a:bodyPr/>
                    <a:lstStyle/>
                    <a:p>
                      <a:r>
                        <a:rPr lang="en-US" sz="1200" dirty="0"/>
                        <a:t>Predicted Reds</a:t>
                      </a:r>
                      <a:endParaRPr lang="en-GB" sz="1200" dirty="0"/>
                    </a:p>
                  </a:txBody>
                  <a:tcPr anchor="ctr"/>
                </a:tc>
                <a:extLst>
                  <a:ext uri="{0D108BD9-81ED-4DB2-BD59-A6C34878D82A}">
                    <a16:rowId xmlns:a16="http://schemas.microsoft.com/office/drawing/2014/main" val="1895548106"/>
                  </a:ext>
                </a:extLst>
              </a:tr>
              <a:tr h="393259">
                <a:tc>
                  <a:txBody>
                    <a:bodyPr/>
                    <a:lstStyle/>
                    <a:p>
                      <a:r>
                        <a:rPr lang="en-US" sz="1200" b="1" dirty="0"/>
                        <a:t>Actual Blues</a:t>
                      </a:r>
                      <a:endParaRPr lang="en-GB" sz="1200" b="1" dirty="0"/>
                    </a:p>
                  </a:txBody>
                  <a:tcPr anchor="ctr"/>
                </a:tc>
                <a:tc>
                  <a:txBody>
                    <a:bodyPr/>
                    <a:lstStyle/>
                    <a:p>
                      <a:pPr algn="ctr"/>
                      <a:r>
                        <a:rPr lang="en-US" dirty="0"/>
                        <a:t>6 (TP)</a:t>
                      </a:r>
                      <a:endParaRPr lang="en-GB" dirty="0"/>
                    </a:p>
                  </a:txBody>
                  <a:tcPr anchor="ctr"/>
                </a:tc>
                <a:tc>
                  <a:txBody>
                    <a:bodyPr/>
                    <a:lstStyle/>
                    <a:p>
                      <a:pPr algn="ctr"/>
                      <a:r>
                        <a:rPr lang="en-US" dirty="0"/>
                        <a:t>1 (FN)</a:t>
                      </a:r>
                      <a:endParaRPr lang="en-GB" dirty="0"/>
                    </a:p>
                  </a:txBody>
                  <a:tcPr anchor="ctr"/>
                </a:tc>
                <a:extLst>
                  <a:ext uri="{0D108BD9-81ED-4DB2-BD59-A6C34878D82A}">
                    <a16:rowId xmlns:a16="http://schemas.microsoft.com/office/drawing/2014/main" val="1698249071"/>
                  </a:ext>
                </a:extLst>
              </a:tr>
              <a:tr h="393259">
                <a:tc>
                  <a:txBody>
                    <a:bodyPr/>
                    <a:lstStyle/>
                    <a:p>
                      <a:r>
                        <a:rPr lang="en-US" sz="1200" b="1" dirty="0"/>
                        <a:t>Actual Reds</a:t>
                      </a:r>
                      <a:endParaRPr lang="en-GB" sz="1200" b="1" dirty="0"/>
                    </a:p>
                  </a:txBody>
                  <a:tcPr anchor="ctr"/>
                </a:tc>
                <a:tc>
                  <a:txBody>
                    <a:bodyPr/>
                    <a:lstStyle/>
                    <a:p>
                      <a:pPr algn="ctr"/>
                      <a:r>
                        <a:rPr lang="en-US" dirty="0"/>
                        <a:t>2 (FP)</a:t>
                      </a:r>
                      <a:endParaRPr lang="en-GB" dirty="0"/>
                    </a:p>
                  </a:txBody>
                  <a:tcPr anchor="ctr"/>
                </a:tc>
                <a:tc>
                  <a:txBody>
                    <a:bodyPr/>
                    <a:lstStyle/>
                    <a:p>
                      <a:pPr algn="ctr"/>
                      <a:r>
                        <a:rPr lang="en-US" dirty="0"/>
                        <a:t>5 (TN)</a:t>
                      </a:r>
                      <a:endParaRPr lang="en-GB" dirty="0"/>
                    </a:p>
                  </a:txBody>
                  <a:tcPr anchor="ctr"/>
                </a:tc>
                <a:extLst>
                  <a:ext uri="{0D108BD9-81ED-4DB2-BD59-A6C34878D82A}">
                    <a16:rowId xmlns:a16="http://schemas.microsoft.com/office/drawing/2014/main" val="2475666858"/>
                  </a:ext>
                </a:extLst>
              </a:tr>
            </a:tbl>
          </a:graphicData>
        </a:graphic>
      </p:graphicFrame>
      <p:sp>
        <p:nvSpPr>
          <p:cNvPr id="7" name="Rectangle 6"/>
          <p:cNvSpPr/>
          <p:nvPr/>
        </p:nvSpPr>
        <p:spPr>
          <a:xfrm>
            <a:off x="6651374" y="5366292"/>
            <a:ext cx="1886927" cy="369332"/>
          </a:xfrm>
          <a:prstGeom prst="rect">
            <a:avLst/>
          </a:prstGeom>
        </p:spPr>
        <p:txBody>
          <a:bodyPr wrap="none">
            <a:spAutoFit/>
          </a:bodyPr>
          <a:lstStyle/>
          <a:p>
            <a:r>
              <a:rPr lang="en-US" b="1" dirty="0">
                <a:latin typeface="Calibri" panose="020F0502020204030204" pitchFamily="34" charset="0"/>
                <a:cs typeface="Calibri" panose="020F0502020204030204" pitchFamily="34" charset="0"/>
              </a:rPr>
              <a:t>Confusion Matrix </a:t>
            </a:r>
          </a:p>
        </p:txBody>
      </p:sp>
    </p:spTree>
    <p:extLst>
      <p:ext uri="{BB962C8B-B14F-4D97-AF65-F5344CB8AC3E}">
        <p14:creationId xmlns:p14="http://schemas.microsoft.com/office/powerpoint/2010/main" val="42102687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39564F-2FC5-409E-9BC4-B061FBD31FA4}"/>
              </a:ext>
            </a:extLst>
          </p:cNvPr>
          <p:cNvSpPr txBox="1"/>
          <p:nvPr/>
        </p:nvSpPr>
        <p:spPr>
          <a:xfrm>
            <a:off x="1034475" y="828615"/>
            <a:ext cx="11610108" cy="586892"/>
          </a:xfrm>
          <a:prstGeom prst="rect">
            <a:avLst/>
          </a:prstGeom>
          <a:noFill/>
        </p:spPr>
        <p:txBody>
          <a:bodyPr wrap="square" rtlCol="0">
            <a:spAutoFit/>
          </a:bodyPr>
          <a:lstStyle/>
          <a:p>
            <a:pPr>
              <a:lnSpc>
                <a:spcPct val="150000"/>
              </a:lnSpc>
            </a:pPr>
            <a:r>
              <a:rPr lang="en-US" sz="2400" b="1" dirty="0">
                <a:latin typeface="+mj-lt"/>
              </a:rPr>
              <a:t>F1 Score</a:t>
            </a:r>
            <a:endParaRPr lang="en-GB" sz="2400" b="1" dirty="0">
              <a:latin typeface="+mj-lt"/>
            </a:endParaRPr>
          </a:p>
        </p:txBody>
      </p:sp>
      <p:sp>
        <p:nvSpPr>
          <p:cNvPr id="3" name="TextBox 2">
            <a:extLst>
              <a:ext uri="{FF2B5EF4-FFF2-40B4-BE49-F238E27FC236}">
                <a16:creationId xmlns:a16="http://schemas.microsoft.com/office/drawing/2014/main" id="{E5675C91-C079-4A4D-A227-CA306F665400}"/>
              </a:ext>
            </a:extLst>
          </p:cNvPr>
          <p:cNvSpPr txBox="1"/>
          <p:nvPr/>
        </p:nvSpPr>
        <p:spPr>
          <a:xfrm>
            <a:off x="1034475" y="1650604"/>
            <a:ext cx="8368725" cy="646331"/>
          </a:xfrm>
          <a:prstGeom prst="rect">
            <a:avLst/>
          </a:prstGeom>
          <a:noFill/>
        </p:spPr>
        <p:txBody>
          <a:bodyPr wrap="square" rtlCol="0">
            <a:spAutoFit/>
          </a:bodyPr>
          <a:lstStyle/>
          <a:p>
            <a:pPr>
              <a:spcBef>
                <a:spcPts val="600"/>
              </a:spcBef>
            </a:pPr>
            <a:r>
              <a:rPr lang="en-US" dirty="0">
                <a:latin typeface="Calibri" panose="020F0502020204030204" pitchFamily="34" charset="0"/>
                <a:cs typeface="Calibri" panose="020F0502020204030204" pitchFamily="34" charset="0"/>
              </a:rPr>
              <a:t>F1 score is combining both the Precision and Recall into a single metric for simplicity. It is the harmonic mean of the model’s precision and recall.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8C2869-47DC-44CC-8149-993B6EEEC360}"/>
                  </a:ext>
                </a:extLst>
              </p:cNvPr>
              <p:cNvSpPr txBox="1"/>
              <p:nvPr/>
            </p:nvSpPr>
            <p:spPr>
              <a:xfrm>
                <a:off x="771239" y="2826165"/>
                <a:ext cx="6322290" cy="2006383"/>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1 </m:t>
                      </m:r>
                      <m:r>
                        <a:rPr lang="en-US" b="0" i="1" smtClean="0">
                          <a:latin typeface="Cambria Math" panose="02040503050406030204" pitchFamily="18" charset="0"/>
                        </a:rPr>
                        <m:t>𝑠𝑐𝑜𝑟𝑒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r>
                            <a:rPr lang="en-US" b="0" i="1" smtClean="0">
                              <a:latin typeface="Cambria Math" panose="02040503050406030204" pitchFamily="18" charset="0"/>
                            </a:rPr>
                            <m:t>)</m:t>
                          </m:r>
                        </m:num>
                        <m:den>
                          <m:r>
                            <a:rPr lang="en-US" b="0" i="1" smtClean="0">
                              <a:latin typeface="Cambria Math" panose="02040503050406030204" pitchFamily="18" charset="0"/>
                            </a:rPr>
                            <m:t>𝑝𝑟𝑒𝑐𝑖𝑠𝑜𝑛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den>
                      </m:f>
                    </m:oMath>
                  </m:oMathPara>
                </a14:m>
                <a:endParaRPr lang="en-US" b="0" i="1" dirty="0">
                  <a:latin typeface="Cambria Math" panose="02040503050406030204" pitchFamily="18" charset="0"/>
                </a:endParaRPr>
              </a:p>
              <a:p>
                <a:pPr>
                  <a:lnSpc>
                    <a:spcPct val="150000"/>
                  </a:lnSpc>
                </a:pPr>
                <a:r>
                  <a:rPr lang="en-US" b="0" dirty="0"/>
                  <a:t>			</a:t>
                </a:r>
                <a14:m>
                  <m:oMath xmlns:m="http://schemas.openxmlformats.org/officeDocument/2006/math">
                    <m:r>
                      <a:rPr lang="en-US" sz="2000" b="0" i="0" smtClean="0">
                        <a:latin typeface="Cambria Math" panose="02040503050406030204" pitchFamily="18" charset="0"/>
                      </a:rPr>
                      <m:t>                 </m:t>
                    </m:r>
                    <m:r>
                      <a:rPr lang="en-US" sz="2000">
                        <a:latin typeface="Cambria Math" panose="02040503050406030204" pitchFamily="18" charset="0"/>
                      </a:rPr>
                      <m:t>	</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0.75</m:t>
                            </m:r>
                          </m:e>
                        </m:d>
                        <m:r>
                          <a:rPr lang="en-US" sz="2000" b="0" i="1" smtClean="0">
                            <a:latin typeface="Cambria Math" panose="02040503050406030204" pitchFamily="18" charset="0"/>
                          </a:rPr>
                          <m:t>(0.857)</m:t>
                        </m:r>
                      </m:num>
                      <m:den>
                        <m:r>
                          <a:rPr lang="en-US" sz="2000" b="0" i="1" smtClean="0">
                            <a:latin typeface="Cambria Math" panose="02040503050406030204" pitchFamily="18" charset="0"/>
                          </a:rPr>
                          <m:t>0.75+0.857</m:t>
                        </m:r>
                      </m:den>
                    </m:f>
                    <m:r>
                      <a:rPr lang="en-US" sz="2000" b="0" i="1" smtClean="0">
                        <a:latin typeface="Cambria Math" panose="02040503050406030204" pitchFamily="18" charset="0"/>
                      </a:rPr>
                      <m:t> </m:t>
                    </m:r>
                  </m:oMath>
                </a14:m>
                <a:endParaRPr lang="en-US" b="0" i="1" dirty="0">
                  <a:latin typeface="Cambria Math" panose="02040503050406030204" pitchFamily="18" charset="0"/>
                </a:endParaRPr>
              </a:p>
              <a:p>
                <a:pPr>
                  <a:lnSpc>
                    <a:spcPct val="150000"/>
                  </a:lnSpc>
                </a:pPr>
                <a:r>
                  <a:rPr lang="en-US" dirty="0"/>
                  <a:t>					 </a:t>
                </a:r>
                <a14:m>
                  <m:oMath xmlns:m="http://schemas.openxmlformats.org/officeDocument/2006/math">
                    <m:r>
                      <a:rPr lang="en-US" b="0" i="1" smtClean="0">
                        <a:latin typeface="Cambria Math" panose="02040503050406030204" pitchFamily="18" charset="0"/>
                      </a:rPr>
                      <m:t>=0.799</m:t>
                    </m:r>
                  </m:oMath>
                </a14:m>
                <a:r>
                  <a:rPr lang="en-US" i="1" dirty="0">
                    <a:latin typeface="Cambria Math" panose="02040503050406030204" pitchFamily="18" charset="0"/>
                  </a:rPr>
                  <a:t> </a:t>
                </a:r>
              </a:p>
            </p:txBody>
          </p:sp>
        </mc:Choice>
        <mc:Fallback xmlns="">
          <p:sp>
            <p:nvSpPr>
              <p:cNvPr id="4" name="TextBox 3">
                <a:extLst>
                  <a:ext uri="{FF2B5EF4-FFF2-40B4-BE49-F238E27FC236}">
                    <a16:creationId xmlns:a16="http://schemas.microsoft.com/office/drawing/2014/main" id="{A68C2869-47DC-44CC-8149-993B6EEEC360}"/>
                  </a:ext>
                </a:extLst>
              </p:cNvPr>
              <p:cNvSpPr txBox="1">
                <a:spLocks noRot="1" noChangeAspect="1" noMove="1" noResize="1" noEditPoints="1" noAdjustHandles="1" noChangeArrowheads="1" noChangeShapeType="1" noTextEdit="1"/>
              </p:cNvSpPr>
              <p:nvPr/>
            </p:nvSpPr>
            <p:spPr>
              <a:xfrm>
                <a:off x="771239" y="2826165"/>
                <a:ext cx="6322290" cy="2006383"/>
              </a:xfrm>
              <a:prstGeom prst="rect">
                <a:avLst/>
              </a:prstGeom>
              <a:blipFill>
                <a:blip r:embed="rId2"/>
                <a:stretch>
                  <a:fillRect/>
                </a:stretch>
              </a:blipFill>
            </p:spPr>
            <p:txBody>
              <a:bodyPr/>
              <a:lstStyle/>
              <a:p>
                <a:r>
                  <a:rPr lang="en-GB">
                    <a:noFill/>
                  </a:rPr>
                  <a:t> </a:t>
                </a:r>
              </a:p>
            </p:txBody>
          </p:sp>
        </mc:Fallback>
      </mc:AlternateContent>
      <p:graphicFrame>
        <p:nvGraphicFramePr>
          <p:cNvPr id="5" name="Table 5">
            <a:extLst>
              <a:ext uri="{FF2B5EF4-FFF2-40B4-BE49-F238E27FC236}">
                <a16:creationId xmlns:a16="http://schemas.microsoft.com/office/drawing/2014/main" id="{36C97341-D532-43E9-8617-38B185942DC9}"/>
              </a:ext>
            </a:extLst>
          </p:cNvPr>
          <p:cNvGraphicFramePr>
            <a:graphicFrameLocks noGrp="1"/>
          </p:cNvGraphicFramePr>
          <p:nvPr>
            <p:extLst>
              <p:ext uri="{D42A27DB-BD31-4B8C-83A1-F6EECF244321}">
                <p14:modId xmlns:p14="http://schemas.microsoft.com/office/powerpoint/2010/main" val="2024705998"/>
              </p:ext>
            </p:extLst>
          </p:nvPr>
        </p:nvGraphicFramePr>
        <p:xfrm>
          <a:off x="6839529" y="3491536"/>
          <a:ext cx="2143346" cy="675640"/>
        </p:xfrm>
        <a:graphic>
          <a:graphicData uri="http://schemas.openxmlformats.org/drawingml/2006/table">
            <a:tbl>
              <a:tblPr firstRow="1" bandRow="1">
                <a:tableStyleId>{073A0DAA-6AF3-43AB-8588-CEC1D06C72B9}</a:tableStyleId>
              </a:tblPr>
              <a:tblGrid>
                <a:gridCol w="1071673">
                  <a:extLst>
                    <a:ext uri="{9D8B030D-6E8A-4147-A177-3AD203B41FA5}">
                      <a16:colId xmlns:a16="http://schemas.microsoft.com/office/drawing/2014/main" val="2297616727"/>
                    </a:ext>
                  </a:extLst>
                </a:gridCol>
                <a:gridCol w="1071673">
                  <a:extLst>
                    <a:ext uri="{9D8B030D-6E8A-4147-A177-3AD203B41FA5}">
                      <a16:colId xmlns:a16="http://schemas.microsoft.com/office/drawing/2014/main" val="3733045854"/>
                    </a:ext>
                  </a:extLst>
                </a:gridCol>
              </a:tblGrid>
              <a:tr h="370840">
                <a:tc>
                  <a:txBody>
                    <a:bodyPr/>
                    <a:lstStyle/>
                    <a:p>
                      <a:pPr algn="ctr"/>
                      <a:r>
                        <a:rPr lang="en-US" sz="1400" dirty="0"/>
                        <a:t>Precision</a:t>
                      </a:r>
                      <a:endParaRPr lang="en-GB" sz="1400" dirty="0"/>
                    </a:p>
                  </a:txBody>
                  <a:tcPr anchor="ctr"/>
                </a:tc>
                <a:tc>
                  <a:txBody>
                    <a:bodyPr/>
                    <a:lstStyle/>
                    <a:p>
                      <a:pPr algn="ctr"/>
                      <a:r>
                        <a:rPr lang="en-US" sz="1400" dirty="0"/>
                        <a:t>Recall</a:t>
                      </a:r>
                      <a:endParaRPr lang="en-GB" sz="1400" dirty="0"/>
                    </a:p>
                  </a:txBody>
                  <a:tcPr anchor="ctr"/>
                </a:tc>
                <a:extLst>
                  <a:ext uri="{0D108BD9-81ED-4DB2-BD59-A6C34878D82A}">
                    <a16:rowId xmlns:a16="http://schemas.microsoft.com/office/drawing/2014/main" val="1936903258"/>
                  </a:ext>
                </a:extLst>
              </a:tr>
              <a:tr h="224018">
                <a:tc>
                  <a:txBody>
                    <a:bodyPr/>
                    <a:lstStyle/>
                    <a:p>
                      <a:pPr algn="ctr"/>
                      <a:r>
                        <a:rPr lang="en-US" sz="1400" dirty="0"/>
                        <a:t>0.75</a:t>
                      </a:r>
                      <a:endParaRPr lang="en-GB" sz="1400" dirty="0"/>
                    </a:p>
                  </a:txBody>
                  <a:tcPr anchor="ctr"/>
                </a:tc>
                <a:tc>
                  <a:txBody>
                    <a:bodyPr/>
                    <a:lstStyle/>
                    <a:p>
                      <a:pPr algn="ctr"/>
                      <a:r>
                        <a:rPr lang="en-US" sz="1400" dirty="0"/>
                        <a:t>0.857</a:t>
                      </a:r>
                      <a:endParaRPr lang="en-GB" sz="1400" dirty="0"/>
                    </a:p>
                  </a:txBody>
                  <a:tcPr anchor="ctr"/>
                </a:tc>
                <a:extLst>
                  <a:ext uri="{0D108BD9-81ED-4DB2-BD59-A6C34878D82A}">
                    <a16:rowId xmlns:a16="http://schemas.microsoft.com/office/drawing/2014/main" val="387006959"/>
                  </a:ext>
                </a:extLst>
              </a:tr>
            </a:tbl>
          </a:graphicData>
        </a:graphic>
      </p:graphicFrame>
      <p:sp>
        <p:nvSpPr>
          <p:cNvPr id="6" name="TextBox 5">
            <a:extLst>
              <a:ext uri="{FF2B5EF4-FFF2-40B4-BE49-F238E27FC236}">
                <a16:creationId xmlns:a16="http://schemas.microsoft.com/office/drawing/2014/main" id="{77E974BF-7868-415D-A7FB-C4998B6C271B}"/>
              </a:ext>
            </a:extLst>
          </p:cNvPr>
          <p:cNvSpPr txBox="1"/>
          <p:nvPr/>
        </p:nvSpPr>
        <p:spPr>
          <a:xfrm>
            <a:off x="6717129" y="4330585"/>
            <a:ext cx="238814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From Previous example</a:t>
            </a:r>
            <a:endParaRPr lang="en-GB"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1873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C019FF-4CA2-45B9-A9EA-71A4E63B4AD7}"/>
              </a:ext>
            </a:extLst>
          </p:cNvPr>
          <p:cNvSpPr txBox="1"/>
          <p:nvPr/>
        </p:nvSpPr>
        <p:spPr>
          <a:xfrm>
            <a:off x="1175658" y="845901"/>
            <a:ext cx="9651998" cy="461665"/>
          </a:xfrm>
          <a:prstGeom prst="rect">
            <a:avLst/>
          </a:prstGeom>
          <a:noFill/>
        </p:spPr>
        <p:txBody>
          <a:bodyPr wrap="square" rtlCol="0">
            <a:spAutoFit/>
          </a:bodyPr>
          <a:lstStyle/>
          <a:p>
            <a:pPr>
              <a:spcBef>
                <a:spcPts val="600"/>
              </a:spcBef>
            </a:pPr>
            <a:r>
              <a:rPr lang="en-US" sz="2400" b="1" dirty="0">
                <a:latin typeface="+mj-lt"/>
              </a:rPr>
              <a:t>Exercise</a:t>
            </a:r>
          </a:p>
        </p:txBody>
      </p:sp>
      <p:sp>
        <p:nvSpPr>
          <p:cNvPr id="2" name="TextBox 1">
            <a:extLst>
              <a:ext uri="{FF2B5EF4-FFF2-40B4-BE49-F238E27FC236}">
                <a16:creationId xmlns:a16="http://schemas.microsoft.com/office/drawing/2014/main" id="{2CF74331-55AA-457C-BF53-90A8E7EFE2B7}"/>
              </a:ext>
            </a:extLst>
          </p:cNvPr>
          <p:cNvSpPr txBox="1"/>
          <p:nvPr/>
        </p:nvSpPr>
        <p:spPr>
          <a:xfrm>
            <a:off x="1175658" y="1393373"/>
            <a:ext cx="9361713"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1. Find Accuracy, Precision, Recall and F1 Score from the given confusion matrix below  </a:t>
            </a:r>
            <a:endParaRPr lang="en-GB" dirty="0">
              <a:latin typeface="Calibri" panose="020F0502020204030204" pitchFamily="34" charset="0"/>
              <a:cs typeface="Calibri" panose="020F0502020204030204" pitchFamily="34" charset="0"/>
            </a:endParaRPr>
          </a:p>
        </p:txBody>
      </p:sp>
      <p:pic>
        <p:nvPicPr>
          <p:cNvPr id="2050" name="Picture 2" descr="Simple guide to confusion matrix terminology">
            <a:extLst>
              <a:ext uri="{FF2B5EF4-FFF2-40B4-BE49-F238E27FC236}">
                <a16:creationId xmlns:a16="http://schemas.microsoft.com/office/drawing/2014/main" id="{5FE6996A-D53C-450F-AE11-722B65E97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0909" y="1916438"/>
            <a:ext cx="2696292" cy="142498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CF9044F-EAFF-49B7-B1E7-109E8D0620F0}"/>
              </a:ext>
            </a:extLst>
          </p:cNvPr>
          <p:cNvSpPr txBox="1"/>
          <p:nvPr/>
        </p:nvSpPr>
        <p:spPr>
          <a:xfrm>
            <a:off x="1132116" y="3857875"/>
            <a:ext cx="9361713"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2. Find Accuracy, Precision, Recall and F1 Score from the given confusion matrix below  </a:t>
            </a:r>
            <a:endParaRPr lang="en-GB" dirty="0">
              <a:latin typeface="Calibri" panose="020F0502020204030204" pitchFamily="34" charset="0"/>
              <a:cs typeface="Calibri" panose="020F0502020204030204" pitchFamily="34" charset="0"/>
            </a:endParaRPr>
          </a:p>
        </p:txBody>
      </p:sp>
      <p:pic>
        <p:nvPicPr>
          <p:cNvPr id="2052" name="Picture 4" descr="Confusion matrix example for a 3-class problem | Download Table">
            <a:extLst>
              <a:ext uri="{FF2B5EF4-FFF2-40B4-BE49-F238E27FC236}">
                <a16:creationId xmlns:a16="http://schemas.microsoft.com/office/drawing/2014/main" id="{1E47D9B5-8251-4973-8479-0D3410AD7E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90"/>
          <a:stretch/>
        </p:blipFill>
        <p:spPr bwMode="auto">
          <a:xfrm>
            <a:off x="3185775" y="4380940"/>
            <a:ext cx="4958208" cy="997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9447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2769</TotalTime>
  <Words>995</Words>
  <Application>Microsoft Office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vt:lpstr>
      <vt:lpstr>Bahnschrift SemiBold</vt:lpstr>
      <vt:lpstr>Calibri</vt:lpstr>
      <vt:lpstr>Cambria Math</vt:lpstr>
      <vt:lpstr>Candara</vt:lpstr>
      <vt:lpstr>Candara Light</vt:lpstr>
      <vt:lpstr>Courier New</vt:lpstr>
      <vt:lpstr>HP Simplified</vt:lpstr>
      <vt:lpstr>Lora</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Yasir Ahmed</dc:creator>
  <cp:lastModifiedBy>Ashfakur Rahman</cp:lastModifiedBy>
  <cp:revision>98</cp:revision>
  <dcterms:created xsi:type="dcterms:W3CDTF">2021-09-28T10:21:08Z</dcterms:created>
  <dcterms:modified xsi:type="dcterms:W3CDTF">2023-12-13T18:22:04Z</dcterms:modified>
</cp:coreProperties>
</file>