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49"/>
  </p:notesMasterIdLst>
  <p:sldIdLst>
    <p:sldId id="257" r:id="rId5"/>
    <p:sldId id="261" r:id="rId6"/>
    <p:sldId id="262" r:id="rId7"/>
    <p:sldId id="283" r:id="rId8"/>
    <p:sldId id="284" r:id="rId9"/>
    <p:sldId id="285" r:id="rId10"/>
    <p:sldId id="286" r:id="rId11"/>
    <p:sldId id="287" r:id="rId12"/>
    <p:sldId id="288" r:id="rId13"/>
    <p:sldId id="289" r:id="rId14"/>
    <p:sldId id="290" r:id="rId15"/>
    <p:sldId id="291" r:id="rId16"/>
    <p:sldId id="292" r:id="rId17"/>
    <p:sldId id="293" r:id="rId18"/>
    <p:sldId id="295" r:id="rId19"/>
    <p:sldId id="312" r:id="rId20"/>
    <p:sldId id="326" r:id="rId21"/>
    <p:sldId id="296" r:id="rId22"/>
    <p:sldId id="297" r:id="rId23"/>
    <p:sldId id="298" r:id="rId24"/>
    <p:sldId id="310" r:id="rId25"/>
    <p:sldId id="299" r:id="rId26"/>
    <p:sldId id="300" r:id="rId27"/>
    <p:sldId id="311" r:id="rId28"/>
    <p:sldId id="369" r:id="rId29"/>
    <p:sldId id="301" r:id="rId30"/>
    <p:sldId id="302" r:id="rId31"/>
    <p:sldId id="303" r:id="rId32"/>
    <p:sldId id="370" r:id="rId33"/>
    <p:sldId id="340" r:id="rId34"/>
    <p:sldId id="371" r:id="rId35"/>
    <p:sldId id="305" r:id="rId36"/>
    <p:sldId id="338" r:id="rId37"/>
    <p:sldId id="339" r:id="rId38"/>
    <p:sldId id="309" r:id="rId39"/>
    <p:sldId id="307" r:id="rId40"/>
    <p:sldId id="313" r:id="rId41"/>
    <p:sldId id="315" r:id="rId42"/>
    <p:sldId id="316" r:id="rId43"/>
    <p:sldId id="341" r:id="rId44"/>
    <p:sldId id="327" r:id="rId45"/>
    <p:sldId id="365" r:id="rId46"/>
    <p:sldId id="366" r:id="rId47"/>
    <p:sldId id="36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922"/>
    <a:srgbClr val="FCF7F1"/>
    <a:srgbClr val="F03F2B"/>
    <a:srgbClr val="B8D233"/>
    <a:srgbClr val="F8D22F"/>
    <a:srgbClr val="344529"/>
    <a:srgbClr val="2E3722"/>
    <a:srgbClr val="5CC6D6"/>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65" autoAdjust="0"/>
    <p:restoredTop sz="94619" autoAdjust="0"/>
  </p:normalViewPr>
  <p:slideViewPr>
    <p:cSldViewPr snapToGrid="0">
      <p:cViewPr varScale="1">
        <p:scale>
          <a:sx n="76" d="100"/>
          <a:sy n="76" d="100"/>
        </p:scale>
        <p:origin x="3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6A671-60F1-45EB-ACD2-7D07656FD157}" type="datetimeFigureOut">
              <a:rPr lang="en-GB" smtClean="0"/>
              <a:t>06/09/2022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8576D-CF20-46F8-9A47-2225C347D4F5}" type="slidenum">
              <a:rPr lang="en-GB" smtClean="0"/>
              <a:t>‹#›</a:t>
            </a:fld>
            <a:endParaRPr lang="en-GB"/>
          </a:p>
        </p:txBody>
      </p:sp>
    </p:spTree>
    <p:extLst>
      <p:ext uri="{BB962C8B-B14F-4D97-AF65-F5344CB8AC3E}">
        <p14:creationId xmlns:p14="http://schemas.microsoft.com/office/powerpoint/2010/main" val="385615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9/6/2022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9/6/2022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9/6/2022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9/6/2022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9/6/2022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hyperlink" Target="https://youtu.be/5Q69P5r2u2A"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7.png"/><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0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6033793" y="2355458"/>
            <a:ext cx="4775075" cy="1630907"/>
          </a:xfrm>
        </p:spPr>
        <p:txBody>
          <a:bodyPr>
            <a:normAutofit/>
          </a:bodyPr>
          <a:lstStyle/>
          <a:p>
            <a:r>
              <a:rPr lang="en-US" sz="2800" b="1" dirty="0">
                <a:solidFill>
                  <a:schemeClr val="accent4">
                    <a:lumMod val="60000"/>
                    <a:lumOff val="40000"/>
                  </a:schemeClr>
                </a:solidFill>
              </a:rPr>
              <a:t>Machine Learning Algorithms</a:t>
            </a: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6285459" y="4162560"/>
            <a:ext cx="4271742" cy="886908"/>
          </a:xfrm>
        </p:spPr>
        <p:txBody>
          <a:bodyPr>
            <a:normAutofit/>
          </a:bodyPr>
          <a:lstStyle/>
          <a:p>
            <a:pPr>
              <a:spcAft>
                <a:spcPts val="600"/>
              </a:spcAft>
            </a:pPr>
            <a:r>
              <a:rPr lang="en-US" sz="1200" u="sng" dirty="0">
                <a:solidFill>
                  <a:schemeClr val="tx1"/>
                </a:solidFill>
                <a:latin typeface="Bell MT" panose="02020503060305020303" pitchFamily="18" charset="0"/>
              </a:rPr>
              <a:t>Instructor</a:t>
            </a:r>
          </a:p>
          <a:p>
            <a:pPr>
              <a:spcAft>
                <a:spcPts val="600"/>
              </a:spcAft>
            </a:pPr>
            <a:r>
              <a:rPr lang="en-US" sz="1600" dirty="0">
                <a:solidFill>
                  <a:schemeClr val="tx1"/>
                </a:solidFill>
                <a:latin typeface="Bell MT" panose="02020503060305020303" pitchFamily="18" charset="0"/>
              </a:rPr>
              <a:t>Md. Abu Naser </a:t>
            </a:r>
            <a:r>
              <a:rPr lang="en-US" sz="1600" dirty="0" err="1">
                <a:solidFill>
                  <a:schemeClr val="tx1"/>
                </a:solidFill>
                <a:latin typeface="Bell MT" panose="02020503060305020303" pitchFamily="18" charset="0"/>
              </a:rPr>
              <a:t>Mojumder</a:t>
            </a:r>
            <a:endParaRPr lang="en-US" sz="1600" dirty="0">
              <a:solidFill>
                <a:schemeClr val="tx1"/>
              </a:solidFill>
              <a:latin typeface="Bell MT" panose="02020503060305020303" pitchFamily="18" charset="0"/>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fontScale="90000"/>
          </a:bodyPr>
          <a:lstStyle/>
          <a:p>
            <a:pPr algn="ctr"/>
            <a:r>
              <a:rPr lang="en-US" sz="2800" b="1" dirty="0"/>
              <a:t>Simple Linear Regression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21FA46AC-B394-4693-AD4B-90E3D906BE4B}"/>
                  </a:ext>
                </a:extLst>
              </p:cNvPr>
              <p:cNvSpPr txBox="1"/>
              <p:nvPr/>
            </p:nvSpPr>
            <p:spPr>
              <a:xfrm>
                <a:off x="477795" y="1145059"/>
                <a:ext cx="9638270" cy="723275"/>
              </a:xfrm>
              <a:prstGeom prst="rect">
                <a:avLst/>
              </a:prstGeom>
              <a:noFill/>
            </p:spPr>
            <p:txBody>
              <a:bodyPr wrap="square" rtlCol="0">
                <a:spAutoFit/>
              </a:bodyPr>
              <a:lstStyle/>
              <a:p>
                <a:pPr>
                  <a:spcBef>
                    <a:spcPts val="600"/>
                  </a:spcBef>
                </a:pPr>
                <a:r>
                  <a:rPr lang="en-US" dirty="0">
                    <a:latin typeface="Lora" pitchFamily="2" charset="0"/>
                  </a:rPr>
                  <a:t>Meaning of the fitted line: </a:t>
                </a:r>
              </a:p>
              <a:p>
                <a:pPr>
                  <a:spcBef>
                    <a:spcPts val="600"/>
                  </a:spcBef>
                </a:pPr>
                <a:r>
                  <a:rPr lang="en-US" dirty="0">
                    <a:latin typeface="Lora" pitchFamily="2" charset="0"/>
                  </a:rPr>
                  <a:t>	Let, </a:t>
                </a:r>
                <a14:m>
                  <m:oMath xmlns:m="http://schemas.openxmlformats.org/officeDocument/2006/math">
                    <m:sSub>
                      <m:sSubPr>
                        <m:ctrlPr>
                          <a:rPr lang="en-GB" b="1" i="1" dirty="0" smtClean="0">
                            <a:solidFill>
                              <a:srgbClr val="836967"/>
                            </a:solidFill>
                            <a:latin typeface="Cambria Math" panose="02040503050406030204" pitchFamily="18" charset="0"/>
                          </a:rPr>
                        </m:ctrlPr>
                      </m:sSubPr>
                      <m:e>
                        <m:r>
                          <a:rPr lang="en-GB" b="1" i="1" dirty="0">
                            <a:latin typeface="Cambria Math" panose="02040503050406030204" pitchFamily="18" charset="0"/>
                          </a:rPr>
                          <m:t>𝒃</m:t>
                        </m:r>
                      </m:e>
                      <m:sub>
                        <m:r>
                          <a:rPr lang="en-GB" b="1" i="0" dirty="0">
                            <a:latin typeface="Cambria Math" panose="02040503050406030204" pitchFamily="18" charset="0"/>
                          </a:rPr>
                          <m:t>𝟎</m:t>
                        </m:r>
                      </m:sub>
                    </m:sSub>
                  </m:oMath>
                </a14:m>
                <a:r>
                  <a:rPr lang="en-US" dirty="0">
                    <a:latin typeface="Lora" pitchFamily="2" charset="0"/>
                  </a:rPr>
                  <a:t> = 30k </a:t>
                </a:r>
                <a:endParaRPr lang="en-GB" dirty="0">
                  <a:latin typeface="Lora" pitchFamily="2" charset="0"/>
                </a:endParaRPr>
              </a:p>
            </p:txBody>
          </p:sp>
        </mc:Choice>
        <mc:Fallback xmlns="">
          <p:sp>
            <p:nvSpPr>
              <p:cNvPr id="3" name="TextBox 2">
                <a:extLst>
                  <a:ext uri="{FF2B5EF4-FFF2-40B4-BE49-F238E27FC236}">
                    <a16:creationId xmlns:a16="http://schemas.microsoft.com/office/drawing/2014/main" id="{21FA46AC-B394-4693-AD4B-90E3D906BE4B}"/>
                  </a:ext>
                </a:extLst>
              </p:cNvPr>
              <p:cNvSpPr txBox="1">
                <a:spLocks noRot="1" noChangeAspect="1" noMove="1" noResize="1" noEditPoints="1" noAdjustHandles="1" noChangeArrowheads="1" noChangeShapeType="1" noTextEdit="1"/>
              </p:cNvSpPr>
              <p:nvPr/>
            </p:nvSpPr>
            <p:spPr>
              <a:xfrm>
                <a:off x="477795" y="1145059"/>
                <a:ext cx="9638270" cy="723275"/>
              </a:xfrm>
              <a:prstGeom prst="rect">
                <a:avLst/>
              </a:prstGeom>
              <a:blipFill>
                <a:blip r:embed="rId2"/>
                <a:stretch>
                  <a:fillRect l="-506" t="-5085" b="-13559"/>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xmlns="" id="{15337781-B651-4D46-873F-D2E10AE72EB6}"/>
              </a:ext>
            </a:extLst>
          </p:cNvPr>
          <p:cNvPicPr>
            <a:picLocks noChangeAspect="1"/>
          </p:cNvPicPr>
          <p:nvPr/>
        </p:nvPicPr>
        <p:blipFill>
          <a:blip r:embed="rId3"/>
          <a:stretch>
            <a:fillRect/>
          </a:stretch>
        </p:blipFill>
        <p:spPr>
          <a:xfrm>
            <a:off x="6075405" y="1514391"/>
            <a:ext cx="5638800" cy="35337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71373937-A84A-431C-8F88-B4463BD59AF8}"/>
                  </a:ext>
                </a:extLst>
              </p:cNvPr>
              <p:cNvSpPr txBox="1"/>
              <p:nvPr/>
            </p:nvSpPr>
            <p:spPr>
              <a:xfrm>
                <a:off x="477795" y="1933404"/>
                <a:ext cx="4753232" cy="646331"/>
              </a:xfrm>
              <a:prstGeom prst="rect">
                <a:avLst/>
              </a:prstGeom>
              <a:noFill/>
            </p:spPr>
            <p:txBody>
              <a:bodyPr wrap="square" rtlCol="0">
                <a:spAutoFit/>
              </a:bodyPr>
              <a:lstStyle/>
              <a:p>
                <a:r>
                  <a:rPr lang="en-US" dirty="0">
                    <a:latin typeface="Lora" pitchFamily="2" charset="0"/>
                  </a:rPr>
                  <a:t>If experience = 0, </a:t>
                </a:r>
              </a:p>
              <a:p>
                <a:r>
                  <a:rPr lang="en-US" dirty="0">
                    <a:latin typeface="Lora" pitchFamily="2" charset="0"/>
                  </a:rPr>
                  <a:t>	salary = 30k + </a:t>
                </a:r>
                <a14:m>
                  <m:oMath xmlns:m="http://schemas.openxmlformats.org/officeDocument/2006/math">
                    <m:sSub>
                      <m:sSubPr>
                        <m:ctrlPr>
                          <a:rPr lang="en-GB" b="1" i="1" dirty="0" smtClean="0">
                            <a:solidFill>
                              <a:srgbClr val="836967"/>
                            </a:solidFill>
                            <a:latin typeface="Cambria Math" panose="02040503050406030204" pitchFamily="18" charset="0"/>
                          </a:rPr>
                        </m:ctrlPr>
                      </m:sSubPr>
                      <m:e>
                        <m:r>
                          <a:rPr lang="en-GB" b="1" i="1" dirty="0">
                            <a:latin typeface="Cambria Math" panose="02040503050406030204" pitchFamily="18" charset="0"/>
                          </a:rPr>
                          <m:t>𝒃</m:t>
                        </m:r>
                      </m:e>
                      <m:sub>
                        <m:r>
                          <a:rPr lang="en-GB" b="1" i="0" dirty="0">
                            <a:latin typeface="Cambria Math" panose="02040503050406030204" pitchFamily="18" charset="0"/>
                          </a:rPr>
                          <m:t>𝟏</m:t>
                        </m:r>
                      </m:sub>
                    </m:sSub>
                  </m:oMath>
                </a14:m>
                <a:r>
                  <a:rPr lang="en-GB" dirty="0">
                    <a:latin typeface="Lora" pitchFamily="2" charset="0"/>
                  </a:rPr>
                  <a:t>* 0 = 30k</a:t>
                </a:r>
              </a:p>
            </p:txBody>
          </p:sp>
        </mc:Choice>
        <mc:Fallback xmlns="">
          <p:sp>
            <p:nvSpPr>
              <p:cNvPr id="8" name="TextBox 7">
                <a:extLst>
                  <a:ext uri="{FF2B5EF4-FFF2-40B4-BE49-F238E27FC236}">
                    <a16:creationId xmlns:a16="http://schemas.microsoft.com/office/drawing/2014/main" id="{71373937-A84A-431C-8F88-B4463BD59AF8}"/>
                  </a:ext>
                </a:extLst>
              </p:cNvPr>
              <p:cNvSpPr txBox="1">
                <a:spLocks noRot="1" noChangeAspect="1" noMove="1" noResize="1" noEditPoints="1" noAdjustHandles="1" noChangeArrowheads="1" noChangeShapeType="1" noTextEdit="1"/>
              </p:cNvSpPr>
              <p:nvPr/>
            </p:nvSpPr>
            <p:spPr>
              <a:xfrm>
                <a:off x="477795" y="1933404"/>
                <a:ext cx="4753232" cy="646331"/>
              </a:xfrm>
              <a:prstGeom prst="rect">
                <a:avLst/>
              </a:prstGeom>
              <a:blipFill>
                <a:blip r:embed="rId4"/>
                <a:stretch>
                  <a:fillRect l="-1026" t="-4717"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CFA7A8D9-6779-43DE-9F90-B90A05DA32F3}"/>
                  </a:ext>
                </a:extLst>
              </p:cNvPr>
              <p:cNvSpPr txBox="1"/>
              <p:nvPr/>
            </p:nvSpPr>
            <p:spPr>
              <a:xfrm>
                <a:off x="5711762" y="1102110"/>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𝑠𝑎𝑙𝑎𝑟𝑦</m:t>
                      </m:r>
                      <m:r>
                        <a:rPr lang="en-US" sz="1800" b="0" i="1" smtClean="0">
                          <a:latin typeface="Cambria Math" panose="02040503050406030204" pitchFamily="18" charset="0"/>
                        </a:rPr>
                        <m:t>=</m:t>
                      </m:r>
                      <m:sSub>
                        <m:sSubPr>
                          <m:ctrlPr>
                            <a:rPr lang="en-GB" b="1" i="1" dirty="0">
                              <a:solidFill>
                                <a:srgbClr val="836967"/>
                              </a:solidFill>
                              <a:latin typeface="Cambria Math" panose="02040503050406030204" pitchFamily="18" charset="0"/>
                            </a:rPr>
                          </m:ctrlPr>
                        </m:sSubPr>
                        <m:e>
                          <m:r>
                            <a:rPr lang="en-GB" b="1" i="1" dirty="0">
                              <a:latin typeface="Cambria Math" panose="02040503050406030204" pitchFamily="18" charset="0"/>
                            </a:rPr>
                            <m:t>𝒃</m:t>
                          </m:r>
                        </m:e>
                        <m:sub>
                          <m:r>
                            <a:rPr lang="en-GB" b="1" dirty="0">
                              <a:latin typeface="Cambria Math" panose="02040503050406030204" pitchFamily="18" charset="0"/>
                            </a:rPr>
                            <m:t>𝟎</m:t>
                          </m:r>
                        </m:sub>
                      </m:sSub>
                      <m:r>
                        <a:rPr lang="en-US" b="0" i="1" dirty="0" smtClean="0">
                          <a:latin typeface="Cambria Math" panose="02040503050406030204" pitchFamily="18" charset="0"/>
                        </a:rPr>
                        <m:t>+</m:t>
                      </m:r>
                      <m:sSub>
                        <m:sSubPr>
                          <m:ctrlPr>
                            <a:rPr lang="en-GB" b="1" i="1" dirty="0">
                              <a:solidFill>
                                <a:srgbClr val="836967"/>
                              </a:solidFill>
                              <a:latin typeface="Cambria Math" panose="02040503050406030204" pitchFamily="18" charset="0"/>
                            </a:rPr>
                          </m:ctrlPr>
                        </m:sSubPr>
                        <m:e>
                          <m:r>
                            <a:rPr lang="en-GB" b="1" i="1" dirty="0">
                              <a:latin typeface="Cambria Math" panose="02040503050406030204" pitchFamily="18" charset="0"/>
                            </a:rPr>
                            <m:t>𝒃</m:t>
                          </m:r>
                        </m:e>
                        <m:sub>
                          <m:r>
                            <a:rPr lang="en-US" b="1" i="1" dirty="0" smtClean="0">
                              <a:latin typeface="Cambria Math" panose="02040503050406030204" pitchFamily="18" charset="0"/>
                            </a:rPr>
                            <m:t>𝟏</m:t>
                          </m:r>
                        </m:sub>
                      </m:sSub>
                      <m:r>
                        <a:rPr lang="en-US" b="1" i="1" dirty="0" smtClean="0">
                          <a:latin typeface="Cambria Math" panose="02040503050406030204" pitchFamily="18" charset="0"/>
                        </a:rPr>
                        <m:t>∗</m:t>
                      </m:r>
                      <m:r>
                        <a:rPr lang="en-US" sz="1800" b="0" i="1" smtClean="0">
                          <a:latin typeface="Cambria Math" panose="02040503050406030204" pitchFamily="18" charset="0"/>
                        </a:rPr>
                        <m:t>𝑒𝑥𝑝𝑒𝑟𝑖𝑒𝑛𝑐𝑒𝑠</m:t>
                      </m:r>
                    </m:oMath>
                  </m:oMathPara>
                </a14:m>
                <a:endParaRPr lang="en-GB" dirty="0"/>
              </a:p>
            </p:txBody>
          </p:sp>
        </mc:Choice>
        <mc:Fallback xmlns="">
          <p:sp>
            <p:nvSpPr>
              <p:cNvPr id="11" name="TextBox 10">
                <a:extLst>
                  <a:ext uri="{FF2B5EF4-FFF2-40B4-BE49-F238E27FC236}">
                    <a16:creationId xmlns:a16="http://schemas.microsoft.com/office/drawing/2014/main" id="{CFA7A8D9-6779-43DE-9F90-B90A05DA32F3}"/>
                  </a:ext>
                </a:extLst>
              </p:cNvPr>
              <p:cNvSpPr txBox="1">
                <a:spLocks noRot="1" noChangeAspect="1" noMove="1" noResize="1" noEditPoints="1" noAdjustHandles="1" noChangeArrowheads="1" noChangeShapeType="1" noTextEdit="1"/>
              </p:cNvSpPr>
              <p:nvPr/>
            </p:nvSpPr>
            <p:spPr>
              <a:xfrm>
                <a:off x="5711762" y="1102110"/>
                <a:ext cx="6096000" cy="369332"/>
              </a:xfrm>
              <a:prstGeom prst="rect">
                <a:avLst/>
              </a:prstGeom>
              <a:blipFill>
                <a:blip r:embed="rId5"/>
                <a:stretch>
                  <a:fillRect b="-16667"/>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xmlns="" id="{F5424E64-FFB5-4C02-B138-697583593084}"/>
              </a:ext>
            </a:extLst>
          </p:cNvPr>
          <p:cNvSpPr txBox="1"/>
          <p:nvPr/>
        </p:nvSpPr>
        <p:spPr>
          <a:xfrm>
            <a:off x="477795" y="2692026"/>
            <a:ext cx="5313405" cy="369332"/>
          </a:xfrm>
          <a:prstGeom prst="rect">
            <a:avLst/>
          </a:prstGeom>
          <a:noFill/>
        </p:spPr>
        <p:txBody>
          <a:bodyPr wrap="square" rtlCol="0">
            <a:spAutoFit/>
          </a:bodyPr>
          <a:lstStyle/>
          <a:p>
            <a:r>
              <a:rPr lang="en-US" sz="1400" dirty="0">
                <a:latin typeface="Lora" pitchFamily="2" charset="0"/>
              </a:rPr>
              <a:t>That means, a person who is a fresher will get a salary 30k</a:t>
            </a:r>
            <a:r>
              <a:rPr lang="en-US" dirty="0">
                <a:latin typeface="Lora" pitchFamily="2" charset="0"/>
              </a:rPr>
              <a:t>. </a:t>
            </a:r>
            <a:endParaRPr lang="en-GB" dirty="0">
              <a:latin typeface="Lora" pitchFamily="2"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D73B4044-548A-4F4D-B420-6D90119EFC4D}"/>
                  </a:ext>
                </a:extLst>
              </p:cNvPr>
              <p:cNvSpPr txBox="1"/>
              <p:nvPr/>
            </p:nvSpPr>
            <p:spPr>
              <a:xfrm>
                <a:off x="477795" y="3109753"/>
                <a:ext cx="5597610" cy="1815882"/>
              </a:xfrm>
              <a:prstGeom prst="rect">
                <a:avLst/>
              </a:prstGeom>
              <a:noFill/>
            </p:spPr>
            <p:txBody>
              <a:bodyPr wrap="square" rtlCol="0">
                <a:spAutoFit/>
              </a:bodyPr>
              <a:lstStyle/>
              <a:p>
                <a:r>
                  <a:rPr lang="en-US" sz="1400" dirty="0">
                    <a:latin typeface="Lora" pitchFamily="2" charset="0"/>
                  </a:rPr>
                  <a:t>But when will his salary be 50k? In How many years?</a:t>
                </a:r>
              </a:p>
              <a:p>
                <a:endParaRPr lang="en-US" sz="1400" dirty="0">
                  <a:latin typeface="Lora" pitchFamily="2" charset="0"/>
                </a:endParaRPr>
              </a:p>
              <a:p>
                <a:r>
                  <a:rPr lang="en-US" sz="1400" dirty="0">
                    <a:latin typeface="Lora" pitchFamily="2" charset="0"/>
                  </a:rPr>
                  <a:t>The co-efficient </a:t>
                </a:r>
                <a14:m>
                  <m:oMath xmlns:m="http://schemas.openxmlformats.org/officeDocument/2006/math">
                    <m:sSub>
                      <m:sSubPr>
                        <m:ctrlPr>
                          <a:rPr lang="en-GB" sz="1400" b="1" i="1" dirty="0" smtClean="0">
                            <a:solidFill>
                              <a:srgbClr val="836967"/>
                            </a:solidFill>
                            <a:latin typeface="Cambria Math" panose="02040503050406030204" pitchFamily="18" charset="0"/>
                          </a:rPr>
                        </m:ctrlPr>
                      </m:sSubPr>
                      <m:e>
                        <m:r>
                          <a:rPr lang="en-GB" sz="1400" b="1" i="1" dirty="0">
                            <a:latin typeface="Cambria Math" panose="02040503050406030204" pitchFamily="18" charset="0"/>
                          </a:rPr>
                          <m:t>𝒃</m:t>
                        </m:r>
                      </m:e>
                      <m:sub>
                        <m:r>
                          <a:rPr lang="en-GB" sz="1400" b="1" i="0" dirty="0">
                            <a:latin typeface="Cambria Math" panose="02040503050406030204" pitchFamily="18" charset="0"/>
                          </a:rPr>
                          <m:t>𝟏</m:t>
                        </m:r>
                      </m:sub>
                    </m:sSub>
                    <m:r>
                      <a:rPr lang="en-GB" sz="1400" b="1" i="1" dirty="0">
                        <a:latin typeface="Cambria Math" panose="02040503050406030204" pitchFamily="18" charset="0"/>
                      </a:rPr>
                      <m:t> </m:t>
                    </m:r>
                  </m:oMath>
                </a14:m>
                <a:r>
                  <a:rPr lang="en-US" sz="1400" dirty="0">
                    <a:latin typeface="Lora" pitchFamily="2" charset="0"/>
                  </a:rPr>
                  <a:t>(slope) will help you to determine this. </a:t>
                </a:r>
                <a:r>
                  <a:rPr lang="en-GB" sz="1400" dirty="0">
                    <a:latin typeface="Lora" pitchFamily="2" charset="0"/>
                  </a:rPr>
                  <a:t>It tells you with one year increase of experience how much salary should be increased. </a:t>
                </a:r>
              </a:p>
              <a:p>
                <a:endParaRPr lang="en-GB" sz="1400" dirty="0">
                  <a:latin typeface="Lora" pitchFamily="2" charset="0"/>
                </a:endParaRPr>
              </a:p>
              <a:p>
                <a:r>
                  <a:rPr lang="en-GB" sz="1400" dirty="0">
                    <a:latin typeface="Lora" pitchFamily="2" charset="0"/>
                  </a:rPr>
                  <a:t>If 10k increase with one year extra experience, what should be the value of co-efficient </a:t>
                </a:r>
                <a14:m>
                  <m:oMath xmlns:m="http://schemas.openxmlformats.org/officeDocument/2006/math">
                    <m:sSub>
                      <m:sSubPr>
                        <m:ctrlPr>
                          <a:rPr lang="en-GB" sz="1400" b="1" i="1" dirty="0" smtClean="0">
                            <a:solidFill>
                              <a:srgbClr val="836967"/>
                            </a:solidFill>
                            <a:latin typeface="Cambria Math" panose="02040503050406030204" pitchFamily="18" charset="0"/>
                          </a:rPr>
                        </m:ctrlPr>
                      </m:sSubPr>
                      <m:e>
                        <m:r>
                          <a:rPr lang="en-GB" sz="1400" b="1" i="1" dirty="0">
                            <a:latin typeface="Cambria Math" panose="02040503050406030204" pitchFamily="18" charset="0"/>
                          </a:rPr>
                          <m:t>𝒃</m:t>
                        </m:r>
                      </m:e>
                      <m:sub>
                        <m:r>
                          <a:rPr lang="en-GB" sz="1400" b="1" i="0" dirty="0">
                            <a:latin typeface="Cambria Math" panose="02040503050406030204" pitchFamily="18" charset="0"/>
                          </a:rPr>
                          <m:t>𝟏</m:t>
                        </m:r>
                      </m:sub>
                    </m:sSub>
                  </m:oMath>
                </a14:m>
                <a:r>
                  <a:rPr lang="en-US" sz="1400" dirty="0">
                    <a:latin typeface="Lora" pitchFamily="2" charset="0"/>
                  </a:rPr>
                  <a:t> (Slope)</a:t>
                </a:r>
              </a:p>
            </p:txBody>
          </p:sp>
        </mc:Choice>
        <mc:Fallback xmlns="">
          <p:sp>
            <p:nvSpPr>
              <p:cNvPr id="10" name="TextBox 9">
                <a:extLst>
                  <a:ext uri="{FF2B5EF4-FFF2-40B4-BE49-F238E27FC236}">
                    <a16:creationId xmlns:a16="http://schemas.microsoft.com/office/drawing/2014/main" id="{D73B4044-548A-4F4D-B420-6D90119EFC4D}"/>
                  </a:ext>
                </a:extLst>
              </p:cNvPr>
              <p:cNvSpPr txBox="1">
                <a:spLocks noRot="1" noChangeAspect="1" noMove="1" noResize="1" noEditPoints="1" noAdjustHandles="1" noChangeArrowheads="1" noChangeShapeType="1" noTextEdit="1"/>
              </p:cNvSpPr>
              <p:nvPr/>
            </p:nvSpPr>
            <p:spPr>
              <a:xfrm>
                <a:off x="477795" y="3109753"/>
                <a:ext cx="5597610" cy="1815882"/>
              </a:xfrm>
              <a:prstGeom prst="rect">
                <a:avLst/>
              </a:prstGeom>
              <a:blipFill>
                <a:blip r:embed="rId6"/>
                <a:stretch>
                  <a:fillRect l="-326" t="-336" b="-3020"/>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xmlns="" id="{56B15DBE-3AD8-41E8-BE6F-283576697A3E}"/>
              </a:ext>
            </a:extLst>
          </p:cNvPr>
          <p:cNvSpPr txBox="1"/>
          <p:nvPr/>
        </p:nvSpPr>
        <p:spPr>
          <a:xfrm>
            <a:off x="477795" y="5048166"/>
            <a:ext cx="3940935" cy="369332"/>
          </a:xfrm>
          <a:prstGeom prst="rect">
            <a:avLst/>
          </a:prstGeom>
          <a:noFill/>
        </p:spPr>
        <p:txBody>
          <a:bodyPr wrap="square" rtlCol="0">
            <a:spAutoFit/>
          </a:bodyPr>
          <a:lstStyle/>
          <a:p>
            <a:r>
              <a:rPr lang="en-US" b="1" dirty="0">
                <a:latin typeface="Lora" pitchFamily="2" charset="0"/>
              </a:rPr>
              <a:t>Any Guess?</a:t>
            </a:r>
            <a:endParaRPr lang="en-GB" b="1" dirty="0">
              <a:latin typeface="Lora" pitchFamily="2" charset="0"/>
            </a:endParaRPr>
          </a:p>
        </p:txBody>
      </p:sp>
    </p:spTree>
    <p:extLst>
      <p:ext uri="{BB962C8B-B14F-4D97-AF65-F5344CB8AC3E}">
        <p14:creationId xmlns:p14="http://schemas.microsoft.com/office/powerpoint/2010/main" val="305199555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fontScale="90000"/>
          </a:bodyPr>
          <a:lstStyle/>
          <a:p>
            <a:pPr algn="ctr"/>
            <a:r>
              <a:rPr lang="en-US" sz="2800" b="1" dirty="0"/>
              <a:t>Simple Linear Regression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21FA46AC-B394-4693-AD4B-90E3D906BE4B}"/>
                  </a:ext>
                </a:extLst>
              </p:cNvPr>
              <p:cNvSpPr txBox="1"/>
              <p:nvPr/>
            </p:nvSpPr>
            <p:spPr>
              <a:xfrm>
                <a:off x="477795" y="1145059"/>
                <a:ext cx="4982847" cy="830997"/>
              </a:xfrm>
              <a:prstGeom prst="rect">
                <a:avLst/>
              </a:prstGeom>
              <a:noFill/>
            </p:spPr>
            <p:txBody>
              <a:bodyPr wrap="square" rtlCol="0">
                <a:spAutoFit/>
              </a:bodyPr>
              <a:lstStyle/>
              <a:p>
                <a:r>
                  <a:rPr lang="en-GB" sz="1600" dirty="0">
                    <a:latin typeface="Lora" pitchFamily="2" charset="0"/>
                  </a:rPr>
                  <a:t>If 10k increase with one year extra experience, what should be the value of co-efficient </a:t>
                </a:r>
                <a14:m>
                  <m:oMath xmlns:m="http://schemas.openxmlformats.org/officeDocument/2006/math">
                    <m:sSub>
                      <m:sSubPr>
                        <m:ctrlPr>
                          <a:rPr lang="en-GB" sz="1600" b="1" i="1" dirty="0" smtClean="0">
                            <a:solidFill>
                              <a:srgbClr val="836967"/>
                            </a:solidFill>
                            <a:latin typeface="Cambria Math" panose="02040503050406030204" pitchFamily="18" charset="0"/>
                          </a:rPr>
                        </m:ctrlPr>
                      </m:sSubPr>
                      <m:e>
                        <m:r>
                          <a:rPr lang="en-GB" sz="1600" b="1" i="1" dirty="0">
                            <a:latin typeface="Cambria Math" panose="02040503050406030204" pitchFamily="18" charset="0"/>
                          </a:rPr>
                          <m:t>𝒃</m:t>
                        </m:r>
                      </m:e>
                      <m:sub>
                        <m:r>
                          <a:rPr lang="en-GB" sz="1600" b="1" i="0" dirty="0">
                            <a:latin typeface="Cambria Math" panose="02040503050406030204" pitchFamily="18" charset="0"/>
                          </a:rPr>
                          <m:t>𝟏</m:t>
                        </m:r>
                      </m:sub>
                    </m:sSub>
                  </m:oMath>
                </a14:m>
                <a:r>
                  <a:rPr lang="en-US" sz="1600" dirty="0">
                    <a:latin typeface="Lora" pitchFamily="2" charset="0"/>
                  </a:rPr>
                  <a:t> (Slope)</a:t>
                </a:r>
              </a:p>
              <a:p>
                <a:endParaRPr lang="en-GB" sz="1600" dirty="0"/>
              </a:p>
            </p:txBody>
          </p:sp>
        </mc:Choice>
        <mc:Fallback xmlns="">
          <p:sp>
            <p:nvSpPr>
              <p:cNvPr id="3" name="TextBox 2">
                <a:extLst>
                  <a:ext uri="{FF2B5EF4-FFF2-40B4-BE49-F238E27FC236}">
                    <a16:creationId xmlns:a16="http://schemas.microsoft.com/office/drawing/2014/main" id="{21FA46AC-B394-4693-AD4B-90E3D906BE4B}"/>
                  </a:ext>
                </a:extLst>
              </p:cNvPr>
              <p:cNvSpPr txBox="1">
                <a:spLocks noRot="1" noChangeAspect="1" noMove="1" noResize="1" noEditPoints="1" noAdjustHandles="1" noChangeArrowheads="1" noChangeShapeType="1" noTextEdit="1"/>
              </p:cNvSpPr>
              <p:nvPr/>
            </p:nvSpPr>
            <p:spPr>
              <a:xfrm>
                <a:off x="477795" y="1145059"/>
                <a:ext cx="4982847" cy="830997"/>
              </a:xfrm>
              <a:prstGeom prst="rect">
                <a:avLst/>
              </a:prstGeom>
              <a:blipFill>
                <a:blip r:embed="rId2"/>
                <a:stretch>
                  <a:fillRect l="-611" t="-2206"/>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xmlns="" id="{6CAA9B17-1D13-412D-9B8B-1F9FC04E3878}"/>
              </a:ext>
            </a:extLst>
          </p:cNvPr>
          <p:cNvPicPr>
            <a:picLocks noChangeAspect="1"/>
          </p:cNvPicPr>
          <p:nvPr/>
        </p:nvPicPr>
        <p:blipFill>
          <a:blip r:embed="rId3"/>
          <a:stretch>
            <a:fillRect/>
          </a:stretch>
        </p:blipFill>
        <p:spPr>
          <a:xfrm>
            <a:off x="5952387" y="1724025"/>
            <a:ext cx="5438775" cy="3409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854F72D3-8725-4AB5-9AEF-C630324DDB30}"/>
                  </a:ext>
                </a:extLst>
              </p:cNvPr>
              <p:cNvSpPr txBox="1"/>
              <p:nvPr/>
            </p:nvSpPr>
            <p:spPr>
              <a:xfrm>
                <a:off x="499261" y="2046547"/>
                <a:ext cx="3940935" cy="68358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b="1" i="1" dirty="0" smtClean="0">
                              <a:solidFill>
                                <a:srgbClr val="836967"/>
                              </a:solidFill>
                              <a:latin typeface="Cambria Math" panose="02040503050406030204" pitchFamily="18" charset="0"/>
                            </a:rPr>
                          </m:ctrlPr>
                        </m:sSubPr>
                        <m:e>
                          <m:r>
                            <a:rPr lang="en-GB" b="1" i="1" dirty="0">
                              <a:latin typeface="Cambria Math" panose="02040503050406030204" pitchFamily="18" charset="0"/>
                            </a:rPr>
                            <m:t>𝒃</m:t>
                          </m:r>
                        </m:e>
                        <m:sub>
                          <m:r>
                            <a:rPr lang="en-GB" b="1" i="0" dirty="0">
                              <a:latin typeface="Cambria Math" panose="02040503050406030204" pitchFamily="18" charset="0"/>
                            </a:rPr>
                            <m:t>𝟏</m:t>
                          </m:r>
                        </m:sub>
                      </m:sSub>
                      <m:r>
                        <a:rPr lang="en-US" b="1" i="1" dirty="0" smtClean="0">
                          <a:latin typeface="Cambria Math" panose="02040503050406030204" pitchFamily="18" charset="0"/>
                        </a:rPr>
                        <m:t>=</m:t>
                      </m:r>
                      <m:f>
                        <m:fPr>
                          <m:ctrlPr>
                            <a:rPr lang="en-US" b="1" i="1" dirty="0" smtClean="0">
                              <a:latin typeface="Cambria Math" panose="02040503050406030204" pitchFamily="18" charset="0"/>
                            </a:rPr>
                          </m:ctrlPr>
                        </m:fPr>
                        <m:num>
                          <m:r>
                            <a:rPr lang="en-US" b="1" i="1" dirty="0" smtClean="0">
                              <a:latin typeface="Cambria Math" panose="02040503050406030204" pitchFamily="18" charset="0"/>
                            </a:rPr>
                            <m:t>𝒄𝒉𝒂𝒏𝒈𝒆</m:t>
                          </m:r>
                          <m:r>
                            <a:rPr lang="en-US" b="1" i="1" dirty="0" smtClean="0">
                              <a:latin typeface="Cambria Math" panose="02040503050406030204" pitchFamily="18" charset="0"/>
                            </a:rPr>
                            <m:t> </m:t>
                          </m:r>
                          <m:r>
                            <a:rPr lang="en-US" b="1" i="1" dirty="0" smtClean="0">
                              <a:latin typeface="Cambria Math" panose="02040503050406030204" pitchFamily="18" charset="0"/>
                            </a:rPr>
                            <m:t>𝒊𝒏</m:t>
                          </m:r>
                          <m:r>
                            <a:rPr lang="en-US" b="1" i="1" dirty="0" smtClean="0">
                              <a:latin typeface="Cambria Math" panose="02040503050406030204" pitchFamily="18" charset="0"/>
                            </a:rPr>
                            <m:t> </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𝒚</m:t>
                              </m:r>
                            </m:e>
                            <m:sub>
                              <m:r>
                                <a:rPr lang="en-US" b="1" i="1" dirty="0" smtClean="0">
                                  <a:latin typeface="Cambria Math" panose="02040503050406030204" pitchFamily="18" charset="0"/>
                                </a:rPr>
                                <m:t>𝒂𝒙𝒊𝒔</m:t>
                              </m:r>
                            </m:sub>
                          </m:sSub>
                        </m:num>
                        <m:den>
                          <m:r>
                            <a:rPr lang="en-US" b="1" i="1" dirty="0" smtClean="0">
                              <a:latin typeface="Cambria Math" panose="02040503050406030204" pitchFamily="18" charset="0"/>
                            </a:rPr>
                            <m:t>𝒄𝒉𝒂𝒏𝒈</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𝒆</m:t>
                              </m:r>
                              <m:r>
                                <a:rPr lang="en-US" b="1" i="1" dirty="0" smtClean="0">
                                  <a:latin typeface="Cambria Math" panose="02040503050406030204" pitchFamily="18" charset="0"/>
                                </a:rPr>
                                <m:t> </m:t>
                              </m:r>
                              <m:r>
                                <a:rPr lang="en-US" b="1" i="1" dirty="0" smtClean="0">
                                  <a:latin typeface="Cambria Math" panose="02040503050406030204" pitchFamily="18" charset="0"/>
                                </a:rPr>
                                <m:t>𝒊𝒏</m:t>
                              </m:r>
                              <m:r>
                                <a:rPr lang="en-US" b="1" i="1" dirty="0" smtClean="0">
                                  <a:latin typeface="Cambria Math" panose="02040503050406030204" pitchFamily="18" charset="0"/>
                                </a:rPr>
                                <m:t> </m:t>
                              </m:r>
                              <m:r>
                                <a:rPr lang="en-US" b="1" i="1" dirty="0" smtClean="0">
                                  <a:latin typeface="Cambria Math" panose="02040503050406030204" pitchFamily="18" charset="0"/>
                                </a:rPr>
                                <m:t>𝒙</m:t>
                              </m:r>
                            </m:e>
                            <m:sub>
                              <m:r>
                                <a:rPr lang="en-US" b="1" i="1" dirty="0" smtClean="0">
                                  <a:latin typeface="Cambria Math" panose="02040503050406030204" pitchFamily="18" charset="0"/>
                                </a:rPr>
                                <m:t>𝒂𝒙𝒊𝒔</m:t>
                              </m:r>
                              <m:r>
                                <a:rPr lang="en-US" b="1" i="1" dirty="0" smtClean="0">
                                  <a:latin typeface="Cambria Math" panose="02040503050406030204" pitchFamily="18" charset="0"/>
                                </a:rPr>
                                <m:t> </m:t>
                              </m:r>
                            </m:sub>
                          </m:sSub>
                        </m:den>
                      </m:f>
                      <m:r>
                        <a:rPr lang="en-US" b="1" i="1" dirty="0" smtClean="0">
                          <a:latin typeface="Cambria Math" panose="02040503050406030204" pitchFamily="18" charset="0"/>
                        </a:rPr>
                        <m:t>=</m:t>
                      </m:r>
                      <m:f>
                        <m:fPr>
                          <m:ctrlPr>
                            <a:rPr lang="en-US" b="1" i="1" dirty="0" smtClean="0">
                              <a:latin typeface="Cambria Math" panose="02040503050406030204" pitchFamily="18" charset="0"/>
                            </a:rPr>
                          </m:ctrlPr>
                        </m:fPr>
                        <m:num>
                          <m:r>
                            <a:rPr lang="en-US" b="1" i="1" dirty="0" smtClean="0">
                              <a:latin typeface="Cambria Math" panose="02040503050406030204" pitchFamily="18" charset="0"/>
                            </a:rPr>
                            <m:t>𝟏𝟎</m:t>
                          </m:r>
                        </m:num>
                        <m:den>
                          <m:r>
                            <a:rPr lang="en-US" b="1" i="1" dirty="0" smtClean="0">
                              <a:latin typeface="Cambria Math" panose="02040503050406030204" pitchFamily="18" charset="0"/>
                            </a:rPr>
                            <m:t>𝟏</m:t>
                          </m:r>
                        </m:den>
                      </m:f>
                      <m:r>
                        <a:rPr lang="en-US" b="1" i="1" dirty="0" smtClean="0">
                          <a:latin typeface="Cambria Math" panose="02040503050406030204" pitchFamily="18" charset="0"/>
                        </a:rPr>
                        <m:t>=</m:t>
                      </m:r>
                      <m:r>
                        <a:rPr lang="en-US" b="1" i="1" dirty="0" smtClean="0">
                          <a:latin typeface="Cambria Math" panose="02040503050406030204" pitchFamily="18" charset="0"/>
                        </a:rPr>
                        <m:t>𝟏𝟎</m:t>
                      </m:r>
                    </m:oMath>
                  </m:oMathPara>
                </a14:m>
                <a:endParaRPr lang="en-GB" b="1" dirty="0">
                  <a:latin typeface="Lora" pitchFamily="2" charset="0"/>
                </a:endParaRPr>
              </a:p>
            </p:txBody>
          </p:sp>
        </mc:Choice>
        <mc:Fallback xmlns="">
          <p:sp>
            <p:nvSpPr>
              <p:cNvPr id="6" name="TextBox 5">
                <a:extLst>
                  <a:ext uri="{FF2B5EF4-FFF2-40B4-BE49-F238E27FC236}">
                    <a16:creationId xmlns:a16="http://schemas.microsoft.com/office/drawing/2014/main" id="{854F72D3-8725-4AB5-9AEF-C630324DDB30}"/>
                  </a:ext>
                </a:extLst>
              </p:cNvPr>
              <p:cNvSpPr txBox="1">
                <a:spLocks noRot="1" noChangeAspect="1" noMove="1" noResize="1" noEditPoints="1" noAdjustHandles="1" noChangeArrowheads="1" noChangeShapeType="1" noTextEdit="1"/>
              </p:cNvSpPr>
              <p:nvPr/>
            </p:nvSpPr>
            <p:spPr>
              <a:xfrm>
                <a:off x="499261" y="2046547"/>
                <a:ext cx="3940935" cy="683585"/>
              </a:xfrm>
              <a:prstGeom prst="rect">
                <a:avLst/>
              </a:prstGeom>
              <a:blipFill>
                <a:blip r:embed="rId4"/>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xmlns="" id="{DC15A9F9-8CE6-446C-981E-900A50D5E956}"/>
              </a:ext>
            </a:extLst>
          </p:cNvPr>
          <p:cNvSpPr txBox="1"/>
          <p:nvPr/>
        </p:nvSpPr>
        <p:spPr>
          <a:xfrm>
            <a:off x="477794" y="3429000"/>
            <a:ext cx="4982847" cy="1323439"/>
          </a:xfrm>
          <a:prstGeom prst="rect">
            <a:avLst/>
          </a:prstGeom>
          <a:noFill/>
        </p:spPr>
        <p:txBody>
          <a:bodyPr wrap="square" rtlCol="0">
            <a:spAutoFit/>
          </a:bodyPr>
          <a:lstStyle/>
          <a:p>
            <a:pPr marL="285750" indent="-285750">
              <a:buFont typeface="Courier New" panose="02070309020205020404" pitchFamily="49" charset="0"/>
              <a:buChar char="o"/>
            </a:pPr>
            <a:r>
              <a:rPr lang="en-GB" sz="1600" dirty="0">
                <a:latin typeface="Lora" pitchFamily="2" charset="0"/>
              </a:rPr>
              <a:t>If the </a:t>
            </a:r>
            <a:r>
              <a:rPr lang="en-US" sz="1600" dirty="0">
                <a:latin typeface="Lora" pitchFamily="2" charset="0"/>
              </a:rPr>
              <a:t>Slope is less, the salary increase will be less.</a:t>
            </a:r>
          </a:p>
          <a:p>
            <a:pPr marL="285750" indent="-285750">
              <a:buFont typeface="Courier New" panose="02070309020205020404" pitchFamily="49" charset="0"/>
              <a:buChar char="o"/>
            </a:pPr>
            <a:r>
              <a:rPr lang="en-US" sz="1600" dirty="0">
                <a:latin typeface="Lora" pitchFamily="2" charset="0"/>
              </a:rPr>
              <a:t>If the Slope is greater, the salary increase will be greater.</a:t>
            </a:r>
          </a:p>
          <a:p>
            <a:endParaRPr lang="en-GB" sz="1600" dirty="0"/>
          </a:p>
        </p:txBody>
      </p:sp>
    </p:spTree>
    <p:extLst>
      <p:ext uri="{BB962C8B-B14F-4D97-AF65-F5344CB8AC3E}">
        <p14:creationId xmlns:p14="http://schemas.microsoft.com/office/powerpoint/2010/main" val="190015499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fontScale="90000"/>
          </a:bodyPr>
          <a:lstStyle/>
          <a:p>
            <a:pPr algn="ctr"/>
            <a:r>
              <a:rPr lang="en-US" sz="2800" b="1" dirty="0"/>
              <a:t>Simple Linear Regression</a:t>
            </a:r>
          </a:p>
        </p:txBody>
      </p:sp>
      <p:sp>
        <p:nvSpPr>
          <p:cNvPr id="3" name="TextBox 2">
            <a:extLst>
              <a:ext uri="{FF2B5EF4-FFF2-40B4-BE49-F238E27FC236}">
                <a16:creationId xmlns:a16="http://schemas.microsoft.com/office/drawing/2014/main" xmlns="" id="{21FA46AC-B394-4693-AD4B-90E3D906BE4B}"/>
              </a:ext>
            </a:extLst>
          </p:cNvPr>
          <p:cNvSpPr txBox="1"/>
          <p:nvPr/>
        </p:nvSpPr>
        <p:spPr>
          <a:xfrm>
            <a:off x="477795" y="1145059"/>
            <a:ext cx="9638270" cy="369332"/>
          </a:xfrm>
          <a:prstGeom prst="rect">
            <a:avLst/>
          </a:prstGeom>
          <a:noFill/>
        </p:spPr>
        <p:txBody>
          <a:bodyPr wrap="square" rtlCol="0">
            <a:spAutoFit/>
          </a:bodyPr>
          <a:lstStyle/>
          <a:p>
            <a:r>
              <a:rPr lang="en-US" dirty="0">
                <a:latin typeface="Lora" pitchFamily="2" charset="0"/>
              </a:rPr>
              <a:t>How to find the best fitted line?</a:t>
            </a:r>
            <a:endParaRPr lang="en-GB" dirty="0">
              <a:latin typeface="Lora" pitchFamily="2" charset="0"/>
            </a:endParaRPr>
          </a:p>
        </p:txBody>
      </p:sp>
      <p:pic>
        <p:nvPicPr>
          <p:cNvPr id="5" name="Picture 4">
            <a:extLst>
              <a:ext uri="{FF2B5EF4-FFF2-40B4-BE49-F238E27FC236}">
                <a16:creationId xmlns:a16="http://schemas.microsoft.com/office/drawing/2014/main" xmlns="" id="{A6B3BF2C-2DF6-4A88-8492-4C1FD9271149}"/>
              </a:ext>
            </a:extLst>
          </p:cNvPr>
          <p:cNvPicPr>
            <a:picLocks noChangeAspect="1"/>
          </p:cNvPicPr>
          <p:nvPr/>
        </p:nvPicPr>
        <p:blipFill>
          <a:blip r:embed="rId2"/>
          <a:stretch>
            <a:fillRect/>
          </a:stretch>
        </p:blipFill>
        <p:spPr>
          <a:xfrm>
            <a:off x="6224051" y="1584882"/>
            <a:ext cx="5153025" cy="3495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xmlns="" id="{5E858C24-92C2-4C37-B7DB-5D34F32E19D0}"/>
              </a:ext>
            </a:extLst>
          </p:cNvPr>
          <p:cNvSpPr txBox="1"/>
          <p:nvPr/>
        </p:nvSpPr>
        <p:spPr>
          <a:xfrm>
            <a:off x="477795" y="1790164"/>
            <a:ext cx="5153025" cy="3970318"/>
          </a:xfrm>
          <a:prstGeom prst="rect">
            <a:avLst/>
          </a:prstGeom>
          <a:noFill/>
        </p:spPr>
        <p:txBody>
          <a:bodyPr wrap="square" rtlCol="0">
            <a:spAutoFit/>
          </a:bodyPr>
          <a:lstStyle/>
          <a:p>
            <a:r>
              <a:rPr lang="en-US" dirty="0">
                <a:solidFill>
                  <a:srgbClr val="FF0000"/>
                </a:solidFill>
                <a:latin typeface="Lora" pitchFamily="2" charset="0"/>
              </a:rPr>
              <a:t>Red dots are the actual observation</a:t>
            </a:r>
          </a:p>
          <a:p>
            <a:endParaRPr lang="en-US" dirty="0">
              <a:solidFill>
                <a:srgbClr val="FF0000"/>
              </a:solidFill>
              <a:latin typeface="Lora" pitchFamily="2" charset="0"/>
            </a:endParaRPr>
          </a:p>
          <a:p>
            <a:r>
              <a:rPr lang="en-US" dirty="0">
                <a:solidFill>
                  <a:schemeClr val="tx1">
                    <a:lumMod val="85000"/>
                    <a:lumOff val="15000"/>
                  </a:schemeClr>
                </a:solidFill>
                <a:latin typeface="Lora" pitchFamily="2" charset="0"/>
              </a:rPr>
              <a:t>Lets, draw some vertical line from these dots to our regression model. </a:t>
            </a:r>
          </a:p>
          <a:p>
            <a:endParaRPr lang="en-US" dirty="0">
              <a:solidFill>
                <a:schemeClr val="tx1">
                  <a:lumMod val="85000"/>
                  <a:lumOff val="15000"/>
                </a:schemeClr>
              </a:solidFill>
              <a:latin typeface="Lora" pitchFamily="2" charset="0"/>
            </a:endParaRPr>
          </a:p>
          <a:p>
            <a:r>
              <a:rPr lang="en-US" dirty="0">
                <a:solidFill>
                  <a:schemeClr val="tx1">
                    <a:lumMod val="85000"/>
                    <a:lumOff val="15000"/>
                  </a:schemeClr>
                </a:solidFill>
                <a:latin typeface="Lora" pitchFamily="2" charset="0"/>
              </a:rPr>
              <a:t>Take an example, </a:t>
            </a:r>
          </a:p>
          <a:p>
            <a:r>
              <a:rPr lang="en-US" dirty="0">
                <a:solidFill>
                  <a:schemeClr val="tx1">
                    <a:lumMod val="85000"/>
                    <a:lumOff val="15000"/>
                  </a:schemeClr>
                </a:solidFill>
                <a:latin typeface="Lora" pitchFamily="2" charset="0"/>
              </a:rPr>
              <a:t>at a 10 years experience what is the actual observation and what is the predicted?</a:t>
            </a:r>
          </a:p>
          <a:p>
            <a:endParaRPr lang="en-US" dirty="0">
              <a:solidFill>
                <a:schemeClr val="tx1">
                  <a:lumMod val="85000"/>
                  <a:lumOff val="15000"/>
                </a:schemeClr>
              </a:solidFill>
              <a:latin typeface="Lora" pitchFamily="2" charset="0"/>
            </a:endParaRPr>
          </a:p>
          <a:p>
            <a:r>
              <a:rPr lang="en-US" dirty="0">
                <a:solidFill>
                  <a:schemeClr val="tx1">
                    <a:lumMod val="85000"/>
                    <a:lumOff val="15000"/>
                  </a:schemeClr>
                </a:solidFill>
                <a:latin typeface="Lora" pitchFamily="2" charset="0"/>
              </a:rPr>
              <a:t>From this difference(error) we can see the model’s performance. </a:t>
            </a:r>
          </a:p>
          <a:p>
            <a:endParaRPr lang="en-US" dirty="0">
              <a:solidFill>
                <a:schemeClr val="tx1">
                  <a:lumMod val="85000"/>
                  <a:lumOff val="15000"/>
                </a:schemeClr>
              </a:solidFill>
              <a:latin typeface="Lora" pitchFamily="2" charset="0"/>
            </a:endParaRPr>
          </a:p>
          <a:p>
            <a:r>
              <a:rPr lang="en-US" dirty="0">
                <a:solidFill>
                  <a:schemeClr val="tx1">
                    <a:lumMod val="85000"/>
                    <a:lumOff val="15000"/>
                  </a:schemeClr>
                </a:solidFill>
                <a:latin typeface="Lora" pitchFamily="2" charset="0"/>
              </a:rPr>
              <a:t>Actually, get the minimum errors is our goal in a regression model! </a:t>
            </a:r>
            <a:endParaRPr lang="en-GB" dirty="0">
              <a:solidFill>
                <a:schemeClr val="tx1">
                  <a:lumMod val="85000"/>
                  <a:lumOff val="15000"/>
                </a:schemeClr>
              </a:solidFill>
              <a:latin typeface="Lora" pitchFamily="2" charset="0"/>
            </a:endParaRPr>
          </a:p>
        </p:txBody>
      </p:sp>
    </p:spTree>
    <p:extLst>
      <p:ext uri="{BB962C8B-B14F-4D97-AF65-F5344CB8AC3E}">
        <p14:creationId xmlns:p14="http://schemas.microsoft.com/office/powerpoint/2010/main" val="122037941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fontScale="90000"/>
          </a:bodyPr>
          <a:lstStyle/>
          <a:p>
            <a:pPr algn="ctr"/>
            <a:r>
              <a:rPr lang="en-US" sz="2800" b="1" dirty="0"/>
              <a:t>Simple Linear Regression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21FA46AC-B394-4693-AD4B-90E3D906BE4B}"/>
                  </a:ext>
                </a:extLst>
              </p:cNvPr>
              <p:cNvSpPr txBox="1"/>
              <p:nvPr/>
            </p:nvSpPr>
            <p:spPr>
              <a:xfrm>
                <a:off x="477795" y="1479910"/>
                <a:ext cx="4982847" cy="4175117"/>
              </a:xfrm>
              <a:prstGeom prst="rect">
                <a:avLst/>
              </a:prstGeom>
              <a:noFill/>
            </p:spPr>
            <p:txBody>
              <a:bodyPr wrap="square" rtlCol="0">
                <a:spAutoFit/>
              </a:bodyPr>
              <a:lstStyle/>
              <a:p>
                <a:pPr>
                  <a:spcBef>
                    <a:spcPts val="600"/>
                  </a:spcBef>
                </a:pPr>
                <a:r>
                  <a:rPr lang="en-US" b="1" dirty="0">
                    <a:solidFill>
                      <a:srgbClr val="FF0000"/>
                    </a:solidFill>
                    <a:latin typeface="Lora" pitchFamily="2" charset="0"/>
                  </a:rPr>
                  <a:t>Red dot</a:t>
                </a:r>
                <a:r>
                  <a:rPr lang="en-US" dirty="0">
                    <a:solidFill>
                      <a:srgbClr val="FF0000"/>
                    </a:solidFill>
                    <a:latin typeface="Lora" pitchFamily="2" charset="0"/>
                  </a:rPr>
                  <a:t>: </a:t>
                </a:r>
                <a:r>
                  <a:rPr lang="en-US" dirty="0">
                    <a:latin typeface="Lora" pitchFamily="2" charset="0"/>
                  </a:rPr>
                  <a:t>Actual observation</a:t>
                </a:r>
              </a:p>
              <a:p>
                <a:pPr>
                  <a:spcBef>
                    <a:spcPts val="600"/>
                  </a:spcBef>
                </a:pPr>
                <a:r>
                  <a:rPr lang="en-US" b="1" dirty="0">
                    <a:solidFill>
                      <a:schemeClr val="accent1"/>
                    </a:solidFill>
                    <a:latin typeface="Lora" pitchFamily="2" charset="0"/>
                  </a:rPr>
                  <a:t>Green dot: </a:t>
                </a:r>
                <a:r>
                  <a:rPr lang="en-US" dirty="0">
                    <a:latin typeface="Lora" pitchFamily="2" charset="0"/>
                  </a:rPr>
                  <a:t>Predicted</a:t>
                </a:r>
              </a:p>
              <a:p>
                <a:endParaRPr lang="en-US" dirty="0">
                  <a:latin typeface="Lora" pitchFamily="2" charset="0"/>
                </a:endParaRPr>
              </a:p>
              <a:p>
                <a:r>
                  <a:rPr lang="en-US" dirty="0">
                    <a:latin typeface="Lora" pitchFamily="2" charset="0"/>
                  </a:rPr>
                  <a:t>The difference between them can be considered as  an error. </a:t>
                </a:r>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𝑒𝑟𝑟𝑜𝑟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acc>
                      <m:r>
                        <a:rPr lang="en-US" b="0" i="1" smtClean="0">
                          <a:latin typeface="Cambria Math" panose="02040503050406030204" pitchFamily="18" charset="0"/>
                        </a:rPr>
                        <m:t>|</m:t>
                      </m:r>
                    </m:oMath>
                  </m:oMathPara>
                </a14:m>
                <a:endParaRPr lang="en-GB" dirty="0"/>
              </a:p>
              <a:p>
                <a:endParaRPr lang="en-GB"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𝑠𝑢𝑚</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𝑒𝑟𝑟𝑜𝑟𝑠</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r>
                            <a:rPr lang="en-US" b="0" i="1" smtClean="0">
                              <a:latin typeface="Cambria Math" panose="02040503050406030204" pitchFamily="18" charset="0"/>
                            </a:rPr>
                            <m:t>|</m:t>
                          </m:r>
                        </m:e>
                      </m:nary>
                    </m:oMath>
                  </m:oMathPara>
                </a14:m>
                <a:endParaRPr lang="en-US" b="0" i="1" dirty="0">
                  <a:latin typeface="Cambria Math" panose="02040503050406030204" pitchFamily="18" charset="0"/>
                </a:endParaRPr>
              </a:p>
              <a:p>
                <a:endParaRPr lang="en-US"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𝑠𝑢𝑚</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𝑠𝑞𝑢𝑎𝑟𝑒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𝑒𝑟𝑟𝑜𝑟𝑠</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e>
                              </m:d>
                            </m:e>
                            <m:sup>
                              <m:r>
                                <a:rPr lang="en-US" b="0" i="1" smtClean="0">
                                  <a:latin typeface="Cambria Math" panose="02040503050406030204" pitchFamily="18" charset="0"/>
                                </a:rPr>
                                <m:t>2</m:t>
                              </m:r>
                            </m:sup>
                          </m:sSup>
                        </m:e>
                      </m:nary>
                    </m:oMath>
                  </m:oMathPara>
                </a14:m>
                <a:endParaRPr lang="en-GB" dirty="0"/>
              </a:p>
            </p:txBody>
          </p:sp>
        </mc:Choice>
        <mc:Fallback xmlns="">
          <p:sp>
            <p:nvSpPr>
              <p:cNvPr id="3" name="TextBox 2">
                <a:extLst>
                  <a:ext uri="{FF2B5EF4-FFF2-40B4-BE49-F238E27FC236}">
                    <a16:creationId xmlns:a16="http://schemas.microsoft.com/office/drawing/2014/main" id="{21FA46AC-B394-4693-AD4B-90E3D906BE4B}"/>
                  </a:ext>
                </a:extLst>
              </p:cNvPr>
              <p:cNvSpPr txBox="1">
                <a:spLocks noRot="1" noChangeAspect="1" noMove="1" noResize="1" noEditPoints="1" noAdjustHandles="1" noChangeArrowheads="1" noChangeShapeType="1" noTextEdit="1"/>
              </p:cNvSpPr>
              <p:nvPr/>
            </p:nvSpPr>
            <p:spPr>
              <a:xfrm>
                <a:off x="477795" y="1479910"/>
                <a:ext cx="4982847" cy="4175117"/>
              </a:xfrm>
              <a:prstGeom prst="rect">
                <a:avLst/>
              </a:prstGeom>
              <a:blipFill>
                <a:blip r:embed="rId2"/>
                <a:stretch>
                  <a:fillRect l="-978" t="-876"/>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xmlns="" id="{B8E3BFBD-F78B-42AD-AC63-EF0BFD79E74E}"/>
              </a:ext>
            </a:extLst>
          </p:cNvPr>
          <p:cNvPicPr>
            <a:picLocks noChangeAspect="1"/>
          </p:cNvPicPr>
          <p:nvPr/>
        </p:nvPicPr>
        <p:blipFill>
          <a:blip r:embed="rId3"/>
          <a:stretch>
            <a:fillRect/>
          </a:stretch>
        </p:blipFill>
        <p:spPr>
          <a:xfrm>
            <a:off x="4790941" y="1291087"/>
            <a:ext cx="6923264" cy="45687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xmlns="" id="{C1721230-0B88-4416-9AD7-7FB35CA57F94}"/>
              </a:ext>
            </a:extLst>
          </p:cNvPr>
          <p:cNvSpPr txBox="1"/>
          <p:nvPr/>
        </p:nvSpPr>
        <p:spPr>
          <a:xfrm>
            <a:off x="477795" y="5895896"/>
            <a:ext cx="10599312" cy="369332"/>
          </a:xfrm>
          <a:prstGeom prst="rect">
            <a:avLst/>
          </a:prstGeom>
          <a:noFill/>
        </p:spPr>
        <p:txBody>
          <a:bodyPr wrap="square" rtlCol="0">
            <a:spAutoFit/>
          </a:bodyPr>
          <a:lstStyle/>
          <a:p>
            <a:r>
              <a:rPr lang="en-US" b="1" dirty="0">
                <a:solidFill>
                  <a:srgbClr val="00B050"/>
                </a:solidFill>
                <a:latin typeface="Lora" pitchFamily="2" charset="0"/>
              </a:rPr>
              <a:t>A best fit is that,  where sum of square of errors is the lowest.</a:t>
            </a:r>
            <a:endParaRPr lang="en-GB" b="1" dirty="0">
              <a:solidFill>
                <a:srgbClr val="00B050"/>
              </a:solidFill>
              <a:latin typeface="Lora" pitchFamily="2" charset="0"/>
            </a:endParaRPr>
          </a:p>
        </p:txBody>
      </p:sp>
    </p:spTree>
    <p:extLst>
      <p:ext uri="{BB962C8B-B14F-4D97-AF65-F5344CB8AC3E}">
        <p14:creationId xmlns:p14="http://schemas.microsoft.com/office/powerpoint/2010/main" val="252943082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fontScale="90000"/>
          </a:bodyPr>
          <a:lstStyle/>
          <a:p>
            <a:pPr algn="ctr"/>
            <a:r>
              <a:rPr lang="en-US" sz="2800" b="1" dirty="0"/>
              <a:t>Simple Linear Regression</a:t>
            </a:r>
          </a:p>
        </p:txBody>
      </p:sp>
      <p:sp>
        <p:nvSpPr>
          <p:cNvPr id="3" name="TextBox 2">
            <a:extLst>
              <a:ext uri="{FF2B5EF4-FFF2-40B4-BE49-F238E27FC236}">
                <a16:creationId xmlns:a16="http://schemas.microsoft.com/office/drawing/2014/main" xmlns="" id="{21FA46AC-B394-4693-AD4B-90E3D906BE4B}"/>
              </a:ext>
            </a:extLst>
          </p:cNvPr>
          <p:cNvSpPr txBox="1"/>
          <p:nvPr/>
        </p:nvSpPr>
        <p:spPr>
          <a:xfrm>
            <a:off x="477795" y="1041553"/>
            <a:ext cx="9638270" cy="646331"/>
          </a:xfrm>
          <a:prstGeom prst="rect">
            <a:avLst/>
          </a:prstGeom>
          <a:noFill/>
        </p:spPr>
        <p:txBody>
          <a:bodyPr wrap="square" rtlCol="0">
            <a:spAutoFit/>
          </a:bodyPr>
          <a:lstStyle/>
          <a:p>
            <a:r>
              <a:rPr lang="en-US" b="1" dirty="0">
                <a:latin typeface="Lora" pitchFamily="2" charset="0"/>
              </a:rPr>
              <a:t>Example: </a:t>
            </a:r>
            <a:r>
              <a:rPr lang="en-US" dirty="0">
                <a:latin typeface="Lora" pitchFamily="2" charset="0"/>
              </a:rPr>
              <a:t>Consider the following data where x is the independent variable and y is the dependent variable. </a:t>
            </a:r>
            <a:endParaRPr lang="en-GB" dirty="0">
              <a:latin typeface="Lora" pitchFamily="2" charset="0"/>
            </a:endParaRPr>
          </a:p>
        </p:txBody>
      </p:sp>
      <p:graphicFrame>
        <p:nvGraphicFramePr>
          <p:cNvPr id="6" name="Table 6">
            <a:extLst>
              <a:ext uri="{FF2B5EF4-FFF2-40B4-BE49-F238E27FC236}">
                <a16:creationId xmlns:a16="http://schemas.microsoft.com/office/drawing/2014/main" xmlns="" id="{01D80D8B-629F-437C-8AA9-6F19CF37D021}"/>
              </a:ext>
            </a:extLst>
          </p:cNvPr>
          <p:cNvGraphicFramePr>
            <a:graphicFrameLocks noGrp="1"/>
          </p:cNvGraphicFramePr>
          <p:nvPr>
            <p:extLst>
              <p:ext uri="{D42A27DB-BD31-4B8C-83A1-F6EECF244321}">
                <p14:modId xmlns:p14="http://schemas.microsoft.com/office/powerpoint/2010/main" val="2966328568"/>
              </p:ext>
            </p:extLst>
          </p:nvPr>
        </p:nvGraphicFramePr>
        <p:xfrm>
          <a:off x="576687" y="1783724"/>
          <a:ext cx="8128000" cy="296672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xmlns="" val="2921196077"/>
                    </a:ext>
                  </a:extLst>
                </a:gridCol>
                <a:gridCol w="4064000">
                  <a:extLst>
                    <a:ext uri="{9D8B030D-6E8A-4147-A177-3AD203B41FA5}">
                      <a16:colId xmlns:a16="http://schemas.microsoft.com/office/drawing/2014/main" xmlns="" val="3256821386"/>
                    </a:ext>
                  </a:extLst>
                </a:gridCol>
              </a:tblGrid>
              <a:tr h="370840">
                <a:tc>
                  <a:txBody>
                    <a:bodyPr/>
                    <a:lstStyle/>
                    <a:p>
                      <a:pPr algn="ctr"/>
                      <a:r>
                        <a:rPr lang="en-US" dirty="0">
                          <a:latin typeface="Cambria Math" panose="02040503050406030204" pitchFamily="18" charset="0"/>
                          <a:ea typeface="Cambria Math" panose="02040503050406030204" pitchFamily="18" charset="0"/>
                        </a:rPr>
                        <a:t>x</a:t>
                      </a:r>
                      <a:endParaRPr lang="en-GB" dirty="0">
                        <a:latin typeface="Cambria Math" panose="02040503050406030204" pitchFamily="18" charset="0"/>
                        <a:ea typeface="Cambria Math" panose="02040503050406030204" pitchFamily="18" charset="0"/>
                      </a:endParaRPr>
                    </a:p>
                  </a:txBody>
                  <a:tcPr/>
                </a:tc>
                <a:tc>
                  <a:txBody>
                    <a:bodyPr/>
                    <a:lstStyle/>
                    <a:p>
                      <a:pPr algn="ctr"/>
                      <a:r>
                        <a:rPr lang="en-US" dirty="0">
                          <a:latin typeface="Cambria Math" panose="02040503050406030204" pitchFamily="18" charset="0"/>
                          <a:ea typeface="Cambria Math" panose="02040503050406030204" pitchFamily="18" charset="0"/>
                        </a:rPr>
                        <a:t>y</a:t>
                      </a:r>
                      <a:endParaRPr lang="en-GB"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xmlns="" val="2320712724"/>
                  </a:ext>
                </a:extLst>
              </a:tr>
              <a:tr h="370840">
                <a:tc>
                  <a:txBody>
                    <a:bodyPr/>
                    <a:lstStyle/>
                    <a:p>
                      <a:pPr algn="ctr"/>
                      <a:r>
                        <a:rPr lang="en-US" dirty="0">
                          <a:latin typeface="Cambria Math" panose="02040503050406030204" pitchFamily="18" charset="0"/>
                          <a:ea typeface="Cambria Math" panose="02040503050406030204" pitchFamily="18" charset="0"/>
                        </a:rPr>
                        <a:t>1.00</a:t>
                      </a:r>
                      <a:endParaRPr lang="en-GB" dirty="0">
                        <a:latin typeface="Cambria Math" panose="02040503050406030204" pitchFamily="18" charset="0"/>
                        <a:ea typeface="Cambria Math" panose="02040503050406030204" pitchFamily="18" charset="0"/>
                      </a:endParaRPr>
                    </a:p>
                  </a:txBody>
                  <a:tcPr/>
                </a:tc>
                <a:tc>
                  <a:txBody>
                    <a:bodyPr/>
                    <a:lstStyle/>
                    <a:p>
                      <a:pPr algn="ctr"/>
                      <a:r>
                        <a:rPr lang="en-US" dirty="0">
                          <a:latin typeface="Cambria Math" panose="02040503050406030204" pitchFamily="18" charset="0"/>
                          <a:ea typeface="Cambria Math" panose="02040503050406030204" pitchFamily="18" charset="0"/>
                        </a:rPr>
                        <a:t>1.50</a:t>
                      </a:r>
                    </a:p>
                  </a:txBody>
                  <a:tcPr/>
                </a:tc>
                <a:extLst>
                  <a:ext uri="{0D108BD9-81ED-4DB2-BD59-A6C34878D82A}">
                    <a16:rowId xmlns:a16="http://schemas.microsoft.com/office/drawing/2014/main" xmlns="" val="2616947222"/>
                  </a:ext>
                </a:extLst>
              </a:tr>
              <a:tr h="370840">
                <a:tc>
                  <a:txBody>
                    <a:bodyPr/>
                    <a:lstStyle/>
                    <a:p>
                      <a:pPr algn="ctr"/>
                      <a:r>
                        <a:rPr lang="en-US" dirty="0">
                          <a:latin typeface="Cambria Math" panose="02040503050406030204" pitchFamily="18" charset="0"/>
                          <a:ea typeface="Cambria Math" panose="02040503050406030204" pitchFamily="18" charset="0"/>
                        </a:rPr>
                        <a:t>2.00</a:t>
                      </a:r>
                      <a:endParaRPr lang="en-GB" dirty="0">
                        <a:latin typeface="Cambria Math" panose="02040503050406030204" pitchFamily="18" charset="0"/>
                        <a:ea typeface="Cambria Math" panose="02040503050406030204" pitchFamily="18" charset="0"/>
                      </a:endParaRPr>
                    </a:p>
                  </a:txBody>
                  <a:tcPr/>
                </a:tc>
                <a:tc>
                  <a:txBody>
                    <a:bodyPr/>
                    <a:lstStyle/>
                    <a:p>
                      <a:pPr algn="ctr"/>
                      <a:r>
                        <a:rPr lang="en-US" dirty="0">
                          <a:latin typeface="Cambria Math" panose="02040503050406030204" pitchFamily="18" charset="0"/>
                          <a:ea typeface="Cambria Math" panose="02040503050406030204" pitchFamily="18" charset="0"/>
                        </a:rPr>
                        <a:t>2.00</a:t>
                      </a:r>
                      <a:endParaRPr lang="en-GB"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xmlns="" val="224971690"/>
                  </a:ext>
                </a:extLst>
              </a:tr>
              <a:tr h="370840">
                <a:tc>
                  <a:txBody>
                    <a:bodyPr/>
                    <a:lstStyle/>
                    <a:p>
                      <a:pPr algn="ctr"/>
                      <a:r>
                        <a:rPr lang="en-US" dirty="0">
                          <a:latin typeface="Cambria Math" panose="02040503050406030204" pitchFamily="18" charset="0"/>
                          <a:ea typeface="Cambria Math" panose="02040503050406030204" pitchFamily="18" charset="0"/>
                        </a:rPr>
                        <a:t>3.00</a:t>
                      </a:r>
                      <a:endParaRPr lang="en-GB" dirty="0">
                        <a:latin typeface="Cambria Math" panose="02040503050406030204" pitchFamily="18" charset="0"/>
                        <a:ea typeface="Cambria Math" panose="02040503050406030204" pitchFamily="18" charset="0"/>
                      </a:endParaRPr>
                    </a:p>
                  </a:txBody>
                  <a:tcPr/>
                </a:tc>
                <a:tc>
                  <a:txBody>
                    <a:bodyPr/>
                    <a:lstStyle/>
                    <a:p>
                      <a:pPr algn="ctr"/>
                      <a:r>
                        <a:rPr lang="en-US" dirty="0">
                          <a:latin typeface="Cambria Math" panose="02040503050406030204" pitchFamily="18" charset="0"/>
                          <a:ea typeface="Cambria Math" panose="02040503050406030204" pitchFamily="18" charset="0"/>
                        </a:rPr>
                        <a:t>2.50</a:t>
                      </a:r>
                      <a:endParaRPr lang="en-GB"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xmlns="" val="2251761609"/>
                  </a:ext>
                </a:extLst>
              </a:tr>
              <a:tr h="370840">
                <a:tc>
                  <a:txBody>
                    <a:bodyPr/>
                    <a:lstStyle/>
                    <a:p>
                      <a:pPr algn="ctr"/>
                      <a:r>
                        <a:rPr lang="en-US" dirty="0">
                          <a:latin typeface="Cambria Math" panose="02040503050406030204" pitchFamily="18" charset="0"/>
                          <a:ea typeface="Cambria Math" panose="02040503050406030204" pitchFamily="18" charset="0"/>
                        </a:rPr>
                        <a:t>4.00</a:t>
                      </a:r>
                      <a:endParaRPr lang="en-GB" dirty="0">
                        <a:latin typeface="Cambria Math" panose="02040503050406030204" pitchFamily="18" charset="0"/>
                        <a:ea typeface="Cambria Math" panose="02040503050406030204" pitchFamily="18" charset="0"/>
                      </a:endParaRPr>
                    </a:p>
                  </a:txBody>
                  <a:tcPr/>
                </a:tc>
                <a:tc>
                  <a:txBody>
                    <a:bodyPr/>
                    <a:lstStyle/>
                    <a:p>
                      <a:pPr algn="ctr"/>
                      <a:r>
                        <a:rPr lang="en-US" dirty="0">
                          <a:latin typeface="Cambria Math" panose="02040503050406030204" pitchFamily="18" charset="0"/>
                          <a:ea typeface="Cambria Math" panose="02040503050406030204" pitchFamily="18" charset="0"/>
                        </a:rPr>
                        <a:t>3.50</a:t>
                      </a:r>
                      <a:endParaRPr lang="en-GB"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xmlns="" val="120849891"/>
                  </a:ext>
                </a:extLst>
              </a:tr>
              <a:tr h="370840">
                <a:tc>
                  <a:txBody>
                    <a:bodyPr/>
                    <a:lstStyle/>
                    <a:p>
                      <a:pPr algn="ctr"/>
                      <a:r>
                        <a:rPr lang="en-US" dirty="0">
                          <a:latin typeface="Cambria Math" panose="02040503050406030204" pitchFamily="18" charset="0"/>
                          <a:ea typeface="Cambria Math" panose="02040503050406030204" pitchFamily="18" charset="0"/>
                        </a:rPr>
                        <a:t>5.00</a:t>
                      </a:r>
                      <a:endParaRPr lang="en-GB" dirty="0">
                        <a:latin typeface="Cambria Math" panose="02040503050406030204" pitchFamily="18" charset="0"/>
                        <a:ea typeface="Cambria Math" panose="02040503050406030204" pitchFamily="18" charset="0"/>
                      </a:endParaRPr>
                    </a:p>
                  </a:txBody>
                  <a:tcPr/>
                </a:tc>
                <a:tc>
                  <a:txBody>
                    <a:bodyPr/>
                    <a:lstStyle/>
                    <a:p>
                      <a:pPr algn="ctr"/>
                      <a:r>
                        <a:rPr lang="en-US" dirty="0">
                          <a:latin typeface="Cambria Math" panose="02040503050406030204" pitchFamily="18" charset="0"/>
                          <a:ea typeface="Cambria Math" panose="02040503050406030204" pitchFamily="18" charset="0"/>
                        </a:rPr>
                        <a:t>5.50</a:t>
                      </a:r>
                      <a:endParaRPr lang="en-GB"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xmlns="" val="3353597720"/>
                  </a:ext>
                </a:extLst>
              </a:tr>
              <a:tr h="370840">
                <a:tc>
                  <a:txBody>
                    <a:bodyPr/>
                    <a:lstStyle/>
                    <a:p>
                      <a:pPr algn="ctr"/>
                      <a:r>
                        <a:rPr lang="en-US" dirty="0">
                          <a:latin typeface="Cambria Math" panose="02040503050406030204" pitchFamily="18" charset="0"/>
                          <a:ea typeface="Cambria Math" panose="02040503050406030204" pitchFamily="18" charset="0"/>
                        </a:rPr>
                        <a:t>6.00</a:t>
                      </a:r>
                      <a:endParaRPr lang="en-GB" dirty="0">
                        <a:latin typeface="Cambria Math" panose="02040503050406030204" pitchFamily="18" charset="0"/>
                        <a:ea typeface="Cambria Math" panose="02040503050406030204" pitchFamily="18" charset="0"/>
                      </a:endParaRPr>
                    </a:p>
                  </a:txBody>
                  <a:tcPr/>
                </a:tc>
                <a:tc>
                  <a:txBody>
                    <a:bodyPr/>
                    <a:lstStyle/>
                    <a:p>
                      <a:pPr algn="ctr"/>
                      <a:r>
                        <a:rPr lang="en-US" dirty="0">
                          <a:latin typeface="Cambria Math" panose="02040503050406030204" pitchFamily="18" charset="0"/>
                          <a:ea typeface="Cambria Math" panose="02040503050406030204" pitchFamily="18" charset="0"/>
                        </a:rPr>
                        <a:t>5.00</a:t>
                      </a:r>
                      <a:endParaRPr lang="en-GB"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xmlns="" val="3231286454"/>
                  </a:ext>
                </a:extLst>
              </a:tr>
              <a:tr h="370840">
                <a:tc>
                  <a:txBody>
                    <a:bodyPr/>
                    <a:lstStyle/>
                    <a:p>
                      <a:pPr algn="ctr"/>
                      <a:r>
                        <a:rPr lang="en-US" dirty="0">
                          <a:latin typeface="Cambria Math" panose="02040503050406030204" pitchFamily="18" charset="0"/>
                          <a:ea typeface="Cambria Math" panose="02040503050406030204" pitchFamily="18" charset="0"/>
                        </a:rPr>
                        <a:t>7.00</a:t>
                      </a:r>
                      <a:endParaRPr lang="en-GB" dirty="0">
                        <a:latin typeface="Cambria Math" panose="02040503050406030204" pitchFamily="18" charset="0"/>
                        <a:ea typeface="Cambria Math" panose="02040503050406030204" pitchFamily="18" charset="0"/>
                      </a:endParaRPr>
                    </a:p>
                  </a:txBody>
                  <a:tcPr/>
                </a:tc>
                <a:tc>
                  <a:txBody>
                    <a:bodyPr/>
                    <a:lstStyle/>
                    <a:p>
                      <a:pPr algn="ctr"/>
                      <a:r>
                        <a:rPr lang="en-US" dirty="0">
                          <a:latin typeface="Cambria Math" panose="02040503050406030204" pitchFamily="18" charset="0"/>
                          <a:ea typeface="Cambria Math" panose="02040503050406030204" pitchFamily="18" charset="0"/>
                        </a:rPr>
                        <a:t>8.00</a:t>
                      </a:r>
                      <a:endParaRPr lang="en-GB"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xmlns="" val="3585883124"/>
                  </a:ext>
                </a:extLst>
              </a:tr>
            </a:tbl>
          </a:graphicData>
        </a:graphic>
      </p:graphicFrame>
      <p:sp>
        <p:nvSpPr>
          <p:cNvPr id="7" name="TextBox 6">
            <a:extLst>
              <a:ext uri="{FF2B5EF4-FFF2-40B4-BE49-F238E27FC236}">
                <a16:creationId xmlns:a16="http://schemas.microsoft.com/office/drawing/2014/main" xmlns="" id="{811D8428-2D0B-4298-9F1F-91B6E4A94E58}"/>
              </a:ext>
            </a:extLst>
          </p:cNvPr>
          <p:cNvSpPr txBox="1"/>
          <p:nvPr/>
        </p:nvSpPr>
        <p:spPr>
          <a:xfrm>
            <a:off x="384238" y="5074276"/>
            <a:ext cx="5847008" cy="646331"/>
          </a:xfrm>
          <a:prstGeom prst="rect">
            <a:avLst/>
          </a:prstGeom>
          <a:noFill/>
        </p:spPr>
        <p:txBody>
          <a:bodyPr wrap="square" rtlCol="0">
            <a:spAutoFit/>
          </a:bodyPr>
          <a:lstStyle/>
          <a:p>
            <a:pPr marL="342900" indent="-342900">
              <a:buAutoNum type="alphaLcParenBoth"/>
            </a:pPr>
            <a:r>
              <a:rPr lang="en-US" dirty="0">
                <a:latin typeface="Lora" pitchFamily="2" charset="0"/>
              </a:rPr>
              <a:t>Find the values of Coefficient and the y-intercept.</a:t>
            </a:r>
          </a:p>
          <a:p>
            <a:pPr marL="342900" indent="-342900">
              <a:buAutoNum type="alphaLcParenBoth"/>
            </a:pPr>
            <a:r>
              <a:rPr lang="en-US" dirty="0">
                <a:latin typeface="Lora" pitchFamily="2" charset="0"/>
              </a:rPr>
              <a:t>Draw a regression line.</a:t>
            </a:r>
            <a:endParaRPr lang="en-GB" dirty="0">
              <a:latin typeface="Lora" pitchFamily="2" charset="0"/>
            </a:endParaRPr>
          </a:p>
        </p:txBody>
      </p:sp>
    </p:spTree>
    <p:extLst>
      <p:ext uri="{BB962C8B-B14F-4D97-AF65-F5344CB8AC3E}">
        <p14:creationId xmlns:p14="http://schemas.microsoft.com/office/powerpoint/2010/main" val="407363377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fontScale="90000"/>
          </a:bodyPr>
          <a:lstStyle/>
          <a:p>
            <a:pPr algn="ctr"/>
            <a:r>
              <a:rPr lang="en-US" sz="2800" b="1" dirty="0"/>
              <a:t>Simple Linear Regression</a:t>
            </a:r>
          </a:p>
        </p:txBody>
      </p:sp>
      <p:sp>
        <p:nvSpPr>
          <p:cNvPr id="3" name="TextBox 2">
            <a:extLst>
              <a:ext uri="{FF2B5EF4-FFF2-40B4-BE49-F238E27FC236}">
                <a16:creationId xmlns:a16="http://schemas.microsoft.com/office/drawing/2014/main" xmlns="" id="{21FA46AC-B394-4693-AD4B-90E3D906BE4B}"/>
              </a:ext>
            </a:extLst>
          </p:cNvPr>
          <p:cNvSpPr txBox="1"/>
          <p:nvPr/>
        </p:nvSpPr>
        <p:spPr>
          <a:xfrm>
            <a:off x="477795" y="1145059"/>
            <a:ext cx="9638270" cy="369332"/>
          </a:xfrm>
          <a:prstGeom prst="rect">
            <a:avLst/>
          </a:prstGeom>
          <a:noFill/>
        </p:spPr>
        <p:txBody>
          <a:bodyPr wrap="square" rtlCol="0">
            <a:spAutoFit/>
          </a:bodyPr>
          <a:lstStyle/>
          <a:p>
            <a:r>
              <a:rPr lang="en-US" b="1" dirty="0">
                <a:latin typeface="Lora" pitchFamily="2" charset="0"/>
              </a:rPr>
              <a:t>Finding Coefficient and y-intercept</a:t>
            </a:r>
            <a:endParaRPr lang="en-GB" b="1" dirty="0">
              <a:latin typeface="Lora" pitchFamily="2"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483B2073-5402-4CDD-97E7-A3347B980092}"/>
                  </a:ext>
                </a:extLst>
              </p:cNvPr>
              <p:cNvSpPr txBox="1"/>
              <p:nvPr/>
            </p:nvSpPr>
            <p:spPr>
              <a:xfrm>
                <a:off x="669701" y="1918530"/>
                <a:ext cx="4468969" cy="7677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𝑐𝑜𝑒𝑓𝑓𝑖𝑐𝑖𝑒𝑛𝑡</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nary>
                            <m:naryPr>
                              <m:chr m:val="∑"/>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r>
                                <a:rPr lang="en-US" sz="2000" b="0" i="1" smtClean="0">
                                  <a:latin typeface="Cambria Math" panose="02040503050406030204" pitchFamily="18" charset="0"/>
                                </a:rPr>
                                <m:t>=0</m:t>
                              </m:r>
                            </m:sub>
                            <m:sup>
                              <m:r>
                                <a:rPr lang="en-US" sz="2000" b="0" i="1" smtClean="0">
                                  <a:latin typeface="Cambria Math" panose="02040503050406030204" pitchFamily="18" charset="0"/>
                                </a:rPr>
                                <m:t>𝑛</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𝑥</m:t>
                                  </m:r>
                                </m:e>
                              </m:acc>
                              <m:r>
                                <a:rPr lang="en-US" sz="2000" b="0" i="1" smtClean="0">
                                  <a:latin typeface="Cambria Math" panose="02040503050406030204" pitchFamily="18" charset="0"/>
                                </a:rPr>
                                <m:t>)</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𝑦</m:t>
                                  </m:r>
                                </m:e>
                              </m:acc>
                              <m:r>
                                <a:rPr lang="en-US" sz="2000" i="1">
                                  <a:latin typeface="Cambria Math" panose="02040503050406030204" pitchFamily="18" charset="0"/>
                                </a:rPr>
                                <m:t>)</m:t>
                              </m:r>
                            </m:e>
                          </m:nary>
                        </m:num>
                        <m:den>
                          <m:nary>
                            <m:naryPr>
                              <m:chr m:val="∑"/>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r>
                                <a:rPr lang="en-US" sz="2000" b="0" i="1" smtClean="0">
                                  <a:latin typeface="Cambria Math" panose="02040503050406030204" pitchFamily="18" charset="0"/>
                                </a:rPr>
                                <m:t>=0</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d>
                                </m:e>
                                <m:sup>
                                  <m:r>
                                    <a:rPr lang="en-US" sz="2000" b="0" i="1" smtClean="0">
                                      <a:latin typeface="Cambria Math" panose="02040503050406030204" pitchFamily="18" charset="0"/>
                                    </a:rPr>
                                    <m:t>2</m:t>
                                  </m:r>
                                </m:sup>
                              </m:sSup>
                            </m:e>
                          </m:nary>
                        </m:den>
                      </m:f>
                    </m:oMath>
                  </m:oMathPara>
                </a14:m>
                <a:endParaRPr lang="en-GB" sz="2000" dirty="0"/>
              </a:p>
            </p:txBody>
          </p:sp>
        </mc:Choice>
        <mc:Fallback xmlns="">
          <p:sp>
            <p:nvSpPr>
              <p:cNvPr id="4" name="TextBox 3">
                <a:extLst>
                  <a:ext uri="{FF2B5EF4-FFF2-40B4-BE49-F238E27FC236}">
                    <a16:creationId xmlns:a16="http://schemas.microsoft.com/office/drawing/2014/main" id="{483B2073-5402-4CDD-97E7-A3347B980092}"/>
                  </a:ext>
                </a:extLst>
              </p:cNvPr>
              <p:cNvSpPr txBox="1">
                <a:spLocks noRot="1" noChangeAspect="1" noMove="1" noResize="1" noEditPoints="1" noAdjustHandles="1" noChangeArrowheads="1" noChangeShapeType="1" noTextEdit="1"/>
              </p:cNvSpPr>
              <p:nvPr/>
            </p:nvSpPr>
            <p:spPr>
              <a:xfrm>
                <a:off x="669701" y="1918530"/>
                <a:ext cx="4468969" cy="767774"/>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2DA119D5-4937-482F-8CFB-7164EF4AC187}"/>
                  </a:ext>
                </a:extLst>
              </p:cNvPr>
              <p:cNvSpPr txBox="1"/>
              <p:nvPr/>
            </p:nvSpPr>
            <p:spPr>
              <a:xfrm>
                <a:off x="814568" y="3432220"/>
                <a:ext cx="3195298" cy="397866"/>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𝑖𝑛𝑡𝑒𝑟𝑐𝑒𝑝𝑡</m:t>
                        </m:r>
                      </m:sub>
                    </m:sSub>
                    <m:r>
                      <a:rPr lang="en-US" sz="2400" b="0" i="0" smtClean="0">
                        <a:latin typeface="Cambria Math" panose="02040503050406030204" pitchFamily="18" charset="0"/>
                      </a:rPr>
                      <m:t> , </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GB" sz="2400" dirty="0"/>
                  <a:t> </a:t>
                </a:r>
              </a:p>
            </p:txBody>
          </p:sp>
        </mc:Choice>
        <mc:Fallback xmlns="">
          <p:sp>
            <p:nvSpPr>
              <p:cNvPr id="6" name="TextBox 5">
                <a:extLst>
                  <a:ext uri="{FF2B5EF4-FFF2-40B4-BE49-F238E27FC236}">
                    <a16:creationId xmlns:a16="http://schemas.microsoft.com/office/drawing/2014/main" id="{2DA119D5-4937-482F-8CFB-7164EF4AC187}"/>
                  </a:ext>
                </a:extLst>
              </p:cNvPr>
              <p:cNvSpPr txBox="1">
                <a:spLocks noRot="1" noChangeAspect="1" noMove="1" noResize="1" noEditPoints="1" noAdjustHandles="1" noChangeArrowheads="1" noChangeShapeType="1" noTextEdit="1"/>
              </p:cNvSpPr>
              <p:nvPr/>
            </p:nvSpPr>
            <p:spPr>
              <a:xfrm>
                <a:off x="814568" y="3432220"/>
                <a:ext cx="3195298" cy="397866"/>
              </a:xfrm>
              <a:prstGeom prst="rect">
                <a:avLst/>
              </a:prstGeom>
              <a:blipFill>
                <a:blip r:embed="rId3"/>
                <a:stretch>
                  <a:fillRect l="-3435" r="-10687" b="-26154"/>
                </a:stretch>
              </a:blipFill>
            </p:spPr>
            <p:txBody>
              <a:bodyPr/>
              <a:lstStyle/>
              <a:p>
                <a:r>
                  <a:rPr lang="en-GB">
                    <a:noFill/>
                  </a:rPr>
                  <a:t> </a:t>
                </a:r>
              </a:p>
            </p:txBody>
          </p:sp>
        </mc:Fallback>
      </mc:AlternateContent>
    </p:spTree>
    <p:extLst>
      <p:ext uri="{BB962C8B-B14F-4D97-AF65-F5344CB8AC3E}">
        <p14:creationId xmlns:p14="http://schemas.microsoft.com/office/powerpoint/2010/main" val="299963333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7100553" y="4811151"/>
            <a:ext cx="3163909" cy="348553"/>
          </a:xfr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p:spPr>
        <p:txBody>
          <a:bodyPr>
            <a:normAutofit lnSpcReduction="10000"/>
          </a:bodyPr>
          <a:lstStyle/>
          <a:p>
            <a:pPr>
              <a:spcAft>
                <a:spcPts val="600"/>
              </a:spcAft>
            </a:pPr>
            <a:r>
              <a:rPr lang="en-US" sz="1600" b="1" dirty="0">
                <a:solidFill>
                  <a:schemeClr val="tx1"/>
                </a:solidFill>
                <a:latin typeface="HP Simplified" panose="020B0604020204020204" pitchFamily="34" charset="0"/>
              </a:rPr>
              <a:t>Md. Abu Naser </a:t>
            </a:r>
            <a:r>
              <a:rPr lang="en-US" sz="1600" b="1" dirty="0" err="1">
                <a:solidFill>
                  <a:schemeClr val="tx1"/>
                </a:solidFill>
                <a:latin typeface="HP Simplified" panose="020B0604020204020204" pitchFamily="34" charset="0"/>
              </a:rPr>
              <a:t>Mojumder</a:t>
            </a:r>
            <a:endParaRPr lang="en-US" sz="1600" b="1" dirty="0">
              <a:solidFill>
                <a:schemeClr val="tx1"/>
              </a:solidFill>
              <a:latin typeface="HP Simplified" panose="020B0604020204020204" pitchFamily="34" charset="0"/>
            </a:endParaRPr>
          </a:p>
        </p:txBody>
      </p:sp>
      <p:sp>
        <p:nvSpPr>
          <p:cNvPr id="8" name="Title 7">
            <a:extLst>
              <a:ext uri="{FF2B5EF4-FFF2-40B4-BE49-F238E27FC236}">
                <a16:creationId xmlns:a16="http://schemas.microsoft.com/office/drawing/2014/main" xmlns="" id="{907684C7-04BF-4B95-8E4A-CC39A33737E1}"/>
              </a:ext>
            </a:extLst>
          </p:cNvPr>
          <p:cNvSpPr>
            <a:spLocks noGrp="1"/>
          </p:cNvSpPr>
          <p:nvPr>
            <p:ph type="ctrTitle"/>
          </p:nvPr>
        </p:nvSpPr>
        <p:spPr/>
        <p:txBody>
          <a:bodyPr/>
          <a:lstStyle/>
          <a:p>
            <a:endParaRPr lang="en-GB" dirty="0"/>
          </a:p>
        </p:txBody>
      </p:sp>
      <p:sp>
        <p:nvSpPr>
          <p:cNvPr id="9" name="TextBox 8">
            <a:extLst>
              <a:ext uri="{FF2B5EF4-FFF2-40B4-BE49-F238E27FC236}">
                <a16:creationId xmlns:a16="http://schemas.microsoft.com/office/drawing/2014/main" xmlns="" id="{5325787E-2B9F-48E2-B76C-19B87333F9CD}"/>
              </a:ext>
            </a:extLst>
          </p:cNvPr>
          <p:cNvSpPr txBox="1"/>
          <p:nvPr/>
        </p:nvSpPr>
        <p:spPr>
          <a:xfrm>
            <a:off x="4772206" y="3429000"/>
            <a:ext cx="5943017"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lang="en-US" sz="3600" dirty="0">
                <a:latin typeface="Lora" pitchFamily="2" charset="0"/>
              </a:rPr>
              <a:t>Multiple Linear Regression</a:t>
            </a:r>
            <a:endParaRPr lang="en-GB" sz="3600" dirty="0">
              <a:latin typeface="Lora" pitchFamily="2" charset="0"/>
            </a:endParaRPr>
          </a:p>
        </p:txBody>
      </p:sp>
    </p:spTree>
    <p:extLst>
      <p:ext uri="{BB962C8B-B14F-4D97-AF65-F5344CB8AC3E}">
        <p14:creationId xmlns:p14="http://schemas.microsoft.com/office/powerpoint/2010/main" val="191586337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7" y="392635"/>
            <a:ext cx="4265035" cy="681933"/>
          </a:xfrm>
        </p:spPr>
        <p:txBody>
          <a:bodyPr>
            <a:normAutofit fontScale="90000"/>
          </a:bodyPr>
          <a:lstStyle/>
          <a:p>
            <a:pPr algn="ctr"/>
            <a:r>
              <a:rPr lang="en-US" sz="2800" b="1" dirty="0"/>
              <a:t>Multiple Linear Regression</a:t>
            </a:r>
          </a:p>
        </p:txBody>
      </p:sp>
      <p:sp>
        <p:nvSpPr>
          <p:cNvPr id="3" name="TextBox 2">
            <a:extLst>
              <a:ext uri="{FF2B5EF4-FFF2-40B4-BE49-F238E27FC236}">
                <a16:creationId xmlns:a16="http://schemas.microsoft.com/office/drawing/2014/main" xmlns="" id="{21FA46AC-B394-4693-AD4B-90E3D906BE4B}"/>
              </a:ext>
            </a:extLst>
          </p:cNvPr>
          <p:cNvSpPr txBox="1"/>
          <p:nvPr/>
        </p:nvSpPr>
        <p:spPr>
          <a:xfrm>
            <a:off x="477795" y="1145059"/>
            <a:ext cx="9638270" cy="3693319"/>
          </a:xfrm>
          <a:prstGeom prst="rect">
            <a:avLst/>
          </a:prstGeom>
          <a:noFill/>
        </p:spPr>
        <p:txBody>
          <a:bodyPr wrap="square" rtlCol="0">
            <a:spAutoFit/>
          </a:bodyPr>
          <a:lstStyle/>
          <a:p>
            <a:r>
              <a:rPr lang="en-US" b="1" i="0" dirty="0">
                <a:solidFill>
                  <a:srgbClr val="0D405F"/>
                </a:solidFill>
                <a:effectLst/>
                <a:latin typeface="Lora" pitchFamily="2" charset="0"/>
              </a:rPr>
              <a:t>Multiple linear regression is used to estimate the relationship between two or more independent variables and one dependent variable. </a:t>
            </a:r>
          </a:p>
          <a:p>
            <a:endParaRPr lang="en-US" b="1" dirty="0">
              <a:latin typeface="Lora" pitchFamily="2" charset="0"/>
            </a:endParaRPr>
          </a:p>
          <a:p>
            <a:pPr algn="l"/>
            <a:r>
              <a:rPr lang="en-US" b="0" i="0" dirty="0">
                <a:solidFill>
                  <a:schemeClr val="bg2">
                    <a:lumMod val="10000"/>
                  </a:schemeClr>
                </a:solidFill>
                <a:effectLst/>
                <a:latin typeface="Lora" pitchFamily="2" charset="0"/>
              </a:rPr>
              <a:t>You can use multiple linear regression when you want to know:</a:t>
            </a:r>
          </a:p>
          <a:p>
            <a:pPr marL="742950" lvl="1" indent="-285750">
              <a:buFont typeface="Courier New" panose="02070309020205020404" pitchFamily="49" charset="0"/>
              <a:buChar char="o"/>
            </a:pPr>
            <a:r>
              <a:rPr lang="en-US" b="0" i="0" dirty="0">
                <a:solidFill>
                  <a:srgbClr val="2B3922"/>
                </a:solidFill>
                <a:effectLst/>
                <a:latin typeface="Lora" pitchFamily="2" charset="0"/>
              </a:rPr>
              <a:t>How strong the relationship is between two or more independent variables and one dependent variable (e.g. how rainfall, temperature, and amount of fertilizer added affect crop growth)</a:t>
            </a:r>
          </a:p>
          <a:p>
            <a:pPr marL="742950" lvl="1" indent="-285750">
              <a:buFont typeface="Courier New" panose="02070309020205020404" pitchFamily="49" charset="0"/>
              <a:buChar char="o"/>
            </a:pPr>
            <a:r>
              <a:rPr lang="en-US" b="0" i="0" dirty="0">
                <a:solidFill>
                  <a:srgbClr val="2B3922"/>
                </a:solidFill>
                <a:effectLst/>
                <a:latin typeface="Lora" pitchFamily="2" charset="0"/>
              </a:rPr>
              <a:t>The value of the dependent variable at a certain value of the independent variables (e.g. the expected yield of a crop at certain levels of rainfall, temperature, and fertilizer addition).</a:t>
            </a:r>
          </a:p>
          <a:p>
            <a:pPr lvl="1"/>
            <a:endParaRPr lang="en-US" dirty="0">
              <a:solidFill>
                <a:schemeClr val="bg2">
                  <a:lumMod val="10000"/>
                </a:schemeClr>
              </a:solidFill>
              <a:latin typeface="Lora" pitchFamily="2" charset="0"/>
            </a:endParaRPr>
          </a:p>
          <a:p>
            <a:pPr lvl="1"/>
            <a:endParaRPr lang="en-US" b="0" i="0" dirty="0">
              <a:solidFill>
                <a:schemeClr val="bg2">
                  <a:lumMod val="10000"/>
                </a:schemeClr>
              </a:solidFill>
              <a:effectLst/>
              <a:latin typeface="Lora" pitchFamily="2" charset="0"/>
            </a:endParaRPr>
          </a:p>
          <a:p>
            <a:r>
              <a:rPr lang="en-US" b="1" dirty="0">
                <a:latin typeface="Lora" pitchFamily="2" charset="0"/>
              </a:rPr>
              <a:t>Two Main Objectives of Multiple Linear Regression:</a:t>
            </a:r>
          </a:p>
        </p:txBody>
      </p:sp>
      <p:sp>
        <p:nvSpPr>
          <p:cNvPr id="5" name="Rectangle 4">
            <a:extLst>
              <a:ext uri="{FF2B5EF4-FFF2-40B4-BE49-F238E27FC236}">
                <a16:creationId xmlns:a16="http://schemas.microsoft.com/office/drawing/2014/main" xmlns="" id="{517B1516-AC40-45CD-96FD-2CDE588101F4}"/>
              </a:ext>
            </a:extLst>
          </p:cNvPr>
          <p:cNvSpPr/>
          <p:nvPr/>
        </p:nvSpPr>
        <p:spPr>
          <a:xfrm>
            <a:off x="626077" y="4838378"/>
            <a:ext cx="3270421" cy="108739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b="1" dirty="0">
              <a:latin typeface="Lora" pitchFamily="2" charset="0"/>
            </a:endParaRPr>
          </a:p>
          <a:p>
            <a:pPr algn="ctr"/>
            <a:r>
              <a:rPr lang="en-US" sz="1600" b="1" dirty="0">
                <a:latin typeface="Lora" pitchFamily="2" charset="0"/>
              </a:rPr>
              <a:t>Establish if there is a relationship between two or more variables.</a:t>
            </a:r>
          </a:p>
          <a:p>
            <a:pPr algn="ctr"/>
            <a:endParaRPr lang="en-GB" sz="1600" b="1" dirty="0"/>
          </a:p>
        </p:txBody>
      </p:sp>
      <p:sp>
        <p:nvSpPr>
          <p:cNvPr id="6" name="Rectangle 5">
            <a:extLst>
              <a:ext uri="{FF2B5EF4-FFF2-40B4-BE49-F238E27FC236}">
                <a16:creationId xmlns:a16="http://schemas.microsoft.com/office/drawing/2014/main" xmlns="" id="{3443DD03-77F0-4E75-8868-BA1AA3736B7C}"/>
              </a:ext>
            </a:extLst>
          </p:cNvPr>
          <p:cNvSpPr/>
          <p:nvPr/>
        </p:nvSpPr>
        <p:spPr>
          <a:xfrm>
            <a:off x="4044780" y="4838378"/>
            <a:ext cx="3270421" cy="10873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a:latin typeface="Lora" pitchFamily="2" charset="0"/>
              </a:rPr>
              <a:t>Forecast new observations.</a:t>
            </a:r>
          </a:p>
        </p:txBody>
      </p:sp>
    </p:spTree>
    <p:extLst>
      <p:ext uri="{BB962C8B-B14F-4D97-AF65-F5344CB8AC3E}">
        <p14:creationId xmlns:p14="http://schemas.microsoft.com/office/powerpoint/2010/main" val="336701992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257538" y="406397"/>
            <a:ext cx="4265035" cy="681933"/>
          </a:xfrm>
        </p:spPr>
        <p:txBody>
          <a:bodyPr>
            <a:normAutofit/>
          </a:bodyPr>
          <a:lstStyle/>
          <a:p>
            <a:pPr algn="ctr"/>
            <a:r>
              <a:rPr lang="en-US" sz="2400" b="1" dirty="0"/>
              <a:t>Multiple Linear Regression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45C6F525-9962-4E6A-9ABE-77F97DA78132}"/>
                  </a:ext>
                </a:extLst>
              </p:cNvPr>
              <p:cNvSpPr txBox="1"/>
              <p:nvPr/>
            </p:nvSpPr>
            <p:spPr>
              <a:xfrm>
                <a:off x="2794862" y="2679577"/>
                <a:ext cx="849991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rPr>
                        <m:t>𝒚</m:t>
                      </m:r>
                      <m:r>
                        <a:rPr lang="en-GB" sz="2400" b="1" i="0" dirty="0">
                          <a:latin typeface="Cambria Math" panose="02040503050406030204" pitchFamily="18" charset="0"/>
                        </a:rPr>
                        <m:t>=</m:t>
                      </m:r>
                      <m:sSub>
                        <m:sSubPr>
                          <m:ctrlPr>
                            <a:rPr lang="en-GB" sz="2400" b="1" i="1" dirty="0">
                              <a:solidFill>
                                <a:srgbClr val="836967"/>
                              </a:solidFill>
                              <a:latin typeface="Cambria Math" panose="02040503050406030204" pitchFamily="18" charset="0"/>
                            </a:rPr>
                          </m:ctrlPr>
                        </m:sSubPr>
                        <m:e>
                          <m:r>
                            <a:rPr lang="en-GB" sz="2400" b="1" i="1" dirty="0">
                              <a:latin typeface="Cambria Math" panose="02040503050406030204" pitchFamily="18" charset="0"/>
                            </a:rPr>
                            <m:t>𝒃</m:t>
                          </m:r>
                        </m:e>
                        <m:sub>
                          <m:r>
                            <a:rPr lang="en-GB" sz="2400" b="1" i="0" dirty="0">
                              <a:latin typeface="Cambria Math" panose="02040503050406030204" pitchFamily="18" charset="0"/>
                            </a:rPr>
                            <m:t>𝟎</m:t>
                          </m:r>
                        </m:sub>
                      </m:sSub>
                      <m:r>
                        <a:rPr lang="en-GB" sz="2400" b="1" i="0" dirty="0">
                          <a:latin typeface="Cambria Math" panose="02040503050406030204" pitchFamily="18" charset="0"/>
                        </a:rPr>
                        <m:t>+</m:t>
                      </m:r>
                      <m:sSub>
                        <m:sSubPr>
                          <m:ctrlPr>
                            <a:rPr lang="en-GB" sz="2400" b="1" i="1" dirty="0">
                              <a:solidFill>
                                <a:srgbClr val="836967"/>
                              </a:solidFill>
                              <a:latin typeface="Cambria Math" panose="02040503050406030204" pitchFamily="18" charset="0"/>
                            </a:rPr>
                          </m:ctrlPr>
                        </m:sSubPr>
                        <m:e>
                          <m:r>
                            <a:rPr lang="en-GB" sz="2400" b="1" i="1" dirty="0">
                              <a:latin typeface="Cambria Math" panose="02040503050406030204" pitchFamily="18" charset="0"/>
                            </a:rPr>
                            <m:t>𝒃</m:t>
                          </m:r>
                        </m:e>
                        <m:sub>
                          <m:r>
                            <a:rPr lang="en-GB" sz="2400" b="1" i="0" dirty="0">
                              <a:latin typeface="Cambria Math" panose="02040503050406030204" pitchFamily="18" charset="0"/>
                            </a:rPr>
                            <m:t>𝟏</m:t>
                          </m:r>
                        </m:sub>
                      </m:sSub>
                      <m:r>
                        <a:rPr lang="en-GB" sz="2400" b="1" i="0" dirty="0">
                          <a:latin typeface="Cambria Math" panose="02040503050406030204" pitchFamily="18" charset="0"/>
                        </a:rPr>
                        <m:t>∗</m:t>
                      </m:r>
                      <m:sSub>
                        <m:sSubPr>
                          <m:ctrlPr>
                            <a:rPr lang="en-GB" sz="2400" b="1" i="1" dirty="0" smtClean="0">
                              <a:latin typeface="Cambria Math" panose="02040503050406030204" pitchFamily="18" charset="0"/>
                            </a:rPr>
                          </m:ctrlPr>
                        </m:sSubPr>
                        <m:e>
                          <m:r>
                            <a:rPr lang="en-US" sz="2400" b="1" i="1" dirty="0" smtClean="0">
                              <a:latin typeface="Cambria Math" panose="02040503050406030204" pitchFamily="18" charset="0"/>
                            </a:rPr>
                            <m:t>𝒙</m:t>
                          </m:r>
                        </m:e>
                        <m:sub>
                          <m:r>
                            <a:rPr lang="en-US" sz="2400" b="1" i="1" dirty="0" smtClean="0">
                              <a:latin typeface="Cambria Math" panose="02040503050406030204" pitchFamily="18" charset="0"/>
                            </a:rPr>
                            <m:t>𝟏</m:t>
                          </m:r>
                        </m:sub>
                      </m:sSub>
                      <m:r>
                        <a:rPr lang="en-US" sz="2400" b="1" i="1" dirty="0" smtClean="0">
                          <a:latin typeface="Cambria Math" panose="02040503050406030204" pitchFamily="18" charset="0"/>
                        </a:rPr>
                        <m:t>+</m:t>
                      </m:r>
                      <m:sSub>
                        <m:sSubPr>
                          <m:ctrlPr>
                            <a:rPr lang="en-GB" sz="2400" b="1" i="1" dirty="0">
                              <a:solidFill>
                                <a:srgbClr val="836967"/>
                              </a:solidFill>
                              <a:latin typeface="Cambria Math" panose="02040503050406030204" pitchFamily="18" charset="0"/>
                            </a:rPr>
                          </m:ctrlPr>
                        </m:sSubPr>
                        <m:e>
                          <m:r>
                            <a:rPr lang="en-GB" sz="2400" b="1" i="1" dirty="0">
                              <a:latin typeface="Cambria Math" panose="02040503050406030204" pitchFamily="18" charset="0"/>
                            </a:rPr>
                            <m:t>𝒃</m:t>
                          </m:r>
                        </m:e>
                        <m:sub>
                          <m:r>
                            <a:rPr lang="en-US" sz="2400" b="1" i="1" dirty="0" smtClean="0">
                              <a:latin typeface="Cambria Math" panose="02040503050406030204" pitchFamily="18" charset="0"/>
                            </a:rPr>
                            <m:t>𝟐</m:t>
                          </m:r>
                        </m:sub>
                      </m:sSub>
                      <m:r>
                        <a:rPr lang="en-GB" sz="2400" b="1" dirty="0">
                          <a:latin typeface="Cambria Math" panose="02040503050406030204" pitchFamily="18" charset="0"/>
                        </a:rPr>
                        <m:t>∗</m:t>
                      </m:r>
                      <m:sSub>
                        <m:sSubPr>
                          <m:ctrlPr>
                            <a:rPr lang="en-GB" sz="2400" b="1" i="1" dirty="0">
                              <a:latin typeface="Cambria Math" panose="02040503050406030204" pitchFamily="18" charset="0"/>
                            </a:rPr>
                          </m:ctrlPr>
                        </m:sSubPr>
                        <m:e>
                          <m:r>
                            <a:rPr lang="en-US" sz="2400" b="1" i="1" dirty="0">
                              <a:latin typeface="Cambria Math" panose="02040503050406030204" pitchFamily="18" charset="0"/>
                            </a:rPr>
                            <m:t>𝒙</m:t>
                          </m:r>
                        </m:e>
                        <m:sub>
                          <m:r>
                            <a:rPr lang="en-US" sz="2400" b="1" i="1" dirty="0" smtClean="0">
                              <a:latin typeface="Cambria Math" panose="02040503050406030204" pitchFamily="18" charset="0"/>
                            </a:rPr>
                            <m:t>𝟐</m:t>
                          </m:r>
                        </m:sub>
                      </m:sSub>
                      <m:r>
                        <a:rPr lang="en-US" sz="2400" b="1" i="1" dirty="0" smtClean="0">
                          <a:latin typeface="Cambria Math" panose="02040503050406030204" pitchFamily="18" charset="0"/>
                        </a:rPr>
                        <m:t>+..+</m:t>
                      </m:r>
                      <m:sSub>
                        <m:sSubPr>
                          <m:ctrlPr>
                            <a:rPr lang="en-GB" sz="2400" b="1" i="1" dirty="0">
                              <a:solidFill>
                                <a:srgbClr val="836967"/>
                              </a:solidFill>
                              <a:latin typeface="Cambria Math" panose="02040503050406030204" pitchFamily="18" charset="0"/>
                            </a:rPr>
                          </m:ctrlPr>
                        </m:sSubPr>
                        <m:e>
                          <m:r>
                            <a:rPr lang="en-GB" sz="2400" b="1" i="1" dirty="0">
                              <a:latin typeface="Cambria Math" panose="02040503050406030204" pitchFamily="18" charset="0"/>
                            </a:rPr>
                            <m:t>𝒃</m:t>
                          </m:r>
                        </m:e>
                        <m:sub>
                          <m:r>
                            <a:rPr lang="en-US" sz="2400" b="1" i="1" dirty="0" smtClean="0">
                              <a:latin typeface="Cambria Math" panose="02040503050406030204" pitchFamily="18" charset="0"/>
                            </a:rPr>
                            <m:t>𝒏</m:t>
                          </m:r>
                        </m:sub>
                      </m:sSub>
                      <m:r>
                        <a:rPr lang="en-GB" sz="2400" b="1" dirty="0">
                          <a:latin typeface="Cambria Math" panose="02040503050406030204" pitchFamily="18" charset="0"/>
                        </a:rPr>
                        <m:t>∗</m:t>
                      </m:r>
                      <m:sSub>
                        <m:sSubPr>
                          <m:ctrlPr>
                            <a:rPr lang="en-GB" sz="2400" b="1" i="1" dirty="0">
                              <a:latin typeface="Cambria Math" panose="02040503050406030204" pitchFamily="18" charset="0"/>
                            </a:rPr>
                          </m:ctrlPr>
                        </m:sSubPr>
                        <m:e>
                          <m:r>
                            <a:rPr lang="en-US" sz="2400" b="1" i="1" dirty="0">
                              <a:latin typeface="Cambria Math" panose="02040503050406030204" pitchFamily="18" charset="0"/>
                            </a:rPr>
                            <m:t>𝒙</m:t>
                          </m:r>
                        </m:e>
                        <m:sub>
                          <m:r>
                            <a:rPr lang="en-US" sz="2400" b="1" i="1" dirty="0" smtClean="0">
                              <a:latin typeface="Cambria Math" panose="02040503050406030204" pitchFamily="18" charset="0"/>
                            </a:rPr>
                            <m:t>𝒏</m:t>
                          </m:r>
                        </m:sub>
                      </m:sSub>
                    </m:oMath>
                  </m:oMathPara>
                </a14:m>
                <a:endParaRPr lang="en-GB" sz="2400" b="1" dirty="0"/>
              </a:p>
            </p:txBody>
          </p:sp>
        </mc:Choice>
        <mc:Fallback xmlns="">
          <p:sp>
            <p:nvSpPr>
              <p:cNvPr id="5" name="TextBox 4">
                <a:extLst>
                  <a:ext uri="{FF2B5EF4-FFF2-40B4-BE49-F238E27FC236}">
                    <a16:creationId xmlns:a16="http://schemas.microsoft.com/office/drawing/2014/main" id="{45C6F525-9962-4E6A-9ABE-77F97DA78132}"/>
                  </a:ext>
                </a:extLst>
              </p:cNvPr>
              <p:cNvSpPr txBox="1">
                <a:spLocks noRot="1" noChangeAspect="1" noMove="1" noResize="1" noEditPoints="1" noAdjustHandles="1" noChangeArrowheads="1" noChangeShapeType="1" noTextEdit="1"/>
              </p:cNvSpPr>
              <p:nvPr/>
            </p:nvSpPr>
            <p:spPr>
              <a:xfrm>
                <a:off x="2794862" y="2679577"/>
                <a:ext cx="8499910" cy="461665"/>
              </a:xfrm>
              <a:prstGeom prst="rect">
                <a:avLst/>
              </a:prstGeom>
              <a:blipFill>
                <a:blip r:embed="rId2"/>
                <a:stretch>
                  <a:fillRect b="-14667"/>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xmlns="" id="{6058969F-501F-425B-BCD4-A8B698832563}"/>
              </a:ext>
            </a:extLst>
          </p:cNvPr>
          <p:cNvSpPr txBox="1"/>
          <p:nvPr/>
        </p:nvSpPr>
        <p:spPr>
          <a:xfrm>
            <a:off x="368215" y="1137731"/>
            <a:ext cx="5725297" cy="369332"/>
          </a:xfrm>
          <a:prstGeom prst="rect">
            <a:avLst/>
          </a:prstGeom>
          <a:noFill/>
        </p:spPr>
        <p:txBody>
          <a:bodyPr wrap="square" rtlCol="0">
            <a:spAutoFit/>
          </a:bodyPr>
          <a:lstStyle/>
          <a:p>
            <a:r>
              <a:rPr lang="en-US" dirty="0">
                <a:latin typeface="Lora" pitchFamily="2" charset="0"/>
              </a:rPr>
              <a:t>The equation of Multiple Linear Regression: </a:t>
            </a:r>
            <a:endParaRPr lang="en-GB" dirty="0">
              <a:latin typeface="Lora" pitchFamily="2" charset="0"/>
            </a:endParaRPr>
          </a:p>
        </p:txBody>
      </p:sp>
      <p:sp>
        <p:nvSpPr>
          <p:cNvPr id="7" name="TextBox 6">
            <a:extLst>
              <a:ext uri="{FF2B5EF4-FFF2-40B4-BE49-F238E27FC236}">
                <a16:creationId xmlns:a16="http://schemas.microsoft.com/office/drawing/2014/main" xmlns="" id="{C9F14B38-D3D4-49F5-A2C2-0B916BA804A8}"/>
              </a:ext>
            </a:extLst>
          </p:cNvPr>
          <p:cNvSpPr txBox="1"/>
          <p:nvPr/>
        </p:nvSpPr>
        <p:spPr>
          <a:xfrm>
            <a:off x="3400169" y="3429000"/>
            <a:ext cx="1441623" cy="338554"/>
          </a:xfrm>
          <a:prstGeom prst="rect">
            <a:avLst/>
          </a:prstGeom>
          <a:noFill/>
        </p:spPr>
        <p:txBody>
          <a:bodyPr wrap="square" rtlCol="0">
            <a:spAutoFit/>
          </a:bodyPr>
          <a:lstStyle/>
          <a:p>
            <a:r>
              <a:rPr lang="en-US" sz="1600" dirty="0">
                <a:latin typeface="Gabriola" panose="04040605051002020D02" pitchFamily="82" charset="0"/>
              </a:rPr>
              <a:t>dependent variable</a:t>
            </a:r>
            <a:endParaRPr lang="en-GB" sz="1600" dirty="0">
              <a:latin typeface="Gabriola" panose="04040605051002020D02" pitchFamily="82" charset="0"/>
            </a:endParaRPr>
          </a:p>
        </p:txBody>
      </p:sp>
      <p:sp>
        <p:nvSpPr>
          <p:cNvPr id="8" name="TextBox 7">
            <a:extLst>
              <a:ext uri="{FF2B5EF4-FFF2-40B4-BE49-F238E27FC236}">
                <a16:creationId xmlns:a16="http://schemas.microsoft.com/office/drawing/2014/main" xmlns="" id="{35D9679E-26F3-4C13-84BF-BC3C353CFD1A}"/>
              </a:ext>
            </a:extLst>
          </p:cNvPr>
          <p:cNvSpPr txBox="1"/>
          <p:nvPr/>
        </p:nvSpPr>
        <p:spPr>
          <a:xfrm>
            <a:off x="6497593" y="3478023"/>
            <a:ext cx="1705233" cy="338554"/>
          </a:xfrm>
          <a:prstGeom prst="rect">
            <a:avLst/>
          </a:prstGeom>
          <a:noFill/>
        </p:spPr>
        <p:txBody>
          <a:bodyPr wrap="square" rtlCol="0">
            <a:spAutoFit/>
          </a:bodyPr>
          <a:lstStyle/>
          <a:p>
            <a:r>
              <a:rPr lang="en-US" sz="1600" dirty="0">
                <a:latin typeface="Gabriola" panose="04040605051002020D02" pitchFamily="82" charset="0"/>
              </a:rPr>
              <a:t>independent variable</a:t>
            </a:r>
            <a:endParaRPr lang="en-GB" sz="1600" dirty="0">
              <a:latin typeface="Gabriola" panose="04040605051002020D02" pitchFamily="82" charset="0"/>
            </a:endParaRPr>
          </a:p>
        </p:txBody>
      </p:sp>
      <p:sp>
        <p:nvSpPr>
          <p:cNvPr id="10" name="TextBox 9">
            <a:extLst>
              <a:ext uri="{FF2B5EF4-FFF2-40B4-BE49-F238E27FC236}">
                <a16:creationId xmlns:a16="http://schemas.microsoft.com/office/drawing/2014/main" xmlns="" id="{68C93ED9-521E-45EC-BD1F-FC94ACE3C11A}"/>
              </a:ext>
            </a:extLst>
          </p:cNvPr>
          <p:cNvSpPr txBox="1"/>
          <p:nvPr/>
        </p:nvSpPr>
        <p:spPr>
          <a:xfrm>
            <a:off x="4839732" y="2039333"/>
            <a:ext cx="817604" cy="338554"/>
          </a:xfrm>
          <a:prstGeom prst="rect">
            <a:avLst/>
          </a:prstGeom>
          <a:noFill/>
        </p:spPr>
        <p:txBody>
          <a:bodyPr wrap="square" rtlCol="0">
            <a:spAutoFit/>
          </a:bodyPr>
          <a:lstStyle/>
          <a:p>
            <a:r>
              <a:rPr lang="en-US" sz="1600" dirty="0">
                <a:latin typeface="Gabriola" panose="04040605051002020D02" pitchFamily="82" charset="0"/>
              </a:rPr>
              <a:t>bias term</a:t>
            </a:r>
            <a:endParaRPr lang="en-GB" sz="1600" dirty="0">
              <a:latin typeface="Gabriola" panose="04040605051002020D02" pitchFamily="82" charset="0"/>
            </a:endParaRPr>
          </a:p>
        </p:txBody>
      </p:sp>
      <p:cxnSp>
        <p:nvCxnSpPr>
          <p:cNvPr id="11" name="Straight Arrow Connector 10">
            <a:extLst>
              <a:ext uri="{FF2B5EF4-FFF2-40B4-BE49-F238E27FC236}">
                <a16:creationId xmlns:a16="http://schemas.microsoft.com/office/drawing/2014/main" xmlns="" id="{EE20B154-808C-4F5E-90AF-B07B375D3E07}"/>
              </a:ext>
            </a:extLst>
          </p:cNvPr>
          <p:cNvCxnSpPr>
            <a:cxnSpLocks/>
          </p:cNvCxnSpPr>
          <p:nvPr/>
        </p:nvCxnSpPr>
        <p:spPr>
          <a:xfrm flipV="1">
            <a:off x="4250724" y="3170295"/>
            <a:ext cx="271849" cy="307728"/>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xmlns="" id="{55A0700F-2838-41F8-881A-2B5EC7339D99}"/>
              </a:ext>
            </a:extLst>
          </p:cNvPr>
          <p:cNvCxnSpPr>
            <a:cxnSpLocks/>
          </p:cNvCxnSpPr>
          <p:nvPr/>
        </p:nvCxnSpPr>
        <p:spPr>
          <a:xfrm flipH="1" flipV="1">
            <a:off x="6717957" y="3107462"/>
            <a:ext cx="313034" cy="350167"/>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xmlns="" id="{3F3D4C5E-7B89-4CF0-85BE-9C2A61125431}"/>
              </a:ext>
            </a:extLst>
          </p:cNvPr>
          <p:cNvCxnSpPr>
            <a:cxnSpLocks/>
          </p:cNvCxnSpPr>
          <p:nvPr/>
        </p:nvCxnSpPr>
        <p:spPr>
          <a:xfrm>
            <a:off x="5203741" y="2363545"/>
            <a:ext cx="44793" cy="305453"/>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xmlns="" id="{7D3905AC-3224-4CE9-964A-B102876E8991}"/>
              </a:ext>
            </a:extLst>
          </p:cNvPr>
          <p:cNvCxnSpPr>
            <a:cxnSpLocks/>
            <a:stCxn id="8" idx="0"/>
          </p:cNvCxnSpPr>
          <p:nvPr/>
        </p:nvCxnSpPr>
        <p:spPr>
          <a:xfrm flipV="1">
            <a:off x="7350210" y="3101833"/>
            <a:ext cx="319219" cy="376190"/>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xmlns="" id="{1C0D53D5-4E54-4F9C-9800-C7056D8DB5EB}"/>
              </a:ext>
            </a:extLst>
          </p:cNvPr>
          <p:cNvCxnSpPr>
            <a:cxnSpLocks/>
          </p:cNvCxnSpPr>
          <p:nvPr/>
        </p:nvCxnSpPr>
        <p:spPr>
          <a:xfrm flipV="1">
            <a:off x="7982566" y="3101831"/>
            <a:ext cx="1342666" cy="413106"/>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pic>
        <p:nvPicPr>
          <p:cNvPr id="26" name="Picture 25">
            <a:extLst>
              <a:ext uri="{FF2B5EF4-FFF2-40B4-BE49-F238E27FC236}">
                <a16:creationId xmlns:a16="http://schemas.microsoft.com/office/drawing/2014/main" xmlns="" id="{9868E6BE-4502-4F3A-B0BF-310434904BE7}"/>
              </a:ext>
            </a:extLst>
          </p:cNvPr>
          <p:cNvPicPr>
            <a:picLocks noChangeAspect="1"/>
          </p:cNvPicPr>
          <p:nvPr/>
        </p:nvPicPr>
        <p:blipFill>
          <a:blip r:embed="rId3"/>
          <a:stretch>
            <a:fillRect/>
          </a:stretch>
        </p:blipFill>
        <p:spPr>
          <a:xfrm>
            <a:off x="842334" y="4313756"/>
            <a:ext cx="4777061" cy="1467319"/>
          </a:xfrm>
          <a:prstGeom prst="rect">
            <a:avLst/>
          </a:prstGeom>
        </p:spPr>
      </p:pic>
      <p:sp>
        <p:nvSpPr>
          <p:cNvPr id="27" name="TextBox 26">
            <a:extLst>
              <a:ext uri="{FF2B5EF4-FFF2-40B4-BE49-F238E27FC236}">
                <a16:creationId xmlns:a16="http://schemas.microsoft.com/office/drawing/2014/main" xmlns="" id="{29618154-2A5F-4431-B4F3-4C42767319A6}"/>
              </a:ext>
            </a:extLst>
          </p:cNvPr>
          <p:cNvSpPr txBox="1"/>
          <p:nvPr/>
        </p:nvSpPr>
        <p:spPr>
          <a:xfrm>
            <a:off x="6090590" y="5047415"/>
            <a:ext cx="5725297" cy="369332"/>
          </a:xfrm>
          <a:prstGeom prst="rect">
            <a:avLst/>
          </a:prstGeom>
          <a:noFill/>
        </p:spPr>
        <p:txBody>
          <a:bodyPr wrap="square" rtlCol="0">
            <a:spAutoFit/>
          </a:bodyPr>
          <a:lstStyle/>
          <a:p>
            <a:r>
              <a:rPr lang="en-US" dirty="0">
                <a:latin typeface="Lora" pitchFamily="2" charset="0"/>
              </a:rPr>
              <a:t>y depends on multivariable. </a:t>
            </a:r>
            <a:endParaRPr lang="en-GB" dirty="0">
              <a:latin typeface="Lora" pitchFamily="2" charset="0"/>
            </a:endParaRPr>
          </a:p>
        </p:txBody>
      </p:sp>
    </p:spTree>
    <p:extLst>
      <p:ext uri="{BB962C8B-B14F-4D97-AF65-F5344CB8AC3E}">
        <p14:creationId xmlns:p14="http://schemas.microsoft.com/office/powerpoint/2010/main" val="74276270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1FA46AC-B394-4693-AD4B-90E3D906BE4B}"/>
              </a:ext>
            </a:extLst>
          </p:cNvPr>
          <p:cNvSpPr txBox="1"/>
          <p:nvPr/>
        </p:nvSpPr>
        <p:spPr>
          <a:xfrm>
            <a:off x="477795" y="1145059"/>
            <a:ext cx="9638270" cy="369332"/>
          </a:xfrm>
          <a:prstGeom prst="rect">
            <a:avLst/>
          </a:prstGeom>
          <a:noFill/>
        </p:spPr>
        <p:txBody>
          <a:bodyPr wrap="square" rtlCol="0">
            <a:spAutoFit/>
          </a:bodyPr>
          <a:lstStyle/>
          <a:p>
            <a:r>
              <a:rPr lang="en-US" b="1" dirty="0">
                <a:latin typeface="Lora" pitchFamily="2" charset="0"/>
              </a:rPr>
              <a:t>Dummy Variable: </a:t>
            </a:r>
            <a:endParaRPr lang="en-GB" b="1" dirty="0">
              <a:latin typeface="Lora" pitchFamily="2" charset="0"/>
            </a:endParaRPr>
          </a:p>
        </p:txBody>
      </p:sp>
      <p:pic>
        <p:nvPicPr>
          <p:cNvPr id="5" name="Picture 4">
            <a:extLst>
              <a:ext uri="{FF2B5EF4-FFF2-40B4-BE49-F238E27FC236}">
                <a16:creationId xmlns:a16="http://schemas.microsoft.com/office/drawing/2014/main" xmlns="" id="{B47E1E83-8892-481D-AFB1-00197EE5D137}"/>
              </a:ext>
            </a:extLst>
          </p:cNvPr>
          <p:cNvPicPr>
            <a:picLocks noChangeAspect="1"/>
          </p:cNvPicPr>
          <p:nvPr/>
        </p:nvPicPr>
        <p:blipFill>
          <a:blip r:embed="rId2"/>
          <a:stretch>
            <a:fillRect/>
          </a:stretch>
        </p:blipFill>
        <p:spPr>
          <a:xfrm>
            <a:off x="2850725" y="1584882"/>
            <a:ext cx="5743575" cy="1581150"/>
          </a:xfrm>
          <a:prstGeom prst="rect">
            <a:avLst/>
          </a:prstGeom>
        </p:spPr>
      </p:pic>
      <p:pic>
        <p:nvPicPr>
          <p:cNvPr id="7" name="Picture 6">
            <a:extLst>
              <a:ext uri="{FF2B5EF4-FFF2-40B4-BE49-F238E27FC236}">
                <a16:creationId xmlns:a16="http://schemas.microsoft.com/office/drawing/2014/main" xmlns="" id="{BD3B6C04-A0E9-40A5-8F67-80F6598A79AD}"/>
              </a:ext>
            </a:extLst>
          </p:cNvPr>
          <p:cNvPicPr>
            <a:picLocks noChangeAspect="1"/>
          </p:cNvPicPr>
          <p:nvPr/>
        </p:nvPicPr>
        <p:blipFill>
          <a:blip r:embed="rId3"/>
          <a:stretch>
            <a:fillRect/>
          </a:stretch>
        </p:blipFill>
        <p:spPr>
          <a:xfrm>
            <a:off x="2855487" y="3429000"/>
            <a:ext cx="5734050" cy="164782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90573366-26A2-4E4A-9682-27F3966250A2}"/>
                  </a:ext>
                </a:extLst>
              </p:cNvPr>
              <p:cNvSpPr txBox="1"/>
              <p:nvPr/>
            </p:nvSpPr>
            <p:spPr>
              <a:xfrm>
                <a:off x="1472557" y="5482108"/>
                <a:ext cx="849991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rPr>
                        <m:t>𝒚</m:t>
                      </m:r>
                      <m:r>
                        <a:rPr lang="en-GB" sz="2400" b="1" i="0" dirty="0">
                          <a:latin typeface="Cambria Math" panose="02040503050406030204" pitchFamily="18" charset="0"/>
                        </a:rPr>
                        <m:t>=</m:t>
                      </m:r>
                      <m:sSub>
                        <m:sSubPr>
                          <m:ctrlPr>
                            <a:rPr lang="en-GB" sz="2400" b="1" i="1" dirty="0">
                              <a:solidFill>
                                <a:srgbClr val="836967"/>
                              </a:solidFill>
                              <a:latin typeface="Cambria Math" panose="02040503050406030204" pitchFamily="18" charset="0"/>
                            </a:rPr>
                          </m:ctrlPr>
                        </m:sSubPr>
                        <m:e>
                          <m:r>
                            <a:rPr lang="en-GB" sz="2400" b="1" i="1" dirty="0">
                              <a:latin typeface="Cambria Math" panose="02040503050406030204" pitchFamily="18" charset="0"/>
                            </a:rPr>
                            <m:t>𝒃</m:t>
                          </m:r>
                        </m:e>
                        <m:sub>
                          <m:r>
                            <a:rPr lang="en-GB" sz="2400" b="1" i="0" dirty="0">
                              <a:latin typeface="Cambria Math" panose="02040503050406030204" pitchFamily="18" charset="0"/>
                            </a:rPr>
                            <m:t>𝟎</m:t>
                          </m:r>
                        </m:sub>
                      </m:sSub>
                      <m:r>
                        <a:rPr lang="en-GB" sz="2400" b="1" i="0" dirty="0">
                          <a:latin typeface="Cambria Math" panose="02040503050406030204" pitchFamily="18" charset="0"/>
                        </a:rPr>
                        <m:t>+</m:t>
                      </m:r>
                      <m:sSub>
                        <m:sSubPr>
                          <m:ctrlPr>
                            <a:rPr lang="en-GB" sz="2400" b="1" i="1" dirty="0">
                              <a:solidFill>
                                <a:srgbClr val="836967"/>
                              </a:solidFill>
                              <a:latin typeface="Cambria Math" panose="02040503050406030204" pitchFamily="18" charset="0"/>
                            </a:rPr>
                          </m:ctrlPr>
                        </m:sSubPr>
                        <m:e>
                          <m:r>
                            <a:rPr lang="en-GB" sz="2400" b="1" i="1" dirty="0">
                              <a:latin typeface="Cambria Math" panose="02040503050406030204" pitchFamily="18" charset="0"/>
                            </a:rPr>
                            <m:t>𝒃</m:t>
                          </m:r>
                        </m:e>
                        <m:sub>
                          <m:r>
                            <a:rPr lang="en-GB" sz="2400" b="1" i="0" dirty="0">
                              <a:latin typeface="Cambria Math" panose="02040503050406030204" pitchFamily="18" charset="0"/>
                            </a:rPr>
                            <m:t>𝟏</m:t>
                          </m:r>
                        </m:sub>
                      </m:sSub>
                      <m:r>
                        <a:rPr lang="en-GB" sz="2400" b="1" i="0" dirty="0">
                          <a:latin typeface="Cambria Math" panose="02040503050406030204" pitchFamily="18" charset="0"/>
                        </a:rPr>
                        <m:t>∗</m:t>
                      </m:r>
                      <m:sSub>
                        <m:sSubPr>
                          <m:ctrlPr>
                            <a:rPr lang="en-GB" sz="2400" b="1" i="1" dirty="0" smtClean="0">
                              <a:latin typeface="Cambria Math" panose="02040503050406030204" pitchFamily="18" charset="0"/>
                            </a:rPr>
                          </m:ctrlPr>
                        </m:sSubPr>
                        <m:e>
                          <m:r>
                            <a:rPr lang="en-US" sz="2400" b="1" i="1" dirty="0" smtClean="0">
                              <a:latin typeface="Cambria Math" panose="02040503050406030204" pitchFamily="18" charset="0"/>
                            </a:rPr>
                            <m:t>𝒙</m:t>
                          </m:r>
                        </m:e>
                        <m:sub>
                          <m:r>
                            <a:rPr lang="en-US" sz="2400" b="1" i="1" dirty="0" smtClean="0">
                              <a:latin typeface="Cambria Math" panose="02040503050406030204" pitchFamily="18" charset="0"/>
                            </a:rPr>
                            <m:t>𝟏</m:t>
                          </m:r>
                        </m:sub>
                      </m:sSub>
                      <m:r>
                        <a:rPr lang="en-US" sz="2400" b="1" i="1" dirty="0" smtClean="0">
                          <a:latin typeface="Cambria Math" panose="02040503050406030204" pitchFamily="18" charset="0"/>
                        </a:rPr>
                        <m:t>+</m:t>
                      </m:r>
                      <m:sSub>
                        <m:sSubPr>
                          <m:ctrlPr>
                            <a:rPr lang="en-GB" sz="2400" b="1" i="1" dirty="0">
                              <a:solidFill>
                                <a:srgbClr val="836967"/>
                              </a:solidFill>
                              <a:latin typeface="Cambria Math" panose="02040503050406030204" pitchFamily="18" charset="0"/>
                            </a:rPr>
                          </m:ctrlPr>
                        </m:sSubPr>
                        <m:e>
                          <m:r>
                            <a:rPr lang="en-GB" sz="2400" b="1" i="1" dirty="0">
                              <a:latin typeface="Cambria Math" panose="02040503050406030204" pitchFamily="18" charset="0"/>
                            </a:rPr>
                            <m:t>𝒃</m:t>
                          </m:r>
                        </m:e>
                        <m:sub>
                          <m:r>
                            <a:rPr lang="en-US" sz="2400" b="1" i="1" dirty="0" smtClean="0">
                              <a:latin typeface="Cambria Math" panose="02040503050406030204" pitchFamily="18" charset="0"/>
                            </a:rPr>
                            <m:t>𝟐</m:t>
                          </m:r>
                        </m:sub>
                      </m:sSub>
                      <m:r>
                        <a:rPr lang="en-GB" sz="2400" b="1" dirty="0">
                          <a:latin typeface="Cambria Math" panose="02040503050406030204" pitchFamily="18" charset="0"/>
                        </a:rPr>
                        <m:t>∗</m:t>
                      </m:r>
                      <m:sSub>
                        <m:sSubPr>
                          <m:ctrlPr>
                            <a:rPr lang="en-GB" sz="2400" b="1" i="1" dirty="0">
                              <a:latin typeface="Cambria Math" panose="02040503050406030204" pitchFamily="18" charset="0"/>
                            </a:rPr>
                          </m:ctrlPr>
                        </m:sSubPr>
                        <m:e>
                          <m:r>
                            <a:rPr lang="en-US" sz="2400" b="1" i="1" dirty="0">
                              <a:latin typeface="Cambria Math" panose="02040503050406030204" pitchFamily="18" charset="0"/>
                            </a:rPr>
                            <m:t>𝒙</m:t>
                          </m:r>
                        </m:e>
                        <m:sub>
                          <m:r>
                            <a:rPr lang="en-US" sz="2400" b="1" i="1" dirty="0" smtClean="0">
                              <a:latin typeface="Cambria Math" panose="02040503050406030204" pitchFamily="18" charset="0"/>
                            </a:rPr>
                            <m:t>𝟐</m:t>
                          </m:r>
                        </m:sub>
                      </m:sSub>
                      <m:r>
                        <a:rPr lang="en-US" sz="2400" b="1" i="1" dirty="0" smtClean="0">
                          <a:latin typeface="Cambria Math" panose="02040503050406030204" pitchFamily="18" charset="0"/>
                        </a:rPr>
                        <m:t>+</m:t>
                      </m:r>
                      <m:sSub>
                        <m:sSubPr>
                          <m:ctrlPr>
                            <a:rPr lang="en-GB" sz="2400" b="1" i="1" dirty="0">
                              <a:solidFill>
                                <a:srgbClr val="836967"/>
                              </a:solidFill>
                              <a:latin typeface="Cambria Math" panose="02040503050406030204" pitchFamily="18" charset="0"/>
                            </a:rPr>
                          </m:ctrlPr>
                        </m:sSubPr>
                        <m:e>
                          <m:r>
                            <a:rPr lang="en-GB" sz="2400" b="1" i="1" dirty="0">
                              <a:latin typeface="Cambria Math" panose="02040503050406030204" pitchFamily="18" charset="0"/>
                            </a:rPr>
                            <m:t>𝒃</m:t>
                          </m:r>
                        </m:e>
                        <m:sub>
                          <m:r>
                            <a:rPr lang="en-US" sz="2400" b="1" i="1" dirty="0" smtClean="0">
                              <a:latin typeface="Cambria Math" panose="02040503050406030204" pitchFamily="18" charset="0"/>
                            </a:rPr>
                            <m:t>𝟑</m:t>
                          </m:r>
                        </m:sub>
                      </m:sSub>
                      <m:r>
                        <a:rPr lang="en-GB" sz="2400" b="1" dirty="0">
                          <a:latin typeface="Cambria Math" panose="02040503050406030204" pitchFamily="18" charset="0"/>
                        </a:rPr>
                        <m:t>∗</m:t>
                      </m:r>
                      <m:sSub>
                        <m:sSubPr>
                          <m:ctrlPr>
                            <a:rPr lang="en-GB" sz="2400" b="1" i="1" dirty="0">
                              <a:latin typeface="Cambria Math" panose="02040503050406030204" pitchFamily="18" charset="0"/>
                            </a:rPr>
                          </m:ctrlPr>
                        </m:sSubPr>
                        <m:e>
                          <m:r>
                            <a:rPr lang="en-US" sz="2400" b="1" i="1" dirty="0">
                              <a:latin typeface="Cambria Math" panose="02040503050406030204" pitchFamily="18" charset="0"/>
                            </a:rPr>
                            <m:t>𝒙</m:t>
                          </m:r>
                        </m:e>
                        <m:sub>
                          <m:r>
                            <a:rPr lang="en-US" sz="2400" b="1" i="1" dirty="0" smtClean="0">
                              <a:latin typeface="Cambria Math" panose="02040503050406030204" pitchFamily="18" charset="0"/>
                            </a:rPr>
                            <m:t>𝟑</m:t>
                          </m:r>
                        </m:sub>
                      </m:sSub>
                      <m:r>
                        <a:rPr lang="en-US" sz="2400" b="1" i="1" dirty="0" smtClean="0">
                          <a:latin typeface="Cambria Math" panose="02040503050406030204" pitchFamily="18" charset="0"/>
                        </a:rPr>
                        <m:t>+</m:t>
                      </m:r>
                      <m:sSub>
                        <m:sSubPr>
                          <m:ctrlPr>
                            <a:rPr lang="en-GB" sz="2400" b="1" i="1" dirty="0">
                              <a:solidFill>
                                <a:srgbClr val="836967"/>
                              </a:solidFill>
                              <a:latin typeface="Cambria Math" panose="02040503050406030204" pitchFamily="18" charset="0"/>
                            </a:rPr>
                          </m:ctrlPr>
                        </m:sSubPr>
                        <m:e>
                          <m:r>
                            <a:rPr lang="en-GB" sz="2400" b="1" i="1" dirty="0">
                              <a:latin typeface="Cambria Math" panose="02040503050406030204" pitchFamily="18" charset="0"/>
                            </a:rPr>
                            <m:t>𝒃</m:t>
                          </m:r>
                        </m:e>
                        <m:sub>
                          <m:r>
                            <a:rPr lang="en-US" sz="2400" b="1" i="1" dirty="0" smtClean="0">
                              <a:latin typeface="Cambria Math" panose="02040503050406030204" pitchFamily="18" charset="0"/>
                            </a:rPr>
                            <m:t>𝟒</m:t>
                          </m:r>
                        </m:sub>
                      </m:sSub>
                      <m:r>
                        <a:rPr lang="en-GB" sz="2400" b="1" dirty="0">
                          <a:latin typeface="Cambria Math" panose="02040503050406030204" pitchFamily="18" charset="0"/>
                        </a:rPr>
                        <m:t>∗</m:t>
                      </m:r>
                      <m:sSub>
                        <m:sSubPr>
                          <m:ctrlPr>
                            <a:rPr lang="en-GB" sz="2400" b="1" i="1" dirty="0" smtClean="0">
                              <a:latin typeface="Cambria Math" panose="02040503050406030204" pitchFamily="18" charset="0"/>
                            </a:rPr>
                          </m:ctrlPr>
                        </m:sSubPr>
                        <m:e>
                          <m:r>
                            <a:rPr lang="en-US" sz="2400" b="1" i="1" dirty="0" smtClean="0">
                              <a:latin typeface="Cambria Math" panose="02040503050406030204" pitchFamily="18" charset="0"/>
                            </a:rPr>
                            <m:t>𝑫</m:t>
                          </m:r>
                        </m:e>
                        <m:sub>
                          <m:r>
                            <a:rPr lang="en-US" sz="2400" b="1" i="1" dirty="0" smtClean="0">
                              <a:latin typeface="Cambria Math" panose="02040503050406030204" pitchFamily="18" charset="0"/>
                            </a:rPr>
                            <m:t>𝟏</m:t>
                          </m:r>
                        </m:sub>
                      </m:sSub>
                    </m:oMath>
                  </m:oMathPara>
                </a14:m>
                <a:endParaRPr lang="en-GB" sz="2400" b="1" dirty="0"/>
              </a:p>
            </p:txBody>
          </p:sp>
        </mc:Choice>
        <mc:Fallback xmlns="">
          <p:sp>
            <p:nvSpPr>
              <p:cNvPr id="8" name="TextBox 7">
                <a:extLst>
                  <a:ext uri="{FF2B5EF4-FFF2-40B4-BE49-F238E27FC236}">
                    <a16:creationId xmlns:a16="http://schemas.microsoft.com/office/drawing/2014/main" id="{90573366-26A2-4E4A-9682-27F3966250A2}"/>
                  </a:ext>
                </a:extLst>
              </p:cNvPr>
              <p:cNvSpPr txBox="1">
                <a:spLocks noRot="1" noChangeAspect="1" noMove="1" noResize="1" noEditPoints="1" noAdjustHandles="1" noChangeArrowheads="1" noChangeShapeType="1" noTextEdit="1"/>
              </p:cNvSpPr>
              <p:nvPr/>
            </p:nvSpPr>
            <p:spPr>
              <a:xfrm>
                <a:off x="1472557" y="5482108"/>
                <a:ext cx="8499910" cy="461665"/>
              </a:xfrm>
              <a:prstGeom prst="rect">
                <a:avLst/>
              </a:prstGeom>
              <a:blipFill>
                <a:blip r:embed="rId4"/>
                <a:stretch>
                  <a:fillRect b="-13158"/>
                </a:stretch>
              </a:blipFill>
            </p:spPr>
            <p:txBody>
              <a:bodyPr/>
              <a:lstStyle/>
              <a:p>
                <a:r>
                  <a:rPr lang="en-GB">
                    <a:noFill/>
                  </a:rPr>
                  <a:t> </a:t>
                </a:r>
              </a:p>
            </p:txBody>
          </p:sp>
        </mc:Fallback>
      </mc:AlternateContent>
      <p:sp>
        <p:nvSpPr>
          <p:cNvPr id="9" name="Title 1">
            <a:extLst>
              <a:ext uri="{FF2B5EF4-FFF2-40B4-BE49-F238E27FC236}">
                <a16:creationId xmlns:a16="http://schemas.microsoft.com/office/drawing/2014/main" xmlns="" id="{9437069B-CA62-408E-A874-B80035672858}"/>
              </a:ext>
            </a:extLst>
          </p:cNvPr>
          <p:cNvSpPr>
            <a:spLocks noGrp="1"/>
          </p:cNvSpPr>
          <p:nvPr>
            <p:ph type="title"/>
          </p:nvPr>
        </p:nvSpPr>
        <p:spPr>
          <a:xfrm>
            <a:off x="384238" y="392635"/>
            <a:ext cx="4265035" cy="681933"/>
          </a:xfrm>
        </p:spPr>
        <p:txBody>
          <a:bodyPr>
            <a:normAutofit/>
          </a:bodyPr>
          <a:lstStyle/>
          <a:p>
            <a:pPr algn="ctr"/>
            <a:r>
              <a:rPr lang="en-US" sz="2400" b="1" dirty="0"/>
              <a:t>Multiple Linear Regression</a:t>
            </a:r>
          </a:p>
        </p:txBody>
      </p:sp>
    </p:spTree>
    <p:extLst>
      <p:ext uri="{BB962C8B-B14F-4D97-AF65-F5344CB8AC3E}">
        <p14:creationId xmlns:p14="http://schemas.microsoft.com/office/powerpoint/2010/main" val="354910839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1765986" y="489090"/>
            <a:ext cx="8660028" cy="705252"/>
          </a:xfrm>
        </p:spPr>
        <p:style>
          <a:lnRef idx="0">
            <a:schemeClr val="dk1"/>
          </a:lnRef>
          <a:fillRef idx="3">
            <a:schemeClr val="dk1"/>
          </a:fillRef>
          <a:effectRef idx="3">
            <a:schemeClr val="dk1"/>
          </a:effectRef>
          <a:fontRef idx="minor">
            <a:schemeClr val="lt1"/>
          </a:fontRef>
        </p:style>
        <p:txBody>
          <a:bodyPr>
            <a:normAutofit/>
          </a:bodyPr>
          <a:lstStyle/>
          <a:p>
            <a:pPr algn="ctr"/>
            <a:r>
              <a:rPr lang="en-US" sz="3200" dirty="0">
                <a:solidFill>
                  <a:srgbClr val="FFC000"/>
                </a:solidFill>
                <a:latin typeface="Lora SemiBold" pitchFamily="2" charset="0"/>
              </a:rPr>
              <a:t>Well known Machine Learning Algorithms</a:t>
            </a:r>
          </a:p>
        </p:txBody>
      </p:sp>
      <p:sp>
        <p:nvSpPr>
          <p:cNvPr id="8" name="Rectangle: Rounded Corners 7">
            <a:extLst>
              <a:ext uri="{FF2B5EF4-FFF2-40B4-BE49-F238E27FC236}">
                <a16:creationId xmlns:a16="http://schemas.microsoft.com/office/drawing/2014/main" xmlns="" id="{D80218E7-8F9F-438A-9E2A-522F9EB7FE92}"/>
              </a:ext>
            </a:extLst>
          </p:cNvPr>
          <p:cNvSpPr/>
          <p:nvPr/>
        </p:nvSpPr>
        <p:spPr>
          <a:xfrm>
            <a:off x="516844" y="2152653"/>
            <a:ext cx="2607863" cy="116877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F8D22F"/>
                </a:solidFill>
              </a:rPr>
              <a:t>Regression</a:t>
            </a:r>
          </a:p>
          <a:p>
            <a:r>
              <a:rPr lang="en-US" sz="1400" dirty="0">
                <a:latin typeface="Lora" pitchFamily="2" charset="0"/>
              </a:rPr>
              <a:t>Simple Linear Regression</a:t>
            </a:r>
          </a:p>
          <a:p>
            <a:r>
              <a:rPr lang="en-US" sz="1400" dirty="0">
                <a:latin typeface="Lora" pitchFamily="2" charset="0"/>
              </a:rPr>
              <a:t>Multiple Linear Regression</a:t>
            </a:r>
          </a:p>
          <a:p>
            <a:r>
              <a:rPr lang="en-US" sz="1400" dirty="0">
                <a:latin typeface="Lora" pitchFamily="2" charset="0"/>
              </a:rPr>
              <a:t>Polynomial Regression</a:t>
            </a:r>
          </a:p>
        </p:txBody>
      </p:sp>
      <p:sp>
        <p:nvSpPr>
          <p:cNvPr id="9" name="Rectangle: Rounded Corners 8">
            <a:extLst>
              <a:ext uri="{FF2B5EF4-FFF2-40B4-BE49-F238E27FC236}">
                <a16:creationId xmlns:a16="http://schemas.microsoft.com/office/drawing/2014/main" xmlns="" id="{478B1447-6E31-4639-B8E6-773AE3BCAAF7}"/>
              </a:ext>
            </a:extLst>
          </p:cNvPr>
          <p:cNvSpPr/>
          <p:nvPr/>
        </p:nvSpPr>
        <p:spPr>
          <a:xfrm>
            <a:off x="516844" y="3465593"/>
            <a:ext cx="2881950" cy="17611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solidFill>
                <a:srgbClr val="F8D22F"/>
              </a:solidFill>
            </a:endParaRPr>
          </a:p>
          <a:p>
            <a:pPr algn="ctr"/>
            <a:endParaRPr lang="en-US" b="1" dirty="0">
              <a:solidFill>
                <a:srgbClr val="F8D22F"/>
              </a:solidFill>
            </a:endParaRPr>
          </a:p>
          <a:p>
            <a:pPr algn="ctr"/>
            <a:r>
              <a:rPr lang="en-US" b="1" dirty="0">
                <a:solidFill>
                  <a:srgbClr val="F8D22F"/>
                </a:solidFill>
              </a:rPr>
              <a:t>Classification</a:t>
            </a:r>
          </a:p>
          <a:p>
            <a:r>
              <a:rPr lang="en-US" sz="1400" dirty="0">
                <a:latin typeface="Lora" pitchFamily="2" charset="0"/>
              </a:rPr>
              <a:t>Logistic Regression</a:t>
            </a:r>
          </a:p>
          <a:p>
            <a:r>
              <a:rPr lang="en-US" sz="1400" dirty="0">
                <a:latin typeface="Lora" pitchFamily="2" charset="0"/>
              </a:rPr>
              <a:t>k-Nearest Neighbors(k-NN)</a:t>
            </a:r>
          </a:p>
          <a:p>
            <a:r>
              <a:rPr lang="en-US" sz="1400" dirty="0">
                <a:latin typeface="Lora" pitchFamily="2" charset="0"/>
              </a:rPr>
              <a:t>Support Vector Machine(SVM)</a:t>
            </a:r>
          </a:p>
          <a:p>
            <a:r>
              <a:rPr lang="en-US" sz="1400" dirty="0">
                <a:latin typeface="Lora" pitchFamily="2" charset="0"/>
              </a:rPr>
              <a:t>Naïve Bayes</a:t>
            </a:r>
          </a:p>
          <a:p>
            <a:r>
              <a:rPr lang="en-US" sz="1400" dirty="0">
                <a:latin typeface="Lora" pitchFamily="2" charset="0"/>
              </a:rPr>
              <a:t>Decision Tree Classification</a:t>
            </a:r>
          </a:p>
          <a:p>
            <a:r>
              <a:rPr lang="en-US" sz="1400" dirty="0">
                <a:latin typeface="Lora" pitchFamily="2" charset="0"/>
              </a:rPr>
              <a:t>Random Forest Classification</a:t>
            </a:r>
          </a:p>
          <a:p>
            <a:endParaRPr lang="en-US" sz="1400" dirty="0">
              <a:latin typeface="Lora" pitchFamily="2" charset="0"/>
            </a:endParaRPr>
          </a:p>
          <a:p>
            <a:r>
              <a:rPr lang="en-US" sz="1400" dirty="0">
                <a:latin typeface="Lora" pitchFamily="2" charset="0"/>
              </a:rPr>
              <a:t> </a:t>
            </a:r>
          </a:p>
          <a:p>
            <a:pPr marL="285750" indent="-285750" algn="ctr">
              <a:buFont typeface="Arial" panose="020B0604020202020204" pitchFamily="34" charset="0"/>
              <a:buChar char="•"/>
            </a:pPr>
            <a:endParaRPr lang="en-US" sz="1400" dirty="0">
              <a:latin typeface="Lora" pitchFamily="2" charset="0"/>
            </a:endParaRPr>
          </a:p>
        </p:txBody>
      </p:sp>
      <p:sp>
        <p:nvSpPr>
          <p:cNvPr id="10" name="Rectangle: Rounded Corners 9">
            <a:extLst>
              <a:ext uri="{FF2B5EF4-FFF2-40B4-BE49-F238E27FC236}">
                <a16:creationId xmlns:a16="http://schemas.microsoft.com/office/drawing/2014/main" xmlns="" id="{00360C72-70D3-4D7C-9E6B-3A2446A59B8B}"/>
              </a:ext>
            </a:extLst>
          </p:cNvPr>
          <p:cNvSpPr/>
          <p:nvPr/>
        </p:nvSpPr>
        <p:spPr>
          <a:xfrm>
            <a:off x="4771566" y="2238039"/>
            <a:ext cx="2303065" cy="99799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solidFill>
                <a:srgbClr val="F8D22F"/>
              </a:solidFill>
            </a:endParaRPr>
          </a:p>
          <a:p>
            <a:pPr algn="ctr"/>
            <a:r>
              <a:rPr lang="en-US" b="1" dirty="0">
                <a:solidFill>
                  <a:srgbClr val="F8D22F"/>
                </a:solidFill>
              </a:rPr>
              <a:t>Clustering</a:t>
            </a:r>
          </a:p>
          <a:p>
            <a:r>
              <a:rPr lang="en-US" sz="1400" dirty="0">
                <a:latin typeface="Lora" pitchFamily="2" charset="0"/>
              </a:rPr>
              <a:t>K-Means Clustering</a:t>
            </a:r>
          </a:p>
          <a:p>
            <a:r>
              <a:rPr lang="en-US" sz="1400" dirty="0">
                <a:latin typeface="Lora" pitchFamily="2" charset="0"/>
              </a:rPr>
              <a:t>Hierarchical Clustering</a:t>
            </a:r>
          </a:p>
          <a:p>
            <a:pPr marL="285750" indent="-285750" algn="ctr">
              <a:buFont typeface="Arial" panose="020B0604020202020204" pitchFamily="34" charset="0"/>
              <a:buChar char="•"/>
            </a:pPr>
            <a:endParaRPr lang="en-US" sz="1400" dirty="0">
              <a:latin typeface="Lora" pitchFamily="2" charset="0"/>
            </a:endParaRPr>
          </a:p>
        </p:txBody>
      </p:sp>
      <p:sp>
        <p:nvSpPr>
          <p:cNvPr id="11" name="Rectangle: Rounded Corners 10">
            <a:extLst>
              <a:ext uri="{FF2B5EF4-FFF2-40B4-BE49-F238E27FC236}">
                <a16:creationId xmlns:a16="http://schemas.microsoft.com/office/drawing/2014/main" xmlns="" id="{63A0405C-C523-44A3-AE26-0157A10CDBA5}"/>
              </a:ext>
            </a:extLst>
          </p:cNvPr>
          <p:cNvSpPr/>
          <p:nvPr/>
        </p:nvSpPr>
        <p:spPr>
          <a:xfrm>
            <a:off x="516844" y="5370913"/>
            <a:ext cx="3373867" cy="99799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solidFill>
                <a:srgbClr val="F8D22F"/>
              </a:solidFill>
            </a:endParaRPr>
          </a:p>
          <a:p>
            <a:pPr algn="ctr"/>
            <a:r>
              <a:rPr lang="en-US" b="1" dirty="0">
                <a:solidFill>
                  <a:srgbClr val="F8D22F"/>
                </a:solidFill>
              </a:rPr>
              <a:t>Deep Learning Algorithm</a:t>
            </a:r>
          </a:p>
          <a:p>
            <a:pPr algn="ctr"/>
            <a:r>
              <a:rPr lang="en-US" sz="1400" dirty="0">
                <a:latin typeface="Lora" pitchFamily="2" charset="0"/>
              </a:rPr>
              <a:t>Artificial Neural Network(ANN)</a:t>
            </a:r>
          </a:p>
          <a:p>
            <a:pPr algn="ctr"/>
            <a:r>
              <a:rPr lang="en-US" sz="1400" dirty="0">
                <a:latin typeface="Lora" pitchFamily="2" charset="0"/>
              </a:rPr>
              <a:t>Convolutional Neural Network(CNN)</a:t>
            </a:r>
          </a:p>
          <a:p>
            <a:pPr marL="285750" indent="-285750" algn="ctr">
              <a:buFont typeface="Arial" panose="020B0604020202020204" pitchFamily="34" charset="0"/>
              <a:buChar char="•"/>
            </a:pPr>
            <a:endParaRPr lang="en-US" sz="1400" dirty="0">
              <a:latin typeface="Lora" pitchFamily="2" charset="0"/>
            </a:endParaRPr>
          </a:p>
        </p:txBody>
      </p:sp>
      <p:sp>
        <p:nvSpPr>
          <p:cNvPr id="4" name="TextBox 3">
            <a:extLst>
              <a:ext uri="{FF2B5EF4-FFF2-40B4-BE49-F238E27FC236}">
                <a16:creationId xmlns:a16="http://schemas.microsoft.com/office/drawing/2014/main" xmlns="" id="{EDEB92A8-16FA-483C-9E2E-05D7126EF367}"/>
              </a:ext>
            </a:extLst>
          </p:cNvPr>
          <p:cNvSpPr txBox="1"/>
          <p:nvPr/>
        </p:nvSpPr>
        <p:spPr>
          <a:xfrm>
            <a:off x="522715" y="1619887"/>
            <a:ext cx="2486542" cy="369332"/>
          </a:xfrm>
          <a:prstGeom prst="rect">
            <a:avLst/>
          </a:prstGeom>
          <a:solidFill>
            <a:schemeClr val="accent2">
              <a:lumMod val="60000"/>
              <a:lumOff val="40000"/>
            </a:schemeClr>
          </a:solidFill>
        </p:spPr>
        <p:txBody>
          <a:bodyPr wrap="square" rtlCol="0">
            <a:spAutoFit/>
          </a:bodyPr>
          <a:lstStyle/>
          <a:p>
            <a:r>
              <a:rPr lang="en-US" b="1" dirty="0">
                <a:latin typeface="Lora" pitchFamily="2" charset="0"/>
              </a:rPr>
              <a:t>Supervised Learning</a:t>
            </a:r>
            <a:endParaRPr lang="en-GB" b="1" dirty="0">
              <a:latin typeface="Lora" pitchFamily="2" charset="0"/>
            </a:endParaRPr>
          </a:p>
        </p:txBody>
      </p:sp>
      <p:sp>
        <p:nvSpPr>
          <p:cNvPr id="12" name="TextBox 11">
            <a:extLst>
              <a:ext uri="{FF2B5EF4-FFF2-40B4-BE49-F238E27FC236}">
                <a16:creationId xmlns:a16="http://schemas.microsoft.com/office/drawing/2014/main" xmlns="" id="{84299C6E-D8B5-4F99-B259-3E42D56E50FD}"/>
              </a:ext>
            </a:extLst>
          </p:cNvPr>
          <p:cNvSpPr txBox="1"/>
          <p:nvPr/>
        </p:nvSpPr>
        <p:spPr>
          <a:xfrm>
            <a:off x="4528549" y="1609618"/>
            <a:ext cx="2789100" cy="369332"/>
          </a:xfrm>
          <a:prstGeom prst="rect">
            <a:avLst/>
          </a:prstGeom>
          <a:solidFill>
            <a:schemeClr val="accent2">
              <a:lumMod val="60000"/>
              <a:lumOff val="40000"/>
            </a:schemeClr>
          </a:solidFill>
        </p:spPr>
        <p:txBody>
          <a:bodyPr wrap="square" rtlCol="0">
            <a:spAutoFit/>
          </a:bodyPr>
          <a:lstStyle/>
          <a:p>
            <a:r>
              <a:rPr lang="en-US" b="1" dirty="0">
                <a:latin typeface="Lora" pitchFamily="2" charset="0"/>
              </a:rPr>
              <a:t>Unsupervised Learning</a:t>
            </a:r>
            <a:endParaRPr lang="en-GB" b="1" dirty="0">
              <a:latin typeface="Lora" pitchFamily="2" charset="0"/>
            </a:endParaRPr>
          </a:p>
        </p:txBody>
      </p:sp>
      <p:sp>
        <p:nvSpPr>
          <p:cNvPr id="13" name="Rectangle: Rounded Corners 12">
            <a:extLst>
              <a:ext uri="{FF2B5EF4-FFF2-40B4-BE49-F238E27FC236}">
                <a16:creationId xmlns:a16="http://schemas.microsoft.com/office/drawing/2014/main" xmlns="" id="{3719D2E3-A7E7-4E37-9B58-14D1B5D807B6}"/>
              </a:ext>
            </a:extLst>
          </p:cNvPr>
          <p:cNvSpPr/>
          <p:nvPr/>
        </p:nvSpPr>
        <p:spPr>
          <a:xfrm>
            <a:off x="4244099" y="3405708"/>
            <a:ext cx="3357997" cy="99799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F8D22F"/>
                </a:solidFill>
              </a:rPr>
              <a:t>Dimensionality Reduction</a:t>
            </a:r>
          </a:p>
          <a:p>
            <a:r>
              <a:rPr lang="en-US" sz="1400" dirty="0">
                <a:latin typeface="Lora" pitchFamily="2" charset="0"/>
              </a:rPr>
              <a:t>Principal Component Analysis(PCA)</a:t>
            </a:r>
          </a:p>
          <a:p>
            <a:r>
              <a:rPr lang="en-US" sz="1400" dirty="0">
                <a:latin typeface="Lora" pitchFamily="2" charset="0"/>
              </a:rPr>
              <a:t>Linear Discriminant Analysis (LDA)</a:t>
            </a:r>
          </a:p>
        </p:txBody>
      </p:sp>
      <p:sp>
        <p:nvSpPr>
          <p:cNvPr id="14" name="TextBox 13">
            <a:extLst>
              <a:ext uri="{FF2B5EF4-FFF2-40B4-BE49-F238E27FC236}">
                <a16:creationId xmlns:a16="http://schemas.microsoft.com/office/drawing/2014/main" xmlns="" id="{5142FE17-21E7-4D21-BCD1-A5CACE9E1D14}"/>
              </a:ext>
            </a:extLst>
          </p:cNvPr>
          <p:cNvSpPr txBox="1"/>
          <p:nvPr/>
        </p:nvSpPr>
        <p:spPr>
          <a:xfrm>
            <a:off x="8398852" y="1609618"/>
            <a:ext cx="2950465" cy="369332"/>
          </a:xfrm>
          <a:prstGeom prst="rect">
            <a:avLst/>
          </a:prstGeom>
          <a:solidFill>
            <a:schemeClr val="accent2">
              <a:lumMod val="60000"/>
              <a:lumOff val="40000"/>
            </a:schemeClr>
          </a:solidFill>
        </p:spPr>
        <p:txBody>
          <a:bodyPr wrap="square" rtlCol="0">
            <a:spAutoFit/>
          </a:bodyPr>
          <a:lstStyle/>
          <a:p>
            <a:r>
              <a:rPr lang="en-US" b="1" dirty="0">
                <a:latin typeface="Lora" pitchFamily="2" charset="0"/>
              </a:rPr>
              <a:t>Reinforcement Learning</a:t>
            </a:r>
            <a:endParaRPr lang="en-GB" b="1" dirty="0">
              <a:latin typeface="Lora" pitchFamily="2" charset="0"/>
            </a:endParaRPr>
          </a:p>
        </p:txBody>
      </p:sp>
      <p:sp>
        <p:nvSpPr>
          <p:cNvPr id="15" name="Rectangle: Rounded Corners 14">
            <a:extLst>
              <a:ext uri="{FF2B5EF4-FFF2-40B4-BE49-F238E27FC236}">
                <a16:creationId xmlns:a16="http://schemas.microsoft.com/office/drawing/2014/main" xmlns="" id="{3F93DDEB-AB8E-4C4F-B851-BC755DCA6830}"/>
              </a:ext>
            </a:extLst>
          </p:cNvPr>
          <p:cNvSpPr/>
          <p:nvPr/>
        </p:nvSpPr>
        <p:spPr>
          <a:xfrm>
            <a:off x="7960659" y="2323427"/>
            <a:ext cx="3714497" cy="99799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b="1" dirty="0">
                <a:solidFill>
                  <a:schemeClr val="bg1"/>
                </a:solidFill>
              </a:rPr>
              <a:t>Upper Confidence Bound(UCB)</a:t>
            </a:r>
          </a:p>
          <a:p>
            <a:r>
              <a:rPr lang="en-US" sz="1400" b="1" dirty="0">
                <a:solidFill>
                  <a:schemeClr val="bg1"/>
                </a:solidFill>
                <a:latin typeface="Lora" pitchFamily="2" charset="0"/>
              </a:rPr>
              <a:t>	Thomson Sampling</a:t>
            </a:r>
          </a:p>
        </p:txBody>
      </p:sp>
    </p:spTree>
    <p:extLst>
      <p:ext uri="{BB962C8B-B14F-4D97-AF65-F5344CB8AC3E}">
        <p14:creationId xmlns:p14="http://schemas.microsoft.com/office/powerpoint/2010/main" val="18324318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1FA46AC-B394-4693-AD4B-90E3D906BE4B}"/>
              </a:ext>
            </a:extLst>
          </p:cNvPr>
          <p:cNvSpPr txBox="1"/>
          <p:nvPr/>
        </p:nvSpPr>
        <p:spPr>
          <a:xfrm>
            <a:off x="477795" y="1145059"/>
            <a:ext cx="9638270" cy="369332"/>
          </a:xfrm>
          <a:prstGeom prst="rect">
            <a:avLst/>
          </a:prstGeom>
          <a:noFill/>
        </p:spPr>
        <p:txBody>
          <a:bodyPr wrap="square" rtlCol="0">
            <a:spAutoFit/>
          </a:bodyPr>
          <a:lstStyle/>
          <a:p>
            <a:r>
              <a:rPr lang="en-US" b="1" dirty="0">
                <a:latin typeface="Lora" pitchFamily="2" charset="0"/>
              </a:rPr>
              <a:t>Dummy Variable Trap:</a:t>
            </a:r>
            <a:endParaRPr lang="en-GB" b="1" dirty="0">
              <a:latin typeface="Lora" pitchFamily="2" charset="0"/>
            </a:endParaRPr>
          </a:p>
        </p:txBody>
      </p:sp>
      <p:pic>
        <p:nvPicPr>
          <p:cNvPr id="5" name="Picture 4">
            <a:extLst>
              <a:ext uri="{FF2B5EF4-FFF2-40B4-BE49-F238E27FC236}">
                <a16:creationId xmlns:a16="http://schemas.microsoft.com/office/drawing/2014/main" xmlns="" id="{2C7BC547-1F1F-47DC-A594-745961A57C8A}"/>
              </a:ext>
            </a:extLst>
          </p:cNvPr>
          <p:cNvPicPr>
            <a:picLocks noChangeAspect="1"/>
          </p:cNvPicPr>
          <p:nvPr/>
        </p:nvPicPr>
        <p:blipFill>
          <a:blip r:embed="rId2"/>
          <a:stretch>
            <a:fillRect/>
          </a:stretch>
        </p:blipFill>
        <p:spPr>
          <a:xfrm>
            <a:off x="3005807" y="1604275"/>
            <a:ext cx="5819775" cy="1676400"/>
          </a:xfrm>
          <a:prstGeom prst="rect">
            <a:avLst/>
          </a:prstGeom>
        </p:spPr>
      </p:pic>
      <p:pic>
        <p:nvPicPr>
          <p:cNvPr id="7" name="Picture 6">
            <a:extLst>
              <a:ext uri="{FF2B5EF4-FFF2-40B4-BE49-F238E27FC236}">
                <a16:creationId xmlns:a16="http://schemas.microsoft.com/office/drawing/2014/main" xmlns="" id="{CB605A76-3C42-4EE3-BF23-F856D6B36B99}"/>
              </a:ext>
            </a:extLst>
          </p:cNvPr>
          <p:cNvPicPr>
            <a:picLocks noChangeAspect="1"/>
          </p:cNvPicPr>
          <p:nvPr/>
        </p:nvPicPr>
        <p:blipFill rotWithShape="1">
          <a:blip r:embed="rId3"/>
          <a:srcRect b="13373"/>
          <a:stretch/>
        </p:blipFill>
        <p:spPr>
          <a:xfrm>
            <a:off x="4896519" y="3459588"/>
            <a:ext cx="2038350" cy="561083"/>
          </a:xfrm>
          <a:prstGeom prst="rect">
            <a:avLst/>
          </a:prstGeom>
        </p:spPr>
      </p:pic>
      <p:sp>
        <p:nvSpPr>
          <p:cNvPr id="8" name="TextBox 7">
            <a:extLst>
              <a:ext uri="{FF2B5EF4-FFF2-40B4-BE49-F238E27FC236}">
                <a16:creationId xmlns:a16="http://schemas.microsoft.com/office/drawing/2014/main" xmlns="" id="{52C4FFDB-E20E-4D99-83AB-7EA175A703D1}"/>
              </a:ext>
            </a:extLst>
          </p:cNvPr>
          <p:cNvSpPr txBox="1"/>
          <p:nvPr/>
        </p:nvSpPr>
        <p:spPr>
          <a:xfrm>
            <a:off x="477795" y="4283737"/>
            <a:ext cx="9638270" cy="1754326"/>
          </a:xfrm>
          <a:prstGeom prst="rect">
            <a:avLst/>
          </a:prstGeom>
          <a:noFill/>
        </p:spPr>
        <p:txBody>
          <a:bodyPr wrap="square" rtlCol="0">
            <a:spAutoFit/>
          </a:bodyPr>
          <a:lstStyle/>
          <a:p>
            <a:r>
              <a:rPr lang="en-US" dirty="0">
                <a:latin typeface="Lora" pitchFamily="2" charset="0"/>
              </a:rPr>
              <a:t>Always omit one dummy variable. If we have 100 dummy variable we should keep 99 of them. Otherwise it will have a negative effect on the model.</a:t>
            </a:r>
          </a:p>
          <a:p>
            <a:endParaRPr lang="en-US" b="1" dirty="0">
              <a:latin typeface="Lora" pitchFamily="2" charset="0"/>
            </a:endParaRPr>
          </a:p>
          <a:p>
            <a:endParaRPr lang="en-US" b="1" dirty="0">
              <a:latin typeface="Lora" pitchFamily="2" charset="0"/>
            </a:endParaRPr>
          </a:p>
          <a:p>
            <a:r>
              <a:rPr lang="en-US" b="1" dirty="0">
                <a:latin typeface="Lora" pitchFamily="2" charset="0"/>
              </a:rPr>
              <a:t>Q. What is Dummy Variable trap? What will happen if we add all dummy variables?</a:t>
            </a:r>
          </a:p>
          <a:p>
            <a:r>
              <a:rPr lang="en-GB" b="1" dirty="0">
                <a:latin typeface="Lora" pitchFamily="2" charset="0"/>
              </a:rPr>
              <a:t>Solution: </a:t>
            </a:r>
            <a:r>
              <a:rPr lang="en-GB" b="1" dirty="0">
                <a:latin typeface="Lora" pitchFamily="2" charset="0"/>
                <a:hlinkClick r:id="rId4"/>
              </a:rPr>
              <a:t>https://youtu.be/5Q69P5r2u2A</a:t>
            </a:r>
            <a:endParaRPr lang="en-GB" b="1" dirty="0">
              <a:latin typeface="Lora" pitchFamily="2" charset="0"/>
            </a:endParaRPr>
          </a:p>
        </p:txBody>
      </p:sp>
      <p:sp>
        <p:nvSpPr>
          <p:cNvPr id="9" name="Title 1">
            <a:extLst>
              <a:ext uri="{FF2B5EF4-FFF2-40B4-BE49-F238E27FC236}">
                <a16:creationId xmlns:a16="http://schemas.microsoft.com/office/drawing/2014/main" xmlns="" id="{DC126D3D-2E63-4398-AE45-2682CBD07B1A}"/>
              </a:ext>
            </a:extLst>
          </p:cNvPr>
          <p:cNvSpPr>
            <a:spLocks noGrp="1"/>
          </p:cNvSpPr>
          <p:nvPr>
            <p:ph type="title"/>
          </p:nvPr>
        </p:nvSpPr>
        <p:spPr>
          <a:xfrm>
            <a:off x="384238" y="392635"/>
            <a:ext cx="4265035" cy="681933"/>
          </a:xfrm>
        </p:spPr>
        <p:txBody>
          <a:bodyPr>
            <a:normAutofit/>
          </a:bodyPr>
          <a:lstStyle/>
          <a:p>
            <a:pPr algn="ctr"/>
            <a:r>
              <a:rPr lang="en-US" sz="2400" b="1" dirty="0"/>
              <a:t>Multiple Linear Regression</a:t>
            </a:r>
          </a:p>
        </p:txBody>
      </p:sp>
    </p:spTree>
    <p:extLst>
      <p:ext uri="{BB962C8B-B14F-4D97-AF65-F5344CB8AC3E}">
        <p14:creationId xmlns:p14="http://schemas.microsoft.com/office/powerpoint/2010/main" val="185075076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 name="Title 7">
            <a:extLst>
              <a:ext uri="{FF2B5EF4-FFF2-40B4-BE49-F238E27FC236}">
                <a16:creationId xmlns:a16="http://schemas.microsoft.com/office/drawing/2014/main" xmlns="" id="{907684C7-04BF-4B95-8E4A-CC39A33737E1}"/>
              </a:ext>
            </a:extLst>
          </p:cNvPr>
          <p:cNvSpPr>
            <a:spLocks noGrp="1"/>
          </p:cNvSpPr>
          <p:nvPr>
            <p:ph type="ctrTitle"/>
          </p:nvPr>
        </p:nvSpPr>
        <p:spPr/>
        <p:txBody>
          <a:bodyPr/>
          <a:lstStyle/>
          <a:p>
            <a:endParaRPr lang="en-GB" dirty="0"/>
          </a:p>
        </p:txBody>
      </p:sp>
      <p:sp>
        <p:nvSpPr>
          <p:cNvPr id="9" name="TextBox 8">
            <a:extLst>
              <a:ext uri="{FF2B5EF4-FFF2-40B4-BE49-F238E27FC236}">
                <a16:creationId xmlns:a16="http://schemas.microsoft.com/office/drawing/2014/main" xmlns="" id="{5325787E-2B9F-48E2-B76C-19B87333F9CD}"/>
              </a:ext>
            </a:extLst>
          </p:cNvPr>
          <p:cNvSpPr txBox="1"/>
          <p:nvPr/>
        </p:nvSpPr>
        <p:spPr>
          <a:xfrm>
            <a:off x="4772206" y="3429000"/>
            <a:ext cx="6605243" cy="646331"/>
          </a:xfrm>
          <a:prstGeom prst="rect">
            <a:avLst/>
          </a:prstGeom>
          <a:solidFill>
            <a:schemeClr val="accent1">
              <a:lumMod val="40000"/>
              <a:lumOff val="60000"/>
            </a:schemeClr>
          </a:solidFill>
        </p:spPr>
        <p:txBody>
          <a:bodyPr wrap="square" rtlCol="0">
            <a:spAutoFit/>
          </a:bodyPr>
          <a:lstStyle/>
          <a:p>
            <a:pPr algn="ctr"/>
            <a:r>
              <a:rPr lang="en-US" sz="3600" dirty="0">
                <a:latin typeface="Lora" pitchFamily="2" charset="0"/>
              </a:rPr>
              <a:t>Polynomial Regression</a:t>
            </a:r>
            <a:endParaRPr lang="en-GB" sz="3600" dirty="0">
              <a:latin typeface="Lora" pitchFamily="2" charset="0"/>
            </a:endParaRPr>
          </a:p>
        </p:txBody>
      </p:sp>
      <p:sp>
        <p:nvSpPr>
          <p:cNvPr id="7" name="Subtitle 2">
            <a:extLst>
              <a:ext uri="{FF2B5EF4-FFF2-40B4-BE49-F238E27FC236}">
                <a16:creationId xmlns:a16="http://schemas.microsoft.com/office/drawing/2014/main" xmlns="" id="{C8722DDC-8EEE-4A06-8DFE-B44871EAA2CF}"/>
              </a:ext>
            </a:extLst>
          </p:cNvPr>
          <p:cNvSpPr txBox="1">
            <a:spLocks/>
          </p:cNvSpPr>
          <p:nvPr/>
        </p:nvSpPr>
        <p:spPr>
          <a:xfrm>
            <a:off x="7100553" y="4811151"/>
            <a:ext cx="3163909" cy="348553"/>
          </a:xfrm>
          <a:prstGeom prst="rect">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p:spPr>
        <p:txBody>
          <a:bodyPr vert="horz" lIns="91440" tIns="45720" rIns="91440" bIns="45720" rtlCol="0">
            <a:normAutofit lnSpcReduction="10000"/>
          </a:bodyPr>
          <a:lstStyle>
            <a:lvl1pPr marL="0" indent="0" algn="ctr"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spcAft>
                <a:spcPts val="600"/>
              </a:spcAft>
            </a:pPr>
            <a:r>
              <a:rPr lang="en-US" sz="1600" b="1">
                <a:solidFill>
                  <a:schemeClr val="tx1"/>
                </a:solidFill>
                <a:latin typeface="HP Simplified" panose="020B0604020204020204" pitchFamily="34" charset="0"/>
              </a:rPr>
              <a:t>Md. Abu Naser Mojumder</a:t>
            </a:r>
            <a:endParaRPr lang="en-US" sz="1600" b="1" dirty="0">
              <a:solidFill>
                <a:schemeClr val="tx1"/>
              </a:solidFill>
              <a:latin typeface="HP Simplified" panose="020B0604020204020204" pitchFamily="34" charset="0"/>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3937644"/>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pPr algn="ctr"/>
            <a:r>
              <a:rPr lang="en-US" sz="2800" b="1" dirty="0"/>
              <a:t>Polynomial Regression</a:t>
            </a:r>
          </a:p>
        </p:txBody>
      </p:sp>
      <p:sp>
        <p:nvSpPr>
          <p:cNvPr id="4" name="TextBox 3">
            <a:extLst>
              <a:ext uri="{FF2B5EF4-FFF2-40B4-BE49-F238E27FC236}">
                <a16:creationId xmlns:a16="http://schemas.microsoft.com/office/drawing/2014/main" xmlns="" id="{6D65409C-863D-4937-9085-01663CB9B077}"/>
              </a:ext>
            </a:extLst>
          </p:cNvPr>
          <p:cNvSpPr txBox="1"/>
          <p:nvPr/>
        </p:nvSpPr>
        <p:spPr>
          <a:xfrm>
            <a:off x="384238" y="1074568"/>
            <a:ext cx="5725297" cy="369332"/>
          </a:xfrm>
          <a:prstGeom prst="rect">
            <a:avLst/>
          </a:prstGeom>
          <a:noFill/>
        </p:spPr>
        <p:txBody>
          <a:bodyPr wrap="square" rtlCol="0">
            <a:spAutoFit/>
          </a:bodyPr>
          <a:lstStyle/>
          <a:p>
            <a:r>
              <a:rPr lang="en-US" dirty="0">
                <a:latin typeface="Lora" pitchFamily="2" charset="0"/>
              </a:rPr>
              <a:t>The equation of Polynomial Regression: </a:t>
            </a:r>
            <a:endParaRPr lang="en-GB" dirty="0">
              <a:latin typeface="Lora" pitchFamily="2"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F4C7FA0B-C5FA-42D6-8073-FE03D66899EF}"/>
                  </a:ext>
                </a:extLst>
              </p:cNvPr>
              <p:cNvSpPr txBox="1"/>
              <p:nvPr/>
            </p:nvSpPr>
            <p:spPr>
              <a:xfrm>
                <a:off x="1300913" y="1525668"/>
                <a:ext cx="8499910" cy="4864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rPr>
                        <m:t>𝒚</m:t>
                      </m:r>
                      <m:r>
                        <a:rPr lang="en-GB" sz="2400" b="1" i="0" dirty="0">
                          <a:latin typeface="Cambria Math" panose="02040503050406030204" pitchFamily="18" charset="0"/>
                        </a:rPr>
                        <m:t>=</m:t>
                      </m:r>
                      <m:sSub>
                        <m:sSubPr>
                          <m:ctrlPr>
                            <a:rPr lang="en-GB" sz="2400" b="1" i="1" dirty="0">
                              <a:solidFill>
                                <a:srgbClr val="836967"/>
                              </a:solidFill>
                              <a:latin typeface="Cambria Math" panose="02040503050406030204" pitchFamily="18" charset="0"/>
                            </a:rPr>
                          </m:ctrlPr>
                        </m:sSubPr>
                        <m:e>
                          <m:r>
                            <a:rPr lang="en-GB" sz="2400" b="1" i="1" dirty="0">
                              <a:latin typeface="Cambria Math" panose="02040503050406030204" pitchFamily="18" charset="0"/>
                            </a:rPr>
                            <m:t>𝒃</m:t>
                          </m:r>
                        </m:e>
                        <m:sub>
                          <m:r>
                            <a:rPr lang="en-GB" sz="2400" b="1" i="0" dirty="0">
                              <a:latin typeface="Cambria Math" panose="02040503050406030204" pitchFamily="18" charset="0"/>
                            </a:rPr>
                            <m:t>𝟎</m:t>
                          </m:r>
                        </m:sub>
                      </m:sSub>
                      <m:r>
                        <a:rPr lang="en-GB" sz="2400" b="1" i="0" dirty="0">
                          <a:latin typeface="Cambria Math" panose="02040503050406030204" pitchFamily="18" charset="0"/>
                        </a:rPr>
                        <m:t>+</m:t>
                      </m:r>
                      <m:sSub>
                        <m:sSubPr>
                          <m:ctrlPr>
                            <a:rPr lang="en-GB" sz="2400" b="1" i="1" dirty="0">
                              <a:solidFill>
                                <a:srgbClr val="836967"/>
                              </a:solidFill>
                              <a:latin typeface="Cambria Math" panose="02040503050406030204" pitchFamily="18" charset="0"/>
                            </a:rPr>
                          </m:ctrlPr>
                        </m:sSubPr>
                        <m:e>
                          <m:r>
                            <a:rPr lang="en-GB" sz="2400" b="1" i="1" dirty="0">
                              <a:latin typeface="Cambria Math" panose="02040503050406030204" pitchFamily="18" charset="0"/>
                            </a:rPr>
                            <m:t>𝒃</m:t>
                          </m:r>
                        </m:e>
                        <m:sub>
                          <m:r>
                            <a:rPr lang="en-GB" sz="2400" b="1" i="0" dirty="0">
                              <a:latin typeface="Cambria Math" panose="02040503050406030204" pitchFamily="18" charset="0"/>
                            </a:rPr>
                            <m:t>𝟏</m:t>
                          </m:r>
                        </m:sub>
                      </m:sSub>
                      <m:r>
                        <a:rPr lang="en-GB" sz="2400" b="1" i="0" dirty="0">
                          <a:latin typeface="Cambria Math" panose="02040503050406030204" pitchFamily="18" charset="0"/>
                        </a:rPr>
                        <m:t>∗</m:t>
                      </m:r>
                      <m:sSub>
                        <m:sSubPr>
                          <m:ctrlPr>
                            <a:rPr lang="en-GB" sz="2400" b="1" i="1" dirty="0" smtClean="0">
                              <a:latin typeface="Cambria Math" panose="02040503050406030204" pitchFamily="18" charset="0"/>
                            </a:rPr>
                          </m:ctrlPr>
                        </m:sSubPr>
                        <m:e>
                          <m:r>
                            <a:rPr lang="en-US" sz="2400" b="1" i="1" dirty="0" smtClean="0">
                              <a:latin typeface="Cambria Math" panose="02040503050406030204" pitchFamily="18" charset="0"/>
                            </a:rPr>
                            <m:t>𝒙</m:t>
                          </m:r>
                        </m:e>
                        <m:sub>
                          <m:r>
                            <a:rPr lang="en-US" sz="2400" b="1" i="1" dirty="0" smtClean="0">
                              <a:latin typeface="Cambria Math" panose="02040503050406030204" pitchFamily="18" charset="0"/>
                            </a:rPr>
                            <m:t>𝟏</m:t>
                          </m:r>
                        </m:sub>
                      </m:sSub>
                      <m:r>
                        <a:rPr lang="en-US" sz="2400" b="1" i="1" dirty="0" smtClean="0">
                          <a:latin typeface="Cambria Math" panose="02040503050406030204" pitchFamily="18" charset="0"/>
                        </a:rPr>
                        <m:t>+</m:t>
                      </m:r>
                      <m:sSub>
                        <m:sSubPr>
                          <m:ctrlPr>
                            <a:rPr lang="en-GB" sz="2400" b="1" i="1" dirty="0">
                              <a:solidFill>
                                <a:srgbClr val="836967"/>
                              </a:solidFill>
                              <a:latin typeface="Cambria Math" panose="02040503050406030204" pitchFamily="18" charset="0"/>
                            </a:rPr>
                          </m:ctrlPr>
                        </m:sSubPr>
                        <m:e>
                          <m:r>
                            <a:rPr lang="en-GB" sz="2400" b="1" i="1" dirty="0">
                              <a:latin typeface="Cambria Math" panose="02040503050406030204" pitchFamily="18" charset="0"/>
                            </a:rPr>
                            <m:t>𝒃</m:t>
                          </m:r>
                        </m:e>
                        <m:sub>
                          <m:r>
                            <a:rPr lang="en-US" sz="2400" b="1" i="1" dirty="0" smtClean="0">
                              <a:latin typeface="Cambria Math" panose="02040503050406030204" pitchFamily="18" charset="0"/>
                            </a:rPr>
                            <m:t>𝟐</m:t>
                          </m:r>
                        </m:sub>
                      </m:sSub>
                      <m:r>
                        <a:rPr lang="en-GB" sz="2400" b="1" dirty="0">
                          <a:latin typeface="Cambria Math" panose="02040503050406030204" pitchFamily="18" charset="0"/>
                        </a:rPr>
                        <m:t>∗</m:t>
                      </m:r>
                      <m:sSubSup>
                        <m:sSubSupPr>
                          <m:ctrlPr>
                            <a:rPr lang="en-US" sz="2400" b="1" i="1" dirty="0" smtClean="0">
                              <a:latin typeface="Cambria Math" panose="02040503050406030204" pitchFamily="18" charset="0"/>
                            </a:rPr>
                          </m:ctrlPr>
                        </m:sSubSupPr>
                        <m:e>
                          <m:r>
                            <a:rPr lang="en-US" sz="2400" b="1" i="1" dirty="0">
                              <a:latin typeface="Cambria Math" panose="02040503050406030204" pitchFamily="18" charset="0"/>
                            </a:rPr>
                            <m:t>𝒙</m:t>
                          </m:r>
                        </m:e>
                        <m:sub>
                          <m:r>
                            <a:rPr lang="en-US" sz="2400" b="1" i="1" dirty="0" smtClean="0">
                              <a:latin typeface="Cambria Math" panose="02040503050406030204" pitchFamily="18" charset="0"/>
                            </a:rPr>
                            <m:t>𝟏</m:t>
                          </m:r>
                        </m:sub>
                        <m:sup>
                          <m:r>
                            <a:rPr lang="en-US" sz="2400" b="1" i="1" dirty="0" smtClean="0">
                              <a:latin typeface="Cambria Math" panose="02040503050406030204" pitchFamily="18" charset="0"/>
                            </a:rPr>
                            <m:t>𝟐</m:t>
                          </m:r>
                        </m:sup>
                      </m:sSubSup>
                      <m:r>
                        <a:rPr lang="en-US" sz="2400" b="1" i="1" dirty="0" smtClean="0">
                          <a:latin typeface="Cambria Math" panose="02040503050406030204" pitchFamily="18" charset="0"/>
                        </a:rPr>
                        <m:t>+..+</m:t>
                      </m:r>
                      <m:sSub>
                        <m:sSubPr>
                          <m:ctrlPr>
                            <a:rPr lang="en-GB" sz="2400" b="1" i="1" dirty="0">
                              <a:solidFill>
                                <a:srgbClr val="836967"/>
                              </a:solidFill>
                              <a:latin typeface="Cambria Math" panose="02040503050406030204" pitchFamily="18" charset="0"/>
                            </a:rPr>
                          </m:ctrlPr>
                        </m:sSubPr>
                        <m:e>
                          <m:r>
                            <a:rPr lang="en-GB" sz="2400" b="1" i="1" dirty="0">
                              <a:latin typeface="Cambria Math" panose="02040503050406030204" pitchFamily="18" charset="0"/>
                            </a:rPr>
                            <m:t>𝒃</m:t>
                          </m:r>
                        </m:e>
                        <m:sub>
                          <m:r>
                            <a:rPr lang="en-US" sz="2400" b="1" i="1" dirty="0" smtClean="0">
                              <a:latin typeface="Cambria Math" panose="02040503050406030204" pitchFamily="18" charset="0"/>
                            </a:rPr>
                            <m:t>𝒏</m:t>
                          </m:r>
                        </m:sub>
                      </m:sSub>
                      <m:r>
                        <a:rPr lang="en-GB" sz="2400" b="1" dirty="0">
                          <a:latin typeface="Cambria Math" panose="02040503050406030204" pitchFamily="18" charset="0"/>
                        </a:rPr>
                        <m:t>∗</m:t>
                      </m:r>
                      <m:sSubSup>
                        <m:sSubSupPr>
                          <m:ctrlPr>
                            <a:rPr lang="en-US" sz="2400" b="1" i="1" dirty="0" smtClean="0">
                              <a:latin typeface="Cambria Math" panose="02040503050406030204" pitchFamily="18" charset="0"/>
                            </a:rPr>
                          </m:ctrlPr>
                        </m:sSubSupPr>
                        <m:e>
                          <m:r>
                            <a:rPr lang="en-US" sz="2400" b="1" i="1" dirty="0">
                              <a:latin typeface="Cambria Math" panose="02040503050406030204" pitchFamily="18" charset="0"/>
                            </a:rPr>
                            <m:t>𝒙</m:t>
                          </m:r>
                        </m:e>
                        <m:sub>
                          <m:r>
                            <a:rPr lang="en-US" sz="2400" b="1" i="1" dirty="0" smtClean="0">
                              <a:latin typeface="Cambria Math" panose="02040503050406030204" pitchFamily="18" charset="0"/>
                            </a:rPr>
                            <m:t>𝟏</m:t>
                          </m:r>
                        </m:sub>
                        <m:sup>
                          <m:r>
                            <a:rPr lang="en-US" sz="2400" b="1" i="1" dirty="0" smtClean="0">
                              <a:latin typeface="Cambria Math" panose="02040503050406030204" pitchFamily="18" charset="0"/>
                            </a:rPr>
                            <m:t>𝒏</m:t>
                          </m:r>
                        </m:sup>
                      </m:sSubSup>
                    </m:oMath>
                  </m:oMathPara>
                </a14:m>
                <a:endParaRPr lang="en-GB" sz="2400" b="1" dirty="0"/>
              </a:p>
            </p:txBody>
          </p:sp>
        </mc:Choice>
        <mc:Fallback xmlns="">
          <p:sp>
            <p:nvSpPr>
              <p:cNvPr id="5" name="TextBox 4">
                <a:extLst>
                  <a:ext uri="{FF2B5EF4-FFF2-40B4-BE49-F238E27FC236}">
                    <a16:creationId xmlns="" xmlns:a16="http://schemas.microsoft.com/office/drawing/2014/main" xmlns:a14="http://schemas.microsoft.com/office/drawing/2010/main" id="{F4C7FA0B-C5FA-42D6-8073-FE03D66899EF}"/>
                  </a:ext>
                </a:extLst>
              </p:cNvPr>
              <p:cNvSpPr txBox="1">
                <a:spLocks noRot="1" noChangeAspect="1" noMove="1" noResize="1" noEditPoints="1" noAdjustHandles="1" noChangeArrowheads="1" noChangeShapeType="1" noTextEdit="1"/>
              </p:cNvSpPr>
              <p:nvPr/>
            </p:nvSpPr>
            <p:spPr>
              <a:xfrm>
                <a:off x="1300913" y="1525668"/>
                <a:ext cx="8499910" cy="486415"/>
              </a:xfrm>
              <a:prstGeom prst="rect">
                <a:avLst/>
              </a:prstGeom>
              <a:blipFill rotWithShape="0">
                <a:blip r:embed="rId2"/>
                <a:stretch>
                  <a:fillRect/>
                </a:stretch>
              </a:blipFill>
            </p:spPr>
            <p:txBody>
              <a:bodyPr/>
              <a:lstStyle/>
              <a:p>
                <a:r>
                  <a:rPr lang="en-US">
                    <a:noFill/>
                  </a:rPr>
                  <a:t> </a:t>
                </a:r>
              </a:p>
            </p:txBody>
          </p:sp>
        </mc:Fallback>
      </mc:AlternateContent>
      <p:pic>
        <p:nvPicPr>
          <p:cNvPr id="1026" name="Picture 2" descr="ML Polynomial Regression">
            <a:extLst>
              <a:ext uri="{FF2B5EF4-FFF2-40B4-BE49-F238E27FC236}">
                <a16:creationId xmlns:a16="http://schemas.microsoft.com/office/drawing/2014/main" xmlns="" id="{F4DD1A5C-E28B-4854-AD75-5602C3C89A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261"/>
          <a:stretch/>
        </p:blipFill>
        <p:spPr bwMode="auto">
          <a:xfrm>
            <a:off x="5662241" y="2244998"/>
            <a:ext cx="2842589" cy="2857500"/>
          </a:xfrm>
          <a:prstGeom prst="rect">
            <a:avLst/>
          </a:prstGeom>
          <a:solidFill>
            <a:schemeClr val="bg1"/>
          </a:solidFill>
        </p:spPr>
      </p:pic>
      <p:pic>
        <p:nvPicPr>
          <p:cNvPr id="6" name="Picture 5">
            <a:extLst>
              <a:ext uri="{FF2B5EF4-FFF2-40B4-BE49-F238E27FC236}">
                <a16:creationId xmlns:a16="http://schemas.microsoft.com/office/drawing/2014/main" xmlns="" id="{6E7C9666-1EA9-4BAC-9B3D-D60E14741EA1}"/>
              </a:ext>
            </a:extLst>
          </p:cNvPr>
          <p:cNvPicPr>
            <a:picLocks noChangeAspect="1"/>
          </p:cNvPicPr>
          <p:nvPr/>
        </p:nvPicPr>
        <p:blipFill rotWithShape="1">
          <a:blip r:embed="rId4"/>
          <a:srcRect r="6617"/>
          <a:stretch/>
        </p:blipFill>
        <p:spPr>
          <a:xfrm>
            <a:off x="2686718" y="2244998"/>
            <a:ext cx="2959629" cy="2859871"/>
          </a:xfrm>
          <a:prstGeom prst="rect">
            <a:avLst/>
          </a:prstGeom>
        </p:spPr>
      </p:pic>
    </p:spTree>
    <p:extLst>
      <p:ext uri="{BB962C8B-B14F-4D97-AF65-F5344CB8AC3E}">
        <p14:creationId xmlns:p14="http://schemas.microsoft.com/office/powerpoint/2010/main" val="4833199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pPr algn="ctr"/>
            <a:r>
              <a:rPr lang="en-US" sz="2800" b="1" dirty="0"/>
              <a:t>Polynomial Regression</a:t>
            </a:r>
          </a:p>
        </p:txBody>
      </p:sp>
      <p:sp>
        <p:nvSpPr>
          <p:cNvPr id="3" name="TextBox 2">
            <a:extLst>
              <a:ext uri="{FF2B5EF4-FFF2-40B4-BE49-F238E27FC236}">
                <a16:creationId xmlns:a16="http://schemas.microsoft.com/office/drawing/2014/main" xmlns="" id="{21FA46AC-B394-4693-AD4B-90E3D906BE4B}"/>
              </a:ext>
            </a:extLst>
          </p:cNvPr>
          <p:cNvSpPr txBox="1"/>
          <p:nvPr/>
        </p:nvSpPr>
        <p:spPr>
          <a:xfrm>
            <a:off x="477795" y="1145059"/>
            <a:ext cx="9638270" cy="369332"/>
          </a:xfrm>
          <a:prstGeom prst="rect">
            <a:avLst/>
          </a:prstGeom>
          <a:noFill/>
        </p:spPr>
        <p:txBody>
          <a:bodyPr wrap="square" rtlCol="0">
            <a:spAutoFit/>
          </a:bodyPr>
          <a:lstStyle/>
          <a:p>
            <a:r>
              <a:rPr lang="en-US" b="1" dirty="0">
                <a:latin typeface="Lora" pitchFamily="2" charset="0"/>
              </a:rPr>
              <a:t>Perfectly Fitted Line:</a:t>
            </a:r>
            <a:endParaRPr lang="en-GB" b="1" dirty="0">
              <a:latin typeface="Lora" pitchFamily="2" charset="0"/>
            </a:endParaRPr>
          </a:p>
        </p:txBody>
      </p:sp>
      <p:sp>
        <p:nvSpPr>
          <p:cNvPr id="6" name="TextBox 5">
            <a:extLst>
              <a:ext uri="{FF2B5EF4-FFF2-40B4-BE49-F238E27FC236}">
                <a16:creationId xmlns:a16="http://schemas.microsoft.com/office/drawing/2014/main" xmlns="" id="{D97B6123-21CF-492A-97EA-091BB64E563B}"/>
              </a:ext>
            </a:extLst>
          </p:cNvPr>
          <p:cNvSpPr txBox="1"/>
          <p:nvPr/>
        </p:nvSpPr>
        <p:spPr>
          <a:xfrm>
            <a:off x="6096000" y="4347988"/>
            <a:ext cx="4031088" cy="646331"/>
          </a:xfrm>
          <a:prstGeom prst="rect">
            <a:avLst/>
          </a:prstGeom>
          <a:noFill/>
        </p:spPr>
        <p:txBody>
          <a:bodyPr wrap="square" rtlCol="0">
            <a:spAutoFit/>
          </a:bodyPr>
          <a:lstStyle/>
          <a:p>
            <a:r>
              <a:rPr lang="en-US" b="1" dirty="0">
                <a:latin typeface="Lora" pitchFamily="2" charset="0"/>
              </a:rPr>
              <a:t>Q. The Polynomial Regression is also a Linear Regression! But why?</a:t>
            </a:r>
            <a:endParaRPr lang="en-GB" b="1" dirty="0">
              <a:latin typeface="Lora" pitchFamily="2"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884703AC-4226-465D-8E60-0BF65B6398B2}"/>
                  </a:ext>
                </a:extLst>
              </p:cNvPr>
              <p:cNvSpPr txBox="1"/>
              <p:nvPr/>
            </p:nvSpPr>
            <p:spPr>
              <a:xfrm>
                <a:off x="6096000" y="1825043"/>
                <a:ext cx="4031088" cy="159351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sz="2400" b="1" i="1" dirty="0" smtClean="0">
                          <a:latin typeface="Cambria Math" panose="02040503050406030204" pitchFamily="18" charset="0"/>
                        </a:rPr>
                        <m:t>𝒚</m:t>
                      </m:r>
                      <m:r>
                        <a:rPr lang="en-GB" sz="2400" b="1" i="0" dirty="0">
                          <a:latin typeface="Cambria Math" panose="02040503050406030204" pitchFamily="18" charset="0"/>
                        </a:rPr>
                        <m:t>=</m:t>
                      </m:r>
                      <m:sSub>
                        <m:sSubPr>
                          <m:ctrlPr>
                            <a:rPr lang="en-GB" sz="2400" b="1" i="1" dirty="0">
                              <a:solidFill>
                                <a:srgbClr val="836967"/>
                              </a:solidFill>
                              <a:latin typeface="Cambria Math" panose="02040503050406030204" pitchFamily="18" charset="0"/>
                            </a:rPr>
                          </m:ctrlPr>
                        </m:sSubPr>
                        <m:e>
                          <m:r>
                            <a:rPr lang="en-GB" sz="2400" b="1" i="1" dirty="0">
                              <a:latin typeface="Cambria Math" panose="02040503050406030204" pitchFamily="18" charset="0"/>
                            </a:rPr>
                            <m:t>𝒃</m:t>
                          </m:r>
                        </m:e>
                        <m:sub>
                          <m:r>
                            <a:rPr lang="en-GB" sz="2400" b="1" i="0" dirty="0">
                              <a:latin typeface="Cambria Math" panose="02040503050406030204" pitchFamily="18" charset="0"/>
                            </a:rPr>
                            <m:t>𝟎</m:t>
                          </m:r>
                        </m:sub>
                      </m:sSub>
                      <m:r>
                        <a:rPr lang="en-GB" sz="2400" b="1" i="0" dirty="0">
                          <a:latin typeface="Cambria Math" panose="02040503050406030204" pitchFamily="18" charset="0"/>
                        </a:rPr>
                        <m:t>+</m:t>
                      </m:r>
                      <m:sSub>
                        <m:sSubPr>
                          <m:ctrlPr>
                            <a:rPr lang="en-GB" sz="2400" b="1" i="1" dirty="0">
                              <a:solidFill>
                                <a:srgbClr val="836967"/>
                              </a:solidFill>
                              <a:latin typeface="Cambria Math" panose="02040503050406030204" pitchFamily="18" charset="0"/>
                            </a:rPr>
                          </m:ctrlPr>
                        </m:sSubPr>
                        <m:e>
                          <m:r>
                            <a:rPr lang="en-GB" sz="2400" b="1" i="1" dirty="0">
                              <a:latin typeface="Cambria Math" panose="02040503050406030204" pitchFamily="18" charset="0"/>
                            </a:rPr>
                            <m:t>𝒃</m:t>
                          </m:r>
                        </m:e>
                        <m:sub>
                          <m:r>
                            <a:rPr lang="en-GB" sz="2400" b="1" i="0" dirty="0">
                              <a:latin typeface="Cambria Math" panose="02040503050406030204" pitchFamily="18" charset="0"/>
                            </a:rPr>
                            <m:t>𝟏</m:t>
                          </m:r>
                        </m:sub>
                      </m:sSub>
                      <m:r>
                        <a:rPr lang="en-GB" sz="2400" b="1" i="0" dirty="0">
                          <a:latin typeface="Cambria Math" panose="02040503050406030204" pitchFamily="18" charset="0"/>
                        </a:rPr>
                        <m:t>∗</m:t>
                      </m:r>
                      <m:sSub>
                        <m:sSubPr>
                          <m:ctrlPr>
                            <a:rPr lang="en-GB" sz="2400" b="1" i="1" dirty="0" smtClean="0">
                              <a:latin typeface="Cambria Math" panose="02040503050406030204" pitchFamily="18" charset="0"/>
                            </a:rPr>
                          </m:ctrlPr>
                        </m:sSubPr>
                        <m:e>
                          <m:r>
                            <a:rPr lang="en-US" sz="2400" b="1" i="1" dirty="0" smtClean="0">
                              <a:latin typeface="Cambria Math" panose="02040503050406030204" pitchFamily="18" charset="0"/>
                            </a:rPr>
                            <m:t>𝒙</m:t>
                          </m:r>
                        </m:e>
                        <m:sub>
                          <m:r>
                            <a:rPr lang="en-US" sz="2400" b="1" i="1" dirty="0" smtClean="0">
                              <a:latin typeface="Cambria Math" panose="02040503050406030204" pitchFamily="18" charset="0"/>
                            </a:rPr>
                            <m:t>𝟏</m:t>
                          </m:r>
                        </m:sub>
                      </m:sSub>
                      <m:r>
                        <a:rPr lang="en-US" sz="2400" b="1" i="1" dirty="0" smtClean="0">
                          <a:latin typeface="Cambria Math" panose="02040503050406030204" pitchFamily="18" charset="0"/>
                        </a:rPr>
                        <m:t>+</m:t>
                      </m:r>
                      <m:sSub>
                        <m:sSubPr>
                          <m:ctrlPr>
                            <a:rPr lang="en-GB" sz="2400" b="1" i="1" dirty="0">
                              <a:solidFill>
                                <a:srgbClr val="836967"/>
                              </a:solidFill>
                              <a:latin typeface="Cambria Math" panose="02040503050406030204" pitchFamily="18" charset="0"/>
                            </a:rPr>
                          </m:ctrlPr>
                        </m:sSubPr>
                        <m:e>
                          <m:r>
                            <a:rPr lang="en-GB" sz="2400" b="1" i="1" dirty="0">
                              <a:latin typeface="Cambria Math" panose="02040503050406030204" pitchFamily="18" charset="0"/>
                            </a:rPr>
                            <m:t>𝒃</m:t>
                          </m:r>
                        </m:e>
                        <m:sub>
                          <m:r>
                            <a:rPr lang="en-US" sz="2400" b="1" i="1" dirty="0" smtClean="0">
                              <a:latin typeface="Cambria Math" panose="02040503050406030204" pitchFamily="18" charset="0"/>
                            </a:rPr>
                            <m:t>𝟐</m:t>
                          </m:r>
                        </m:sub>
                      </m:sSub>
                      <m:r>
                        <a:rPr lang="en-GB" sz="2400" b="1" dirty="0">
                          <a:latin typeface="Cambria Math" panose="02040503050406030204" pitchFamily="18" charset="0"/>
                        </a:rPr>
                        <m:t>∗</m:t>
                      </m:r>
                      <m:sSubSup>
                        <m:sSubSupPr>
                          <m:ctrlPr>
                            <a:rPr lang="en-US" sz="2400" b="1" i="1" dirty="0" smtClean="0">
                              <a:latin typeface="Cambria Math" panose="02040503050406030204" pitchFamily="18" charset="0"/>
                            </a:rPr>
                          </m:ctrlPr>
                        </m:sSubSupPr>
                        <m:e>
                          <m:r>
                            <a:rPr lang="en-US" sz="2400" b="1" i="1" dirty="0">
                              <a:latin typeface="Cambria Math" panose="02040503050406030204" pitchFamily="18" charset="0"/>
                            </a:rPr>
                            <m:t>𝒙</m:t>
                          </m:r>
                        </m:e>
                        <m:sub>
                          <m:r>
                            <a:rPr lang="en-US" sz="2400" b="1" i="1" dirty="0" smtClean="0">
                              <a:latin typeface="Cambria Math" panose="02040503050406030204" pitchFamily="18" charset="0"/>
                            </a:rPr>
                            <m:t>𝟏</m:t>
                          </m:r>
                        </m:sub>
                        <m:sup>
                          <m:r>
                            <a:rPr lang="en-US" sz="2400" b="1" i="1" dirty="0" smtClean="0">
                              <a:latin typeface="Cambria Math" panose="02040503050406030204" pitchFamily="18" charset="0"/>
                            </a:rPr>
                            <m:t>𝟐</m:t>
                          </m:r>
                        </m:sup>
                      </m:sSubSup>
                    </m:oMath>
                  </m:oMathPara>
                </a14:m>
                <a:endParaRPr lang="en-GB" sz="2400" b="1" dirty="0"/>
              </a:p>
              <a:p>
                <a:endParaRPr lang="en-GB" sz="2400" b="1" dirty="0">
                  <a:solidFill>
                    <a:srgbClr val="FF0000"/>
                  </a:solidFill>
                </a:endParaRPr>
              </a:p>
              <a:p>
                <a:r>
                  <a:rPr lang="en-GB" sz="1600" b="1" dirty="0">
                    <a:solidFill>
                      <a:srgbClr val="FF0000"/>
                    </a:solidFill>
                  </a:rPr>
                  <a:t>This equation can be represented as a Linear Equation! </a:t>
                </a:r>
              </a:p>
              <a:p>
                <a:r>
                  <a:rPr lang="en-GB" sz="1600" b="1" dirty="0">
                    <a:solidFill>
                      <a:srgbClr val="FF0000"/>
                    </a:solidFill>
                  </a:rPr>
                  <a:t>Which is called Curve Fitting.</a:t>
                </a:r>
              </a:p>
            </p:txBody>
          </p:sp>
        </mc:Choice>
        <mc:Fallback xmlns="">
          <p:sp>
            <p:nvSpPr>
              <p:cNvPr id="7" name="TextBox 6">
                <a:extLst>
                  <a:ext uri="{FF2B5EF4-FFF2-40B4-BE49-F238E27FC236}">
                    <a16:creationId xmlns:a16="http://schemas.microsoft.com/office/drawing/2014/main" xmlns:a14="http://schemas.microsoft.com/office/drawing/2010/main" xmlns="" id="{884703AC-4226-465D-8E60-0BF65B6398B2}"/>
                  </a:ext>
                </a:extLst>
              </p:cNvPr>
              <p:cNvSpPr txBox="1">
                <a:spLocks noRot="1" noChangeAspect="1" noMove="1" noResize="1" noEditPoints="1" noAdjustHandles="1" noChangeArrowheads="1" noChangeShapeType="1" noTextEdit="1"/>
              </p:cNvSpPr>
              <p:nvPr/>
            </p:nvSpPr>
            <p:spPr>
              <a:xfrm>
                <a:off x="6096000" y="1825043"/>
                <a:ext cx="4031088" cy="1593513"/>
              </a:xfrm>
              <a:prstGeom prst="rect">
                <a:avLst/>
              </a:prstGeom>
              <a:blipFill rotWithShape="0">
                <a:blip r:embed="rId3"/>
                <a:stretch>
                  <a:fillRect l="-756" r="-454" b="-3817"/>
                </a:stretch>
              </a:blipFill>
            </p:spPr>
            <p:txBody>
              <a:bodyPr/>
              <a:lstStyle/>
              <a:p>
                <a:r>
                  <a:rPr lang="en-US">
                    <a:noFill/>
                  </a:rPr>
                  <a:t> </a:t>
                </a:r>
              </a:p>
            </p:txBody>
          </p:sp>
        </mc:Fallback>
      </mc:AlternateContent>
      <p:pic>
        <p:nvPicPr>
          <p:cNvPr id="8" name="Picture 2" descr="ML Polynomial Regression">
            <a:extLst>
              <a:ext uri="{FF2B5EF4-FFF2-40B4-BE49-F238E27FC236}">
                <a16:creationId xmlns:a16="http://schemas.microsoft.com/office/drawing/2014/main" xmlns="" id="{E2463C16-7591-4B7E-A711-4E48F70A6A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8995"/>
          <a:stretch/>
        </p:blipFill>
        <p:spPr bwMode="auto">
          <a:xfrm>
            <a:off x="1326525" y="1989806"/>
            <a:ext cx="2914918"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56518415"/>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 name="Title 7">
            <a:extLst>
              <a:ext uri="{FF2B5EF4-FFF2-40B4-BE49-F238E27FC236}">
                <a16:creationId xmlns:a16="http://schemas.microsoft.com/office/drawing/2014/main" xmlns="" id="{907684C7-04BF-4B95-8E4A-CC39A33737E1}"/>
              </a:ext>
            </a:extLst>
          </p:cNvPr>
          <p:cNvSpPr>
            <a:spLocks noGrp="1"/>
          </p:cNvSpPr>
          <p:nvPr>
            <p:ph type="ctrTitle"/>
          </p:nvPr>
        </p:nvSpPr>
        <p:spPr/>
        <p:txBody>
          <a:bodyPr/>
          <a:lstStyle/>
          <a:p>
            <a:endParaRPr lang="en-GB" dirty="0"/>
          </a:p>
        </p:txBody>
      </p:sp>
      <p:sp>
        <p:nvSpPr>
          <p:cNvPr id="9" name="TextBox 8">
            <a:extLst>
              <a:ext uri="{FF2B5EF4-FFF2-40B4-BE49-F238E27FC236}">
                <a16:creationId xmlns:a16="http://schemas.microsoft.com/office/drawing/2014/main" xmlns="" id="{5325787E-2B9F-48E2-B76C-19B87333F9CD}"/>
              </a:ext>
            </a:extLst>
          </p:cNvPr>
          <p:cNvSpPr txBox="1"/>
          <p:nvPr/>
        </p:nvSpPr>
        <p:spPr>
          <a:xfrm>
            <a:off x="4772206" y="3429000"/>
            <a:ext cx="660524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3600" dirty="0">
                <a:latin typeface="Lora" pitchFamily="2" charset="0"/>
              </a:rPr>
              <a:t>Logistic Regression</a:t>
            </a:r>
            <a:endParaRPr lang="en-GB" sz="3600" dirty="0">
              <a:latin typeface="Lora" pitchFamily="2" charset="0"/>
            </a:endParaRPr>
          </a:p>
        </p:txBody>
      </p:sp>
      <p:sp>
        <p:nvSpPr>
          <p:cNvPr id="7" name="Subtitle 2">
            <a:extLst>
              <a:ext uri="{FF2B5EF4-FFF2-40B4-BE49-F238E27FC236}">
                <a16:creationId xmlns:a16="http://schemas.microsoft.com/office/drawing/2014/main" xmlns="" id="{C8722DDC-8EEE-4A06-8DFE-B44871EAA2CF}"/>
              </a:ext>
            </a:extLst>
          </p:cNvPr>
          <p:cNvSpPr txBox="1">
            <a:spLocks/>
          </p:cNvSpPr>
          <p:nvPr/>
        </p:nvSpPr>
        <p:spPr>
          <a:xfrm>
            <a:off x="7100553" y="4811151"/>
            <a:ext cx="3163909" cy="348553"/>
          </a:xfrm>
          <a:prstGeom prst="rect">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p:spPr>
        <p:txBody>
          <a:bodyPr vert="horz" lIns="91440" tIns="45720" rIns="91440" bIns="45720" rtlCol="0">
            <a:normAutofit lnSpcReduction="10000"/>
          </a:bodyPr>
          <a:lstStyle>
            <a:lvl1pPr marL="0" indent="0" algn="ctr"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spcAft>
                <a:spcPts val="600"/>
              </a:spcAft>
            </a:pPr>
            <a:r>
              <a:rPr lang="en-US" sz="1600" b="1">
                <a:solidFill>
                  <a:schemeClr val="tx1"/>
                </a:solidFill>
                <a:latin typeface="HP Simplified" panose="020B0604020204020204" pitchFamily="34" charset="0"/>
              </a:rPr>
              <a:t>Md. Abu Naser Mojumder</a:t>
            </a:r>
            <a:endParaRPr lang="en-US" sz="1600" b="1" dirty="0">
              <a:solidFill>
                <a:schemeClr val="tx1"/>
              </a:solidFill>
              <a:latin typeface="HP Simplified" panose="020B0604020204020204" pitchFamily="34" charset="0"/>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9625046"/>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p:txBody>
          <a:bodyPr/>
          <a:lstStyle/>
          <a:p>
            <a:r>
              <a:rPr lang="en-US" dirty="0" smtClean="0"/>
              <a:t>Logistic Regression</a:t>
            </a:r>
            <a:endParaRPr lang="en-US" dirty="0"/>
          </a:p>
        </p:txBody>
      </p:sp>
      <p:sp>
        <p:nvSpPr>
          <p:cNvPr id="5" name="Content Placeholder 4"/>
          <p:cNvSpPr>
            <a:spLocks noGrp="1"/>
          </p:cNvSpPr>
          <p:nvPr>
            <p:ph idx="1"/>
          </p:nvPr>
        </p:nvSpPr>
        <p:spPr/>
        <p:txBody>
          <a:bodyPr>
            <a:normAutofit/>
          </a:bodyPr>
          <a:lstStyle/>
          <a:p>
            <a:r>
              <a:rPr lang="en-GB" sz="2800" dirty="0" smtClean="0"/>
              <a:t>Logistic Regression is a Supervised machine learning algorithm that can be used to model the probability of a certain class or event.</a:t>
            </a:r>
          </a:p>
          <a:p>
            <a:r>
              <a:rPr lang="en-GB" sz="2800" dirty="0" smtClean="0"/>
              <a:t>It is used when the data is linearly separable and the outcome is binary in nature.</a:t>
            </a:r>
            <a:endParaRPr lang="en-US" sz="2800" dirty="0"/>
          </a:p>
        </p:txBody>
      </p:sp>
    </p:spTree>
    <p:extLst>
      <p:ext uri="{BB962C8B-B14F-4D97-AF65-F5344CB8AC3E}">
        <p14:creationId xmlns:p14="http://schemas.microsoft.com/office/powerpoint/2010/main" val="2259363696"/>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477795" y="463126"/>
            <a:ext cx="4055958" cy="681933"/>
          </a:xfrm>
        </p:spPr>
        <p:txBody>
          <a:bodyPr>
            <a:normAutofit/>
          </a:bodyPr>
          <a:lstStyle/>
          <a:p>
            <a:r>
              <a:rPr lang="en-US" sz="2800" b="1" dirty="0"/>
              <a:t>Logistic Regression</a:t>
            </a:r>
          </a:p>
        </p:txBody>
      </p:sp>
      <p:sp>
        <p:nvSpPr>
          <p:cNvPr id="3" name="TextBox 2">
            <a:extLst>
              <a:ext uri="{FF2B5EF4-FFF2-40B4-BE49-F238E27FC236}">
                <a16:creationId xmlns:a16="http://schemas.microsoft.com/office/drawing/2014/main" xmlns="" id="{21FA46AC-B394-4693-AD4B-90E3D906BE4B}"/>
              </a:ext>
            </a:extLst>
          </p:cNvPr>
          <p:cNvSpPr txBox="1"/>
          <p:nvPr/>
        </p:nvSpPr>
        <p:spPr>
          <a:xfrm>
            <a:off x="477795" y="1235211"/>
            <a:ext cx="5258681" cy="923330"/>
          </a:xfrm>
          <a:prstGeom prst="rect">
            <a:avLst/>
          </a:prstGeom>
          <a:noFill/>
        </p:spPr>
        <p:txBody>
          <a:bodyPr wrap="square" rtlCol="0">
            <a:spAutoFit/>
          </a:bodyPr>
          <a:lstStyle/>
          <a:p>
            <a:r>
              <a:rPr lang="en-US" dirty="0">
                <a:latin typeface="Lora" pitchFamily="2" charset="0"/>
              </a:rPr>
              <a:t>We already know how to deal with this type of challenge.</a:t>
            </a:r>
          </a:p>
          <a:p>
            <a:endParaRPr lang="en-US" dirty="0">
              <a:latin typeface="Lora" pitchFamily="2" charset="0"/>
            </a:endParaRPr>
          </a:p>
        </p:txBody>
      </p:sp>
      <p:pic>
        <p:nvPicPr>
          <p:cNvPr id="4" name="Picture 3">
            <a:extLst>
              <a:ext uri="{FF2B5EF4-FFF2-40B4-BE49-F238E27FC236}">
                <a16:creationId xmlns:a16="http://schemas.microsoft.com/office/drawing/2014/main" xmlns="" id="{B29F83A6-55D4-484D-8318-980DAF30DC4C}"/>
              </a:ext>
            </a:extLst>
          </p:cNvPr>
          <p:cNvPicPr>
            <a:picLocks noChangeAspect="1"/>
          </p:cNvPicPr>
          <p:nvPr/>
        </p:nvPicPr>
        <p:blipFill>
          <a:blip r:embed="rId2"/>
          <a:stretch>
            <a:fillRect/>
          </a:stretch>
        </p:blipFill>
        <p:spPr>
          <a:xfrm>
            <a:off x="6455525" y="1397865"/>
            <a:ext cx="5234616" cy="36294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5" name="Straight Connector 4">
            <a:extLst>
              <a:ext uri="{FF2B5EF4-FFF2-40B4-BE49-F238E27FC236}">
                <a16:creationId xmlns:a16="http://schemas.microsoft.com/office/drawing/2014/main" xmlns="" id="{7A2BB92D-A524-49CB-B3AC-CD69E55E7A43}"/>
              </a:ext>
            </a:extLst>
          </p:cNvPr>
          <p:cNvCxnSpPr>
            <a:cxnSpLocks/>
          </p:cNvCxnSpPr>
          <p:nvPr/>
        </p:nvCxnSpPr>
        <p:spPr>
          <a:xfrm flipV="1">
            <a:off x="6878595" y="2446638"/>
            <a:ext cx="4459729" cy="1265641"/>
          </a:xfrm>
          <a:prstGeom prst="line">
            <a:avLst/>
          </a:prstGeom>
          <a:ln w="25400">
            <a:solidFill>
              <a:schemeClr val="tx1"/>
            </a:solidFill>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DA9B4E57-4556-4AC4-9ED5-1BBA29BD761C}"/>
                  </a:ext>
                </a:extLst>
              </p:cNvPr>
              <p:cNvSpPr txBox="1"/>
              <p:nvPr/>
            </p:nvSpPr>
            <p:spPr>
              <a:xfrm>
                <a:off x="501859" y="2248345"/>
                <a:ext cx="3245709" cy="923330"/>
              </a:xfrm>
              <a:prstGeom prst="rect">
                <a:avLst/>
              </a:prstGeom>
              <a:noFill/>
            </p:spPr>
            <p:txBody>
              <a:bodyPr wrap="square" rtlCol="0">
                <a:spAutoFit/>
              </a:bodyPr>
              <a:lstStyle/>
              <a:p>
                <a:r>
                  <a:rPr lang="en-US" dirty="0">
                    <a:latin typeface="Lora" pitchFamily="2" charset="0"/>
                  </a:rPr>
                  <a:t>The fitted line be,  </a:t>
                </a:r>
              </a:p>
              <a:p>
                <a:endParaRPr lang="en-GB" dirty="0">
                  <a:latin typeface="Lora" pitchFamily="2" charset="0"/>
                </a:endParaRPr>
              </a:p>
              <a:p>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𝒚</m:t>
                      </m:r>
                      <m:r>
                        <a:rPr lang="en-GB" b="1" i="0" dirty="0">
                          <a:latin typeface="Cambria Math" panose="02040503050406030204" pitchFamily="18" charset="0"/>
                        </a:rPr>
                        <m:t>=</m:t>
                      </m:r>
                      <m:sSub>
                        <m:sSubPr>
                          <m:ctrlPr>
                            <a:rPr lang="en-GB" b="1" i="1" dirty="0">
                              <a:solidFill>
                                <a:srgbClr val="836967"/>
                              </a:solidFill>
                              <a:latin typeface="Cambria Math" panose="02040503050406030204" pitchFamily="18" charset="0"/>
                            </a:rPr>
                          </m:ctrlPr>
                        </m:sSubPr>
                        <m:e>
                          <m:r>
                            <a:rPr lang="en-GB" b="1" i="1" dirty="0">
                              <a:latin typeface="Cambria Math" panose="02040503050406030204" pitchFamily="18" charset="0"/>
                            </a:rPr>
                            <m:t>𝒃</m:t>
                          </m:r>
                        </m:e>
                        <m:sub>
                          <m:r>
                            <a:rPr lang="en-GB" b="1" i="0" dirty="0">
                              <a:latin typeface="Cambria Math" panose="02040503050406030204" pitchFamily="18" charset="0"/>
                            </a:rPr>
                            <m:t>𝟎</m:t>
                          </m:r>
                        </m:sub>
                      </m:sSub>
                      <m:r>
                        <a:rPr lang="en-GB" b="1" i="0" dirty="0">
                          <a:latin typeface="Cambria Math" panose="02040503050406030204" pitchFamily="18" charset="0"/>
                        </a:rPr>
                        <m:t>+</m:t>
                      </m:r>
                      <m:sSub>
                        <m:sSubPr>
                          <m:ctrlPr>
                            <a:rPr lang="en-GB" b="1" i="1" dirty="0">
                              <a:solidFill>
                                <a:srgbClr val="836967"/>
                              </a:solidFill>
                              <a:latin typeface="Cambria Math" panose="02040503050406030204" pitchFamily="18" charset="0"/>
                            </a:rPr>
                          </m:ctrlPr>
                        </m:sSubPr>
                        <m:e>
                          <m:r>
                            <a:rPr lang="en-GB" b="1" i="1" dirty="0">
                              <a:latin typeface="Cambria Math" panose="02040503050406030204" pitchFamily="18" charset="0"/>
                            </a:rPr>
                            <m:t>𝒃</m:t>
                          </m:r>
                        </m:e>
                        <m:sub>
                          <m:r>
                            <a:rPr lang="en-GB" b="1" i="0" dirty="0">
                              <a:latin typeface="Cambria Math" panose="02040503050406030204" pitchFamily="18" charset="0"/>
                            </a:rPr>
                            <m:t>𝟏</m:t>
                          </m:r>
                        </m:sub>
                      </m:sSub>
                      <m:r>
                        <a:rPr lang="en-GB" b="1" i="0" dirty="0">
                          <a:latin typeface="Cambria Math" panose="02040503050406030204" pitchFamily="18" charset="0"/>
                        </a:rPr>
                        <m:t>∗</m:t>
                      </m:r>
                      <m:r>
                        <a:rPr lang="en-US" b="1" i="0" dirty="0" smtClean="0">
                          <a:latin typeface="Cambria Math" panose="02040503050406030204" pitchFamily="18" charset="0"/>
                        </a:rPr>
                        <m:t>𝐱</m:t>
                      </m:r>
                    </m:oMath>
                  </m:oMathPara>
                </a14:m>
                <a:endParaRPr lang="en-GB" b="1" dirty="0"/>
              </a:p>
            </p:txBody>
          </p:sp>
        </mc:Choice>
        <mc:Fallback xmlns="">
          <p:sp>
            <p:nvSpPr>
              <p:cNvPr id="6" name="TextBox 5">
                <a:extLst>
                  <a:ext uri="{FF2B5EF4-FFF2-40B4-BE49-F238E27FC236}">
                    <a16:creationId xmlns:a16="http://schemas.microsoft.com/office/drawing/2014/main" id="{DA9B4E57-4556-4AC4-9ED5-1BBA29BD761C}"/>
                  </a:ext>
                </a:extLst>
              </p:cNvPr>
              <p:cNvSpPr txBox="1">
                <a:spLocks noRot="1" noChangeAspect="1" noMove="1" noResize="1" noEditPoints="1" noAdjustHandles="1" noChangeArrowheads="1" noChangeShapeType="1" noTextEdit="1"/>
              </p:cNvSpPr>
              <p:nvPr/>
            </p:nvSpPr>
            <p:spPr>
              <a:xfrm>
                <a:off x="501859" y="2248345"/>
                <a:ext cx="3245709" cy="923330"/>
              </a:xfrm>
              <a:prstGeom prst="rect">
                <a:avLst/>
              </a:prstGeom>
              <a:blipFill>
                <a:blip r:embed="rId3"/>
                <a:stretch>
                  <a:fillRect l="-1501" t="-3974" b="-3311"/>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xmlns="" id="{B3363005-7935-4EA8-AFC0-3AF9F4C58060}"/>
              </a:ext>
            </a:extLst>
          </p:cNvPr>
          <p:cNvSpPr txBox="1"/>
          <p:nvPr/>
        </p:nvSpPr>
        <p:spPr>
          <a:xfrm>
            <a:off x="671215" y="3686326"/>
            <a:ext cx="4430332" cy="369332"/>
          </a:xfrm>
          <a:prstGeom prst="rect">
            <a:avLst/>
          </a:prstGeom>
          <a:noFill/>
        </p:spPr>
        <p:txBody>
          <a:bodyPr wrap="square" rtlCol="0">
            <a:spAutoFit/>
          </a:bodyPr>
          <a:lstStyle/>
          <a:p>
            <a:r>
              <a:rPr lang="en-US" dirty="0">
                <a:latin typeface="Lora" pitchFamily="2" charset="0"/>
              </a:rPr>
              <a:t>But this is new:</a:t>
            </a:r>
            <a:endParaRPr lang="en-GB" dirty="0">
              <a:latin typeface="Lora" pitchFamily="2" charset="0"/>
            </a:endParaRPr>
          </a:p>
        </p:txBody>
      </p:sp>
      <p:pic>
        <p:nvPicPr>
          <p:cNvPr id="9" name="Picture 8">
            <a:extLst>
              <a:ext uri="{FF2B5EF4-FFF2-40B4-BE49-F238E27FC236}">
                <a16:creationId xmlns:a16="http://schemas.microsoft.com/office/drawing/2014/main" xmlns="" id="{42D5ADD7-AE43-4297-A77A-C7326528AC61}"/>
              </a:ext>
            </a:extLst>
          </p:cNvPr>
          <p:cNvPicPr>
            <a:picLocks noChangeAspect="1"/>
          </p:cNvPicPr>
          <p:nvPr/>
        </p:nvPicPr>
        <p:blipFill>
          <a:blip r:embed="rId4"/>
          <a:stretch>
            <a:fillRect/>
          </a:stretch>
        </p:blipFill>
        <p:spPr>
          <a:xfrm>
            <a:off x="725515" y="4170968"/>
            <a:ext cx="3408604" cy="2223906"/>
          </a:xfrm>
          <a:prstGeom prst="rect">
            <a:avLst/>
          </a:prstGeom>
          <a:ln>
            <a:noFill/>
          </a:ln>
          <a:effectLst>
            <a:outerShdw blurRad="292100" dist="139700" dir="2700000" algn="tl" rotWithShape="0">
              <a:srgbClr val="333333">
                <a:alpha val="65000"/>
              </a:srgbClr>
            </a:outerShdw>
          </a:effectLst>
        </p:spPr>
      </p:pic>
      <p:cxnSp>
        <p:nvCxnSpPr>
          <p:cNvPr id="10" name="Connector: Elbow 9">
            <a:extLst>
              <a:ext uri="{FF2B5EF4-FFF2-40B4-BE49-F238E27FC236}">
                <a16:creationId xmlns:a16="http://schemas.microsoft.com/office/drawing/2014/main" xmlns="" id="{586E5B1E-5DCC-4A09-9A7C-C2FD40DEF9D1}"/>
              </a:ext>
            </a:extLst>
          </p:cNvPr>
          <p:cNvCxnSpPr>
            <a:cxnSpLocks/>
          </p:cNvCxnSpPr>
          <p:nvPr/>
        </p:nvCxnSpPr>
        <p:spPr>
          <a:xfrm>
            <a:off x="364901" y="3416037"/>
            <a:ext cx="11419268" cy="2044098"/>
          </a:xfrm>
          <a:prstGeom prst="bentConnector3">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00195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par>
                                <p:cTn id="18" presetID="16" presetClass="entr" presetSubtype="21"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73487" y="463126"/>
            <a:ext cx="3435644" cy="681933"/>
          </a:xfrm>
        </p:spPr>
        <p:txBody>
          <a:bodyPr>
            <a:normAutofit/>
          </a:bodyPr>
          <a:lstStyle/>
          <a:p>
            <a:pPr algn="ctr"/>
            <a:r>
              <a:rPr lang="en-US" sz="2800" b="1" dirty="0"/>
              <a:t>Logistic Regression</a:t>
            </a:r>
          </a:p>
        </p:txBody>
      </p:sp>
      <p:sp>
        <p:nvSpPr>
          <p:cNvPr id="3" name="TextBox 2">
            <a:extLst>
              <a:ext uri="{FF2B5EF4-FFF2-40B4-BE49-F238E27FC236}">
                <a16:creationId xmlns:a16="http://schemas.microsoft.com/office/drawing/2014/main" xmlns="" id="{21FA46AC-B394-4693-AD4B-90E3D906BE4B}"/>
              </a:ext>
            </a:extLst>
          </p:cNvPr>
          <p:cNvSpPr txBox="1"/>
          <p:nvPr/>
        </p:nvSpPr>
        <p:spPr>
          <a:xfrm>
            <a:off x="477795" y="1145059"/>
            <a:ext cx="5807095" cy="2585323"/>
          </a:xfrm>
          <a:prstGeom prst="rect">
            <a:avLst/>
          </a:prstGeom>
          <a:noFill/>
        </p:spPr>
        <p:txBody>
          <a:bodyPr wrap="square" rtlCol="0">
            <a:spAutoFit/>
          </a:bodyPr>
          <a:lstStyle/>
          <a:p>
            <a:r>
              <a:rPr lang="en-US" dirty="0">
                <a:latin typeface="Lora" pitchFamily="2" charset="0"/>
              </a:rPr>
              <a:t>Lets consider, we need to classify persons according to their age. </a:t>
            </a:r>
          </a:p>
          <a:p>
            <a:endParaRPr lang="en-US" dirty="0">
              <a:latin typeface="Lora" pitchFamily="2" charset="0"/>
            </a:endParaRPr>
          </a:p>
          <a:p>
            <a:r>
              <a:rPr lang="en-US" dirty="0">
                <a:latin typeface="Lora" pitchFamily="2" charset="0"/>
              </a:rPr>
              <a:t>The question is, “Are they suitable for a specific offer?”</a:t>
            </a:r>
          </a:p>
          <a:p>
            <a:endParaRPr lang="en-US" dirty="0">
              <a:latin typeface="Lora" pitchFamily="2" charset="0"/>
            </a:endParaRPr>
          </a:p>
          <a:p>
            <a:endParaRPr lang="en-US" dirty="0">
              <a:latin typeface="Lora" pitchFamily="2" charset="0"/>
            </a:endParaRPr>
          </a:p>
          <a:p>
            <a:r>
              <a:rPr lang="en-US" dirty="0">
                <a:latin typeface="Lora" pitchFamily="2" charset="0"/>
              </a:rPr>
              <a:t>This is a binary classification problem, we can’t fit like this:</a:t>
            </a:r>
            <a:endParaRPr lang="en-GB" dirty="0">
              <a:latin typeface="Lora" pitchFamily="2" charset="0"/>
            </a:endParaRPr>
          </a:p>
        </p:txBody>
      </p:sp>
      <p:pic>
        <p:nvPicPr>
          <p:cNvPr id="5" name="Picture 4">
            <a:extLst>
              <a:ext uri="{FF2B5EF4-FFF2-40B4-BE49-F238E27FC236}">
                <a16:creationId xmlns:a16="http://schemas.microsoft.com/office/drawing/2014/main" xmlns="" id="{DA999E38-89EE-4FC6-BDA3-E76F398AA793}"/>
              </a:ext>
            </a:extLst>
          </p:cNvPr>
          <p:cNvPicPr>
            <a:picLocks noChangeAspect="1"/>
          </p:cNvPicPr>
          <p:nvPr/>
        </p:nvPicPr>
        <p:blipFill>
          <a:blip r:embed="rId2"/>
          <a:stretch>
            <a:fillRect/>
          </a:stretch>
        </p:blipFill>
        <p:spPr>
          <a:xfrm>
            <a:off x="7496040" y="1145059"/>
            <a:ext cx="3124200" cy="2038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xmlns="" id="{2EBBFDB7-4DA1-4EDD-8E46-5FF5DF8F06AA}"/>
              </a:ext>
            </a:extLst>
          </p:cNvPr>
          <p:cNvPicPr>
            <a:picLocks noChangeAspect="1"/>
          </p:cNvPicPr>
          <p:nvPr/>
        </p:nvPicPr>
        <p:blipFill>
          <a:blip r:embed="rId3"/>
          <a:stretch>
            <a:fillRect/>
          </a:stretch>
        </p:blipFill>
        <p:spPr>
          <a:xfrm>
            <a:off x="909705" y="3730382"/>
            <a:ext cx="3752850" cy="2495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9" name="Connector: Elbow 18">
            <a:extLst>
              <a:ext uri="{FF2B5EF4-FFF2-40B4-BE49-F238E27FC236}">
                <a16:creationId xmlns:a16="http://schemas.microsoft.com/office/drawing/2014/main" xmlns="" id="{814BDC45-909D-4317-B585-06F537DBCE12}"/>
              </a:ext>
            </a:extLst>
          </p:cNvPr>
          <p:cNvCxnSpPr>
            <a:cxnSpLocks/>
          </p:cNvCxnSpPr>
          <p:nvPr/>
        </p:nvCxnSpPr>
        <p:spPr>
          <a:xfrm>
            <a:off x="373487" y="2820473"/>
            <a:ext cx="11462198" cy="909909"/>
          </a:xfrm>
          <a:prstGeom prst="bentConnector3">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288718467"/>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Logistic Regression</a:t>
            </a:r>
          </a:p>
        </p:txBody>
      </p:sp>
      <p:sp>
        <p:nvSpPr>
          <p:cNvPr id="3" name="TextBox 2">
            <a:extLst>
              <a:ext uri="{FF2B5EF4-FFF2-40B4-BE49-F238E27FC236}">
                <a16:creationId xmlns:a16="http://schemas.microsoft.com/office/drawing/2014/main" xmlns="" id="{21FA46AC-B394-4693-AD4B-90E3D906BE4B}"/>
              </a:ext>
            </a:extLst>
          </p:cNvPr>
          <p:cNvSpPr txBox="1"/>
          <p:nvPr/>
        </p:nvSpPr>
        <p:spPr>
          <a:xfrm>
            <a:off x="477795" y="1145059"/>
            <a:ext cx="7829279" cy="2539157"/>
          </a:xfrm>
          <a:prstGeom prst="rect">
            <a:avLst/>
          </a:prstGeom>
          <a:noFill/>
        </p:spPr>
        <p:txBody>
          <a:bodyPr wrap="square" rtlCol="0">
            <a:spAutoFit/>
          </a:bodyPr>
          <a:lstStyle/>
          <a:p>
            <a:r>
              <a:rPr lang="en-US" dirty="0">
                <a:latin typeface="Lora" pitchFamily="2" charset="0"/>
              </a:rPr>
              <a:t>In a binary classification problem, the probability of a class has calculated. For our example the probability values are in between</a:t>
            </a:r>
          </a:p>
          <a:p>
            <a:pPr>
              <a:spcBef>
                <a:spcPts val="600"/>
              </a:spcBef>
            </a:pPr>
            <a:r>
              <a:rPr lang="en-US" dirty="0">
                <a:latin typeface="Lora" pitchFamily="2" charset="0"/>
              </a:rPr>
              <a:t>0 and 1.</a:t>
            </a:r>
          </a:p>
          <a:p>
            <a:pPr>
              <a:spcBef>
                <a:spcPts val="600"/>
              </a:spcBef>
            </a:pPr>
            <a:r>
              <a:rPr lang="en-US" dirty="0">
                <a:latin typeface="Lora" pitchFamily="2" charset="0"/>
              </a:rPr>
              <a:t>A certain age family is accepted this offer.</a:t>
            </a:r>
          </a:p>
          <a:p>
            <a:r>
              <a:rPr lang="en-US" dirty="0">
                <a:solidFill>
                  <a:schemeClr val="accent3">
                    <a:lumMod val="75000"/>
                  </a:schemeClr>
                </a:solidFill>
                <a:latin typeface="Lora" pitchFamily="2" charset="0"/>
              </a:rPr>
              <a:t>Let age &gt; 5 to age &lt; 55 is in between 0 and 1 probability.</a:t>
            </a:r>
            <a:r>
              <a:rPr lang="en-US" dirty="0">
                <a:latin typeface="Lora" pitchFamily="2" charset="0"/>
              </a:rPr>
              <a:t> (fig. 1),</a:t>
            </a:r>
            <a:endParaRPr lang="en-US" dirty="0">
              <a:solidFill>
                <a:schemeClr val="accent3">
                  <a:lumMod val="75000"/>
                </a:schemeClr>
              </a:solidFill>
              <a:latin typeface="Lora" pitchFamily="2" charset="0"/>
            </a:endParaRPr>
          </a:p>
          <a:p>
            <a:pPr>
              <a:spcBef>
                <a:spcPts val="600"/>
              </a:spcBef>
            </a:pPr>
            <a:r>
              <a:rPr lang="en-US" dirty="0">
                <a:latin typeface="Lora" pitchFamily="2" charset="0"/>
              </a:rPr>
              <a:t>Now we need a function that fit these red point as much as possible and </a:t>
            </a:r>
          </a:p>
          <a:p>
            <a:r>
              <a:rPr lang="en-US" dirty="0">
                <a:latin typeface="Lora" pitchFamily="2" charset="0"/>
              </a:rPr>
              <a:t>Linear function does not work here surely.</a:t>
            </a:r>
          </a:p>
          <a:p>
            <a:r>
              <a:rPr lang="en-US" dirty="0">
                <a:latin typeface="Lora" pitchFamily="2" charset="0"/>
              </a:rPr>
              <a:t>We need such function that should fit like this(fig. 2): </a:t>
            </a:r>
            <a:endParaRPr lang="en-GB" dirty="0">
              <a:latin typeface="Lora" pitchFamily="2" charset="0"/>
            </a:endParaRPr>
          </a:p>
        </p:txBody>
      </p:sp>
      <p:pic>
        <p:nvPicPr>
          <p:cNvPr id="5" name="Picture 4">
            <a:extLst>
              <a:ext uri="{FF2B5EF4-FFF2-40B4-BE49-F238E27FC236}">
                <a16:creationId xmlns:a16="http://schemas.microsoft.com/office/drawing/2014/main" xmlns="" id="{FDF0183A-0396-4176-A927-A922AFB4B683}"/>
              </a:ext>
            </a:extLst>
          </p:cNvPr>
          <p:cNvPicPr>
            <a:picLocks noChangeAspect="1"/>
          </p:cNvPicPr>
          <p:nvPr/>
        </p:nvPicPr>
        <p:blipFill>
          <a:blip r:embed="rId2"/>
          <a:stretch>
            <a:fillRect/>
          </a:stretch>
        </p:blipFill>
        <p:spPr>
          <a:xfrm>
            <a:off x="8307074" y="1145059"/>
            <a:ext cx="3305175" cy="2466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xmlns="" id="{493EFAA7-8F1C-407D-B462-B79566B52009}"/>
              </a:ext>
            </a:extLst>
          </p:cNvPr>
          <p:cNvPicPr>
            <a:picLocks noChangeAspect="1"/>
          </p:cNvPicPr>
          <p:nvPr/>
        </p:nvPicPr>
        <p:blipFill>
          <a:blip r:embed="rId3"/>
          <a:stretch>
            <a:fillRect/>
          </a:stretch>
        </p:blipFill>
        <p:spPr>
          <a:xfrm>
            <a:off x="664379" y="3684216"/>
            <a:ext cx="3495675" cy="2314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9594761" y="3638049"/>
            <a:ext cx="1287887" cy="369332"/>
          </a:xfrm>
          <a:prstGeom prst="rect">
            <a:avLst/>
          </a:prstGeom>
          <a:noFill/>
        </p:spPr>
        <p:txBody>
          <a:bodyPr wrap="square" rtlCol="0">
            <a:spAutoFit/>
          </a:bodyPr>
          <a:lstStyle/>
          <a:p>
            <a:r>
              <a:rPr lang="en-US" dirty="0">
                <a:latin typeface="Lora" pitchFamily="2" charset="0"/>
              </a:rPr>
              <a:t>Fig. 1</a:t>
            </a:r>
          </a:p>
        </p:txBody>
      </p:sp>
      <p:sp>
        <p:nvSpPr>
          <p:cNvPr id="8" name="TextBox 7"/>
          <p:cNvSpPr txBox="1"/>
          <p:nvPr/>
        </p:nvSpPr>
        <p:spPr>
          <a:xfrm>
            <a:off x="1912743" y="6047543"/>
            <a:ext cx="1287887" cy="369332"/>
          </a:xfrm>
          <a:prstGeom prst="rect">
            <a:avLst/>
          </a:prstGeom>
          <a:noFill/>
        </p:spPr>
        <p:txBody>
          <a:bodyPr wrap="square" rtlCol="0">
            <a:spAutoFit/>
          </a:bodyPr>
          <a:lstStyle/>
          <a:p>
            <a:r>
              <a:rPr lang="en-US" dirty="0">
                <a:latin typeface="Lora" pitchFamily="2" charset="0"/>
              </a:rPr>
              <a:t>Fig. 2</a:t>
            </a:r>
          </a:p>
        </p:txBody>
      </p:sp>
    </p:spTree>
    <p:extLst>
      <p:ext uri="{BB962C8B-B14F-4D97-AF65-F5344CB8AC3E}">
        <p14:creationId xmlns:p14="http://schemas.microsoft.com/office/powerpoint/2010/main" val="3575309042"/>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3201" y="1112618"/>
            <a:ext cx="7576448" cy="4840508"/>
          </a:xfrm>
        </p:spPr>
      </p:pic>
    </p:spTree>
    <p:extLst>
      <p:ext uri="{BB962C8B-B14F-4D97-AF65-F5344CB8AC3E}">
        <p14:creationId xmlns:p14="http://schemas.microsoft.com/office/powerpoint/2010/main" val="3596853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4909751" y="514867"/>
            <a:ext cx="2042985" cy="681933"/>
          </a:xfrm>
          <a:solidFill>
            <a:schemeClr val="dk1"/>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en-US" sz="2800" b="1" dirty="0">
                <a:solidFill>
                  <a:srgbClr val="FFC000"/>
                </a:solidFill>
              </a:rPr>
              <a:t>Regression</a:t>
            </a:r>
          </a:p>
        </p:txBody>
      </p:sp>
      <p:sp>
        <p:nvSpPr>
          <p:cNvPr id="4" name="Rectangle: Rounded Corners 3">
            <a:extLst>
              <a:ext uri="{FF2B5EF4-FFF2-40B4-BE49-F238E27FC236}">
                <a16:creationId xmlns:a16="http://schemas.microsoft.com/office/drawing/2014/main" xmlns="" id="{9ABE6763-0B2A-43F0-B72D-E9E0D27EA9B1}"/>
              </a:ext>
            </a:extLst>
          </p:cNvPr>
          <p:cNvSpPr/>
          <p:nvPr/>
        </p:nvSpPr>
        <p:spPr>
          <a:xfrm>
            <a:off x="560173" y="1913933"/>
            <a:ext cx="6095999" cy="3382995"/>
          </a:xfrm>
          <a:prstGeom prst="roundRect">
            <a:avLst/>
          </a:prstGeom>
          <a:solidFill>
            <a:srgbClr val="FCF7F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latin typeface="Lora" pitchFamily="2" charset="0"/>
            </a:endParaRPr>
          </a:p>
          <a:p>
            <a:pPr algn="ctr"/>
            <a:endParaRPr lang="en-US" sz="2000" i="0" dirty="0">
              <a:solidFill>
                <a:schemeClr val="tx1"/>
              </a:solidFill>
              <a:effectLst/>
              <a:latin typeface="Lora" pitchFamily="2" charset="0"/>
            </a:endParaRPr>
          </a:p>
          <a:p>
            <a:pPr algn="ctr"/>
            <a:r>
              <a:rPr lang="en-US" sz="2000" i="0" dirty="0">
                <a:solidFill>
                  <a:schemeClr val="tx1"/>
                </a:solidFill>
                <a:effectLst/>
                <a:latin typeface="Lora" pitchFamily="2" charset="0"/>
              </a:rPr>
              <a:t>Regression models describe the relationship between variables by fitting a line to the observed data. Linear regression models use a straight line, while logistic and nonlinear regression models use a curved line. Regression allows you to estimate how a </a:t>
            </a:r>
            <a:r>
              <a:rPr lang="en-US" sz="2000" i="0" u="none" strike="noStrike" dirty="0">
                <a:solidFill>
                  <a:schemeClr val="tx1"/>
                </a:solidFill>
                <a:effectLst/>
                <a:latin typeface="Lora" pitchFamily="2" charset="0"/>
              </a:rPr>
              <a:t>dependent variable</a:t>
            </a:r>
            <a:r>
              <a:rPr lang="en-US" sz="2000" i="0" dirty="0">
                <a:solidFill>
                  <a:schemeClr val="tx1"/>
                </a:solidFill>
                <a:effectLst/>
                <a:latin typeface="Lora" pitchFamily="2" charset="0"/>
              </a:rPr>
              <a:t> changes as the independent variable(s) change.</a:t>
            </a:r>
            <a:endParaRPr lang="en-GB" sz="2000" dirty="0">
              <a:solidFill>
                <a:schemeClr val="tx1"/>
              </a:solidFill>
              <a:latin typeface="Lora" pitchFamily="2" charset="0"/>
            </a:endParaRPr>
          </a:p>
          <a:p>
            <a:pPr algn="ctr"/>
            <a:endParaRPr lang="en-GB" dirty="0">
              <a:latin typeface="Lora" pitchFamily="2" charset="0"/>
            </a:endParaRPr>
          </a:p>
          <a:p>
            <a:pPr algn="ctr"/>
            <a:endParaRPr lang="en-GB" dirty="0">
              <a:latin typeface="Lora" pitchFamily="2" charset="0"/>
            </a:endParaRPr>
          </a:p>
        </p:txBody>
      </p:sp>
      <p:pic>
        <p:nvPicPr>
          <p:cNvPr id="1026" name="Picture 2" descr="Linear Regression in Machine learning - Javatpoint">
            <a:extLst>
              <a:ext uri="{FF2B5EF4-FFF2-40B4-BE49-F238E27FC236}">
                <a16:creationId xmlns:a16="http://schemas.microsoft.com/office/drawing/2014/main" xmlns="" id="{209FF330-1979-4842-8C97-B3B1FC9078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3016" y="170043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975216"/>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Logistic Regression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21FA46AC-B394-4693-AD4B-90E3D906BE4B}"/>
                  </a:ext>
                </a:extLst>
              </p:cNvPr>
              <p:cNvSpPr txBox="1"/>
              <p:nvPr/>
            </p:nvSpPr>
            <p:spPr>
              <a:xfrm>
                <a:off x="3196466" y="2457478"/>
                <a:ext cx="2289641" cy="1055482"/>
              </a:xfrm>
              <a:prstGeom prst="rect">
                <a:avLst/>
              </a:prstGeom>
              <a:solidFill>
                <a:schemeClr val="accent1">
                  <a:lumMod val="60000"/>
                  <a:lumOff val="4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𝑦</m:t>
                              </m:r>
                            </m:sup>
                          </m:sSup>
                        </m:den>
                      </m:f>
                    </m:oMath>
                  </m:oMathPara>
                </a14:m>
                <a:endParaRPr lang="en-GB" dirty="0"/>
              </a:p>
              <a:p>
                <a:r>
                  <a:rPr lang="en-US" b="0" dirty="0"/>
                  <a:t> </a:t>
                </a:r>
                <a:r>
                  <a:rPr lang="en-US" b="0" dirty="0">
                    <a:latin typeface="Calibri" panose="020F0502020204030204" pitchFamily="34" charset="0"/>
                    <a:cs typeface="Calibri" panose="020F0502020204030204" pitchFamily="34" charset="0"/>
                  </a:rPr>
                  <a:t>or,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𝑙𝑛</m:t>
                    </m:r>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1−</m:t>
                            </m:r>
                            <m:r>
                              <a:rPr lang="en-US" b="0" i="1" smtClean="0">
                                <a:latin typeface="Cambria Math" panose="02040503050406030204" pitchFamily="18" charset="0"/>
                              </a:rPr>
                              <m:t>𝑝</m:t>
                            </m:r>
                          </m:den>
                        </m:f>
                      </m:e>
                    </m:d>
                  </m:oMath>
                </a14:m>
                <a:endParaRPr lang="en-GB" dirty="0"/>
              </a:p>
            </p:txBody>
          </p:sp>
        </mc:Choice>
        <mc:Fallback xmlns="">
          <p:sp>
            <p:nvSpPr>
              <p:cNvPr id="3" name="TextBox 2">
                <a:extLst>
                  <a:ext uri="{FF2B5EF4-FFF2-40B4-BE49-F238E27FC236}">
                    <a16:creationId xmlns:a16="http://schemas.microsoft.com/office/drawing/2014/main" id="{21FA46AC-B394-4693-AD4B-90E3D906BE4B}"/>
                  </a:ext>
                </a:extLst>
              </p:cNvPr>
              <p:cNvSpPr txBox="1">
                <a:spLocks noRot="1" noChangeAspect="1" noMove="1" noResize="1" noEditPoints="1" noAdjustHandles="1" noChangeArrowheads="1" noChangeShapeType="1" noTextEdit="1"/>
              </p:cNvSpPr>
              <p:nvPr/>
            </p:nvSpPr>
            <p:spPr>
              <a:xfrm>
                <a:off x="3196466" y="2457478"/>
                <a:ext cx="2289641" cy="1055482"/>
              </a:xfrm>
              <a:prstGeom prst="rect">
                <a:avLst/>
              </a:prstGeom>
              <a:blipFill>
                <a:blip r:embed="rId2"/>
                <a:stretch>
                  <a:fillRect b="-578"/>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xmlns="" id="{1EB88A7C-0BBB-45D2-922D-28FB0A5284BD}"/>
              </a:ext>
            </a:extLst>
          </p:cNvPr>
          <p:cNvPicPr>
            <a:picLocks noChangeAspect="1"/>
          </p:cNvPicPr>
          <p:nvPr/>
        </p:nvPicPr>
        <p:blipFill>
          <a:blip r:embed="rId3"/>
          <a:stretch>
            <a:fillRect/>
          </a:stretch>
        </p:blipFill>
        <p:spPr>
          <a:xfrm>
            <a:off x="7322511" y="1329725"/>
            <a:ext cx="2633939" cy="16570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7A98A50B-F8AD-405C-9BCB-1B92F817CA08}"/>
                  </a:ext>
                </a:extLst>
              </p:cNvPr>
              <p:cNvSpPr txBox="1"/>
              <p:nvPr/>
            </p:nvSpPr>
            <p:spPr>
              <a:xfrm>
                <a:off x="3284548" y="1282384"/>
                <a:ext cx="2144537" cy="400110"/>
              </a:xfrm>
              <a:prstGeom prst="rect">
                <a:avLst/>
              </a:prstGeom>
              <a:solidFill>
                <a:schemeClr val="accent3">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r>
                        <a:rPr lang="en-GB" sz="2000" b="1" i="1" dirty="0" smtClean="0">
                          <a:latin typeface="Cambria Math" panose="02040503050406030204" pitchFamily="18" charset="0"/>
                        </a:rPr>
                        <m:t>𝒚</m:t>
                      </m:r>
                      <m:r>
                        <a:rPr lang="en-GB" sz="2000" b="1" i="0" dirty="0">
                          <a:latin typeface="Cambria Math" panose="02040503050406030204" pitchFamily="18" charset="0"/>
                        </a:rPr>
                        <m:t>=</m:t>
                      </m:r>
                      <m:sSub>
                        <m:sSubPr>
                          <m:ctrlPr>
                            <a:rPr lang="en-GB" sz="2000" b="1" i="1" dirty="0">
                              <a:solidFill>
                                <a:srgbClr val="836967"/>
                              </a:solidFill>
                              <a:latin typeface="Cambria Math" panose="02040503050406030204" pitchFamily="18" charset="0"/>
                            </a:rPr>
                          </m:ctrlPr>
                        </m:sSubPr>
                        <m:e>
                          <m:r>
                            <a:rPr lang="en-GB" sz="2000" b="1" i="1" dirty="0">
                              <a:latin typeface="Cambria Math" panose="02040503050406030204" pitchFamily="18" charset="0"/>
                            </a:rPr>
                            <m:t>𝒃</m:t>
                          </m:r>
                        </m:e>
                        <m:sub>
                          <m:r>
                            <a:rPr lang="en-GB" sz="2000" b="1" i="0" dirty="0">
                              <a:latin typeface="Cambria Math" panose="02040503050406030204" pitchFamily="18" charset="0"/>
                            </a:rPr>
                            <m:t>𝟎</m:t>
                          </m:r>
                        </m:sub>
                      </m:sSub>
                      <m:r>
                        <a:rPr lang="en-GB" sz="2000" b="1" i="0" dirty="0">
                          <a:latin typeface="Cambria Math" panose="02040503050406030204" pitchFamily="18" charset="0"/>
                        </a:rPr>
                        <m:t>+</m:t>
                      </m:r>
                      <m:sSub>
                        <m:sSubPr>
                          <m:ctrlPr>
                            <a:rPr lang="en-GB" sz="2000" b="1" i="1" dirty="0">
                              <a:solidFill>
                                <a:srgbClr val="836967"/>
                              </a:solidFill>
                              <a:latin typeface="Cambria Math" panose="02040503050406030204" pitchFamily="18" charset="0"/>
                            </a:rPr>
                          </m:ctrlPr>
                        </m:sSubPr>
                        <m:e>
                          <m:r>
                            <a:rPr lang="en-GB" sz="2000" b="1" i="1" dirty="0">
                              <a:latin typeface="Cambria Math" panose="02040503050406030204" pitchFamily="18" charset="0"/>
                            </a:rPr>
                            <m:t>𝒃</m:t>
                          </m:r>
                        </m:e>
                        <m:sub>
                          <m:r>
                            <a:rPr lang="en-GB" sz="2000" b="1" i="0" dirty="0">
                              <a:latin typeface="Cambria Math" panose="02040503050406030204" pitchFamily="18" charset="0"/>
                            </a:rPr>
                            <m:t>𝟏</m:t>
                          </m:r>
                        </m:sub>
                      </m:sSub>
                      <m:r>
                        <a:rPr lang="en-GB" sz="2000" b="1" i="0" dirty="0">
                          <a:latin typeface="Cambria Math" panose="02040503050406030204" pitchFamily="18" charset="0"/>
                        </a:rPr>
                        <m:t>∗</m:t>
                      </m:r>
                      <m:r>
                        <a:rPr lang="en-US" sz="2000" b="1" i="0" dirty="0" smtClean="0">
                          <a:latin typeface="Cambria Math" panose="02040503050406030204" pitchFamily="18" charset="0"/>
                        </a:rPr>
                        <m:t>𝐱</m:t>
                      </m:r>
                    </m:oMath>
                  </m:oMathPara>
                </a14:m>
                <a:endParaRPr lang="en-GB" sz="2000" b="1" dirty="0"/>
              </a:p>
            </p:txBody>
          </p:sp>
        </mc:Choice>
        <mc:Fallback xmlns="">
          <p:sp>
            <p:nvSpPr>
              <p:cNvPr id="7" name="TextBox 6">
                <a:extLst>
                  <a:ext uri="{FF2B5EF4-FFF2-40B4-BE49-F238E27FC236}">
                    <a16:creationId xmlns:a16="http://schemas.microsoft.com/office/drawing/2014/main" id="{7A98A50B-F8AD-405C-9BCB-1B92F817CA08}"/>
                  </a:ext>
                </a:extLst>
              </p:cNvPr>
              <p:cNvSpPr txBox="1">
                <a:spLocks noRot="1" noChangeAspect="1" noMove="1" noResize="1" noEditPoints="1" noAdjustHandles="1" noChangeArrowheads="1" noChangeShapeType="1" noTextEdit="1"/>
              </p:cNvSpPr>
              <p:nvPr/>
            </p:nvSpPr>
            <p:spPr>
              <a:xfrm>
                <a:off x="3284548" y="1282384"/>
                <a:ext cx="2144537" cy="400110"/>
              </a:xfrm>
              <a:prstGeom prst="rect">
                <a:avLst/>
              </a:prstGeom>
              <a:blipFill>
                <a:blip r:embed="rId4"/>
                <a:stretch>
                  <a:fillRect b="-10606"/>
                </a:stretch>
              </a:blipFill>
            </p:spPr>
            <p:txBody>
              <a:bodyPr/>
              <a:lstStyle/>
              <a:p>
                <a:r>
                  <a:rPr lang="en-GB">
                    <a:noFill/>
                  </a:rPr>
                  <a:t> </a:t>
                </a:r>
              </a:p>
            </p:txBody>
          </p:sp>
        </mc:Fallback>
      </mc:AlternateContent>
      <p:sp>
        <p:nvSpPr>
          <p:cNvPr id="8" name="Arrow: Down 7">
            <a:extLst>
              <a:ext uri="{FF2B5EF4-FFF2-40B4-BE49-F238E27FC236}">
                <a16:creationId xmlns:a16="http://schemas.microsoft.com/office/drawing/2014/main" xmlns="" id="{23490D59-D3F5-4E22-8C2E-57AA3EA5EAB9}"/>
              </a:ext>
            </a:extLst>
          </p:cNvPr>
          <p:cNvSpPr/>
          <p:nvPr/>
        </p:nvSpPr>
        <p:spPr>
          <a:xfrm>
            <a:off x="4149488" y="3537229"/>
            <a:ext cx="228804" cy="6158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xmlns="" id="{D7988F85-E2E1-42F3-894B-B6672E058584}"/>
              </a:ext>
            </a:extLst>
          </p:cNvPr>
          <p:cNvSpPr txBox="1"/>
          <p:nvPr/>
        </p:nvSpPr>
        <p:spPr>
          <a:xfrm>
            <a:off x="2088882" y="2662053"/>
            <a:ext cx="1107584" cy="646331"/>
          </a:xfrm>
          <a:prstGeom prst="rect">
            <a:avLst/>
          </a:prstGeom>
          <a:solidFill>
            <a:schemeClr val="accent4">
              <a:lumMod val="40000"/>
              <a:lumOff val="60000"/>
            </a:schemeClr>
          </a:solidFill>
        </p:spPr>
        <p:txBody>
          <a:bodyPr wrap="square" rtlCol="0">
            <a:spAutoFit/>
          </a:bodyPr>
          <a:lstStyle/>
          <a:p>
            <a:pPr algn="ctr"/>
            <a:r>
              <a:rPr lang="en-US" b="1" dirty="0">
                <a:latin typeface="Cambria Math" panose="02040503050406030204" pitchFamily="18" charset="0"/>
                <a:ea typeface="Cambria Math" panose="02040503050406030204" pitchFamily="18" charset="0"/>
              </a:rPr>
              <a:t>Sigmoid Function</a:t>
            </a:r>
            <a:endParaRPr lang="en-GB"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507CE923-FD6C-432E-A166-87F0320C9926}"/>
                  </a:ext>
                </a:extLst>
              </p:cNvPr>
              <p:cNvSpPr txBox="1"/>
              <p:nvPr/>
            </p:nvSpPr>
            <p:spPr>
              <a:xfrm>
                <a:off x="2561495" y="4223549"/>
                <a:ext cx="3521612" cy="783869"/>
              </a:xfrm>
              <a:prstGeom prst="rect">
                <a:avLst/>
              </a:prstGeom>
              <a:solidFill>
                <a:srgbClr val="B8D233"/>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dirty="0" smtClean="0">
                          <a:latin typeface="Cambria Math" panose="02040503050406030204" pitchFamily="18" charset="0"/>
                        </a:rPr>
                        <m:t>𝒍𝒏</m:t>
                      </m:r>
                      <m:d>
                        <m:dPr>
                          <m:ctrlPr>
                            <a:rPr lang="en-US" sz="2000" b="1" i="1" dirty="0" smtClean="0">
                              <a:latin typeface="Cambria Math" panose="02040503050406030204" pitchFamily="18" charset="0"/>
                            </a:rPr>
                          </m:ctrlPr>
                        </m:dPr>
                        <m:e>
                          <m:f>
                            <m:fPr>
                              <m:ctrlPr>
                                <a:rPr lang="en-US" sz="2000" b="1" i="1" dirty="0" smtClean="0">
                                  <a:latin typeface="Cambria Math" panose="02040503050406030204" pitchFamily="18" charset="0"/>
                                </a:rPr>
                              </m:ctrlPr>
                            </m:fPr>
                            <m:num>
                              <m:r>
                                <a:rPr lang="en-US" sz="2000" b="1" i="0" dirty="0" smtClean="0">
                                  <a:latin typeface="Cambria Math" panose="02040503050406030204" pitchFamily="18" charset="0"/>
                                </a:rPr>
                                <m:t>𝐩</m:t>
                              </m:r>
                            </m:num>
                            <m:den>
                              <m:r>
                                <a:rPr lang="en-US" sz="2000" b="1" i="1" dirty="0" smtClean="0">
                                  <a:latin typeface="Cambria Math" panose="02040503050406030204" pitchFamily="18" charset="0"/>
                                </a:rPr>
                                <m:t>𝟏</m:t>
                              </m:r>
                              <m:r>
                                <a:rPr lang="en-US" sz="2000" b="1" i="1" dirty="0" smtClean="0">
                                  <a:latin typeface="Cambria Math" panose="02040503050406030204" pitchFamily="18" charset="0"/>
                                </a:rPr>
                                <m:t>−</m:t>
                              </m:r>
                              <m:r>
                                <a:rPr lang="en-US" sz="2000" b="1" i="1" dirty="0" smtClean="0">
                                  <a:latin typeface="Cambria Math" panose="02040503050406030204" pitchFamily="18" charset="0"/>
                                </a:rPr>
                                <m:t>𝒑</m:t>
                              </m:r>
                            </m:den>
                          </m:f>
                        </m:e>
                      </m:d>
                      <m:r>
                        <a:rPr lang="en-GB" sz="2000" b="1" i="0" dirty="0">
                          <a:latin typeface="Cambria Math" panose="02040503050406030204" pitchFamily="18" charset="0"/>
                        </a:rPr>
                        <m:t>=</m:t>
                      </m:r>
                      <m:sSub>
                        <m:sSubPr>
                          <m:ctrlPr>
                            <a:rPr lang="en-GB" sz="2000" b="1" i="1" dirty="0">
                              <a:solidFill>
                                <a:srgbClr val="836967"/>
                              </a:solidFill>
                              <a:latin typeface="Cambria Math" panose="02040503050406030204" pitchFamily="18" charset="0"/>
                            </a:rPr>
                          </m:ctrlPr>
                        </m:sSubPr>
                        <m:e>
                          <m:r>
                            <a:rPr lang="en-GB" sz="2000" b="1" i="1" dirty="0">
                              <a:latin typeface="Cambria Math" panose="02040503050406030204" pitchFamily="18" charset="0"/>
                            </a:rPr>
                            <m:t>𝒃</m:t>
                          </m:r>
                        </m:e>
                        <m:sub>
                          <m:r>
                            <a:rPr lang="en-GB" sz="2000" b="1" i="0" dirty="0">
                              <a:latin typeface="Cambria Math" panose="02040503050406030204" pitchFamily="18" charset="0"/>
                            </a:rPr>
                            <m:t>𝟎</m:t>
                          </m:r>
                        </m:sub>
                      </m:sSub>
                      <m:r>
                        <a:rPr lang="en-GB" sz="2000" b="1" i="0" dirty="0">
                          <a:latin typeface="Cambria Math" panose="02040503050406030204" pitchFamily="18" charset="0"/>
                        </a:rPr>
                        <m:t>+</m:t>
                      </m:r>
                      <m:sSub>
                        <m:sSubPr>
                          <m:ctrlPr>
                            <a:rPr lang="en-GB" sz="2000" b="1" i="1" dirty="0">
                              <a:solidFill>
                                <a:srgbClr val="836967"/>
                              </a:solidFill>
                              <a:latin typeface="Cambria Math" panose="02040503050406030204" pitchFamily="18" charset="0"/>
                            </a:rPr>
                          </m:ctrlPr>
                        </m:sSubPr>
                        <m:e>
                          <m:r>
                            <a:rPr lang="en-GB" sz="2000" b="1" i="1" dirty="0">
                              <a:latin typeface="Cambria Math" panose="02040503050406030204" pitchFamily="18" charset="0"/>
                            </a:rPr>
                            <m:t>𝒃</m:t>
                          </m:r>
                        </m:e>
                        <m:sub>
                          <m:r>
                            <a:rPr lang="en-GB" sz="2000" b="1" i="0" dirty="0">
                              <a:latin typeface="Cambria Math" panose="02040503050406030204" pitchFamily="18" charset="0"/>
                            </a:rPr>
                            <m:t>𝟏</m:t>
                          </m:r>
                        </m:sub>
                      </m:sSub>
                      <m:r>
                        <a:rPr lang="en-GB" sz="2000" b="1" i="0" dirty="0">
                          <a:latin typeface="Cambria Math" panose="02040503050406030204" pitchFamily="18" charset="0"/>
                        </a:rPr>
                        <m:t>∗</m:t>
                      </m:r>
                      <m:r>
                        <a:rPr lang="en-US" sz="2000" b="1" i="0" dirty="0" smtClean="0">
                          <a:latin typeface="Cambria Math" panose="02040503050406030204" pitchFamily="18" charset="0"/>
                        </a:rPr>
                        <m:t>𝐱</m:t>
                      </m:r>
                    </m:oMath>
                  </m:oMathPara>
                </a14:m>
                <a:endParaRPr lang="en-GB" sz="2000" b="1" dirty="0"/>
              </a:p>
            </p:txBody>
          </p:sp>
        </mc:Choice>
        <mc:Fallback xmlns="">
          <p:sp>
            <p:nvSpPr>
              <p:cNvPr id="10" name="TextBox 9">
                <a:extLst>
                  <a:ext uri="{FF2B5EF4-FFF2-40B4-BE49-F238E27FC236}">
                    <a16:creationId xmlns:a16="http://schemas.microsoft.com/office/drawing/2014/main" id="{507CE923-FD6C-432E-A166-87F0320C9926}"/>
                  </a:ext>
                </a:extLst>
              </p:cNvPr>
              <p:cNvSpPr txBox="1">
                <a:spLocks noRot="1" noChangeAspect="1" noMove="1" noResize="1" noEditPoints="1" noAdjustHandles="1" noChangeArrowheads="1" noChangeShapeType="1" noTextEdit="1"/>
              </p:cNvSpPr>
              <p:nvPr/>
            </p:nvSpPr>
            <p:spPr>
              <a:xfrm>
                <a:off x="2561495" y="4223549"/>
                <a:ext cx="3521612" cy="783869"/>
              </a:xfrm>
              <a:prstGeom prst="rect">
                <a:avLst/>
              </a:prstGeom>
              <a:blipFill>
                <a:blip r:embed="rId5"/>
                <a:stretch>
                  <a:fillRect/>
                </a:stretch>
              </a:blipFill>
            </p:spPr>
            <p:txBody>
              <a:bodyPr/>
              <a:lstStyle/>
              <a:p>
                <a:r>
                  <a:rPr lang="en-GB">
                    <a:noFill/>
                  </a:rPr>
                  <a:t> </a:t>
                </a:r>
              </a:p>
            </p:txBody>
          </p:sp>
        </mc:Fallback>
      </mc:AlternateContent>
      <p:sp>
        <p:nvSpPr>
          <p:cNvPr id="11" name="Arrow: Down 10">
            <a:extLst>
              <a:ext uri="{FF2B5EF4-FFF2-40B4-BE49-F238E27FC236}">
                <a16:creationId xmlns:a16="http://schemas.microsoft.com/office/drawing/2014/main" xmlns="" id="{A37DD2A5-618F-4189-BD45-10E50CF459D7}"/>
              </a:ext>
            </a:extLst>
          </p:cNvPr>
          <p:cNvSpPr/>
          <p:nvPr/>
        </p:nvSpPr>
        <p:spPr>
          <a:xfrm>
            <a:off x="8441725" y="3119322"/>
            <a:ext cx="356675" cy="615874"/>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a:extLst>
              <a:ext uri="{FF2B5EF4-FFF2-40B4-BE49-F238E27FC236}">
                <a16:creationId xmlns:a16="http://schemas.microsoft.com/office/drawing/2014/main" xmlns="" id="{8EEEA731-D2BD-43E4-ADE9-D363C200C35C}"/>
              </a:ext>
            </a:extLst>
          </p:cNvPr>
          <p:cNvPicPr>
            <a:picLocks noChangeAspect="1"/>
          </p:cNvPicPr>
          <p:nvPr/>
        </p:nvPicPr>
        <p:blipFill>
          <a:blip r:embed="rId6"/>
          <a:stretch>
            <a:fillRect/>
          </a:stretch>
        </p:blipFill>
        <p:spPr>
          <a:xfrm>
            <a:off x="7322511" y="3871244"/>
            <a:ext cx="2633939" cy="16386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Arrow: Down 15">
            <a:extLst>
              <a:ext uri="{FF2B5EF4-FFF2-40B4-BE49-F238E27FC236}">
                <a16:creationId xmlns:a16="http://schemas.microsoft.com/office/drawing/2014/main" xmlns="" id="{68698B49-747F-49DE-B2B9-4EC5A220989B}"/>
              </a:ext>
            </a:extLst>
          </p:cNvPr>
          <p:cNvSpPr/>
          <p:nvPr/>
        </p:nvSpPr>
        <p:spPr>
          <a:xfrm>
            <a:off x="4156615" y="1752940"/>
            <a:ext cx="228804" cy="6158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xmlns="" id="{D8B3AEDA-14C2-4D13-9D30-99A116350273}"/>
              </a:ext>
            </a:extLst>
          </p:cNvPr>
          <p:cNvSpPr txBox="1"/>
          <p:nvPr/>
        </p:nvSpPr>
        <p:spPr>
          <a:xfrm>
            <a:off x="407319" y="5148463"/>
            <a:ext cx="6562657" cy="369332"/>
          </a:xfrm>
          <a:prstGeom prst="rect">
            <a:avLst/>
          </a:prstGeom>
          <a:noFill/>
        </p:spPr>
        <p:txBody>
          <a:bodyPr wrap="square" rtlCol="0">
            <a:spAutoFit/>
          </a:bodyPr>
          <a:lstStyle/>
          <a:p>
            <a:r>
              <a:rPr lang="en-US" dirty="0">
                <a:latin typeface="Lora" pitchFamily="2" charset="0"/>
              </a:rPr>
              <a:t>The equation of Logistic Regression:</a:t>
            </a:r>
            <a:endParaRPr lang="en-GB" dirty="0">
              <a:latin typeface="Lora" pitchFamily="2"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86AF51C8-B5B7-4D9C-B2AE-40C8EF54016C}"/>
                  </a:ext>
                </a:extLst>
              </p:cNvPr>
              <p:cNvSpPr txBox="1"/>
              <p:nvPr/>
            </p:nvSpPr>
            <p:spPr>
              <a:xfrm>
                <a:off x="935230" y="5588012"/>
                <a:ext cx="5913777" cy="714683"/>
              </a:xfrm>
              <a:prstGeom prst="rect">
                <a:avLst/>
              </a:prstGeom>
              <a:solidFill>
                <a:srgbClr val="F8D22F"/>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a:latin typeface="Cambria Math" panose="02040503050406030204" pitchFamily="18" charset="0"/>
                        </a:rPr>
                        <m:t>𝒍𝒏</m:t>
                      </m:r>
                      <m:d>
                        <m:dPr>
                          <m:ctrlPr>
                            <a:rPr lang="en-US" b="1" i="1" dirty="0">
                              <a:latin typeface="Cambria Math" panose="02040503050406030204" pitchFamily="18" charset="0"/>
                            </a:rPr>
                          </m:ctrlPr>
                        </m:dPr>
                        <m:e>
                          <m:f>
                            <m:fPr>
                              <m:ctrlPr>
                                <a:rPr lang="en-US" b="1" i="1" dirty="0">
                                  <a:latin typeface="Cambria Math" panose="02040503050406030204" pitchFamily="18" charset="0"/>
                                </a:rPr>
                              </m:ctrlPr>
                            </m:fPr>
                            <m:num>
                              <m:r>
                                <a:rPr lang="en-US" b="1" dirty="0">
                                  <a:latin typeface="Cambria Math" panose="02040503050406030204" pitchFamily="18" charset="0"/>
                                </a:rPr>
                                <m:t>𝐩</m:t>
                              </m:r>
                            </m:num>
                            <m:den>
                              <m:r>
                                <a:rPr lang="en-US" b="1" i="1" dirty="0">
                                  <a:latin typeface="Cambria Math" panose="02040503050406030204" pitchFamily="18" charset="0"/>
                                </a:rPr>
                                <m:t>𝟏</m:t>
                              </m:r>
                              <m:r>
                                <a:rPr lang="en-US" b="1" i="1" dirty="0">
                                  <a:latin typeface="Cambria Math" panose="02040503050406030204" pitchFamily="18" charset="0"/>
                                </a:rPr>
                                <m:t>−</m:t>
                              </m:r>
                              <m:r>
                                <a:rPr lang="en-US" b="1" i="1" dirty="0">
                                  <a:latin typeface="Cambria Math" panose="02040503050406030204" pitchFamily="18" charset="0"/>
                                </a:rPr>
                                <m:t>𝒑</m:t>
                              </m:r>
                            </m:den>
                          </m:f>
                        </m:e>
                      </m:d>
                      <m:r>
                        <a:rPr lang="en-GB" b="1" i="0" dirty="0">
                          <a:latin typeface="Cambria Math" panose="02040503050406030204" pitchFamily="18" charset="0"/>
                        </a:rPr>
                        <m:t>=</m:t>
                      </m:r>
                      <m:sSub>
                        <m:sSubPr>
                          <m:ctrlPr>
                            <a:rPr lang="en-GB" b="1" i="1" dirty="0">
                              <a:solidFill>
                                <a:srgbClr val="836967"/>
                              </a:solidFill>
                              <a:latin typeface="Cambria Math" panose="02040503050406030204" pitchFamily="18" charset="0"/>
                            </a:rPr>
                          </m:ctrlPr>
                        </m:sSubPr>
                        <m:e>
                          <m:r>
                            <a:rPr lang="en-GB" b="1" i="1" dirty="0">
                              <a:latin typeface="Cambria Math" panose="02040503050406030204" pitchFamily="18" charset="0"/>
                            </a:rPr>
                            <m:t>𝒃</m:t>
                          </m:r>
                        </m:e>
                        <m:sub>
                          <m:r>
                            <a:rPr lang="en-GB" b="1" i="0" dirty="0">
                              <a:latin typeface="Cambria Math" panose="02040503050406030204" pitchFamily="18" charset="0"/>
                            </a:rPr>
                            <m:t>𝟎</m:t>
                          </m:r>
                        </m:sub>
                      </m:sSub>
                      <m:r>
                        <a:rPr lang="en-GB" b="1" i="0" dirty="0">
                          <a:latin typeface="Cambria Math" panose="02040503050406030204" pitchFamily="18" charset="0"/>
                        </a:rPr>
                        <m:t>+</m:t>
                      </m:r>
                      <m:sSub>
                        <m:sSubPr>
                          <m:ctrlPr>
                            <a:rPr lang="en-GB" b="1" i="1" dirty="0">
                              <a:solidFill>
                                <a:srgbClr val="836967"/>
                              </a:solidFill>
                              <a:latin typeface="Cambria Math" panose="02040503050406030204" pitchFamily="18" charset="0"/>
                            </a:rPr>
                          </m:ctrlPr>
                        </m:sSubPr>
                        <m:e>
                          <m:r>
                            <a:rPr lang="en-GB" b="1" i="1" dirty="0">
                              <a:latin typeface="Cambria Math" panose="02040503050406030204" pitchFamily="18" charset="0"/>
                            </a:rPr>
                            <m:t>𝒃</m:t>
                          </m:r>
                        </m:e>
                        <m:sub>
                          <m:r>
                            <a:rPr lang="en-GB" b="1" i="0" dirty="0">
                              <a:latin typeface="Cambria Math" panose="02040503050406030204" pitchFamily="18" charset="0"/>
                            </a:rPr>
                            <m:t>𝟏</m:t>
                          </m:r>
                        </m:sub>
                      </m:sSub>
                      <m:r>
                        <a:rPr lang="en-GB" b="1" i="0" dirty="0">
                          <a:latin typeface="Cambria Math" panose="02040503050406030204" pitchFamily="18" charset="0"/>
                        </a:rPr>
                        <m:t>∗</m:t>
                      </m:r>
                      <m:sSub>
                        <m:sSubPr>
                          <m:ctrlPr>
                            <a:rPr lang="en-GB" b="1"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1" i="1" dirty="0" smtClean="0">
                              <a:latin typeface="Cambria Math" panose="02040503050406030204" pitchFamily="18" charset="0"/>
                            </a:rPr>
                            <m:t>𝟏</m:t>
                          </m:r>
                        </m:sub>
                      </m:sSub>
                      <m:r>
                        <a:rPr lang="en-US" b="1" i="1" dirty="0" smtClean="0">
                          <a:latin typeface="Cambria Math" panose="02040503050406030204" pitchFamily="18" charset="0"/>
                        </a:rPr>
                        <m:t>+</m:t>
                      </m:r>
                      <m:sSub>
                        <m:sSubPr>
                          <m:ctrlPr>
                            <a:rPr lang="en-GB" b="1" i="1" dirty="0">
                              <a:solidFill>
                                <a:srgbClr val="836967"/>
                              </a:solidFill>
                              <a:latin typeface="Cambria Math" panose="02040503050406030204" pitchFamily="18" charset="0"/>
                            </a:rPr>
                          </m:ctrlPr>
                        </m:sSubPr>
                        <m:e>
                          <m:r>
                            <a:rPr lang="en-GB" b="1" i="1" dirty="0">
                              <a:latin typeface="Cambria Math" panose="02040503050406030204" pitchFamily="18" charset="0"/>
                            </a:rPr>
                            <m:t>𝒃</m:t>
                          </m:r>
                        </m:e>
                        <m:sub>
                          <m:r>
                            <a:rPr lang="en-US" b="1" i="1" dirty="0" smtClean="0">
                              <a:latin typeface="Cambria Math" panose="02040503050406030204" pitchFamily="18" charset="0"/>
                            </a:rPr>
                            <m:t>𝟐</m:t>
                          </m:r>
                        </m:sub>
                      </m:sSub>
                      <m:r>
                        <a:rPr lang="en-GB" b="1" dirty="0">
                          <a:latin typeface="Cambria Math" panose="02040503050406030204" pitchFamily="18" charset="0"/>
                        </a:rPr>
                        <m:t>∗</m:t>
                      </m:r>
                      <m:sSub>
                        <m:sSubPr>
                          <m:ctrlPr>
                            <a:rPr lang="en-GB" b="1" i="1" dirty="0">
                              <a:latin typeface="Cambria Math" panose="02040503050406030204" pitchFamily="18" charset="0"/>
                            </a:rPr>
                          </m:ctrlPr>
                        </m:sSubPr>
                        <m:e>
                          <m:r>
                            <a:rPr lang="en-US" b="1" i="1" dirty="0">
                              <a:latin typeface="Cambria Math" panose="02040503050406030204" pitchFamily="18" charset="0"/>
                            </a:rPr>
                            <m:t>𝒙</m:t>
                          </m:r>
                        </m:e>
                        <m:sub>
                          <m:r>
                            <a:rPr lang="en-US" b="1" i="1" dirty="0" smtClean="0">
                              <a:latin typeface="Cambria Math" panose="02040503050406030204" pitchFamily="18" charset="0"/>
                            </a:rPr>
                            <m:t>𝟐</m:t>
                          </m:r>
                        </m:sub>
                      </m:sSub>
                      <m:r>
                        <a:rPr lang="en-US" b="1" i="1" dirty="0" smtClean="0">
                          <a:latin typeface="Cambria Math" panose="02040503050406030204" pitchFamily="18" charset="0"/>
                        </a:rPr>
                        <m:t>+…+</m:t>
                      </m:r>
                      <m:sSub>
                        <m:sSubPr>
                          <m:ctrlPr>
                            <a:rPr lang="en-GB" b="1" i="1" dirty="0">
                              <a:solidFill>
                                <a:srgbClr val="836967"/>
                              </a:solidFill>
                              <a:latin typeface="Cambria Math" panose="02040503050406030204" pitchFamily="18" charset="0"/>
                            </a:rPr>
                          </m:ctrlPr>
                        </m:sSubPr>
                        <m:e>
                          <m:r>
                            <a:rPr lang="en-GB" b="1" i="1" dirty="0">
                              <a:latin typeface="Cambria Math" panose="02040503050406030204" pitchFamily="18" charset="0"/>
                            </a:rPr>
                            <m:t>𝒃</m:t>
                          </m:r>
                        </m:e>
                        <m:sub>
                          <m:r>
                            <a:rPr lang="en-US" b="1" i="1" dirty="0" smtClean="0">
                              <a:latin typeface="Cambria Math" panose="02040503050406030204" pitchFamily="18" charset="0"/>
                            </a:rPr>
                            <m:t>𝒏</m:t>
                          </m:r>
                        </m:sub>
                      </m:sSub>
                      <m:r>
                        <a:rPr lang="en-GB" b="1" dirty="0">
                          <a:latin typeface="Cambria Math" panose="02040503050406030204" pitchFamily="18" charset="0"/>
                        </a:rPr>
                        <m:t>∗</m:t>
                      </m:r>
                      <m:sSub>
                        <m:sSubPr>
                          <m:ctrlPr>
                            <a:rPr lang="en-GB" b="1" i="1" dirty="0">
                              <a:latin typeface="Cambria Math" panose="02040503050406030204" pitchFamily="18" charset="0"/>
                            </a:rPr>
                          </m:ctrlPr>
                        </m:sSubPr>
                        <m:e>
                          <m:r>
                            <a:rPr lang="en-US" b="1" i="1" dirty="0">
                              <a:latin typeface="Cambria Math" panose="02040503050406030204" pitchFamily="18" charset="0"/>
                            </a:rPr>
                            <m:t>𝒙</m:t>
                          </m:r>
                        </m:e>
                        <m:sub>
                          <m:r>
                            <a:rPr lang="en-US" b="1" i="1" dirty="0" smtClean="0">
                              <a:latin typeface="Cambria Math" panose="02040503050406030204" pitchFamily="18" charset="0"/>
                            </a:rPr>
                            <m:t>𝒏</m:t>
                          </m:r>
                        </m:sub>
                      </m:sSub>
                    </m:oMath>
                  </m:oMathPara>
                </a14:m>
                <a:endParaRPr lang="en-GB" b="1" dirty="0"/>
              </a:p>
            </p:txBody>
          </p:sp>
        </mc:Choice>
        <mc:Fallback xmlns="">
          <p:sp>
            <p:nvSpPr>
              <p:cNvPr id="14" name="TextBox 13">
                <a:extLst>
                  <a:ext uri="{FF2B5EF4-FFF2-40B4-BE49-F238E27FC236}">
                    <a16:creationId xmlns:a16="http://schemas.microsoft.com/office/drawing/2014/main" id="{86AF51C8-B5B7-4D9C-B2AE-40C8EF54016C}"/>
                  </a:ext>
                </a:extLst>
              </p:cNvPr>
              <p:cNvSpPr txBox="1">
                <a:spLocks noRot="1" noChangeAspect="1" noMove="1" noResize="1" noEditPoints="1" noAdjustHandles="1" noChangeArrowheads="1" noChangeShapeType="1" noTextEdit="1"/>
              </p:cNvSpPr>
              <p:nvPr/>
            </p:nvSpPr>
            <p:spPr>
              <a:xfrm>
                <a:off x="935230" y="5588012"/>
                <a:ext cx="5913777" cy="714683"/>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019135357"/>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7917" y="1552292"/>
            <a:ext cx="8625854" cy="3849687"/>
          </a:xfrm>
        </p:spPr>
      </p:pic>
    </p:spTree>
    <p:extLst>
      <p:ext uri="{BB962C8B-B14F-4D97-AF65-F5344CB8AC3E}">
        <p14:creationId xmlns:p14="http://schemas.microsoft.com/office/powerpoint/2010/main" val="14296547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Logistic Regression</a:t>
            </a:r>
          </a:p>
        </p:txBody>
      </p:sp>
      <p:pic>
        <p:nvPicPr>
          <p:cNvPr id="5" name="Picture 4">
            <a:extLst>
              <a:ext uri="{FF2B5EF4-FFF2-40B4-BE49-F238E27FC236}">
                <a16:creationId xmlns:a16="http://schemas.microsoft.com/office/drawing/2014/main" xmlns="" id="{33FFF5E0-91F7-46F6-841D-1EEC074F634D}"/>
              </a:ext>
            </a:extLst>
          </p:cNvPr>
          <p:cNvPicPr>
            <a:picLocks noChangeAspect="1"/>
          </p:cNvPicPr>
          <p:nvPr/>
        </p:nvPicPr>
        <p:blipFill>
          <a:blip r:embed="rId2"/>
          <a:stretch>
            <a:fillRect/>
          </a:stretch>
        </p:blipFill>
        <p:spPr>
          <a:xfrm>
            <a:off x="5300875" y="878678"/>
            <a:ext cx="5174427" cy="279502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extBox 5">
            <a:extLst>
              <a:ext uri="{FF2B5EF4-FFF2-40B4-BE49-F238E27FC236}">
                <a16:creationId xmlns:a16="http://schemas.microsoft.com/office/drawing/2014/main" xmlns="" id="{60AED828-AA21-4F21-9070-BE47CD6973DA}"/>
              </a:ext>
            </a:extLst>
          </p:cNvPr>
          <p:cNvSpPr txBox="1"/>
          <p:nvPr/>
        </p:nvSpPr>
        <p:spPr>
          <a:xfrm>
            <a:off x="384238" y="1073214"/>
            <a:ext cx="4055958" cy="646331"/>
          </a:xfrm>
          <a:prstGeom prst="rect">
            <a:avLst/>
          </a:prstGeom>
          <a:noFill/>
        </p:spPr>
        <p:txBody>
          <a:bodyPr wrap="square" rtlCol="0">
            <a:spAutoFit/>
          </a:bodyPr>
          <a:lstStyle/>
          <a:p>
            <a:r>
              <a:rPr lang="en-US" dirty="0">
                <a:latin typeface="Lora" pitchFamily="2" charset="0"/>
              </a:rPr>
              <a:t>Here we have some observations:</a:t>
            </a:r>
          </a:p>
          <a:p>
            <a:endParaRPr lang="en-GB" dirty="0"/>
          </a:p>
        </p:txBody>
      </p:sp>
      <p:graphicFrame>
        <p:nvGraphicFramePr>
          <p:cNvPr id="7" name="Table 7">
            <a:extLst>
              <a:ext uri="{FF2B5EF4-FFF2-40B4-BE49-F238E27FC236}">
                <a16:creationId xmlns:a16="http://schemas.microsoft.com/office/drawing/2014/main" xmlns="" id="{C7671731-3A6A-4A06-BA83-6C598BBAFA9E}"/>
              </a:ext>
            </a:extLst>
          </p:cNvPr>
          <p:cNvGraphicFramePr>
            <a:graphicFrameLocks noGrp="1"/>
          </p:cNvGraphicFramePr>
          <p:nvPr>
            <p:extLst>
              <p:ext uri="{D42A27DB-BD31-4B8C-83A1-F6EECF244321}">
                <p14:modId xmlns:p14="http://schemas.microsoft.com/office/powerpoint/2010/main" val="1960897457"/>
              </p:ext>
            </p:extLst>
          </p:nvPr>
        </p:nvGraphicFramePr>
        <p:xfrm>
          <a:off x="528033" y="1546002"/>
          <a:ext cx="3042276" cy="1854200"/>
        </p:xfrm>
        <a:graphic>
          <a:graphicData uri="http://schemas.openxmlformats.org/drawingml/2006/table">
            <a:tbl>
              <a:tblPr firstRow="1" bandRow="1">
                <a:tableStyleId>{073A0DAA-6AF3-43AB-8588-CEC1D06C72B9}</a:tableStyleId>
              </a:tblPr>
              <a:tblGrid>
                <a:gridCol w="1521138">
                  <a:extLst>
                    <a:ext uri="{9D8B030D-6E8A-4147-A177-3AD203B41FA5}">
                      <a16:colId xmlns:a16="http://schemas.microsoft.com/office/drawing/2014/main" xmlns="" val="3903780331"/>
                    </a:ext>
                  </a:extLst>
                </a:gridCol>
                <a:gridCol w="1521138">
                  <a:extLst>
                    <a:ext uri="{9D8B030D-6E8A-4147-A177-3AD203B41FA5}">
                      <a16:colId xmlns:a16="http://schemas.microsoft.com/office/drawing/2014/main" xmlns="" val="3626673230"/>
                    </a:ext>
                  </a:extLst>
                </a:gridCol>
              </a:tblGrid>
              <a:tr h="370840">
                <a:tc>
                  <a:txBody>
                    <a:bodyPr/>
                    <a:lstStyle/>
                    <a:p>
                      <a:pPr algn="ctr"/>
                      <a:r>
                        <a:rPr lang="en-US" dirty="0"/>
                        <a:t>Age</a:t>
                      </a:r>
                      <a:endParaRPr lang="en-GB" dirty="0"/>
                    </a:p>
                  </a:txBody>
                  <a:tcPr/>
                </a:tc>
                <a:tc>
                  <a:txBody>
                    <a:bodyPr/>
                    <a:lstStyle/>
                    <a:p>
                      <a:pPr algn="ctr"/>
                      <a:r>
                        <a:rPr lang="en-US" dirty="0"/>
                        <a:t>Probability</a:t>
                      </a:r>
                      <a:endParaRPr lang="en-GB" dirty="0"/>
                    </a:p>
                  </a:txBody>
                  <a:tcPr/>
                </a:tc>
                <a:extLst>
                  <a:ext uri="{0D108BD9-81ED-4DB2-BD59-A6C34878D82A}">
                    <a16:rowId xmlns:a16="http://schemas.microsoft.com/office/drawing/2014/main" xmlns="" val="1159019996"/>
                  </a:ext>
                </a:extLst>
              </a:tr>
              <a:tr h="370840">
                <a:tc>
                  <a:txBody>
                    <a:bodyPr/>
                    <a:lstStyle/>
                    <a:p>
                      <a:pPr algn="ctr"/>
                      <a:r>
                        <a:rPr lang="en-US" dirty="0"/>
                        <a:t>20</a:t>
                      </a:r>
                      <a:endParaRPr lang="en-GB" dirty="0"/>
                    </a:p>
                  </a:txBody>
                  <a:tcPr/>
                </a:tc>
                <a:tc>
                  <a:txBody>
                    <a:bodyPr/>
                    <a:lstStyle/>
                    <a:p>
                      <a:pPr algn="ctr"/>
                      <a:r>
                        <a:rPr lang="en-US" dirty="0"/>
                        <a:t>0.7%</a:t>
                      </a:r>
                      <a:endParaRPr lang="en-GB" dirty="0"/>
                    </a:p>
                  </a:txBody>
                  <a:tcPr/>
                </a:tc>
                <a:extLst>
                  <a:ext uri="{0D108BD9-81ED-4DB2-BD59-A6C34878D82A}">
                    <a16:rowId xmlns:a16="http://schemas.microsoft.com/office/drawing/2014/main" xmlns="" val="495263373"/>
                  </a:ext>
                </a:extLst>
              </a:tr>
              <a:tr h="370840">
                <a:tc>
                  <a:txBody>
                    <a:bodyPr/>
                    <a:lstStyle/>
                    <a:p>
                      <a:pPr algn="ctr"/>
                      <a:r>
                        <a:rPr lang="en-US" dirty="0"/>
                        <a:t>30</a:t>
                      </a:r>
                      <a:endParaRPr lang="en-GB" dirty="0"/>
                    </a:p>
                  </a:txBody>
                  <a:tcPr/>
                </a:tc>
                <a:tc>
                  <a:txBody>
                    <a:bodyPr/>
                    <a:lstStyle/>
                    <a:p>
                      <a:pPr algn="ctr"/>
                      <a:r>
                        <a:rPr lang="en-US" dirty="0"/>
                        <a:t>23%</a:t>
                      </a:r>
                      <a:endParaRPr lang="en-GB" dirty="0"/>
                    </a:p>
                  </a:txBody>
                  <a:tcPr/>
                </a:tc>
                <a:extLst>
                  <a:ext uri="{0D108BD9-81ED-4DB2-BD59-A6C34878D82A}">
                    <a16:rowId xmlns:a16="http://schemas.microsoft.com/office/drawing/2014/main" xmlns="" val="2077824742"/>
                  </a:ext>
                </a:extLst>
              </a:tr>
              <a:tr h="370840">
                <a:tc>
                  <a:txBody>
                    <a:bodyPr/>
                    <a:lstStyle/>
                    <a:p>
                      <a:pPr algn="ctr"/>
                      <a:r>
                        <a:rPr lang="en-US" dirty="0"/>
                        <a:t>40</a:t>
                      </a:r>
                      <a:endParaRPr lang="en-GB" dirty="0"/>
                    </a:p>
                  </a:txBody>
                  <a:tcPr/>
                </a:tc>
                <a:tc>
                  <a:txBody>
                    <a:bodyPr/>
                    <a:lstStyle/>
                    <a:p>
                      <a:pPr algn="ctr"/>
                      <a:r>
                        <a:rPr lang="en-US" dirty="0"/>
                        <a:t>85%</a:t>
                      </a:r>
                      <a:endParaRPr lang="en-GB" dirty="0"/>
                    </a:p>
                  </a:txBody>
                  <a:tcPr/>
                </a:tc>
                <a:extLst>
                  <a:ext uri="{0D108BD9-81ED-4DB2-BD59-A6C34878D82A}">
                    <a16:rowId xmlns:a16="http://schemas.microsoft.com/office/drawing/2014/main" xmlns="" val="1879155731"/>
                  </a:ext>
                </a:extLst>
              </a:tr>
              <a:tr h="370840">
                <a:tc>
                  <a:txBody>
                    <a:bodyPr/>
                    <a:lstStyle/>
                    <a:p>
                      <a:pPr algn="ctr"/>
                      <a:r>
                        <a:rPr lang="en-US" dirty="0"/>
                        <a:t>50</a:t>
                      </a:r>
                      <a:endParaRPr lang="en-GB" dirty="0"/>
                    </a:p>
                  </a:txBody>
                  <a:tcPr/>
                </a:tc>
                <a:tc>
                  <a:txBody>
                    <a:bodyPr/>
                    <a:lstStyle/>
                    <a:p>
                      <a:pPr algn="ctr"/>
                      <a:r>
                        <a:rPr lang="en-US" dirty="0"/>
                        <a:t>99.4%</a:t>
                      </a:r>
                      <a:endParaRPr lang="en-GB" dirty="0"/>
                    </a:p>
                  </a:txBody>
                  <a:tcPr/>
                </a:tc>
                <a:extLst>
                  <a:ext uri="{0D108BD9-81ED-4DB2-BD59-A6C34878D82A}">
                    <a16:rowId xmlns:a16="http://schemas.microsoft.com/office/drawing/2014/main" xmlns="" val="3518425260"/>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C92F2DAA-3C2B-4701-B5D2-59E5420F272C}"/>
                  </a:ext>
                </a:extLst>
              </p:cNvPr>
              <p:cNvSpPr txBox="1"/>
              <p:nvPr/>
            </p:nvSpPr>
            <p:spPr>
              <a:xfrm>
                <a:off x="384238" y="4244717"/>
                <a:ext cx="4623515" cy="2308324"/>
              </a:xfrm>
              <a:prstGeom prst="rect">
                <a:avLst/>
              </a:prstGeom>
              <a:noFill/>
            </p:spPr>
            <p:txBody>
              <a:bodyPr wrap="square" rtlCol="0">
                <a:spAutoFit/>
              </a:bodyPr>
              <a:lstStyle/>
              <a:p>
                <a:r>
                  <a:rPr lang="en-US" dirty="0">
                    <a:latin typeface="Lora" pitchFamily="2" charset="0"/>
                  </a:rPr>
                  <a:t>We can decide a boundary line like this:</a:t>
                </a:r>
              </a:p>
              <a:p>
                <a:endParaRPr lang="en-GB" dirty="0"/>
              </a:p>
              <a:p>
                <a:pPr marL="285750" indent="-285750">
                  <a:buFont typeface="Arial" panose="020B0604020202020204" pitchFamily="34" charset="0"/>
                  <a:buChar char="•"/>
                </a:pPr>
                <a:r>
                  <a:rPr lang="en-GB" dirty="0">
                    <a:latin typeface="Lora" pitchFamily="2" charset="0"/>
                  </a:rPr>
                  <a:t>When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&lt;0.5</m:t>
                    </m:r>
                  </m:oMath>
                </a14:m>
                <a:r>
                  <a:rPr lang="en-GB" dirty="0">
                    <a:latin typeface="Lora" pitchFamily="2" charset="0"/>
                  </a:rPr>
                  <a:t>, regressor will be fitted as 0(NO class),</a:t>
                </a:r>
              </a:p>
              <a:p>
                <a:pPr marL="285750" indent="-285750">
                  <a:buFont typeface="Arial" panose="020B0604020202020204" pitchFamily="34" charset="0"/>
                  <a:buChar char="•"/>
                </a:pPr>
                <a:r>
                  <a:rPr lang="en-GB" dirty="0">
                    <a:latin typeface="Lora" pitchFamily="2" charset="0"/>
                  </a:rPr>
                  <a:t>When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≥0.5 </m:t>
                    </m:r>
                  </m:oMath>
                </a14:m>
                <a:r>
                  <a:rPr lang="en-GB" dirty="0">
                    <a:latin typeface="Lora" pitchFamily="2" charset="0"/>
                  </a:rPr>
                  <a:t>, regressor will be fitted as 1 (YES Class).</a:t>
                </a:r>
              </a:p>
              <a:p>
                <a:pPr marL="285750" indent="-285750">
                  <a:buFont typeface="Arial" panose="020B0604020202020204" pitchFamily="34" charset="0"/>
                  <a:buChar char="•"/>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GB" dirty="0">
                    <a:latin typeface="Lora" pitchFamily="2" charset="0"/>
                  </a:rPr>
                  <a:t> = 0.5 is called the Threshold/Cut off.  </a:t>
                </a:r>
              </a:p>
              <a:p>
                <a:pPr marL="285750" indent="-285750">
                  <a:buFont typeface="Arial" panose="020B0604020202020204" pitchFamily="34" charset="0"/>
                  <a:buChar char="•"/>
                </a:pPr>
                <a:endParaRPr lang="en-GB" dirty="0">
                  <a:latin typeface="Lora" pitchFamily="2" charset="0"/>
                </a:endParaRPr>
              </a:p>
            </p:txBody>
          </p:sp>
        </mc:Choice>
        <mc:Fallback xmlns="">
          <p:sp>
            <p:nvSpPr>
              <p:cNvPr id="8" name="TextBox 7">
                <a:extLst>
                  <a:ext uri="{FF2B5EF4-FFF2-40B4-BE49-F238E27FC236}">
                    <a16:creationId xmlns:a16="http://schemas.microsoft.com/office/drawing/2014/main" id="{C92F2DAA-3C2B-4701-B5D2-59E5420F272C}"/>
                  </a:ext>
                </a:extLst>
              </p:cNvPr>
              <p:cNvSpPr txBox="1">
                <a:spLocks noRot="1" noChangeAspect="1" noMove="1" noResize="1" noEditPoints="1" noAdjustHandles="1" noChangeArrowheads="1" noChangeShapeType="1" noTextEdit="1"/>
              </p:cNvSpPr>
              <p:nvPr/>
            </p:nvSpPr>
            <p:spPr>
              <a:xfrm>
                <a:off x="384238" y="4244717"/>
                <a:ext cx="4623515" cy="2308324"/>
              </a:xfrm>
              <a:prstGeom prst="rect">
                <a:avLst/>
              </a:prstGeom>
              <a:blipFill>
                <a:blip r:embed="rId3"/>
                <a:stretch>
                  <a:fillRect l="-1055" t="-1319" r="-2770"/>
                </a:stretch>
              </a:blipFill>
            </p:spPr>
            <p:txBody>
              <a:bodyPr/>
              <a:lstStyle/>
              <a:p>
                <a:r>
                  <a:rPr lang="en-GB">
                    <a:noFill/>
                  </a:rPr>
                  <a:t> </a:t>
                </a:r>
              </a:p>
            </p:txBody>
          </p:sp>
        </mc:Fallback>
      </mc:AlternateContent>
      <p:pic>
        <p:nvPicPr>
          <p:cNvPr id="14" name="Picture 13">
            <a:extLst>
              <a:ext uri="{FF2B5EF4-FFF2-40B4-BE49-F238E27FC236}">
                <a16:creationId xmlns:a16="http://schemas.microsoft.com/office/drawing/2014/main" xmlns="" id="{A6F84902-70D6-480C-A687-8FFC13A6800D}"/>
              </a:ext>
            </a:extLst>
          </p:cNvPr>
          <p:cNvPicPr>
            <a:picLocks noChangeAspect="1"/>
          </p:cNvPicPr>
          <p:nvPr/>
        </p:nvPicPr>
        <p:blipFill>
          <a:blip r:embed="rId4"/>
          <a:stretch>
            <a:fillRect/>
          </a:stretch>
        </p:blipFill>
        <p:spPr>
          <a:xfrm>
            <a:off x="5672601" y="4048229"/>
            <a:ext cx="4430974" cy="236369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82493452"/>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Logistic Regression</a:t>
            </a:r>
          </a:p>
        </p:txBody>
      </p:sp>
      <p:sp>
        <p:nvSpPr>
          <p:cNvPr id="9" name="TextBox 8">
            <a:extLst>
              <a:ext uri="{FF2B5EF4-FFF2-40B4-BE49-F238E27FC236}">
                <a16:creationId xmlns:a16="http://schemas.microsoft.com/office/drawing/2014/main" xmlns="" id="{04755C38-ECEE-4052-9BB7-0FDCD4C89FA8}"/>
              </a:ext>
            </a:extLst>
          </p:cNvPr>
          <p:cNvSpPr txBox="1"/>
          <p:nvPr/>
        </p:nvSpPr>
        <p:spPr>
          <a:xfrm>
            <a:off x="384237" y="1074568"/>
            <a:ext cx="11423525" cy="3862596"/>
          </a:xfrm>
          <a:prstGeom prst="rect">
            <a:avLst/>
          </a:prstGeom>
          <a:noFill/>
        </p:spPr>
        <p:txBody>
          <a:bodyPr wrap="square">
            <a:spAutoFit/>
          </a:bodyPr>
          <a:lstStyle/>
          <a:p>
            <a:pPr algn="just">
              <a:lnSpc>
                <a:spcPct val="200000"/>
              </a:lnSpc>
            </a:pPr>
            <a:r>
              <a:rPr lang="en-US" sz="2000" b="1" i="0" dirty="0">
                <a:solidFill>
                  <a:srgbClr val="00B050"/>
                </a:solidFill>
                <a:effectLst/>
                <a:latin typeface="Lora" pitchFamily="2" charset="0"/>
              </a:rPr>
              <a:t>Type of Logistic Regression:</a:t>
            </a:r>
          </a:p>
          <a:p>
            <a:pPr algn="just"/>
            <a:r>
              <a:rPr lang="en-US" sz="2000" b="0" i="0" dirty="0">
                <a:solidFill>
                  <a:srgbClr val="333333"/>
                </a:solidFill>
                <a:effectLst/>
                <a:latin typeface="Lora" pitchFamily="2" charset="0"/>
              </a:rPr>
              <a:t>On the basis of the categories, Logistic Regression can be classified into three types:</a:t>
            </a:r>
          </a:p>
          <a:p>
            <a:pPr marL="342900" indent="-342900" algn="just">
              <a:spcBef>
                <a:spcPts val="600"/>
              </a:spcBef>
              <a:buFont typeface="Arial" panose="020B0604020202020204" pitchFamily="34" charset="0"/>
              <a:buChar char="•"/>
            </a:pPr>
            <a:r>
              <a:rPr lang="en-US" sz="2000" b="1" i="0" dirty="0">
                <a:solidFill>
                  <a:srgbClr val="000000"/>
                </a:solidFill>
                <a:effectLst/>
                <a:latin typeface="Lora" pitchFamily="2" charset="0"/>
              </a:rPr>
              <a:t>Binomial:</a:t>
            </a:r>
            <a:r>
              <a:rPr lang="en-US" sz="2000" b="0" i="0" dirty="0">
                <a:solidFill>
                  <a:srgbClr val="000000"/>
                </a:solidFill>
                <a:effectLst/>
                <a:latin typeface="Lora" pitchFamily="2" charset="0"/>
              </a:rPr>
              <a:t> In binomial Logistic regression, there can be only two possible types of the dependent variables, such as 0 or 1, Pass or Fail, etc.</a:t>
            </a:r>
          </a:p>
          <a:p>
            <a:pPr marL="342900" indent="-342900" algn="just">
              <a:spcBef>
                <a:spcPts val="600"/>
              </a:spcBef>
              <a:buFont typeface="Arial" panose="020B0604020202020204" pitchFamily="34" charset="0"/>
              <a:buChar char="•"/>
            </a:pPr>
            <a:endParaRPr lang="en-US" sz="2000" b="0" i="0" dirty="0">
              <a:solidFill>
                <a:srgbClr val="000000"/>
              </a:solidFill>
              <a:effectLst/>
              <a:latin typeface="Lora" pitchFamily="2" charset="0"/>
            </a:endParaRPr>
          </a:p>
          <a:p>
            <a:pPr marL="342900" indent="-342900" algn="just">
              <a:spcBef>
                <a:spcPts val="600"/>
              </a:spcBef>
              <a:buFont typeface="Arial" panose="020B0604020202020204" pitchFamily="34" charset="0"/>
              <a:buChar char="•"/>
            </a:pPr>
            <a:r>
              <a:rPr lang="en-US" sz="2000" b="1" i="0" dirty="0">
                <a:solidFill>
                  <a:srgbClr val="000000"/>
                </a:solidFill>
                <a:effectLst/>
                <a:latin typeface="Lora" pitchFamily="2" charset="0"/>
              </a:rPr>
              <a:t>Multinomial:</a:t>
            </a:r>
            <a:r>
              <a:rPr lang="en-US" sz="2000" b="0" i="0" dirty="0">
                <a:solidFill>
                  <a:srgbClr val="000000"/>
                </a:solidFill>
                <a:effectLst/>
                <a:latin typeface="Lora" pitchFamily="2" charset="0"/>
              </a:rPr>
              <a:t> In multinomial Logistic regression, there can be 3 or more possible unordered types of the dependent variable, such as "cat", "dogs", or "sheep”.</a:t>
            </a:r>
          </a:p>
          <a:p>
            <a:pPr marL="342900" indent="-342900" algn="just">
              <a:spcBef>
                <a:spcPts val="600"/>
              </a:spcBef>
              <a:buFont typeface="Arial" panose="020B0604020202020204" pitchFamily="34" charset="0"/>
              <a:buChar char="•"/>
            </a:pPr>
            <a:endParaRPr lang="en-US" sz="2000" b="0" i="0" dirty="0">
              <a:solidFill>
                <a:srgbClr val="000000"/>
              </a:solidFill>
              <a:effectLst/>
              <a:latin typeface="Lora" pitchFamily="2" charset="0"/>
            </a:endParaRPr>
          </a:p>
          <a:p>
            <a:pPr marL="342900" indent="-342900" algn="just">
              <a:spcBef>
                <a:spcPts val="600"/>
              </a:spcBef>
              <a:buFont typeface="Arial" panose="020B0604020202020204" pitchFamily="34" charset="0"/>
              <a:buChar char="•"/>
            </a:pPr>
            <a:r>
              <a:rPr lang="en-US" sz="2000" b="1" i="0" dirty="0">
                <a:solidFill>
                  <a:srgbClr val="000000"/>
                </a:solidFill>
                <a:effectLst/>
                <a:latin typeface="Lora" pitchFamily="2" charset="0"/>
              </a:rPr>
              <a:t>Ordinal:</a:t>
            </a:r>
            <a:r>
              <a:rPr lang="en-US" sz="2000" b="0" i="0" dirty="0">
                <a:solidFill>
                  <a:srgbClr val="000000"/>
                </a:solidFill>
                <a:effectLst/>
                <a:latin typeface="Lora" pitchFamily="2" charset="0"/>
              </a:rPr>
              <a:t> In ordinal Logistic regression, there can be 3 or more possible ordered types of dependent variables, such as “Low", "Medium", or "High".</a:t>
            </a:r>
          </a:p>
        </p:txBody>
      </p:sp>
    </p:spTree>
    <p:extLst>
      <p:ext uri="{BB962C8B-B14F-4D97-AF65-F5344CB8AC3E}">
        <p14:creationId xmlns:p14="http://schemas.microsoft.com/office/powerpoint/2010/main" val="3283245354"/>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Logistic Regression</a:t>
            </a:r>
          </a:p>
        </p:txBody>
      </p:sp>
      <p:sp>
        <p:nvSpPr>
          <p:cNvPr id="3" name="TextBox 2">
            <a:extLst>
              <a:ext uri="{FF2B5EF4-FFF2-40B4-BE49-F238E27FC236}">
                <a16:creationId xmlns:a16="http://schemas.microsoft.com/office/drawing/2014/main" xmlns="" id="{77B67510-6693-45DA-9102-61AEB971B4AB}"/>
              </a:ext>
            </a:extLst>
          </p:cNvPr>
          <p:cNvSpPr txBox="1"/>
          <p:nvPr/>
        </p:nvSpPr>
        <p:spPr>
          <a:xfrm>
            <a:off x="412980" y="1228513"/>
            <a:ext cx="11422704" cy="369332"/>
          </a:xfrm>
          <a:prstGeom prst="rect">
            <a:avLst/>
          </a:prstGeom>
          <a:solidFill>
            <a:schemeClr val="tx1">
              <a:lumMod val="85000"/>
              <a:lumOff val="15000"/>
            </a:schemeClr>
          </a:solidFill>
        </p:spPr>
        <p:txBody>
          <a:bodyPr wrap="square" rtlCol="0">
            <a:spAutoFit/>
          </a:bodyPr>
          <a:lstStyle/>
          <a:p>
            <a:r>
              <a:rPr lang="en-US" b="1" dirty="0">
                <a:solidFill>
                  <a:srgbClr val="FF0000"/>
                </a:solidFill>
              </a:rPr>
              <a:t>Review Questions</a:t>
            </a:r>
          </a:p>
        </p:txBody>
      </p:sp>
      <p:graphicFrame>
        <p:nvGraphicFramePr>
          <p:cNvPr id="4" name="Table 4">
            <a:extLst>
              <a:ext uri="{FF2B5EF4-FFF2-40B4-BE49-F238E27FC236}">
                <a16:creationId xmlns:a16="http://schemas.microsoft.com/office/drawing/2014/main" xmlns="" id="{AC0C33A4-7928-43E6-A806-1D6D0606FBEC}"/>
              </a:ext>
            </a:extLst>
          </p:cNvPr>
          <p:cNvGraphicFramePr>
            <a:graphicFrameLocks noGrp="1"/>
          </p:cNvGraphicFramePr>
          <p:nvPr>
            <p:extLst>
              <p:ext uri="{D42A27DB-BD31-4B8C-83A1-F6EECF244321}">
                <p14:modId xmlns:p14="http://schemas.microsoft.com/office/powerpoint/2010/main" val="90645456"/>
              </p:ext>
            </p:extLst>
          </p:nvPr>
        </p:nvGraphicFramePr>
        <p:xfrm>
          <a:off x="812799" y="2569672"/>
          <a:ext cx="3991020" cy="2161915"/>
        </p:xfrm>
        <a:graphic>
          <a:graphicData uri="http://schemas.openxmlformats.org/drawingml/2006/table">
            <a:tbl>
              <a:tblPr firstRow="1" bandRow="1">
                <a:tableStyleId>{073A0DAA-6AF3-43AB-8588-CEC1D06C72B9}</a:tableStyleId>
              </a:tblPr>
              <a:tblGrid>
                <a:gridCol w="997755">
                  <a:extLst>
                    <a:ext uri="{9D8B030D-6E8A-4147-A177-3AD203B41FA5}">
                      <a16:colId xmlns:a16="http://schemas.microsoft.com/office/drawing/2014/main" xmlns="" val="1179295610"/>
                    </a:ext>
                  </a:extLst>
                </a:gridCol>
                <a:gridCol w="997755">
                  <a:extLst>
                    <a:ext uri="{9D8B030D-6E8A-4147-A177-3AD203B41FA5}">
                      <a16:colId xmlns:a16="http://schemas.microsoft.com/office/drawing/2014/main" xmlns="" val="348205141"/>
                    </a:ext>
                  </a:extLst>
                </a:gridCol>
                <a:gridCol w="997755">
                  <a:extLst>
                    <a:ext uri="{9D8B030D-6E8A-4147-A177-3AD203B41FA5}">
                      <a16:colId xmlns:a16="http://schemas.microsoft.com/office/drawing/2014/main" xmlns="" val="2539605949"/>
                    </a:ext>
                  </a:extLst>
                </a:gridCol>
                <a:gridCol w="997755">
                  <a:extLst>
                    <a:ext uri="{9D8B030D-6E8A-4147-A177-3AD203B41FA5}">
                      <a16:colId xmlns:a16="http://schemas.microsoft.com/office/drawing/2014/main" xmlns="" val="1205124190"/>
                    </a:ext>
                  </a:extLst>
                </a:gridCol>
              </a:tblGrid>
              <a:tr h="308845">
                <a:tc>
                  <a:txBody>
                    <a:bodyPr/>
                    <a:lstStyle/>
                    <a:p>
                      <a:pPr algn="ctr"/>
                      <a:r>
                        <a:rPr lang="en-US" sz="1200" dirty="0"/>
                        <a:t>Customer#</a:t>
                      </a:r>
                      <a:endParaRPr lang="en-GB" sz="1200" dirty="0"/>
                    </a:p>
                  </a:txBody>
                  <a:tcPr/>
                </a:tc>
                <a:tc>
                  <a:txBody>
                    <a:bodyPr/>
                    <a:lstStyle/>
                    <a:p>
                      <a:pPr algn="ctr"/>
                      <a:r>
                        <a:rPr lang="en-US" sz="1200" dirty="0"/>
                        <a:t>Income</a:t>
                      </a:r>
                      <a:endParaRPr lang="en-GB" sz="1200" dirty="0"/>
                    </a:p>
                  </a:txBody>
                  <a:tcPr/>
                </a:tc>
                <a:tc>
                  <a:txBody>
                    <a:bodyPr/>
                    <a:lstStyle/>
                    <a:p>
                      <a:pPr algn="ctr"/>
                      <a:r>
                        <a:rPr lang="en-US" sz="1200" dirty="0" err="1"/>
                        <a:t>Lot_Size</a:t>
                      </a:r>
                      <a:endParaRPr lang="en-GB" sz="1200" dirty="0"/>
                    </a:p>
                  </a:txBody>
                  <a:tcPr/>
                </a:tc>
                <a:tc>
                  <a:txBody>
                    <a:bodyPr/>
                    <a:lstStyle/>
                    <a:p>
                      <a:pPr algn="ctr"/>
                      <a:r>
                        <a:rPr lang="en-US" sz="1200" dirty="0"/>
                        <a:t>Ownership</a:t>
                      </a:r>
                      <a:endParaRPr lang="en-GB" sz="1200" dirty="0"/>
                    </a:p>
                  </a:txBody>
                  <a:tcPr/>
                </a:tc>
                <a:extLst>
                  <a:ext uri="{0D108BD9-81ED-4DB2-BD59-A6C34878D82A}">
                    <a16:rowId xmlns:a16="http://schemas.microsoft.com/office/drawing/2014/main" xmlns="" val="2226590204"/>
                  </a:ext>
                </a:extLst>
              </a:tr>
              <a:tr h="308845">
                <a:tc>
                  <a:txBody>
                    <a:bodyPr/>
                    <a:lstStyle/>
                    <a:p>
                      <a:pPr algn="ctr"/>
                      <a:r>
                        <a:rPr lang="en-US" sz="1200" dirty="0"/>
                        <a:t>1</a:t>
                      </a:r>
                      <a:endParaRPr lang="en-GB" sz="1200" dirty="0"/>
                    </a:p>
                  </a:txBody>
                  <a:tcPr/>
                </a:tc>
                <a:tc>
                  <a:txBody>
                    <a:bodyPr/>
                    <a:lstStyle/>
                    <a:p>
                      <a:pPr algn="ctr"/>
                      <a:r>
                        <a:rPr lang="en-US" sz="1200" dirty="0"/>
                        <a:t>60.0</a:t>
                      </a:r>
                      <a:endParaRPr lang="en-GB" sz="1200" dirty="0"/>
                    </a:p>
                  </a:txBody>
                  <a:tcPr/>
                </a:tc>
                <a:tc>
                  <a:txBody>
                    <a:bodyPr/>
                    <a:lstStyle/>
                    <a:p>
                      <a:pPr algn="ctr"/>
                      <a:r>
                        <a:rPr lang="en-US" sz="1200" dirty="0"/>
                        <a:t>18.4</a:t>
                      </a:r>
                      <a:endParaRPr lang="en-GB" sz="1200" dirty="0"/>
                    </a:p>
                  </a:txBody>
                  <a:tcPr/>
                </a:tc>
                <a:tc>
                  <a:txBody>
                    <a:bodyPr/>
                    <a:lstStyle/>
                    <a:p>
                      <a:pPr algn="ctr"/>
                      <a:r>
                        <a:rPr lang="en-US" sz="1200" dirty="0">
                          <a:latin typeface="Lora" pitchFamily="2" charset="0"/>
                        </a:rPr>
                        <a:t>?</a:t>
                      </a:r>
                      <a:endParaRPr lang="en-GB" sz="1200" dirty="0">
                        <a:latin typeface="Lora" pitchFamily="2" charset="0"/>
                      </a:endParaRPr>
                    </a:p>
                  </a:txBody>
                  <a:tcPr/>
                </a:tc>
                <a:extLst>
                  <a:ext uri="{0D108BD9-81ED-4DB2-BD59-A6C34878D82A}">
                    <a16:rowId xmlns:a16="http://schemas.microsoft.com/office/drawing/2014/main" xmlns="" val="1035919934"/>
                  </a:ext>
                </a:extLst>
              </a:tr>
              <a:tr h="308845">
                <a:tc>
                  <a:txBody>
                    <a:bodyPr/>
                    <a:lstStyle/>
                    <a:p>
                      <a:pPr algn="ctr"/>
                      <a:r>
                        <a:rPr lang="en-US" sz="1200" dirty="0"/>
                        <a:t>2</a:t>
                      </a:r>
                      <a:endParaRPr lang="en-GB" sz="1200" dirty="0"/>
                    </a:p>
                  </a:txBody>
                  <a:tcPr/>
                </a:tc>
                <a:tc>
                  <a:txBody>
                    <a:bodyPr/>
                    <a:lstStyle/>
                    <a:p>
                      <a:pPr algn="ctr"/>
                      <a:r>
                        <a:rPr lang="en-US" sz="1200" dirty="0"/>
                        <a:t>64.8</a:t>
                      </a:r>
                      <a:endParaRPr lang="en-GB" sz="1200" dirty="0"/>
                    </a:p>
                  </a:txBody>
                  <a:tcPr/>
                </a:tc>
                <a:tc>
                  <a:txBody>
                    <a:bodyPr/>
                    <a:lstStyle/>
                    <a:p>
                      <a:pPr algn="ctr"/>
                      <a:r>
                        <a:rPr lang="en-US" sz="1200" dirty="0"/>
                        <a:t>21.6</a:t>
                      </a:r>
                      <a:endParaRPr lang="en-GB" sz="1200" dirty="0"/>
                    </a:p>
                  </a:txBody>
                  <a:tcPr/>
                </a:tc>
                <a:tc>
                  <a:txBody>
                    <a:bodyPr/>
                    <a:lstStyle/>
                    <a:p>
                      <a:pPr algn="ctr"/>
                      <a:r>
                        <a:rPr lang="en-US" sz="1200" dirty="0">
                          <a:latin typeface="Lora" pitchFamily="2" charset="0"/>
                        </a:rPr>
                        <a:t>?</a:t>
                      </a:r>
                      <a:endParaRPr lang="en-GB" sz="1200" dirty="0">
                        <a:latin typeface="Lora" pitchFamily="2" charset="0"/>
                      </a:endParaRPr>
                    </a:p>
                  </a:txBody>
                  <a:tcPr/>
                </a:tc>
                <a:extLst>
                  <a:ext uri="{0D108BD9-81ED-4DB2-BD59-A6C34878D82A}">
                    <a16:rowId xmlns:a16="http://schemas.microsoft.com/office/drawing/2014/main" xmlns="" val="3002620918"/>
                  </a:ext>
                </a:extLst>
              </a:tr>
              <a:tr h="308845">
                <a:tc>
                  <a:txBody>
                    <a:bodyPr/>
                    <a:lstStyle/>
                    <a:p>
                      <a:pPr algn="ctr"/>
                      <a:r>
                        <a:rPr lang="en-US" sz="1200" dirty="0"/>
                        <a:t>3</a:t>
                      </a:r>
                      <a:endParaRPr lang="en-GB" sz="1200" dirty="0"/>
                    </a:p>
                  </a:txBody>
                  <a:tcPr/>
                </a:tc>
                <a:tc>
                  <a:txBody>
                    <a:bodyPr/>
                    <a:lstStyle/>
                    <a:p>
                      <a:pPr algn="ctr"/>
                      <a:r>
                        <a:rPr lang="en-US" sz="1200" dirty="0"/>
                        <a:t>84.0</a:t>
                      </a:r>
                      <a:endParaRPr lang="en-GB" sz="1200" dirty="0"/>
                    </a:p>
                  </a:txBody>
                  <a:tcPr/>
                </a:tc>
                <a:tc>
                  <a:txBody>
                    <a:bodyPr/>
                    <a:lstStyle/>
                    <a:p>
                      <a:pPr algn="ctr"/>
                      <a:r>
                        <a:rPr lang="en-US" sz="1200" dirty="0"/>
                        <a:t>17.6</a:t>
                      </a:r>
                      <a:endParaRPr lang="en-GB" sz="1200" dirty="0"/>
                    </a:p>
                  </a:txBody>
                  <a:tcPr/>
                </a:tc>
                <a:tc>
                  <a:txBody>
                    <a:bodyPr/>
                    <a:lstStyle/>
                    <a:p>
                      <a:pPr algn="ctr"/>
                      <a:r>
                        <a:rPr lang="en-US" sz="1200" dirty="0">
                          <a:latin typeface="Lora" pitchFamily="2" charset="0"/>
                        </a:rPr>
                        <a:t>?</a:t>
                      </a:r>
                      <a:endParaRPr lang="en-GB" sz="1200" dirty="0">
                        <a:latin typeface="Lora" pitchFamily="2" charset="0"/>
                      </a:endParaRPr>
                    </a:p>
                  </a:txBody>
                  <a:tcPr/>
                </a:tc>
                <a:extLst>
                  <a:ext uri="{0D108BD9-81ED-4DB2-BD59-A6C34878D82A}">
                    <a16:rowId xmlns:a16="http://schemas.microsoft.com/office/drawing/2014/main" xmlns="" val="1307008695"/>
                  </a:ext>
                </a:extLst>
              </a:tr>
              <a:tr h="308845">
                <a:tc>
                  <a:txBody>
                    <a:bodyPr/>
                    <a:lstStyle/>
                    <a:p>
                      <a:pPr algn="ctr"/>
                      <a:r>
                        <a:rPr lang="en-US" sz="1200" dirty="0"/>
                        <a:t>4</a:t>
                      </a:r>
                      <a:endParaRPr lang="en-GB" sz="1200" dirty="0"/>
                    </a:p>
                  </a:txBody>
                  <a:tcPr/>
                </a:tc>
                <a:tc>
                  <a:txBody>
                    <a:bodyPr/>
                    <a:lstStyle/>
                    <a:p>
                      <a:pPr algn="ctr"/>
                      <a:r>
                        <a:rPr lang="en-US" sz="1200" dirty="0"/>
                        <a:t>59.4</a:t>
                      </a:r>
                      <a:endParaRPr lang="en-GB" sz="1200" dirty="0"/>
                    </a:p>
                  </a:txBody>
                  <a:tcPr/>
                </a:tc>
                <a:tc>
                  <a:txBody>
                    <a:bodyPr/>
                    <a:lstStyle/>
                    <a:p>
                      <a:pPr algn="ctr"/>
                      <a:r>
                        <a:rPr lang="en-US" sz="1200" dirty="0"/>
                        <a:t>16.0</a:t>
                      </a:r>
                      <a:endParaRPr lang="en-GB" sz="1200" dirty="0"/>
                    </a:p>
                  </a:txBody>
                  <a:tcPr/>
                </a:tc>
                <a:tc>
                  <a:txBody>
                    <a:bodyPr/>
                    <a:lstStyle/>
                    <a:p>
                      <a:pPr algn="ctr"/>
                      <a:r>
                        <a:rPr lang="en-US" sz="1200" dirty="0">
                          <a:latin typeface="Lora" pitchFamily="2" charset="0"/>
                        </a:rPr>
                        <a:t>?</a:t>
                      </a:r>
                      <a:endParaRPr lang="en-GB" sz="1200" dirty="0">
                        <a:latin typeface="Lora" pitchFamily="2" charset="0"/>
                      </a:endParaRPr>
                    </a:p>
                  </a:txBody>
                  <a:tcPr/>
                </a:tc>
                <a:extLst>
                  <a:ext uri="{0D108BD9-81ED-4DB2-BD59-A6C34878D82A}">
                    <a16:rowId xmlns:a16="http://schemas.microsoft.com/office/drawing/2014/main" xmlns="" val="4237032420"/>
                  </a:ext>
                </a:extLst>
              </a:tr>
              <a:tr h="308845">
                <a:tc>
                  <a:txBody>
                    <a:bodyPr/>
                    <a:lstStyle/>
                    <a:p>
                      <a:pPr algn="ctr"/>
                      <a:r>
                        <a:rPr lang="en-US" sz="1200" dirty="0"/>
                        <a:t>5</a:t>
                      </a:r>
                      <a:endParaRPr lang="en-GB" sz="1200" dirty="0"/>
                    </a:p>
                  </a:txBody>
                  <a:tcPr/>
                </a:tc>
                <a:tc>
                  <a:txBody>
                    <a:bodyPr/>
                    <a:lstStyle/>
                    <a:p>
                      <a:pPr algn="ctr"/>
                      <a:r>
                        <a:rPr lang="en-US" sz="1200" dirty="0"/>
                        <a:t>108.0</a:t>
                      </a:r>
                      <a:endParaRPr lang="en-GB" sz="1200" dirty="0"/>
                    </a:p>
                  </a:txBody>
                  <a:tcPr/>
                </a:tc>
                <a:tc>
                  <a:txBody>
                    <a:bodyPr/>
                    <a:lstStyle/>
                    <a:p>
                      <a:pPr algn="ctr"/>
                      <a:r>
                        <a:rPr lang="en-US" sz="1200" dirty="0"/>
                        <a:t>17.6</a:t>
                      </a:r>
                      <a:endParaRPr lang="en-GB" sz="1200" dirty="0"/>
                    </a:p>
                  </a:txBody>
                  <a:tcPr/>
                </a:tc>
                <a:tc>
                  <a:txBody>
                    <a:bodyPr/>
                    <a:lstStyle/>
                    <a:p>
                      <a:pPr algn="ctr"/>
                      <a:r>
                        <a:rPr lang="en-US" sz="1200" dirty="0">
                          <a:latin typeface="Lora" pitchFamily="2" charset="0"/>
                        </a:rPr>
                        <a:t>?</a:t>
                      </a:r>
                      <a:endParaRPr lang="en-GB" sz="1200" dirty="0">
                        <a:latin typeface="Lora" pitchFamily="2" charset="0"/>
                      </a:endParaRPr>
                    </a:p>
                  </a:txBody>
                  <a:tcPr/>
                </a:tc>
                <a:extLst>
                  <a:ext uri="{0D108BD9-81ED-4DB2-BD59-A6C34878D82A}">
                    <a16:rowId xmlns:a16="http://schemas.microsoft.com/office/drawing/2014/main" xmlns="" val="236304540"/>
                  </a:ext>
                </a:extLst>
              </a:tr>
              <a:tr h="308845">
                <a:tc>
                  <a:txBody>
                    <a:bodyPr/>
                    <a:lstStyle/>
                    <a:p>
                      <a:pPr algn="ctr"/>
                      <a:r>
                        <a:rPr lang="en-US" sz="1200" dirty="0"/>
                        <a:t>6</a:t>
                      </a:r>
                      <a:endParaRPr lang="en-GB" sz="1200" dirty="0"/>
                    </a:p>
                  </a:txBody>
                  <a:tcPr/>
                </a:tc>
                <a:tc>
                  <a:txBody>
                    <a:bodyPr/>
                    <a:lstStyle/>
                    <a:p>
                      <a:pPr algn="ctr"/>
                      <a:r>
                        <a:rPr lang="en-US" sz="1200" dirty="0"/>
                        <a:t>75</a:t>
                      </a:r>
                      <a:endParaRPr lang="en-GB" sz="1200" dirty="0"/>
                    </a:p>
                  </a:txBody>
                  <a:tcPr/>
                </a:tc>
                <a:tc>
                  <a:txBody>
                    <a:bodyPr/>
                    <a:lstStyle/>
                    <a:p>
                      <a:pPr algn="ctr"/>
                      <a:r>
                        <a:rPr lang="en-US" sz="1200" dirty="0"/>
                        <a:t>19.6</a:t>
                      </a:r>
                      <a:endParaRPr lang="en-GB" sz="1200" dirty="0"/>
                    </a:p>
                  </a:txBody>
                  <a:tcPr/>
                </a:tc>
                <a:tc>
                  <a:txBody>
                    <a:bodyPr/>
                    <a:lstStyle/>
                    <a:p>
                      <a:pPr algn="ctr"/>
                      <a:r>
                        <a:rPr lang="en-US" sz="1200" dirty="0">
                          <a:latin typeface="Lora" pitchFamily="2" charset="0"/>
                        </a:rPr>
                        <a:t>?</a:t>
                      </a:r>
                      <a:endParaRPr lang="en-GB" sz="1200" dirty="0">
                        <a:latin typeface="Lora" pitchFamily="2" charset="0"/>
                      </a:endParaRPr>
                    </a:p>
                  </a:txBody>
                  <a:tcPr/>
                </a:tc>
                <a:extLst>
                  <a:ext uri="{0D108BD9-81ED-4DB2-BD59-A6C34878D82A}">
                    <a16:rowId xmlns:a16="http://schemas.microsoft.com/office/drawing/2014/main" xmlns="" val="4046327506"/>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CED537AD-2D10-4763-9F13-9C85C8EB3A84}"/>
                  </a:ext>
                </a:extLst>
              </p:cNvPr>
              <p:cNvSpPr txBox="1"/>
              <p:nvPr/>
            </p:nvSpPr>
            <p:spPr>
              <a:xfrm>
                <a:off x="746976" y="4873256"/>
                <a:ext cx="9899375" cy="1569660"/>
              </a:xfrm>
              <a:prstGeom prst="rect">
                <a:avLst/>
              </a:prstGeom>
              <a:noFill/>
            </p:spPr>
            <p:txBody>
              <a:bodyPr wrap="square" rtlCol="0">
                <a:spAutoFit/>
              </a:bodyPr>
              <a:lstStyle/>
              <a:p>
                <a:r>
                  <a:rPr lang="en-US" sz="1600" dirty="0">
                    <a:latin typeface="Lora" pitchFamily="2" charset="0"/>
                  </a:rPr>
                  <a:t>Consider,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𝒃</m:t>
                        </m:r>
                      </m:e>
                      <m:sub>
                        <m:r>
                          <a:rPr lang="en-US" sz="1600" b="1" i="1" smtClean="0">
                            <a:latin typeface="Cambria Math" panose="02040503050406030204" pitchFamily="18" charset="0"/>
                          </a:rPr>
                          <m:t>𝟎</m:t>
                        </m:r>
                      </m:sub>
                    </m:sSub>
                    <m:r>
                      <a:rPr lang="en-US" sz="1600" b="1" i="1" smtClean="0">
                        <a:latin typeface="Cambria Math" panose="02040503050406030204" pitchFamily="18" charset="0"/>
                      </a:rPr>
                      <m:t>=−</m:t>
                    </m:r>
                    <m:r>
                      <a:rPr lang="en-US" sz="1600" b="1" i="1" smtClean="0">
                        <a:latin typeface="Cambria Math" panose="02040503050406030204" pitchFamily="18" charset="0"/>
                      </a:rPr>
                      <m:t>𝟐𝟓</m:t>
                    </m:r>
                    <m:r>
                      <a:rPr lang="en-US" sz="1600" b="1" i="1" smtClean="0">
                        <a:latin typeface="Cambria Math" panose="02040503050406030204" pitchFamily="18" charset="0"/>
                      </a:rPr>
                      <m:t>.</m:t>
                    </m:r>
                    <m:r>
                      <a:rPr lang="en-US" sz="1600" b="1" i="1" smtClean="0">
                        <a:latin typeface="Cambria Math" panose="02040503050406030204" pitchFamily="18" charset="0"/>
                      </a:rPr>
                      <m:t>𝟗𝟑𝟖𝟐</m:t>
                    </m:r>
                    <m:r>
                      <a:rPr lang="en-US" sz="1600" b="1" i="1" smtClean="0">
                        <a:latin typeface="Cambria Math" panose="02040503050406030204" pitchFamily="18" charset="0"/>
                      </a:rPr>
                      <m:t> , </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𝒃</m:t>
                        </m:r>
                      </m:e>
                      <m:sub>
                        <m:r>
                          <a:rPr lang="en-US" sz="1600" b="1" i="1" smtClean="0">
                            <a:latin typeface="Cambria Math" panose="02040503050406030204" pitchFamily="18" charset="0"/>
                          </a:rPr>
                          <m:t>𝟏</m:t>
                        </m:r>
                      </m:sub>
                    </m:sSub>
                    <m:r>
                      <a:rPr lang="en-US" sz="1600" b="1" i="1" smtClean="0">
                        <a:latin typeface="Cambria Math" panose="02040503050406030204" pitchFamily="18" charset="0"/>
                      </a:rPr>
                      <m:t>=</m:t>
                    </m:r>
                    <m:r>
                      <a:rPr lang="en-US" sz="1600" b="1" i="1" smtClean="0">
                        <a:latin typeface="Cambria Math" panose="02040503050406030204" pitchFamily="18" charset="0"/>
                      </a:rPr>
                      <m:t>𝟎</m:t>
                    </m:r>
                    <m:r>
                      <a:rPr lang="en-US" sz="1600" b="1" i="1" smtClean="0">
                        <a:latin typeface="Cambria Math" panose="02040503050406030204" pitchFamily="18" charset="0"/>
                      </a:rPr>
                      <m:t>.</m:t>
                    </m:r>
                    <m:r>
                      <a:rPr lang="en-US" sz="1600" b="1" i="1" smtClean="0">
                        <a:latin typeface="Cambria Math" panose="02040503050406030204" pitchFamily="18" charset="0"/>
                      </a:rPr>
                      <m:t>𝟏𝟏𝟎𝟗</m:t>
                    </m:r>
                    <m:r>
                      <a:rPr lang="en-US" sz="1600" b="1" i="1" smtClean="0">
                        <a:latin typeface="Cambria Math" panose="02040503050406030204" pitchFamily="18" charset="0"/>
                      </a:rPr>
                      <m:t>,  </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𝒃</m:t>
                        </m:r>
                      </m:e>
                      <m:sub>
                        <m:r>
                          <a:rPr lang="en-US" sz="1600" b="1" i="1" smtClean="0">
                            <a:latin typeface="Cambria Math" panose="02040503050406030204" pitchFamily="18" charset="0"/>
                          </a:rPr>
                          <m:t>𝟐</m:t>
                        </m:r>
                      </m:sub>
                    </m:sSub>
                    <m:r>
                      <a:rPr lang="en-US" sz="1600" b="1" i="1" smtClean="0">
                        <a:latin typeface="Cambria Math" panose="02040503050406030204" pitchFamily="18" charset="0"/>
                      </a:rPr>
                      <m:t>=</m:t>
                    </m:r>
                    <m:r>
                      <a:rPr lang="en-US" sz="1600" b="1" i="1" smtClean="0">
                        <a:latin typeface="Cambria Math" panose="02040503050406030204" pitchFamily="18" charset="0"/>
                      </a:rPr>
                      <m:t>𝟎</m:t>
                    </m:r>
                    <m:r>
                      <a:rPr lang="en-US" sz="1600" b="1" i="1" smtClean="0">
                        <a:latin typeface="Cambria Math" panose="02040503050406030204" pitchFamily="18" charset="0"/>
                      </a:rPr>
                      <m:t>.</m:t>
                    </m:r>
                    <m:r>
                      <a:rPr lang="en-US" sz="1600" b="1" i="1" smtClean="0">
                        <a:latin typeface="Cambria Math" panose="02040503050406030204" pitchFamily="18" charset="0"/>
                      </a:rPr>
                      <m:t>𝟗𝟔𝟑𝟖</m:t>
                    </m:r>
                    <m:r>
                      <a:rPr lang="en-US" sz="1600" b="0" i="1" smtClean="0">
                        <a:latin typeface="Cambria Math" panose="02040503050406030204" pitchFamily="18" charset="0"/>
                      </a:rPr>
                      <m:t>, </m:t>
                    </m:r>
                  </m:oMath>
                </a14:m>
                <a:endParaRPr lang="en-US" sz="1600" b="0" i="1" dirty="0">
                  <a:latin typeface="Cambria Math" panose="02040503050406030204" pitchFamily="18" charset="0"/>
                </a:endParaRPr>
              </a:p>
              <a:p>
                <a14:m>
                  <m:oMath xmlns:m="http://schemas.openxmlformats.org/officeDocument/2006/math">
                    <m:r>
                      <a:rPr lang="en-US" sz="1600" b="0" i="1" smtClean="0">
                        <a:latin typeface="Cambria Math" panose="02040503050406030204" pitchFamily="18" charset="0"/>
                      </a:rPr>
                      <m:t>𝑤h𝑒𝑟𝑒</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𝑎𝑛𝑑</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 </m:t>
                    </m:r>
                  </m:oMath>
                </a14:m>
                <a:r>
                  <a:rPr lang="en-GB" sz="1600" dirty="0">
                    <a:latin typeface="Lora" pitchFamily="2" charset="0"/>
                  </a:rPr>
                  <a:t>are for the “Income” and “</a:t>
                </a:r>
                <a:r>
                  <a:rPr lang="en-GB" sz="1600" dirty="0" err="1">
                    <a:latin typeface="Lora" pitchFamily="2" charset="0"/>
                  </a:rPr>
                  <a:t>Lot_Size</a:t>
                </a:r>
                <a:r>
                  <a:rPr lang="en-GB" sz="1600" dirty="0">
                    <a:latin typeface="Lora" pitchFamily="2" charset="0"/>
                  </a:rPr>
                  <a:t>” variables, respectively. </a:t>
                </a:r>
              </a:p>
              <a:p>
                <a:endParaRPr lang="en-GB" sz="1600" dirty="0">
                  <a:latin typeface="Lora" pitchFamily="2" charset="0"/>
                </a:endParaRPr>
              </a:p>
              <a:p>
                <a:r>
                  <a:rPr lang="en-GB" sz="1600" dirty="0">
                    <a:latin typeface="Lora" pitchFamily="2" charset="0"/>
                  </a:rPr>
                  <a:t>Construct a Logistic Regression model with Threshold = 0.75, classify the 6 customers as “Owner” or “Nonowner”: if p&gt;=0.75 then the case will be classified as “Owner”. </a:t>
                </a:r>
              </a:p>
              <a:p>
                <a:r>
                  <a:rPr lang="en-GB" sz="1600" b="1" dirty="0">
                    <a:latin typeface="Lora" pitchFamily="2" charset="0"/>
                  </a:rPr>
                  <a:t>Fill the “Ownership” column of the given table. </a:t>
                </a:r>
              </a:p>
            </p:txBody>
          </p:sp>
        </mc:Choice>
        <mc:Fallback xmlns="">
          <p:sp>
            <p:nvSpPr>
              <p:cNvPr id="5" name="TextBox 4">
                <a:extLst>
                  <a:ext uri="{FF2B5EF4-FFF2-40B4-BE49-F238E27FC236}">
                    <a16:creationId xmlns:a16="http://schemas.microsoft.com/office/drawing/2014/main" id="{CED537AD-2D10-4763-9F13-9C85C8EB3A84}"/>
                  </a:ext>
                </a:extLst>
              </p:cNvPr>
              <p:cNvSpPr txBox="1">
                <a:spLocks noRot="1" noChangeAspect="1" noMove="1" noResize="1" noEditPoints="1" noAdjustHandles="1" noChangeArrowheads="1" noChangeShapeType="1" noTextEdit="1"/>
              </p:cNvSpPr>
              <p:nvPr/>
            </p:nvSpPr>
            <p:spPr>
              <a:xfrm>
                <a:off x="746976" y="4873256"/>
                <a:ext cx="9899375" cy="1569660"/>
              </a:xfrm>
              <a:prstGeom prst="rect">
                <a:avLst/>
              </a:prstGeom>
              <a:blipFill>
                <a:blip r:embed="rId2"/>
                <a:stretch>
                  <a:fillRect l="-370" t="-775" b="-3876"/>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xmlns="" id="{9DDC9928-BB3D-49A4-B425-9075EF7CAF2A}"/>
              </a:ext>
            </a:extLst>
          </p:cNvPr>
          <p:cNvSpPr txBox="1"/>
          <p:nvPr/>
        </p:nvSpPr>
        <p:spPr>
          <a:xfrm>
            <a:off x="384238" y="1677927"/>
            <a:ext cx="11422704" cy="861774"/>
          </a:xfrm>
          <a:prstGeom prst="rect">
            <a:avLst/>
          </a:prstGeom>
          <a:noFill/>
        </p:spPr>
        <p:txBody>
          <a:bodyPr wrap="square" rtlCol="0">
            <a:spAutoFit/>
          </a:bodyPr>
          <a:lstStyle/>
          <a:p>
            <a:pPr marL="342900" indent="-342900">
              <a:buAutoNum type="arabicPeriod"/>
            </a:pPr>
            <a:r>
              <a:rPr lang="en-US" sz="1600" dirty="0">
                <a:latin typeface="Lora" pitchFamily="2" charset="0"/>
              </a:rPr>
              <a:t>What is Feature Scaling? </a:t>
            </a:r>
          </a:p>
          <a:p>
            <a:pPr marL="342900" indent="-342900">
              <a:buAutoNum type="arabicPeriod"/>
            </a:pPr>
            <a:r>
              <a:rPr lang="en-US" sz="1600" dirty="0">
                <a:latin typeface="Lora" pitchFamily="2" charset="0"/>
              </a:rPr>
              <a:t>Define Normalization and Standardization.</a:t>
            </a:r>
          </a:p>
          <a:p>
            <a:pPr marL="342900" indent="-342900">
              <a:buAutoNum type="arabicPeriod"/>
            </a:pPr>
            <a:r>
              <a:rPr lang="en-US" sz="1600" dirty="0">
                <a:latin typeface="Lora" pitchFamily="2" charset="0"/>
              </a:rPr>
              <a:t>See the following Table and Answer the question:</a:t>
            </a:r>
          </a:p>
        </p:txBody>
      </p:sp>
    </p:spTree>
    <p:extLst>
      <p:ext uri="{BB962C8B-B14F-4D97-AF65-F5344CB8AC3E}">
        <p14:creationId xmlns:p14="http://schemas.microsoft.com/office/powerpoint/2010/main" val="2871881399"/>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 name="Title 7">
            <a:extLst>
              <a:ext uri="{FF2B5EF4-FFF2-40B4-BE49-F238E27FC236}">
                <a16:creationId xmlns:a16="http://schemas.microsoft.com/office/drawing/2014/main" xmlns="" id="{907684C7-04BF-4B95-8E4A-CC39A33737E1}"/>
              </a:ext>
            </a:extLst>
          </p:cNvPr>
          <p:cNvSpPr>
            <a:spLocks noGrp="1"/>
          </p:cNvSpPr>
          <p:nvPr>
            <p:ph type="ctrTitle"/>
          </p:nvPr>
        </p:nvSpPr>
        <p:spPr/>
        <p:txBody>
          <a:bodyPr/>
          <a:lstStyle/>
          <a:p>
            <a:endParaRPr lang="en-GB" dirty="0"/>
          </a:p>
        </p:txBody>
      </p:sp>
      <p:sp>
        <p:nvSpPr>
          <p:cNvPr id="9" name="TextBox 8">
            <a:extLst>
              <a:ext uri="{FF2B5EF4-FFF2-40B4-BE49-F238E27FC236}">
                <a16:creationId xmlns:a16="http://schemas.microsoft.com/office/drawing/2014/main" xmlns="" id="{5325787E-2B9F-48E2-B76C-19B87333F9CD}"/>
              </a:ext>
            </a:extLst>
          </p:cNvPr>
          <p:cNvSpPr txBox="1"/>
          <p:nvPr/>
        </p:nvSpPr>
        <p:spPr>
          <a:xfrm>
            <a:off x="4772206" y="2991612"/>
            <a:ext cx="6605243" cy="1200329"/>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rect">
              <a:fillToRect l="100000" t="100000"/>
            </a:path>
            <a:tileRect r="-100000" b="-100000"/>
          </a:gradFill>
        </p:spPr>
        <p:txBody>
          <a:bodyPr wrap="square" rtlCol="0">
            <a:spAutoFit/>
          </a:bodyPr>
          <a:lstStyle/>
          <a:p>
            <a:pPr algn="ctr"/>
            <a:r>
              <a:rPr lang="en-US" sz="3600" b="1" dirty="0">
                <a:solidFill>
                  <a:srgbClr val="FCF7F1"/>
                </a:solidFill>
                <a:latin typeface="Lora" pitchFamily="2" charset="0"/>
              </a:rPr>
              <a:t>k Nearest Neighbors</a:t>
            </a:r>
          </a:p>
          <a:p>
            <a:pPr algn="ctr"/>
            <a:r>
              <a:rPr lang="en-US" sz="3600" b="1" dirty="0">
                <a:solidFill>
                  <a:srgbClr val="FCF7F1"/>
                </a:solidFill>
                <a:latin typeface="Lora" pitchFamily="2" charset="0"/>
              </a:rPr>
              <a:t>(k-NN) </a:t>
            </a:r>
            <a:endParaRPr lang="en-GB" sz="3600" b="1" dirty="0">
              <a:solidFill>
                <a:srgbClr val="FCF7F1"/>
              </a:solidFill>
              <a:latin typeface="Lora" pitchFamily="2" charset="0"/>
            </a:endParaRPr>
          </a:p>
        </p:txBody>
      </p:sp>
      <p:sp>
        <p:nvSpPr>
          <p:cNvPr id="7" name="Subtitle 2">
            <a:extLst>
              <a:ext uri="{FF2B5EF4-FFF2-40B4-BE49-F238E27FC236}">
                <a16:creationId xmlns:a16="http://schemas.microsoft.com/office/drawing/2014/main" xmlns="" id="{C8722DDC-8EEE-4A06-8DFE-B44871EAA2CF}"/>
              </a:ext>
            </a:extLst>
          </p:cNvPr>
          <p:cNvSpPr txBox="1">
            <a:spLocks/>
          </p:cNvSpPr>
          <p:nvPr/>
        </p:nvSpPr>
        <p:spPr>
          <a:xfrm>
            <a:off x="7100553" y="4811151"/>
            <a:ext cx="3163909" cy="348553"/>
          </a:xfrm>
          <a:prstGeom prst="rect">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p:spPr>
        <p:txBody>
          <a:bodyPr vert="horz" lIns="91440" tIns="45720" rIns="91440" bIns="45720" rtlCol="0">
            <a:normAutofit lnSpcReduction="10000"/>
          </a:bodyPr>
          <a:lstStyle>
            <a:lvl1pPr marL="0" indent="0" algn="ctr"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spcAft>
                <a:spcPts val="600"/>
              </a:spcAft>
            </a:pPr>
            <a:r>
              <a:rPr lang="en-US" sz="1600" b="1">
                <a:solidFill>
                  <a:schemeClr val="tx1"/>
                </a:solidFill>
                <a:latin typeface="HP Simplified" panose="020B0604020204020204" pitchFamily="34" charset="0"/>
              </a:rPr>
              <a:t>Md. Abu Naser Mojumder</a:t>
            </a:r>
            <a:endParaRPr lang="en-US" sz="1600" b="1" dirty="0">
              <a:solidFill>
                <a:schemeClr val="tx1"/>
              </a:solidFill>
              <a:latin typeface="HP Simplified" panose="020B0604020204020204" pitchFamily="34" charset="0"/>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2129685"/>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k- Nearest Neighbors</a:t>
            </a:r>
          </a:p>
        </p:txBody>
      </p:sp>
      <p:sp>
        <p:nvSpPr>
          <p:cNvPr id="3" name="TextBox 2">
            <a:extLst>
              <a:ext uri="{FF2B5EF4-FFF2-40B4-BE49-F238E27FC236}">
                <a16:creationId xmlns:a16="http://schemas.microsoft.com/office/drawing/2014/main" xmlns="" id="{21FA46AC-B394-4693-AD4B-90E3D906BE4B}"/>
              </a:ext>
            </a:extLst>
          </p:cNvPr>
          <p:cNvSpPr txBox="1"/>
          <p:nvPr/>
        </p:nvSpPr>
        <p:spPr>
          <a:xfrm>
            <a:off x="384238" y="975241"/>
            <a:ext cx="7511158" cy="5647700"/>
          </a:xfrm>
          <a:prstGeom prst="rect">
            <a:avLst/>
          </a:prstGeom>
          <a:noFill/>
        </p:spPr>
        <p:txBody>
          <a:bodyPr wrap="square" rtlCol="0">
            <a:spAutoFit/>
          </a:bodyPr>
          <a:lstStyle/>
          <a:p>
            <a:pPr algn="just">
              <a:spcBef>
                <a:spcPts val="600"/>
              </a:spcBef>
            </a:pPr>
            <a:r>
              <a:rPr lang="en-US" sz="1600" b="1" i="0" dirty="0">
                <a:solidFill>
                  <a:srgbClr val="2B3922"/>
                </a:solidFill>
                <a:effectLst/>
                <a:latin typeface="Lora" pitchFamily="2" charset="0"/>
              </a:rPr>
              <a:t>K-Nearest Neighbors is one of the most basic yet essential classification algorithms in Machine Learning. The classification has done with voting. </a:t>
            </a:r>
          </a:p>
          <a:p>
            <a:pPr algn="just">
              <a:spcBef>
                <a:spcPts val="600"/>
              </a:spcBef>
            </a:pPr>
            <a:r>
              <a:rPr lang="en-US" sz="1600" dirty="0">
                <a:latin typeface="Lora" pitchFamily="2" charset="0"/>
              </a:rPr>
              <a:t>Consider we have a scenario where we have two categories of data.</a:t>
            </a:r>
          </a:p>
          <a:p>
            <a:pPr marL="285750" indent="-285750">
              <a:buFont typeface="Arial" panose="020B0604020202020204" pitchFamily="34" charset="0"/>
              <a:buChar char="•"/>
            </a:pPr>
            <a:r>
              <a:rPr lang="en-US" sz="1600" dirty="0">
                <a:latin typeface="Lora" pitchFamily="2" charset="0"/>
              </a:rPr>
              <a:t>Category 1  (</a:t>
            </a:r>
            <a:r>
              <a:rPr lang="en-US" sz="1600" dirty="0">
                <a:solidFill>
                  <a:srgbClr val="FF0000"/>
                </a:solidFill>
                <a:latin typeface="Lora" pitchFamily="2" charset="0"/>
              </a:rPr>
              <a:t>Red</a:t>
            </a:r>
            <a:r>
              <a:rPr lang="en-US" sz="1600" dirty="0">
                <a:latin typeface="Lora" pitchFamily="2" charset="0"/>
              </a:rPr>
              <a:t>) (X1)</a:t>
            </a:r>
          </a:p>
          <a:p>
            <a:pPr marL="285750" indent="-285750">
              <a:buFont typeface="Arial" panose="020B0604020202020204" pitchFamily="34" charset="0"/>
              <a:buChar char="•"/>
            </a:pPr>
            <a:r>
              <a:rPr lang="en-US" sz="1600" dirty="0">
                <a:latin typeface="Lora" pitchFamily="2" charset="0"/>
              </a:rPr>
              <a:t>Category 2  (</a:t>
            </a:r>
            <a:r>
              <a:rPr lang="en-US" sz="1600" dirty="0">
                <a:solidFill>
                  <a:srgbClr val="00B050"/>
                </a:solidFill>
                <a:latin typeface="Lora" pitchFamily="2" charset="0"/>
              </a:rPr>
              <a:t>Green</a:t>
            </a:r>
            <a:r>
              <a:rPr lang="en-US" sz="1600" dirty="0">
                <a:latin typeface="Lora" pitchFamily="2" charset="0"/>
              </a:rPr>
              <a:t>) (X2)</a:t>
            </a:r>
          </a:p>
          <a:p>
            <a:pPr algn="just"/>
            <a:endParaRPr lang="en-US" sz="1600" dirty="0">
              <a:latin typeface="Lora" pitchFamily="2" charset="0"/>
            </a:endParaRPr>
          </a:p>
          <a:p>
            <a:pPr algn="just"/>
            <a:r>
              <a:rPr lang="en-US" sz="1600" dirty="0">
                <a:latin typeface="Lora" pitchFamily="2" charset="0"/>
              </a:rPr>
              <a:t>We have two variables(Classes) X1 and X2, and</a:t>
            </a:r>
          </a:p>
          <a:p>
            <a:pPr algn="just"/>
            <a:r>
              <a:rPr lang="en-US" sz="1600" dirty="0">
                <a:latin typeface="Lora" pitchFamily="2" charset="0"/>
              </a:rPr>
              <a:t>A new datapoint will be classified according to these two classes.</a:t>
            </a:r>
          </a:p>
          <a:p>
            <a:pPr algn="just"/>
            <a:endParaRPr lang="en-US" sz="1600" dirty="0">
              <a:latin typeface="Lora" pitchFamily="2" charset="0"/>
            </a:endParaRPr>
          </a:p>
          <a:p>
            <a:pPr algn="just"/>
            <a:r>
              <a:rPr lang="en-US" sz="1600" b="1" dirty="0">
                <a:solidFill>
                  <a:schemeClr val="accent1"/>
                </a:solidFill>
                <a:latin typeface="Lora" pitchFamily="2" charset="0"/>
              </a:rPr>
              <a:t>Now we add a new datapoint in dataset.</a:t>
            </a:r>
          </a:p>
          <a:p>
            <a:pPr algn="just"/>
            <a:r>
              <a:rPr lang="en-US" sz="1600" dirty="0">
                <a:latin typeface="Lora" pitchFamily="2" charset="0"/>
              </a:rPr>
              <a:t>The question is, should it fall into the red category or green category? How do we decide that? How do we classify that new datapoint as a red or green datapoint?</a:t>
            </a:r>
          </a:p>
          <a:p>
            <a:pPr algn="just"/>
            <a:r>
              <a:rPr lang="en-GB" sz="1600" dirty="0">
                <a:latin typeface="Lora" pitchFamily="2" charset="0"/>
              </a:rPr>
              <a:t>And this point the k-NN algorithm will come to assist us. </a:t>
            </a:r>
          </a:p>
          <a:p>
            <a:pPr algn="just"/>
            <a:r>
              <a:rPr lang="en-GB" sz="1600" dirty="0">
                <a:latin typeface="Lora" pitchFamily="2" charset="0"/>
              </a:rPr>
              <a:t>By calculating the distances (similarities) among k-</a:t>
            </a:r>
            <a:r>
              <a:rPr lang="en-GB" sz="1600" dirty="0" err="1">
                <a:latin typeface="Lora" pitchFamily="2" charset="0"/>
              </a:rPr>
              <a:t>Neighbors</a:t>
            </a:r>
            <a:r>
              <a:rPr lang="en-GB" sz="1600" dirty="0">
                <a:latin typeface="Lora" pitchFamily="2" charset="0"/>
              </a:rPr>
              <a:t>, we can select the category. </a:t>
            </a:r>
          </a:p>
          <a:p>
            <a:pPr algn="just"/>
            <a:endParaRPr lang="en-GB" sz="1600" dirty="0">
              <a:latin typeface="Lora" pitchFamily="2" charset="0"/>
            </a:endParaRPr>
          </a:p>
          <a:p>
            <a:pPr algn="just"/>
            <a:r>
              <a:rPr lang="en-US" sz="1600" dirty="0">
                <a:latin typeface="Lora" pitchFamily="2" charset="0"/>
              </a:rPr>
              <a:t>At the end of performing this algorithm we'll be able to identify whether it's a red or green point, </a:t>
            </a:r>
          </a:p>
          <a:p>
            <a:pPr algn="just"/>
            <a:endParaRPr lang="en-US" dirty="0">
              <a:solidFill>
                <a:schemeClr val="accent2"/>
              </a:solidFill>
              <a:latin typeface="Lora" pitchFamily="2" charset="0"/>
            </a:endParaRPr>
          </a:p>
          <a:p>
            <a:pPr algn="just"/>
            <a:r>
              <a:rPr lang="en-US" b="1" dirty="0">
                <a:solidFill>
                  <a:srgbClr val="002060"/>
                </a:solidFill>
                <a:latin typeface="Lora" pitchFamily="2" charset="0"/>
              </a:rPr>
              <a:t>And in this case the point turned out to be red. </a:t>
            </a:r>
          </a:p>
          <a:p>
            <a:pPr algn="just"/>
            <a:endParaRPr lang="en-US" sz="1600" dirty="0">
              <a:latin typeface="Lora" pitchFamily="2" charset="0"/>
            </a:endParaRPr>
          </a:p>
        </p:txBody>
      </p:sp>
      <p:pic>
        <p:nvPicPr>
          <p:cNvPr id="5" name="Picture 4">
            <a:extLst>
              <a:ext uri="{FF2B5EF4-FFF2-40B4-BE49-F238E27FC236}">
                <a16:creationId xmlns:a16="http://schemas.microsoft.com/office/drawing/2014/main" xmlns="" id="{F8CC8899-EE3C-4CE5-BEE7-348FE9E5F1E4}"/>
              </a:ext>
            </a:extLst>
          </p:cNvPr>
          <p:cNvPicPr>
            <a:picLocks noChangeAspect="1"/>
          </p:cNvPicPr>
          <p:nvPr/>
        </p:nvPicPr>
        <p:blipFill>
          <a:blip r:embed="rId2"/>
          <a:stretch>
            <a:fillRect/>
          </a:stretch>
        </p:blipFill>
        <p:spPr>
          <a:xfrm>
            <a:off x="8336243" y="975241"/>
            <a:ext cx="2909977" cy="265660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6" name="Picture 5">
            <a:extLst>
              <a:ext uri="{FF2B5EF4-FFF2-40B4-BE49-F238E27FC236}">
                <a16:creationId xmlns:a16="http://schemas.microsoft.com/office/drawing/2014/main" xmlns="" id="{ABB5D3E9-B0C3-4C00-BFCD-222B6A07ADE4}"/>
              </a:ext>
            </a:extLst>
          </p:cNvPr>
          <p:cNvPicPr>
            <a:picLocks noChangeAspect="1"/>
          </p:cNvPicPr>
          <p:nvPr/>
        </p:nvPicPr>
        <p:blipFill rotWithShape="1">
          <a:blip r:embed="rId3"/>
          <a:srcRect r="3395"/>
          <a:stretch/>
        </p:blipFill>
        <p:spPr>
          <a:xfrm>
            <a:off x="8336243" y="3721994"/>
            <a:ext cx="2906574" cy="274780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57414034"/>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5089284" cy="681933"/>
          </a:xfrm>
        </p:spPr>
        <p:txBody>
          <a:bodyPr>
            <a:normAutofit fontScale="90000"/>
          </a:bodyPr>
          <a:lstStyle/>
          <a:p>
            <a:r>
              <a:rPr lang="en-US" sz="2800" b="1" dirty="0"/>
              <a:t>k- Nearest Neighbors Algorithm</a:t>
            </a:r>
          </a:p>
        </p:txBody>
      </p:sp>
      <p:sp>
        <p:nvSpPr>
          <p:cNvPr id="3" name="TextBox 2">
            <a:extLst>
              <a:ext uri="{FF2B5EF4-FFF2-40B4-BE49-F238E27FC236}">
                <a16:creationId xmlns:a16="http://schemas.microsoft.com/office/drawing/2014/main" xmlns="" id="{21FA46AC-B394-4693-AD4B-90E3D906BE4B}"/>
              </a:ext>
            </a:extLst>
          </p:cNvPr>
          <p:cNvSpPr txBox="1"/>
          <p:nvPr/>
        </p:nvSpPr>
        <p:spPr>
          <a:xfrm>
            <a:off x="3347444" y="1985462"/>
            <a:ext cx="4978748" cy="369332"/>
          </a:xfrm>
          <a:prstGeom prst="rect">
            <a:avLst/>
          </a:prstGeom>
          <a:solidFill>
            <a:schemeClr val="tx2">
              <a:lumMod val="50000"/>
            </a:schemeClr>
          </a:solidFill>
        </p:spPr>
        <p:txBody>
          <a:bodyPr wrap="square" rtlCol="0">
            <a:spAutoFit/>
          </a:bodyPr>
          <a:lstStyle/>
          <a:p>
            <a:r>
              <a:rPr lang="en-US" dirty="0">
                <a:solidFill>
                  <a:schemeClr val="accent4"/>
                </a:solidFill>
                <a:latin typeface="Lora" pitchFamily="2" charset="0"/>
              </a:rPr>
              <a:t>Step 1: </a:t>
            </a:r>
            <a:r>
              <a:rPr lang="en-US" b="1" dirty="0">
                <a:solidFill>
                  <a:schemeClr val="accent4"/>
                </a:solidFill>
                <a:latin typeface="Lora" pitchFamily="2" charset="0"/>
              </a:rPr>
              <a:t>Choose the number K of neighbors</a:t>
            </a:r>
          </a:p>
        </p:txBody>
      </p:sp>
      <p:sp>
        <p:nvSpPr>
          <p:cNvPr id="4" name="TextBox 3">
            <a:extLst>
              <a:ext uri="{FF2B5EF4-FFF2-40B4-BE49-F238E27FC236}">
                <a16:creationId xmlns:a16="http://schemas.microsoft.com/office/drawing/2014/main" xmlns="" id="{01A4F25F-EE44-4D06-893C-4F570B1E502A}"/>
              </a:ext>
            </a:extLst>
          </p:cNvPr>
          <p:cNvSpPr txBox="1"/>
          <p:nvPr/>
        </p:nvSpPr>
        <p:spPr>
          <a:xfrm>
            <a:off x="702441" y="2834613"/>
            <a:ext cx="10787118" cy="369332"/>
          </a:xfrm>
          <a:prstGeom prst="rect">
            <a:avLst/>
          </a:prstGeom>
          <a:solidFill>
            <a:schemeClr val="tx2">
              <a:lumMod val="50000"/>
            </a:schemeClr>
          </a:solidFill>
        </p:spPr>
        <p:txBody>
          <a:bodyPr wrap="square" rtlCol="0">
            <a:spAutoFit/>
          </a:bodyPr>
          <a:lstStyle/>
          <a:p>
            <a:r>
              <a:rPr lang="en-US" dirty="0">
                <a:solidFill>
                  <a:schemeClr val="accent4"/>
                </a:solidFill>
              </a:rPr>
              <a:t>Step 2: </a:t>
            </a:r>
            <a:r>
              <a:rPr lang="en-US" b="1" dirty="0">
                <a:solidFill>
                  <a:schemeClr val="accent4"/>
                </a:solidFill>
              </a:rPr>
              <a:t>Take the K nearest neighbors of the new datapoint, according to the Euclidean distance. </a:t>
            </a:r>
          </a:p>
        </p:txBody>
      </p:sp>
      <p:sp>
        <p:nvSpPr>
          <p:cNvPr id="5" name="TextBox 4">
            <a:extLst>
              <a:ext uri="{FF2B5EF4-FFF2-40B4-BE49-F238E27FC236}">
                <a16:creationId xmlns:a16="http://schemas.microsoft.com/office/drawing/2014/main" xmlns="" id="{8CD8EE41-02D0-4B32-BA99-D85AFFF038CC}"/>
              </a:ext>
            </a:extLst>
          </p:cNvPr>
          <p:cNvSpPr txBox="1"/>
          <p:nvPr/>
        </p:nvSpPr>
        <p:spPr>
          <a:xfrm>
            <a:off x="1275550" y="3735348"/>
            <a:ext cx="9640899" cy="369332"/>
          </a:xfrm>
          <a:prstGeom prst="rect">
            <a:avLst/>
          </a:prstGeom>
          <a:solidFill>
            <a:schemeClr val="tx2">
              <a:lumMod val="50000"/>
            </a:schemeClr>
          </a:solidFill>
        </p:spPr>
        <p:txBody>
          <a:bodyPr wrap="square" rtlCol="0">
            <a:spAutoFit/>
          </a:bodyPr>
          <a:lstStyle/>
          <a:p>
            <a:r>
              <a:rPr lang="en-US" dirty="0">
                <a:solidFill>
                  <a:schemeClr val="accent4"/>
                </a:solidFill>
              </a:rPr>
              <a:t>Step 3: </a:t>
            </a:r>
            <a:r>
              <a:rPr lang="en-US" b="1" dirty="0">
                <a:solidFill>
                  <a:schemeClr val="accent4"/>
                </a:solidFill>
              </a:rPr>
              <a:t>Among these K neighbors, count the number of data points in each category.</a:t>
            </a:r>
          </a:p>
        </p:txBody>
      </p:sp>
      <p:sp>
        <p:nvSpPr>
          <p:cNvPr id="6" name="TextBox 5">
            <a:extLst>
              <a:ext uri="{FF2B5EF4-FFF2-40B4-BE49-F238E27FC236}">
                <a16:creationId xmlns:a16="http://schemas.microsoft.com/office/drawing/2014/main" xmlns="" id="{1A87C355-1544-41D8-8E4A-B4F178CA2FCF}"/>
              </a:ext>
            </a:extLst>
          </p:cNvPr>
          <p:cNvSpPr txBox="1"/>
          <p:nvPr/>
        </p:nvSpPr>
        <p:spPr>
          <a:xfrm>
            <a:off x="1024406" y="4658060"/>
            <a:ext cx="10143175" cy="369332"/>
          </a:xfrm>
          <a:prstGeom prst="rect">
            <a:avLst/>
          </a:prstGeom>
          <a:solidFill>
            <a:schemeClr val="tx2">
              <a:lumMod val="50000"/>
            </a:schemeClr>
          </a:solidFill>
        </p:spPr>
        <p:txBody>
          <a:bodyPr wrap="square" rtlCol="0">
            <a:spAutoFit/>
          </a:bodyPr>
          <a:lstStyle/>
          <a:p>
            <a:r>
              <a:rPr lang="en-US" dirty="0">
                <a:solidFill>
                  <a:schemeClr val="accent4"/>
                </a:solidFill>
              </a:rPr>
              <a:t>Step 4: </a:t>
            </a:r>
            <a:r>
              <a:rPr lang="en-US" b="1" dirty="0">
                <a:solidFill>
                  <a:schemeClr val="accent4"/>
                </a:solidFill>
              </a:rPr>
              <a:t>Assign the new data point to the category where you counted the most neighbors.</a:t>
            </a:r>
          </a:p>
        </p:txBody>
      </p:sp>
      <p:sp>
        <p:nvSpPr>
          <p:cNvPr id="7" name="Arrow: Down 6">
            <a:extLst>
              <a:ext uri="{FF2B5EF4-FFF2-40B4-BE49-F238E27FC236}">
                <a16:creationId xmlns:a16="http://schemas.microsoft.com/office/drawing/2014/main" xmlns="" id="{F27BEAB1-5E4D-4BDC-BA53-C6286812E00E}"/>
              </a:ext>
            </a:extLst>
          </p:cNvPr>
          <p:cNvSpPr/>
          <p:nvPr/>
        </p:nvSpPr>
        <p:spPr>
          <a:xfrm>
            <a:off x="5931259" y="2430531"/>
            <a:ext cx="329473" cy="340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Down 7">
            <a:extLst>
              <a:ext uri="{FF2B5EF4-FFF2-40B4-BE49-F238E27FC236}">
                <a16:creationId xmlns:a16="http://schemas.microsoft.com/office/drawing/2014/main" xmlns="" id="{9161BF57-D589-4DCD-805A-79C46119700C}"/>
              </a:ext>
            </a:extLst>
          </p:cNvPr>
          <p:cNvSpPr/>
          <p:nvPr/>
        </p:nvSpPr>
        <p:spPr>
          <a:xfrm>
            <a:off x="5931257" y="3279682"/>
            <a:ext cx="329475"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Down 8">
            <a:extLst>
              <a:ext uri="{FF2B5EF4-FFF2-40B4-BE49-F238E27FC236}">
                <a16:creationId xmlns:a16="http://schemas.microsoft.com/office/drawing/2014/main" xmlns="" id="{4ABA3FA1-AF2A-4876-A7BD-B91079A7BB99}"/>
              </a:ext>
            </a:extLst>
          </p:cNvPr>
          <p:cNvSpPr/>
          <p:nvPr/>
        </p:nvSpPr>
        <p:spPr>
          <a:xfrm>
            <a:off x="5931257" y="4174539"/>
            <a:ext cx="329475"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xmlns="" id="{60DB3E62-149F-4D09-B1C6-304E222F8CBB}"/>
              </a:ext>
            </a:extLst>
          </p:cNvPr>
          <p:cNvSpPr txBox="1"/>
          <p:nvPr/>
        </p:nvSpPr>
        <p:spPr>
          <a:xfrm>
            <a:off x="494774" y="1245132"/>
            <a:ext cx="4978748" cy="369332"/>
          </a:xfrm>
          <a:prstGeom prst="rect">
            <a:avLst/>
          </a:prstGeom>
          <a:noFill/>
        </p:spPr>
        <p:txBody>
          <a:bodyPr wrap="square" rtlCol="0">
            <a:spAutoFit/>
          </a:bodyPr>
          <a:lstStyle/>
          <a:p>
            <a:r>
              <a:rPr lang="en-US" b="1" dirty="0">
                <a:latin typeface="Lora" pitchFamily="2" charset="0"/>
              </a:rPr>
              <a:t>How its work?</a:t>
            </a:r>
            <a:endParaRPr lang="en-GB" b="1" dirty="0">
              <a:latin typeface="Lora" pitchFamily="2" charset="0"/>
            </a:endParaRPr>
          </a:p>
        </p:txBody>
      </p:sp>
      <p:sp>
        <p:nvSpPr>
          <p:cNvPr id="11" name="Arrow: Down 10">
            <a:extLst>
              <a:ext uri="{FF2B5EF4-FFF2-40B4-BE49-F238E27FC236}">
                <a16:creationId xmlns:a16="http://schemas.microsoft.com/office/drawing/2014/main" xmlns="" id="{75E9E581-ACD7-4B5C-9DD7-86178BBE8C3F}"/>
              </a:ext>
            </a:extLst>
          </p:cNvPr>
          <p:cNvSpPr/>
          <p:nvPr/>
        </p:nvSpPr>
        <p:spPr>
          <a:xfrm>
            <a:off x="5931257" y="5141581"/>
            <a:ext cx="329475"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xmlns="" id="{6DB3DA93-DE0F-4F3C-A59E-11DA96F40199}"/>
              </a:ext>
            </a:extLst>
          </p:cNvPr>
          <p:cNvSpPr txBox="1"/>
          <p:nvPr/>
        </p:nvSpPr>
        <p:spPr>
          <a:xfrm>
            <a:off x="4707217" y="5641267"/>
            <a:ext cx="2777551" cy="400110"/>
          </a:xfrm>
          <a:prstGeom prst="rect">
            <a:avLst/>
          </a:prstGeom>
          <a:solidFill>
            <a:schemeClr val="accent2">
              <a:lumMod val="75000"/>
            </a:schemeClr>
          </a:solidFill>
        </p:spPr>
        <p:txBody>
          <a:bodyPr wrap="square" rtlCol="0">
            <a:spAutoFit/>
          </a:bodyPr>
          <a:lstStyle/>
          <a:p>
            <a:r>
              <a:rPr lang="en-US" sz="2000" b="1" dirty="0">
                <a:solidFill>
                  <a:schemeClr val="bg1"/>
                </a:solidFill>
                <a:latin typeface="Lora" pitchFamily="2" charset="0"/>
              </a:rPr>
              <a:t>Your Model is Ready!</a:t>
            </a:r>
            <a:endParaRPr lang="en-GB" sz="2000" b="1" dirty="0">
              <a:solidFill>
                <a:schemeClr val="bg1"/>
              </a:solidFill>
              <a:latin typeface="Lora" pitchFamily="2" charset="0"/>
            </a:endParaRPr>
          </a:p>
        </p:txBody>
      </p:sp>
    </p:spTree>
    <p:extLst>
      <p:ext uri="{BB962C8B-B14F-4D97-AF65-F5344CB8AC3E}">
        <p14:creationId xmlns:p14="http://schemas.microsoft.com/office/powerpoint/2010/main" val="21187033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p:cTn id="50" dur="500" fill="hold"/>
                                        <p:tgtEl>
                                          <p:spTgt spid="11"/>
                                        </p:tgtEl>
                                        <p:attrNameLst>
                                          <p:attrName>ppt_w</p:attrName>
                                        </p:attrNameLst>
                                      </p:cBhvr>
                                      <p:tavLst>
                                        <p:tav tm="0">
                                          <p:val>
                                            <p:fltVal val="0"/>
                                          </p:val>
                                        </p:tav>
                                        <p:tav tm="100000">
                                          <p:val>
                                            <p:strVal val="#ppt_w"/>
                                          </p:val>
                                        </p:tav>
                                      </p:tavLst>
                                    </p:anim>
                                    <p:anim calcmode="lin" valueType="num">
                                      <p:cBhvr>
                                        <p:cTn id="51" dur="500" fill="hold"/>
                                        <p:tgtEl>
                                          <p:spTgt spid="11"/>
                                        </p:tgtEl>
                                        <p:attrNameLst>
                                          <p:attrName>ppt_h</p:attrName>
                                        </p:attrNameLst>
                                      </p:cBhvr>
                                      <p:tavLst>
                                        <p:tav tm="0">
                                          <p:val>
                                            <p:fltVal val="0"/>
                                          </p:val>
                                        </p:tav>
                                        <p:tav tm="100000">
                                          <p:val>
                                            <p:strVal val="#ppt_h"/>
                                          </p:val>
                                        </p:tav>
                                      </p:tavLst>
                                    </p:anim>
                                    <p:animEffect transition="in" filter="fade">
                                      <p:cBhvr>
                                        <p:cTn id="52" dur="500"/>
                                        <p:tgtEl>
                                          <p:spTgt spid="11"/>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fltVal val="0"/>
                                          </p:val>
                                        </p:tav>
                                        <p:tav tm="100000">
                                          <p:val>
                                            <p:strVal val="#ppt_h"/>
                                          </p:val>
                                        </p:tav>
                                      </p:tavLst>
                                    </p:anim>
                                    <p:animEffect transition="in" filter="fade">
                                      <p:cBhvr>
                                        <p:cTn id="5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k- Nearest Neighbors</a:t>
            </a:r>
          </a:p>
        </p:txBody>
      </p:sp>
      <p:sp>
        <p:nvSpPr>
          <p:cNvPr id="3" name="TextBox 2">
            <a:extLst>
              <a:ext uri="{FF2B5EF4-FFF2-40B4-BE49-F238E27FC236}">
                <a16:creationId xmlns:a16="http://schemas.microsoft.com/office/drawing/2014/main" xmlns="" id="{21FA46AC-B394-4693-AD4B-90E3D906BE4B}"/>
              </a:ext>
            </a:extLst>
          </p:cNvPr>
          <p:cNvSpPr txBox="1"/>
          <p:nvPr/>
        </p:nvSpPr>
        <p:spPr>
          <a:xfrm>
            <a:off x="477795" y="1145059"/>
            <a:ext cx="9638270" cy="369332"/>
          </a:xfrm>
          <a:prstGeom prst="rect">
            <a:avLst/>
          </a:prstGeom>
          <a:noFill/>
        </p:spPr>
        <p:txBody>
          <a:bodyPr wrap="square" rtlCol="0">
            <a:spAutoFit/>
          </a:bodyPr>
          <a:lstStyle/>
          <a:p>
            <a:r>
              <a:rPr lang="en-US" b="1" dirty="0">
                <a:latin typeface="Lora" pitchFamily="2" charset="0"/>
              </a:rPr>
              <a:t>An example: </a:t>
            </a:r>
            <a:endParaRPr lang="en-GB" b="1" dirty="0">
              <a:latin typeface="Lora" pitchFamily="2" charset="0"/>
            </a:endParaRPr>
          </a:p>
        </p:txBody>
      </p:sp>
      <p:pic>
        <p:nvPicPr>
          <p:cNvPr id="5" name="Picture 4">
            <a:extLst>
              <a:ext uri="{FF2B5EF4-FFF2-40B4-BE49-F238E27FC236}">
                <a16:creationId xmlns:a16="http://schemas.microsoft.com/office/drawing/2014/main" xmlns="" id="{6293CFE4-A120-4218-BF6D-BCBC577672EE}"/>
              </a:ext>
            </a:extLst>
          </p:cNvPr>
          <p:cNvPicPr>
            <a:picLocks noChangeAspect="1"/>
          </p:cNvPicPr>
          <p:nvPr/>
        </p:nvPicPr>
        <p:blipFill>
          <a:blip r:embed="rId2"/>
          <a:stretch>
            <a:fillRect/>
          </a:stretch>
        </p:blipFill>
        <p:spPr>
          <a:xfrm>
            <a:off x="477795" y="1584882"/>
            <a:ext cx="5276850" cy="343852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a:extLst>
              <a:ext uri="{FF2B5EF4-FFF2-40B4-BE49-F238E27FC236}">
                <a16:creationId xmlns:a16="http://schemas.microsoft.com/office/drawing/2014/main" xmlns="" id="{9720B454-620D-4C4E-B63E-E409A964EE88}"/>
              </a:ext>
            </a:extLst>
          </p:cNvPr>
          <p:cNvPicPr>
            <a:picLocks noChangeAspect="1"/>
          </p:cNvPicPr>
          <p:nvPr/>
        </p:nvPicPr>
        <p:blipFill>
          <a:blip r:embed="rId3"/>
          <a:stretch>
            <a:fillRect/>
          </a:stretch>
        </p:blipFill>
        <p:spPr>
          <a:xfrm>
            <a:off x="6096000" y="1585912"/>
            <a:ext cx="5417713" cy="345412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760040676"/>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k- Nearest Neighbors</a:t>
            </a:r>
          </a:p>
        </p:txBody>
      </p:sp>
      <p:pic>
        <p:nvPicPr>
          <p:cNvPr id="5" name="Picture 4">
            <a:extLst>
              <a:ext uri="{FF2B5EF4-FFF2-40B4-BE49-F238E27FC236}">
                <a16:creationId xmlns:a16="http://schemas.microsoft.com/office/drawing/2014/main" xmlns="" id="{3BEE32C0-4071-48C1-BCD5-AABD57F8F290}"/>
              </a:ext>
            </a:extLst>
          </p:cNvPr>
          <p:cNvPicPr>
            <a:picLocks noChangeAspect="1"/>
          </p:cNvPicPr>
          <p:nvPr/>
        </p:nvPicPr>
        <p:blipFill>
          <a:blip r:embed="rId2"/>
          <a:stretch>
            <a:fillRect/>
          </a:stretch>
        </p:blipFill>
        <p:spPr>
          <a:xfrm>
            <a:off x="2522132" y="1445654"/>
            <a:ext cx="6905204" cy="436836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26616600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fontScale="90000"/>
          </a:bodyPr>
          <a:lstStyle/>
          <a:p>
            <a:pPr algn="ctr"/>
            <a:r>
              <a:rPr lang="en-US" sz="2800" b="1" dirty="0"/>
              <a:t>Simple Linear Regression</a:t>
            </a:r>
          </a:p>
        </p:txBody>
      </p:sp>
      <p:sp>
        <p:nvSpPr>
          <p:cNvPr id="3" name="TextBox 2">
            <a:extLst>
              <a:ext uri="{FF2B5EF4-FFF2-40B4-BE49-F238E27FC236}">
                <a16:creationId xmlns:a16="http://schemas.microsoft.com/office/drawing/2014/main" xmlns="" id="{21FA46AC-B394-4693-AD4B-90E3D906BE4B}"/>
              </a:ext>
            </a:extLst>
          </p:cNvPr>
          <p:cNvSpPr txBox="1"/>
          <p:nvPr/>
        </p:nvSpPr>
        <p:spPr>
          <a:xfrm>
            <a:off x="477795" y="1145059"/>
            <a:ext cx="9638270" cy="3416320"/>
          </a:xfrm>
          <a:prstGeom prst="rect">
            <a:avLst/>
          </a:prstGeom>
          <a:noFill/>
        </p:spPr>
        <p:txBody>
          <a:bodyPr wrap="square" rtlCol="0">
            <a:spAutoFit/>
          </a:bodyPr>
          <a:lstStyle/>
          <a:p>
            <a:r>
              <a:rPr lang="en-US" dirty="0">
                <a:latin typeface="Lora" pitchFamily="2" charset="0"/>
              </a:rPr>
              <a:t>Linear regression is a popular regression learning algorithm that learns a model which is a linear combination of features of the input example.</a:t>
            </a:r>
          </a:p>
          <a:p>
            <a:endParaRPr lang="en-US" dirty="0">
              <a:latin typeface="Lora" pitchFamily="2" charset="0"/>
            </a:endParaRPr>
          </a:p>
          <a:p>
            <a:pPr algn="l"/>
            <a:r>
              <a:rPr lang="en-US" b="1" i="0" dirty="0">
                <a:solidFill>
                  <a:schemeClr val="bg2">
                    <a:lumMod val="10000"/>
                  </a:schemeClr>
                </a:solidFill>
                <a:effectLst/>
                <a:latin typeface="Lora" pitchFamily="2" charset="0"/>
              </a:rPr>
              <a:t>Simple linear regression</a:t>
            </a:r>
            <a:r>
              <a:rPr lang="en-US" b="0" i="0" dirty="0">
                <a:solidFill>
                  <a:schemeClr val="bg2">
                    <a:lumMod val="10000"/>
                  </a:schemeClr>
                </a:solidFill>
                <a:effectLst/>
                <a:latin typeface="Lora" pitchFamily="2" charset="0"/>
              </a:rPr>
              <a:t> is used to estimate the relationship between</a:t>
            </a:r>
            <a:r>
              <a:rPr lang="en-US" b="1" i="0" dirty="0">
                <a:solidFill>
                  <a:schemeClr val="bg2">
                    <a:lumMod val="10000"/>
                  </a:schemeClr>
                </a:solidFill>
                <a:effectLst/>
                <a:latin typeface="Lora" pitchFamily="2" charset="0"/>
              </a:rPr>
              <a:t> two </a:t>
            </a:r>
            <a:r>
              <a:rPr lang="en-US" b="1" i="0" u="none" strike="noStrike" dirty="0">
                <a:solidFill>
                  <a:schemeClr val="bg2">
                    <a:lumMod val="10000"/>
                  </a:schemeClr>
                </a:solidFill>
                <a:effectLst/>
                <a:latin typeface="Lora" pitchFamily="2" charset="0"/>
              </a:rPr>
              <a:t>quantitative variables</a:t>
            </a:r>
            <a:r>
              <a:rPr lang="en-US" b="0" i="0" dirty="0">
                <a:solidFill>
                  <a:schemeClr val="bg2">
                    <a:lumMod val="10000"/>
                  </a:schemeClr>
                </a:solidFill>
                <a:effectLst/>
                <a:latin typeface="Lora" pitchFamily="2" charset="0"/>
              </a:rPr>
              <a:t>. You can use simple linear regression when you want to know:</a:t>
            </a:r>
          </a:p>
          <a:p>
            <a:pPr marL="742950" lvl="1" indent="-285750">
              <a:buFont typeface="Courier New" panose="02070309020205020404" pitchFamily="49" charset="0"/>
              <a:buChar char="o"/>
            </a:pPr>
            <a:r>
              <a:rPr lang="en-US" b="0" i="0" dirty="0">
                <a:solidFill>
                  <a:schemeClr val="bg2">
                    <a:lumMod val="10000"/>
                  </a:schemeClr>
                </a:solidFill>
                <a:effectLst/>
                <a:latin typeface="Lora" pitchFamily="2" charset="0"/>
              </a:rPr>
              <a:t>How strong the relationship is between two variables (e.g. the relationship between rainfall and soil erosion).</a:t>
            </a:r>
          </a:p>
          <a:p>
            <a:pPr marL="742950" lvl="1" indent="-285750">
              <a:buFont typeface="Courier New" panose="02070309020205020404" pitchFamily="49" charset="0"/>
              <a:buChar char="o"/>
            </a:pPr>
            <a:r>
              <a:rPr lang="en-US" b="0" i="0" dirty="0">
                <a:solidFill>
                  <a:schemeClr val="bg2">
                    <a:lumMod val="10000"/>
                  </a:schemeClr>
                </a:solidFill>
                <a:effectLst/>
                <a:latin typeface="Lora" pitchFamily="2" charset="0"/>
              </a:rPr>
              <a:t>The value of the dependent variable at a certain value of the independent variable (e.g. the amount of soil erosion at a certain level of rainfall).</a:t>
            </a:r>
          </a:p>
          <a:p>
            <a:pPr lvl="1"/>
            <a:endParaRPr lang="en-US" dirty="0">
              <a:solidFill>
                <a:schemeClr val="bg2">
                  <a:lumMod val="10000"/>
                </a:schemeClr>
              </a:solidFill>
              <a:latin typeface="Lora" pitchFamily="2" charset="0"/>
            </a:endParaRPr>
          </a:p>
          <a:p>
            <a:pPr lvl="1"/>
            <a:endParaRPr lang="en-US" b="0" i="0" dirty="0">
              <a:solidFill>
                <a:schemeClr val="bg2">
                  <a:lumMod val="10000"/>
                </a:schemeClr>
              </a:solidFill>
              <a:effectLst/>
              <a:latin typeface="Lora" pitchFamily="2" charset="0"/>
            </a:endParaRPr>
          </a:p>
          <a:p>
            <a:r>
              <a:rPr lang="en-US" b="1" dirty="0">
                <a:latin typeface="Lora" pitchFamily="2" charset="0"/>
              </a:rPr>
              <a:t>Two Main Objectives of Simple Regression:</a:t>
            </a:r>
          </a:p>
        </p:txBody>
      </p:sp>
      <p:sp>
        <p:nvSpPr>
          <p:cNvPr id="5" name="Rectangle 4">
            <a:extLst>
              <a:ext uri="{FF2B5EF4-FFF2-40B4-BE49-F238E27FC236}">
                <a16:creationId xmlns:a16="http://schemas.microsoft.com/office/drawing/2014/main" xmlns="" id="{517B1516-AC40-45CD-96FD-2CDE588101F4}"/>
              </a:ext>
            </a:extLst>
          </p:cNvPr>
          <p:cNvSpPr/>
          <p:nvPr/>
        </p:nvSpPr>
        <p:spPr>
          <a:xfrm>
            <a:off x="626076" y="4739524"/>
            <a:ext cx="3270421" cy="108739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b="1" dirty="0">
              <a:latin typeface="Lora" pitchFamily="2" charset="0"/>
            </a:endParaRPr>
          </a:p>
          <a:p>
            <a:pPr algn="ctr"/>
            <a:r>
              <a:rPr lang="en-US" sz="1600" b="1" dirty="0">
                <a:latin typeface="Lora" pitchFamily="2" charset="0"/>
              </a:rPr>
              <a:t>Establish if there is a relationship between two variables.</a:t>
            </a:r>
          </a:p>
          <a:p>
            <a:pPr algn="ctr"/>
            <a:endParaRPr lang="en-GB" sz="1600" b="1" dirty="0"/>
          </a:p>
        </p:txBody>
      </p:sp>
      <p:sp>
        <p:nvSpPr>
          <p:cNvPr id="6" name="Rectangle 5">
            <a:extLst>
              <a:ext uri="{FF2B5EF4-FFF2-40B4-BE49-F238E27FC236}">
                <a16:creationId xmlns:a16="http://schemas.microsoft.com/office/drawing/2014/main" xmlns="" id="{3443DD03-77F0-4E75-8868-BA1AA3736B7C}"/>
              </a:ext>
            </a:extLst>
          </p:cNvPr>
          <p:cNvSpPr/>
          <p:nvPr/>
        </p:nvSpPr>
        <p:spPr>
          <a:xfrm>
            <a:off x="4044779" y="4739524"/>
            <a:ext cx="3270421" cy="10873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a:latin typeface="Lora" pitchFamily="2" charset="0"/>
              </a:rPr>
              <a:t>Forecast new observations.</a:t>
            </a:r>
          </a:p>
        </p:txBody>
      </p:sp>
    </p:spTree>
    <p:extLst>
      <p:ext uri="{BB962C8B-B14F-4D97-AF65-F5344CB8AC3E}">
        <p14:creationId xmlns:p14="http://schemas.microsoft.com/office/powerpoint/2010/main" val="2293287852"/>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k- Nearest Neighbors</a:t>
            </a:r>
          </a:p>
        </p:txBody>
      </p:sp>
      <p:pic>
        <p:nvPicPr>
          <p:cNvPr id="4" name="Picture 3">
            <a:extLst>
              <a:ext uri="{FF2B5EF4-FFF2-40B4-BE49-F238E27FC236}">
                <a16:creationId xmlns:a16="http://schemas.microsoft.com/office/drawing/2014/main" xmlns="" id="{2C0A9C85-53FD-4A0D-A5C4-D347C5B3347A}"/>
              </a:ext>
            </a:extLst>
          </p:cNvPr>
          <p:cNvPicPr>
            <a:picLocks noChangeAspect="1"/>
          </p:cNvPicPr>
          <p:nvPr/>
        </p:nvPicPr>
        <p:blipFill>
          <a:blip r:embed="rId2"/>
          <a:stretch>
            <a:fillRect/>
          </a:stretch>
        </p:blipFill>
        <p:spPr>
          <a:xfrm>
            <a:off x="1201603" y="1514391"/>
            <a:ext cx="6962775" cy="35433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TextBox 4">
            <a:extLst>
              <a:ext uri="{FF2B5EF4-FFF2-40B4-BE49-F238E27FC236}">
                <a16:creationId xmlns:a16="http://schemas.microsoft.com/office/drawing/2014/main" xmlns="" id="{C0F99532-7B4B-494F-89E0-EECC93FC1ED4}"/>
              </a:ext>
            </a:extLst>
          </p:cNvPr>
          <p:cNvSpPr txBox="1"/>
          <p:nvPr/>
        </p:nvSpPr>
        <p:spPr>
          <a:xfrm>
            <a:off x="8422782" y="2782669"/>
            <a:ext cx="2846231" cy="923330"/>
          </a:xfrm>
          <a:prstGeom prst="rect">
            <a:avLst/>
          </a:prstGeom>
          <a:solidFill>
            <a:schemeClr val="tx1">
              <a:lumMod val="75000"/>
              <a:lumOff val="25000"/>
            </a:schemeClr>
          </a:solidFill>
        </p:spPr>
        <p:txBody>
          <a:bodyPr wrap="square" rtlCol="0">
            <a:spAutoFit/>
          </a:bodyPr>
          <a:lstStyle/>
          <a:p>
            <a:r>
              <a:rPr lang="en-US" b="1" dirty="0">
                <a:solidFill>
                  <a:schemeClr val="bg1"/>
                </a:solidFill>
                <a:latin typeface="Lora" pitchFamily="2" charset="0"/>
              </a:rPr>
              <a:t>Category 1: </a:t>
            </a:r>
            <a:r>
              <a:rPr lang="en-US" dirty="0">
                <a:solidFill>
                  <a:schemeClr val="bg1"/>
                </a:solidFill>
                <a:latin typeface="Lora" pitchFamily="2" charset="0"/>
              </a:rPr>
              <a:t>3 Neighbors</a:t>
            </a:r>
          </a:p>
          <a:p>
            <a:endParaRPr lang="en-US" dirty="0">
              <a:solidFill>
                <a:schemeClr val="bg1"/>
              </a:solidFill>
              <a:latin typeface="Lora" pitchFamily="2" charset="0"/>
            </a:endParaRPr>
          </a:p>
          <a:p>
            <a:r>
              <a:rPr lang="en-US" b="1" dirty="0">
                <a:solidFill>
                  <a:schemeClr val="bg1"/>
                </a:solidFill>
                <a:latin typeface="Lora" pitchFamily="2" charset="0"/>
              </a:rPr>
              <a:t>Category 2</a:t>
            </a:r>
            <a:r>
              <a:rPr lang="en-US" dirty="0">
                <a:solidFill>
                  <a:schemeClr val="bg1"/>
                </a:solidFill>
                <a:latin typeface="Lora" pitchFamily="2" charset="0"/>
              </a:rPr>
              <a:t>: 2 Neighbors</a:t>
            </a:r>
            <a:endParaRPr lang="en-GB" dirty="0">
              <a:solidFill>
                <a:schemeClr val="bg1"/>
              </a:solidFill>
              <a:latin typeface="Lora" pitchFamily="2" charset="0"/>
            </a:endParaRPr>
          </a:p>
        </p:txBody>
      </p:sp>
      <p:sp>
        <p:nvSpPr>
          <p:cNvPr id="3" name="TextBox 2">
            <a:extLst>
              <a:ext uri="{FF2B5EF4-FFF2-40B4-BE49-F238E27FC236}">
                <a16:creationId xmlns:a16="http://schemas.microsoft.com/office/drawing/2014/main" xmlns="" id="{1D86CD09-E20C-449E-92AD-1F9C66FF5392}"/>
              </a:ext>
            </a:extLst>
          </p:cNvPr>
          <p:cNvSpPr txBox="1"/>
          <p:nvPr/>
        </p:nvSpPr>
        <p:spPr>
          <a:xfrm>
            <a:off x="1201602" y="5679583"/>
            <a:ext cx="6962775" cy="369332"/>
          </a:xfrm>
          <a:prstGeom prst="rect">
            <a:avLst/>
          </a:prstGeom>
          <a:solidFill>
            <a:schemeClr val="tx1">
              <a:lumMod val="75000"/>
              <a:lumOff val="25000"/>
            </a:schemeClr>
          </a:solidFill>
        </p:spPr>
        <p:txBody>
          <a:bodyPr wrap="square" rtlCol="0">
            <a:spAutoFit/>
          </a:bodyPr>
          <a:lstStyle/>
          <a:p>
            <a:pPr algn="ctr"/>
            <a:r>
              <a:rPr lang="en-US" b="1" dirty="0">
                <a:solidFill>
                  <a:schemeClr val="bg1"/>
                </a:solidFill>
                <a:latin typeface="Lora" pitchFamily="2" charset="0"/>
              </a:rPr>
              <a:t>Therefore, The new point belongs to the Red Category. </a:t>
            </a:r>
            <a:endParaRPr lang="en-GB" b="1" dirty="0">
              <a:solidFill>
                <a:schemeClr val="bg1"/>
              </a:solidFill>
              <a:latin typeface="Lora" pitchFamily="2" charset="0"/>
            </a:endParaRPr>
          </a:p>
        </p:txBody>
      </p:sp>
    </p:spTree>
    <p:extLst>
      <p:ext uri="{BB962C8B-B14F-4D97-AF65-F5344CB8AC3E}">
        <p14:creationId xmlns:p14="http://schemas.microsoft.com/office/powerpoint/2010/main" val="39282317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k- Nearest Neighbors</a:t>
            </a:r>
          </a:p>
        </p:txBody>
      </p:sp>
      <p:sp>
        <p:nvSpPr>
          <p:cNvPr id="3" name="TextBox 2">
            <a:extLst>
              <a:ext uri="{FF2B5EF4-FFF2-40B4-BE49-F238E27FC236}">
                <a16:creationId xmlns:a16="http://schemas.microsoft.com/office/drawing/2014/main" xmlns="" id="{21FA46AC-B394-4693-AD4B-90E3D906BE4B}"/>
              </a:ext>
            </a:extLst>
          </p:cNvPr>
          <p:cNvSpPr txBox="1"/>
          <p:nvPr/>
        </p:nvSpPr>
        <p:spPr>
          <a:xfrm>
            <a:off x="384238" y="1074568"/>
            <a:ext cx="9638270" cy="400110"/>
          </a:xfrm>
          <a:prstGeom prst="rect">
            <a:avLst/>
          </a:prstGeom>
          <a:noFill/>
        </p:spPr>
        <p:txBody>
          <a:bodyPr wrap="square" rtlCol="0">
            <a:spAutoFit/>
          </a:bodyPr>
          <a:lstStyle/>
          <a:p>
            <a:r>
              <a:rPr lang="en-US" sz="2000" b="1" dirty="0">
                <a:latin typeface="Lora" pitchFamily="2" charset="0"/>
              </a:rPr>
              <a:t>Euclidean Distance vs Manhattan Distance</a:t>
            </a:r>
            <a:endParaRPr lang="en-GB" sz="2000" b="1" dirty="0">
              <a:latin typeface="Lora" pitchFamily="2" charset="0"/>
            </a:endParaRPr>
          </a:p>
        </p:txBody>
      </p:sp>
      <mc:AlternateContent xmlns:mc="http://schemas.openxmlformats.org/markup-compatibility/2006" xmlns:a14="http://schemas.microsoft.com/office/drawing/2010/main">
        <mc:Choice Requires="a14">
          <p:sp>
            <p:nvSpPr>
              <p:cNvPr id="4" name="TextBox 3"/>
              <p:cNvSpPr txBox="1"/>
              <p:nvPr/>
            </p:nvSpPr>
            <p:spPr>
              <a:xfrm>
                <a:off x="5824303" y="2156611"/>
                <a:ext cx="4198205" cy="1812740"/>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Euclidean Distance between</a:t>
                </a:r>
              </a:p>
              <a:p>
                <a:r>
                  <a:rPr lang="en-US" dirty="0">
                    <a:latin typeface="Cambria Math" panose="02040503050406030204" pitchFamily="18" charset="0"/>
                    <a:ea typeface="Cambria Math" panose="02040503050406030204" pitchFamily="18" charset="0"/>
                  </a:rPr>
                  <a:t>P1 and P2  </a:t>
                </a:r>
                <a14:m>
                  <m:oMath xmlns:m="http://schemas.openxmlformats.org/officeDocument/2006/math">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1</m:t>
                                    </m:r>
                                  </m:sub>
                                </m:sSub>
                              </m:e>
                            </m:d>
                          </m:e>
                          <m:sup>
                            <m:r>
                              <a:rPr lang="en-US" b="0" i="1" smtClean="0">
                                <a:latin typeface="Cambria Math" panose="02040503050406030204" pitchFamily="18" charset="0"/>
                                <a:ea typeface="Cambria Math" panose="02040503050406030204" pitchFamily="18" charset="0"/>
                              </a:rPr>
                              <m:t>2</m:t>
                            </m:r>
                          </m:sup>
                        </m:sSup>
                      </m:e>
                    </m:rad>
                  </m:oMath>
                </a14:m>
                <a:endParaRPr lang="en-US" b="0"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Manhattan Distance between </a:t>
                </a:r>
              </a:p>
              <a:p>
                <a:r>
                  <a:rPr lang="en-US" dirty="0">
                    <a:latin typeface="Cambria Math" panose="02040503050406030204" pitchFamily="18" charset="0"/>
                    <a:ea typeface="Cambria Math" panose="02040503050406030204" pitchFamily="18" charset="0"/>
                  </a:rPr>
                  <a:t>P1 and P2  = </a:t>
                </a:r>
                <a14:m>
                  <m:oMath xmlns:m="http://schemas.openxmlformats.org/officeDocument/2006/math">
                    <m:d>
                      <m:dPr>
                        <m:begChr m:val="|"/>
                        <m:endChr m:val="|"/>
                        <m:ctrlPr>
                          <a:rPr lang="en-US"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1</m:t>
                            </m:r>
                          </m:sub>
                        </m:sSub>
                      </m:e>
                    </m:d>
                  </m:oMath>
                </a14:m>
                <a:endParaRPr lang="en-US" dirty="0">
                  <a:latin typeface="Cambria Math" panose="02040503050406030204" pitchFamily="18" charset="0"/>
                  <a:ea typeface="Cambria Math" panose="020405030504060302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824303" y="2156611"/>
                <a:ext cx="4198205" cy="1812740"/>
              </a:xfrm>
              <a:prstGeom prst="rect">
                <a:avLst/>
              </a:prstGeom>
              <a:blipFill rotWithShape="0">
                <a:blip r:embed="rId2"/>
                <a:stretch>
                  <a:fillRect l="-1161" t="-2357" b="-4377"/>
                </a:stretch>
              </a:blipFill>
            </p:spPr>
            <p:txBody>
              <a:bodyPr/>
              <a:lstStyle/>
              <a:p>
                <a:r>
                  <a:rPr lang="en-US">
                    <a:noFill/>
                  </a:rPr>
                  <a:t> </a:t>
                </a:r>
              </a:p>
            </p:txBody>
          </p:sp>
        </mc:Fallback>
      </mc:AlternateContent>
      <p:pic>
        <p:nvPicPr>
          <p:cNvPr id="7" name="Picture 2" descr="An example of Euclidean distance between two objects on variables X and Y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967" y="1936805"/>
            <a:ext cx="4932787" cy="26462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557538"/>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k- Nearest Neighbors</a:t>
            </a:r>
          </a:p>
        </p:txBody>
      </p:sp>
      <p:sp>
        <p:nvSpPr>
          <p:cNvPr id="7" name="TextBox 6">
            <a:extLst>
              <a:ext uri="{FF2B5EF4-FFF2-40B4-BE49-F238E27FC236}">
                <a16:creationId xmlns:a16="http://schemas.microsoft.com/office/drawing/2014/main" xmlns="" id="{E09DC9BB-FC08-B7E0-FBF9-25907890444C}"/>
              </a:ext>
            </a:extLst>
          </p:cNvPr>
          <p:cNvSpPr txBox="1"/>
          <p:nvPr/>
        </p:nvSpPr>
        <p:spPr>
          <a:xfrm>
            <a:off x="384239" y="1074568"/>
            <a:ext cx="5192314" cy="4124206"/>
          </a:xfrm>
          <a:prstGeom prst="rect">
            <a:avLst/>
          </a:prstGeom>
          <a:noFill/>
        </p:spPr>
        <p:txBody>
          <a:bodyPr wrap="square">
            <a:spAutoFit/>
          </a:bodyPr>
          <a:lstStyle/>
          <a:p>
            <a:pPr algn="just"/>
            <a:r>
              <a:rPr lang="en-US" b="1" i="0" u="sng" dirty="0">
                <a:solidFill>
                  <a:srgbClr val="610B38"/>
                </a:solidFill>
                <a:effectLst/>
                <a:latin typeface="Lora" pitchFamily="2" charset="0"/>
              </a:rPr>
              <a:t>How to select the value of K in the K-NN Algorithm?</a:t>
            </a:r>
            <a:endParaRPr lang="en-US" b="1" i="0" dirty="0">
              <a:solidFill>
                <a:srgbClr val="610B38"/>
              </a:solidFill>
              <a:effectLst/>
              <a:latin typeface="Lora" pitchFamily="2" charset="0"/>
            </a:endParaRPr>
          </a:p>
          <a:p>
            <a:pPr algn="just"/>
            <a:r>
              <a:rPr lang="en-US" b="0" i="0" dirty="0">
                <a:solidFill>
                  <a:srgbClr val="333333"/>
                </a:solidFill>
                <a:effectLst/>
                <a:latin typeface="Lora" pitchFamily="2" charset="0"/>
              </a:rPr>
              <a:t>Below are some points to remember while selecting the value of K in the K-NN algorithm:</a:t>
            </a:r>
          </a:p>
          <a:p>
            <a:pPr marL="285750" indent="-285750" algn="just">
              <a:spcAft>
                <a:spcPts val="600"/>
              </a:spcAft>
              <a:buFont typeface="Arial" panose="020B0604020202020204" pitchFamily="34" charset="0"/>
              <a:buChar char="•"/>
            </a:pPr>
            <a:r>
              <a:rPr lang="en-US" b="0" i="0" dirty="0">
                <a:solidFill>
                  <a:srgbClr val="000000"/>
                </a:solidFill>
                <a:effectLst/>
                <a:latin typeface="Lora" pitchFamily="2" charset="0"/>
              </a:rPr>
              <a:t>There is no particular way to determine the best value for "K", so we need to try some values to find the best out of them. The most preferred value for K is 5.</a:t>
            </a:r>
          </a:p>
          <a:p>
            <a:pPr marL="285750" indent="-285750" algn="just">
              <a:spcAft>
                <a:spcPts val="600"/>
              </a:spcAft>
              <a:buFont typeface="Arial" panose="020B0604020202020204" pitchFamily="34" charset="0"/>
              <a:buChar char="•"/>
            </a:pPr>
            <a:r>
              <a:rPr lang="en-US" b="0" i="0" dirty="0">
                <a:solidFill>
                  <a:srgbClr val="000000"/>
                </a:solidFill>
                <a:effectLst/>
                <a:latin typeface="Lora" pitchFamily="2" charset="0"/>
              </a:rPr>
              <a:t>A very low value for K such as K=1 or K=2, can be noisy and lead to the effects of outliers in the model.</a:t>
            </a:r>
          </a:p>
          <a:p>
            <a:pPr marL="285750" indent="-285750" algn="just">
              <a:buFont typeface="Arial" panose="020B0604020202020204" pitchFamily="34" charset="0"/>
              <a:buChar char="•"/>
            </a:pPr>
            <a:r>
              <a:rPr lang="en-US" b="0" i="0" dirty="0">
                <a:solidFill>
                  <a:srgbClr val="000000"/>
                </a:solidFill>
                <a:effectLst/>
                <a:latin typeface="Lora" pitchFamily="2" charset="0"/>
              </a:rPr>
              <a:t>Large values for K are good, but it may find some difficulties.</a:t>
            </a:r>
          </a:p>
          <a:p>
            <a:pPr marL="285750" indent="-285750" algn="just">
              <a:buFont typeface="Arial" panose="020B0604020202020204" pitchFamily="34" charset="0"/>
              <a:buChar char="•"/>
            </a:pPr>
            <a:r>
              <a:rPr lang="en-US" b="1" dirty="0">
                <a:solidFill>
                  <a:srgbClr val="FF0000"/>
                </a:solidFill>
                <a:latin typeface="Lora" pitchFamily="2" charset="0"/>
              </a:rPr>
              <a:t>The value of K must be a Odd Number. </a:t>
            </a:r>
            <a:endParaRPr lang="en-US" b="1" i="0" dirty="0">
              <a:solidFill>
                <a:srgbClr val="FF0000"/>
              </a:solidFill>
              <a:effectLst/>
              <a:latin typeface="Lora" pitchFamily="2" charset="0"/>
            </a:endParaRPr>
          </a:p>
        </p:txBody>
      </p:sp>
      <p:sp>
        <p:nvSpPr>
          <p:cNvPr id="9" name="TextBox 8">
            <a:extLst>
              <a:ext uri="{FF2B5EF4-FFF2-40B4-BE49-F238E27FC236}">
                <a16:creationId xmlns:a16="http://schemas.microsoft.com/office/drawing/2014/main" xmlns="" id="{C24B9DB2-F68B-DD36-108B-FB302B1D7BC1}"/>
              </a:ext>
            </a:extLst>
          </p:cNvPr>
          <p:cNvSpPr txBox="1"/>
          <p:nvPr/>
        </p:nvSpPr>
        <p:spPr>
          <a:xfrm>
            <a:off x="7297048" y="2816692"/>
            <a:ext cx="4055958" cy="1477328"/>
          </a:xfrm>
          <a:prstGeom prst="rect">
            <a:avLst/>
          </a:prstGeom>
          <a:noFill/>
        </p:spPr>
        <p:txBody>
          <a:bodyPr wrap="square">
            <a:spAutoFit/>
          </a:bodyPr>
          <a:lstStyle/>
          <a:p>
            <a:pPr algn="just"/>
            <a:r>
              <a:rPr lang="en-US" b="1" i="0" u="sng" dirty="0">
                <a:solidFill>
                  <a:srgbClr val="610B38"/>
                </a:solidFill>
                <a:effectLst/>
                <a:latin typeface="erdana"/>
              </a:rPr>
              <a:t>Advantages of KNN Algorithm:</a:t>
            </a:r>
            <a:endParaRPr lang="en-US" b="1" i="0" dirty="0">
              <a:solidFill>
                <a:srgbClr val="610B38"/>
              </a:solidFill>
              <a:effectLst/>
              <a:latin typeface="erdana"/>
            </a:endParaRPr>
          </a:p>
          <a:p>
            <a:pPr algn="just">
              <a:buFont typeface="Arial" panose="020B0604020202020204" pitchFamily="34" charset="0"/>
              <a:buChar char="•"/>
            </a:pPr>
            <a:r>
              <a:rPr lang="en-US" b="0" i="0" dirty="0">
                <a:solidFill>
                  <a:srgbClr val="000000"/>
                </a:solidFill>
                <a:effectLst/>
                <a:latin typeface="inter-regular"/>
              </a:rPr>
              <a:t>It is simple to implement.</a:t>
            </a:r>
          </a:p>
          <a:p>
            <a:pPr algn="just">
              <a:buFont typeface="Arial" panose="020B0604020202020204" pitchFamily="34" charset="0"/>
              <a:buChar char="•"/>
            </a:pPr>
            <a:r>
              <a:rPr lang="en-US" b="0" i="0" dirty="0">
                <a:solidFill>
                  <a:srgbClr val="000000"/>
                </a:solidFill>
                <a:effectLst/>
                <a:latin typeface="inter-regular"/>
              </a:rPr>
              <a:t>It is robust to the noisy training data</a:t>
            </a:r>
          </a:p>
          <a:p>
            <a:pPr algn="just">
              <a:buFont typeface="Arial" panose="020B0604020202020204" pitchFamily="34" charset="0"/>
              <a:buChar char="•"/>
            </a:pPr>
            <a:r>
              <a:rPr lang="en-US" b="0" i="0" dirty="0">
                <a:solidFill>
                  <a:srgbClr val="000000"/>
                </a:solidFill>
                <a:effectLst/>
                <a:latin typeface="inter-regular"/>
              </a:rPr>
              <a:t>It can be more effective if the training data is large.</a:t>
            </a:r>
          </a:p>
        </p:txBody>
      </p:sp>
      <p:sp>
        <p:nvSpPr>
          <p:cNvPr id="11" name="TextBox 10">
            <a:extLst>
              <a:ext uri="{FF2B5EF4-FFF2-40B4-BE49-F238E27FC236}">
                <a16:creationId xmlns:a16="http://schemas.microsoft.com/office/drawing/2014/main" xmlns="" id="{D3E36A04-0441-C0D5-461D-C222C546C398}"/>
              </a:ext>
            </a:extLst>
          </p:cNvPr>
          <p:cNvSpPr txBox="1"/>
          <p:nvPr/>
        </p:nvSpPr>
        <p:spPr>
          <a:xfrm>
            <a:off x="7179085" y="4294020"/>
            <a:ext cx="4291884" cy="1754326"/>
          </a:xfrm>
          <a:prstGeom prst="rect">
            <a:avLst/>
          </a:prstGeom>
          <a:noFill/>
        </p:spPr>
        <p:txBody>
          <a:bodyPr wrap="square">
            <a:spAutoFit/>
          </a:bodyPr>
          <a:lstStyle/>
          <a:p>
            <a:pPr algn="just"/>
            <a:r>
              <a:rPr lang="en-US" b="1" i="0" u="sng" dirty="0">
                <a:solidFill>
                  <a:srgbClr val="610B4B"/>
                </a:solidFill>
                <a:effectLst/>
                <a:latin typeface="erdana"/>
              </a:rPr>
              <a:t>Disadvantages of KNN Algorithm:</a:t>
            </a:r>
          </a:p>
          <a:p>
            <a:pPr algn="just">
              <a:buFont typeface="Arial" panose="020B0604020202020204" pitchFamily="34" charset="0"/>
              <a:buChar char="•"/>
            </a:pPr>
            <a:r>
              <a:rPr lang="en-US" b="0" i="0" dirty="0">
                <a:solidFill>
                  <a:srgbClr val="000000"/>
                </a:solidFill>
                <a:effectLst/>
                <a:latin typeface="inter-regular"/>
              </a:rPr>
              <a:t>Always needs to determine the value of K which may be complex some time.</a:t>
            </a:r>
          </a:p>
          <a:p>
            <a:pPr algn="just">
              <a:buFont typeface="Arial" panose="020B0604020202020204" pitchFamily="34" charset="0"/>
              <a:buChar char="•"/>
            </a:pPr>
            <a:r>
              <a:rPr lang="en-US" b="0" i="0" dirty="0">
                <a:solidFill>
                  <a:srgbClr val="000000"/>
                </a:solidFill>
                <a:effectLst/>
                <a:latin typeface="inter-regular"/>
              </a:rPr>
              <a:t>The computation cost is high because of calculating the distance between the data points for all the training samples.</a:t>
            </a:r>
          </a:p>
        </p:txBody>
      </p:sp>
      <p:pic>
        <p:nvPicPr>
          <p:cNvPr id="1026" name="Picture 2" descr="K-Nearest Neighbor(KNN) Algorithm for Machine Learning">
            <a:extLst>
              <a:ext uri="{FF2B5EF4-FFF2-40B4-BE49-F238E27FC236}">
                <a16:creationId xmlns:a16="http://schemas.microsoft.com/office/drawing/2014/main" xmlns="" id="{486209C0-3258-EEF1-C753-90C985488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676" y="392635"/>
            <a:ext cx="47625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175556"/>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k- Nearest Neighbors</a:t>
            </a:r>
          </a:p>
        </p:txBody>
      </p:sp>
      <p:sp>
        <p:nvSpPr>
          <p:cNvPr id="6" name="TextBox 5">
            <a:extLst>
              <a:ext uri="{FF2B5EF4-FFF2-40B4-BE49-F238E27FC236}">
                <a16:creationId xmlns:a16="http://schemas.microsoft.com/office/drawing/2014/main" xmlns="" id="{53B2D4A0-5BAF-8255-19B6-94890D7470DF}"/>
              </a:ext>
            </a:extLst>
          </p:cNvPr>
          <p:cNvSpPr txBox="1"/>
          <p:nvPr/>
        </p:nvSpPr>
        <p:spPr>
          <a:xfrm>
            <a:off x="528033" y="1067311"/>
            <a:ext cx="2511381" cy="369332"/>
          </a:xfrm>
          <a:prstGeom prst="rect">
            <a:avLst/>
          </a:prstGeom>
          <a:noFill/>
        </p:spPr>
        <p:txBody>
          <a:bodyPr wrap="square" rtlCol="0">
            <a:spAutoFit/>
          </a:bodyPr>
          <a:lstStyle/>
          <a:p>
            <a:r>
              <a:rPr lang="en-US" b="1" dirty="0">
                <a:latin typeface="Lora" pitchFamily="2" charset="0"/>
              </a:rPr>
              <a:t>Problem</a:t>
            </a:r>
          </a:p>
        </p:txBody>
      </p:sp>
      <p:sp>
        <p:nvSpPr>
          <p:cNvPr id="7" name="TextBox 6">
            <a:extLst>
              <a:ext uri="{FF2B5EF4-FFF2-40B4-BE49-F238E27FC236}">
                <a16:creationId xmlns:a16="http://schemas.microsoft.com/office/drawing/2014/main" xmlns="" id="{7478964F-5F3F-4223-F677-3BDA0E9F78AC}"/>
              </a:ext>
            </a:extLst>
          </p:cNvPr>
          <p:cNvSpPr txBox="1"/>
          <p:nvPr/>
        </p:nvSpPr>
        <p:spPr>
          <a:xfrm>
            <a:off x="528033" y="1558344"/>
            <a:ext cx="7959143" cy="369332"/>
          </a:xfrm>
          <a:prstGeom prst="rect">
            <a:avLst/>
          </a:prstGeom>
          <a:noFill/>
        </p:spPr>
        <p:txBody>
          <a:bodyPr wrap="square" rtlCol="0">
            <a:spAutoFit/>
          </a:bodyPr>
          <a:lstStyle/>
          <a:p>
            <a:r>
              <a:rPr lang="en-US" dirty="0">
                <a:latin typeface="Lora" pitchFamily="2" charset="0"/>
              </a:rPr>
              <a:t>Find out the type of P1(5.5, 6.3) with k-NN considering K=3</a:t>
            </a:r>
          </a:p>
        </p:txBody>
      </p:sp>
      <p:graphicFrame>
        <p:nvGraphicFramePr>
          <p:cNvPr id="11" name="Table 11">
            <a:extLst>
              <a:ext uri="{FF2B5EF4-FFF2-40B4-BE49-F238E27FC236}">
                <a16:creationId xmlns:a16="http://schemas.microsoft.com/office/drawing/2014/main" xmlns="" id="{DE264927-62F5-A1B9-B5E5-BABF0D167D55}"/>
              </a:ext>
            </a:extLst>
          </p:cNvPr>
          <p:cNvGraphicFramePr>
            <a:graphicFrameLocks noGrp="1"/>
          </p:cNvGraphicFramePr>
          <p:nvPr>
            <p:extLst>
              <p:ext uri="{D42A27DB-BD31-4B8C-83A1-F6EECF244321}">
                <p14:modId xmlns:p14="http://schemas.microsoft.com/office/powerpoint/2010/main" val="1111994325"/>
              </p:ext>
            </p:extLst>
          </p:nvPr>
        </p:nvGraphicFramePr>
        <p:xfrm>
          <a:off x="628203" y="2023124"/>
          <a:ext cx="6096000" cy="296672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xmlns="" val="921329798"/>
                    </a:ext>
                  </a:extLst>
                </a:gridCol>
                <a:gridCol w="2032000">
                  <a:extLst>
                    <a:ext uri="{9D8B030D-6E8A-4147-A177-3AD203B41FA5}">
                      <a16:colId xmlns:a16="http://schemas.microsoft.com/office/drawing/2014/main" xmlns="" val="2060336329"/>
                    </a:ext>
                  </a:extLst>
                </a:gridCol>
                <a:gridCol w="2032000">
                  <a:extLst>
                    <a:ext uri="{9D8B030D-6E8A-4147-A177-3AD203B41FA5}">
                      <a16:colId xmlns:a16="http://schemas.microsoft.com/office/drawing/2014/main" xmlns="" val="1200142566"/>
                    </a:ext>
                  </a:extLst>
                </a:gridCol>
              </a:tblGrid>
              <a:tr h="370840">
                <a:tc>
                  <a:txBody>
                    <a:bodyPr/>
                    <a:lstStyle/>
                    <a:p>
                      <a:pPr algn="ctr"/>
                      <a:r>
                        <a:rPr lang="en-US" dirty="0">
                          <a:latin typeface="Lora" pitchFamily="2" charset="0"/>
                        </a:rPr>
                        <a:t>Class</a:t>
                      </a:r>
                    </a:p>
                  </a:txBody>
                  <a:tcPr anchor="ctr"/>
                </a:tc>
                <a:tc>
                  <a:txBody>
                    <a:bodyPr/>
                    <a:lstStyle/>
                    <a:p>
                      <a:pPr algn="ctr"/>
                      <a:r>
                        <a:rPr lang="en-US" dirty="0">
                          <a:latin typeface="Lora" pitchFamily="2" charset="0"/>
                        </a:rPr>
                        <a:t>X1</a:t>
                      </a:r>
                    </a:p>
                  </a:txBody>
                  <a:tcPr anchor="ctr"/>
                </a:tc>
                <a:tc>
                  <a:txBody>
                    <a:bodyPr/>
                    <a:lstStyle/>
                    <a:p>
                      <a:pPr algn="ctr"/>
                      <a:r>
                        <a:rPr lang="en-US" dirty="0">
                          <a:latin typeface="Lora" pitchFamily="2" charset="0"/>
                        </a:rPr>
                        <a:t>X2</a:t>
                      </a:r>
                    </a:p>
                  </a:txBody>
                  <a:tcPr anchor="ctr"/>
                </a:tc>
                <a:extLst>
                  <a:ext uri="{0D108BD9-81ED-4DB2-BD59-A6C34878D82A}">
                    <a16:rowId xmlns:a16="http://schemas.microsoft.com/office/drawing/2014/main" xmlns="" val="2479667343"/>
                  </a:ext>
                </a:extLst>
              </a:tr>
              <a:tr h="370840">
                <a:tc rowSpan="3">
                  <a:txBody>
                    <a:bodyPr/>
                    <a:lstStyle/>
                    <a:p>
                      <a:pPr algn="ctr"/>
                      <a:r>
                        <a:rPr lang="en-US" dirty="0">
                          <a:latin typeface="Lora" pitchFamily="2" charset="0"/>
                        </a:rPr>
                        <a:t>Class 1</a:t>
                      </a:r>
                    </a:p>
                    <a:p>
                      <a:pPr algn="ctr"/>
                      <a:endParaRPr lang="en-US" dirty="0">
                        <a:latin typeface="Lora" pitchFamily="2" charset="0"/>
                      </a:endParaRPr>
                    </a:p>
                  </a:txBody>
                  <a:tcPr anchor="ctr"/>
                </a:tc>
                <a:tc>
                  <a:txBody>
                    <a:bodyPr/>
                    <a:lstStyle/>
                    <a:p>
                      <a:pPr algn="ctr"/>
                      <a:r>
                        <a:rPr lang="en-US" dirty="0">
                          <a:latin typeface="Lora" pitchFamily="2" charset="0"/>
                        </a:rPr>
                        <a:t>1.0</a:t>
                      </a:r>
                    </a:p>
                  </a:txBody>
                  <a:tcPr anchor="ctr"/>
                </a:tc>
                <a:tc>
                  <a:txBody>
                    <a:bodyPr/>
                    <a:lstStyle/>
                    <a:p>
                      <a:pPr algn="ctr"/>
                      <a:r>
                        <a:rPr lang="en-US" dirty="0">
                          <a:latin typeface="Lora" pitchFamily="2" charset="0"/>
                        </a:rPr>
                        <a:t>1.2</a:t>
                      </a:r>
                    </a:p>
                  </a:txBody>
                  <a:tcPr anchor="ctr"/>
                </a:tc>
                <a:extLst>
                  <a:ext uri="{0D108BD9-81ED-4DB2-BD59-A6C34878D82A}">
                    <a16:rowId xmlns:a16="http://schemas.microsoft.com/office/drawing/2014/main" xmlns="" val="3535393046"/>
                  </a:ext>
                </a:extLst>
              </a:tr>
              <a:tr h="370840">
                <a:tc vMerge="1">
                  <a:txBody>
                    <a:bodyPr/>
                    <a:lstStyle/>
                    <a:p>
                      <a:endParaRPr lang="en-US" dirty="0"/>
                    </a:p>
                  </a:txBody>
                  <a:tcPr/>
                </a:tc>
                <a:tc>
                  <a:txBody>
                    <a:bodyPr/>
                    <a:lstStyle/>
                    <a:p>
                      <a:pPr algn="ctr"/>
                      <a:r>
                        <a:rPr lang="en-US" dirty="0">
                          <a:latin typeface="Lora" pitchFamily="2" charset="0"/>
                        </a:rPr>
                        <a:t>1.5</a:t>
                      </a:r>
                    </a:p>
                  </a:txBody>
                  <a:tcPr anchor="ctr"/>
                </a:tc>
                <a:tc>
                  <a:txBody>
                    <a:bodyPr/>
                    <a:lstStyle/>
                    <a:p>
                      <a:pPr algn="ctr"/>
                      <a:r>
                        <a:rPr lang="en-US" dirty="0">
                          <a:latin typeface="Lora" pitchFamily="2" charset="0"/>
                        </a:rPr>
                        <a:t>2.0</a:t>
                      </a:r>
                    </a:p>
                  </a:txBody>
                  <a:tcPr anchor="ctr"/>
                </a:tc>
                <a:extLst>
                  <a:ext uri="{0D108BD9-81ED-4DB2-BD59-A6C34878D82A}">
                    <a16:rowId xmlns:a16="http://schemas.microsoft.com/office/drawing/2014/main" xmlns="" val="3459671598"/>
                  </a:ext>
                </a:extLst>
              </a:tr>
              <a:tr h="370840">
                <a:tc vMerge="1">
                  <a:txBody>
                    <a:bodyPr/>
                    <a:lstStyle/>
                    <a:p>
                      <a:endParaRPr lang="en-US" dirty="0"/>
                    </a:p>
                  </a:txBody>
                  <a:tcPr/>
                </a:tc>
                <a:tc>
                  <a:txBody>
                    <a:bodyPr/>
                    <a:lstStyle/>
                    <a:p>
                      <a:pPr algn="ctr"/>
                      <a:r>
                        <a:rPr lang="en-US" dirty="0">
                          <a:latin typeface="Lora" pitchFamily="2" charset="0"/>
                        </a:rPr>
                        <a:t>3.0</a:t>
                      </a:r>
                    </a:p>
                  </a:txBody>
                  <a:tcPr anchor="ctr"/>
                </a:tc>
                <a:tc>
                  <a:txBody>
                    <a:bodyPr/>
                    <a:lstStyle/>
                    <a:p>
                      <a:pPr algn="ctr"/>
                      <a:r>
                        <a:rPr lang="en-US" dirty="0">
                          <a:latin typeface="Lora" pitchFamily="2" charset="0"/>
                        </a:rPr>
                        <a:t>4.1</a:t>
                      </a:r>
                    </a:p>
                  </a:txBody>
                  <a:tcPr anchor="ctr"/>
                </a:tc>
                <a:extLst>
                  <a:ext uri="{0D108BD9-81ED-4DB2-BD59-A6C34878D82A}">
                    <a16:rowId xmlns:a16="http://schemas.microsoft.com/office/drawing/2014/main" xmlns="" val="1367891902"/>
                  </a:ext>
                </a:extLst>
              </a:tr>
              <a:tr h="370840">
                <a:tc rowSpan="4">
                  <a:txBody>
                    <a:bodyPr/>
                    <a:lstStyle/>
                    <a:p>
                      <a:pPr algn="ctr"/>
                      <a:r>
                        <a:rPr lang="en-US" dirty="0">
                          <a:latin typeface="Lora" pitchFamily="2" charset="0"/>
                        </a:rPr>
                        <a:t>Class 2</a:t>
                      </a:r>
                    </a:p>
                  </a:txBody>
                  <a:tcPr anchor="ctr"/>
                </a:tc>
                <a:tc>
                  <a:txBody>
                    <a:bodyPr/>
                    <a:lstStyle/>
                    <a:p>
                      <a:pPr algn="ctr"/>
                      <a:r>
                        <a:rPr lang="en-US" dirty="0">
                          <a:latin typeface="Lora" pitchFamily="2" charset="0"/>
                        </a:rPr>
                        <a:t>5.0</a:t>
                      </a:r>
                    </a:p>
                  </a:txBody>
                  <a:tcPr anchor="ctr"/>
                </a:tc>
                <a:tc>
                  <a:txBody>
                    <a:bodyPr/>
                    <a:lstStyle/>
                    <a:p>
                      <a:pPr algn="ctr"/>
                      <a:r>
                        <a:rPr lang="en-US" dirty="0">
                          <a:latin typeface="Lora" pitchFamily="2" charset="0"/>
                        </a:rPr>
                        <a:t>7.0</a:t>
                      </a:r>
                    </a:p>
                  </a:txBody>
                  <a:tcPr anchor="ctr"/>
                </a:tc>
                <a:extLst>
                  <a:ext uri="{0D108BD9-81ED-4DB2-BD59-A6C34878D82A}">
                    <a16:rowId xmlns:a16="http://schemas.microsoft.com/office/drawing/2014/main" xmlns="" val="2527906664"/>
                  </a:ext>
                </a:extLst>
              </a:tr>
              <a:tr h="370840">
                <a:tc vMerge="1">
                  <a:txBody>
                    <a:bodyPr/>
                    <a:lstStyle/>
                    <a:p>
                      <a:endParaRPr lang="en-US" dirty="0"/>
                    </a:p>
                  </a:txBody>
                  <a:tcPr/>
                </a:tc>
                <a:tc>
                  <a:txBody>
                    <a:bodyPr/>
                    <a:lstStyle/>
                    <a:p>
                      <a:pPr algn="ctr"/>
                      <a:r>
                        <a:rPr lang="en-US" dirty="0">
                          <a:latin typeface="Lora" pitchFamily="2" charset="0"/>
                        </a:rPr>
                        <a:t>3.5</a:t>
                      </a:r>
                    </a:p>
                  </a:txBody>
                  <a:tcPr anchor="ctr"/>
                </a:tc>
                <a:tc>
                  <a:txBody>
                    <a:bodyPr/>
                    <a:lstStyle/>
                    <a:p>
                      <a:pPr algn="ctr"/>
                      <a:r>
                        <a:rPr lang="en-US" dirty="0">
                          <a:latin typeface="Lora" pitchFamily="2" charset="0"/>
                        </a:rPr>
                        <a:t>5.3</a:t>
                      </a:r>
                    </a:p>
                  </a:txBody>
                  <a:tcPr anchor="ctr"/>
                </a:tc>
                <a:extLst>
                  <a:ext uri="{0D108BD9-81ED-4DB2-BD59-A6C34878D82A}">
                    <a16:rowId xmlns:a16="http://schemas.microsoft.com/office/drawing/2014/main" xmlns="" val="2501894649"/>
                  </a:ext>
                </a:extLst>
              </a:tr>
              <a:tr h="370840">
                <a:tc vMerge="1">
                  <a:txBody>
                    <a:bodyPr/>
                    <a:lstStyle/>
                    <a:p>
                      <a:endParaRPr lang="en-US" dirty="0"/>
                    </a:p>
                  </a:txBody>
                  <a:tcPr/>
                </a:tc>
                <a:tc>
                  <a:txBody>
                    <a:bodyPr/>
                    <a:lstStyle/>
                    <a:p>
                      <a:pPr algn="ctr"/>
                      <a:r>
                        <a:rPr lang="en-US" dirty="0">
                          <a:latin typeface="Lora" pitchFamily="2" charset="0"/>
                        </a:rPr>
                        <a:t>4.5</a:t>
                      </a:r>
                    </a:p>
                  </a:txBody>
                  <a:tcPr anchor="ctr"/>
                </a:tc>
                <a:tc>
                  <a:txBody>
                    <a:bodyPr/>
                    <a:lstStyle/>
                    <a:p>
                      <a:pPr algn="ctr"/>
                      <a:r>
                        <a:rPr lang="en-US" dirty="0">
                          <a:latin typeface="Lora" pitchFamily="2" charset="0"/>
                        </a:rPr>
                        <a:t>5.0</a:t>
                      </a:r>
                    </a:p>
                  </a:txBody>
                  <a:tcPr anchor="ctr"/>
                </a:tc>
                <a:extLst>
                  <a:ext uri="{0D108BD9-81ED-4DB2-BD59-A6C34878D82A}">
                    <a16:rowId xmlns:a16="http://schemas.microsoft.com/office/drawing/2014/main" xmlns="" val="3664895870"/>
                  </a:ext>
                </a:extLst>
              </a:tr>
              <a:tr h="370840">
                <a:tc vMerge="1">
                  <a:txBody>
                    <a:bodyPr/>
                    <a:lstStyle/>
                    <a:p>
                      <a:endParaRPr lang="en-US" dirty="0"/>
                    </a:p>
                  </a:txBody>
                  <a:tcPr/>
                </a:tc>
                <a:tc>
                  <a:txBody>
                    <a:bodyPr/>
                    <a:lstStyle/>
                    <a:p>
                      <a:pPr algn="ctr"/>
                      <a:r>
                        <a:rPr lang="en-US" dirty="0">
                          <a:latin typeface="Lora" pitchFamily="2" charset="0"/>
                        </a:rPr>
                        <a:t>3.5</a:t>
                      </a:r>
                    </a:p>
                  </a:txBody>
                  <a:tcPr anchor="ctr"/>
                </a:tc>
                <a:tc>
                  <a:txBody>
                    <a:bodyPr/>
                    <a:lstStyle/>
                    <a:p>
                      <a:pPr algn="ctr"/>
                      <a:r>
                        <a:rPr lang="en-US" dirty="0">
                          <a:latin typeface="Lora" pitchFamily="2" charset="0"/>
                        </a:rPr>
                        <a:t>4.5</a:t>
                      </a:r>
                    </a:p>
                  </a:txBody>
                  <a:tcPr anchor="ctr"/>
                </a:tc>
                <a:extLst>
                  <a:ext uri="{0D108BD9-81ED-4DB2-BD59-A6C34878D82A}">
                    <a16:rowId xmlns:a16="http://schemas.microsoft.com/office/drawing/2014/main" xmlns="" val="1983754018"/>
                  </a:ext>
                </a:extLst>
              </a:tr>
            </a:tbl>
          </a:graphicData>
        </a:graphic>
      </p:graphicFrame>
    </p:spTree>
    <p:extLst>
      <p:ext uri="{BB962C8B-B14F-4D97-AF65-F5344CB8AC3E}">
        <p14:creationId xmlns:p14="http://schemas.microsoft.com/office/powerpoint/2010/main" val="2345455715"/>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a:bodyPr>
          <a:lstStyle/>
          <a:p>
            <a:r>
              <a:rPr lang="en-US" sz="2800" b="1" dirty="0"/>
              <a:t>k- Nearest Neighbors</a:t>
            </a:r>
          </a:p>
        </p:txBody>
      </p:sp>
      <p:graphicFrame>
        <p:nvGraphicFramePr>
          <p:cNvPr id="3" name="Table 11">
            <a:extLst>
              <a:ext uri="{FF2B5EF4-FFF2-40B4-BE49-F238E27FC236}">
                <a16:creationId xmlns:a16="http://schemas.microsoft.com/office/drawing/2014/main" xmlns="" id="{B9C42C44-6BBA-BDB6-60B1-2DEF26F6E191}"/>
              </a:ext>
            </a:extLst>
          </p:cNvPr>
          <p:cNvGraphicFramePr>
            <a:graphicFrameLocks noGrp="1"/>
          </p:cNvGraphicFramePr>
          <p:nvPr>
            <p:extLst>
              <p:ext uri="{D42A27DB-BD31-4B8C-83A1-F6EECF244321}">
                <p14:modId xmlns:p14="http://schemas.microsoft.com/office/powerpoint/2010/main" val="2540316152"/>
              </p:ext>
            </p:extLst>
          </p:nvPr>
        </p:nvGraphicFramePr>
        <p:xfrm>
          <a:off x="7751806" y="990037"/>
          <a:ext cx="2784699" cy="2926080"/>
        </p:xfrm>
        <a:graphic>
          <a:graphicData uri="http://schemas.openxmlformats.org/drawingml/2006/table">
            <a:tbl>
              <a:tblPr firstRow="1" bandRow="1">
                <a:tableStyleId>{073A0DAA-6AF3-43AB-8588-CEC1D06C72B9}</a:tableStyleId>
              </a:tblPr>
              <a:tblGrid>
                <a:gridCol w="928233">
                  <a:extLst>
                    <a:ext uri="{9D8B030D-6E8A-4147-A177-3AD203B41FA5}">
                      <a16:colId xmlns:a16="http://schemas.microsoft.com/office/drawing/2014/main" xmlns="" val="921329798"/>
                    </a:ext>
                  </a:extLst>
                </a:gridCol>
                <a:gridCol w="928233">
                  <a:extLst>
                    <a:ext uri="{9D8B030D-6E8A-4147-A177-3AD203B41FA5}">
                      <a16:colId xmlns:a16="http://schemas.microsoft.com/office/drawing/2014/main" xmlns="" val="2060336329"/>
                    </a:ext>
                  </a:extLst>
                </a:gridCol>
                <a:gridCol w="928233">
                  <a:extLst>
                    <a:ext uri="{9D8B030D-6E8A-4147-A177-3AD203B41FA5}">
                      <a16:colId xmlns:a16="http://schemas.microsoft.com/office/drawing/2014/main" xmlns="" val="1200142566"/>
                    </a:ext>
                  </a:extLst>
                </a:gridCol>
              </a:tblGrid>
              <a:tr h="342899">
                <a:tc>
                  <a:txBody>
                    <a:bodyPr/>
                    <a:lstStyle/>
                    <a:p>
                      <a:pPr algn="ctr"/>
                      <a:r>
                        <a:rPr lang="en-US" dirty="0">
                          <a:latin typeface="Lora" pitchFamily="2" charset="0"/>
                        </a:rPr>
                        <a:t>Class</a:t>
                      </a:r>
                    </a:p>
                  </a:txBody>
                  <a:tcPr anchor="ctr"/>
                </a:tc>
                <a:tc>
                  <a:txBody>
                    <a:bodyPr/>
                    <a:lstStyle/>
                    <a:p>
                      <a:pPr algn="ctr"/>
                      <a:r>
                        <a:rPr lang="en-US" dirty="0">
                          <a:latin typeface="Lora" pitchFamily="2" charset="0"/>
                        </a:rPr>
                        <a:t>X1</a:t>
                      </a:r>
                    </a:p>
                  </a:txBody>
                  <a:tcPr anchor="ctr"/>
                </a:tc>
                <a:tc>
                  <a:txBody>
                    <a:bodyPr/>
                    <a:lstStyle/>
                    <a:p>
                      <a:pPr algn="ctr"/>
                      <a:r>
                        <a:rPr lang="en-US" dirty="0">
                          <a:latin typeface="Lora" pitchFamily="2" charset="0"/>
                        </a:rPr>
                        <a:t>X2</a:t>
                      </a:r>
                    </a:p>
                  </a:txBody>
                  <a:tcPr anchor="ctr"/>
                </a:tc>
                <a:extLst>
                  <a:ext uri="{0D108BD9-81ED-4DB2-BD59-A6C34878D82A}">
                    <a16:rowId xmlns:a16="http://schemas.microsoft.com/office/drawing/2014/main" xmlns="" val="2479667343"/>
                  </a:ext>
                </a:extLst>
              </a:tr>
              <a:tr h="342899">
                <a:tc rowSpan="3">
                  <a:txBody>
                    <a:bodyPr/>
                    <a:lstStyle/>
                    <a:p>
                      <a:pPr algn="ctr"/>
                      <a:r>
                        <a:rPr lang="en-US" dirty="0">
                          <a:latin typeface="Lora" pitchFamily="2" charset="0"/>
                        </a:rPr>
                        <a:t>Class 1</a:t>
                      </a:r>
                    </a:p>
                    <a:p>
                      <a:pPr algn="ctr"/>
                      <a:endParaRPr lang="en-US" dirty="0">
                        <a:latin typeface="Lora" pitchFamily="2" charset="0"/>
                      </a:endParaRPr>
                    </a:p>
                  </a:txBody>
                  <a:tcPr anchor="ctr"/>
                </a:tc>
                <a:tc>
                  <a:txBody>
                    <a:bodyPr/>
                    <a:lstStyle/>
                    <a:p>
                      <a:pPr algn="ctr"/>
                      <a:r>
                        <a:rPr lang="en-US" dirty="0">
                          <a:latin typeface="Lora" pitchFamily="2" charset="0"/>
                        </a:rPr>
                        <a:t>1.0</a:t>
                      </a:r>
                    </a:p>
                  </a:txBody>
                  <a:tcPr anchor="ctr"/>
                </a:tc>
                <a:tc>
                  <a:txBody>
                    <a:bodyPr/>
                    <a:lstStyle/>
                    <a:p>
                      <a:pPr algn="ctr"/>
                      <a:r>
                        <a:rPr lang="en-US" dirty="0">
                          <a:latin typeface="Lora" pitchFamily="2" charset="0"/>
                        </a:rPr>
                        <a:t>1.2</a:t>
                      </a:r>
                    </a:p>
                  </a:txBody>
                  <a:tcPr anchor="ctr"/>
                </a:tc>
                <a:extLst>
                  <a:ext uri="{0D108BD9-81ED-4DB2-BD59-A6C34878D82A}">
                    <a16:rowId xmlns:a16="http://schemas.microsoft.com/office/drawing/2014/main" xmlns="" val="3535393046"/>
                  </a:ext>
                </a:extLst>
              </a:tr>
              <a:tr h="342899">
                <a:tc vMerge="1">
                  <a:txBody>
                    <a:bodyPr/>
                    <a:lstStyle/>
                    <a:p>
                      <a:endParaRPr lang="en-US" dirty="0"/>
                    </a:p>
                  </a:txBody>
                  <a:tcPr/>
                </a:tc>
                <a:tc>
                  <a:txBody>
                    <a:bodyPr/>
                    <a:lstStyle/>
                    <a:p>
                      <a:pPr algn="ctr"/>
                      <a:r>
                        <a:rPr lang="en-US" dirty="0">
                          <a:latin typeface="Lora" pitchFamily="2" charset="0"/>
                        </a:rPr>
                        <a:t>1.5</a:t>
                      </a:r>
                    </a:p>
                  </a:txBody>
                  <a:tcPr anchor="ctr"/>
                </a:tc>
                <a:tc>
                  <a:txBody>
                    <a:bodyPr/>
                    <a:lstStyle/>
                    <a:p>
                      <a:pPr algn="ctr"/>
                      <a:r>
                        <a:rPr lang="en-US" dirty="0">
                          <a:latin typeface="Lora" pitchFamily="2" charset="0"/>
                        </a:rPr>
                        <a:t>2.0</a:t>
                      </a:r>
                    </a:p>
                  </a:txBody>
                  <a:tcPr anchor="ctr"/>
                </a:tc>
                <a:extLst>
                  <a:ext uri="{0D108BD9-81ED-4DB2-BD59-A6C34878D82A}">
                    <a16:rowId xmlns:a16="http://schemas.microsoft.com/office/drawing/2014/main" xmlns="" val="3459671598"/>
                  </a:ext>
                </a:extLst>
              </a:tr>
              <a:tr h="342899">
                <a:tc vMerge="1">
                  <a:txBody>
                    <a:bodyPr/>
                    <a:lstStyle/>
                    <a:p>
                      <a:endParaRPr lang="en-US" dirty="0"/>
                    </a:p>
                  </a:txBody>
                  <a:tcPr/>
                </a:tc>
                <a:tc>
                  <a:txBody>
                    <a:bodyPr/>
                    <a:lstStyle/>
                    <a:p>
                      <a:pPr algn="ctr"/>
                      <a:r>
                        <a:rPr lang="en-US" dirty="0">
                          <a:latin typeface="Lora" pitchFamily="2" charset="0"/>
                        </a:rPr>
                        <a:t>3.0</a:t>
                      </a:r>
                    </a:p>
                  </a:txBody>
                  <a:tcPr anchor="ctr"/>
                </a:tc>
                <a:tc>
                  <a:txBody>
                    <a:bodyPr/>
                    <a:lstStyle/>
                    <a:p>
                      <a:pPr algn="ctr"/>
                      <a:r>
                        <a:rPr lang="en-US" dirty="0">
                          <a:latin typeface="Lora" pitchFamily="2" charset="0"/>
                        </a:rPr>
                        <a:t>4.1</a:t>
                      </a:r>
                    </a:p>
                  </a:txBody>
                  <a:tcPr anchor="ctr"/>
                </a:tc>
                <a:extLst>
                  <a:ext uri="{0D108BD9-81ED-4DB2-BD59-A6C34878D82A}">
                    <a16:rowId xmlns:a16="http://schemas.microsoft.com/office/drawing/2014/main" xmlns="" val="1367891902"/>
                  </a:ext>
                </a:extLst>
              </a:tr>
              <a:tr h="342899">
                <a:tc rowSpan="4">
                  <a:txBody>
                    <a:bodyPr/>
                    <a:lstStyle/>
                    <a:p>
                      <a:pPr algn="ctr"/>
                      <a:r>
                        <a:rPr lang="en-US" dirty="0">
                          <a:latin typeface="Lora" pitchFamily="2" charset="0"/>
                        </a:rPr>
                        <a:t>Class 2</a:t>
                      </a:r>
                    </a:p>
                  </a:txBody>
                  <a:tcPr anchor="ctr"/>
                </a:tc>
                <a:tc>
                  <a:txBody>
                    <a:bodyPr/>
                    <a:lstStyle/>
                    <a:p>
                      <a:pPr algn="ctr"/>
                      <a:r>
                        <a:rPr lang="en-US" dirty="0">
                          <a:latin typeface="Lora" pitchFamily="2" charset="0"/>
                        </a:rPr>
                        <a:t>5.0</a:t>
                      </a:r>
                    </a:p>
                  </a:txBody>
                  <a:tcPr anchor="ctr"/>
                </a:tc>
                <a:tc>
                  <a:txBody>
                    <a:bodyPr/>
                    <a:lstStyle/>
                    <a:p>
                      <a:pPr algn="ctr"/>
                      <a:r>
                        <a:rPr lang="en-US" dirty="0">
                          <a:latin typeface="Lora" pitchFamily="2" charset="0"/>
                        </a:rPr>
                        <a:t>7.0</a:t>
                      </a:r>
                    </a:p>
                  </a:txBody>
                  <a:tcPr anchor="ctr"/>
                </a:tc>
                <a:extLst>
                  <a:ext uri="{0D108BD9-81ED-4DB2-BD59-A6C34878D82A}">
                    <a16:rowId xmlns:a16="http://schemas.microsoft.com/office/drawing/2014/main" xmlns="" val="2527906664"/>
                  </a:ext>
                </a:extLst>
              </a:tr>
              <a:tr h="342899">
                <a:tc vMerge="1">
                  <a:txBody>
                    <a:bodyPr/>
                    <a:lstStyle/>
                    <a:p>
                      <a:endParaRPr lang="en-US" dirty="0"/>
                    </a:p>
                  </a:txBody>
                  <a:tcPr/>
                </a:tc>
                <a:tc>
                  <a:txBody>
                    <a:bodyPr/>
                    <a:lstStyle/>
                    <a:p>
                      <a:pPr algn="ctr"/>
                      <a:r>
                        <a:rPr lang="en-US" dirty="0">
                          <a:latin typeface="Lora" pitchFamily="2" charset="0"/>
                        </a:rPr>
                        <a:t>3.5</a:t>
                      </a:r>
                    </a:p>
                  </a:txBody>
                  <a:tcPr anchor="ctr"/>
                </a:tc>
                <a:tc>
                  <a:txBody>
                    <a:bodyPr/>
                    <a:lstStyle/>
                    <a:p>
                      <a:pPr algn="ctr"/>
                      <a:r>
                        <a:rPr lang="en-US" dirty="0">
                          <a:latin typeface="Lora" pitchFamily="2" charset="0"/>
                        </a:rPr>
                        <a:t>5.3</a:t>
                      </a:r>
                    </a:p>
                  </a:txBody>
                  <a:tcPr anchor="ctr"/>
                </a:tc>
                <a:extLst>
                  <a:ext uri="{0D108BD9-81ED-4DB2-BD59-A6C34878D82A}">
                    <a16:rowId xmlns:a16="http://schemas.microsoft.com/office/drawing/2014/main" xmlns="" val="2501894649"/>
                  </a:ext>
                </a:extLst>
              </a:tr>
              <a:tr h="342899">
                <a:tc vMerge="1">
                  <a:txBody>
                    <a:bodyPr/>
                    <a:lstStyle/>
                    <a:p>
                      <a:endParaRPr lang="en-US" dirty="0"/>
                    </a:p>
                  </a:txBody>
                  <a:tcPr/>
                </a:tc>
                <a:tc>
                  <a:txBody>
                    <a:bodyPr/>
                    <a:lstStyle/>
                    <a:p>
                      <a:pPr algn="ctr"/>
                      <a:r>
                        <a:rPr lang="en-US" dirty="0">
                          <a:latin typeface="Lora" pitchFamily="2" charset="0"/>
                        </a:rPr>
                        <a:t>4.5</a:t>
                      </a:r>
                    </a:p>
                  </a:txBody>
                  <a:tcPr anchor="ctr"/>
                </a:tc>
                <a:tc>
                  <a:txBody>
                    <a:bodyPr/>
                    <a:lstStyle/>
                    <a:p>
                      <a:pPr algn="ctr"/>
                      <a:r>
                        <a:rPr lang="en-US" dirty="0">
                          <a:latin typeface="Lora" pitchFamily="2" charset="0"/>
                        </a:rPr>
                        <a:t>5.0</a:t>
                      </a:r>
                    </a:p>
                  </a:txBody>
                  <a:tcPr anchor="ctr"/>
                </a:tc>
                <a:extLst>
                  <a:ext uri="{0D108BD9-81ED-4DB2-BD59-A6C34878D82A}">
                    <a16:rowId xmlns:a16="http://schemas.microsoft.com/office/drawing/2014/main" xmlns="" val="3664895870"/>
                  </a:ext>
                </a:extLst>
              </a:tr>
              <a:tr h="342899">
                <a:tc vMerge="1">
                  <a:txBody>
                    <a:bodyPr/>
                    <a:lstStyle/>
                    <a:p>
                      <a:endParaRPr lang="en-US" dirty="0"/>
                    </a:p>
                  </a:txBody>
                  <a:tcPr/>
                </a:tc>
                <a:tc>
                  <a:txBody>
                    <a:bodyPr/>
                    <a:lstStyle/>
                    <a:p>
                      <a:pPr algn="ctr"/>
                      <a:r>
                        <a:rPr lang="en-US" dirty="0">
                          <a:latin typeface="Lora" pitchFamily="2" charset="0"/>
                        </a:rPr>
                        <a:t>3.5</a:t>
                      </a:r>
                    </a:p>
                  </a:txBody>
                  <a:tcPr anchor="ctr"/>
                </a:tc>
                <a:tc>
                  <a:txBody>
                    <a:bodyPr/>
                    <a:lstStyle/>
                    <a:p>
                      <a:pPr algn="ctr"/>
                      <a:r>
                        <a:rPr lang="en-US" dirty="0">
                          <a:latin typeface="Lora" pitchFamily="2" charset="0"/>
                        </a:rPr>
                        <a:t>4.5</a:t>
                      </a:r>
                    </a:p>
                  </a:txBody>
                  <a:tcPr anchor="ctr"/>
                </a:tc>
                <a:extLst>
                  <a:ext uri="{0D108BD9-81ED-4DB2-BD59-A6C34878D82A}">
                    <a16:rowId xmlns:a16="http://schemas.microsoft.com/office/drawing/2014/main" xmlns="" val="1983754018"/>
                  </a:ext>
                </a:extLst>
              </a:tr>
            </a:tbl>
          </a:graphicData>
        </a:graphic>
      </p:graphicFrame>
      <p:sp>
        <p:nvSpPr>
          <p:cNvPr id="4" name="TextBox 3">
            <a:extLst>
              <a:ext uri="{FF2B5EF4-FFF2-40B4-BE49-F238E27FC236}">
                <a16:creationId xmlns:a16="http://schemas.microsoft.com/office/drawing/2014/main" xmlns="" id="{01D098DA-89F8-EA42-4E25-61A7D05B9BCD}"/>
              </a:ext>
            </a:extLst>
          </p:cNvPr>
          <p:cNvSpPr txBox="1"/>
          <p:nvPr/>
        </p:nvSpPr>
        <p:spPr>
          <a:xfrm>
            <a:off x="528033" y="1067311"/>
            <a:ext cx="2511381" cy="369332"/>
          </a:xfrm>
          <a:prstGeom prst="rect">
            <a:avLst/>
          </a:prstGeom>
          <a:noFill/>
        </p:spPr>
        <p:txBody>
          <a:bodyPr wrap="square" rtlCol="0">
            <a:spAutoFit/>
          </a:bodyPr>
          <a:lstStyle/>
          <a:p>
            <a:r>
              <a:rPr lang="en-US" b="1" dirty="0">
                <a:latin typeface="Lora" pitchFamily="2" charset="0"/>
              </a:rPr>
              <a:t>Solution: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CC52FE74-0926-7E17-72C4-C0DE75BA87A9}"/>
                  </a:ext>
                </a:extLst>
              </p:cNvPr>
              <p:cNvSpPr txBox="1"/>
              <p:nvPr/>
            </p:nvSpPr>
            <p:spPr>
              <a:xfrm>
                <a:off x="685799" y="1436642"/>
                <a:ext cx="5665225" cy="4582729"/>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The distance between P1(5.5, 6.3) and (1.0,1.2)</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ad>
                        <m:radPr>
                          <m:degHide m:val="on"/>
                          <m:ctrlPr>
                            <a:rPr lang="en-US" i="1" smtClean="0">
                              <a:latin typeface="Cambria Math" panose="02040503050406030204" pitchFamily="18" charset="0"/>
                              <a:ea typeface="Cambria Math" panose="02040503050406030204" pitchFamily="18" charset="0"/>
                            </a:rPr>
                          </m:ctrlPr>
                        </m:radPr>
                        <m:deg/>
                        <m:e>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5.5−1.0</m:t>
                                  </m:r>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6.3−1.2</m:t>
                                  </m:r>
                                </m:e>
                              </m:d>
                            </m:e>
                            <m:sup>
                              <m:r>
                                <a:rPr lang="en-US" b="0" i="1" smtClean="0">
                                  <a:latin typeface="Cambria Math" panose="02040503050406030204" pitchFamily="18" charset="0"/>
                                  <a:ea typeface="Cambria Math" panose="02040503050406030204" pitchFamily="18" charset="0"/>
                                </a:rPr>
                                <m:t>2</m:t>
                              </m:r>
                            </m:sup>
                          </m:sSup>
                        </m:e>
                      </m:rad>
                    </m:oMath>
                  </m:oMathPara>
                </a14:m>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=6.801</m:t>
                    </m:r>
                  </m:oMath>
                </a14:m>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Similarly, </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The distance between P1 and (1.5,2.0)= 5.87</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The distance between P1 and (3.0,4.1)= 3.33</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The distance between P1 and (5.0,7.0)= 0.86</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The distance between P1 and (3.5,5.3)= 2.236</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The distance between P1 and (4.5,5.0)= 1.64</a:t>
                </a: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The distance between P1 and (3.5,4.5)= 2.69</a:t>
                </a:r>
              </a:p>
              <a:p>
                <a:r>
                  <a:rPr lang="en-US" dirty="0">
                    <a:latin typeface="Cambria Math" panose="02040503050406030204" pitchFamily="18" charset="0"/>
                    <a:ea typeface="Cambria Math" panose="02040503050406030204" pitchFamily="18" charset="0"/>
                  </a:rPr>
                  <a:t>		</a:t>
                </a:r>
              </a:p>
              <a:p>
                <a:r>
                  <a:rPr lang="en-US" dirty="0">
                    <a:latin typeface="Cambria Math" panose="02040503050406030204" pitchFamily="18" charset="0"/>
                    <a:ea typeface="Cambria Math" panose="02040503050406030204" pitchFamily="18" charset="0"/>
                  </a:rPr>
                  <a:t>The nearest </a:t>
                </a:r>
                <a:r>
                  <a:rPr lang="en-US" dirty="0" err="1">
                    <a:latin typeface="Cambria Math" panose="02040503050406030204" pitchFamily="18" charset="0"/>
                    <a:ea typeface="Cambria Math" panose="02040503050406030204" pitchFamily="18" charset="0"/>
                  </a:rPr>
                  <a:t>neihbors</a:t>
                </a:r>
                <a:r>
                  <a:rPr lang="en-US" dirty="0">
                    <a:latin typeface="Cambria Math" panose="02040503050406030204" pitchFamily="18" charset="0"/>
                    <a:ea typeface="Cambria Math" panose="02040503050406030204" pitchFamily="18" charset="0"/>
                  </a:rPr>
                  <a:t> are, </a:t>
                </a:r>
              </a:p>
              <a:p>
                <a:pPr marL="285750" indent="-285750">
                  <a:buFont typeface="Wingdings" panose="05000000000000000000" pitchFamily="2" charset="2"/>
                  <a:buChar char="ü"/>
                </a:pPr>
                <a:r>
                  <a:rPr lang="en-US" dirty="0">
                    <a:latin typeface="Cambria Math" panose="02040503050406030204" pitchFamily="18" charset="0"/>
                    <a:ea typeface="Cambria Math" panose="02040503050406030204" pitchFamily="18" charset="0"/>
                  </a:rPr>
                  <a:t>(5.0, 7.0); Class 2</a:t>
                </a:r>
              </a:p>
              <a:p>
                <a:pPr marL="285750" indent="-285750">
                  <a:buFont typeface="Wingdings" panose="05000000000000000000" pitchFamily="2" charset="2"/>
                  <a:buChar char="ü"/>
                </a:pPr>
                <a:r>
                  <a:rPr lang="en-US" dirty="0">
                    <a:latin typeface="Cambria Math" panose="02040503050406030204" pitchFamily="18" charset="0"/>
                    <a:ea typeface="Cambria Math" panose="02040503050406030204" pitchFamily="18" charset="0"/>
                  </a:rPr>
                  <a:t>(3.5, 5.3); Class 2</a:t>
                </a:r>
              </a:p>
              <a:p>
                <a:pPr marL="285750" indent="-285750">
                  <a:buFont typeface="Wingdings" panose="05000000000000000000" pitchFamily="2" charset="2"/>
                  <a:buChar char="ü"/>
                </a:pPr>
                <a:r>
                  <a:rPr lang="en-US" dirty="0">
                    <a:latin typeface="Cambria Math" panose="02040503050406030204" pitchFamily="18" charset="0"/>
                    <a:ea typeface="Cambria Math" panose="02040503050406030204" pitchFamily="18" charset="0"/>
                  </a:rPr>
                  <a:t>(4.5, 5.0); Class 2</a:t>
                </a:r>
              </a:p>
            </p:txBody>
          </p:sp>
        </mc:Choice>
        <mc:Fallback xmlns="">
          <p:sp>
            <p:nvSpPr>
              <p:cNvPr id="5" name="TextBox 4">
                <a:extLst>
                  <a:ext uri="{FF2B5EF4-FFF2-40B4-BE49-F238E27FC236}">
                    <a16:creationId xmlns:a16="http://schemas.microsoft.com/office/drawing/2014/main" id="{CC52FE74-0926-7E17-72C4-C0DE75BA87A9}"/>
                  </a:ext>
                </a:extLst>
              </p:cNvPr>
              <p:cNvSpPr txBox="1">
                <a:spLocks noRot="1" noChangeAspect="1" noMove="1" noResize="1" noEditPoints="1" noAdjustHandles="1" noChangeArrowheads="1" noChangeShapeType="1" noTextEdit="1"/>
              </p:cNvSpPr>
              <p:nvPr/>
            </p:nvSpPr>
            <p:spPr>
              <a:xfrm>
                <a:off x="685799" y="1436642"/>
                <a:ext cx="5665225" cy="4582729"/>
              </a:xfrm>
              <a:prstGeom prst="rect">
                <a:avLst/>
              </a:prstGeom>
              <a:blipFill>
                <a:blip r:embed="rId2"/>
                <a:stretch>
                  <a:fillRect l="-860" t="-932" b="-1198"/>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xmlns="" id="{4A5C2F1D-C86F-5836-44D1-BCB2DE603952}"/>
              </a:ext>
            </a:extLst>
          </p:cNvPr>
          <p:cNvSpPr txBox="1"/>
          <p:nvPr/>
        </p:nvSpPr>
        <p:spPr>
          <a:xfrm>
            <a:off x="5006387" y="5221632"/>
            <a:ext cx="5530118" cy="646331"/>
          </a:xfrm>
          <a:prstGeom prst="rect">
            <a:avLst/>
          </a:prstGeom>
          <a:solidFill>
            <a:schemeClr val="accent3">
              <a:lumMod val="75000"/>
            </a:schemeClr>
          </a:solidFill>
        </p:spPr>
        <p:txBody>
          <a:bodyPr wrap="square" rtlCol="0">
            <a:spAutoFit/>
          </a:bodyPr>
          <a:lstStyle/>
          <a:p>
            <a:r>
              <a:rPr lang="en-US" b="1" dirty="0">
                <a:solidFill>
                  <a:schemeClr val="bg1"/>
                </a:solidFill>
                <a:latin typeface="Lora" pitchFamily="2" charset="0"/>
              </a:rPr>
              <a:t>The most of k-</a:t>
            </a:r>
            <a:r>
              <a:rPr lang="en-US" b="1" dirty="0" err="1">
                <a:solidFill>
                  <a:schemeClr val="bg1"/>
                </a:solidFill>
                <a:latin typeface="Lora" pitchFamily="2" charset="0"/>
              </a:rPr>
              <a:t>neigbors</a:t>
            </a:r>
            <a:r>
              <a:rPr lang="en-US" b="1" dirty="0">
                <a:solidFill>
                  <a:schemeClr val="bg1"/>
                </a:solidFill>
                <a:latin typeface="Lora" pitchFamily="2" charset="0"/>
              </a:rPr>
              <a:t> belongs to Class 2, therefore, P1(5.5, 6.3) can be classified as Class 2</a:t>
            </a:r>
          </a:p>
        </p:txBody>
      </p:sp>
    </p:spTree>
    <p:extLst>
      <p:ext uri="{BB962C8B-B14F-4D97-AF65-F5344CB8AC3E}">
        <p14:creationId xmlns:p14="http://schemas.microsoft.com/office/powerpoint/2010/main" val="317886759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fontScale="90000"/>
          </a:bodyPr>
          <a:lstStyle/>
          <a:p>
            <a:pPr algn="ctr"/>
            <a:r>
              <a:rPr lang="en-US" sz="2800" b="1" dirty="0"/>
              <a:t>Simple Linear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F47F5D14-3809-4714-BACC-48567502B9C5}"/>
                  </a:ext>
                </a:extLst>
              </p:cNvPr>
              <p:cNvSpPr txBox="1"/>
              <p:nvPr/>
            </p:nvSpPr>
            <p:spPr>
              <a:xfrm>
                <a:off x="3400169" y="2668998"/>
                <a:ext cx="451433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rPr>
                        <m:t>𝒚</m:t>
                      </m:r>
                      <m:r>
                        <a:rPr lang="en-GB" sz="2400" b="1" i="0" dirty="0">
                          <a:latin typeface="Cambria Math" panose="02040503050406030204" pitchFamily="18" charset="0"/>
                        </a:rPr>
                        <m:t>=</m:t>
                      </m:r>
                      <m:sSub>
                        <m:sSubPr>
                          <m:ctrlPr>
                            <a:rPr lang="en-GB" sz="2400" b="1" i="1" dirty="0">
                              <a:solidFill>
                                <a:srgbClr val="836967"/>
                              </a:solidFill>
                              <a:latin typeface="Cambria Math" panose="02040503050406030204" pitchFamily="18" charset="0"/>
                            </a:rPr>
                          </m:ctrlPr>
                        </m:sSubPr>
                        <m:e>
                          <m:r>
                            <a:rPr lang="en-GB" sz="2400" b="1" i="1" dirty="0">
                              <a:latin typeface="Cambria Math" panose="02040503050406030204" pitchFamily="18" charset="0"/>
                            </a:rPr>
                            <m:t>𝒃</m:t>
                          </m:r>
                        </m:e>
                        <m:sub>
                          <m:r>
                            <a:rPr lang="en-GB" sz="2400" b="1" i="0" dirty="0">
                              <a:latin typeface="Cambria Math" panose="02040503050406030204" pitchFamily="18" charset="0"/>
                            </a:rPr>
                            <m:t>𝟎</m:t>
                          </m:r>
                        </m:sub>
                      </m:sSub>
                      <m:r>
                        <a:rPr lang="en-GB" sz="2400" b="1" i="0" dirty="0">
                          <a:latin typeface="Cambria Math" panose="02040503050406030204" pitchFamily="18" charset="0"/>
                        </a:rPr>
                        <m:t>+</m:t>
                      </m:r>
                      <m:sSub>
                        <m:sSubPr>
                          <m:ctrlPr>
                            <a:rPr lang="en-GB" sz="2400" b="1" i="1" dirty="0">
                              <a:solidFill>
                                <a:srgbClr val="836967"/>
                              </a:solidFill>
                              <a:latin typeface="Cambria Math" panose="02040503050406030204" pitchFamily="18" charset="0"/>
                            </a:rPr>
                          </m:ctrlPr>
                        </m:sSubPr>
                        <m:e>
                          <m:r>
                            <a:rPr lang="en-GB" sz="2400" b="1" i="1" dirty="0">
                              <a:latin typeface="Cambria Math" panose="02040503050406030204" pitchFamily="18" charset="0"/>
                            </a:rPr>
                            <m:t>𝒃</m:t>
                          </m:r>
                        </m:e>
                        <m:sub>
                          <m:r>
                            <a:rPr lang="en-GB" sz="2400" b="1" i="0" dirty="0">
                              <a:latin typeface="Cambria Math" panose="02040503050406030204" pitchFamily="18" charset="0"/>
                            </a:rPr>
                            <m:t>𝟏</m:t>
                          </m:r>
                        </m:sub>
                      </m:sSub>
                      <m:r>
                        <a:rPr lang="en-GB" sz="2400" b="1" i="0" dirty="0">
                          <a:latin typeface="Cambria Math" panose="02040503050406030204" pitchFamily="18" charset="0"/>
                        </a:rPr>
                        <m:t>∗</m:t>
                      </m:r>
                      <m:sSub>
                        <m:sSubPr>
                          <m:ctrlPr>
                            <a:rPr lang="en-GB" sz="2400" b="1" i="1" dirty="0" smtClean="0">
                              <a:latin typeface="Cambria Math" panose="02040503050406030204" pitchFamily="18" charset="0"/>
                            </a:rPr>
                          </m:ctrlPr>
                        </m:sSubPr>
                        <m:e>
                          <m:r>
                            <a:rPr lang="en-US" sz="2400" b="1" i="1" dirty="0" smtClean="0">
                              <a:latin typeface="Cambria Math" panose="02040503050406030204" pitchFamily="18" charset="0"/>
                            </a:rPr>
                            <m:t>𝒙</m:t>
                          </m:r>
                        </m:e>
                        <m:sub>
                          <m:r>
                            <a:rPr lang="en-US" sz="2400" b="1" i="1" dirty="0" smtClean="0">
                              <a:latin typeface="Cambria Math" panose="02040503050406030204" pitchFamily="18" charset="0"/>
                            </a:rPr>
                            <m:t>𝟏</m:t>
                          </m:r>
                        </m:sub>
                      </m:sSub>
                    </m:oMath>
                  </m:oMathPara>
                </a14:m>
                <a:endParaRPr lang="en-GB" sz="2400" b="1" dirty="0"/>
              </a:p>
            </p:txBody>
          </p:sp>
        </mc:Choice>
        <mc:Fallback xmlns="">
          <p:sp>
            <p:nvSpPr>
              <p:cNvPr id="4" name="TextBox 3">
                <a:extLst>
                  <a:ext uri="{FF2B5EF4-FFF2-40B4-BE49-F238E27FC236}">
                    <a16:creationId xmlns:a16="http://schemas.microsoft.com/office/drawing/2014/main" id="{F47F5D14-3809-4714-BACC-48567502B9C5}"/>
                  </a:ext>
                </a:extLst>
              </p:cNvPr>
              <p:cNvSpPr txBox="1">
                <a:spLocks noRot="1" noChangeAspect="1" noMove="1" noResize="1" noEditPoints="1" noAdjustHandles="1" noChangeArrowheads="1" noChangeShapeType="1" noTextEdit="1"/>
              </p:cNvSpPr>
              <p:nvPr/>
            </p:nvSpPr>
            <p:spPr>
              <a:xfrm>
                <a:off x="3400169" y="2668998"/>
                <a:ext cx="4514335" cy="461665"/>
              </a:xfrm>
              <a:prstGeom prst="rect">
                <a:avLst/>
              </a:prstGeom>
              <a:blipFill>
                <a:blip r:embed="rId2"/>
                <a:stretch>
                  <a:fillRect b="-13158"/>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xmlns="" id="{8D726470-5FCC-49B2-9446-E79A5A56D989}"/>
              </a:ext>
            </a:extLst>
          </p:cNvPr>
          <p:cNvSpPr txBox="1"/>
          <p:nvPr/>
        </p:nvSpPr>
        <p:spPr>
          <a:xfrm>
            <a:off x="444843" y="1210962"/>
            <a:ext cx="5725297" cy="369332"/>
          </a:xfrm>
          <a:prstGeom prst="rect">
            <a:avLst/>
          </a:prstGeom>
          <a:noFill/>
        </p:spPr>
        <p:txBody>
          <a:bodyPr wrap="square" rtlCol="0">
            <a:spAutoFit/>
          </a:bodyPr>
          <a:lstStyle/>
          <a:p>
            <a:r>
              <a:rPr lang="en-US" dirty="0">
                <a:latin typeface="Lora" pitchFamily="2" charset="0"/>
              </a:rPr>
              <a:t>The equation of Simple Linear Regression: </a:t>
            </a:r>
            <a:endParaRPr lang="en-GB" dirty="0">
              <a:latin typeface="Lora" pitchFamily="2" charset="0"/>
            </a:endParaRPr>
          </a:p>
        </p:txBody>
      </p:sp>
      <p:sp>
        <p:nvSpPr>
          <p:cNvPr id="6" name="TextBox 5">
            <a:extLst>
              <a:ext uri="{FF2B5EF4-FFF2-40B4-BE49-F238E27FC236}">
                <a16:creationId xmlns:a16="http://schemas.microsoft.com/office/drawing/2014/main" xmlns="" id="{3AA07D8F-226F-4D3E-9231-9D65DFF2D232}"/>
              </a:ext>
            </a:extLst>
          </p:cNvPr>
          <p:cNvSpPr txBox="1"/>
          <p:nvPr/>
        </p:nvSpPr>
        <p:spPr>
          <a:xfrm>
            <a:off x="3400169" y="3429000"/>
            <a:ext cx="1441623" cy="338554"/>
          </a:xfrm>
          <a:prstGeom prst="rect">
            <a:avLst/>
          </a:prstGeom>
          <a:noFill/>
        </p:spPr>
        <p:txBody>
          <a:bodyPr wrap="square" rtlCol="0">
            <a:spAutoFit/>
          </a:bodyPr>
          <a:lstStyle/>
          <a:p>
            <a:r>
              <a:rPr lang="en-US" sz="1600" dirty="0">
                <a:latin typeface="Gabriola" panose="04040605051002020D02" pitchFamily="82" charset="0"/>
              </a:rPr>
              <a:t>dependent variable</a:t>
            </a:r>
            <a:endParaRPr lang="en-GB" sz="1600" dirty="0">
              <a:latin typeface="Gabriola" panose="04040605051002020D02" pitchFamily="82" charset="0"/>
            </a:endParaRPr>
          </a:p>
        </p:txBody>
      </p:sp>
      <p:sp>
        <p:nvSpPr>
          <p:cNvPr id="7" name="TextBox 6">
            <a:extLst>
              <a:ext uri="{FF2B5EF4-FFF2-40B4-BE49-F238E27FC236}">
                <a16:creationId xmlns:a16="http://schemas.microsoft.com/office/drawing/2014/main" xmlns="" id="{2AB31894-BB23-49F3-BDAE-6C489CB67E6E}"/>
              </a:ext>
            </a:extLst>
          </p:cNvPr>
          <p:cNvSpPr txBox="1"/>
          <p:nvPr/>
        </p:nvSpPr>
        <p:spPr>
          <a:xfrm>
            <a:off x="6441990" y="3259723"/>
            <a:ext cx="1705233" cy="338554"/>
          </a:xfrm>
          <a:prstGeom prst="rect">
            <a:avLst/>
          </a:prstGeom>
          <a:noFill/>
        </p:spPr>
        <p:txBody>
          <a:bodyPr wrap="square" rtlCol="0">
            <a:spAutoFit/>
          </a:bodyPr>
          <a:lstStyle/>
          <a:p>
            <a:r>
              <a:rPr lang="en-US" sz="1600" dirty="0">
                <a:latin typeface="Gabriola" panose="04040605051002020D02" pitchFamily="82" charset="0"/>
              </a:rPr>
              <a:t>independent variable</a:t>
            </a:r>
            <a:endParaRPr lang="en-GB" sz="1600" dirty="0">
              <a:latin typeface="Gabriola" panose="04040605051002020D02" pitchFamily="82" charset="0"/>
            </a:endParaRPr>
          </a:p>
        </p:txBody>
      </p:sp>
      <p:sp>
        <p:nvSpPr>
          <p:cNvPr id="8" name="TextBox 7">
            <a:extLst>
              <a:ext uri="{FF2B5EF4-FFF2-40B4-BE49-F238E27FC236}">
                <a16:creationId xmlns:a16="http://schemas.microsoft.com/office/drawing/2014/main" xmlns="" id="{31A7128D-0B86-441B-BBD1-7AAD213502DA}"/>
              </a:ext>
            </a:extLst>
          </p:cNvPr>
          <p:cNvSpPr txBox="1"/>
          <p:nvPr/>
        </p:nvSpPr>
        <p:spPr>
          <a:xfrm>
            <a:off x="6067168" y="1967328"/>
            <a:ext cx="1227438" cy="338554"/>
          </a:xfrm>
          <a:prstGeom prst="rect">
            <a:avLst/>
          </a:prstGeom>
          <a:noFill/>
        </p:spPr>
        <p:txBody>
          <a:bodyPr wrap="square" rtlCol="0">
            <a:spAutoFit/>
          </a:bodyPr>
          <a:lstStyle/>
          <a:p>
            <a:r>
              <a:rPr lang="en-US" sz="1600" dirty="0">
                <a:latin typeface="Gabriola" panose="04040605051002020D02" pitchFamily="82" charset="0"/>
              </a:rPr>
              <a:t>co-efficient term</a:t>
            </a:r>
            <a:endParaRPr lang="en-GB" sz="1600" dirty="0">
              <a:latin typeface="Gabriola" panose="04040605051002020D02" pitchFamily="82" charset="0"/>
            </a:endParaRPr>
          </a:p>
        </p:txBody>
      </p:sp>
      <p:sp>
        <p:nvSpPr>
          <p:cNvPr id="9" name="TextBox 8">
            <a:extLst>
              <a:ext uri="{FF2B5EF4-FFF2-40B4-BE49-F238E27FC236}">
                <a16:creationId xmlns:a16="http://schemas.microsoft.com/office/drawing/2014/main" xmlns="" id="{52F2EF95-11C3-46B9-B474-7C2E00EC624B}"/>
              </a:ext>
            </a:extLst>
          </p:cNvPr>
          <p:cNvSpPr txBox="1"/>
          <p:nvPr/>
        </p:nvSpPr>
        <p:spPr>
          <a:xfrm>
            <a:off x="4839732" y="2039333"/>
            <a:ext cx="817604" cy="338554"/>
          </a:xfrm>
          <a:prstGeom prst="rect">
            <a:avLst/>
          </a:prstGeom>
          <a:noFill/>
        </p:spPr>
        <p:txBody>
          <a:bodyPr wrap="square" rtlCol="0">
            <a:spAutoFit/>
          </a:bodyPr>
          <a:lstStyle/>
          <a:p>
            <a:r>
              <a:rPr lang="en-US" sz="1600" dirty="0">
                <a:latin typeface="Gabriola" panose="04040605051002020D02" pitchFamily="82" charset="0"/>
              </a:rPr>
              <a:t>bias term</a:t>
            </a:r>
            <a:endParaRPr lang="en-GB" sz="1600" dirty="0">
              <a:latin typeface="Gabriola" panose="04040605051002020D02" pitchFamily="82" charset="0"/>
            </a:endParaRPr>
          </a:p>
        </p:txBody>
      </p:sp>
      <p:cxnSp>
        <p:nvCxnSpPr>
          <p:cNvPr id="11" name="Straight Arrow Connector 10">
            <a:extLst>
              <a:ext uri="{FF2B5EF4-FFF2-40B4-BE49-F238E27FC236}">
                <a16:creationId xmlns:a16="http://schemas.microsoft.com/office/drawing/2014/main" xmlns="" id="{53632A05-7C31-4966-98A1-DAD2AC45714D}"/>
              </a:ext>
            </a:extLst>
          </p:cNvPr>
          <p:cNvCxnSpPr>
            <a:cxnSpLocks/>
          </p:cNvCxnSpPr>
          <p:nvPr/>
        </p:nvCxnSpPr>
        <p:spPr>
          <a:xfrm flipV="1">
            <a:off x="4250724" y="3170295"/>
            <a:ext cx="271849" cy="307728"/>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xmlns="" id="{A74230E7-8FE4-4F29-BEAE-EB0A4C32A890}"/>
              </a:ext>
            </a:extLst>
          </p:cNvPr>
          <p:cNvCxnSpPr>
            <a:cxnSpLocks/>
          </p:cNvCxnSpPr>
          <p:nvPr/>
        </p:nvCxnSpPr>
        <p:spPr>
          <a:xfrm flipH="1" flipV="1">
            <a:off x="6717957" y="3107461"/>
            <a:ext cx="197708" cy="224225"/>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xmlns="" id="{8D5CAE32-574A-4916-9BE4-EC8137A7EF17}"/>
              </a:ext>
            </a:extLst>
          </p:cNvPr>
          <p:cNvCxnSpPr>
            <a:cxnSpLocks/>
          </p:cNvCxnSpPr>
          <p:nvPr/>
        </p:nvCxnSpPr>
        <p:spPr>
          <a:xfrm flipH="1">
            <a:off x="6096000" y="2363190"/>
            <a:ext cx="234779" cy="336567"/>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xmlns="" id="{F203DA42-20AB-4808-859F-BC93B2A883E3}"/>
              </a:ext>
            </a:extLst>
          </p:cNvPr>
          <p:cNvCxnSpPr>
            <a:cxnSpLocks/>
          </p:cNvCxnSpPr>
          <p:nvPr/>
        </p:nvCxnSpPr>
        <p:spPr>
          <a:xfrm>
            <a:off x="5203741" y="2363545"/>
            <a:ext cx="44793" cy="305453"/>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xmlns="" id="{ACF95329-26AF-4AE3-B9B3-F13114094634}"/>
                  </a:ext>
                </a:extLst>
              </p:cNvPr>
              <p:cNvSpPr txBox="1"/>
              <p:nvPr/>
            </p:nvSpPr>
            <p:spPr>
              <a:xfrm>
                <a:off x="444843" y="4712044"/>
                <a:ext cx="8880389" cy="646331"/>
              </a:xfrm>
              <a:prstGeom prst="rect">
                <a:avLst/>
              </a:prstGeom>
              <a:noFill/>
            </p:spPr>
            <p:txBody>
              <a:bodyPr wrap="square" rtlCol="0">
                <a:spAutoFit/>
              </a:bodyPr>
              <a:lstStyle/>
              <a:p>
                <a:pPr marL="285750" indent="-285750">
                  <a:buFont typeface="Wingdings" panose="05000000000000000000" pitchFamily="2" charset="2"/>
                  <a:buChar char="q"/>
                </a:pPr>
                <a14:m>
                  <m:oMath xmlns:m="http://schemas.openxmlformats.org/officeDocument/2006/math">
                    <m:sSub>
                      <m:sSubPr>
                        <m:ctrlPr>
                          <a:rPr lang="en-GB" sz="1800" b="1" i="1" dirty="0" smtClean="0">
                            <a:solidFill>
                              <a:srgbClr val="836967"/>
                            </a:solidFill>
                            <a:latin typeface="Cambria Math" panose="02040503050406030204" pitchFamily="18" charset="0"/>
                          </a:rPr>
                        </m:ctrlPr>
                      </m:sSubPr>
                      <m:e>
                        <m:r>
                          <a:rPr lang="en-GB" sz="1800" b="1" i="1" dirty="0">
                            <a:latin typeface="Cambria Math" panose="02040503050406030204" pitchFamily="18" charset="0"/>
                          </a:rPr>
                          <m:t>𝒃</m:t>
                        </m:r>
                      </m:e>
                      <m:sub>
                        <m:r>
                          <a:rPr lang="en-GB" sz="1800" b="1" i="0" dirty="0">
                            <a:latin typeface="Cambria Math" panose="02040503050406030204" pitchFamily="18" charset="0"/>
                          </a:rPr>
                          <m:t>𝟎</m:t>
                        </m:r>
                      </m:sub>
                    </m:sSub>
                  </m:oMath>
                </a14:m>
                <a:r>
                  <a:rPr lang="en-GB" dirty="0">
                    <a:latin typeface="Lora" pitchFamily="2" charset="0"/>
                  </a:rPr>
                  <a:t> is a constant to fit the line properly. It is called y-intercept or bias. </a:t>
                </a:r>
              </a:p>
              <a:p>
                <a:pPr marL="285750" indent="-285750">
                  <a:buFont typeface="Wingdings" panose="05000000000000000000" pitchFamily="2" charset="2"/>
                  <a:buChar char="q"/>
                </a:pPr>
                <a14:m>
                  <m:oMath xmlns:m="http://schemas.openxmlformats.org/officeDocument/2006/math">
                    <m:sSub>
                      <m:sSubPr>
                        <m:ctrlPr>
                          <a:rPr lang="en-GB" sz="1800" b="1" i="1" dirty="0" smtClean="0">
                            <a:solidFill>
                              <a:srgbClr val="836967"/>
                            </a:solidFill>
                            <a:latin typeface="Cambria Math" panose="02040503050406030204" pitchFamily="18" charset="0"/>
                          </a:rPr>
                        </m:ctrlPr>
                      </m:sSubPr>
                      <m:e>
                        <m:r>
                          <a:rPr lang="en-GB" sz="1800" b="1" i="1" dirty="0">
                            <a:latin typeface="Cambria Math" panose="02040503050406030204" pitchFamily="18" charset="0"/>
                          </a:rPr>
                          <m:t>𝒃</m:t>
                        </m:r>
                      </m:e>
                      <m:sub>
                        <m:r>
                          <a:rPr lang="en-GB" sz="1800" b="1" i="0" dirty="0">
                            <a:latin typeface="Cambria Math" panose="02040503050406030204" pitchFamily="18" charset="0"/>
                          </a:rPr>
                          <m:t>𝟏</m:t>
                        </m:r>
                      </m:sub>
                    </m:sSub>
                  </m:oMath>
                </a14:m>
                <a:r>
                  <a:rPr lang="en-GB" dirty="0">
                    <a:latin typeface="Lora" pitchFamily="2" charset="0"/>
                  </a:rPr>
                  <a:t> is the slope of the relationship graph.</a:t>
                </a:r>
              </a:p>
            </p:txBody>
          </p:sp>
        </mc:Choice>
        <mc:Fallback xmlns="">
          <p:sp>
            <p:nvSpPr>
              <p:cNvPr id="25" name="TextBox 24">
                <a:extLst>
                  <a:ext uri="{FF2B5EF4-FFF2-40B4-BE49-F238E27FC236}">
                    <a16:creationId xmlns:a16="http://schemas.microsoft.com/office/drawing/2014/main" id="{ACF95329-26AF-4AE3-B9B3-F13114094634}"/>
                  </a:ext>
                </a:extLst>
              </p:cNvPr>
              <p:cNvSpPr txBox="1">
                <a:spLocks noRot="1" noChangeAspect="1" noMove="1" noResize="1" noEditPoints="1" noAdjustHandles="1" noChangeArrowheads="1" noChangeShapeType="1" noTextEdit="1"/>
              </p:cNvSpPr>
              <p:nvPr/>
            </p:nvSpPr>
            <p:spPr>
              <a:xfrm>
                <a:off x="444843" y="4712044"/>
                <a:ext cx="8880389" cy="646331"/>
              </a:xfrm>
              <a:prstGeom prst="rect">
                <a:avLst/>
              </a:prstGeom>
              <a:blipFill>
                <a:blip r:embed="rId3"/>
                <a:stretch>
                  <a:fillRect l="-480" t="-5660" b="-14151"/>
                </a:stretch>
              </a:blipFill>
            </p:spPr>
            <p:txBody>
              <a:bodyPr/>
              <a:lstStyle/>
              <a:p>
                <a:r>
                  <a:rPr lang="en-GB">
                    <a:noFill/>
                  </a:rPr>
                  <a:t> </a:t>
                </a:r>
              </a:p>
            </p:txBody>
          </p:sp>
        </mc:Fallback>
      </mc:AlternateContent>
    </p:spTree>
    <p:extLst>
      <p:ext uri="{BB962C8B-B14F-4D97-AF65-F5344CB8AC3E}">
        <p14:creationId xmlns:p14="http://schemas.microsoft.com/office/powerpoint/2010/main" val="25428198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fontScale="90000"/>
          </a:bodyPr>
          <a:lstStyle/>
          <a:p>
            <a:pPr algn="ctr"/>
            <a:r>
              <a:rPr lang="en-US" sz="2800" b="1" dirty="0"/>
              <a:t>Simple Linear Regression</a:t>
            </a:r>
          </a:p>
        </p:txBody>
      </p:sp>
      <p:sp>
        <p:nvSpPr>
          <p:cNvPr id="3" name="TextBox 2">
            <a:extLst>
              <a:ext uri="{FF2B5EF4-FFF2-40B4-BE49-F238E27FC236}">
                <a16:creationId xmlns:a16="http://schemas.microsoft.com/office/drawing/2014/main" xmlns="" id="{21FA46AC-B394-4693-AD4B-90E3D906BE4B}"/>
              </a:ext>
            </a:extLst>
          </p:cNvPr>
          <p:cNvSpPr txBox="1"/>
          <p:nvPr/>
        </p:nvSpPr>
        <p:spPr>
          <a:xfrm>
            <a:off x="477795" y="1167863"/>
            <a:ext cx="9638270" cy="369332"/>
          </a:xfrm>
          <a:prstGeom prst="rect">
            <a:avLst/>
          </a:prstGeom>
          <a:noFill/>
        </p:spPr>
        <p:txBody>
          <a:bodyPr wrap="square" rtlCol="0">
            <a:spAutoFit/>
          </a:bodyPr>
          <a:lstStyle/>
          <a:p>
            <a:r>
              <a:rPr lang="en-US" dirty="0"/>
              <a:t>Example of Linear Equation: </a:t>
            </a:r>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C13B62E6-5804-4478-90EA-E1D5F0B9ED14}"/>
                  </a:ext>
                </a:extLst>
              </p:cNvPr>
              <p:cNvSpPr txBox="1"/>
              <p:nvPr/>
            </p:nvSpPr>
            <p:spPr>
              <a:xfrm>
                <a:off x="656969" y="2314771"/>
                <a:ext cx="451433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rPr>
                        <m:t>𝒚</m:t>
                      </m:r>
                      <m:r>
                        <a:rPr lang="en-GB" sz="2400" b="1" i="0" dirty="0">
                          <a:latin typeface="Cambria Math" panose="02040503050406030204" pitchFamily="18" charset="0"/>
                        </a:rPr>
                        <m:t>=</m:t>
                      </m:r>
                      <m:sSub>
                        <m:sSubPr>
                          <m:ctrlPr>
                            <a:rPr lang="en-GB" sz="2400" b="1" i="1" dirty="0">
                              <a:solidFill>
                                <a:srgbClr val="836967"/>
                              </a:solidFill>
                              <a:latin typeface="Cambria Math" panose="02040503050406030204" pitchFamily="18" charset="0"/>
                            </a:rPr>
                          </m:ctrlPr>
                        </m:sSubPr>
                        <m:e>
                          <m:r>
                            <a:rPr lang="en-GB" sz="2400" b="1" i="1" dirty="0">
                              <a:latin typeface="Cambria Math" panose="02040503050406030204" pitchFamily="18" charset="0"/>
                            </a:rPr>
                            <m:t>𝒃</m:t>
                          </m:r>
                        </m:e>
                        <m:sub>
                          <m:r>
                            <a:rPr lang="en-GB" sz="2400" b="1" i="0" dirty="0">
                              <a:latin typeface="Cambria Math" panose="02040503050406030204" pitchFamily="18" charset="0"/>
                            </a:rPr>
                            <m:t>𝟎</m:t>
                          </m:r>
                        </m:sub>
                      </m:sSub>
                      <m:r>
                        <a:rPr lang="en-GB" sz="2400" b="1" i="0" dirty="0">
                          <a:latin typeface="Cambria Math" panose="02040503050406030204" pitchFamily="18" charset="0"/>
                        </a:rPr>
                        <m:t>+</m:t>
                      </m:r>
                      <m:sSub>
                        <m:sSubPr>
                          <m:ctrlPr>
                            <a:rPr lang="en-GB" sz="2400" b="1" i="1" dirty="0">
                              <a:solidFill>
                                <a:srgbClr val="836967"/>
                              </a:solidFill>
                              <a:latin typeface="Cambria Math" panose="02040503050406030204" pitchFamily="18" charset="0"/>
                            </a:rPr>
                          </m:ctrlPr>
                        </m:sSubPr>
                        <m:e>
                          <m:r>
                            <a:rPr lang="en-GB" sz="2400" b="1" i="1" dirty="0">
                              <a:latin typeface="Cambria Math" panose="02040503050406030204" pitchFamily="18" charset="0"/>
                            </a:rPr>
                            <m:t>𝒃</m:t>
                          </m:r>
                        </m:e>
                        <m:sub>
                          <m:r>
                            <a:rPr lang="en-GB" sz="2400" b="1" i="0" dirty="0">
                              <a:latin typeface="Cambria Math" panose="02040503050406030204" pitchFamily="18" charset="0"/>
                            </a:rPr>
                            <m:t>𝟏</m:t>
                          </m:r>
                        </m:sub>
                      </m:sSub>
                      <m:r>
                        <a:rPr lang="en-GB" sz="2400" b="1" i="0" dirty="0">
                          <a:latin typeface="Cambria Math" panose="02040503050406030204" pitchFamily="18" charset="0"/>
                        </a:rPr>
                        <m:t>∗</m:t>
                      </m:r>
                      <m:sSub>
                        <m:sSubPr>
                          <m:ctrlPr>
                            <a:rPr lang="en-GB" sz="2400" b="1" i="1" dirty="0" smtClean="0">
                              <a:latin typeface="Cambria Math" panose="02040503050406030204" pitchFamily="18" charset="0"/>
                            </a:rPr>
                          </m:ctrlPr>
                        </m:sSubPr>
                        <m:e>
                          <m:r>
                            <a:rPr lang="en-US" sz="2400" b="1" i="1" dirty="0" smtClean="0">
                              <a:latin typeface="Cambria Math" panose="02040503050406030204" pitchFamily="18" charset="0"/>
                            </a:rPr>
                            <m:t>𝒙</m:t>
                          </m:r>
                        </m:e>
                        <m:sub>
                          <m:r>
                            <a:rPr lang="en-US" sz="2400" b="1" i="1" dirty="0" smtClean="0">
                              <a:latin typeface="Cambria Math" panose="02040503050406030204" pitchFamily="18" charset="0"/>
                            </a:rPr>
                            <m:t>𝟏</m:t>
                          </m:r>
                        </m:sub>
                      </m:sSub>
                    </m:oMath>
                  </m:oMathPara>
                </a14:m>
                <a:endParaRPr lang="en-GB" sz="2400" b="1" dirty="0"/>
              </a:p>
            </p:txBody>
          </p:sp>
        </mc:Choice>
        <mc:Fallback xmlns="">
          <p:sp>
            <p:nvSpPr>
              <p:cNvPr id="6" name="TextBox 5">
                <a:extLst>
                  <a:ext uri="{FF2B5EF4-FFF2-40B4-BE49-F238E27FC236}">
                    <a16:creationId xmlns:a16="http://schemas.microsoft.com/office/drawing/2014/main" id="{C13B62E6-5804-4478-90EA-E1D5F0B9ED14}"/>
                  </a:ext>
                </a:extLst>
              </p:cNvPr>
              <p:cNvSpPr txBox="1">
                <a:spLocks noRot="1" noChangeAspect="1" noMove="1" noResize="1" noEditPoints="1" noAdjustHandles="1" noChangeArrowheads="1" noChangeShapeType="1" noTextEdit="1"/>
              </p:cNvSpPr>
              <p:nvPr/>
            </p:nvSpPr>
            <p:spPr>
              <a:xfrm>
                <a:off x="656969" y="2314771"/>
                <a:ext cx="4514335" cy="461665"/>
              </a:xfrm>
              <a:prstGeom prst="rect">
                <a:avLst/>
              </a:prstGeom>
              <a:blipFill>
                <a:blip r:embed="rId2"/>
                <a:stretch>
                  <a:fillRect b="-14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83AE4163-BA5D-430E-A6DF-82842234CC7F}"/>
                  </a:ext>
                </a:extLst>
              </p:cNvPr>
              <p:cNvSpPr txBox="1"/>
              <p:nvPr/>
            </p:nvSpPr>
            <p:spPr>
              <a:xfrm>
                <a:off x="3031524" y="3428999"/>
                <a:ext cx="278968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rPr>
                        <m:t>𝒚</m:t>
                      </m:r>
                      <m:r>
                        <a:rPr lang="en-GB" sz="2400" b="1" i="0" dirty="0">
                          <a:latin typeface="Cambria Math" panose="02040503050406030204" pitchFamily="18" charset="0"/>
                        </a:rPr>
                        <m:t>=</m:t>
                      </m:r>
                      <m:r>
                        <a:rPr lang="en-US" sz="2400" b="1" i="1" dirty="0" smtClean="0">
                          <a:solidFill>
                            <a:srgbClr val="836967"/>
                          </a:solidFill>
                          <a:latin typeface="Cambria Math" panose="02040503050406030204" pitchFamily="18" charset="0"/>
                        </a:rPr>
                        <m:t>𝟒</m:t>
                      </m:r>
                      <m:r>
                        <a:rPr lang="en-GB" sz="2400" b="1" i="0" dirty="0">
                          <a:latin typeface="Cambria Math" panose="02040503050406030204" pitchFamily="18" charset="0"/>
                        </a:rPr>
                        <m:t>+</m:t>
                      </m:r>
                      <m:r>
                        <a:rPr lang="en-US" sz="2400" b="1" i="1" dirty="0" smtClean="0">
                          <a:solidFill>
                            <a:srgbClr val="836967"/>
                          </a:solidFill>
                          <a:latin typeface="Cambria Math" panose="02040503050406030204" pitchFamily="18" charset="0"/>
                        </a:rPr>
                        <m:t>𝟐</m:t>
                      </m:r>
                      <m:r>
                        <a:rPr lang="en-GB" sz="2400" b="1" i="0" dirty="0">
                          <a:latin typeface="Cambria Math" panose="02040503050406030204" pitchFamily="18" charset="0"/>
                        </a:rPr>
                        <m:t>∗</m:t>
                      </m:r>
                      <m:sSub>
                        <m:sSubPr>
                          <m:ctrlPr>
                            <a:rPr lang="en-GB" sz="2400" b="1" i="1" dirty="0" smtClean="0">
                              <a:latin typeface="Cambria Math" panose="02040503050406030204" pitchFamily="18" charset="0"/>
                            </a:rPr>
                          </m:ctrlPr>
                        </m:sSubPr>
                        <m:e>
                          <m:r>
                            <a:rPr lang="en-US" sz="2400" b="1" i="1" dirty="0" smtClean="0">
                              <a:latin typeface="Cambria Math" panose="02040503050406030204" pitchFamily="18" charset="0"/>
                            </a:rPr>
                            <m:t>𝒙</m:t>
                          </m:r>
                        </m:e>
                        <m:sub>
                          <m:r>
                            <a:rPr lang="en-US" sz="2400" b="1" i="1" dirty="0" smtClean="0">
                              <a:latin typeface="Cambria Math" panose="02040503050406030204" pitchFamily="18" charset="0"/>
                            </a:rPr>
                            <m:t>𝟏</m:t>
                          </m:r>
                        </m:sub>
                      </m:sSub>
                    </m:oMath>
                  </m:oMathPara>
                </a14:m>
                <a:endParaRPr lang="en-GB" sz="2400" b="1" dirty="0"/>
              </a:p>
            </p:txBody>
          </p:sp>
        </mc:Choice>
        <mc:Fallback xmlns="">
          <p:sp>
            <p:nvSpPr>
              <p:cNvPr id="7" name="TextBox 6">
                <a:extLst>
                  <a:ext uri="{FF2B5EF4-FFF2-40B4-BE49-F238E27FC236}">
                    <a16:creationId xmlns:a16="http://schemas.microsoft.com/office/drawing/2014/main" id="{83AE4163-BA5D-430E-A6DF-82842234CC7F}"/>
                  </a:ext>
                </a:extLst>
              </p:cNvPr>
              <p:cNvSpPr txBox="1">
                <a:spLocks noRot="1" noChangeAspect="1" noMove="1" noResize="1" noEditPoints="1" noAdjustHandles="1" noChangeArrowheads="1" noChangeShapeType="1" noTextEdit="1"/>
              </p:cNvSpPr>
              <p:nvPr/>
            </p:nvSpPr>
            <p:spPr>
              <a:xfrm>
                <a:off x="3031524" y="3428999"/>
                <a:ext cx="2789686" cy="461665"/>
              </a:xfrm>
              <a:prstGeom prst="rect">
                <a:avLst/>
              </a:prstGeom>
              <a:blipFill>
                <a:blip r:embed="rId3"/>
                <a:stretch>
                  <a:fillRect b="-13158"/>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xmlns="" id="{B344F85E-522F-46D3-B940-8049657571ED}"/>
              </a:ext>
            </a:extLst>
          </p:cNvPr>
          <p:cNvSpPr txBox="1"/>
          <p:nvPr/>
        </p:nvSpPr>
        <p:spPr>
          <a:xfrm>
            <a:off x="384238" y="3521333"/>
            <a:ext cx="2647286" cy="369332"/>
          </a:xfrm>
          <a:prstGeom prst="rect">
            <a:avLst/>
          </a:prstGeom>
          <a:noFill/>
        </p:spPr>
        <p:txBody>
          <a:bodyPr wrap="square" rtlCol="0">
            <a:spAutoFit/>
          </a:bodyPr>
          <a:lstStyle/>
          <a:p>
            <a:r>
              <a:rPr lang="en-US" dirty="0"/>
              <a:t>Equation in the figure: </a:t>
            </a:r>
            <a:endParaRPr lang="en-GB" dirty="0"/>
          </a:p>
        </p:txBody>
      </p:sp>
      <p:pic>
        <p:nvPicPr>
          <p:cNvPr id="10" name="Picture 9">
            <a:extLst>
              <a:ext uri="{FF2B5EF4-FFF2-40B4-BE49-F238E27FC236}">
                <a16:creationId xmlns:a16="http://schemas.microsoft.com/office/drawing/2014/main" xmlns="" id="{578D24EB-7DC0-4F8B-9721-31E1A7B44201}"/>
              </a:ext>
            </a:extLst>
          </p:cNvPr>
          <p:cNvPicPr>
            <a:picLocks noChangeAspect="1"/>
          </p:cNvPicPr>
          <p:nvPr/>
        </p:nvPicPr>
        <p:blipFill>
          <a:blip r:embed="rId4"/>
          <a:stretch>
            <a:fillRect/>
          </a:stretch>
        </p:blipFill>
        <p:spPr>
          <a:xfrm>
            <a:off x="6257965" y="1507459"/>
            <a:ext cx="5277066" cy="3843081"/>
          </a:xfrm>
          <a:prstGeom prst="rect">
            <a:avLst/>
          </a:prstGeom>
          <a:ln w="88900" cap="sq" cmpd="thickThin">
            <a:solidFill>
              <a:srgbClr val="000000"/>
            </a:solidFill>
            <a:prstDash val="solid"/>
            <a:miter lim="800000"/>
          </a:ln>
          <a:effectLst>
            <a:innerShdw blurRad="76200">
              <a:srgbClr val="000000"/>
            </a:innerShdw>
          </a:effectLst>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96353B91-2619-4AE5-A980-1F4719BDE338}"/>
                  </a:ext>
                </a:extLst>
              </p:cNvPr>
              <p:cNvSpPr txBox="1"/>
              <p:nvPr/>
            </p:nvSpPr>
            <p:spPr>
              <a:xfrm>
                <a:off x="437568" y="4859140"/>
                <a:ext cx="5658431" cy="1200329"/>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Lora" pitchFamily="2" charset="0"/>
                  </a:rPr>
                  <a:t>We can change the position of the line by changing the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𝒃</m:t>
                        </m:r>
                      </m:e>
                      <m:sub>
                        <m:r>
                          <a:rPr lang="en-US" b="1" i="1" smtClean="0">
                            <a:latin typeface="Cambria Math" panose="02040503050406030204" pitchFamily="18" charset="0"/>
                          </a:rPr>
                          <m:t>𝟎</m:t>
                        </m:r>
                      </m:sub>
                    </m:sSub>
                  </m:oMath>
                </a14:m>
                <a:endParaRPr lang="en-GB" b="1" dirty="0">
                  <a:latin typeface="Lora" pitchFamily="2" charset="0"/>
                </a:endParaRPr>
              </a:p>
              <a:p>
                <a:pPr marL="285750" indent="-285750">
                  <a:buFont typeface="Courier New" panose="02070309020205020404" pitchFamily="49" charset="0"/>
                  <a:buChar char="o"/>
                </a:pP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𝒃</m:t>
                        </m:r>
                      </m:e>
                      <m:sub>
                        <m:r>
                          <a:rPr lang="en-US" b="1" i="1" smtClean="0">
                            <a:latin typeface="Cambria Math" panose="02040503050406030204" pitchFamily="18" charset="0"/>
                          </a:rPr>
                          <m:t>𝟏</m:t>
                        </m:r>
                      </m:sub>
                    </m:sSub>
                  </m:oMath>
                </a14:m>
                <a:r>
                  <a:rPr lang="en-GB" b="1" dirty="0">
                    <a:latin typeface="Lora" pitchFamily="2" charset="0"/>
                  </a:rPr>
                  <a:t> </a:t>
                </a:r>
                <a:r>
                  <a:rPr lang="en-GB" dirty="0">
                    <a:latin typeface="Lora" pitchFamily="2" charset="0"/>
                  </a:rPr>
                  <a:t>is a unit that progress the line a certain amount according to the value of </a:t>
                </a:r>
                <a14:m>
                  <m:oMath xmlns:m="http://schemas.openxmlformats.org/officeDocument/2006/math">
                    <m:sSub>
                      <m:sSubPr>
                        <m:ctrlPr>
                          <a:rPr lang="en-GB" b="1" i="1" dirty="0">
                            <a:latin typeface="Cambria Math" panose="02040503050406030204" pitchFamily="18" charset="0"/>
                          </a:rPr>
                        </m:ctrlPr>
                      </m:sSubPr>
                      <m:e>
                        <m:r>
                          <a:rPr lang="en-US" b="1" i="1" dirty="0">
                            <a:latin typeface="Cambria Math" panose="02040503050406030204" pitchFamily="18" charset="0"/>
                          </a:rPr>
                          <m:t>𝒙</m:t>
                        </m:r>
                      </m:e>
                      <m:sub>
                        <m:r>
                          <a:rPr lang="en-US" b="1" i="1" dirty="0">
                            <a:latin typeface="Cambria Math" panose="02040503050406030204" pitchFamily="18" charset="0"/>
                          </a:rPr>
                          <m:t>𝟏</m:t>
                        </m:r>
                      </m:sub>
                    </m:sSub>
                  </m:oMath>
                </a14:m>
                <a:endParaRPr lang="en-GB" dirty="0">
                  <a:latin typeface="Lora" pitchFamily="2" charset="0"/>
                </a:endParaRPr>
              </a:p>
            </p:txBody>
          </p:sp>
        </mc:Choice>
        <mc:Fallback xmlns="">
          <p:sp>
            <p:nvSpPr>
              <p:cNvPr id="11" name="TextBox 10">
                <a:extLst>
                  <a:ext uri="{FF2B5EF4-FFF2-40B4-BE49-F238E27FC236}">
                    <a16:creationId xmlns:a16="http://schemas.microsoft.com/office/drawing/2014/main" id="{96353B91-2619-4AE5-A980-1F4719BDE338}"/>
                  </a:ext>
                </a:extLst>
              </p:cNvPr>
              <p:cNvSpPr txBox="1">
                <a:spLocks noRot="1" noChangeAspect="1" noMove="1" noResize="1" noEditPoints="1" noAdjustHandles="1" noChangeArrowheads="1" noChangeShapeType="1" noTextEdit="1"/>
              </p:cNvSpPr>
              <p:nvPr/>
            </p:nvSpPr>
            <p:spPr>
              <a:xfrm>
                <a:off x="437568" y="4859140"/>
                <a:ext cx="5658431" cy="1200329"/>
              </a:xfrm>
              <a:prstGeom prst="rect">
                <a:avLst/>
              </a:prstGeom>
              <a:blipFill>
                <a:blip r:embed="rId5"/>
                <a:stretch>
                  <a:fillRect l="-754" t="-2538" b="-7107"/>
                </a:stretch>
              </a:blipFill>
            </p:spPr>
            <p:txBody>
              <a:bodyPr/>
              <a:lstStyle/>
              <a:p>
                <a:r>
                  <a:rPr lang="en-GB">
                    <a:noFill/>
                  </a:rPr>
                  <a:t> </a:t>
                </a:r>
              </a:p>
            </p:txBody>
          </p:sp>
        </mc:Fallback>
      </mc:AlternateContent>
    </p:spTree>
    <p:extLst>
      <p:ext uri="{BB962C8B-B14F-4D97-AF65-F5344CB8AC3E}">
        <p14:creationId xmlns:p14="http://schemas.microsoft.com/office/powerpoint/2010/main" val="54343052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fontScale="90000"/>
          </a:bodyPr>
          <a:lstStyle/>
          <a:p>
            <a:pPr algn="ctr"/>
            <a:r>
              <a:rPr lang="en-US" sz="2800" b="1" dirty="0"/>
              <a:t>Simple Linear Regression</a:t>
            </a:r>
          </a:p>
        </p:txBody>
      </p:sp>
      <p:sp>
        <p:nvSpPr>
          <p:cNvPr id="3" name="TextBox 2">
            <a:extLst>
              <a:ext uri="{FF2B5EF4-FFF2-40B4-BE49-F238E27FC236}">
                <a16:creationId xmlns:a16="http://schemas.microsoft.com/office/drawing/2014/main" xmlns="" id="{21FA46AC-B394-4693-AD4B-90E3D906BE4B}"/>
              </a:ext>
            </a:extLst>
          </p:cNvPr>
          <p:cNvSpPr txBox="1"/>
          <p:nvPr/>
        </p:nvSpPr>
        <p:spPr>
          <a:xfrm>
            <a:off x="402184" y="1192400"/>
            <a:ext cx="9638270" cy="369332"/>
          </a:xfrm>
          <a:prstGeom prst="rect">
            <a:avLst/>
          </a:prstGeom>
          <a:noFill/>
        </p:spPr>
        <p:txBody>
          <a:bodyPr wrap="square" rtlCol="0">
            <a:spAutoFit/>
          </a:bodyPr>
          <a:lstStyle/>
          <a:p>
            <a:r>
              <a:rPr lang="en-US" dirty="0">
                <a:latin typeface="Lora" pitchFamily="2" charset="0"/>
              </a:rPr>
              <a:t>The changing effect of y-intercept:</a:t>
            </a:r>
            <a:endParaRPr lang="en-GB" dirty="0">
              <a:latin typeface="Lora" pitchFamily="2" charset="0"/>
            </a:endParaRPr>
          </a:p>
        </p:txBody>
      </p:sp>
      <p:pic>
        <p:nvPicPr>
          <p:cNvPr id="5" name="Picture 4">
            <a:extLst>
              <a:ext uri="{FF2B5EF4-FFF2-40B4-BE49-F238E27FC236}">
                <a16:creationId xmlns:a16="http://schemas.microsoft.com/office/drawing/2014/main" xmlns="" id="{5BB798C5-A8F4-481C-A370-B04BB8D05DD1}"/>
              </a:ext>
            </a:extLst>
          </p:cNvPr>
          <p:cNvPicPr>
            <a:picLocks noChangeAspect="1"/>
          </p:cNvPicPr>
          <p:nvPr/>
        </p:nvPicPr>
        <p:blipFill>
          <a:blip r:embed="rId2"/>
          <a:stretch>
            <a:fillRect/>
          </a:stretch>
        </p:blipFill>
        <p:spPr>
          <a:xfrm>
            <a:off x="5855360" y="1377066"/>
            <a:ext cx="5479905" cy="3937605"/>
          </a:xfrm>
          <a:prstGeom prst="rect">
            <a:avLst/>
          </a:prstGeom>
          <a:ln w="88900" cap="sq" cmpd="thickThin">
            <a:solidFill>
              <a:srgbClr val="000000"/>
            </a:solidFill>
            <a:prstDash val="solid"/>
            <a:miter lim="800000"/>
          </a:ln>
          <a:effectLst>
            <a:innerShdw blurRad="76200">
              <a:srgbClr val="000000"/>
            </a:innerShdw>
          </a:effec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9A75B86F-B9FA-44D8-9023-9C765051BA19}"/>
                  </a:ext>
                </a:extLst>
              </p:cNvPr>
              <p:cNvSpPr txBox="1"/>
              <p:nvPr/>
            </p:nvSpPr>
            <p:spPr>
              <a:xfrm>
                <a:off x="1556951" y="2990202"/>
                <a:ext cx="2789686" cy="461665"/>
              </a:xfrm>
              <a:prstGeom prst="rect">
                <a:avLst/>
              </a:prstGeom>
              <a:solidFill>
                <a:schemeClr val="tx1">
                  <a:lumMod val="75000"/>
                  <a:lumOff val="2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1" dirty="0" smtClean="0">
                          <a:solidFill>
                            <a:srgbClr val="00B0F0"/>
                          </a:solidFill>
                          <a:latin typeface="Cambria Math" panose="02040503050406030204" pitchFamily="18" charset="0"/>
                        </a:rPr>
                        <m:t>𝒚</m:t>
                      </m:r>
                      <m:r>
                        <a:rPr lang="en-GB" sz="2400" b="1" i="0" dirty="0">
                          <a:solidFill>
                            <a:srgbClr val="00B0F0"/>
                          </a:solidFill>
                          <a:latin typeface="Cambria Math" panose="02040503050406030204" pitchFamily="18" charset="0"/>
                        </a:rPr>
                        <m:t>=</m:t>
                      </m:r>
                      <m:r>
                        <a:rPr lang="en-US" sz="2400" b="1" i="1" dirty="0" smtClean="0">
                          <a:solidFill>
                            <a:srgbClr val="00B0F0"/>
                          </a:solidFill>
                          <a:latin typeface="Cambria Math" panose="02040503050406030204" pitchFamily="18" charset="0"/>
                        </a:rPr>
                        <m:t>𝟒</m:t>
                      </m:r>
                      <m:r>
                        <a:rPr lang="en-GB" sz="2400" b="1" i="0" dirty="0">
                          <a:solidFill>
                            <a:srgbClr val="00B0F0"/>
                          </a:solidFill>
                          <a:latin typeface="Cambria Math" panose="02040503050406030204" pitchFamily="18" charset="0"/>
                        </a:rPr>
                        <m:t>+</m:t>
                      </m:r>
                      <m:r>
                        <a:rPr lang="en-US" sz="2400" b="1" i="1" dirty="0" smtClean="0">
                          <a:solidFill>
                            <a:srgbClr val="00B0F0"/>
                          </a:solidFill>
                          <a:latin typeface="Cambria Math" panose="02040503050406030204" pitchFamily="18" charset="0"/>
                        </a:rPr>
                        <m:t>𝟐</m:t>
                      </m:r>
                      <m:r>
                        <a:rPr lang="en-US" sz="2400" b="1" i="0" dirty="0" smtClean="0">
                          <a:solidFill>
                            <a:srgbClr val="00B0F0"/>
                          </a:solidFill>
                          <a:latin typeface="Cambria Math" panose="02040503050406030204" pitchFamily="18" charset="0"/>
                        </a:rPr>
                        <m:t>𝐱</m:t>
                      </m:r>
                    </m:oMath>
                  </m:oMathPara>
                </a14:m>
                <a:endParaRPr lang="en-GB" sz="2400" b="1" dirty="0">
                  <a:solidFill>
                    <a:srgbClr val="00B0F0"/>
                  </a:solidFill>
                </a:endParaRPr>
              </a:p>
            </p:txBody>
          </p:sp>
        </mc:Choice>
        <mc:Fallback xmlns="">
          <p:sp>
            <p:nvSpPr>
              <p:cNvPr id="8" name="TextBox 7">
                <a:extLst>
                  <a:ext uri="{FF2B5EF4-FFF2-40B4-BE49-F238E27FC236}">
                    <a16:creationId xmlns:a16="http://schemas.microsoft.com/office/drawing/2014/main" id="{9A75B86F-B9FA-44D8-9023-9C765051BA19}"/>
                  </a:ext>
                </a:extLst>
              </p:cNvPr>
              <p:cNvSpPr txBox="1">
                <a:spLocks noRot="1" noChangeAspect="1" noMove="1" noResize="1" noEditPoints="1" noAdjustHandles="1" noChangeArrowheads="1" noChangeShapeType="1" noTextEdit="1"/>
              </p:cNvSpPr>
              <p:nvPr/>
            </p:nvSpPr>
            <p:spPr>
              <a:xfrm>
                <a:off x="1556951" y="2990202"/>
                <a:ext cx="2789686" cy="461665"/>
              </a:xfrm>
              <a:prstGeom prst="rect">
                <a:avLst/>
              </a:prstGeom>
              <a:blipFill>
                <a:blip r:embed="rId3"/>
                <a:stretch>
                  <a:fillRect b="-14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00ABD3AB-4C55-44AA-B69E-1892F35B40A0}"/>
                  </a:ext>
                </a:extLst>
              </p:cNvPr>
              <p:cNvSpPr txBox="1"/>
              <p:nvPr/>
            </p:nvSpPr>
            <p:spPr>
              <a:xfrm>
                <a:off x="1556951" y="4056863"/>
                <a:ext cx="2789686" cy="461665"/>
              </a:xfrm>
              <a:prstGeom prst="rect">
                <a:avLst/>
              </a:prstGeom>
              <a:solidFill>
                <a:schemeClr val="tx2">
                  <a:lumMod val="7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1" dirty="0" smtClean="0">
                          <a:solidFill>
                            <a:srgbClr val="C00000"/>
                          </a:solidFill>
                          <a:latin typeface="Cambria Math" panose="02040503050406030204" pitchFamily="18" charset="0"/>
                        </a:rPr>
                        <m:t>𝒚</m:t>
                      </m:r>
                      <m:r>
                        <a:rPr lang="en-GB" sz="2400" b="1" i="0" dirty="0">
                          <a:solidFill>
                            <a:srgbClr val="C00000"/>
                          </a:solidFill>
                          <a:latin typeface="Cambria Math" panose="02040503050406030204" pitchFamily="18" charset="0"/>
                        </a:rPr>
                        <m:t>=</m:t>
                      </m:r>
                      <m:r>
                        <a:rPr lang="en-US" sz="2400" b="1" i="0" dirty="0" smtClean="0">
                          <a:solidFill>
                            <a:srgbClr val="C00000"/>
                          </a:solidFill>
                          <a:latin typeface="Cambria Math" panose="02040503050406030204" pitchFamily="18" charset="0"/>
                        </a:rPr>
                        <m:t>−</m:t>
                      </m:r>
                      <m:r>
                        <a:rPr lang="en-US" sz="2400" b="1" i="0" dirty="0" smtClean="0">
                          <a:solidFill>
                            <a:srgbClr val="C00000"/>
                          </a:solidFill>
                          <a:latin typeface="Cambria Math" panose="02040503050406030204" pitchFamily="18" charset="0"/>
                        </a:rPr>
                        <m:t>𝟐</m:t>
                      </m:r>
                      <m:r>
                        <a:rPr lang="en-GB" sz="2400" b="1" i="0" dirty="0">
                          <a:solidFill>
                            <a:srgbClr val="C00000"/>
                          </a:solidFill>
                          <a:latin typeface="Cambria Math" panose="02040503050406030204" pitchFamily="18" charset="0"/>
                        </a:rPr>
                        <m:t>+</m:t>
                      </m:r>
                      <m:r>
                        <a:rPr lang="en-US" sz="2400" b="1" i="1" dirty="0" smtClean="0">
                          <a:solidFill>
                            <a:srgbClr val="C00000"/>
                          </a:solidFill>
                          <a:latin typeface="Cambria Math" panose="02040503050406030204" pitchFamily="18" charset="0"/>
                        </a:rPr>
                        <m:t>𝟐</m:t>
                      </m:r>
                      <m:r>
                        <a:rPr lang="en-US" sz="2400" b="1" i="1" dirty="0" smtClean="0">
                          <a:solidFill>
                            <a:srgbClr val="C00000"/>
                          </a:solidFill>
                          <a:latin typeface="Cambria Math" panose="02040503050406030204" pitchFamily="18" charset="0"/>
                        </a:rPr>
                        <m:t>𝒙</m:t>
                      </m:r>
                    </m:oMath>
                  </m:oMathPara>
                </a14:m>
                <a:endParaRPr lang="en-GB" sz="2400" b="1" dirty="0">
                  <a:solidFill>
                    <a:srgbClr val="C00000"/>
                  </a:solidFill>
                </a:endParaRPr>
              </a:p>
            </p:txBody>
          </p:sp>
        </mc:Choice>
        <mc:Fallback xmlns="">
          <p:sp>
            <p:nvSpPr>
              <p:cNvPr id="9" name="TextBox 8">
                <a:extLst>
                  <a:ext uri="{FF2B5EF4-FFF2-40B4-BE49-F238E27FC236}">
                    <a16:creationId xmlns:a16="http://schemas.microsoft.com/office/drawing/2014/main" id="{00ABD3AB-4C55-44AA-B69E-1892F35B40A0}"/>
                  </a:ext>
                </a:extLst>
              </p:cNvPr>
              <p:cNvSpPr txBox="1">
                <a:spLocks noRot="1" noChangeAspect="1" noMove="1" noResize="1" noEditPoints="1" noAdjustHandles="1" noChangeArrowheads="1" noChangeShapeType="1" noTextEdit="1"/>
              </p:cNvSpPr>
              <p:nvPr/>
            </p:nvSpPr>
            <p:spPr>
              <a:xfrm>
                <a:off x="1556951" y="4056863"/>
                <a:ext cx="2789686" cy="461665"/>
              </a:xfrm>
              <a:prstGeom prst="rect">
                <a:avLst/>
              </a:prstGeom>
              <a:blipFill>
                <a:blip r:embed="rId4"/>
                <a:stretch>
                  <a:fillRect b="-131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5309CBB8-81F0-4E40-B560-2F2859253867}"/>
                  </a:ext>
                </a:extLst>
              </p:cNvPr>
              <p:cNvSpPr txBox="1"/>
              <p:nvPr/>
            </p:nvSpPr>
            <p:spPr>
              <a:xfrm>
                <a:off x="1556951" y="1918297"/>
                <a:ext cx="2789686" cy="461665"/>
              </a:xfrm>
              <a:prstGeom prst="rect">
                <a:avLst/>
              </a:prstGeom>
              <a:solidFill>
                <a:schemeClr val="tx2">
                  <a:lumMod val="7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1" dirty="0" smtClean="0">
                          <a:solidFill>
                            <a:srgbClr val="F8D22F"/>
                          </a:solidFill>
                          <a:latin typeface="Cambria Math" panose="02040503050406030204" pitchFamily="18" charset="0"/>
                        </a:rPr>
                        <m:t>𝒚</m:t>
                      </m:r>
                      <m:r>
                        <a:rPr lang="en-GB" sz="2400" b="1" i="0" dirty="0">
                          <a:solidFill>
                            <a:srgbClr val="F8D22F"/>
                          </a:solidFill>
                          <a:latin typeface="Cambria Math" panose="02040503050406030204" pitchFamily="18" charset="0"/>
                        </a:rPr>
                        <m:t>=</m:t>
                      </m:r>
                      <m:r>
                        <a:rPr lang="en-US" sz="2400" b="1" i="0" dirty="0" smtClean="0">
                          <a:solidFill>
                            <a:srgbClr val="F8D22F"/>
                          </a:solidFill>
                          <a:latin typeface="Cambria Math" panose="02040503050406030204" pitchFamily="18" charset="0"/>
                        </a:rPr>
                        <m:t>𝟗</m:t>
                      </m:r>
                      <m:r>
                        <a:rPr lang="en-GB" sz="2400" b="1" i="0" dirty="0">
                          <a:solidFill>
                            <a:srgbClr val="F8D22F"/>
                          </a:solidFill>
                          <a:latin typeface="Cambria Math" panose="02040503050406030204" pitchFamily="18" charset="0"/>
                        </a:rPr>
                        <m:t>+</m:t>
                      </m:r>
                      <m:r>
                        <a:rPr lang="en-US" sz="2400" b="1" i="1" dirty="0" smtClean="0">
                          <a:solidFill>
                            <a:srgbClr val="F8D22F"/>
                          </a:solidFill>
                          <a:latin typeface="Cambria Math" panose="02040503050406030204" pitchFamily="18" charset="0"/>
                        </a:rPr>
                        <m:t>𝟐</m:t>
                      </m:r>
                      <m:r>
                        <a:rPr lang="en-US" sz="2400" b="1" i="1" dirty="0" smtClean="0">
                          <a:solidFill>
                            <a:srgbClr val="F8D22F"/>
                          </a:solidFill>
                          <a:latin typeface="Cambria Math" panose="02040503050406030204" pitchFamily="18" charset="0"/>
                        </a:rPr>
                        <m:t>𝒙</m:t>
                      </m:r>
                    </m:oMath>
                  </m:oMathPara>
                </a14:m>
                <a:endParaRPr lang="en-GB" sz="2400" b="1" dirty="0">
                  <a:solidFill>
                    <a:srgbClr val="F8D22F"/>
                  </a:solidFill>
                </a:endParaRPr>
              </a:p>
            </p:txBody>
          </p:sp>
        </mc:Choice>
        <mc:Fallback xmlns="">
          <p:sp>
            <p:nvSpPr>
              <p:cNvPr id="10" name="TextBox 9">
                <a:extLst>
                  <a:ext uri="{FF2B5EF4-FFF2-40B4-BE49-F238E27FC236}">
                    <a16:creationId xmlns:a16="http://schemas.microsoft.com/office/drawing/2014/main" id="{5309CBB8-81F0-4E40-B560-2F2859253867}"/>
                  </a:ext>
                </a:extLst>
              </p:cNvPr>
              <p:cNvSpPr txBox="1">
                <a:spLocks noRot="1" noChangeAspect="1" noMove="1" noResize="1" noEditPoints="1" noAdjustHandles="1" noChangeArrowheads="1" noChangeShapeType="1" noTextEdit="1"/>
              </p:cNvSpPr>
              <p:nvPr/>
            </p:nvSpPr>
            <p:spPr>
              <a:xfrm>
                <a:off x="1556951" y="1918297"/>
                <a:ext cx="2789686" cy="461665"/>
              </a:xfrm>
              <a:prstGeom prst="rect">
                <a:avLst/>
              </a:prstGeom>
              <a:blipFill>
                <a:blip r:embed="rId5"/>
                <a:stretch>
                  <a:fillRect b="-14667"/>
                </a:stretch>
              </a:blipFill>
            </p:spPr>
            <p:txBody>
              <a:bodyPr/>
              <a:lstStyle/>
              <a:p>
                <a:r>
                  <a:rPr lang="en-GB">
                    <a:noFill/>
                  </a:rPr>
                  <a:t> </a:t>
                </a:r>
              </a:p>
            </p:txBody>
          </p:sp>
        </mc:Fallback>
      </mc:AlternateContent>
      <p:cxnSp>
        <p:nvCxnSpPr>
          <p:cNvPr id="11" name="Straight Connector 10">
            <a:extLst>
              <a:ext uri="{FF2B5EF4-FFF2-40B4-BE49-F238E27FC236}">
                <a16:creationId xmlns:a16="http://schemas.microsoft.com/office/drawing/2014/main" xmlns="" id="{379E591E-9AB3-452C-A9D2-59A0ED5D6ADB}"/>
              </a:ext>
            </a:extLst>
          </p:cNvPr>
          <p:cNvCxnSpPr>
            <a:cxnSpLocks/>
          </p:cNvCxnSpPr>
          <p:nvPr/>
        </p:nvCxnSpPr>
        <p:spPr>
          <a:xfrm flipV="1">
            <a:off x="6936259" y="2842055"/>
            <a:ext cx="4193060" cy="2075934"/>
          </a:xfrm>
          <a:prstGeom prst="line">
            <a:avLst/>
          </a:prstGeom>
          <a:effectLst>
            <a:innerShdw blurRad="63500" dist="50800" dir="5400000">
              <a:prstClr val="black">
                <a:alpha val="50000"/>
              </a:prstClr>
            </a:innerShdw>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9469534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fontScale="90000"/>
          </a:bodyPr>
          <a:lstStyle/>
          <a:p>
            <a:pPr algn="ctr"/>
            <a:r>
              <a:rPr lang="en-US" sz="2800" b="1" dirty="0"/>
              <a:t>Simple Linear Regression</a:t>
            </a:r>
          </a:p>
        </p:txBody>
      </p:sp>
      <p:pic>
        <p:nvPicPr>
          <p:cNvPr id="6" name="Picture 5">
            <a:extLst>
              <a:ext uri="{FF2B5EF4-FFF2-40B4-BE49-F238E27FC236}">
                <a16:creationId xmlns:a16="http://schemas.microsoft.com/office/drawing/2014/main" xmlns="" id="{C6FF92EC-792F-456B-8E04-8295F6B7F557}"/>
              </a:ext>
            </a:extLst>
          </p:cNvPr>
          <p:cNvPicPr>
            <a:picLocks noChangeAspect="1"/>
          </p:cNvPicPr>
          <p:nvPr/>
        </p:nvPicPr>
        <p:blipFill>
          <a:blip r:embed="rId2"/>
          <a:stretch>
            <a:fillRect/>
          </a:stretch>
        </p:blipFill>
        <p:spPr>
          <a:xfrm>
            <a:off x="6010446" y="1380466"/>
            <a:ext cx="5534047" cy="4040031"/>
          </a:xfrm>
          <a:prstGeom prst="rect">
            <a:avLst/>
          </a:prstGeom>
          <a:ln w="88900" cap="sq" cmpd="thickThin">
            <a:solidFill>
              <a:srgbClr val="000000"/>
            </a:solidFill>
            <a:prstDash val="solid"/>
            <a:miter lim="800000"/>
          </a:ln>
          <a:effectLst>
            <a:innerShdw blurRad="76200">
              <a:srgbClr val="000000"/>
            </a:innerShdw>
          </a:effec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87581BC1-F59A-42C4-BEB3-BC1C1055956A}"/>
                  </a:ext>
                </a:extLst>
              </p:cNvPr>
              <p:cNvSpPr txBox="1"/>
              <p:nvPr/>
            </p:nvSpPr>
            <p:spPr>
              <a:xfrm>
                <a:off x="402184" y="1192400"/>
                <a:ext cx="9638270" cy="369332"/>
              </a:xfrm>
              <a:prstGeom prst="rect">
                <a:avLst/>
              </a:prstGeom>
              <a:noFill/>
            </p:spPr>
            <p:txBody>
              <a:bodyPr wrap="square" rtlCol="0">
                <a:spAutoFit/>
              </a:bodyPr>
              <a:lstStyle/>
              <a:p>
                <a:r>
                  <a:rPr lang="en-US" dirty="0">
                    <a:latin typeface="Lora" pitchFamily="2" charset="0"/>
                  </a:rPr>
                  <a:t>The changing effect of slope(</a:t>
                </a:r>
                <a14:m>
                  <m:oMath xmlns:m="http://schemas.openxmlformats.org/officeDocument/2006/math">
                    <m:sSub>
                      <m:sSubPr>
                        <m:ctrlPr>
                          <a:rPr lang="en-GB" sz="1800" b="1" i="1" dirty="0" smtClean="0">
                            <a:solidFill>
                              <a:srgbClr val="836967"/>
                            </a:solidFill>
                            <a:latin typeface="Cambria Math" panose="02040503050406030204" pitchFamily="18" charset="0"/>
                          </a:rPr>
                        </m:ctrlPr>
                      </m:sSubPr>
                      <m:e>
                        <m:r>
                          <a:rPr lang="en-GB" sz="1800" b="1" i="1" dirty="0">
                            <a:latin typeface="Cambria Math" panose="02040503050406030204" pitchFamily="18" charset="0"/>
                          </a:rPr>
                          <m:t>𝒃</m:t>
                        </m:r>
                      </m:e>
                      <m:sub>
                        <m:r>
                          <a:rPr lang="en-GB" sz="1800" b="1" i="0" dirty="0">
                            <a:latin typeface="Cambria Math" panose="02040503050406030204" pitchFamily="18" charset="0"/>
                          </a:rPr>
                          <m:t>𝟏</m:t>
                        </m:r>
                      </m:sub>
                    </m:sSub>
                  </m:oMath>
                </a14:m>
                <a:r>
                  <a:rPr lang="en-GB" dirty="0">
                    <a:latin typeface="Lora" pitchFamily="2" charset="0"/>
                  </a:rPr>
                  <a:t>):</a:t>
                </a:r>
              </a:p>
            </p:txBody>
          </p:sp>
        </mc:Choice>
        <mc:Fallback xmlns="">
          <p:sp>
            <p:nvSpPr>
              <p:cNvPr id="7" name="TextBox 6">
                <a:extLst>
                  <a:ext uri="{FF2B5EF4-FFF2-40B4-BE49-F238E27FC236}">
                    <a16:creationId xmlns:a16="http://schemas.microsoft.com/office/drawing/2014/main" id="{87581BC1-F59A-42C4-BEB3-BC1C1055956A}"/>
                  </a:ext>
                </a:extLst>
              </p:cNvPr>
              <p:cNvSpPr txBox="1">
                <a:spLocks noRot="1" noChangeAspect="1" noMove="1" noResize="1" noEditPoints="1" noAdjustHandles="1" noChangeArrowheads="1" noChangeShapeType="1" noTextEdit="1"/>
              </p:cNvSpPr>
              <p:nvPr/>
            </p:nvSpPr>
            <p:spPr>
              <a:xfrm>
                <a:off x="402184" y="1192400"/>
                <a:ext cx="9638270" cy="369332"/>
              </a:xfrm>
              <a:prstGeom prst="rect">
                <a:avLst/>
              </a:prstGeom>
              <a:blipFill>
                <a:blip r:embed="rId3"/>
                <a:stretch>
                  <a:fillRect l="-569"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64B87FAC-3C88-4508-841B-805B13C46D21}"/>
                  </a:ext>
                </a:extLst>
              </p:cNvPr>
              <p:cNvSpPr txBox="1"/>
              <p:nvPr/>
            </p:nvSpPr>
            <p:spPr>
              <a:xfrm>
                <a:off x="1556951" y="1918297"/>
                <a:ext cx="2789686" cy="461665"/>
              </a:xfrm>
              <a:prstGeom prst="rect">
                <a:avLst/>
              </a:prstGeom>
              <a:solidFill>
                <a:schemeClr val="tx2">
                  <a:lumMod val="7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1" dirty="0" smtClean="0">
                          <a:solidFill>
                            <a:srgbClr val="00B0F0"/>
                          </a:solidFill>
                          <a:latin typeface="Cambria Math" panose="02040503050406030204" pitchFamily="18" charset="0"/>
                        </a:rPr>
                        <m:t>𝒚</m:t>
                      </m:r>
                      <m:r>
                        <a:rPr lang="en-GB" sz="2400" b="1" i="0" dirty="0">
                          <a:solidFill>
                            <a:srgbClr val="00B0F0"/>
                          </a:solidFill>
                          <a:latin typeface="Cambria Math" panose="02040503050406030204" pitchFamily="18" charset="0"/>
                        </a:rPr>
                        <m:t>=</m:t>
                      </m:r>
                      <m:r>
                        <a:rPr lang="en-US" sz="2400" b="1" i="0" dirty="0" smtClean="0">
                          <a:solidFill>
                            <a:srgbClr val="00B0F0"/>
                          </a:solidFill>
                          <a:latin typeface="Cambria Math" panose="02040503050406030204" pitchFamily="18" charset="0"/>
                        </a:rPr>
                        <m:t>𝟒</m:t>
                      </m:r>
                      <m:r>
                        <a:rPr lang="en-GB" sz="2400" b="1" i="0" dirty="0">
                          <a:solidFill>
                            <a:srgbClr val="00B0F0"/>
                          </a:solidFill>
                          <a:latin typeface="Cambria Math" panose="02040503050406030204" pitchFamily="18" charset="0"/>
                        </a:rPr>
                        <m:t>+</m:t>
                      </m:r>
                      <m:r>
                        <a:rPr lang="en-US" sz="2400" b="1" i="1" dirty="0" smtClean="0">
                          <a:solidFill>
                            <a:srgbClr val="00B0F0"/>
                          </a:solidFill>
                          <a:latin typeface="Cambria Math" panose="02040503050406030204" pitchFamily="18" charset="0"/>
                        </a:rPr>
                        <m:t>𝟐</m:t>
                      </m:r>
                      <m:r>
                        <a:rPr lang="en-US" sz="2400" b="1" i="1" dirty="0" smtClean="0">
                          <a:solidFill>
                            <a:srgbClr val="00B0F0"/>
                          </a:solidFill>
                          <a:latin typeface="Cambria Math" panose="02040503050406030204" pitchFamily="18" charset="0"/>
                        </a:rPr>
                        <m:t>𝒙</m:t>
                      </m:r>
                    </m:oMath>
                  </m:oMathPara>
                </a14:m>
                <a:endParaRPr lang="en-GB" sz="2400" b="1" dirty="0">
                  <a:solidFill>
                    <a:srgbClr val="00B0F0"/>
                  </a:solidFill>
                </a:endParaRPr>
              </a:p>
            </p:txBody>
          </p:sp>
        </mc:Choice>
        <mc:Fallback xmlns="">
          <p:sp>
            <p:nvSpPr>
              <p:cNvPr id="8" name="TextBox 7">
                <a:extLst>
                  <a:ext uri="{FF2B5EF4-FFF2-40B4-BE49-F238E27FC236}">
                    <a16:creationId xmlns:a16="http://schemas.microsoft.com/office/drawing/2014/main" id="{64B87FAC-3C88-4508-841B-805B13C46D21}"/>
                  </a:ext>
                </a:extLst>
              </p:cNvPr>
              <p:cNvSpPr txBox="1">
                <a:spLocks noRot="1" noChangeAspect="1" noMove="1" noResize="1" noEditPoints="1" noAdjustHandles="1" noChangeArrowheads="1" noChangeShapeType="1" noTextEdit="1"/>
              </p:cNvSpPr>
              <p:nvPr/>
            </p:nvSpPr>
            <p:spPr>
              <a:xfrm>
                <a:off x="1556951" y="1918297"/>
                <a:ext cx="2789686" cy="461665"/>
              </a:xfrm>
              <a:prstGeom prst="rect">
                <a:avLst/>
              </a:prstGeom>
              <a:blipFill>
                <a:blip r:embed="rId4"/>
                <a:stretch>
                  <a:fillRect b="-14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796E3DF3-CF33-4361-8E30-45BBD6EB7092}"/>
                  </a:ext>
                </a:extLst>
              </p:cNvPr>
              <p:cNvSpPr txBox="1"/>
              <p:nvPr/>
            </p:nvSpPr>
            <p:spPr>
              <a:xfrm>
                <a:off x="1556951" y="2709432"/>
                <a:ext cx="2789686" cy="461665"/>
              </a:xfrm>
              <a:prstGeom prst="rect">
                <a:avLst/>
              </a:prstGeom>
              <a:solidFill>
                <a:schemeClr val="tx2">
                  <a:lumMod val="7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1" dirty="0" smtClean="0">
                          <a:solidFill>
                            <a:schemeClr val="accent1">
                              <a:lumMod val="20000"/>
                              <a:lumOff val="80000"/>
                            </a:schemeClr>
                          </a:solidFill>
                          <a:latin typeface="Cambria Math" panose="02040503050406030204" pitchFamily="18" charset="0"/>
                        </a:rPr>
                        <m:t>𝒚</m:t>
                      </m:r>
                      <m:r>
                        <a:rPr lang="en-GB" sz="2400" b="1" i="0" dirty="0">
                          <a:solidFill>
                            <a:schemeClr val="accent1">
                              <a:lumMod val="20000"/>
                              <a:lumOff val="80000"/>
                            </a:schemeClr>
                          </a:solidFill>
                          <a:latin typeface="Cambria Math" panose="02040503050406030204" pitchFamily="18" charset="0"/>
                        </a:rPr>
                        <m:t>=</m:t>
                      </m:r>
                      <m:r>
                        <a:rPr lang="en-US" sz="2400" b="1" i="0" dirty="0" smtClean="0">
                          <a:solidFill>
                            <a:schemeClr val="accent1">
                              <a:lumMod val="20000"/>
                              <a:lumOff val="80000"/>
                            </a:schemeClr>
                          </a:solidFill>
                          <a:latin typeface="Cambria Math" panose="02040503050406030204" pitchFamily="18" charset="0"/>
                        </a:rPr>
                        <m:t>𝟒</m:t>
                      </m:r>
                      <m:r>
                        <a:rPr lang="en-GB" sz="2400" b="1" i="0" dirty="0">
                          <a:solidFill>
                            <a:schemeClr val="accent1">
                              <a:lumMod val="20000"/>
                              <a:lumOff val="80000"/>
                            </a:schemeClr>
                          </a:solidFill>
                          <a:latin typeface="Cambria Math" panose="02040503050406030204" pitchFamily="18" charset="0"/>
                        </a:rPr>
                        <m:t>+</m:t>
                      </m:r>
                      <m:r>
                        <a:rPr lang="en-US" sz="2400" b="1" i="1" dirty="0" smtClean="0">
                          <a:solidFill>
                            <a:schemeClr val="accent1">
                              <a:lumMod val="20000"/>
                              <a:lumOff val="80000"/>
                            </a:schemeClr>
                          </a:solidFill>
                          <a:latin typeface="Cambria Math" panose="02040503050406030204" pitchFamily="18" charset="0"/>
                        </a:rPr>
                        <m:t>𝟓</m:t>
                      </m:r>
                      <m:r>
                        <a:rPr lang="en-US" sz="2400" b="1" i="1" dirty="0" smtClean="0">
                          <a:solidFill>
                            <a:schemeClr val="accent1">
                              <a:lumMod val="20000"/>
                              <a:lumOff val="80000"/>
                            </a:schemeClr>
                          </a:solidFill>
                          <a:latin typeface="Cambria Math" panose="02040503050406030204" pitchFamily="18" charset="0"/>
                        </a:rPr>
                        <m:t>𝒙</m:t>
                      </m:r>
                    </m:oMath>
                  </m:oMathPara>
                </a14:m>
                <a:endParaRPr lang="en-GB" sz="2400" b="1" dirty="0">
                  <a:solidFill>
                    <a:schemeClr val="accent1">
                      <a:lumMod val="20000"/>
                      <a:lumOff val="80000"/>
                    </a:schemeClr>
                  </a:solidFill>
                </a:endParaRPr>
              </a:p>
            </p:txBody>
          </p:sp>
        </mc:Choice>
        <mc:Fallback xmlns="">
          <p:sp>
            <p:nvSpPr>
              <p:cNvPr id="9" name="TextBox 8">
                <a:extLst>
                  <a:ext uri="{FF2B5EF4-FFF2-40B4-BE49-F238E27FC236}">
                    <a16:creationId xmlns:a16="http://schemas.microsoft.com/office/drawing/2014/main" id="{796E3DF3-CF33-4361-8E30-45BBD6EB7092}"/>
                  </a:ext>
                </a:extLst>
              </p:cNvPr>
              <p:cNvSpPr txBox="1">
                <a:spLocks noRot="1" noChangeAspect="1" noMove="1" noResize="1" noEditPoints="1" noAdjustHandles="1" noChangeArrowheads="1" noChangeShapeType="1" noTextEdit="1"/>
              </p:cNvSpPr>
              <p:nvPr/>
            </p:nvSpPr>
            <p:spPr>
              <a:xfrm>
                <a:off x="1556951" y="2709432"/>
                <a:ext cx="2789686" cy="461665"/>
              </a:xfrm>
              <a:prstGeom prst="rect">
                <a:avLst/>
              </a:prstGeom>
              <a:blipFill>
                <a:blip r:embed="rId5"/>
                <a:stretch>
                  <a:fillRect b="-131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2870F480-2AB9-4431-842C-4821829D6790}"/>
                  </a:ext>
                </a:extLst>
              </p:cNvPr>
              <p:cNvSpPr txBox="1"/>
              <p:nvPr/>
            </p:nvSpPr>
            <p:spPr>
              <a:xfrm>
                <a:off x="1556951" y="3456071"/>
                <a:ext cx="2789686" cy="461665"/>
              </a:xfrm>
              <a:prstGeom prst="rect">
                <a:avLst/>
              </a:prstGeom>
              <a:solidFill>
                <a:schemeClr val="tx2">
                  <a:lumMod val="7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1" dirty="0" smtClean="0">
                          <a:solidFill>
                            <a:srgbClr val="F8D22F"/>
                          </a:solidFill>
                          <a:latin typeface="Cambria Math" panose="02040503050406030204" pitchFamily="18" charset="0"/>
                        </a:rPr>
                        <m:t>𝒚</m:t>
                      </m:r>
                      <m:r>
                        <a:rPr lang="en-GB" sz="2400" b="1" i="0" dirty="0">
                          <a:solidFill>
                            <a:srgbClr val="F8D22F"/>
                          </a:solidFill>
                          <a:latin typeface="Cambria Math" panose="02040503050406030204" pitchFamily="18" charset="0"/>
                        </a:rPr>
                        <m:t>=</m:t>
                      </m:r>
                      <m:r>
                        <a:rPr lang="en-US" sz="2400" b="1" i="0" dirty="0" smtClean="0">
                          <a:solidFill>
                            <a:srgbClr val="F8D22F"/>
                          </a:solidFill>
                          <a:latin typeface="Cambria Math" panose="02040503050406030204" pitchFamily="18" charset="0"/>
                        </a:rPr>
                        <m:t>𝟒</m:t>
                      </m:r>
                      <m:r>
                        <a:rPr lang="en-GB" sz="2400" b="1" i="0" dirty="0">
                          <a:solidFill>
                            <a:srgbClr val="F8D22F"/>
                          </a:solidFill>
                          <a:latin typeface="Cambria Math" panose="02040503050406030204" pitchFamily="18" charset="0"/>
                        </a:rPr>
                        <m:t>+</m:t>
                      </m:r>
                      <m:r>
                        <a:rPr lang="en-US" sz="2400" b="1" i="1" dirty="0" smtClean="0">
                          <a:solidFill>
                            <a:srgbClr val="F8D22F"/>
                          </a:solidFill>
                          <a:latin typeface="Cambria Math" panose="02040503050406030204" pitchFamily="18" charset="0"/>
                        </a:rPr>
                        <m:t>𝟎</m:t>
                      </m:r>
                      <m:r>
                        <a:rPr lang="en-US" sz="2400" b="1" i="1" dirty="0" smtClean="0">
                          <a:solidFill>
                            <a:srgbClr val="F8D22F"/>
                          </a:solidFill>
                          <a:latin typeface="Cambria Math" panose="02040503050406030204" pitchFamily="18" charset="0"/>
                        </a:rPr>
                        <m:t>𝒙</m:t>
                      </m:r>
                    </m:oMath>
                  </m:oMathPara>
                </a14:m>
                <a:endParaRPr lang="en-GB" sz="2400" b="1" dirty="0">
                  <a:solidFill>
                    <a:srgbClr val="F8D22F"/>
                  </a:solidFill>
                </a:endParaRPr>
              </a:p>
            </p:txBody>
          </p:sp>
        </mc:Choice>
        <mc:Fallback xmlns="">
          <p:sp>
            <p:nvSpPr>
              <p:cNvPr id="10" name="TextBox 9">
                <a:extLst>
                  <a:ext uri="{FF2B5EF4-FFF2-40B4-BE49-F238E27FC236}">
                    <a16:creationId xmlns:a16="http://schemas.microsoft.com/office/drawing/2014/main" id="{2870F480-2AB9-4431-842C-4821829D6790}"/>
                  </a:ext>
                </a:extLst>
              </p:cNvPr>
              <p:cNvSpPr txBox="1">
                <a:spLocks noRot="1" noChangeAspect="1" noMove="1" noResize="1" noEditPoints="1" noAdjustHandles="1" noChangeArrowheads="1" noChangeShapeType="1" noTextEdit="1"/>
              </p:cNvSpPr>
              <p:nvPr/>
            </p:nvSpPr>
            <p:spPr>
              <a:xfrm>
                <a:off x="1556951" y="3456071"/>
                <a:ext cx="2789686" cy="461665"/>
              </a:xfrm>
              <a:prstGeom prst="rect">
                <a:avLst/>
              </a:prstGeom>
              <a:blipFill>
                <a:blip r:embed="rId6"/>
                <a:stretch>
                  <a:fillRect b="-131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AB7CC58D-E076-4CE1-B79B-EB88C5A91DF2}"/>
                  </a:ext>
                </a:extLst>
              </p:cNvPr>
              <p:cNvSpPr txBox="1"/>
              <p:nvPr/>
            </p:nvSpPr>
            <p:spPr>
              <a:xfrm>
                <a:off x="1556951" y="4247206"/>
                <a:ext cx="2789686" cy="461665"/>
              </a:xfrm>
              <a:prstGeom prst="rect">
                <a:avLst/>
              </a:prstGeom>
              <a:solidFill>
                <a:schemeClr val="tx2">
                  <a:lumMod val="7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1" dirty="0" smtClean="0">
                          <a:solidFill>
                            <a:srgbClr val="FF0000"/>
                          </a:solidFill>
                          <a:latin typeface="Cambria Math" panose="02040503050406030204" pitchFamily="18" charset="0"/>
                        </a:rPr>
                        <m:t>𝒚</m:t>
                      </m:r>
                      <m:r>
                        <a:rPr lang="en-GB" sz="2400" b="1" i="0" dirty="0">
                          <a:solidFill>
                            <a:srgbClr val="FF0000"/>
                          </a:solidFill>
                          <a:latin typeface="Cambria Math" panose="02040503050406030204" pitchFamily="18" charset="0"/>
                        </a:rPr>
                        <m:t>=</m:t>
                      </m:r>
                      <m:r>
                        <a:rPr lang="en-US" sz="2400" b="1" i="0" dirty="0" smtClean="0">
                          <a:solidFill>
                            <a:srgbClr val="FF0000"/>
                          </a:solidFill>
                          <a:latin typeface="Cambria Math" panose="02040503050406030204" pitchFamily="18" charset="0"/>
                        </a:rPr>
                        <m:t>𝟒</m:t>
                      </m:r>
                      <m:r>
                        <a:rPr lang="en-US" sz="2400" b="1" i="0" dirty="0" smtClean="0">
                          <a:solidFill>
                            <a:srgbClr val="FF0000"/>
                          </a:solidFill>
                          <a:latin typeface="Cambria Math" panose="02040503050406030204" pitchFamily="18" charset="0"/>
                        </a:rPr>
                        <m:t>−</m:t>
                      </m:r>
                      <m:r>
                        <a:rPr lang="en-US" sz="2400" b="1" i="1" dirty="0" smtClean="0">
                          <a:solidFill>
                            <a:srgbClr val="FF0000"/>
                          </a:solidFill>
                          <a:latin typeface="Cambria Math" panose="02040503050406030204" pitchFamily="18" charset="0"/>
                        </a:rPr>
                        <m:t>𝟑</m:t>
                      </m:r>
                      <m:r>
                        <a:rPr lang="en-US" sz="2400" b="1" i="1" dirty="0" smtClean="0">
                          <a:solidFill>
                            <a:srgbClr val="FF0000"/>
                          </a:solidFill>
                          <a:latin typeface="Cambria Math" panose="02040503050406030204" pitchFamily="18" charset="0"/>
                        </a:rPr>
                        <m:t>𝒙</m:t>
                      </m:r>
                    </m:oMath>
                  </m:oMathPara>
                </a14:m>
                <a:endParaRPr lang="en-GB" sz="2400" b="1" dirty="0">
                  <a:solidFill>
                    <a:srgbClr val="FF0000"/>
                  </a:solidFill>
                </a:endParaRPr>
              </a:p>
            </p:txBody>
          </p:sp>
        </mc:Choice>
        <mc:Fallback xmlns="">
          <p:sp>
            <p:nvSpPr>
              <p:cNvPr id="11" name="TextBox 10">
                <a:extLst>
                  <a:ext uri="{FF2B5EF4-FFF2-40B4-BE49-F238E27FC236}">
                    <a16:creationId xmlns:a16="http://schemas.microsoft.com/office/drawing/2014/main" id="{AB7CC58D-E076-4CE1-B79B-EB88C5A91DF2}"/>
                  </a:ext>
                </a:extLst>
              </p:cNvPr>
              <p:cNvSpPr txBox="1">
                <a:spLocks noRot="1" noChangeAspect="1" noMove="1" noResize="1" noEditPoints="1" noAdjustHandles="1" noChangeArrowheads="1" noChangeShapeType="1" noTextEdit="1"/>
              </p:cNvSpPr>
              <p:nvPr/>
            </p:nvSpPr>
            <p:spPr>
              <a:xfrm>
                <a:off x="1556951" y="4247206"/>
                <a:ext cx="2789686" cy="461665"/>
              </a:xfrm>
              <a:prstGeom prst="rect">
                <a:avLst/>
              </a:prstGeom>
              <a:blipFill>
                <a:blip r:embed="rId7"/>
                <a:stretch>
                  <a:fillRect b="-14667"/>
                </a:stretch>
              </a:blipFill>
            </p:spPr>
            <p:txBody>
              <a:bodyPr/>
              <a:lstStyle/>
              <a:p>
                <a:r>
                  <a:rPr lang="en-GB">
                    <a:noFill/>
                  </a:rPr>
                  <a:t> </a:t>
                </a:r>
              </a:p>
            </p:txBody>
          </p:sp>
        </mc:Fallback>
      </mc:AlternateContent>
    </p:spTree>
    <p:extLst>
      <p:ext uri="{BB962C8B-B14F-4D97-AF65-F5344CB8AC3E}">
        <p14:creationId xmlns:p14="http://schemas.microsoft.com/office/powerpoint/2010/main" val="297153355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384238" y="392635"/>
            <a:ext cx="4055958" cy="681933"/>
          </a:xfrm>
        </p:spPr>
        <p:txBody>
          <a:bodyPr>
            <a:normAutofit fontScale="90000"/>
          </a:bodyPr>
          <a:lstStyle/>
          <a:p>
            <a:pPr algn="ctr"/>
            <a:r>
              <a:rPr lang="en-US" sz="2800" b="1" dirty="0"/>
              <a:t>Simple Linear Regression</a:t>
            </a:r>
          </a:p>
        </p:txBody>
      </p:sp>
      <p:sp>
        <p:nvSpPr>
          <p:cNvPr id="3" name="TextBox 2">
            <a:extLst>
              <a:ext uri="{FF2B5EF4-FFF2-40B4-BE49-F238E27FC236}">
                <a16:creationId xmlns:a16="http://schemas.microsoft.com/office/drawing/2014/main" xmlns="" id="{21FA46AC-B394-4693-AD4B-90E3D906BE4B}"/>
              </a:ext>
            </a:extLst>
          </p:cNvPr>
          <p:cNvSpPr txBox="1"/>
          <p:nvPr/>
        </p:nvSpPr>
        <p:spPr>
          <a:xfrm>
            <a:off x="477795" y="1145059"/>
            <a:ext cx="9638270" cy="369332"/>
          </a:xfrm>
          <a:prstGeom prst="rect">
            <a:avLst/>
          </a:prstGeom>
          <a:noFill/>
        </p:spPr>
        <p:txBody>
          <a:bodyPr wrap="square" rtlCol="0">
            <a:spAutoFit/>
          </a:bodyPr>
          <a:lstStyle/>
          <a:p>
            <a:r>
              <a:rPr lang="en-US" dirty="0"/>
              <a:t>Example: Salary vs Experience</a:t>
            </a:r>
            <a:endParaRPr lang="en-GB" dirty="0"/>
          </a:p>
        </p:txBody>
      </p:sp>
      <p:sp>
        <p:nvSpPr>
          <p:cNvPr id="9" name="TextBox 8">
            <a:extLst>
              <a:ext uri="{FF2B5EF4-FFF2-40B4-BE49-F238E27FC236}">
                <a16:creationId xmlns:a16="http://schemas.microsoft.com/office/drawing/2014/main" xmlns="" id="{2E89221A-DD0C-4866-921D-FD6460502361}"/>
              </a:ext>
            </a:extLst>
          </p:cNvPr>
          <p:cNvSpPr txBox="1"/>
          <p:nvPr/>
        </p:nvSpPr>
        <p:spPr>
          <a:xfrm>
            <a:off x="477795" y="1514391"/>
            <a:ext cx="5371720" cy="584775"/>
          </a:xfrm>
          <a:prstGeom prst="rect">
            <a:avLst/>
          </a:prstGeom>
          <a:noFill/>
        </p:spPr>
        <p:txBody>
          <a:bodyPr wrap="square" rtlCol="0">
            <a:spAutoFit/>
          </a:bodyPr>
          <a:lstStyle/>
          <a:p>
            <a:pPr algn="just"/>
            <a:r>
              <a:rPr lang="en-US" sz="1600" dirty="0">
                <a:latin typeface="Lora" pitchFamily="2" charset="0"/>
              </a:rPr>
              <a:t>Salary is all vertical axis and we want to understand how people's salary depends on their experience. </a:t>
            </a:r>
            <a:endParaRPr lang="en-GB" sz="1600" dirty="0">
              <a:latin typeface="Lora" pitchFamily="2" charset="0"/>
            </a:endParaRPr>
          </a:p>
        </p:txBody>
      </p:sp>
      <p:sp>
        <p:nvSpPr>
          <p:cNvPr id="11" name="TextBox 10">
            <a:extLst>
              <a:ext uri="{FF2B5EF4-FFF2-40B4-BE49-F238E27FC236}">
                <a16:creationId xmlns:a16="http://schemas.microsoft.com/office/drawing/2014/main" xmlns="" id="{36FCF3AE-E4E6-4FEB-BE05-7BCE93269120}"/>
              </a:ext>
            </a:extLst>
          </p:cNvPr>
          <p:cNvSpPr txBox="1"/>
          <p:nvPr/>
        </p:nvSpPr>
        <p:spPr>
          <a:xfrm>
            <a:off x="501859" y="2157289"/>
            <a:ext cx="5371720" cy="3339376"/>
          </a:xfrm>
          <a:prstGeom prst="rect">
            <a:avLst/>
          </a:prstGeom>
          <a:noFill/>
        </p:spPr>
        <p:txBody>
          <a:bodyPr wrap="square" rtlCol="0">
            <a:spAutoFit/>
          </a:bodyPr>
          <a:lstStyle/>
          <a:p>
            <a:pPr marL="171450" indent="-171450" algn="just">
              <a:spcBef>
                <a:spcPts val="600"/>
              </a:spcBef>
              <a:buFont typeface="Courier New" panose="02070309020205020404" pitchFamily="49" charset="0"/>
              <a:buChar char="o"/>
            </a:pPr>
            <a:r>
              <a:rPr lang="en-US" sz="1600" dirty="0">
                <a:latin typeface="Lora" pitchFamily="2" charset="0"/>
              </a:rPr>
              <a:t>In a certain company this is how salaries are distributed among people who have different levels of experience.</a:t>
            </a:r>
          </a:p>
          <a:p>
            <a:pPr marL="171450" indent="-171450" algn="just">
              <a:spcBef>
                <a:spcPts val="600"/>
              </a:spcBef>
              <a:buFont typeface="Courier New" panose="02070309020205020404" pitchFamily="49" charset="0"/>
              <a:buChar char="o"/>
            </a:pPr>
            <a:r>
              <a:rPr lang="en-US" sz="1600" dirty="0">
                <a:latin typeface="Lora" pitchFamily="2" charset="0"/>
              </a:rPr>
              <a:t>That’s a formula for aggression.</a:t>
            </a:r>
          </a:p>
          <a:p>
            <a:pPr marL="171450" indent="-171450" algn="just">
              <a:spcBef>
                <a:spcPts val="600"/>
              </a:spcBef>
              <a:buFont typeface="Courier New" panose="02070309020205020404" pitchFamily="49" charset="0"/>
              <a:buChar char="o"/>
            </a:pPr>
            <a:endParaRPr lang="en-US" sz="1600" dirty="0">
              <a:latin typeface="Lora" pitchFamily="2" charset="0"/>
            </a:endParaRPr>
          </a:p>
          <a:p>
            <a:pPr algn="just">
              <a:spcBef>
                <a:spcPts val="600"/>
              </a:spcBef>
            </a:pPr>
            <a:endParaRPr lang="en-US" sz="1600" dirty="0">
              <a:latin typeface="Lora" pitchFamily="2" charset="0"/>
            </a:endParaRPr>
          </a:p>
          <a:p>
            <a:pPr marL="171450" indent="-171450" algn="just">
              <a:spcBef>
                <a:spcPts val="600"/>
              </a:spcBef>
              <a:buFont typeface="Courier New" panose="02070309020205020404" pitchFamily="49" charset="0"/>
              <a:buChar char="o"/>
            </a:pPr>
            <a:r>
              <a:rPr lang="en-US" sz="1600" dirty="0">
                <a:latin typeface="Lora" pitchFamily="2" charset="0"/>
              </a:rPr>
              <a:t>In our case it'll change to :</a:t>
            </a:r>
          </a:p>
          <a:p>
            <a:pPr marL="171450" indent="-171450" algn="just">
              <a:spcBef>
                <a:spcPts val="600"/>
              </a:spcBef>
              <a:buFont typeface="Courier New" panose="02070309020205020404" pitchFamily="49" charset="0"/>
              <a:buChar char="o"/>
            </a:pPr>
            <a:endParaRPr lang="en-US" sz="1600" dirty="0">
              <a:latin typeface="Lora" pitchFamily="2" charset="0"/>
            </a:endParaRPr>
          </a:p>
          <a:p>
            <a:pPr marL="171450" indent="-171450" algn="just">
              <a:spcBef>
                <a:spcPts val="600"/>
              </a:spcBef>
              <a:buFont typeface="Courier New" panose="02070309020205020404" pitchFamily="49" charset="0"/>
              <a:buChar char="o"/>
            </a:pPr>
            <a:endParaRPr lang="en-US" sz="1600" dirty="0">
              <a:latin typeface="Lora" pitchFamily="2" charset="0"/>
            </a:endParaRPr>
          </a:p>
          <a:p>
            <a:pPr marL="171450" indent="-171450" algn="just">
              <a:spcBef>
                <a:spcPts val="600"/>
              </a:spcBef>
              <a:buFont typeface="Courier New" panose="02070309020205020404" pitchFamily="49" charset="0"/>
              <a:buChar char="o"/>
            </a:pPr>
            <a:r>
              <a:rPr lang="en-US" sz="1600" b="1" dirty="0">
                <a:latin typeface="Lora" pitchFamily="2" charset="0"/>
              </a:rPr>
              <a:t>That essentially means is just putting a line through your chart that best fits this data</a:t>
            </a:r>
            <a:r>
              <a:rPr lang="en-US" sz="1600" dirty="0">
                <a:latin typeface="Lora" pitchFamily="2" charset="0"/>
              </a:rPr>
              <a:t>.</a:t>
            </a:r>
            <a:endParaRPr lang="en-GB" sz="1600" dirty="0">
              <a:latin typeface="Lora" pitchFamily="2"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xmlns="" id="{05A09E5D-814C-4E00-A50B-E7009073286A}"/>
                  </a:ext>
                </a:extLst>
              </p:cNvPr>
              <p:cNvSpPr txBox="1"/>
              <p:nvPr/>
            </p:nvSpPr>
            <p:spPr>
              <a:xfrm>
                <a:off x="1051385" y="4275194"/>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𝑠𝑎𝑙𝑎𝑟𝑦</m:t>
                      </m:r>
                      <m:r>
                        <a:rPr lang="en-US" sz="1800" b="0" i="1" smtClean="0">
                          <a:latin typeface="Cambria Math" panose="02040503050406030204" pitchFamily="18" charset="0"/>
                        </a:rPr>
                        <m:t>=</m:t>
                      </m:r>
                      <m:sSub>
                        <m:sSubPr>
                          <m:ctrlPr>
                            <a:rPr lang="en-GB" b="1" i="1" dirty="0">
                              <a:solidFill>
                                <a:srgbClr val="836967"/>
                              </a:solidFill>
                              <a:latin typeface="Cambria Math" panose="02040503050406030204" pitchFamily="18" charset="0"/>
                            </a:rPr>
                          </m:ctrlPr>
                        </m:sSubPr>
                        <m:e>
                          <m:r>
                            <a:rPr lang="en-GB" b="1" i="1" dirty="0">
                              <a:latin typeface="Cambria Math" panose="02040503050406030204" pitchFamily="18" charset="0"/>
                            </a:rPr>
                            <m:t>𝒃</m:t>
                          </m:r>
                        </m:e>
                        <m:sub>
                          <m:r>
                            <a:rPr lang="en-GB" b="1" dirty="0">
                              <a:latin typeface="Cambria Math" panose="02040503050406030204" pitchFamily="18" charset="0"/>
                            </a:rPr>
                            <m:t>𝟎</m:t>
                          </m:r>
                        </m:sub>
                      </m:sSub>
                      <m:r>
                        <a:rPr lang="en-US" b="0" i="1" dirty="0" smtClean="0">
                          <a:latin typeface="Cambria Math" panose="02040503050406030204" pitchFamily="18" charset="0"/>
                        </a:rPr>
                        <m:t>+</m:t>
                      </m:r>
                      <m:sSub>
                        <m:sSubPr>
                          <m:ctrlPr>
                            <a:rPr lang="en-GB" b="1" i="1" dirty="0">
                              <a:solidFill>
                                <a:srgbClr val="836967"/>
                              </a:solidFill>
                              <a:latin typeface="Cambria Math" panose="02040503050406030204" pitchFamily="18" charset="0"/>
                            </a:rPr>
                          </m:ctrlPr>
                        </m:sSubPr>
                        <m:e>
                          <m:r>
                            <a:rPr lang="en-GB" b="1" i="1" dirty="0">
                              <a:latin typeface="Cambria Math" panose="02040503050406030204" pitchFamily="18" charset="0"/>
                            </a:rPr>
                            <m:t>𝒃</m:t>
                          </m:r>
                        </m:e>
                        <m:sub>
                          <m:r>
                            <a:rPr lang="en-US" b="1" i="1" dirty="0" smtClean="0">
                              <a:latin typeface="Cambria Math" panose="02040503050406030204" pitchFamily="18" charset="0"/>
                            </a:rPr>
                            <m:t>𝟏</m:t>
                          </m:r>
                        </m:sub>
                      </m:sSub>
                      <m:r>
                        <a:rPr lang="en-US" b="1" i="1" dirty="0" smtClean="0">
                          <a:latin typeface="Cambria Math" panose="02040503050406030204" pitchFamily="18" charset="0"/>
                        </a:rPr>
                        <m:t>∗</m:t>
                      </m:r>
                      <m:r>
                        <a:rPr lang="en-US" sz="1800" b="0" i="1" smtClean="0">
                          <a:latin typeface="Cambria Math" panose="02040503050406030204" pitchFamily="18" charset="0"/>
                        </a:rPr>
                        <m:t>𝑒𝑥𝑝𝑒𝑟𝑖𝑒𝑛𝑐𝑒𝑠</m:t>
                      </m:r>
                    </m:oMath>
                  </m:oMathPara>
                </a14:m>
                <a:endParaRPr lang="en-GB" dirty="0"/>
              </a:p>
            </p:txBody>
          </p:sp>
        </mc:Choice>
        <mc:Fallback xmlns="">
          <p:sp>
            <p:nvSpPr>
              <p:cNvPr id="15" name="TextBox 14">
                <a:extLst>
                  <a:ext uri="{FF2B5EF4-FFF2-40B4-BE49-F238E27FC236}">
                    <a16:creationId xmlns:a16="http://schemas.microsoft.com/office/drawing/2014/main" id="{05A09E5D-814C-4E00-A50B-E7009073286A}"/>
                  </a:ext>
                </a:extLst>
              </p:cNvPr>
              <p:cNvSpPr txBox="1">
                <a:spLocks noRot="1" noChangeAspect="1" noMove="1" noResize="1" noEditPoints="1" noAdjustHandles="1" noChangeArrowheads="1" noChangeShapeType="1" noTextEdit="1"/>
              </p:cNvSpPr>
              <p:nvPr/>
            </p:nvSpPr>
            <p:spPr>
              <a:xfrm>
                <a:off x="1051385" y="4275194"/>
                <a:ext cx="6096000" cy="369332"/>
              </a:xfrm>
              <a:prstGeom prst="rect">
                <a:avLst/>
              </a:prstGeom>
              <a:blipFill>
                <a:blip r:embed="rId2"/>
                <a:stretch>
                  <a:fillRect b="-1639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xmlns="" id="{893736A7-4574-4CA1-AFFE-2482B7974FA6}"/>
                  </a:ext>
                </a:extLst>
              </p:cNvPr>
              <p:cNvSpPr txBox="1"/>
              <p:nvPr/>
            </p:nvSpPr>
            <p:spPr>
              <a:xfrm>
                <a:off x="2412217" y="3387861"/>
                <a:ext cx="32457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𝒚</m:t>
                      </m:r>
                      <m:r>
                        <a:rPr lang="en-GB" b="1" i="0" dirty="0">
                          <a:latin typeface="Cambria Math" panose="02040503050406030204" pitchFamily="18" charset="0"/>
                        </a:rPr>
                        <m:t>=</m:t>
                      </m:r>
                      <m:sSub>
                        <m:sSubPr>
                          <m:ctrlPr>
                            <a:rPr lang="en-GB" b="1" i="1" dirty="0">
                              <a:solidFill>
                                <a:srgbClr val="836967"/>
                              </a:solidFill>
                              <a:latin typeface="Cambria Math" panose="02040503050406030204" pitchFamily="18" charset="0"/>
                            </a:rPr>
                          </m:ctrlPr>
                        </m:sSubPr>
                        <m:e>
                          <m:r>
                            <a:rPr lang="en-GB" b="1" i="1" dirty="0">
                              <a:latin typeface="Cambria Math" panose="02040503050406030204" pitchFamily="18" charset="0"/>
                            </a:rPr>
                            <m:t>𝒃</m:t>
                          </m:r>
                        </m:e>
                        <m:sub>
                          <m:r>
                            <a:rPr lang="en-GB" b="1" i="0" dirty="0">
                              <a:latin typeface="Cambria Math" panose="02040503050406030204" pitchFamily="18" charset="0"/>
                            </a:rPr>
                            <m:t>𝟎</m:t>
                          </m:r>
                        </m:sub>
                      </m:sSub>
                      <m:r>
                        <a:rPr lang="en-GB" b="1" i="0" dirty="0">
                          <a:latin typeface="Cambria Math" panose="02040503050406030204" pitchFamily="18" charset="0"/>
                        </a:rPr>
                        <m:t>+</m:t>
                      </m:r>
                      <m:sSub>
                        <m:sSubPr>
                          <m:ctrlPr>
                            <a:rPr lang="en-GB" b="1" i="1" dirty="0">
                              <a:solidFill>
                                <a:srgbClr val="836967"/>
                              </a:solidFill>
                              <a:latin typeface="Cambria Math" panose="02040503050406030204" pitchFamily="18" charset="0"/>
                            </a:rPr>
                          </m:ctrlPr>
                        </m:sSubPr>
                        <m:e>
                          <m:r>
                            <a:rPr lang="en-GB" b="1" i="1" dirty="0">
                              <a:latin typeface="Cambria Math" panose="02040503050406030204" pitchFamily="18" charset="0"/>
                            </a:rPr>
                            <m:t>𝒃</m:t>
                          </m:r>
                        </m:e>
                        <m:sub>
                          <m:r>
                            <a:rPr lang="en-GB" b="1" i="0" dirty="0">
                              <a:latin typeface="Cambria Math" panose="02040503050406030204" pitchFamily="18" charset="0"/>
                            </a:rPr>
                            <m:t>𝟏</m:t>
                          </m:r>
                        </m:sub>
                      </m:sSub>
                      <m:r>
                        <a:rPr lang="en-GB" b="1" i="0" dirty="0">
                          <a:latin typeface="Cambria Math" panose="02040503050406030204" pitchFamily="18" charset="0"/>
                        </a:rPr>
                        <m:t>∗</m:t>
                      </m:r>
                      <m:sSub>
                        <m:sSubPr>
                          <m:ctrlPr>
                            <a:rPr lang="en-GB" b="1"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1" i="1" dirty="0" smtClean="0">
                              <a:latin typeface="Cambria Math" panose="02040503050406030204" pitchFamily="18" charset="0"/>
                            </a:rPr>
                            <m:t>𝟏</m:t>
                          </m:r>
                        </m:sub>
                      </m:sSub>
                    </m:oMath>
                  </m:oMathPara>
                </a14:m>
                <a:endParaRPr lang="en-GB" b="1" dirty="0"/>
              </a:p>
            </p:txBody>
          </p:sp>
        </mc:Choice>
        <mc:Fallback xmlns="">
          <p:sp>
            <p:nvSpPr>
              <p:cNvPr id="16" name="TextBox 15">
                <a:extLst>
                  <a:ext uri="{FF2B5EF4-FFF2-40B4-BE49-F238E27FC236}">
                    <a16:creationId xmlns:a16="http://schemas.microsoft.com/office/drawing/2014/main" id="{893736A7-4574-4CA1-AFFE-2482B7974FA6}"/>
                  </a:ext>
                </a:extLst>
              </p:cNvPr>
              <p:cNvSpPr txBox="1">
                <a:spLocks noRot="1" noChangeAspect="1" noMove="1" noResize="1" noEditPoints="1" noAdjustHandles="1" noChangeArrowheads="1" noChangeShapeType="1" noTextEdit="1"/>
              </p:cNvSpPr>
              <p:nvPr/>
            </p:nvSpPr>
            <p:spPr>
              <a:xfrm>
                <a:off x="2412217" y="3387861"/>
                <a:ext cx="3245709" cy="369332"/>
              </a:xfrm>
              <a:prstGeom prst="rect">
                <a:avLst/>
              </a:prstGeom>
              <a:blipFill>
                <a:blip r:embed="rId3"/>
                <a:stretch>
                  <a:fillRect b="-10000"/>
                </a:stretch>
              </a:blipFill>
            </p:spPr>
            <p:txBody>
              <a:bodyPr/>
              <a:lstStyle/>
              <a:p>
                <a:r>
                  <a:rPr lang="en-GB">
                    <a:noFill/>
                  </a:rPr>
                  <a:t> </a:t>
                </a:r>
              </a:p>
            </p:txBody>
          </p:sp>
        </mc:Fallback>
      </mc:AlternateContent>
      <p:pic>
        <p:nvPicPr>
          <p:cNvPr id="18" name="Picture 17">
            <a:extLst>
              <a:ext uri="{FF2B5EF4-FFF2-40B4-BE49-F238E27FC236}">
                <a16:creationId xmlns:a16="http://schemas.microsoft.com/office/drawing/2014/main" xmlns="" id="{2A6A7240-42EF-44F6-BC7D-C864FE487F37}"/>
              </a:ext>
            </a:extLst>
          </p:cNvPr>
          <p:cNvPicPr>
            <a:picLocks noChangeAspect="1"/>
          </p:cNvPicPr>
          <p:nvPr/>
        </p:nvPicPr>
        <p:blipFill>
          <a:blip r:embed="rId4"/>
          <a:stretch>
            <a:fillRect/>
          </a:stretch>
        </p:blipFill>
        <p:spPr>
          <a:xfrm>
            <a:off x="6455525" y="1397865"/>
            <a:ext cx="5234616" cy="36294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20" name="Straight Connector 19">
            <a:extLst>
              <a:ext uri="{FF2B5EF4-FFF2-40B4-BE49-F238E27FC236}">
                <a16:creationId xmlns:a16="http://schemas.microsoft.com/office/drawing/2014/main" xmlns="" id="{6BD74EF8-EE23-4527-9C38-581A05D68A77}"/>
              </a:ext>
            </a:extLst>
          </p:cNvPr>
          <p:cNvCxnSpPr>
            <a:cxnSpLocks/>
          </p:cNvCxnSpPr>
          <p:nvPr/>
        </p:nvCxnSpPr>
        <p:spPr>
          <a:xfrm flipV="1">
            <a:off x="6878595" y="2446638"/>
            <a:ext cx="4459729" cy="1265641"/>
          </a:xfrm>
          <a:prstGeom prst="line">
            <a:avLst/>
          </a:prstGeom>
          <a:ln w="254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218089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1000"/>
                                        <p:tgtEl>
                                          <p:spTgt spid="11">
                                            <p:txEl>
                                              <p:pRg st="1" end="1"/>
                                            </p:txEl>
                                          </p:spTgt>
                                        </p:tgtEl>
                                      </p:cBhvr>
                                    </p:animEffect>
                                    <p:anim calcmode="lin" valueType="num">
                                      <p:cBhvr>
                                        <p:cTn id="13"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1">
                                            <p:txEl>
                                              <p:pRg st="4" end="4"/>
                                            </p:txEl>
                                          </p:spTgt>
                                        </p:tgtEl>
                                        <p:attrNameLst>
                                          <p:attrName>style.visibility</p:attrName>
                                        </p:attrNameLst>
                                      </p:cBhvr>
                                      <p:to>
                                        <p:strVal val="visible"/>
                                      </p:to>
                                    </p:set>
                                    <p:animEffect transition="in" filter="fade">
                                      <p:cBhvr>
                                        <p:cTn id="24" dur="1000"/>
                                        <p:tgtEl>
                                          <p:spTgt spid="11">
                                            <p:txEl>
                                              <p:pRg st="4" end="4"/>
                                            </p:txEl>
                                          </p:spTgt>
                                        </p:tgtEl>
                                      </p:cBhvr>
                                    </p:animEffect>
                                    <p:anim calcmode="lin" valueType="num">
                                      <p:cBhvr>
                                        <p:cTn id="25"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inVertical)">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1">
                                            <p:txEl>
                                              <p:pRg st="7" end="7"/>
                                            </p:txEl>
                                          </p:spTgt>
                                        </p:tgtEl>
                                        <p:attrNameLst>
                                          <p:attrName>style.visibility</p:attrName>
                                        </p:attrNameLst>
                                      </p:cBhvr>
                                      <p:to>
                                        <p:strVal val="visible"/>
                                      </p:to>
                                    </p:set>
                                    <p:animEffect transition="in" filter="fade">
                                      <p:cBhvr>
                                        <p:cTn id="36" dur="1000"/>
                                        <p:tgtEl>
                                          <p:spTgt spid="11">
                                            <p:txEl>
                                              <p:pRg st="7" end="7"/>
                                            </p:txEl>
                                          </p:spTgt>
                                        </p:tgtEl>
                                      </p:cBhvr>
                                    </p:animEffect>
                                    <p:anim calcmode="lin" valueType="num">
                                      <p:cBhvr>
                                        <p:cTn id="37"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openxmlformats.org/package/2006/metadata/core-properties"/>
    <ds:schemaRef ds:uri="http://www.w3.org/XML/1998/namespace"/>
    <ds:schemaRef ds:uri="http://purl.org/dc/elements/1.1/"/>
    <ds:schemaRef ds:uri="http://schemas.microsoft.com/office/2006/documentManagement/types"/>
    <ds:schemaRef ds:uri="16c05727-aa75-4e4a-9b5f-8a80a1165891"/>
    <ds:schemaRef ds:uri="http://schemas.microsoft.com/office/infopath/2007/PartnerControls"/>
    <ds:schemaRef ds:uri="http://purl.org/dc/terms/"/>
    <ds:schemaRef ds:uri="71af3243-3dd4-4a8d-8c0d-dd76da1f02a5"/>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{ABEF3F1F-5C90-4F6F-837B-407C1A6FCE16}tf78438558_win32</Template>
  <TotalTime>4814</TotalTime>
  <Words>1716</Words>
  <Application>Microsoft Office PowerPoint</Application>
  <PresentationFormat>Widescreen</PresentationFormat>
  <Paragraphs>416</Paragraphs>
  <Slides>44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44</vt:i4>
      </vt:variant>
    </vt:vector>
  </HeadingPairs>
  <TitlesOfParts>
    <vt:vector size="59" baseType="lpstr">
      <vt:lpstr>Arial</vt:lpstr>
      <vt:lpstr>Bell MT</vt:lpstr>
      <vt:lpstr>Calibri</vt:lpstr>
      <vt:lpstr>Cambria Math</vt:lpstr>
      <vt:lpstr>Century Gothic</vt:lpstr>
      <vt:lpstr>Courier New</vt:lpstr>
      <vt:lpstr>erdana</vt:lpstr>
      <vt:lpstr>Gabriola</vt:lpstr>
      <vt:lpstr>Garamond</vt:lpstr>
      <vt:lpstr>HP Simplified</vt:lpstr>
      <vt:lpstr>inter-regular</vt:lpstr>
      <vt:lpstr>Lora</vt:lpstr>
      <vt:lpstr>Lora SemiBold</vt:lpstr>
      <vt:lpstr>Wingdings</vt:lpstr>
      <vt:lpstr>SavonVTI</vt:lpstr>
      <vt:lpstr>Machine Learning Algorithms</vt:lpstr>
      <vt:lpstr>Well known Machine Learning Algorithms</vt:lpstr>
      <vt:lpstr>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PowerPoint Presentation</vt:lpstr>
      <vt:lpstr>Multiple Linear Regression</vt:lpstr>
      <vt:lpstr>Multiple Linear Regression</vt:lpstr>
      <vt:lpstr>Multiple Linear Regression</vt:lpstr>
      <vt:lpstr>Multiple Linear Regression</vt:lpstr>
      <vt:lpstr>PowerPoint Presentation</vt:lpstr>
      <vt:lpstr>Polynomial Regression</vt:lpstr>
      <vt:lpstr>Polynomial Regression</vt:lpstr>
      <vt:lpstr>PowerPoint Presentation</vt:lpstr>
      <vt:lpstr>Logistic Regression</vt:lpstr>
      <vt:lpstr>Logistic Regression</vt:lpstr>
      <vt:lpstr>Logistic Regression</vt:lpstr>
      <vt:lpstr>Logistic Regression</vt:lpstr>
      <vt:lpstr>PowerPoint Presentation</vt:lpstr>
      <vt:lpstr>Logistic Regression</vt:lpstr>
      <vt:lpstr>PowerPoint Presentation</vt:lpstr>
      <vt:lpstr>Logistic Regression</vt:lpstr>
      <vt:lpstr>Logistic Regression</vt:lpstr>
      <vt:lpstr>Logistic Regression</vt:lpstr>
      <vt:lpstr>PowerPoint Presentation</vt:lpstr>
      <vt:lpstr>k- Nearest Neighbors</vt:lpstr>
      <vt:lpstr>k- Nearest Neighbors Algorithm</vt:lpstr>
      <vt:lpstr>k- Nearest Neighbors</vt:lpstr>
      <vt:lpstr>k- Nearest Neighbors</vt:lpstr>
      <vt:lpstr>k- Nearest Neighbors</vt:lpstr>
      <vt:lpstr>k- Nearest Neighbors</vt:lpstr>
      <vt:lpstr>k- Nearest Neighbors</vt:lpstr>
      <vt:lpstr>k- Nearest Neighbors</vt:lpstr>
      <vt:lpstr>k- Nearest Neighbors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Algorithms</dc:title>
  <dc:creator>Yasir Ahmed</dc:creator>
  <cp:lastModifiedBy>Windows User</cp:lastModifiedBy>
  <cp:revision>198</cp:revision>
  <dcterms:created xsi:type="dcterms:W3CDTF">2021-10-03T16:29:43Z</dcterms:created>
  <dcterms:modified xsi:type="dcterms:W3CDTF">2022-09-06T10:56:02Z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