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Economica"/>
      <p:regular r:id="rId9"/>
      <p:bold r:id="rId10"/>
      <p:italic r:id="rId11"/>
      <p:boldItalic r:id="rId12"/>
    </p:embeddedFont>
    <p:embeddedFont>
      <p:font typeface="Poppins"/>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font" Target="fonts/Economica-italic.fntdata"/><Relationship Id="rId10" Type="http://schemas.openxmlformats.org/officeDocument/2006/relationships/font" Target="fonts/Economica-bold.fntdata"/><Relationship Id="rId13" Type="http://schemas.openxmlformats.org/officeDocument/2006/relationships/font" Target="fonts/Poppins-regular.fntdata"/><Relationship Id="rId12"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Economica-regular.fntdata"/><Relationship Id="rId15" Type="http://schemas.openxmlformats.org/officeDocument/2006/relationships/font" Target="fonts/Poppins-italic.fntdata"/><Relationship Id="rId14" Type="http://schemas.openxmlformats.org/officeDocument/2006/relationships/font" Target="fonts/Poppins-bold.fntdata"/><Relationship Id="rId17" Type="http://schemas.openxmlformats.org/officeDocument/2006/relationships/font" Target="fonts/OpenSans-regular.fntdata"/><Relationship Id="rId16" Type="http://schemas.openxmlformats.org/officeDocument/2006/relationships/font" Target="fonts/Poppins-boldItalic.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456ca8c1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456ca8c1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74E13"/>
            </a:gs>
            <a:gs pos="100000">
              <a:srgbClr val="93C47D"/>
            </a:gs>
          </a:gsLst>
          <a:lin ang="13500032" scaled="0"/>
        </a:grad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Poppins"/>
                <a:ea typeface="Poppins"/>
                <a:cs typeface="Poppins"/>
                <a:sym typeface="Poppins"/>
              </a:rPr>
              <a:t>Leaf Disease Detector</a:t>
            </a:r>
            <a:endParaRPr b="1">
              <a:solidFill>
                <a:schemeClr val="lt1"/>
              </a:solidFill>
              <a:latin typeface="Poppins"/>
              <a:ea typeface="Poppins"/>
              <a:cs typeface="Poppins"/>
              <a:sym typeface="Poppins"/>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solidFill>
                  <a:schemeClr val="lt1"/>
                </a:solidFill>
              </a:rPr>
              <a:t>By Ashfaq Uddin Ahmed</a:t>
            </a:r>
            <a:br>
              <a:rPr lang="en">
                <a:solidFill>
                  <a:schemeClr val="lt1"/>
                </a:solidFill>
              </a:rPr>
            </a:br>
            <a:r>
              <a:rPr lang="en">
                <a:solidFill>
                  <a:schemeClr val="lt1"/>
                </a:solidFill>
              </a:rPr>
              <a:t>1911848042</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8761D"/>
            </a:gs>
            <a:gs pos="50000">
              <a:srgbClr val="274E13"/>
            </a:gs>
            <a:gs pos="100000">
              <a:srgbClr val="6AA84F"/>
            </a:gs>
          </a:gsLst>
          <a:path path="circle">
            <a:fillToRect r="100%" t="100%"/>
          </a:path>
          <a:tileRect b="-100%" l="-100%"/>
        </a:gra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lt1"/>
                </a:solidFill>
                <a:latin typeface="Poppins"/>
                <a:ea typeface="Poppins"/>
                <a:cs typeface="Poppins"/>
                <a:sym typeface="Poppins"/>
              </a:rPr>
              <a:t>About the project</a:t>
            </a:r>
            <a:endParaRPr b="1">
              <a:solidFill>
                <a:schemeClr val="lt1"/>
              </a:solidFill>
              <a:latin typeface="Poppins"/>
              <a:ea typeface="Poppins"/>
              <a:cs typeface="Poppins"/>
              <a:sym typeface="Poppins"/>
            </a:endParaRPr>
          </a:p>
        </p:txBody>
      </p:sp>
      <p:sp>
        <p:nvSpPr>
          <p:cNvPr id="69" name="Google Shape;69;p14"/>
          <p:cNvSpPr txBox="1"/>
          <p:nvPr>
            <p:ph idx="1" type="body"/>
          </p:nvPr>
        </p:nvSpPr>
        <p:spPr>
          <a:xfrm>
            <a:off x="311700" y="1225225"/>
            <a:ext cx="8520600" cy="3354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555555"/>
                </a:solidFill>
                <a:latin typeface="Poppins"/>
                <a:ea typeface="Poppins"/>
                <a:cs typeface="Poppins"/>
                <a:sym typeface="Poppins"/>
              </a:rPr>
              <a:t>﻿</a:t>
            </a:r>
            <a:endParaRPr sz="1250">
              <a:latin typeface="Poppins"/>
              <a:ea typeface="Poppins"/>
              <a:cs typeface="Poppins"/>
              <a:sym typeface="Poppins"/>
            </a:endParaRPr>
          </a:p>
          <a:p>
            <a:pPr indent="0" lvl="0" marL="0" rtl="0" algn="ctr">
              <a:spcBef>
                <a:spcPts val="1200"/>
              </a:spcBef>
              <a:spcAft>
                <a:spcPts val="0"/>
              </a:spcAft>
              <a:buNone/>
            </a:pPr>
            <a:r>
              <a:rPr lang="en" sz="1550">
                <a:solidFill>
                  <a:schemeClr val="lt1"/>
                </a:solidFill>
                <a:latin typeface="Poppins"/>
                <a:ea typeface="Poppins"/>
                <a:cs typeface="Poppins"/>
                <a:sym typeface="Poppins"/>
              </a:rPr>
              <a:t>This project is based on the image classification technique. I am going to use Deep Learning for this project. We familiarized with the convolution neural network(CNN).</a:t>
            </a:r>
            <a:endParaRPr sz="1550">
              <a:solidFill>
                <a:schemeClr val="lt1"/>
              </a:solidFill>
              <a:latin typeface="Poppins"/>
              <a:ea typeface="Poppins"/>
              <a:cs typeface="Poppins"/>
              <a:sym typeface="Poppins"/>
            </a:endParaRPr>
          </a:p>
          <a:p>
            <a:pPr indent="0" lvl="0" marL="0" rtl="0" algn="ctr">
              <a:spcBef>
                <a:spcPts val="1200"/>
              </a:spcBef>
              <a:spcAft>
                <a:spcPts val="0"/>
              </a:spcAft>
              <a:buNone/>
            </a:pPr>
            <a:r>
              <a:rPr lang="en" sz="1550">
                <a:solidFill>
                  <a:schemeClr val="lt1"/>
                </a:solidFill>
                <a:latin typeface="Poppins"/>
                <a:ea typeface="Poppins"/>
                <a:cs typeface="Poppins"/>
                <a:sym typeface="Poppins"/>
              </a:rPr>
              <a:t>In the project, we are going to use one of the transfer learning technique i.e Resnet 50 as well.</a:t>
            </a:r>
            <a:endParaRPr sz="1550">
              <a:solidFill>
                <a:schemeClr val="lt1"/>
              </a:solidFill>
              <a:latin typeface="Poppins"/>
              <a:ea typeface="Poppins"/>
              <a:cs typeface="Poppins"/>
              <a:sym typeface="Poppins"/>
            </a:endParaRPr>
          </a:p>
          <a:p>
            <a:pPr indent="0" lvl="0" marL="0" rtl="0" algn="ctr">
              <a:spcBef>
                <a:spcPts val="1200"/>
              </a:spcBef>
              <a:spcAft>
                <a:spcPts val="0"/>
              </a:spcAft>
              <a:buNone/>
            </a:pPr>
            <a:r>
              <a:rPr lang="en" sz="1550">
                <a:solidFill>
                  <a:schemeClr val="lt1"/>
                </a:solidFill>
                <a:latin typeface="Poppins"/>
                <a:ea typeface="Poppins"/>
                <a:cs typeface="Poppins"/>
                <a:sym typeface="Poppins"/>
              </a:rPr>
              <a:t> I will train my model on the basis of different pictures of leaves suffering from various disease after that we will compare the model with normal leaf pictures and will check how much accuracy we are getting from it.</a:t>
            </a:r>
            <a:endParaRPr sz="1550">
              <a:solidFill>
                <a:schemeClr val="lt1"/>
              </a:solidFill>
              <a:latin typeface="Poppins"/>
              <a:ea typeface="Poppins"/>
              <a:cs typeface="Poppins"/>
              <a:sym typeface="Poppins"/>
            </a:endParaRPr>
          </a:p>
          <a:p>
            <a:pPr indent="0" lvl="0" marL="0" rtl="0" algn="ctr">
              <a:spcBef>
                <a:spcPts val="1200"/>
              </a:spcBef>
              <a:spcAft>
                <a:spcPts val="1200"/>
              </a:spcAft>
              <a:buNone/>
            </a:pPr>
            <a:r>
              <a:rPr lang="en" sz="1550">
                <a:solidFill>
                  <a:schemeClr val="lt1"/>
                </a:solidFill>
                <a:latin typeface="Poppins"/>
                <a:ea typeface="Poppins"/>
                <a:cs typeface="Poppins"/>
                <a:sym typeface="Poppins"/>
              </a:rPr>
              <a:t>It is also a real-life problem-based project that can be used in agricultural purposes</a:t>
            </a:r>
            <a:endParaRPr sz="2300">
              <a:solidFill>
                <a:schemeClr val="lt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8761D"/>
            </a:gs>
            <a:gs pos="100000">
              <a:schemeClr val="accent1"/>
            </a:gs>
          </a:gsLst>
          <a:path path="circle">
            <a:fillToRect r="100%" t="100%"/>
          </a:path>
          <a:tileRect b="-100%" l="-100%"/>
        </a:gra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500">
                <a:solidFill>
                  <a:schemeClr val="lt1"/>
                </a:solidFill>
                <a:latin typeface="Poppins"/>
                <a:ea typeface="Poppins"/>
                <a:cs typeface="Poppins"/>
                <a:sym typeface="Poppins"/>
              </a:rPr>
              <a:t>Procedure</a:t>
            </a:r>
            <a:endParaRPr b="1" sz="3500">
              <a:solidFill>
                <a:schemeClr val="lt1"/>
              </a:solidFill>
              <a:latin typeface="Poppins"/>
              <a:ea typeface="Poppins"/>
              <a:cs typeface="Poppins"/>
              <a:sym typeface="Poppins"/>
            </a:endParaRPr>
          </a:p>
        </p:txBody>
      </p:sp>
      <p:sp>
        <p:nvSpPr>
          <p:cNvPr id="75" name="Google Shape;75;p1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Font typeface="Poppins"/>
              <a:buAutoNum type="arabicPeriod"/>
            </a:pPr>
            <a:r>
              <a:rPr lang="en" sz="1600">
                <a:solidFill>
                  <a:schemeClr val="lt1"/>
                </a:solidFill>
                <a:latin typeface="Poppins"/>
                <a:ea typeface="Poppins"/>
                <a:cs typeface="Poppins"/>
                <a:sym typeface="Poppins"/>
              </a:rPr>
              <a:t>Trained on the basis of different affected leaf.</a:t>
            </a:r>
            <a:endParaRPr sz="1600">
              <a:solidFill>
                <a:schemeClr val="lt1"/>
              </a:solidFill>
              <a:latin typeface="Poppins"/>
              <a:ea typeface="Poppins"/>
              <a:cs typeface="Poppins"/>
              <a:sym typeface="Poppins"/>
            </a:endParaRPr>
          </a:p>
          <a:p>
            <a:pPr indent="-330200" lvl="0" marL="457200" rtl="0" algn="l">
              <a:spcBef>
                <a:spcPts val="0"/>
              </a:spcBef>
              <a:spcAft>
                <a:spcPts val="0"/>
              </a:spcAft>
              <a:buClr>
                <a:schemeClr val="lt1"/>
              </a:buClr>
              <a:buSzPts val="1600"/>
              <a:buFont typeface="Poppins"/>
              <a:buAutoNum type="arabicPeriod"/>
            </a:pPr>
            <a:r>
              <a:rPr lang="en" sz="1600">
                <a:solidFill>
                  <a:schemeClr val="lt1"/>
                </a:solidFill>
                <a:latin typeface="Poppins"/>
                <a:ea typeface="Poppins"/>
                <a:cs typeface="Poppins"/>
                <a:sym typeface="Poppins"/>
              </a:rPr>
              <a:t>For home use and for bigger agricultural use</a:t>
            </a:r>
            <a:endParaRPr sz="1600">
              <a:solidFill>
                <a:schemeClr val="lt1"/>
              </a:solidFill>
              <a:latin typeface="Poppins"/>
              <a:ea typeface="Poppins"/>
              <a:cs typeface="Poppins"/>
              <a:sym typeface="Poppins"/>
            </a:endParaRPr>
          </a:p>
          <a:p>
            <a:pPr indent="-330200" lvl="0" marL="457200" rtl="0" algn="l">
              <a:spcBef>
                <a:spcPts val="0"/>
              </a:spcBef>
              <a:spcAft>
                <a:spcPts val="0"/>
              </a:spcAft>
              <a:buClr>
                <a:schemeClr val="lt1"/>
              </a:buClr>
              <a:buSzPts val="1600"/>
              <a:buFont typeface="Poppins"/>
              <a:buAutoNum type="arabicPeriod"/>
            </a:pPr>
            <a:r>
              <a:rPr lang="en" sz="1600">
                <a:solidFill>
                  <a:schemeClr val="lt1"/>
                </a:solidFill>
                <a:latin typeface="Poppins"/>
                <a:ea typeface="Poppins"/>
                <a:cs typeface="Poppins"/>
                <a:sym typeface="Poppins"/>
              </a:rPr>
              <a:t>CNN and Transfer Learning(TL) algorithms</a:t>
            </a:r>
            <a:endParaRPr sz="1600">
              <a:solidFill>
                <a:schemeClr val="lt1"/>
              </a:solidFill>
              <a:latin typeface="Poppins"/>
              <a:ea typeface="Poppins"/>
              <a:cs typeface="Poppins"/>
              <a:sym typeface="Poppins"/>
            </a:endParaRPr>
          </a:p>
          <a:p>
            <a:pPr indent="-330200" lvl="0" marL="457200" rtl="0" algn="l">
              <a:spcBef>
                <a:spcPts val="0"/>
              </a:spcBef>
              <a:spcAft>
                <a:spcPts val="0"/>
              </a:spcAft>
              <a:buClr>
                <a:schemeClr val="lt1"/>
              </a:buClr>
              <a:buSzPts val="1600"/>
              <a:buFont typeface="Poppins"/>
              <a:buAutoNum type="arabicPeriod"/>
            </a:pPr>
            <a:r>
              <a:rPr lang="en" sz="1600">
                <a:solidFill>
                  <a:schemeClr val="lt1"/>
                </a:solidFill>
                <a:latin typeface="Poppins"/>
                <a:ea typeface="Poppins"/>
                <a:cs typeface="Poppins"/>
                <a:sym typeface="Poppins"/>
              </a:rPr>
              <a:t>Colab and Python</a:t>
            </a:r>
            <a:endParaRPr sz="1600">
              <a:solidFill>
                <a:schemeClr val="lt1"/>
              </a:solidFill>
              <a:latin typeface="Poppins"/>
              <a:ea typeface="Poppins"/>
              <a:cs typeface="Poppins"/>
              <a:sym typeface="Poppins"/>
            </a:endParaRPr>
          </a:p>
        </p:txBody>
      </p:sp>
      <p:pic>
        <p:nvPicPr>
          <p:cNvPr id="76" name="Google Shape;76;p15"/>
          <p:cNvPicPr preferRelativeResize="0"/>
          <p:nvPr/>
        </p:nvPicPr>
        <p:blipFill>
          <a:blip r:embed="rId3">
            <a:alphaModFix/>
          </a:blip>
          <a:stretch>
            <a:fillRect/>
          </a:stretch>
        </p:blipFill>
        <p:spPr>
          <a:xfrm>
            <a:off x="4832700" y="2771827"/>
            <a:ext cx="2438400" cy="2438400"/>
          </a:xfrm>
          <a:prstGeom prst="rect">
            <a:avLst/>
          </a:prstGeom>
          <a:noFill/>
          <a:ln>
            <a:noFill/>
          </a:ln>
        </p:spPr>
      </p:pic>
      <p:pic>
        <p:nvPicPr>
          <p:cNvPr id="77" name="Google Shape;77;p15"/>
          <p:cNvPicPr preferRelativeResize="0"/>
          <p:nvPr/>
        </p:nvPicPr>
        <p:blipFill>
          <a:blip r:embed="rId4">
            <a:alphaModFix/>
          </a:blip>
          <a:stretch>
            <a:fillRect/>
          </a:stretch>
        </p:blipFill>
        <p:spPr>
          <a:xfrm>
            <a:off x="5567100" y="1289400"/>
            <a:ext cx="3576900" cy="2051075"/>
          </a:xfrm>
          <a:prstGeom prst="rect">
            <a:avLst/>
          </a:prstGeom>
          <a:noFill/>
          <a:ln>
            <a:noFill/>
          </a:ln>
        </p:spPr>
      </p:pic>
      <p:pic>
        <p:nvPicPr>
          <p:cNvPr id="78" name="Google Shape;78;p15"/>
          <p:cNvPicPr preferRelativeResize="0"/>
          <p:nvPr/>
        </p:nvPicPr>
        <p:blipFill>
          <a:blip r:embed="rId5">
            <a:alphaModFix/>
          </a:blip>
          <a:stretch>
            <a:fillRect/>
          </a:stretch>
        </p:blipFill>
        <p:spPr>
          <a:xfrm>
            <a:off x="4572000" y="241125"/>
            <a:ext cx="1750350" cy="175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