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Light"/>
      <p:regular r:id="rId15"/>
      <p:bold r:id="rId16"/>
      <p:italic r:id="rId17"/>
      <p:boldItalic r:id="rId18"/>
    </p:embeddedFont>
    <p:embeddedFont>
      <p:font typeface="Poppins SemiBold"/>
      <p:regular r:id="rId19"/>
      <p:bold r:id="rId20"/>
      <p:italic r:id="rId21"/>
      <p:boldItalic r:id="rId22"/>
    </p:embeddedFont>
    <p:embeddedFont>
      <p:font typeface="Archivo Black"/>
      <p:regular r:id="rId23"/>
    </p:embeddedFont>
    <p:embeddedFont>
      <p:font typeface="Poppins ExtraBold"/>
      <p:bold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24" Type="http://schemas.openxmlformats.org/officeDocument/2006/relationships/font" Target="fonts/PoppinsExtraBold-bold.fntdata"/><Relationship Id="rId23" Type="http://schemas.openxmlformats.org/officeDocument/2006/relationships/font" Target="fonts/Archivo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PoppinsExtraBold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PoppinsLigh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Light-italic.fntdata"/><Relationship Id="rId16" Type="http://schemas.openxmlformats.org/officeDocument/2006/relationships/font" Target="fonts/PoppinsLight-bold.fntdata"/><Relationship Id="rId19" Type="http://schemas.openxmlformats.org/officeDocument/2006/relationships/font" Target="fonts/PoppinsSemiBold-regular.fntdata"/><Relationship Id="rId18" Type="http://schemas.openxmlformats.org/officeDocument/2006/relationships/font" Target="fonts/Poppins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f0e930440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f0e930440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f0e930440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f0e930440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f0e930440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f0e930440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f0e930440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f0e930440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307100" y="1553313"/>
            <a:ext cx="6529800" cy="13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404050" y="3017188"/>
            <a:ext cx="43359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1"/>
          <p:cNvSpPr/>
          <p:nvPr/>
        </p:nvSpPr>
        <p:spPr>
          <a:xfrm flipH="1"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flipH="1" rot="10800000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flipH="1" rot="10800000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 rot="10800000">
            <a:off x="-129600" y="-2431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flipH="1" rot="10800000"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1"/>
          <p:cNvGrpSpPr/>
          <p:nvPr/>
        </p:nvGrpSpPr>
        <p:grpSpPr>
          <a:xfrm>
            <a:off x="111698" y="1189720"/>
            <a:ext cx="1611834" cy="2764066"/>
            <a:chOff x="587948" y="1365933"/>
            <a:chExt cx="1611834" cy="2764066"/>
          </a:xfrm>
        </p:grpSpPr>
        <p:sp>
          <p:nvSpPr>
            <p:cNvPr id="109" name="Google Shape;109;p11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flipH="1">
            <a:off x="7420473" y="1189720"/>
            <a:ext cx="1611834" cy="2764066"/>
            <a:chOff x="587948" y="1365933"/>
            <a:chExt cx="1611834" cy="2764066"/>
          </a:xfrm>
        </p:grpSpPr>
        <p:sp>
          <p:nvSpPr>
            <p:cNvPr id="115" name="Google Shape;115;p11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990832" y="4061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21289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13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hasCustomPrompt="1" idx="2" type="title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3" type="subTitle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14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 txBox="1"/>
          <p:nvPr>
            <p:ph hasCustomPrompt="1" idx="4" type="title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4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 txBox="1"/>
          <p:nvPr>
            <p:ph hasCustomPrompt="1" idx="7" type="title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/>
          <p:nvPr>
            <p:ph idx="8" type="subTitle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9" type="subTitle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4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 txBox="1"/>
          <p:nvPr>
            <p:ph hasCustomPrompt="1" idx="13" type="title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/>
          <p:nvPr>
            <p:ph idx="14" type="subTitle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5" type="subTitle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4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 txBox="1"/>
          <p:nvPr>
            <p:ph hasCustomPrompt="1" idx="16" type="title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/>
          <p:nvPr>
            <p:ph idx="17" type="subTitle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8" type="subTitle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14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4"/>
          <p:cNvSpPr txBox="1"/>
          <p:nvPr>
            <p:ph hasCustomPrompt="1" idx="19" type="title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/>
          <p:nvPr>
            <p:ph idx="20" type="subTitle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21" type="subTitle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5" name="Google Shape;155;p14"/>
          <p:cNvCxnSpPr/>
          <p:nvPr/>
        </p:nvCxnSpPr>
        <p:spPr>
          <a:xfrm>
            <a:off x="4983675" y="4582700"/>
            <a:ext cx="849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2" type="subTitle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3" type="subTitle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4" type="subTitle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5" type="subTitle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6" type="subTitle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5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2902650" y="3593475"/>
            <a:ext cx="33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" type="subTitle"/>
          </p:nvPr>
        </p:nvSpPr>
        <p:spPr>
          <a:xfrm>
            <a:off x="1884900" y="1660175"/>
            <a:ext cx="53742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587948" y="1650882"/>
            <a:ext cx="1178434" cy="2421967"/>
            <a:chOff x="587948" y="1650882"/>
            <a:chExt cx="1178434" cy="2421967"/>
          </a:xfrm>
        </p:grpSpPr>
        <p:sp>
          <p:nvSpPr>
            <p:cNvPr id="185" name="Google Shape;185;p16"/>
            <p:cNvSpPr/>
            <p:nvPr/>
          </p:nvSpPr>
          <p:spPr>
            <a:xfrm>
              <a:off x="5879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457432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695557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7377621" y="1650882"/>
            <a:ext cx="1178434" cy="2421967"/>
            <a:chOff x="7377621" y="1650882"/>
            <a:chExt cx="1178434" cy="2421967"/>
          </a:xfrm>
        </p:grpSpPr>
        <p:sp>
          <p:nvSpPr>
            <p:cNvPr id="191" name="Google Shape;191;p16"/>
            <p:cNvSpPr/>
            <p:nvPr/>
          </p:nvSpPr>
          <p:spPr>
            <a:xfrm flipH="1">
              <a:off x="8370748" y="26053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flipH="1">
              <a:off x="7686586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flipH="1">
              <a:off x="7615746" y="2537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 flipH="1">
              <a:off x="7914011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7377621" y="400435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720000" y="1510235"/>
            <a:ext cx="22119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720000" y="2174365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7"/>
          <p:cNvSpPr/>
          <p:nvPr/>
        </p:nvSpPr>
        <p:spPr>
          <a:xfrm flipH="1"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8332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3232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 flipH="1">
            <a:off x="84240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" type="subTitle"/>
          </p:nvPr>
        </p:nvSpPr>
        <p:spPr>
          <a:xfrm>
            <a:off x="720000" y="19867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2" type="subTitle"/>
          </p:nvPr>
        </p:nvSpPr>
        <p:spPr>
          <a:xfrm>
            <a:off x="877050" y="233115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idx="3" type="subTitle"/>
          </p:nvPr>
        </p:nvSpPr>
        <p:spPr>
          <a:xfrm>
            <a:off x="3357750" y="19867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4" type="subTitle"/>
          </p:nvPr>
        </p:nvSpPr>
        <p:spPr>
          <a:xfrm>
            <a:off x="3514800" y="233115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5" type="subTitle"/>
          </p:nvPr>
        </p:nvSpPr>
        <p:spPr>
          <a:xfrm>
            <a:off x="5995500" y="19867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6" type="subTitle"/>
          </p:nvPr>
        </p:nvSpPr>
        <p:spPr>
          <a:xfrm>
            <a:off x="6152550" y="233115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7" type="subTitle"/>
          </p:nvPr>
        </p:nvSpPr>
        <p:spPr>
          <a:xfrm>
            <a:off x="720000" y="37383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8" type="subTitle"/>
          </p:nvPr>
        </p:nvSpPr>
        <p:spPr>
          <a:xfrm>
            <a:off x="877050" y="40827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9" type="subTitle"/>
          </p:nvPr>
        </p:nvSpPr>
        <p:spPr>
          <a:xfrm>
            <a:off x="3357750" y="37383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13" type="subTitle"/>
          </p:nvPr>
        </p:nvSpPr>
        <p:spPr>
          <a:xfrm>
            <a:off x="3514800" y="40827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4" type="subTitle"/>
          </p:nvPr>
        </p:nvSpPr>
        <p:spPr>
          <a:xfrm>
            <a:off x="5995500" y="37383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15" type="subTitle"/>
          </p:nvPr>
        </p:nvSpPr>
        <p:spPr>
          <a:xfrm>
            <a:off x="6152550" y="40827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>
            <a:off x="-1772950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flipH="1">
            <a:off x="869225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25" name="Google Shape;225;p19"/>
          <p:cNvSpPr/>
          <p:nvPr/>
        </p:nvSpPr>
        <p:spPr>
          <a:xfrm flipH="1">
            <a:off x="8441100" y="-3096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flipH="1">
            <a:off x="-7773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 flipH="1">
            <a:off x="-1162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975650" y="19867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2" name="Google Shape;232;p20"/>
          <p:cNvSpPr txBox="1"/>
          <p:nvPr>
            <p:ph idx="2" type="subTitle"/>
          </p:nvPr>
        </p:nvSpPr>
        <p:spPr>
          <a:xfrm>
            <a:off x="1132700" y="233115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3" type="subTitle"/>
          </p:nvPr>
        </p:nvSpPr>
        <p:spPr>
          <a:xfrm>
            <a:off x="5739838" y="198675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4" type="subTitle"/>
          </p:nvPr>
        </p:nvSpPr>
        <p:spPr>
          <a:xfrm>
            <a:off x="5896888" y="233115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0"/>
          <p:cNvSpPr txBox="1"/>
          <p:nvPr>
            <p:ph idx="5" type="subTitle"/>
          </p:nvPr>
        </p:nvSpPr>
        <p:spPr>
          <a:xfrm>
            <a:off x="975650" y="36621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6" type="subTitle"/>
          </p:nvPr>
        </p:nvSpPr>
        <p:spPr>
          <a:xfrm>
            <a:off x="1132700" y="40065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idx="7" type="subTitle"/>
          </p:nvPr>
        </p:nvSpPr>
        <p:spPr>
          <a:xfrm>
            <a:off x="5739838" y="36621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8" type="subTitle"/>
          </p:nvPr>
        </p:nvSpPr>
        <p:spPr>
          <a:xfrm>
            <a:off x="5896888" y="40065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 flipH="1">
            <a:off x="7914000" y="-2395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 flipH="1">
            <a:off x="84240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710125"/>
            <a:ext cx="2751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20000" y="2087419"/>
            <a:ext cx="2574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961588" y="2268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text">
  <p:cSld name="CUSTOM_1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hasCustomPrompt="1" type="title"/>
          </p:nvPr>
        </p:nvSpPr>
        <p:spPr>
          <a:xfrm>
            <a:off x="4449352" y="7749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267200" y="1327213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hasCustomPrompt="1" idx="2" type="title"/>
          </p:nvPr>
        </p:nvSpPr>
        <p:spPr>
          <a:xfrm>
            <a:off x="4449352" y="2102413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49" name="Google Shape;249;p21"/>
          <p:cNvSpPr txBox="1"/>
          <p:nvPr>
            <p:ph idx="3" type="subTitle"/>
          </p:nvPr>
        </p:nvSpPr>
        <p:spPr>
          <a:xfrm>
            <a:off x="4267200" y="2655121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>
            <p:ph hasCustomPrompt="1" idx="4" type="title"/>
          </p:nvPr>
        </p:nvSpPr>
        <p:spPr>
          <a:xfrm>
            <a:off x="4449352" y="3431229"/>
            <a:ext cx="3888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251" name="Google Shape;251;p21"/>
          <p:cNvSpPr txBox="1"/>
          <p:nvPr>
            <p:ph idx="5" type="subTitle"/>
          </p:nvPr>
        </p:nvSpPr>
        <p:spPr>
          <a:xfrm>
            <a:off x="4267200" y="3980364"/>
            <a:ext cx="41568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21"/>
          <p:cNvGrpSpPr/>
          <p:nvPr/>
        </p:nvGrpSpPr>
        <p:grpSpPr>
          <a:xfrm>
            <a:off x="3719525" y="1189720"/>
            <a:ext cx="642045" cy="3221266"/>
            <a:chOff x="587948" y="1365933"/>
            <a:chExt cx="642045" cy="3221266"/>
          </a:xfrm>
        </p:grpSpPr>
        <p:sp>
          <p:nvSpPr>
            <p:cNvPr id="253" name="Google Shape;253;p21"/>
            <p:cNvSpPr/>
            <p:nvPr/>
          </p:nvSpPr>
          <p:spPr>
            <a:xfrm>
              <a:off x="587948" y="24529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924032" y="4518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114309" y="3327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57357" y="13659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1"/>
          <p:cNvSpPr/>
          <p:nvPr/>
        </p:nvSpPr>
        <p:spPr>
          <a:xfrm>
            <a:off x="7456600" y="-2033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8780950" y="636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flipH="1" rot="10800000">
            <a:off x="-15661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0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720000" y="445025"/>
            <a:ext cx="35883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720000" y="2082513"/>
            <a:ext cx="24084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2"/>
          <p:cNvSpPr/>
          <p:nvPr/>
        </p:nvSpPr>
        <p:spPr>
          <a:xfrm>
            <a:off x="-1423925" y="4156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135950" y="4348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 flipH="1">
            <a:off x="8424000" y="1152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">
  <p:cSld name="CUSTOM_5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" type="subTitle"/>
          </p:nvPr>
        </p:nvSpPr>
        <p:spPr>
          <a:xfrm>
            <a:off x="5849500" y="2174365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3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-129600" y="-3096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1">
  <p:cSld name="CUSTOM_5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1" type="subTitle"/>
          </p:nvPr>
        </p:nvSpPr>
        <p:spPr>
          <a:xfrm>
            <a:off x="720000" y="2174365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 flipH="1">
            <a:off x="-1125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8441100" y="-3096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-7773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 flipH="1">
            <a:off x="-1162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 1">
  <p:cSld name="CUSTOM_9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720000" y="1485900"/>
            <a:ext cx="4383000" cy="31173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3" name="Google Shape;283;p25"/>
          <p:cNvSpPr/>
          <p:nvPr/>
        </p:nvSpPr>
        <p:spPr>
          <a:xfrm>
            <a:off x="-1334800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1088375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1125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8437425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89" name="Google Shape;289;p26"/>
          <p:cNvSpPr/>
          <p:nvPr/>
        </p:nvSpPr>
        <p:spPr>
          <a:xfrm flipH="1">
            <a:off x="-1772950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 flipH="1">
            <a:off x="869225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 flipH="1">
            <a:off x="8424000" y="-1333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6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/>
          <p:nvPr/>
        </p:nvSpPr>
        <p:spPr>
          <a:xfrm flipH="1">
            <a:off x="-1303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 flipH="1">
            <a:off x="52669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 flipH="1"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>
            <p:ph type="ctrTitle"/>
          </p:nvPr>
        </p:nvSpPr>
        <p:spPr>
          <a:xfrm>
            <a:off x="720000" y="738975"/>
            <a:ext cx="388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97" name="Google Shape;297;p27"/>
          <p:cNvSpPr txBox="1"/>
          <p:nvPr>
            <p:ph idx="1" type="subTitle"/>
          </p:nvPr>
        </p:nvSpPr>
        <p:spPr>
          <a:xfrm>
            <a:off x="720000" y="1654150"/>
            <a:ext cx="32364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27"/>
          <p:cNvSpPr/>
          <p:nvPr/>
        </p:nvSpPr>
        <p:spPr>
          <a:xfrm flipH="1">
            <a:off x="7561500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720000" y="3547875"/>
            <a:ext cx="3236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r>
              <a:rPr lang="en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27"/>
          <p:cNvSpPr/>
          <p:nvPr/>
        </p:nvSpPr>
        <p:spPr>
          <a:xfrm flipH="1">
            <a:off x="-130325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8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-168285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842162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759872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876497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7176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-13197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981625" y="1609725"/>
            <a:ext cx="32613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0" name="Google Shape;310;p28"/>
          <p:cNvSpPr txBox="1"/>
          <p:nvPr>
            <p:ph idx="2" type="body"/>
          </p:nvPr>
        </p:nvSpPr>
        <p:spPr>
          <a:xfrm>
            <a:off x="4901081" y="1609725"/>
            <a:ext cx="3261300" cy="29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467700" y="32656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1460800" y="3610000"/>
            <a:ext cx="244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5247775" y="32656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5240872" y="3610000"/>
            <a:ext cx="244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 flipH="1"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-63450" y="2469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 flipH="1">
            <a:off x="365100" y="-347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4351950" y="49141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8771250" y="2469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003100" y="-347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5"/>
          <p:cNvGrpSpPr/>
          <p:nvPr/>
        </p:nvGrpSpPr>
        <p:grpSpPr>
          <a:xfrm>
            <a:off x="4219772" y="1550869"/>
            <a:ext cx="704474" cy="1564717"/>
            <a:chOff x="1114309" y="1879482"/>
            <a:chExt cx="704474" cy="1564717"/>
          </a:xfrm>
        </p:grpSpPr>
        <p:sp>
          <p:nvSpPr>
            <p:cNvPr id="49" name="Google Shape;49;p5"/>
            <p:cNvSpPr/>
            <p:nvPr/>
          </p:nvSpPr>
          <p:spPr>
            <a:xfrm>
              <a:off x="1417934" y="18794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533632" y="33757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114309" y="2565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747957" y="24327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5" name="Google Shape;55;p6"/>
          <p:cNvSpPr/>
          <p:nvPr/>
        </p:nvSpPr>
        <p:spPr>
          <a:xfrm flipH="1" rot="10800000">
            <a:off x="82741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flipH="1" rot="10800000">
            <a:off x="8773013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flipH="1" rot="10800000">
            <a:off x="8004863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flipH="1" rot="10800000">
            <a:off x="-15556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-139012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89538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6212100" y="1510235"/>
            <a:ext cx="22119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5849500" y="2174365"/>
            <a:ext cx="25746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58153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3107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flipH="1"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10800000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10800000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 rot="10800000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rect b="b" l="l" r="r" t="t"/>
              <a:pathLst>
                <a:path extrusionOk="0" h="4971" w="5238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rect b="b" l="l" r="r" t="t"/>
              <a:pathLst>
                <a:path extrusionOk="0" h="3103" w="327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rect b="b" l="l" r="r" t="t"/>
              <a:pathLst>
                <a:path extrusionOk="0" h="1936" w="2002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flipH="1" rot="10800000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9"/>
          <p:cNvSpPr/>
          <p:nvPr/>
        </p:nvSpPr>
        <p:spPr>
          <a:xfrm flipH="1" rot="10800000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 flipH="1" rot="10800000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923900" y="597425"/>
            <a:ext cx="52962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96" name="Google Shape;96;p10"/>
          <p:cNvSpPr/>
          <p:nvPr/>
        </p:nvSpPr>
        <p:spPr>
          <a:xfrm flipH="1" rot="10800000">
            <a:off x="84265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 flipH="1" rot="10800000">
            <a:off x="8925413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/>
          <p:nvPr/>
        </p:nvSpPr>
        <p:spPr>
          <a:xfrm flipH="1" rot="10800000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 rot="10800000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b="1"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cfa.org.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ctrTitle"/>
          </p:nvPr>
        </p:nvSpPr>
        <p:spPr>
          <a:xfrm>
            <a:off x="720000" y="1272375"/>
            <a:ext cx="6969300" cy="16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5000">
                <a:solidFill>
                  <a:srgbClr val="000000"/>
                </a:solidFill>
                <a:highlight>
                  <a:srgbClr val="FFFFFF"/>
                </a:highlight>
                <a:latin typeface="Poppins ExtraBold"/>
                <a:ea typeface="Poppins ExtraBold"/>
                <a:cs typeface="Poppins ExtraBold"/>
                <a:sym typeface="Poppins ExtraBold"/>
              </a:rPr>
              <a:t>Optimizing Crop Production Project</a:t>
            </a:r>
            <a:endParaRPr sz="5000"/>
          </a:p>
        </p:txBody>
      </p:sp>
      <p:sp>
        <p:nvSpPr>
          <p:cNvPr id="334" name="Google Shape;334;p32"/>
          <p:cNvSpPr txBox="1"/>
          <p:nvPr>
            <p:ph idx="1" type="subTitle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Ashfaq Uddin Ahmed</a:t>
            </a:r>
            <a:b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" sz="2000">
                <a:latin typeface="Poppins Light"/>
                <a:ea typeface="Poppins Light"/>
                <a:cs typeface="Poppins Light"/>
                <a:sym typeface="Poppins Light"/>
              </a:rPr>
              <a:t>1911848042</a:t>
            </a:r>
            <a:endParaRPr sz="2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1662550" y="389600"/>
            <a:ext cx="5784300" cy="10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Understanding the Problem Statement</a:t>
            </a:r>
            <a:endParaRPr sz="3800"/>
          </a:p>
        </p:txBody>
      </p:sp>
      <p:sp>
        <p:nvSpPr>
          <p:cNvPr id="340" name="Google Shape;340;p33"/>
          <p:cNvSpPr txBox="1"/>
          <p:nvPr/>
        </p:nvSpPr>
        <p:spPr>
          <a:xfrm>
            <a:off x="900525" y="1515350"/>
            <a:ext cx="7420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Agriculture is the art and science of cultivating the soil, growing crops, and raising livestock. 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Agriculture makes us less dependent on other foreign countries as it provides food and also provides income to farmers and revenue to the government.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 Light"/>
              <a:buChar char="●"/>
            </a:pPr>
            <a:r>
              <a:rPr b="1" lang="en" sz="30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DATASET</a:t>
            </a:r>
            <a:br>
              <a:rPr lang="en" sz="1200">
                <a:highlight>
                  <a:srgbClr val="FFFFFF"/>
                </a:highlight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The original data came from the augmented data of rainfall, climate and fertilizer obtained from India gathered over a period by ICFA, India: </a:t>
            </a:r>
            <a:r>
              <a:rPr lang="en" sz="1200" u="sng">
                <a:solidFill>
                  <a:srgbClr val="296EAA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https://www.icfa.org.in/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On studying the dataset, I know it contains the conditions for growing different crops. I am going to analyze these condition forming boundaries or clusters, 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Methodology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900525" y="1515350"/>
            <a:ext cx="74208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separated</a:t>
            </a: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the independent and dependent data.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Trained and tested the data accordingly.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b="1" lang="en" sz="24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Multi-class Classification</a:t>
            </a:r>
            <a:endParaRPr sz="6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Studying the data. 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Did as less tuning as possible. 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Methodology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861600" y="2140200"/>
            <a:ext cx="74208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Poppins SemiBold"/>
                <a:ea typeface="Poppins SemiBold"/>
                <a:cs typeface="Poppins SemiBold"/>
                <a:sym typeface="Poppins SemiBold"/>
              </a:rPr>
              <a:t>I have tried to find an optimized algorithm for Crop yield prediction. I used the 3 most popular classifiers: SVM, KNN, Logistic Regression, one of the most popular clustering algorithms K-means, and lastly Random Forest.</a:t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720000" y="358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</a:t>
            </a:r>
            <a:endParaRPr sz="5000"/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720000" y="1579775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359" name="Google Shape;359;p36"/>
          <p:cNvSpPr txBox="1"/>
          <p:nvPr>
            <p:ph idx="2" type="subTitle"/>
          </p:nvPr>
        </p:nvSpPr>
        <p:spPr>
          <a:xfrm>
            <a:off x="877050" y="1979675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98% Accuracy</a:t>
            </a:r>
            <a:endParaRPr/>
          </a:p>
        </p:txBody>
      </p:sp>
      <p:sp>
        <p:nvSpPr>
          <p:cNvPr id="360" name="Google Shape;360;p36"/>
          <p:cNvSpPr txBox="1"/>
          <p:nvPr>
            <p:ph idx="3" type="subTitle"/>
          </p:nvPr>
        </p:nvSpPr>
        <p:spPr>
          <a:xfrm>
            <a:off x="5995488" y="1527825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361" name="Google Shape;361;p36"/>
          <p:cNvSpPr txBox="1"/>
          <p:nvPr>
            <p:ph idx="4" type="subTitle"/>
          </p:nvPr>
        </p:nvSpPr>
        <p:spPr>
          <a:xfrm>
            <a:off x="6187188" y="1924175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 Accuracy</a:t>
            </a:r>
            <a:endParaRPr/>
          </a:p>
        </p:txBody>
      </p:sp>
      <p:sp>
        <p:nvSpPr>
          <p:cNvPr id="362" name="Google Shape;362;p36"/>
          <p:cNvSpPr txBox="1"/>
          <p:nvPr>
            <p:ph idx="5" type="subTitle"/>
          </p:nvPr>
        </p:nvSpPr>
        <p:spPr>
          <a:xfrm>
            <a:off x="765725" y="30321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363" name="Google Shape;363;p36"/>
          <p:cNvSpPr txBox="1"/>
          <p:nvPr>
            <p:ph idx="6" type="subTitle"/>
          </p:nvPr>
        </p:nvSpPr>
        <p:spPr>
          <a:xfrm>
            <a:off x="922775" y="34320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Clusters</a:t>
            </a:r>
            <a:endParaRPr/>
          </a:p>
        </p:txBody>
      </p:sp>
      <p:sp>
        <p:nvSpPr>
          <p:cNvPr id="364" name="Google Shape;364;p36"/>
          <p:cNvSpPr txBox="1"/>
          <p:nvPr>
            <p:ph idx="7" type="subTitle"/>
          </p:nvPr>
        </p:nvSpPr>
        <p:spPr>
          <a:xfrm>
            <a:off x="5984413" y="30321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65" name="Google Shape;365;p36"/>
          <p:cNvSpPr txBox="1"/>
          <p:nvPr>
            <p:ph idx="8" type="subTitle"/>
          </p:nvPr>
        </p:nvSpPr>
        <p:spPr>
          <a:xfrm>
            <a:off x="6176113" y="34320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99% Accuracy </a:t>
            </a:r>
            <a:endParaRPr/>
          </a:p>
        </p:txBody>
      </p:sp>
      <p:sp>
        <p:nvSpPr>
          <p:cNvPr id="366" name="Google Shape;366;p36"/>
          <p:cNvSpPr txBox="1"/>
          <p:nvPr>
            <p:ph idx="1" type="subTitle"/>
          </p:nvPr>
        </p:nvSpPr>
        <p:spPr>
          <a:xfrm>
            <a:off x="3375075" y="2111400"/>
            <a:ext cx="24285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67" name="Google Shape;367;p36"/>
          <p:cNvSpPr txBox="1"/>
          <p:nvPr>
            <p:ph idx="2" type="subTitle"/>
          </p:nvPr>
        </p:nvSpPr>
        <p:spPr>
          <a:xfrm>
            <a:off x="3532125" y="2511300"/>
            <a:ext cx="21144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 Accuracy</a:t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1775475" y="4130775"/>
            <a:ext cx="52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For each classifier i used, I found out the Confusion Matrix were possible.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