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1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5" r:id="rId78"/>
    <p:sldId id="336" r:id="rId79"/>
    <p:sldId id="337" r:id="rId80"/>
    <p:sldId id="332" r:id="rId81"/>
    <p:sldId id="333" r:id="rId82"/>
    <p:sldId id="334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0" d="100"/>
          <a:sy n="70" d="100"/>
        </p:scale>
        <p:origin x="-135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97" Type="http://schemas.openxmlformats.org/officeDocument/2006/relationships/theme" Target="theme/theme1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slide" Target="slides/slide89.xml" /><Relationship Id="rId95" Type="http://schemas.openxmlformats.org/officeDocument/2006/relationships/presProps" Target="presProps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slide" Target="slides/slide92.xml" /><Relationship Id="rId98" Type="http://schemas.openxmlformats.org/officeDocument/2006/relationships/tableStyles" Target="tableStyle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slide" Target="slides/slide90.xml" /><Relationship Id="rId9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22B1-4FEF-460A-812C-9323B19B74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5DB2A-4E3A-4238-84DC-7867E14A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DB2A-4E3A-4238-84DC-7867E14A30E4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dnandeesh@gmail.com" TargetMode="External" /><Relationship Id="rId2" Type="http://schemas.openxmlformats.org/officeDocument/2006/relationships/hyperlink" Target="mailto:hdnandeesh@sjce.ac.in" TargetMode="Externa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 /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 /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 /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 /><Relationship Id="rId2" Type="http://schemas.openxmlformats.org/officeDocument/2006/relationships/image" Target="../media/image48.pn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 /><Relationship Id="rId2" Type="http://schemas.openxmlformats.org/officeDocument/2006/relationships/image" Target="../media/image50.pn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 /><Relationship Id="rId2" Type="http://schemas.openxmlformats.org/officeDocument/2006/relationships/image" Target="../media/image52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image" Target="../media/image55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 /><Relationship Id="rId2" Type="http://schemas.openxmlformats.org/officeDocument/2006/relationships/image" Target="../media/image60.pn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 /><Relationship Id="rId2" Type="http://schemas.openxmlformats.org/officeDocument/2006/relationships/image" Target="../media/image62.png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 /><Relationship Id="rId2" Type="http://schemas.openxmlformats.org/officeDocument/2006/relationships/image" Target="../media/image64.png" /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 /><Relationship Id="rId2" Type="http://schemas.openxmlformats.org/officeDocument/2006/relationships/image" Target="../media/image66.png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 /><Relationship Id="rId2" Type="http://schemas.openxmlformats.org/officeDocument/2006/relationships/image" Target="../media/image68.png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 /><Relationship Id="rId2" Type="http://schemas.openxmlformats.org/officeDocument/2006/relationships/image" Target="../media/image71.png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 /><Relationship Id="rId2" Type="http://schemas.openxmlformats.org/officeDocument/2006/relationships/image" Target="../media/image73.png" /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 /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 /><Relationship Id="rId2" Type="http://schemas.openxmlformats.org/officeDocument/2006/relationships/image" Target="../media/image76.png" /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 /><Relationship Id="rId2" Type="http://schemas.openxmlformats.org/officeDocument/2006/relationships/image" Target="../media/image7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0.png" 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 /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 /><Relationship Id="rId2" Type="http://schemas.openxmlformats.org/officeDocument/2006/relationships/image" Target="../media/image82.png" /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 /><Relationship Id="rId2" Type="http://schemas.openxmlformats.org/officeDocument/2006/relationships/image" Target="../media/image8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8.png" /><Relationship Id="rId5" Type="http://schemas.openxmlformats.org/officeDocument/2006/relationships/image" Target="../media/image87.png" /><Relationship Id="rId4" Type="http://schemas.openxmlformats.org/officeDocument/2006/relationships/image" Target="../media/image86.png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 /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 /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 /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 /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 /><Relationship Id="rId2" Type="http://schemas.openxmlformats.org/officeDocument/2006/relationships/image" Target="../media/image93.png" /><Relationship Id="rId1" Type="http://schemas.openxmlformats.org/officeDocument/2006/relationships/slideLayout" Target="../slideLayouts/slideLayout2.xml" 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 /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 /><Relationship Id="rId1" Type="http://schemas.openxmlformats.org/officeDocument/2006/relationships/slideLayout" Target="../slideLayouts/slideLayout2.xml" 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 /><Relationship Id="rId1" Type="http://schemas.openxmlformats.org/officeDocument/2006/relationships/slideLayout" Target="../slideLayouts/slideLayout2.xml" 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 /><Relationship Id="rId1" Type="http://schemas.openxmlformats.org/officeDocument/2006/relationships/slideLayout" Target="../slideLayouts/slideLayout2.xml" 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 /><Relationship Id="rId2" Type="http://schemas.openxmlformats.org/officeDocument/2006/relationships/image" Target="../media/image100.png" /><Relationship Id="rId1" Type="http://schemas.openxmlformats.org/officeDocument/2006/relationships/slideLayout" Target="../slideLayouts/slideLayout2.xml" 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 /><Relationship Id="rId2" Type="http://schemas.openxmlformats.org/officeDocument/2006/relationships/image" Target="../media/image102.png" /><Relationship Id="rId1" Type="http://schemas.openxmlformats.org/officeDocument/2006/relationships/slideLayout" Target="../slideLayouts/slideLayout2.xml" 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 /><Relationship Id="rId2" Type="http://schemas.openxmlformats.org/officeDocument/2006/relationships/image" Target="../media/image104.png" /><Relationship Id="rId1" Type="http://schemas.openxmlformats.org/officeDocument/2006/relationships/slideLayout" Target="../slideLayouts/slideLayout2.xml" 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 /><Relationship Id="rId2" Type="http://schemas.openxmlformats.org/officeDocument/2006/relationships/image" Target="../media/image106.png" /><Relationship Id="rId1" Type="http://schemas.openxmlformats.org/officeDocument/2006/relationships/slideLayout" Target="../slideLayouts/slideLayout2.xml" 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 /><Relationship Id="rId2" Type="http://schemas.openxmlformats.org/officeDocument/2006/relationships/image" Target="../media/image108.png" /><Relationship Id="rId1" Type="http://schemas.openxmlformats.org/officeDocument/2006/relationships/slideLayout" Target="../slideLayouts/slideLayout2.xml" 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 /><Relationship Id="rId2" Type="http://schemas.openxmlformats.org/officeDocument/2006/relationships/image" Target="../media/image110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 /><Relationship Id="rId2" Type="http://schemas.openxmlformats.org/officeDocument/2006/relationships/image" Target="../media/image112.png" /><Relationship Id="rId1" Type="http://schemas.openxmlformats.org/officeDocument/2006/relationships/slideLayout" Target="../slideLayouts/slideLayout2.xml" 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43000"/>
            <a:ext cx="7406640" cy="1447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haroni" pitchFamily="2" charset="-79"/>
                <a:cs typeface="Aharoni" pitchFamily="2" charset="-79"/>
              </a:rPr>
              <a:t>Introduction to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3962400"/>
            <a:ext cx="3657600" cy="2569536"/>
          </a:xfrm>
        </p:spPr>
        <p:txBody>
          <a:bodyPr>
            <a:normAutofit/>
          </a:bodyPr>
          <a:lstStyle/>
          <a:p>
            <a:r>
              <a:rPr lang="en-US" sz="1700" dirty="0"/>
              <a:t>Presented by:</a:t>
            </a:r>
          </a:p>
          <a:p>
            <a:r>
              <a:rPr lang="en-US" sz="1900" dirty="0">
                <a:latin typeface="Book Antiqua" pitchFamily="18" charset="0"/>
                <a:cs typeface="Aharoni" pitchFamily="2" charset="-79"/>
              </a:rPr>
              <a:t>            H D Nandeesh</a:t>
            </a:r>
          </a:p>
          <a:p>
            <a:r>
              <a:rPr lang="en-US" sz="1900" dirty="0">
                <a:latin typeface="Book Antiqua" pitchFamily="18" charset="0"/>
                <a:cs typeface="Aharoni" pitchFamily="2" charset="-79"/>
              </a:rPr>
              <a:t>           Assistant Professor, CSE</a:t>
            </a:r>
          </a:p>
          <a:p>
            <a:r>
              <a:rPr lang="en-US" sz="1900" dirty="0">
                <a:latin typeface="Book Antiqua" pitchFamily="18" charset="0"/>
                <a:cs typeface="Aharoni" pitchFamily="2" charset="-79"/>
              </a:rPr>
              <a:t>           SJCE, Mysore -570009</a:t>
            </a:r>
          </a:p>
          <a:p>
            <a:r>
              <a:rPr lang="en-US" sz="1900" dirty="0">
                <a:latin typeface="Book Antiqua" pitchFamily="18" charset="0"/>
                <a:cs typeface="Aharoni" pitchFamily="2" charset="-79"/>
              </a:rPr>
              <a:t>       Id: </a:t>
            </a:r>
            <a:r>
              <a:rPr lang="en-US" sz="1900" dirty="0">
                <a:latin typeface="Book Antiqua" pitchFamily="18" charset="0"/>
                <a:cs typeface="Aharoni" pitchFamily="2" charset="-79"/>
                <a:hlinkClick r:id="rId2"/>
              </a:rPr>
              <a:t>hdnandeesh@sjce.ac.in</a:t>
            </a:r>
            <a:endParaRPr lang="en-US" sz="1900" dirty="0">
              <a:latin typeface="Book Antiqua" pitchFamily="18" charset="0"/>
              <a:cs typeface="Aharoni" pitchFamily="2" charset="-79"/>
            </a:endParaRPr>
          </a:p>
          <a:p>
            <a:r>
              <a:rPr lang="en-US" sz="1900" dirty="0">
                <a:latin typeface="Book Antiqua" pitchFamily="18" charset="0"/>
                <a:cs typeface="Aharoni" pitchFamily="2" charset="-79"/>
              </a:rPr>
              <a:t>             </a:t>
            </a:r>
            <a:r>
              <a:rPr lang="en-US" sz="1900" dirty="0">
                <a:latin typeface="Book Antiqua" pitchFamily="18" charset="0"/>
                <a:cs typeface="Aharoni" pitchFamily="2" charset="-79"/>
                <a:hlinkClick r:id="rId3"/>
              </a:rPr>
              <a:t>hdnandeesh@gmail.com</a:t>
            </a:r>
            <a:endParaRPr lang="en-US" sz="1900" dirty="0">
              <a:latin typeface="Book Antiqua" pitchFamily="18" charset="0"/>
              <a:cs typeface="Aharoni" pitchFamily="2" charset="-79"/>
            </a:endParaRPr>
          </a:p>
          <a:p>
            <a:r>
              <a:rPr lang="en-US" sz="1900" dirty="0">
                <a:latin typeface="Book Antiqua" pitchFamily="18" charset="0"/>
                <a:cs typeface="Aharoni" pitchFamily="2" charset="-79"/>
              </a:rPr>
              <a:t>       M: +91 - 9538349705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868362"/>
          </a:xfrm>
        </p:spPr>
        <p:txBody>
          <a:bodyPr/>
          <a:lstStyle/>
          <a:p>
            <a:r>
              <a:rPr lang="en-US" dirty="0"/>
              <a:t>Basic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790688" cy="4572000"/>
          </a:xfrm>
        </p:spPr>
        <p:txBody>
          <a:bodyPr/>
          <a:lstStyle/>
          <a:p>
            <a:r>
              <a:rPr lang="en-US" dirty="0">
                <a:latin typeface="Book Antiqua" pitchFamily="18" charset="0"/>
              </a:rPr>
              <a:t>Heading Tags</a:t>
            </a:r>
          </a:p>
          <a:p>
            <a:r>
              <a:rPr lang="en-US" dirty="0">
                <a:latin typeface="Book Antiqua" pitchFamily="18" charset="0"/>
              </a:rPr>
              <a:t>Paragraph Tag</a:t>
            </a:r>
          </a:p>
          <a:p>
            <a:r>
              <a:rPr lang="en-US" dirty="0">
                <a:latin typeface="Book Antiqua" pitchFamily="18" charset="0"/>
              </a:rPr>
              <a:t>Line Break Tag</a:t>
            </a:r>
          </a:p>
          <a:p>
            <a:r>
              <a:rPr lang="en-US" dirty="0">
                <a:latin typeface="Book Antiqua" pitchFamily="18" charset="0"/>
              </a:rPr>
              <a:t>Centering Content Tag</a:t>
            </a:r>
          </a:p>
          <a:p>
            <a:r>
              <a:rPr lang="en-US" dirty="0">
                <a:latin typeface="Book Antiqua" pitchFamily="18" charset="0"/>
              </a:rPr>
              <a:t>Horizontal Lines</a:t>
            </a:r>
          </a:p>
          <a:p>
            <a:r>
              <a:rPr lang="en-US" dirty="0">
                <a:latin typeface="Book Antiqua" pitchFamily="18" charset="0"/>
              </a:rPr>
              <a:t>Preserve Formatting</a:t>
            </a:r>
          </a:p>
          <a:p>
            <a:r>
              <a:rPr lang="en-US" dirty="0" err="1">
                <a:latin typeface="Book Antiqua" pitchFamily="18" charset="0"/>
              </a:rPr>
              <a:t>Nonbreaking</a:t>
            </a:r>
            <a:r>
              <a:rPr lang="en-US" dirty="0">
                <a:latin typeface="Book Antiqua" pitchFamily="18" charset="0"/>
              </a:rPr>
              <a:t> Spaces</a:t>
            </a: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Heading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153400" cy="5638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Every documents starts with heading.</a:t>
            </a:r>
          </a:p>
          <a:p>
            <a:r>
              <a:rPr lang="en-US" sz="2800" dirty="0">
                <a:latin typeface="Book Antiqua" pitchFamily="18" charset="0"/>
              </a:rPr>
              <a:t>HTML uses six levels of heading</a:t>
            </a:r>
          </a:p>
          <a:p>
            <a:r>
              <a:rPr lang="en-US" sz="2800" dirty="0">
                <a:latin typeface="Book Antiqua" pitchFamily="18" charset="0"/>
              </a:rPr>
              <a:t>Each level of heading can be defined as </a:t>
            </a:r>
            <a:r>
              <a:rPr lang="pt-BR" sz="2800" dirty="0">
                <a:latin typeface="Book Antiqua" pitchFamily="18" charset="0"/>
              </a:rPr>
              <a:t>&lt;h1&gt;, &lt;h2&gt;, &lt;h3&gt;, &lt;h4&gt;, &lt;h5&gt; and &lt;h6&gt;</a:t>
            </a:r>
          </a:p>
          <a:p>
            <a:r>
              <a:rPr lang="pt-BR" sz="2800" dirty="0">
                <a:latin typeface="Book Antiqua" pitchFamily="18" charset="0"/>
              </a:rPr>
              <a:t>While displaying heading, browser adds one line </a:t>
            </a:r>
            <a:r>
              <a:rPr lang="en-US" sz="2800" dirty="0">
                <a:latin typeface="Book Antiqua" pitchFamily="18" charset="0"/>
              </a:rPr>
              <a:t>before and one line after that heading</a:t>
            </a:r>
          </a:p>
          <a:p>
            <a:r>
              <a:rPr lang="en-US" sz="2800" dirty="0">
                <a:latin typeface="Book Antiqua" pitchFamily="18" charset="0"/>
              </a:rPr>
              <a:t>After the heading the tag must be closed by &lt;/h&gt;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498080" cy="868362"/>
          </a:xfrm>
        </p:spPr>
        <p:txBody>
          <a:bodyPr/>
          <a:lstStyle/>
          <a:p>
            <a:r>
              <a:rPr lang="en-US" dirty="0"/>
              <a:t>Example snippet</a:t>
            </a:r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219200"/>
            <a:ext cx="3956251" cy="4724400"/>
          </a:xfrm>
        </p:spPr>
      </p:pic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398" y="1219200"/>
            <a:ext cx="3781602" cy="47244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4946851" y="3581400"/>
            <a:ext cx="41554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Paragraph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8200"/>
            <a:ext cx="7790688" cy="5410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The </a:t>
            </a:r>
            <a:r>
              <a:rPr lang="en-US" sz="2800" b="1" dirty="0">
                <a:latin typeface="Book Antiqua" pitchFamily="18" charset="0"/>
              </a:rPr>
              <a:t>&lt;p&gt;</a:t>
            </a:r>
            <a:r>
              <a:rPr lang="en-US" sz="2800" dirty="0">
                <a:latin typeface="Book Antiqua" pitchFamily="18" charset="0"/>
              </a:rPr>
              <a:t> tag offers a way to structure your text into different paragraphs.</a:t>
            </a:r>
          </a:p>
          <a:p>
            <a:r>
              <a:rPr lang="en-US" sz="2800" dirty="0">
                <a:latin typeface="Book Antiqua" pitchFamily="18" charset="0"/>
              </a:rPr>
              <a:t>Each paragraph of text should go in between an opening &lt;p&gt; and a closing &lt;/p&gt; tag.</a:t>
            </a:r>
          </a:p>
          <a:p>
            <a:pPr>
              <a:buNone/>
            </a:pPr>
            <a:endParaRPr lang="en-US" sz="2800" dirty="0">
              <a:latin typeface="Book Antiqua" pitchFamily="18" charset="0"/>
            </a:endParaRPr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43200"/>
            <a:ext cx="4191000" cy="3886200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429000"/>
            <a:ext cx="3581400" cy="2590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181600" y="4724400"/>
            <a:ext cx="41554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792162"/>
          </a:xfrm>
        </p:spPr>
        <p:txBody>
          <a:bodyPr>
            <a:normAutofit/>
          </a:bodyPr>
          <a:lstStyle/>
          <a:p>
            <a:r>
              <a:rPr lang="en-US" b="1" dirty="0"/>
              <a:t>Line Break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866888" cy="5562600"/>
          </a:xfrm>
        </p:spPr>
        <p:txBody>
          <a:bodyPr>
            <a:normAutofit fontScale="92500"/>
          </a:bodyPr>
          <a:lstStyle/>
          <a:p>
            <a:r>
              <a:rPr lang="en-US" sz="3000" dirty="0">
                <a:latin typeface="Book Antiqua" pitchFamily="18" charset="0"/>
              </a:rPr>
              <a:t>Whenever you use the </a:t>
            </a:r>
            <a:r>
              <a:rPr lang="en-US" sz="3000" b="1" dirty="0">
                <a:latin typeface="Book Antiqua" pitchFamily="18" charset="0"/>
              </a:rPr>
              <a:t>&lt;</a:t>
            </a:r>
            <a:r>
              <a:rPr lang="en-US" sz="3000" b="1" dirty="0" err="1">
                <a:latin typeface="Book Antiqua" pitchFamily="18" charset="0"/>
              </a:rPr>
              <a:t>br</a:t>
            </a:r>
            <a:r>
              <a:rPr lang="en-US" sz="3000" b="1" dirty="0">
                <a:latin typeface="Book Antiqua" pitchFamily="18" charset="0"/>
              </a:rPr>
              <a:t> /&gt;</a:t>
            </a:r>
            <a:r>
              <a:rPr lang="en-US" sz="3000" dirty="0">
                <a:latin typeface="Book Antiqua" pitchFamily="18" charset="0"/>
              </a:rPr>
              <a:t> element, anything following it starts from the next line. </a:t>
            </a:r>
          </a:p>
          <a:p>
            <a:r>
              <a:rPr lang="en-US" sz="3000" dirty="0">
                <a:latin typeface="Book Antiqua" pitchFamily="18" charset="0"/>
              </a:rPr>
              <a:t>This tag is an example of an </a:t>
            </a:r>
            <a:r>
              <a:rPr lang="en-US" sz="3000" b="1" dirty="0">
                <a:latin typeface="Book Antiqua" pitchFamily="18" charset="0"/>
              </a:rPr>
              <a:t>empty</a:t>
            </a:r>
            <a:r>
              <a:rPr lang="en-US" sz="3000" dirty="0">
                <a:latin typeface="Book Antiqua" pitchFamily="18" charset="0"/>
              </a:rPr>
              <a:t> element, where you do not need opening and closing tags, as there is nothing to go in between them.</a:t>
            </a:r>
          </a:p>
          <a:p>
            <a:r>
              <a:rPr lang="en-US" sz="3000" dirty="0">
                <a:latin typeface="Book Antiqua" pitchFamily="18" charset="0"/>
              </a:rPr>
              <a:t>The &lt;</a:t>
            </a:r>
            <a:r>
              <a:rPr lang="en-US" sz="3000" dirty="0" err="1">
                <a:latin typeface="Book Antiqua" pitchFamily="18" charset="0"/>
              </a:rPr>
              <a:t>br</a:t>
            </a:r>
            <a:r>
              <a:rPr lang="en-US" sz="3000" dirty="0">
                <a:latin typeface="Book Antiqua" pitchFamily="18" charset="0"/>
              </a:rPr>
              <a:t> /&gt; tag has a space between the characters </a:t>
            </a:r>
            <a:r>
              <a:rPr lang="en-US" sz="3000" b="1" dirty="0" err="1">
                <a:latin typeface="Book Antiqua" pitchFamily="18" charset="0"/>
              </a:rPr>
              <a:t>br</a:t>
            </a:r>
            <a:r>
              <a:rPr lang="en-US" sz="3000" dirty="0">
                <a:latin typeface="Book Antiqua" pitchFamily="18" charset="0"/>
              </a:rPr>
              <a:t> and the forward slash. </a:t>
            </a:r>
          </a:p>
          <a:p>
            <a:r>
              <a:rPr lang="en-US" sz="3000" dirty="0">
                <a:latin typeface="Book Antiqua" pitchFamily="18" charset="0"/>
              </a:rPr>
              <a:t>If you omit this space, older browsers will have trouble rendering the line break</a:t>
            </a:r>
          </a:p>
          <a:p>
            <a:r>
              <a:rPr lang="en-US" sz="3000" dirty="0">
                <a:latin typeface="Book Antiqua" pitchFamily="18" charset="0"/>
              </a:rPr>
              <a:t>while if you miss the forward slash character and just use &lt;</a:t>
            </a:r>
            <a:r>
              <a:rPr lang="en-US" sz="3000" dirty="0" err="1">
                <a:latin typeface="Book Antiqua" pitchFamily="18" charset="0"/>
              </a:rPr>
              <a:t>br</a:t>
            </a:r>
            <a:r>
              <a:rPr lang="en-US" sz="3000" dirty="0">
                <a:latin typeface="Book Antiqua" pitchFamily="18" charset="0"/>
              </a:rPr>
              <a:t>&gt; it is not valid in XHTML.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457200"/>
            <a:ext cx="7696200" cy="34290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495800"/>
            <a:ext cx="5334000" cy="214327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5" idx="0"/>
          </p:cNvCxnSpPr>
          <p:nvPr/>
        </p:nvCxnSpPr>
        <p:spPr>
          <a:xfrm rot="5400000">
            <a:off x="4420395" y="4191001"/>
            <a:ext cx="60880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Centering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85800"/>
            <a:ext cx="7790688" cy="5562600"/>
          </a:xfrm>
        </p:spPr>
        <p:txBody>
          <a:bodyPr/>
          <a:lstStyle/>
          <a:p>
            <a:r>
              <a:rPr lang="en-US" sz="2800" dirty="0">
                <a:latin typeface="Book Antiqua" pitchFamily="18" charset="0"/>
              </a:rPr>
              <a:t>use </a:t>
            </a:r>
            <a:r>
              <a:rPr lang="en-US" sz="2800" b="1" dirty="0">
                <a:latin typeface="Book Antiqua" pitchFamily="18" charset="0"/>
              </a:rPr>
              <a:t>&lt;center&gt;</a:t>
            </a:r>
            <a:r>
              <a:rPr lang="en-US" sz="2800" dirty="0">
                <a:latin typeface="Book Antiqua" pitchFamily="18" charset="0"/>
              </a:rPr>
              <a:t> tag to put any content in the center of the page or any table cell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7010400" cy="3048000"/>
          </a:xfrm>
          <a:prstGeom prst="rect">
            <a:avLst/>
          </a:prstGeom>
        </p:spPr>
      </p:pic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334000"/>
            <a:ext cx="7391400" cy="12574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5400000">
            <a:off x="4496595" y="5104605"/>
            <a:ext cx="60880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914400"/>
          </a:xfrm>
        </p:spPr>
        <p:txBody>
          <a:bodyPr>
            <a:normAutofit/>
          </a:bodyPr>
          <a:lstStyle/>
          <a:p>
            <a:r>
              <a:rPr lang="en-US" b="1" dirty="0"/>
              <a:t>Horizontal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848600" cy="5410200"/>
          </a:xfrm>
        </p:spPr>
        <p:txBody>
          <a:bodyPr/>
          <a:lstStyle/>
          <a:p>
            <a:r>
              <a:rPr lang="en-US" sz="2800" dirty="0">
                <a:latin typeface="Book Antiqua" pitchFamily="18" charset="0"/>
              </a:rPr>
              <a:t>Horizontal lines are used to visually break-up sections of a document.</a:t>
            </a:r>
          </a:p>
          <a:p>
            <a:r>
              <a:rPr lang="en-US" sz="2800" dirty="0">
                <a:latin typeface="Book Antiqua" pitchFamily="18" charset="0"/>
              </a:rPr>
              <a:t>The </a:t>
            </a:r>
            <a:r>
              <a:rPr lang="en-US" sz="2800" b="1" dirty="0">
                <a:latin typeface="Book Antiqua" pitchFamily="18" charset="0"/>
              </a:rPr>
              <a:t>&lt;hr&gt;</a:t>
            </a:r>
            <a:r>
              <a:rPr lang="en-US" sz="2800" dirty="0">
                <a:latin typeface="Book Antiqua" pitchFamily="18" charset="0"/>
              </a:rPr>
              <a:t> tag creates a line from the current position in the document to the right margin and breaks the line accordingly.</a:t>
            </a:r>
          </a:p>
          <a:p>
            <a:r>
              <a:rPr lang="en-US" sz="2800" dirty="0">
                <a:latin typeface="Book Antiqua" pitchFamily="18" charset="0"/>
              </a:rPr>
              <a:t>The horizontal line also follows same structure of line break tag</a:t>
            </a:r>
          </a:p>
          <a:p>
            <a:r>
              <a:rPr lang="en-US" sz="2800" dirty="0">
                <a:latin typeface="Book Antiqua" pitchFamily="18" charset="0"/>
              </a:rPr>
              <a:t>Doesn't required open and closing of tag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52400"/>
            <a:ext cx="7102874" cy="3610138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419600"/>
            <a:ext cx="7010400" cy="22194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5400000">
            <a:off x="4420395" y="4114005"/>
            <a:ext cx="60880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Preserve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772400" cy="5638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Any text between the opening </a:t>
            </a:r>
            <a:r>
              <a:rPr lang="en-US" sz="2800" b="1" dirty="0">
                <a:latin typeface="Book Antiqua" pitchFamily="18" charset="0"/>
              </a:rPr>
              <a:t>&lt;pre&gt;</a:t>
            </a:r>
            <a:r>
              <a:rPr lang="en-US" sz="2800" dirty="0">
                <a:latin typeface="Book Antiqua" pitchFamily="18" charset="0"/>
              </a:rPr>
              <a:t> tag and the closing </a:t>
            </a:r>
            <a:r>
              <a:rPr lang="en-US" sz="2800" b="1" dirty="0">
                <a:latin typeface="Book Antiqua" pitchFamily="18" charset="0"/>
              </a:rPr>
              <a:t>&lt;/pre&gt;</a:t>
            </a:r>
            <a:r>
              <a:rPr lang="en-US" sz="2800" dirty="0">
                <a:latin typeface="Book Antiqua" pitchFamily="18" charset="0"/>
              </a:rPr>
              <a:t> tag will preserve the formatting of the source document.</a:t>
            </a:r>
          </a:p>
          <a:p>
            <a:r>
              <a:rPr lang="en-US" sz="2800" dirty="0">
                <a:latin typeface="Book Antiqua" pitchFamily="18" charset="0"/>
              </a:rPr>
              <a:t>Sometimes, you want your text to follow the exact format of how it is written in the HTML document. In these cases, you can use the preformatted tag </a:t>
            </a:r>
            <a:r>
              <a:rPr lang="en-US" sz="2800" b="1" dirty="0">
                <a:latin typeface="Book Antiqua" pitchFamily="18" charset="0"/>
              </a:rPr>
              <a:t>&lt;pre&gt;</a:t>
            </a:r>
          </a:p>
          <a:p>
            <a:r>
              <a:rPr lang="en-US" sz="2800" dirty="0">
                <a:latin typeface="Book Antiqua" pitchFamily="18" charset="0"/>
              </a:rPr>
              <a:t>The tag mainly used to preserve the actual content as it is.</a:t>
            </a:r>
          </a:p>
          <a:p>
            <a:r>
              <a:rPr lang="en-US" sz="2800" dirty="0">
                <a:latin typeface="Book Antiqua" pitchFamily="18" charset="0"/>
              </a:rPr>
              <a:t>Content is required in between the opening and closing tags</a:t>
            </a:r>
          </a:p>
          <a:p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 Antiqua" pitchFamily="18" charset="0"/>
              </a:rPr>
              <a:t>Content: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8200"/>
            <a:ext cx="7790688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Introduction</a:t>
            </a:r>
          </a:p>
          <a:p>
            <a:r>
              <a:rPr lang="en-US" dirty="0"/>
              <a:t>Usage</a:t>
            </a:r>
          </a:p>
          <a:p>
            <a:r>
              <a:rPr lang="en-US" dirty="0"/>
              <a:t>HTML document format</a:t>
            </a:r>
          </a:p>
          <a:p>
            <a:r>
              <a:rPr lang="en-US" dirty="0"/>
              <a:t>Basic HTML tags</a:t>
            </a:r>
          </a:p>
          <a:p>
            <a:r>
              <a:rPr lang="en-US" dirty="0"/>
              <a:t>Paragraph Tags</a:t>
            </a:r>
          </a:p>
          <a:p>
            <a:r>
              <a:rPr lang="en-US" dirty="0"/>
              <a:t>Formatting Tags</a:t>
            </a:r>
          </a:p>
          <a:p>
            <a:r>
              <a:rPr lang="en-US" dirty="0"/>
              <a:t>Phrase Tags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Backgrounds</a:t>
            </a:r>
          </a:p>
          <a:p>
            <a:r>
              <a:rPr lang="en-US" dirty="0"/>
              <a:t>Frames</a:t>
            </a:r>
          </a:p>
          <a:p>
            <a:r>
              <a:rPr lang="en-US" dirty="0"/>
              <a:t>Forms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61449"/>
            <a:ext cx="6629400" cy="3820187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572000"/>
            <a:ext cx="5257800" cy="178171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5400000">
            <a:off x="4344195" y="4266405"/>
            <a:ext cx="60880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effectLst/>
              </a:rPr>
              <a:t>FORMATTING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72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Book Antiqua" pitchFamily="18" charset="0"/>
              </a:rPr>
              <a:t>Bold Text</a:t>
            </a:r>
          </a:p>
          <a:p>
            <a:r>
              <a:rPr lang="en-US" sz="3000" dirty="0">
                <a:latin typeface="Book Antiqua" pitchFamily="18" charset="0"/>
              </a:rPr>
              <a:t>Italic Text</a:t>
            </a:r>
          </a:p>
          <a:p>
            <a:r>
              <a:rPr lang="en-US" sz="3000" dirty="0">
                <a:latin typeface="Book Antiqua" pitchFamily="18" charset="0"/>
              </a:rPr>
              <a:t>Underlined Text</a:t>
            </a:r>
          </a:p>
          <a:p>
            <a:r>
              <a:rPr lang="en-US" sz="3000" dirty="0">
                <a:latin typeface="Book Antiqua" pitchFamily="18" charset="0"/>
              </a:rPr>
              <a:t>Strike Text</a:t>
            </a:r>
          </a:p>
          <a:p>
            <a:r>
              <a:rPr lang="en-US" sz="3000" dirty="0" err="1">
                <a:latin typeface="Book Antiqua" pitchFamily="18" charset="0"/>
              </a:rPr>
              <a:t>Monospaced</a:t>
            </a:r>
            <a:r>
              <a:rPr lang="en-US" sz="3000" dirty="0">
                <a:latin typeface="Book Antiqua" pitchFamily="18" charset="0"/>
              </a:rPr>
              <a:t> Font</a:t>
            </a:r>
          </a:p>
          <a:p>
            <a:r>
              <a:rPr lang="en-US" sz="3000" dirty="0">
                <a:latin typeface="Book Antiqua" pitchFamily="18" charset="0"/>
              </a:rPr>
              <a:t>Superscript Text</a:t>
            </a:r>
          </a:p>
          <a:p>
            <a:r>
              <a:rPr lang="en-US" sz="3000" dirty="0">
                <a:latin typeface="Book Antiqua" pitchFamily="18" charset="0"/>
              </a:rPr>
              <a:t>Subscript Text</a:t>
            </a:r>
          </a:p>
          <a:p>
            <a:r>
              <a:rPr lang="en-US" sz="3000" dirty="0">
                <a:latin typeface="Book Antiqua" pitchFamily="18" charset="0"/>
              </a:rPr>
              <a:t>Inserted Text</a:t>
            </a:r>
          </a:p>
          <a:p>
            <a:r>
              <a:rPr lang="en-US" sz="3000" dirty="0">
                <a:latin typeface="Book Antiqua" pitchFamily="18" charset="0"/>
              </a:rPr>
              <a:t>Deleted Text</a:t>
            </a:r>
          </a:p>
          <a:p>
            <a:r>
              <a:rPr lang="en-US" sz="3000" dirty="0">
                <a:latin typeface="Book Antiqua" pitchFamily="18" charset="0"/>
              </a:rPr>
              <a:t>Larger Text</a:t>
            </a:r>
          </a:p>
          <a:p>
            <a:r>
              <a:rPr lang="en-US" sz="3000" dirty="0">
                <a:latin typeface="Book Antiqua" pitchFamily="18" charset="0"/>
              </a:rPr>
              <a:t>Smaller Text</a:t>
            </a:r>
          </a:p>
          <a:p>
            <a:r>
              <a:rPr lang="en-US" sz="3000" dirty="0">
                <a:latin typeface="Book Antiqua" pitchFamily="18" charset="0"/>
              </a:rPr>
              <a:t>Grouping Content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Bold Text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838200"/>
            <a:ext cx="7521146" cy="36576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648200"/>
            <a:ext cx="6865827" cy="18383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Italic Text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914400"/>
            <a:ext cx="7177843" cy="2810017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95800"/>
            <a:ext cx="7344325" cy="170502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90688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Underlined Text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533400"/>
            <a:ext cx="7696200" cy="2999977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526" y="4114800"/>
            <a:ext cx="7712474" cy="179075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Strike Text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762000"/>
            <a:ext cx="7821054" cy="31242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79" y="4495800"/>
            <a:ext cx="7950421" cy="158596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Monospaced</a:t>
            </a:r>
            <a:r>
              <a:rPr lang="en-US" dirty="0"/>
              <a:t> Tag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838200"/>
            <a:ext cx="7620000" cy="39624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5029200"/>
            <a:ext cx="682301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Superscript Text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762000"/>
            <a:ext cx="7620000" cy="3176728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4419600"/>
            <a:ext cx="8077201" cy="1890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Subscript Text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838200"/>
            <a:ext cx="7772400" cy="31242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65" y="4419600"/>
            <a:ext cx="7807635" cy="202412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Deleted Text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838200"/>
            <a:ext cx="7848600" cy="3200538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343400"/>
            <a:ext cx="6695783" cy="23051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ok Antiqua" pitchFamily="18" charset="0"/>
              </a:rPr>
              <a:t>What basically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HTML</a:t>
            </a:r>
            <a:r>
              <a:rPr lang="en-US" dirty="0">
                <a:latin typeface="Book Antiqua" pitchFamily="18" charset="0"/>
              </a:rPr>
              <a:t> is..?</a:t>
            </a:r>
          </a:p>
          <a:p>
            <a:pPr>
              <a:buNone/>
            </a:pPr>
            <a:r>
              <a:rPr lang="en-US" dirty="0">
                <a:latin typeface="Book Antiqua" pitchFamily="18" charset="0"/>
              </a:rPr>
              <a:t>       </a:t>
            </a:r>
            <a:r>
              <a:rPr lang="en-US" b="1" u="sng" dirty="0">
                <a:solidFill>
                  <a:srgbClr val="FF0000"/>
                </a:solidFill>
                <a:latin typeface="Book Antiqua" pitchFamily="18" charset="0"/>
              </a:rPr>
              <a:t>H</a:t>
            </a:r>
            <a:r>
              <a:rPr lang="en-US" dirty="0">
                <a:latin typeface="Book Antiqua" pitchFamily="18" charset="0"/>
              </a:rPr>
              <a:t>yper </a:t>
            </a:r>
            <a:r>
              <a:rPr lang="en-US" b="1" u="sng" dirty="0">
                <a:solidFill>
                  <a:srgbClr val="FF0000"/>
                </a:solidFill>
                <a:latin typeface="Book Antiqua" pitchFamily="18" charset="0"/>
              </a:rPr>
              <a:t>T</a:t>
            </a:r>
            <a:r>
              <a:rPr lang="en-US" dirty="0">
                <a:latin typeface="Book Antiqua" pitchFamily="18" charset="0"/>
              </a:rPr>
              <a:t>ext </a:t>
            </a:r>
            <a:r>
              <a:rPr lang="en-US" b="1" u="sng" dirty="0">
                <a:solidFill>
                  <a:srgbClr val="FF0000"/>
                </a:solidFill>
                <a:latin typeface="Book Antiqua" pitchFamily="18" charset="0"/>
              </a:rPr>
              <a:t>M</a:t>
            </a:r>
            <a:r>
              <a:rPr lang="en-US" dirty="0">
                <a:latin typeface="Book Antiqua" pitchFamily="18" charset="0"/>
              </a:rPr>
              <a:t>arkup </a:t>
            </a:r>
            <a:r>
              <a:rPr lang="en-US" b="1" u="sng" dirty="0">
                <a:solidFill>
                  <a:srgbClr val="FF0000"/>
                </a:solidFill>
                <a:latin typeface="Book Antiqua" pitchFamily="18" charset="0"/>
              </a:rPr>
              <a:t>L</a:t>
            </a:r>
            <a:r>
              <a:rPr lang="en-US" dirty="0">
                <a:latin typeface="Book Antiqua" pitchFamily="18" charset="0"/>
              </a:rPr>
              <a:t>anguage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Book Antiqua" pitchFamily="18" charset="0"/>
              </a:rPr>
              <a:t>Hypertext</a:t>
            </a:r>
            <a:r>
              <a:rPr lang="en-US" dirty="0">
                <a:solidFill>
                  <a:srgbClr val="000000"/>
                </a:solidFill>
                <a:latin typeface="Book Antiqua" pitchFamily="18" charset="0"/>
              </a:rPr>
              <a:t> refers to the links to the other web pages 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Book Antiqua" pitchFamily="18" charset="0"/>
              </a:rPr>
              <a:t>Markup Language </a:t>
            </a:r>
            <a:r>
              <a:rPr lang="en-US" dirty="0">
                <a:solidFill>
                  <a:srgbClr val="000000"/>
                </a:solidFill>
                <a:latin typeface="Book Antiqua" pitchFamily="18" charset="0"/>
              </a:rPr>
              <a:t>uses tags that tell a Web browser how to structure text document to display.</a:t>
            </a: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85800"/>
            <a:ext cx="7790688" cy="5562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The </a:t>
            </a:r>
            <a:r>
              <a:rPr lang="en-US" sz="2800" b="1" dirty="0">
                <a:latin typeface="Book Antiqua" pitchFamily="18" charset="0"/>
              </a:rPr>
              <a:t>&lt;div&gt;</a:t>
            </a:r>
            <a:r>
              <a:rPr lang="en-US" sz="2800" dirty="0">
                <a:latin typeface="Book Antiqua" pitchFamily="18" charset="0"/>
              </a:rPr>
              <a:t> tag or elements allow you to group together several elements to create sections or subsections of a page.</a:t>
            </a:r>
          </a:p>
          <a:p>
            <a:r>
              <a:rPr lang="en-US" sz="2800" dirty="0">
                <a:latin typeface="Book Antiqua" pitchFamily="18" charset="0"/>
              </a:rPr>
              <a:t>Most of the grouping content uses attribute- value relationship.</a:t>
            </a:r>
          </a:p>
          <a:p>
            <a:r>
              <a:rPr lang="en-US" sz="2800" dirty="0">
                <a:latin typeface="Book Antiqua" pitchFamily="18" charset="0"/>
              </a:rPr>
              <a:t>Attach a style to this &lt;div&gt; element so that they appear using a special set of style rules</a:t>
            </a:r>
            <a:r>
              <a:rPr lang="en-US" sz="2800" dirty="0"/>
              <a:t>.</a:t>
            </a:r>
            <a:endParaRPr lang="en-US" sz="2800" dirty="0">
              <a:latin typeface="Book Antiqua" pitchFamily="18" charset="0"/>
            </a:endParaRPr>
          </a:p>
          <a:p>
            <a:endParaRPr lang="en-US" sz="2800" dirty="0">
              <a:latin typeface="Book Antiqua" pitchFamily="18" charset="0"/>
            </a:endParaRPr>
          </a:p>
          <a:p>
            <a:endParaRPr lang="en-US" sz="2800" dirty="0">
              <a:latin typeface="Book Antiqua" pitchFamily="18" charset="0"/>
            </a:endParaRPr>
          </a:p>
          <a:p>
            <a:pPr>
              <a:buNone/>
            </a:pP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5029200"/>
            <a:ext cx="6914763" cy="1828800"/>
          </a:xfrm>
        </p:spPr>
      </p:pic>
      <p:pic>
        <p:nvPicPr>
          <p:cNvPr id="3" name="Picture 2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685800"/>
            <a:ext cx="76962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"/>
            <a:ext cx="8001000" cy="6096000"/>
          </a:xfrm>
        </p:spPr>
        <p:txBody>
          <a:bodyPr/>
          <a:lstStyle/>
          <a:p>
            <a:r>
              <a:rPr lang="en-US" sz="2800" dirty="0">
                <a:latin typeface="Book Antiqua" pitchFamily="18" charset="0"/>
              </a:rPr>
              <a:t>Another grouping element in HTML Is &lt;span&gt;</a:t>
            </a:r>
          </a:p>
          <a:p>
            <a:r>
              <a:rPr lang="en-US" sz="2800" dirty="0">
                <a:latin typeface="Book Antiqua" pitchFamily="18" charset="0"/>
              </a:rPr>
              <a:t>It can be used to group inline elements only.</a:t>
            </a:r>
          </a:p>
          <a:p>
            <a:pPr>
              <a:buNone/>
            </a:pPr>
            <a:endParaRPr lang="en-US" sz="2800" dirty="0">
              <a:latin typeface="Book Antiqua" pitchFamily="18" charset="0"/>
            </a:endParaRPr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7848600" cy="3810000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257800"/>
            <a:ext cx="7247604" cy="98111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effectLst/>
              </a:rPr>
              <a:t>HTML - PHRASE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7866888" cy="5943600"/>
          </a:xfrm>
        </p:spPr>
        <p:txBody>
          <a:bodyPr/>
          <a:lstStyle/>
          <a:p>
            <a:r>
              <a:rPr lang="en-US" sz="2800" dirty="0">
                <a:latin typeface="Book Antiqua" pitchFamily="18" charset="0"/>
              </a:rPr>
              <a:t>Emphasized Text</a:t>
            </a:r>
          </a:p>
          <a:p>
            <a:r>
              <a:rPr lang="en-US" sz="2800" dirty="0">
                <a:latin typeface="Book Antiqua" pitchFamily="18" charset="0"/>
              </a:rPr>
              <a:t>Marked Text</a:t>
            </a:r>
          </a:p>
          <a:p>
            <a:r>
              <a:rPr lang="en-US" sz="2800" dirty="0">
                <a:latin typeface="Book Antiqua" pitchFamily="18" charset="0"/>
              </a:rPr>
              <a:t>Strong Text</a:t>
            </a:r>
          </a:p>
          <a:p>
            <a:r>
              <a:rPr lang="en-US" sz="2800" dirty="0">
                <a:latin typeface="Book Antiqua" pitchFamily="18" charset="0"/>
              </a:rPr>
              <a:t>Text Direction</a:t>
            </a:r>
          </a:p>
          <a:p>
            <a:r>
              <a:rPr lang="en-US" sz="2800" dirty="0">
                <a:latin typeface="Book Antiqua" pitchFamily="18" charset="0"/>
              </a:rPr>
              <a:t>Quoting Text</a:t>
            </a:r>
          </a:p>
          <a:p>
            <a:r>
              <a:rPr lang="en-US" sz="2800" dirty="0">
                <a:latin typeface="Book Antiqua" pitchFamily="18" charset="0"/>
              </a:rPr>
              <a:t>Programming Variables</a:t>
            </a:r>
          </a:p>
          <a:p>
            <a:r>
              <a:rPr lang="en-US" sz="2800" dirty="0">
                <a:latin typeface="Book Antiqua" pitchFamily="18" charset="0"/>
              </a:rPr>
              <a:t>Address Text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Emphasized Text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838200"/>
            <a:ext cx="7543800" cy="40386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029200"/>
            <a:ext cx="7594867" cy="142403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Marked Text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685800"/>
            <a:ext cx="7836938" cy="41910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318760"/>
            <a:ext cx="7797466" cy="15392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Strong Text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838200"/>
            <a:ext cx="7856623" cy="37338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953000"/>
            <a:ext cx="7496948" cy="155262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Text Direction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838201"/>
            <a:ext cx="7838580" cy="33528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343400"/>
            <a:ext cx="4982110" cy="1919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61722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bdo</a:t>
            </a:r>
            <a:r>
              <a:rPr lang="en-US" dirty="0"/>
              <a:t> refers to </a:t>
            </a:r>
            <a:r>
              <a:rPr lang="en-US" dirty="0" err="1"/>
              <a:t>bydirectional</a:t>
            </a:r>
            <a:r>
              <a:rPr lang="en-US" dirty="0"/>
              <a:t> override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Short Quotations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838200"/>
            <a:ext cx="7848600" cy="39624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953000"/>
            <a:ext cx="6981214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effectLst/>
              </a:rPr>
              <a:t>HTML -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8001000" cy="5943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Comment is a piece of code which is ignored by any web browser.</a:t>
            </a:r>
          </a:p>
          <a:p>
            <a:r>
              <a:rPr lang="en-US" sz="2800" dirty="0">
                <a:latin typeface="Book Antiqua" pitchFamily="18" charset="0"/>
              </a:rPr>
              <a:t>Its good to add comments in complex documents, to indicate sections of a document, and any other notes to anyone looking at the code.</a:t>
            </a:r>
          </a:p>
          <a:p>
            <a:r>
              <a:rPr lang="en-US" sz="2800" dirty="0">
                <a:latin typeface="Book Antiqua" pitchFamily="18" charset="0"/>
              </a:rPr>
              <a:t>Comments help you and others understand your code and increases code readability.</a:t>
            </a:r>
          </a:p>
          <a:p>
            <a:r>
              <a:rPr lang="en-US" sz="2800" dirty="0">
                <a:latin typeface="Book Antiqua" pitchFamily="18" charset="0"/>
              </a:rPr>
              <a:t>HTML comments are placed in between </a:t>
            </a:r>
            <a:r>
              <a:rPr lang="en-US" sz="2800" b="1" dirty="0">
                <a:latin typeface="Book Antiqua" pitchFamily="18" charset="0"/>
              </a:rPr>
              <a:t>&lt;!-- ... --&gt;</a:t>
            </a:r>
            <a:r>
              <a:rPr lang="en-US" sz="2800" dirty="0">
                <a:latin typeface="Book Antiqua" pitchFamily="18" charset="0"/>
              </a:rPr>
              <a:t> tags.</a:t>
            </a:r>
          </a:p>
          <a:p>
            <a:r>
              <a:rPr lang="en-US" sz="2800" dirty="0">
                <a:latin typeface="Book Antiqua" pitchFamily="18" charset="0"/>
              </a:rPr>
              <a:t>Any content placed with-in &lt;!-- ... --&gt; tags will be treated as comment and will be completely ignored by the browser.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/>
          <a:lstStyle/>
          <a:p>
            <a:r>
              <a:rPr lang="en-US" dirty="0">
                <a:latin typeface="Book Antiqua" pitchFamily="18" charset="0"/>
              </a:rPr>
              <a:t>Web page development.</a:t>
            </a:r>
          </a:p>
          <a:p>
            <a:r>
              <a:rPr lang="en-US" dirty="0">
                <a:latin typeface="Book Antiqua" pitchFamily="18" charset="0"/>
              </a:rPr>
              <a:t>Web document creation.</a:t>
            </a:r>
          </a:p>
          <a:p>
            <a:r>
              <a:rPr lang="en-US" dirty="0">
                <a:latin typeface="Book Antiqua" pitchFamily="18" charset="0"/>
              </a:rPr>
              <a:t>Cutting edge feature</a:t>
            </a:r>
          </a:p>
          <a:p>
            <a:r>
              <a:rPr lang="fr-FR" dirty="0">
                <a:latin typeface="Book Antiqua" pitchFamily="18" charset="0"/>
              </a:rPr>
              <a:t>Responsive images on web pages</a:t>
            </a:r>
          </a:p>
          <a:p>
            <a:r>
              <a:rPr lang="en-US" dirty="0">
                <a:latin typeface="Book Antiqua" pitchFamily="18" charset="0"/>
              </a:rPr>
              <a:t>Client-side storage</a:t>
            </a:r>
          </a:p>
          <a:p>
            <a:r>
              <a:rPr lang="en-US" dirty="0">
                <a:latin typeface="Book Antiqua" pitchFamily="18" charset="0"/>
              </a:rPr>
              <a:t>Offline capabilities usage</a:t>
            </a:r>
          </a:p>
          <a:p>
            <a:r>
              <a:rPr lang="en-US" dirty="0">
                <a:latin typeface="Book Antiqua" pitchFamily="18" charset="0"/>
              </a:rPr>
              <a:t>Data Entry support with HTML</a:t>
            </a:r>
          </a:p>
          <a:p>
            <a:r>
              <a:rPr lang="en-US" dirty="0">
                <a:latin typeface="Book Antiqua" pitchFamily="18" charset="0"/>
              </a:rPr>
              <a:t>Game development usage</a:t>
            </a:r>
          </a:p>
          <a:p>
            <a:r>
              <a:rPr lang="en-US" dirty="0">
                <a:latin typeface="Book Antiqua" pitchFamily="18" charset="0"/>
              </a:rPr>
              <a:t>Native APIs usage to enrich website</a:t>
            </a:r>
          </a:p>
          <a:p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Valid Comments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143000"/>
            <a:ext cx="7467600" cy="37338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5105400"/>
            <a:ext cx="556433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Invalid Comment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838200"/>
            <a:ext cx="7315200" cy="35052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724400"/>
            <a:ext cx="5105400" cy="168330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Multiline Comments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838200"/>
            <a:ext cx="7620000" cy="36576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900562"/>
            <a:ext cx="6785783" cy="195743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effectLst/>
              </a:rPr>
              <a:t>HTML -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85800"/>
            <a:ext cx="7848600" cy="6019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Images enriches the content.</a:t>
            </a:r>
          </a:p>
          <a:p>
            <a:r>
              <a:rPr lang="en-US" sz="2800" dirty="0">
                <a:latin typeface="Book Antiqua" pitchFamily="18" charset="0"/>
              </a:rPr>
              <a:t>Images are used beautify as well as to depict many complex concepts in simple way on the web page.</a:t>
            </a:r>
          </a:p>
          <a:p>
            <a:r>
              <a:rPr lang="en-US" sz="2800" dirty="0">
                <a:latin typeface="Book Antiqua" pitchFamily="18" charset="0"/>
              </a:rPr>
              <a:t>Inserting Image</a:t>
            </a:r>
          </a:p>
          <a:p>
            <a:r>
              <a:rPr lang="en-US" sz="2800" dirty="0">
                <a:latin typeface="Book Antiqua" pitchFamily="18" charset="0"/>
              </a:rPr>
              <a:t>Setup the Image Location</a:t>
            </a:r>
          </a:p>
          <a:p>
            <a:r>
              <a:rPr lang="en-US" sz="2800" dirty="0">
                <a:latin typeface="Book Antiqua" pitchFamily="18" charset="0"/>
              </a:rPr>
              <a:t>Set Image Width/Height</a:t>
            </a:r>
          </a:p>
          <a:p>
            <a:r>
              <a:rPr lang="en-US" sz="2800" dirty="0">
                <a:latin typeface="Book Antiqua" pitchFamily="18" charset="0"/>
              </a:rPr>
              <a:t>Set Image Border</a:t>
            </a:r>
          </a:p>
          <a:p>
            <a:r>
              <a:rPr lang="en-US" sz="2800" dirty="0">
                <a:latin typeface="Book Antiqua" pitchFamily="18" charset="0"/>
              </a:rPr>
              <a:t>Set Image Alignment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85800"/>
            <a:ext cx="80010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Book Antiqua" pitchFamily="18" charset="0"/>
              </a:rPr>
              <a:t>You can insert any image in your web page by using </a:t>
            </a:r>
            <a:r>
              <a:rPr lang="en-US" sz="3000" b="1" dirty="0">
                <a:latin typeface="Book Antiqua" pitchFamily="18" charset="0"/>
              </a:rPr>
              <a:t>&lt;</a:t>
            </a:r>
            <a:r>
              <a:rPr lang="en-US" sz="3000" b="1" dirty="0" err="1">
                <a:latin typeface="Book Antiqua" pitchFamily="18" charset="0"/>
              </a:rPr>
              <a:t>img</a:t>
            </a:r>
            <a:r>
              <a:rPr lang="en-US" sz="3000" b="1" dirty="0">
                <a:latin typeface="Book Antiqua" pitchFamily="18" charset="0"/>
              </a:rPr>
              <a:t>&gt;</a:t>
            </a:r>
            <a:r>
              <a:rPr lang="en-US" sz="3000" dirty="0">
                <a:latin typeface="Book Antiqua" pitchFamily="18" charset="0"/>
              </a:rPr>
              <a:t> tag. </a:t>
            </a:r>
          </a:p>
          <a:p>
            <a:r>
              <a:rPr lang="en-US" sz="3000" dirty="0">
                <a:latin typeface="Book Antiqua" pitchFamily="18" charset="0"/>
              </a:rPr>
              <a:t>Following is the simple syntax to use Image tag.</a:t>
            </a:r>
          </a:p>
          <a:p>
            <a:endParaRPr lang="en-US" sz="3000" dirty="0">
              <a:latin typeface="Book Antiqua" pitchFamily="18" charset="0"/>
            </a:endParaRPr>
          </a:p>
          <a:p>
            <a:r>
              <a:rPr lang="en-US" sz="3000" dirty="0">
                <a:latin typeface="Book Antiqua" pitchFamily="18" charset="0"/>
              </a:rPr>
              <a:t>The &lt;</a:t>
            </a:r>
            <a:r>
              <a:rPr lang="en-US" sz="3000" dirty="0" err="1">
                <a:latin typeface="Book Antiqua" pitchFamily="18" charset="0"/>
              </a:rPr>
              <a:t>img</a:t>
            </a:r>
            <a:r>
              <a:rPr lang="en-US" sz="3000" dirty="0">
                <a:latin typeface="Book Antiqua" pitchFamily="18" charset="0"/>
              </a:rPr>
              <a:t>&gt; tag is an empty tag.</a:t>
            </a:r>
          </a:p>
          <a:p>
            <a:r>
              <a:rPr lang="en-US" sz="3000" dirty="0">
                <a:latin typeface="Book Antiqua" pitchFamily="18" charset="0"/>
              </a:rPr>
              <a:t> It can contain only list of attributes and it has no closing tag.</a:t>
            </a:r>
          </a:p>
          <a:p>
            <a:r>
              <a:rPr lang="en-US" sz="3000" dirty="0">
                <a:latin typeface="Book Antiqua" pitchFamily="18" charset="0"/>
              </a:rPr>
              <a:t>It is also considered as Void tag.</a:t>
            </a:r>
          </a:p>
          <a:p>
            <a:r>
              <a:rPr lang="en-US" sz="3000" dirty="0" err="1">
                <a:latin typeface="Book Antiqua" pitchFamily="18" charset="0"/>
              </a:rPr>
              <a:t>Img</a:t>
            </a:r>
            <a:r>
              <a:rPr lang="en-US" sz="3000" dirty="0">
                <a:latin typeface="Book Antiqua" pitchFamily="18" charset="0"/>
              </a:rPr>
              <a:t> tag accept .PNG, .JPEG or .GIF image extension file.</a:t>
            </a:r>
          </a:p>
          <a:p>
            <a:r>
              <a:rPr lang="en-US" sz="3000" dirty="0">
                <a:latin typeface="Book Antiqua" pitchFamily="18" charset="0"/>
              </a:rPr>
              <a:t>The </a:t>
            </a:r>
            <a:r>
              <a:rPr lang="en-US" sz="3000" b="1" dirty="0">
                <a:latin typeface="Book Antiqua" pitchFamily="18" charset="0"/>
              </a:rPr>
              <a:t>alt</a:t>
            </a:r>
            <a:r>
              <a:rPr lang="en-US" sz="3000" dirty="0">
                <a:latin typeface="Book Antiqua" pitchFamily="18" charset="0"/>
              </a:rPr>
              <a:t> attribute is a mandatory which specifies an alternate text for an image, if the image cannot be displayed.</a:t>
            </a: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2200"/>
            <a:ext cx="7467600" cy="48418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52400"/>
            <a:ext cx="7848600" cy="35052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3800"/>
            <a:ext cx="5796453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 Image Width/Height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09600"/>
            <a:ext cx="7790688" cy="6096000"/>
          </a:xfrm>
        </p:spPr>
        <p:txBody>
          <a:bodyPr/>
          <a:lstStyle/>
          <a:p>
            <a:r>
              <a:rPr lang="en-US" sz="2800" b="1" dirty="0">
                <a:latin typeface="Book Antiqua" pitchFamily="18" charset="0"/>
              </a:rPr>
              <a:t>By using attributes width</a:t>
            </a:r>
            <a:r>
              <a:rPr lang="en-US" sz="2800" dirty="0">
                <a:latin typeface="Book Antiqua" pitchFamily="18" charset="0"/>
              </a:rPr>
              <a:t> and </a:t>
            </a:r>
            <a:r>
              <a:rPr lang="en-US" sz="2800" b="1" dirty="0">
                <a:latin typeface="Book Antiqua" pitchFamily="18" charset="0"/>
              </a:rPr>
              <a:t>height</a:t>
            </a:r>
            <a:r>
              <a:rPr lang="en-US" sz="2800" dirty="0">
                <a:latin typeface="Book Antiqua" pitchFamily="18" charset="0"/>
              </a:rPr>
              <a:t> you can set the image height and width based on your requirement.</a:t>
            </a:r>
          </a:p>
          <a:p>
            <a:r>
              <a:rPr lang="en-US" sz="2800" dirty="0">
                <a:latin typeface="Book Antiqua" pitchFamily="18" charset="0"/>
              </a:rPr>
              <a:t>You can specify width and height of the image in terms of either pixels or percentage</a:t>
            </a:r>
            <a:r>
              <a:rPr lang="en-US" dirty="0"/>
              <a:t> </a:t>
            </a:r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91440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 Image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33400"/>
            <a:ext cx="8153400" cy="6096000"/>
          </a:xfrm>
        </p:spPr>
        <p:txBody>
          <a:bodyPr/>
          <a:lstStyle/>
          <a:p>
            <a:r>
              <a:rPr lang="en-US" sz="2800" dirty="0">
                <a:latin typeface="Book Antiqua" pitchFamily="18" charset="0"/>
              </a:rPr>
              <a:t>Developer can specify border thickness in terms of pixels using border attribute.</a:t>
            </a:r>
          </a:p>
          <a:p>
            <a:r>
              <a:rPr lang="en-US" sz="2800" dirty="0">
                <a:latin typeface="Book Antiqua" pitchFamily="18" charset="0"/>
              </a:rPr>
              <a:t>A thickness of 0 means, no border around the picture</a:t>
            </a:r>
            <a:r>
              <a:rPr lang="en-US" dirty="0"/>
              <a:t>.</a:t>
            </a:r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 Image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7790688" cy="5867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By default the images are aligned at web page left side.</a:t>
            </a:r>
          </a:p>
          <a:p>
            <a:r>
              <a:rPr lang="en-US" sz="2800" dirty="0">
                <a:latin typeface="Book Antiqua" pitchFamily="18" charset="0"/>
              </a:rPr>
              <a:t>you can use </a:t>
            </a:r>
            <a:r>
              <a:rPr lang="en-US" sz="2800" b="1" dirty="0">
                <a:latin typeface="Book Antiqua" pitchFamily="18" charset="0"/>
              </a:rPr>
              <a:t>align</a:t>
            </a:r>
            <a:r>
              <a:rPr lang="en-US" sz="2800" dirty="0">
                <a:latin typeface="Book Antiqua" pitchFamily="18" charset="0"/>
              </a:rPr>
              <a:t> attribute to set it in the center or right. </a:t>
            </a:r>
          </a:p>
          <a:p>
            <a:endParaRPr lang="en-US" sz="2800" dirty="0">
              <a:latin typeface="Book Antiqua" pitchFamily="18" charset="0"/>
            </a:endParaRPr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392786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effectLst/>
              </a:rPr>
              <a:t>HTML -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8153400" cy="5943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The HTML tables allow web authors to arrange data like text, images, links, other tables, etc. into rows and columns of cells.</a:t>
            </a:r>
          </a:p>
          <a:p>
            <a:r>
              <a:rPr lang="en-US" sz="2800" dirty="0">
                <a:latin typeface="Book Antiqua" pitchFamily="18" charset="0"/>
              </a:rPr>
              <a:t>The HTML tables are created using the </a:t>
            </a:r>
            <a:r>
              <a:rPr lang="en-US" sz="2800" b="1" dirty="0">
                <a:latin typeface="Book Antiqua" pitchFamily="18" charset="0"/>
              </a:rPr>
              <a:t>&lt;table&gt;</a:t>
            </a:r>
            <a:r>
              <a:rPr lang="en-US" sz="2800" dirty="0">
                <a:latin typeface="Book Antiqua" pitchFamily="18" charset="0"/>
              </a:rPr>
              <a:t> tag</a:t>
            </a:r>
          </a:p>
          <a:p>
            <a:r>
              <a:rPr lang="en-US" sz="2800" b="1" dirty="0">
                <a:latin typeface="Book Antiqua" pitchFamily="18" charset="0"/>
              </a:rPr>
              <a:t>&lt;</a:t>
            </a:r>
            <a:r>
              <a:rPr lang="en-US" sz="2800" b="1" dirty="0" err="1">
                <a:latin typeface="Book Antiqua" pitchFamily="18" charset="0"/>
              </a:rPr>
              <a:t>tr</a:t>
            </a:r>
            <a:r>
              <a:rPr lang="en-US" sz="2800" b="1" dirty="0">
                <a:latin typeface="Book Antiqua" pitchFamily="18" charset="0"/>
              </a:rPr>
              <a:t>&gt;</a:t>
            </a:r>
            <a:r>
              <a:rPr lang="en-US" sz="2800" dirty="0">
                <a:latin typeface="Book Antiqua" pitchFamily="18" charset="0"/>
              </a:rPr>
              <a:t> tag is used to create table rows and </a:t>
            </a:r>
            <a:r>
              <a:rPr lang="en-US" sz="2800" b="1" dirty="0">
                <a:latin typeface="Book Antiqua" pitchFamily="18" charset="0"/>
              </a:rPr>
              <a:t>&lt;td&gt;</a:t>
            </a:r>
            <a:r>
              <a:rPr lang="en-US" sz="2800" dirty="0">
                <a:latin typeface="Book Antiqua" pitchFamily="18" charset="0"/>
              </a:rPr>
              <a:t> tag is used to create data cells.</a:t>
            </a:r>
          </a:p>
          <a:p>
            <a:r>
              <a:rPr lang="en-US" sz="2800" dirty="0">
                <a:latin typeface="Book Antiqua" pitchFamily="18" charset="0"/>
              </a:rPr>
              <a:t>The elements under &lt;td&gt; are regular and left aligned by default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98080" cy="792162"/>
          </a:xfrm>
        </p:spPr>
        <p:txBody>
          <a:bodyPr/>
          <a:lstStyle/>
          <a:p>
            <a:r>
              <a:rPr lang="en-US" dirty="0"/>
              <a:t>Basic HTML Structure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295400"/>
            <a:ext cx="7734547" cy="4953000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838200"/>
            <a:ext cx="4648200" cy="57912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895600"/>
            <a:ext cx="3429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Table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790688" cy="5638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Table heading can be defined using </a:t>
            </a:r>
            <a:r>
              <a:rPr lang="en-US" sz="2800" b="1" dirty="0">
                <a:latin typeface="Book Antiqua" pitchFamily="18" charset="0"/>
              </a:rPr>
              <a:t>&lt;</a:t>
            </a:r>
            <a:r>
              <a:rPr lang="en-US" sz="2800" b="1" dirty="0" err="1">
                <a:latin typeface="Book Antiqua" pitchFamily="18" charset="0"/>
              </a:rPr>
              <a:t>th</a:t>
            </a:r>
            <a:r>
              <a:rPr lang="en-US" sz="2800" b="1" dirty="0">
                <a:latin typeface="Book Antiqua" pitchFamily="18" charset="0"/>
              </a:rPr>
              <a:t>&gt;</a:t>
            </a:r>
            <a:r>
              <a:rPr lang="en-US" sz="2800" dirty="0">
                <a:latin typeface="Book Antiqua" pitchFamily="18" charset="0"/>
              </a:rPr>
              <a:t> tag.</a:t>
            </a:r>
          </a:p>
          <a:p>
            <a:r>
              <a:rPr lang="en-US" sz="2800" dirty="0">
                <a:latin typeface="Book Antiqua" pitchFamily="18" charset="0"/>
              </a:rPr>
              <a:t>This tag will be put to replace &lt;td&gt; tag, which is used to represent actual data cell.</a:t>
            </a:r>
          </a:p>
          <a:p>
            <a:r>
              <a:rPr lang="en-US" sz="2800" dirty="0">
                <a:latin typeface="Book Antiqua" pitchFamily="18" charset="0"/>
              </a:rPr>
              <a:t>you can use &lt;</a:t>
            </a:r>
            <a:r>
              <a:rPr lang="en-US" sz="2800" dirty="0" err="1">
                <a:latin typeface="Book Antiqua" pitchFamily="18" charset="0"/>
              </a:rPr>
              <a:t>th</a:t>
            </a:r>
            <a:r>
              <a:rPr lang="en-US" sz="2800" dirty="0">
                <a:latin typeface="Book Antiqua" pitchFamily="18" charset="0"/>
              </a:rPr>
              <a:t>&gt; element in preferably on top row.</a:t>
            </a:r>
          </a:p>
          <a:p>
            <a:r>
              <a:rPr lang="en-US" sz="2800" dirty="0">
                <a:latin typeface="Book Antiqua" pitchFamily="18" charset="0"/>
              </a:rPr>
              <a:t>Headings, which are defined in &lt;</a:t>
            </a:r>
            <a:r>
              <a:rPr lang="en-US" sz="2800" dirty="0" err="1">
                <a:latin typeface="Book Antiqua" pitchFamily="18" charset="0"/>
              </a:rPr>
              <a:t>th</a:t>
            </a:r>
            <a:r>
              <a:rPr lang="en-US" sz="2800" dirty="0">
                <a:latin typeface="Book Antiqua" pitchFamily="18" charset="0"/>
              </a:rPr>
              <a:t>&gt; tag are centered and bold by default.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28600"/>
            <a:ext cx="7620000" cy="41148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572000"/>
            <a:ext cx="4572000" cy="207804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866888" cy="762000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latin typeface="Book Antiqua" pitchFamily="18" charset="0"/>
              </a:rPr>
              <a:t>Cellpadding</a:t>
            </a:r>
            <a:r>
              <a:rPr lang="en-US" sz="3600" b="1" dirty="0">
                <a:latin typeface="Book Antiqua" pitchFamily="18" charset="0"/>
              </a:rPr>
              <a:t> and </a:t>
            </a:r>
            <a:r>
              <a:rPr lang="en-US" sz="3600" b="1" dirty="0" err="1">
                <a:latin typeface="Book Antiqua" pitchFamily="18" charset="0"/>
              </a:rPr>
              <a:t>Cellspacing</a:t>
            </a:r>
            <a:r>
              <a:rPr lang="en-US" sz="3600" b="1" dirty="0">
                <a:latin typeface="Book Antiqua" pitchFamily="18" charset="0"/>
              </a:rPr>
              <a:t> Attributes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09600"/>
            <a:ext cx="7790688" cy="5638800"/>
          </a:xfrm>
        </p:spPr>
        <p:txBody>
          <a:bodyPr/>
          <a:lstStyle/>
          <a:p>
            <a:r>
              <a:rPr lang="en-US" dirty="0"/>
              <a:t>These two tags are used to adjust the white space in your table cells.</a:t>
            </a:r>
          </a:p>
          <a:p>
            <a:r>
              <a:rPr lang="en-US" dirty="0"/>
              <a:t>The </a:t>
            </a:r>
            <a:r>
              <a:rPr lang="en-US" dirty="0" err="1"/>
              <a:t>cellspacing</a:t>
            </a:r>
            <a:r>
              <a:rPr lang="en-US" dirty="0"/>
              <a:t> attribute defines space between table cells.</a:t>
            </a:r>
          </a:p>
          <a:p>
            <a:r>
              <a:rPr lang="en-US" dirty="0" err="1"/>
              <a:t>cellpadding</a:t>
            </a:r>
            <a:r>
              <a:rPr lang="en-US" dirty="0"/>
              <a:t> represents the distance between cell borders and the content within a cell.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"/>
            <a:ext cx="7696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677325"/>
            <a:ext cx="4038600" cy="21806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Colspan</a:t>
            </a:r>
            <a:r>
              <a:rPr lang="en-US" b="1" dirty="0"/>
              <a:t> and </a:t>
            </a:r>
            <a:r>
              <a:rPr lang="en-US" b="1" dirty="0" err="1"/>
              <a:t>Rowspan</a:t>
            </a:r>
            <a:r>
              <a:rPr lang="en-US" b="1" dirty="0"/>
              <a:t> Attributes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714488" cy="4648200"/>
          </a:xfrm>
        </p:spPr>
        <p:txBody>
          <a:bodyPr/>
          <a:lstStyle/>
          <a:p>
            <a:r>
              <a:rPr lang="en-US" b="1" dirty="0" err="1"/>
              <a:t>colspan</a:t>
            </a:r>
            <a:r>
              <a:rPr lang="en-US" dirty="0"/>
              <a:t> attribute can be used to merge two or more columns into a single column. </a:t>
            </a:r>
          </a:p>
          <a:p>
            <a:r>
              <a:rPr lang="en-US" dirty="0"/>
              <a:t>Similar way  </a:t>
            </a:r>
            <a:r>
              <a:rPr lang="en-US" b="1" dirty="0" err="1"/>
              <a:t>rowspan</a:t>
            </a:r>
            <a:r>
              <a:rPr lang="en-US" dirty="0"/>
              <a:t> attribute contribute in merging two or more rows into single row.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52400"/>
            <a:ext cx="7543800" cy="44958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800600"/>
            <a:ext cx="46482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>
            <a:normAutofit/>
          </a:bodyPr>
          <a:lstStyle/>
          <a:p>
            <a:r>
              <a:rPr lang="en-US" b="1" dirty="0"/>
              <a:t>Tables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8001000" cy="495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You can set table background using one of the following two ways </a:t>
            </a:r>
          </a:p>
          <a:p>
            <a:pPr>
              <a:buNone/>
            </a:pPr>
            <a:r>
              <a:rPr lang="en-US" sz="2800" dirty="0">
                <a:latin typeface="Book Antiqua" pitchFamily="18" charset="0"/>
              </a:rPr>
              <a:t>		- </a:t>
            </a:r>
            <a:r>
              <a:rPr lang="en-US" sz="2800" b="1" dirty="0" err="1">
                <a:latin typeface="Book Antiqua" pitchFamily="18" charset="0"/>
              </a:rPr>
              <a:t>bgcolor</a:t>
            </a:r>
            <a:r>
              <a:rPr lang="en-US" sz="2800" dirty="0">
                <a:latin typeface="Book Antiqua" pitchFamily="18" charset="0"/>
              </a:rPr>
              <a:t> attribute − You can set background color for whole table or just for one cell.</a:t>
            </a:r>
          </a:p>
          <a:p>
            <a:pPr>
              <a:buNone/>
            </a:pPr>
            <a:r>
              <a:rPr lang="en-US" sz="2800" dirty="0">
                <a:latin typeface="Book Antiqua" pitchFamily="18" charset="0"/>
              </a:rPr>
              <a:t>       - </a:t>
            </a:r>
            <a:r>
              <a:rPr lang="en-US" sz="2800" b="1" dirty="0">
                <a:latin typeface="Book Antiqua" pitchFamily="18" charset="0"/>
              </a:rPr>
              <a:t>background</a:t>
            </a:r>
            <a:r>
              <a:rPr lang="en-US" sz="2800" dirty="0">
                <a:latin typeface="Book Antiqua" pitchFamily="18" charset="0"/>
              </a:rPr>
              <a:t> attribute − You can set background image for whole table or just for one cell.</a:t>
            </a:r>
          </a:p>
          <a:p>
            <a:r>
              <a:rPr lang="en-US" sz="2800" dirty="0">
                <a:latin typeface="Book Antiqua" pitchFamily="18" charset="0"/>
              </a:rPr>
              <a:t>You can also set border color also using  </a:t>
            </a:r>
            <a:r>
              <a:rPr lang="en-US" sz="2800" b="1" dirty="0" err="1">
                <a:latin typeface="Book Antiqua" pitchFamily="18" charset="0"/>
              </a:rPr>
              <a:t>bordercolor</a:t>
            </a:r>
            <a:r>
              <a:rPr lang="en-US" sz="2800" dirty="0">
                <a:latin typeface="Book Antiqua" pitchFamily="18" charset="0"/>
              </a:rPr>
              <a:t> attribute.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8600"/>
            <a:ext cx="7696200" cy="4343399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795751"/>
            <a:ext cx="5115655" cy="206224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Image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962808"/>
            <a:ext cx="7619999" cy="566659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document</a:t>
            </a:r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295400"/>
            <a:ext cx="7834007" cy="5334000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Table Height and Width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609600"/>
            <a:ext cx="7467600" cy="38862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648200"/>
            <a:ext cx="53340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381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Nested Tables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533400"/>
            <a:ext cx="7848600" cy="48768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90" y="5500615"/>
            <a:ext cx="8144310" cy="135738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effectLst/>
              </a:rPr>
              <a:t>HTML -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8200"/>
            <a:ext cx="7790688" cy="5410200"/>
          </a:xfrm>
        </p:spPr>
        <p:txBody>
          <a:bodyPr/>
          <a:lstStyle/>
          <a:p>
            <a:r>
              <a:rPr lang="en-US" sz="2800" dirty="0">
                <a:latin typeface="Book Antiqua" pitchFamily="18" charset="0"/>
              </a:rPr>
              <a:t>HTML offers web authors three ways for specifying lists of information.</a:t>
            </a:r>
          </a:p>
          <a:p>
            <a:r>
              <a:rPr lang="en-US" sz="2800" b="1" dirty="0">
                <a:latin typeface="Book Antiqua" pitchFamily="18" charset="0"/>
              </a:rPr>
              <a:t>&lt;</a:t>
            </a:r>
            <a:r>
              <a:rPr lang="en-US" sz="2800" b="1" dirty="0" err="1">
                <a:latin typeface="Book Antiqua" pitchFamily="18" charset="0"/>
              </a:rPr>
              <a:t>ul</a:t>
            </a:r>
            <a:r>
              <a:rPr lang="en-US" sz="2800" b="1" dirty="0">
                <a:latin typeface="Book Antiqua" pitchFamily="18" charset="0"/>
              </a:rPr>
              <a:t>&gt;</a:t>
            </a:r>
            <a:r>
              <a:rPr lang="en-US" sz="2800" dirty="0">
                <a:latin typeface="Book Antiqua" pitchFamily="18" charset="0"/>
              </a:rPr>
              <a:t> − An unordered list. This will list items using plain bullets.</a:t>
            </a:r>
          </a:p>
          <a:p>
            <a:r>
              <a:rPr lang="en-US" sz="2800" b="1" dirty="0">
                <a:latin typeface="Book Antiqua" pitchFamily="18" charset="0"/>
              </a:rPr>
              <a:t>&lt;</a:t>
            </a:r>
            <a:r>
              <a:rPr lang="en-US" sz="2800" b="1" dirty="0" err="1">
                <a:latin typeface="Book Antiqua" pitchFamily="18" charset="0"/>
              </a:rPr>
              <a:t>ol</a:t>
            </a:r>
            <a:r>
              <a:rPr lang="en-US" sz="2800" b="1" dirty="0">
                <a:latin typeface="Book Antiqua" pitchFamily="18" charset="0"/>
              </a:rPr>
              <a:t>&gt;</a:t>
            </a:r>
            <a:r>
              <a:rPr lang="en-US" sz="2800" dirty="0">
                <a:latin typeface="Book Antiqua" pitchFamily="18" charset="0"/>
              </a:rPr>
              <a:t> − An ordered list. This will use different schemes of numbers to list your items.</a:t>
            </a:r>
          </a:p>
          <a:p>
            <a:r>
              <a:rPr lang="en-US" sz="2800" b="1" dirty="0">
                <a:latin typeface="Book Antiqua" pitchFamily="18" charset="0"/>
              </a:rPr>
              <a:t>&lt;dl&gt;</a:t>
            </a:r>
            <a:r>
              <a:rPr lang="en-US" sz="2800" dirty="0">
                <a:latin typeface="Book Antiqua" pitchFamily="18" charset="0"/>
              </a:rPr>
              <a:t> − A definition list. This arranges your items in the same way as they are arranged in a dictionary.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7790688" cy="5867400"/>
          </a:xfrm>
        </p:spPr>
        <p:txBody>
          <a:bodyPr/>
          <a:lstStyle/>
          <a:p>
            <a:r>
              <a:rPr lang="en-US" sz="2800" dirty="0">
                <a:latin typeface="Book Antiqua" pitchFamily="18" charset="0"/>
              </a:rPr>
              <a:t>An unordered list is a collection of related items that have no special order or sequence.</a:t>
            </a:r>
          </a:p>
          <a:p>
            <a:r>
              <a:rPr lang="en-US" sz="2800" dirty="0">
                <a:latin typeface="Book Antiqua" pitchFamily="18" charset="0"/>
              </a:rPr>
              <a:t> The list is created by using HTML </a:t>
            </a:r>
            <a:r>
              <a:rPr lang="en-US" sz="2800" b="1" dirty="0">
                <a:latin typeface="Book Antiqua" pitchFamily="18" charset="0"/>
              </a:rPr>
              <a:t>&lt;</a:t>
            </a:r>
            <a:r>
              <a:rPr lang="en-US" sz="2800" b="1" dirty="0" err="1">
                <a:latin typeface="Book Antiqua" pitchFamily="18" charset="0"/>
              </a:rPr>
              <a:t>ul</a:t>
            </a:r>
            <a:r>
              <a:rPr lang="en-US" sz="2800" b="1" dirty="0">
                <a:latin typeface="Book Antiqua" pitchFamily="18" charset="0"/>
              </a:rPr>
              <a:t>&gt;</a:t>
            </a:r>
            <a:r>
              <a:rPr lang="en-US" sz="2800" dirty="0">
                <a:latin typeface="Book Antiqua" pitchFamily="18" charset="0"/>
              </a:rPr>
              <a:t> tag.</a:t>
            </a:r>
          </a:p>
          <a:p>
            <a:r>
              <a:rPr lang="en-US" sz="2800" dirty="0">
                <a:latin typeface="Book Antiqua" pitchFamily="18" charset="0"/>
              </a:rPr>
              <a:t> Each item in the list is marked with a bullet.</a:t>
            </a:r>
          </a:p>
          <a:p>
            <a:r>
              <a:rPr lang="en-US" sz="2800" b="1" dirty="0">
                <a:latin typeface="Book Antiqua" pitchFamily="18" charset="0"/>
              </a:rPr>
              <a:t>The type Attribute – By default, The type of bullet is disc. </a:t>
            </a:r>
          </a:p>
          <a:p>
            <a:r>
              <a:rPr lang="en-US" sz="2800" b="1" dirty="0">
                <a:latin typeface="Book Antiqua" pitchFamily="18" charset="0"/>
              </a:rPr>
              <a:t>You can use </a:t>
            </a:r>
            <a:r>
              <a:rPr lang="en-US" sz="2800" dirty="0">
                <a:latin typeface="Book Antiqua" pitchFamily="18" charset="0"/>
              </a:rPr>
              <a:t> </a:t>
            </a:r>
            <a:r>
              <a:rPr lang="en-US" sz="2800" b="1" dirty="0">
                <a:latin typeface="Book Antiqua" pitchFamily="18" charset="0"/>
              </a:rPr>
              <a:t>type</a:t>
            </a:r>
            <a:r>
              <a:rPr lang="en-US" sz="2800" dirty="0">
                <a:latin typeface="Book Antiqua" pitchFamily="18" charset="0"/>
              </a:rPr>
              <a:t> attribute for &lt;</a:t>
            </a:r>
            <a:r>
              <a:rPr lang="en-US" sz="2800" dirty="0" err="1">
                <a:latin typeface="Book Antiqua" pitchFamily="18" charset="0"/>
              </a:rPr>
              <a:t>ul</a:t>
            </a:r>
            <a:r>
              <a:rPr lang="en-US" sz="2800" dirty="0">
                <a:latin typeface="Book Antiqua" pitchFamily="18" charset="0"/>
              </a:rPr>
              <a:t>&gt; tag to specify the type of bullet you like.</a:t>
            </a:r>
          </a:p>
          <a:p>
            <a:pPr>
              <a:buNone/>
            </a:pPr>
            <a:endParaRPr lang="en-US" sz="2800" b="1" dirty="0">
              <a:latin typeface="Book Antiqua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22" y="4648200"/>
            <a:ext cx="6658578" cy="1433553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838200"/>
            <a:ext cx="6934200" cy="3581399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495799"/>
            <a:ext cx="4419600" cy="2133601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Square Example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909073"/>
            <a:ext cx="7391400" cy="3815327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886960"/>
            <a:ext cx="2819400" cy="1971040"/>
          </a:xfrm>
          <a:prstGeom prst="rect">
            <a:avLst/>
          </a:prstGeom>
        </p:spPr>
      </p:pic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862436"/>
            <a:ext cx="2637615" cy="1995564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HTML 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7790688" cy="6096000"/>
          </a:xfrm>
        </p:spPr>
        <p:txBody>
          <a:bodyPr/>
          <a:lstStyle/>
          <a:p>
            <a:r>
              <a:rPr lang="en-US" sz="2800" dirty="0">
                <a:latin typeface="Book Antiqua" pitchFamily="18" charset="0"/>
              </a:rPr>
              <a:t>If you are required to put your items in a numbered list instead of bulleted, then HTML ordered list will be used. </a:t>
            </a:r>
          </a:p>
          <a:p>
            <a:r>
              <a:rPr lang="en-US" sz="2800" dirty="0">
                <a:latin typeface="Book Antiqua" pitchFamily="18" charset="0"/>
              </a:rPr>
              <a:t>This list is created by using </a:t>
            </a:r>
            <a:r>
              <a:rPr lang="en-US" sz="2800" b="1" dirty="0">
                <a:latin typeface="Book Antiqua" pitchFamily="18" charset="0"/>
              </a:rPr>
              <a:t>&lt;</a:t>
            </a:r>
            <a:r>
              <a:rPr lang="en-US" sz="2800" b="1" dirty="0" err="1">
                <a:latin typeface="Book Antiqua" pitchFamily="18" charset="0"/>
              </a:rPr>
              <a:t>ol</a:t>
            </a:r>
            <a:r>
              <a:rPr lang="en-US" sz="2800" b="1" dirty="0">
                <a:latin typeface="Book Antiqua" pitchFamily="18" charset="0"/>
              </a:rPr>
              <a:t>&gt;</a:t>
            </a:r>
            <a:r>
              <a:rPr lang="en-US" sz="2800" dirty="0">
                <a:latin typeface="Book Antiqua" pitchFamily="18" charset="0"/>
              </a:rPr>
              <a:t> tag.</a:t>
            </a:r>
          </a:p>
          <a:p>
            <a:r>
              <a:rPr lang="en-US" sz="2800" dirty="0">
                <a:latin typeface="Book Antiqua" pitchFamily="18" charset="0"/>
              </a:rPr>
              <a:t>The numbering starts at one and is incremented by one for each successive ordered list element tagged with &lt;</a:t>
            </a:r>
            <a:r>
              <a:rPr lang="en-US" sz="2800" dirty="0" err="1">
                <a:latin typeface="Book Antiqua" pitchFamily="18" charset="0"/>
              </a:rPr>
              <a:t>li</a:t>
            </a:r>
            <a:r>
              <a:rPr lang="en-US" sz="2800" dirty="0">
                <a:latin typeface="Book Antiqua" pitchFamily="18" charset="0"/>
              </a:rPr>
              <a:t>&gt;.</a:t>
            </a:r>
          </a:p>
          <a:p>
            <a:r>
              <a:rPr lang="en-US" sz="2800" b="1" dirty="0"/>
              <a:t>The type Attribute</a:t>
            </a:r>
          </a:p>
          <a:p>
            <a:endParaRPr lang="en-US" sz="2800" dirty="0">
              <a:latin typeface="Book Antiqua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6477000" cy="1881248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381000"/>
            <a:ext cx="7162800" cy="40386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419600"/>
            <a:ext cx="2912744" cy="24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8600"/>
            <a:ext cx="7315200" cy="399117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495800"/>
            <a:ext cx="2234753" cy="1962222"/>
          </a:xfrm>
          <a:prstGeom prst="rect">
            <a:avLst/>
          </a:prstGeom>
        </p:spPr>
      </p:pic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572000"/>
            <a:ext cx="2619099" cy="1909838"/>
          </a:xfrm>
          <a:prstGeom prst="rect">
            <a:avLst/>
          </a:prstGeom>
        </p:spPr>
      </p:pic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495800"/>
            <a:ext cx="2209800" cy="1908463"/>
          </a:xfrm>
          <a:prstGeom prst="rect">
            <a:avLst/>
          </a:prstGeom>
        </p:spPr>
      </p:pic>
      <p:pic>
        <p:nvPicPr>
          <p:cNvPr id="8" name="Picture 7" descr="Captur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4495800"/>
            <a:ext cx="2290439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effectLst/>
              </a:rPr>
              <a:t>HTML -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8200"/>
            <a:ext cx="7790688" cy="5410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HTML frames are used to divide your browser window into multiple sections.</a:t>
            </a:r>
          </a:p>
          <a:p>
            <a:r>
              <a:rPr lang="en-US" sz="2800" dirty="0">
                <a:latin typeface="Book Antiqua" pitchFamily="18" charset="0"/>
              </a:rPr>
              <a:t>Each section can load a separate HTML document.</a:t>
            </a:r>
          </a:p>
          <a:p>
            <a:r>
              <a:rPr lang="en-US" sz="2800" dirty="0">
                <a:latin typeface="Book Antiqua" pitchFamily="18" charset="0"/>
              </a:rPr>
              <a:t>A collection of frames in the browser window is known as a frameset.</a:t>
            </a:r>
          </a:p>
          <a:p>
            <a:r>
              <a:rPr lang="en-US" sz="2800" dirty="0">
                <a:latin typeface="Book Antiqua" pitchFamily="18" charset="0"/>
              </a:rPr>
              <a:t>The window is divided into frames in a similar way the tables are organized: into rows and columns.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98080" cy="868362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4348009"/>
            <a:ext cx="6477000" cy="2509991"/>
          </a:xfrm>
        </p:spPr>
      </p:pic>
      <p:pic>
        <p:nvPicPr>
          <p:cNvPr id="5" name="Content Placeholder 3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66800"/>
            <a:ext cx="6934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Disadvantages of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8200"/>
            <a:ext cx="7790688" cy="5410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Some smaller devices cannot cope with frames often because the screen is not big enough to be divided up.</a:t>
            </a:r>
          </a:p>
          <a:p>
            <a:r>
              <a:rPr lang="en-US" sz="2800" dirty="0">
                <a:latin typeface="Book Antiqua" pitchFamily="18" charset="0"/>
              </a:rPr>
              <a:t>Sometimes your page will be displayed differently on different computers due to different screen resolution.</a:t>
            </a:r>
          </a:p>
          <a:p>
            <a:r>
              <a:rPr lang="en-US" sz="2800" dirty="0">
                <a:latin typeface="Book Antiqua" pitchFamily="18" charset="0"/>
              </a:rPr>
              <a:t>The browser's </a:t>
            </a:r>
            <a:r>
              <a:rPr lang="en-US" sz="2800" i="1" dirty="0">
                <a:latin typeface="Book Antiqua" pitchFamily="18" charset="0"/>
              </a:rPr>
              <a:t>back</a:t>
            </a:r>
            <a:r>
              <a:rPr lang="en-US" sz="2800" dirty="0">
                <a:latin typeface="Book Antiqua" pitchFamily="18" charset="0"/>
              </a:rPr>
              <a:t> button might not work as the user hopes.</a:t>
            </a:r>
          </a:p>
          <a:p>
            <a:r>
              <a:rPr lang="en-US" sz="2800" dirty="0">
                <a:latin typeface="Book Antiqua" pitchFamily="18" charset="0"/>
              </a:rPr>
              <a:t>There are still few browsers that do not support frame technology.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714488" cy="5410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To use frames on a page we use &lt;frameset&gt; tag instead of &lt;body&gt; tag.</a:t>
            </a:r>
          </a:p>
          <a:p>
            <a:r>
              <a:rPr lang="en-US" sz="2800" dirty="0">
                <a:latin typeface="Book Antiqua" pitchFamily="18" charset="0"/>
              </a:rPr>
              <a:t>The &lt;frameset&gt; tag defines, how to divide the window into frames.</a:t>
            </a:r>
          </a:p>
          <a:p>
            <a:r>
              <a:rPr lang="en-US" sz="2800" dirty="0">
                <a:latin typeface="Book Antiqua" pitchFamily="18" charset="0"/>
              </a:rPr>
              <a:t>The </a:t>
            </a:r>
            <a:r>
              <a:rPr lang="en-US" sz="2800" b="1" dirty="0">
                <a:latin typeface="Book Antiqua" pitchFamily="18" charset="0"/>
              </a:rPr>
              <a:t>rows</a:t>
            </a:r>
            <a:r>
              <a:rPr lang="en-US" sz="2800" dirty="0">
                <a:latin typeface="Book Antiqua" pitchFamily="18" charset="0"/>
              </a:rPr>
              <a:t> attribute of &lt;frameset&gt; tag defines horizontal frames</a:t>
            </a:r>
          </a:p>
          <a:p>
            <a:r>
              <a:rPr lang="en-US" sz="2800" b="1" dirty="0">
                <a:latin typeface="Book Antiqua" pitchFamily="18" charset="0"/>
              </a:rPr>
              <a:t>cols</a:t>
            </a:r>
            <a:r>
              <a:rPr lang="en-US" sz="2800" dirty="0">
                <a:latin typeface="Book Antiqua" pitchFamily="18" charset="0"/>
              </a:rPr>
              <a:t> attribute defines vertical frames.</a:t>
            </a:r>
          </a:p>
          <a:p>
            <a:r>
              <a:rPr lang="en-US" sz="2800" dirty="0">
                <a:latin typeface="Book Antiqua" pitchFamily="18" charset="0"/>
              </a:rPr>
              <a:t>Each frame is indicated by &lt;frame&gt; tag and it defines which HTML document shall open into the frame.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533400"/>
            <a:ext cx="7656505" cy="5943600"/>
          </a:xfr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of frame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762000"/>
            <a:ext cx="7772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Frames divided into columns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915" y="838200"/>
            <a:ext cx="7830485" cy="5715000"/>
          </a:xfr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066800"/>
            <a:ext cx="7871264" cy="4876800"/>
          </a:xfr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effectLst/>
              </a:rPr>
              <a:t>HTML -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7790688" cy="5486400"/>
          </a:xfrm>
        </p:spPr>
        <p:txBody>
          <a:bodyPr/>
          <a:lstStyle/>
          <a:p>
            <a:r>
              <a:rPr lang="en-US" sz="2800" b="1" dirty="0">
                <a:latin typeface="Book Antiqua" pitchFamily="18" charset="0"/>
              </a:rPr>
              <a:t>Html Background with Colors</a:t>
            </a:r>
          </a:p>
          <a:p>
            <a:r>
              <a:rPr lang="en-US" sz="2800" dirty="0">
                <a:latin typeface="Book Antiqua" pitchFamily="18" charset="0"/>
              </a:rPr>
              <a:t>The </a:t>
            </a:r>
            <a:r>
              <a:rPr lang="en-US" sz="2800" b="1" dirty="0" err="1">
                <a:latin typeface="Book Antiqua" pitchFamily="18" charset="0"/>
              </a:rPr>
              <a:t>bgcolor</a:t>
            </a:r>
            <a:r>
              <a:rPr lang="en-US" sz="2800" dirty="0">
                <a:latin typeface="Book Antiqua" pitchFamily="18" charset="0"/>
              </a:rPr>
              <a:t> attribute is used to control the background of an HTML element</a:t>
            </a:r>
          </a:p>
          <a:p>
            <a:endParaRPr lang="en-US" sz="2800" dirty="0">
              <a:latin typeface="Book Antiqua" pitchFamily="18" charset="0"/>
            </a:endParaRPr>
          </a:p>
          <a:p>
            <a:r>
              <a:rPr lang="en-US" sz="2800" dirty="0" err="1">
                <a:latin typeface="Book Antiqua" pitchFamily="18" charset="0"/>
              </a:rPr>
              <a:t>color_value</a:t>
            </a:r>
            <a:r>
              <a:rPr lang="en-US" sz="2800" dirty="0">
                <a:latin typeface="Book Antiqua" pitchFamily="18" charset="0"/>
              </a:rPr>
              <a:t> can be given in any of the following formats.</a:t>
            </a:r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09800"/>
            <a:ext cx="7045316" cy="538184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657600"/>
            <a:ext cx="7358540" cy="25432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0"/>
            <a:ext cx="7696200" cy="6629400"/>
          </a:xfr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066800"/>
            <a:ext cx="7675964" cy="1905000"/>
          </a:xfr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Background with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714488" cy="5257800"/>
          </a:xfrm>
        </p:spPr>
        <p:txBody>
          <a:bodyPr/>
          <a:lstStyle/>
          <a:p>
            <a:r>
              <a:rPr lang="en-US" sz="2800" dirty="0">
                <a:latin typeface="Book Antiqua" pitchFamily="18" charset="0"/>
              </a:rPr>
              <a:t>You can specify an image to set background of your HTML page or table.</a:t>
            </a:r>
          </a:p>
          <a:p>
            <a:endParaRPr lang="en-US" sz="2800" dirty="0">
              <a:latin typeface="Book Antiqua" pitchFamily="18" charset="0"/>
            </a:endParaRPr>
          </a:p>
          <a:p>
            <a:endParaRPr lang="en-US" sz="2800" dirty="0">
              <a:latin typeface="Book Antiqua" pitchFamily="18" charset="0"/>
            </a:endParaRPr>
          </a:p>
          <a:p>
            <a:r>
              <a:rPr lang="en-US" sz="2800" dirty="0">
                <a:latin typeface="Book Antiqua" pitchFamily="18" charset="0"/>
              </a:rPr>
              <a:t>The most frequently used image formats are JPEG, GIF and PNG images.</a:t>
            </a:r>
          </a:p>
          <a:p>
            <a:endParaRPr lang="en-US" sz="2800" dirty="0">
              <a:latin typeface="Book Antiqua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1200"/>
            <a:ext cx="672903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944562"/>
          </a:xfrm>
        </p:spPr>
        <p:txBody>
          <a:bodyPr/>
          <a:lstStyle/>
          <a:p>
            <a:r>
              <a:rPr lang="en-US" dirty="0"/>
              <a:t>Tag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772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Book Antiqua" pitchFamily="18" charset="0"/>
              </a:rPr>
              <a:t>&lt;!DOCTYPE...&gt; - D</a:t>
            </a:r>
            <a:r>
              <a:rPr lang="en-US" sz="2400" dirty="0">
                <a:latin typeface="Book Antiqua" pitchFamily="18" charset="0"/>
              </a:rPr>
              <a:t>efines the document type and HTML version.</a:t>
            </a:r>
          </a:p>
          <a:p>
            <a:pPr>
              <a:buNone/>
            </a:pPr>
            <a:r>
              <a:rPr lang="en-US" sz="2400" b="1" dirty="0">
                <a:latin typeface="Book Antiqua" pitchFamily="18" charset="0"/>
              </a:rPr>
              <a:t>&lt;html&gt; - </a:t>
            </a:r>
            <a:r>
              <a:rPr lang="en-US" sz="2400" dirty="0">
                <a:latin typeface="Book Antiqua" pitchFamily="18" charset="0"/>
              </a:rPr>
              <a:t>This tag encloses the complete HTML document and mainly comprises of document Head and Body Tags</a:t>
            </a:r>
          </a:p>
          <a:p>
            <a:pPr>
              <a:buNone/>
            </a:pPr>
            <a:r>
              <a:rPr lang="en-US" sz="2400" b="1" dirty="0">
                <a:latin typeface="Book Antiqua" pitchFamily="18" charset="0"/>
              </a:rPr>
              <a:t>&lt;head&gt; - </a:t>
            </a:r>
            <a:r>
              <a:rPr lang="en-US" sz="2400" dirty="0">
                <a:latin typeface="Book Antiqua" pitchFamily="18" charset="0"/>
              </a:rPr>
              <a:t>This tag represents the document's header which can keep other HTML tags like &lt;title&gt;, &lt;link&gt;.</a:t>
            </a:r>
          </a:p>
          <a:p>
            <a:pPr>
              <a:buNone/>
            </a:pPr>
            <a:r>
              <a:rPr lang="en-US" sz="2400" b="1" dirty="0">
                <a:latin typeface="Book Antiqua" pitchFamily="18" charset="0"/>
              </a:rPr>
              <a:t>&lt;title&gt; - </a:t>
            </a:r>
            <a:r>
              <a:rPr lang="en-US" sz="2400" dirty="0">
                <a:latin typeface="Book Antiqua" pitchFamily="18" charset="0"/>
              </a:rPr>
              <a:t>The &lt;title&gt; tag is used inside the &lt;head&gt; tag to mention the document title.</a:t>
            </a:r>
          </a:p>
          <a:p>
            <a:pPr>
              <a:buNone/>
            </a:pPr>
            <a:r>
              <a:rPr lang="en-US" sz="2400" b="1" dirty="0">
                <a:latin typeface="Book Antiqua" pitchFamily="18" charset="0"/>
              </a:rPr>
              <a:t>&lt;body&gt; - </a:t>
            </a:r>
            <a:r>
              <a:rPr lang="en-US" sz="2400" dirty="0">
                <a:latin typeface="Book Antiqua" pitchFamily="18" charset="0"/>
              </a:rPr>
              <a:t>This tag represents the document's body which keeps other HTML tags like &lt;h1&gt;, &lt;div&gt;, &lt;p&gt; etc.</a:t>
            </a:r>
          </a:p>
          <a:p>
            <a:pPr>
              <a:buNone/>
            </a:pPr>
            <a:r>
              <a:rPr lang="en-US" sz="2400" b="1" dirty="0">
                <a:latin typeface="Book Antiqua" pitchFamily="18" charset="0"/>
              </a:rPr>
              <a:t>&lt;h1&gt; - </a:t>
            </a:r>
            <a:r>
              <a:rPr lang="en-US" sz="2400" dirty="0">
                <a:latin typeface="Book Antiqua" pitchFamily="18" charset="0"/>
              </a:rPr>
              <a:t>This tag represents the heading.</a:t>
            </a:r>
          </a:p>
          <a:p>
            <a:pPr>
              <a:buNone/>
            </a:pPr>
            <a:r>
              <a:rPr lang="en-US" sz="2400" b="1" dirty="0">
                <a:latin typeface="Book Antiqua" pitchFamily="18" charset="0"/>
              </a:rPr>
              <a:t>&lt;p&gt;</a:t>
            </a:r>
            <a:r>
              <a:rPr lang="en-US" sz="2400" dirty="0">
                <a:latin typeface="Book Antiqua" pitchFamily="18" charset="0"/>
              </a:rPr>
              <a:t>This tag represents a paragraph.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>
              <a:latin typeface="Book Antiqua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991" y="228600"/>
            <a:ext cx="7868609" cy="6324600"/>
          </a:xfr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685800"/>
            <a:ext cx="7696200" cy="4953000"/>
          </a:xfr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effectLst/>
              </a:rPr>
              <a:t>HTML -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714488" cy="53340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Book Antiqua" pitchFamily="18" charset="0"/>
              </a:rPr>
              <a:t>HTML Forms are required, when you want to collect some data from the users.</a:t>
            </a:r>
          </a:p>
          <a:p>
            <a:r>
              <a:rPr lang="en-US" sz="2800" dirty="0">
                <a:latin typeface="Book Antiqua" pitchFamily="18" charset="0"/>
              </a:rPr>
              <a:t> For example, during user registration you would like to collect information such as name, email address, credit card, etc.</a:t>
            </a:r>
          </a:p>
          <a:p>
            <a:r>
              <a:rPr lang="en-US" sz="2800" dirty="0">
                <a:latin typeface="Book Antiqua" pitchFamily="18" charset="0"/>
              </a:rPr>
              <a:t>A form will take input from the user and then will post it to a back-end application. </a:t>
            </a:r>
          </a:p>
          <a:p>
            <a:r>
              <a:rPr lang="en-US" sz="2800" dirty="0">
                <a:latin typeface="Book Antiqua" pitchFamily="18" charset="0"/>
              </a:rPr>
              <a:t>The back-end application will perform required processing on the passed data.</a:t>
            </a:r>
          </a:p>
          <a:p>
            <a:r>
              <a:rPr lang="en-US" sz="2800" dirty="0">
                <a:solidFill>
                  <a:srgbClr val="000000"/>
                </a:solidFill>
                <a:latin typeface="Book Antiqua" pitchFamily="18" charset="0"/>
              </a:rPr>
              <a:t>There are various form elements available like text fields, </a:t>
            </a:r>
            <a:r>
              <a:rPr lang="en-US" sz="2800" dirty="0" err="1">
                <a:solidFill>
                  <a:srgbClr val="000000"/>
                </a:solidFill>
                <a:latin typeface="Book Antiqua" pitchFamily="18" charset="0"/>
              </a:rPr>
              <a:t>textarea</a:t>
            </a:r>
            <a:r>
              <a:rPr lang="en-US" sz="2800" dirty="0">
                <a:solidFill>
                  <a:srgbClr val="000000"/>
                </a:solidFill>
                <a:latin typeface="Book Antiqua" pitchFamily="18" charset="0"/>
              </a:rPr>
              <a:t> fields, drop-down menus, radio buttons, checkboxes, etc.</a:t>
            </a: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Form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714488" cy="5257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Text Input Controls</a:t>
            </a:r>
          </a:p>
          <a:p>
            <a:r>
              <a:rPr lang="en-US" sz="2800" dirty="0">
                <a:latin typeface="Book Antiqua" pitchFamily="18" charset="0"/>
              </a:rPr>
              <a:t>Checkboxes Controls</a:t>
            </a:r>
          </a:p>
          <a:p>
            <a:r>
              <a:rPr lang="en-US" sz="2800" dirty="0">
                <a:latin typeface="Book Antiqua" pitchFamily="18" charset="0"/>
              </a:rPr>
              <a:t>Radio Box Controls</a:t>
            </a:r>
          </a:p>
          <a:p>
            <a:r>
              <a:rPr lang="en-US" sz="2800" dirty="0">
                <a:latin typeface="Book Antiqua" pitchFamily="18" charset="0"/>
              </a:rPr>
              <a:t>Select Box Controls</a:t>
            </a:r>
          </a:p>
          <a:p>
            <a:r>
              <a:rPr lang="en-US" sz="2800" dirty="0">
                <a:latin typeface="Book Antiqua" pitchFamily="18" charset="0"/>
              </a:rPr>
              <a:t>File Select boxes</a:t>
            </a:r>
          </a:p>
          <a:p>
            <a:r>
              <a:rPr lang="en-US" sz="2800" dirty="0">
                <a:latin typeface="Book Antiqua" pitchFamily="18" charset="0"/>
              </a:rPr>
              <a:t>Hidden Controls</a:t>
            </a:r>
          </a:p>
          <a:p>
            <a:r>
              <a:rPr lang="en-US" sz="2800" dirty="0">
                <a:latin typeface="Book Antiqua" pitchFamily="18" charset="0"/>
              </a:rPr>
              <a:t>Clickable Buttons</a:t>
            </a:r>
          </a:p>
          <a:p>
            <a:r>
              <a:rPr lang="en-US" sz="2800" dirty="0">
                <a:latin typeface="Book Antiqua" pitchFamily="18" charset="0"/>
              </a:rPr>
              <a:t>Submit and Reset Button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304800"/>
            <a:ext cx="7696200" cy="40386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910067"/>
            <a:ext cx="7673107" cy="1947933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Password Text Control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838200"/>
            <a:ext cx="7772400" cy="39624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029200"/>
            <a:ext cx="7732138" cy="163837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Multiple-line text control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914400"/>
            <a:ext cx="7696200" cy="38862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876800"/>
            <a:ext cx="7142433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Checkbox Control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762000"/>
            <a:ext cx="7679285" cy="41910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029200"/>
            <a:ext cx="6042664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Radio Button Control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838200"/>
            <a:ext cx="7673976" cy="38100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762431"/>
            <a:ext cx="6850900" cy="2095569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 Box Control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609600"/>
            <a:ext cx="7696200" cy="38862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724400"/>
            <a:ext cx="5900299" cy="15812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98080" cy="868362"/>
          </a:xfrm>
        </p:spPr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43000"/>
            <a:ext cx="7714488" cy="5410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HTML makes use of various tags to format the content.</a:t>
            </a:r>
          </a:p>
          <a:p>
            <a:r>
              <a:rPr lang="en-US" sz="2800" dirty="0">
                <a:latin typeface="Book Antiqua" pitchFamily="18" charset="0"/>
              </a:rPr>
              <a:t>These tags are enclosed within angle braces </a:t>
            </a:r>
            <a:r>
              <a:rPr lang="en-US" sz="2800" b="1" dirty="0">
                <a:latin typeface="Book Antiqua" pitchFamily="18" charset="0"/>
              </a:rPr>
              <a:t>&lt;Tag Name&gt;</a:t>
            </a:r>
            <a:r>
              <a:rPr lang="en-US" sz="2800" dirty="0">
                <a:latin typeface="Book Antiqua" pitchFamily="18" charset="0"/>
              </a:rPr>
              <a:t>.</a:t>
            </a:r>
          </a:p>
          <a:p>
            <a:r>
              <a:rPr lang="en-US" sz="2800" dirty="0">
                <a:latin typeface="Book Antiqua" pitchFamily="18" charset="0"/>
              </a:rPr>
              <a:t>Most of the tags have their corresponding closing tags. Except few tags</a:t>
            </a:r>
          </a:p>
          <a:p>
            <a:r>
              <a:rPr lang="en-US" sz="2800" dirty="0">
                <a:latin typeface="Book Antiqua" pitchFamily="18" charset="0"/>
              </a:rPr>
              <a:t>Example </a:t>
            </a:r>
            <a:r>
              <a:rPr lang="en-US" sz="2800" b="1" dirty="0">
                <a:latin typeface="Book Antiqua" pitchFamily="18" charset="0"/>
              </a:rPr>
              <a:t>&lt;html&gt;</a:t>
            </a:r>
            <a:r>
              <a:rPr lang="en-US" sz="2800" dirty="0">
                <a:latin typeface="Book Antiqua" pitchFamily="18" charset="0"/>
              </a:rPr>
              <a:t> has its closing tag  </a:t>
            </a:r>
            <a:r>
              <a:rPr lang="en-US" sz="2800" b="1" dirty="0">
                <a:latin typeface="Book Antiqua" pitchFamily="18" charset="0"/>
              </a:rPr>
              <a:t>&lt;/html&gt;</a:t>
            </a:r>
            <a:r>
              <a:rPr lang="en-US" sz="2800" dirty="0">
                <a:latin typeface="Book Antiqua" pitchFamily="18" charset="0"/>
              </a:rPr>
              <a:t>  and </a:t>
            </a:r>
            <a:r>
              <a:rPr lang="en-US" sz="2800" b="1" dirty="0">
                <a:latin typeface="Book Antiqua" pitchFamily="18" charset="0"/>
              </a:rPr>
              <a:t>&lt;body&gt;</a:t>
            </a:r>
            <a:r>
              <a:rPr lang="en-US" sz="2800" dirty="0">
                <a:latin typeface="Book Antiqua" pitchFamily="18" charset="0"/>
              </a:rPr>
              <a:t> tag has its closing tag </a:t>
            </a:r>
            <a:r>
              <a:rPr lang="en-US" sz="2800" b="1" dirty="0">
                <a:latin typeface="Book Antiqua" pitchFamily="18" charset="0"/>
              </a:rPr>
              <a:t>&lt;/body&gt;</a:t>
            </a:r>
            <a:r>
              <a:rPr lang="en-US" sz="2800" dirty="0">
                <a:latin typeface="Book Antiqua" pitchFamily="18" charset="0"/>
              </a:rPr>
              <a:t> tag etc.</a:t>
            </a:r>
          </a:p>
          <a:p>
            <a:r>
              <a:rPr lang="en-US" sz="2800" dirty="0">
                <a:latin typeface="Book Antiqua" pitchFamily="18" charset="0"/>
              </a:rPr>
              <a:t>The tags does not require closing tags are considered as </a:t>
            </a:r>
            <a:r>
              <a:rPr lang="en-US" sz="2800" b="1" dirty="0">
                <a:latin typeface="Book Antiqua" pitchFamily="18" charset="0"/>
              </a:rPr>
              <a:t>Void</a:t>
            </a:r>
            <a:r>
              <a:rPr lang="en-US" sz="2800" dirty="0">
                <a:latin typeface="Book Antiqua" pitchFamily="18" charset="0"/>
              </a:rPr>
              <a:t> tags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Button Controls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429" y="838200"/>
            <a:ext cx="7817971" cy="40386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953000"/>
            <a:ext cx="3219559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57200"/>
            <a:ext cx="7714488" cy="57912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5400" dirty="0">
              <a:solidFill>
                <a:schemeClr val="accent3">
                  <a:lumMod val="50000"/>
                </a:schemeClr>
              </a:solidFill>
              <a:latin typeface="Book Antiqua" pitchFamily="18" charset="0"/>
            </a:endParaRPr>
          </a:p>
          <a:p>
            <a:pPr algn="ctr">
              <a:buNone/>
            </a:pPr>
            <a:endParaRPr lang="en-US" sz="5400" dirty="0">
              <a:solidFill>
                <a:schemeClr val="accent3">
                  <a:lumMod val="50000"/>
                </a:schemeClr>
              </a:solidFill>
              <a:latin typeface="Book Antiqua" pitchFamily="18" charset="0"/>
            </a:endParaRPr>
          </a:p>
          <a:p>
            <a:pPr algn="ctr">
              <a:buNone/>
            </a:pPr>
            <a:r>
              <a:rPr lang="en-US" sz="5400" b="1" dirty="0">
                <a:solidFill>
                  <a:schemeClr val="accent3">
                    <a:lumMod val="50000"/>
                  </a:schemeClr>
                </a:solidFill>
                <a:latin typeface="Book Antiqua" pitchFamily="18" charset="0"/>
              </a:rPr>
              <a:t>Any questions….?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dirty="0">
              <a:solidFill>
                <a:srgbClr val="002060"/>
              </a:solidFill>
              <a:latin typeface="Book Antiqua" pitchFamily="18" charset="0"/>
            </a:endParaRPr>
          </a:p>
          <a:p>
            <a:pPr algn="ctr">
              <a:buNone/>
            </a:pPr>
            <a:r>
              <a:rPr lang="en-US" sz="6600" dirty="0">
                <a:solidFill>
                  <a:srgbClr val="002060"/>
                </a:solidFill>
                <a:latin typeface="Book Antiqua" pitchFamily="18" charset="0"/>
              </a:rPr>
              <a:t>Thank You…!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5551</TotalTime>
  <Words>1160</Words>
  <Application>Microsoft Office PowerPoint</Application>
  <PresentationFormat>On-screen Show (4:3)</PresentationFormat>
  <Paragraphs>274</Paragraphs>
  <Slides>92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Solstice</vt:lpstr>
      <vt:lpstr>Introduction to HTML</vt:lpstr>
      <vt:lpstr>Content:</vt:lpstr>
      <vt:lpstr>Introduction</vt:lpstr>
      <vt:lpstr>Uses</vt:lpstr>
      <vt:lpstr>Basic HTML Structure</vt:lpstr>
      <vt:lpstr>Basic HTML document</vt:lpstr>
      <vt:lpstr>Result</vt:lpstr>
      <vt:lpstr>Tag and Description</vt:lpstr>
      <vt:lpstr>HTML Tags</vt:lpstr>
      <vt:lpstr>Basic HTML tags</vt:lpstr>
      <vt:lpstr>Heading Tags</vt:lpstr>
      <vt:lpstr>Example snippet</vt:lpstr>
      <vt:lpstr>Paragraph Tag</vt:lpstr>
      <vt:lpstr>Line Break Tag</vt:lpstr>
      <vt:lpstr>PowerPoint Presentation</vt:lpstr>
      <vt:lpstr>Centering Content</vt:lpstr>
      <vt:lpstr>Horizontal Lines</vt:lpstr>
      <vt:lpstr>PowerPoint Presentation</vt:lpstr>
      <vt:lpstr>Preserve Formatting</vt:lpstr>
      <vt:lpstr>PowerPoint Presentation</vt:lpstr>
      <vt:lpstr>FORMATTING Tags</vt:lpstr>
      <vt:lpstr>Bold Text</vt:lpstr>
      <vt:lpstr>Italic Text</vt:lpstr>
      <vt:lpstr>Underlined Text </vt:lpstr>
      <vt:lpstr>Strike Text</vt:lpstr>
      <vt:lpstr>Monospaced Tag</vt:lpstr>
      <vt:lpstr>Superscript Text</vt:lpstr>
      <vt:lpstr>Subscript Text</vt:lpstr>
      <vt:lpstr>Deleted Text</vt:lpstr>
      <vt:lpstr>Grouping Content</vt:lpstr>
      <vt:lpstr>PowerPoint Presentation</vt:lpstr>
      <vt:lpstr>PowerPoint Presentation</vt:lpstr>
      <vt:lpstr>HTML - PHRASE TAGS</vt:lpstr>
      <vt:lpstr>Emphasized Text</vt:lpstr>
      <vt:lpstr>Marked Text</vt:lpstr>
      <vt:lpstr>Strong Text</vt:lpstr>
      <vt:lpstr>Text Direction</vt:lpstr>
      <vt:lpstr>Short Quotations</vt:lpstr>
      <vt:lpstr>HTML - COMMENTS</vt:lpstr>
      <vt:lpstr>Valid Comments</vt:lpstr>
      <vt:lpstr>Invalid Comment</vt:lpstr>
      <vt:lpstr>Multiline Comments</vt:lpstr>
      <vt:lpstr>HTML - IMAGES</vt:lpstr>
      <vt:lpstr>Inserting an Image</vt:lpstr>
      <vt:lpstr>PowerPoint Presentation</vt:lpstr>
      <vt:lpstr>Set Image Width/Height</vt:lpstr>
      <vt:lpstr>Set Image Border</vt:lpstr>
      <vt:lpstr>Set Image Alignment</vt:lpstr>
      <vt:lpstr>HTML - TABLES</vt:lpstr>
      <vt:lpstr>Example </vt:lpstr>
      <vt:lpstr>Table Heading</vt:lpstr>
      <vt:lpstr>PowerPoint Presentation</vt:lpstr>
      <vt:lpstr>Cellpadding and Cellspacing Attributes </vt:lpstr>
      <vt:lpstr>PowerPoint Presentation</vt:lpstr>
      <vt:lpstr>Colspan and Rowspan Attributes </vt:lpstr>
      <vt:lpstr>PowerPoint Presentation</vt:lpstr>
      <vt:lpstr>Tables Backgrounds</vt:lpstr>
      <vt:lpstr>PowerPoint Presentation</vt:lpstr>
      <vt:lpstr>Background Image</vt:lpstr>
      <vt:lpstr>Table Height and Width</vt:lpstr>
      <vt:lpstr>Nested Tables</vt:lpstr>
      <vt:lpstr>HTML - LISTS</vt:lpstr>
      <vt:lpstr>HTML Unordered Lists</vt:lpstr>
      <vt:lpstr>Example</vt:lpstr>
      <vt:lpstr>Square Example</vt:lpstr>
      <vt:lpstr>HTML Ordered Lists</vt:lpstr>
      <vt:lpstr>PowerPoint Presentation</vt:lpstr>
      <vt:lpstr>PowerPoint Presentation</vt:lpstr>
      <vt:lpstr>HTML - FRAMES</vt:lpstr>
      <vt:lpstr>Disadvantages of Frames</vt:lpstr>
      <vt:lpstr>Creating Frames</vt:lpstr>
      <vt:lpstr>PowerPoint Presentation</vt:lpstr>
      <vt:lpstr>Result of frame</vt:lpstr>
      <vt:lpstr>Frames divided into columns</vt:lpstr>
      <vt:lpstr>Result</vt:lpstr>
      <vt:lpstr>HTML - BACKGROUNDS</vt:lpstr>
      <vt:lpstr>PowerPoint Presentation</vt:lpstr>
      <vt:lpstr>Result</vt:lpstr>
      <vt:lpstr>Html Background with Images</vt:lpstr>
      <vt:lpstr>PowerPoint Presentation</vt:lpstr>
      <vt:lpstr>PowerPoint Presentation</vt:lpstr>
      <vt:lpstr>HTML - FORMS</vt:lpstr>
      <vt:lpstr>HTML Form Controls</vt:lpstr>
      <vt:lpstr>PowerPoint Presentation</vt:lpstr>
      <vt:lpstr>Password Text Control</vt:lpstr>
      <vt:lpstr>Multiple-line text control</vt:lpstr>
      <vt:lpstr>Checkbox Control</vt:lpstr>
      <vt:lpstr>Radio Button Control</vt:lpstr>
      <vt:lpstr>Select Box Control</vt:lpstr>
      <vt:lpstr>Button Controls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Nandi</dc:creator>
  <cp:lastModifiedBy>Parashiva Murthy B M</cp:lastModifiedBy>
  <cp:revision>169</cp:revision>
  <dcterms:created xsi:type="dcterms:W3CDTF">2006-08-16T00:00:00Z</dcterms:created>
  <dcterms:modified xsi:type="dcterms:W3CDTF">2025-04-23T02:07:52Z</dcterms:modified>
</cp:coreProperties>
</file>